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3"/>
    <p:sldId id="32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2" r:id="rId12"/>
    <p:sldId id="286" r:id="rId13"/>
    <p:sldId id="284" r:id="rId14"/>
    <p:sldId id="285" r:id="rId15"/>
    <p:sldId id="287" r:id="rId16"/>
    <p:sldId id="290" r:id="rId17"/>
    <p:sldId id="291" r:id="rId18"/>
    <p:sldId id="292" r:id="rId19"/>
    <p:sldId id="288" r:id="rId20"/>
    <p:sldId id="265" r:id="rId21"/>
    <p:sldId id="266" r:id="rId22"/>
    <p:sldId id="267" r:id="rId23"/>
    <p:sldId id="268" r:id="rId24"/>
    <p:sldId id="271" r:id="rId25"/>
    <p:sldId id="289" r:id="rId26"/>
    <p:sldId id="270" r:id="rId27"/>
    <p:sldId id="269" r:id="rId28"/>
    <p:sldId id="272" r:id="rId29"/>
    <p:sldId id="276" r:id="rId30"/>
    <p:sldId id="275" r:id="rId31"/>
    <p:sldId id="274" r:id="rId32"/>
    <p:sldId id="273" r:id="rId33"/>
    <p:sldId id="277" r:id="rId34"/>
    <p:sldId id="278" r:id="rId35"/>
    <p:sldId id="279" r:id="rId36"/>
    <p:sldId id="280" r:id="rId37"/>
    <p:sldId id="281" r:id="rId38"/>
    <p:sldId id="299" r:id="rId39"/>
    <p:sldId id="293" r:id="rId40"/>
    <p:sldId id="297" r:id="rId41"/>
    <p:sldId id="298" r:id="rId42"/>
    <p:sldId id="294" r:id="rId43"/>
    <p:sldId id="300" r:id="rId44"/>
    <p:sldId id="301" r:id="rId45"/>
    <p:sldId id="302" r:id="rId46"/>
    <p:sldId id="295" r:id="rId47"/>
    <p:sldId id="296" r:id="rId48"/>
    <p:sldId id="307" r:id="rId49"/>
    <p:sldId id="303" r:id="rId50"/>
    <p:sldId id="304" r:id="rId51"/>
    <p:sldId id="305" r:id="rId52"/>
    <p:sldId id="329" r:id="rId53"/>
  </p:sldIdLst>
  <p:sldSz cx="9144000" cy="6858000" type="screen4x3"/>
  <p:notesSz cx="6858000" cy="9144000"/>
  <p:custDataLst>
    <p:tags r:id="rId5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5"/>
    <p:restoredTop sz="94660"/>
  </p:normalViewPr>
  <p:slideViewPr>
    <p:cSldViewPr showGuides="1">
      <p:cViewPr varScale="1">
        <p:scale>
          <a:sx n="70" d="100"/>
          <a:sy n="70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23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854020-B4E6-41C2-9AFE-C495B6A344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704125-495D-4AF9-B690-4DF269FDF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4.png"/><Relationship Id="rId16" Type="http://schemas.openxmlformats.org/officeDocument/2006/relationships/tags" Target="../tags/tag9.xml"/><Relationship Id="rId15" Type="http://schemas.openxmlformats.org/officeDocument/2006/relationships/image" Target="../media/image3.png"/><Relationship Id="rId14" Type="http://schemas.openxmlformats.org/officeDocument/2006/relationships/tags" Target="../tags/tag8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15200" y="6219190"/>
            <a:ext cx="1668780" cy="4102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tags" Target="../tags/tag16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.xml"/><Relationship Id="rId5" Type="http://schemas.openxmlformats.org/officeDocument/2006/relationships/image" Target="../media/image14.jpeg"/><Relationship Id="rId4" Type="http://schemas.openxmlformats.org/officeDocument/2006/relationships/tags" Target="../tags/tag20.xml"/><Relationship Id="rId3" Type="http://schemas.openxmlformats.org/officeDocument/2006/relationships/image" Target="../media/image13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1295400" y="2057400"/>
            <a:ext cx="6918325" cy="914400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zh-CN" b="1" kern="1200" dirty="0">
                <a:solidFill>
                  <a:schemeClr val="hlink"/>
                </a:solidFill>
                <a:latin typeface="宋体" panose="02010600030101010101" pitchFamily="2" charset="-122"/>
                <a:ea typeface="+mj-ea"/>
                <a:cs typeface="+mj-cs"/>
              </a:rPr>
              <a:t>EHS</a:t>
            </a:r>
            <a:r>
              <a:rPr lang="zh-CN" altLang="en-US" b="1" kern="1200" dirty="0">
                <a:solidFill>
                  <a:schemeClr val="hlink"/>
                </a:solidFill>
                <a:latin typeface="宋体" panose="02010600030101010101" pitchFamily="2" charset="-122"/>
                <a:ea typeface="+mj-ea"/>
                <a:cs typeface="+mj-cs"/>
              </a:rPr>
              <a:t>管理体系简介</a:t>
            </a:r>
            <a:endParaRPr lang="zh-CN" altLang="en-US" b="1" kern="1200" dirty="0">
              <a:solidFill>
                <a:schemeClr val="hlink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562759" y="41145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225259" y="5050489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157595" y="50509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089931" y="50504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62800" y="6048375"/>
            <a:ext cx="18796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363" name="Group 91"/>
          <p:cNvGraphicFramePr>
            <a:graphicFrameLocks noGrp="1"/>
          </p:cNvGraphicFramePr>
          <p:nvPr>
            <p:ph sz="half" idx="1"/>
          </p:nvPr>
        </p:nvGraphicFramePr>
        <p:xfrm>
          <a:off x="1752600" y="381000"/>
          <a:ext cx="6553200" cy="5815013"/>
        </p:xfrm>
        <a:graphic>
          <a:graphicData uri="http://schemas.openxmlformats.org/drawingml/2006/table">
            <a:tbl>
              <a:tblPr/>
              <a:tblGrid>
                <a:gridCol w="717550"/>
                <a:gridCol w="2406650"/>
                <a:gridCol w="3429000"/>
              </a:tblGrid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一级要素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二级要素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</a:t>
                      </a:r>
                      <a:b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b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b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b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b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b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要</a:t>
                      </a:r>
                      <a:b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b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素</a:t>
                      </a:r>
                      <a:b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b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名</a:t>
                      </a:r>
                      <a:b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称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一、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EHS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方针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1.EHS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方针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二、策划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环境因素、危险源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法律法规和其他要求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目标指标和管理方案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5825"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三、实施与运行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机构和职责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培训、意识与能力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信息交流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体系文件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文件控制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运行控制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应急准备和响应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四、检查和纠正措施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监测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合规性评价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不符合、纠正与预防措施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记录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审核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五、管理评审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管理评审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62" name="Group 90"/>
          <p:cNvGraphicFramePr>
            <a:graphicFrameLocks noGrp="1"/>
          </p:cNvGraphicFramePr>
          <p:nvPr>
            <p:ph sz="half" idx="1"/>
          </p:nvPr>
        </p:nvGraphicFramePr>
        <p:xfrm>
          <a:off x="838200" y="762000"/>
          <a:ext cx="801688" cy="4706938"/>
        </p:xfrm>
        <a:graphic>
          <a:graphicData uri="http://schemas.openxmlformats.org/drawingml/2006/table">
            <a:tbl>
              <a:tblPr/>
              <a:tblGrid>
                <a:gridCol w="801688"/>
              </a:tblGrid>
              <a:tr h="4706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EHS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理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体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系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要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素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144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管理体系要素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管理体系审核规范将该管理体系按不同的功能分为</a:t>
            </a:r>
            <a:r>
              <a:rPr lang="en-US" altLang="zh-CN" sz="2600" dirty="0">
                <a:latin typeface="宋体" panose="02010600030101010101" pitchFamily="2" charset="-122"/>
              </a:rPr>
              <a:t>17</a:t>
            </a:r>
            <a:r>
              <a:rPr lang="zh-CN" altLang="en-US" sz="2600" dirty="0">
                <a:latin typeface="宋体" panose="02010600030101010101" pitchFamily="2" charset="-122"/>
              </a:rPr>
              <a:t>个体系要素，每一要素都有其独立的管理作用。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/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600" dirty="0">
                <a:latin typeface="宋体" panose="02010600030101010101" pitchFamily="2" charset="-122"/>
              </a:rPr>
              <a:t>但是，单纯从各要素要求去理解职业安全健康管理体系是不够的，规范所提供的是一个系统化、结构化的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管理体系，这就要求将规范的各个要素综合起来考虑、协调一致，共同构成一个有机整体。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endParaRPr lang="en-US" altLang="zh-CN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8839200" cy="6600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838200" y="1905000"/>
            <a:ext cx="7392988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zh-CN" altLang="en-US" sz="2600" b="1" dirty="0">
                <a:latin typeface="宋体" panose="02010600030101010101" pitchFamily="2" charset="-122"/>
              </a:rPr>
              <a:t>规范中</a:t>
            </a:r>
            <a:r>
              <a:rPr lang="en-US" altLang="zh-CN" sz="2600" b="1" dirty="0">
                <a:latin typeface="宋体" panose="02010600030101010101" pitchFamily="2" charset="-122"/>
              </a:rPr>
              <a:t>17</a:t>
            </a:r>
            <a:r>
              <a:rPr lang="zh-CN" altLang="en-US" sz="2600" b="1" dirty="0">
                <a:latin typeface="宋体" panose="02010600030101010101" pitchFamily="2" charset="-122"/>
              </a:rPr>
              <a:t>个要素的逻辑内涵：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“领导和承诺”是核心</a:t>
            </a:r>
            <a:r>
              <a:rPr lang="en-US" altLang="zh-CN" sz="2600" dirty="0">
                <a:latin typeface="宋体" panose="02010600030101010101" pitchFamily="2" charset="-122"/>
              </a:rPr>
              <a:t>;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“</a:t>
            </a:r>
            <a:r>
              <a:rPr lang="zh-CN" altLang="en-US" sz="2600" dirty="0">
                <a:latin typeface="宋体" panose="02010600030101010101" pitchFamily="2" charset="-122"/>
              </a:rPr>
              <a:t>方针”是导向</a:t>
            </a:r>
            <a:r>
              <a:rPr lang="en-US" altLang="zh-CN" sz="2600" dirty="0">
                <a:latin typeface="宋体" panose="02010600030101010101" pitchFamily="2" charset="-122"/>
              </a:rPr>
              <a:t>;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“</a:t>
            </a:r>
            <a:r>
              <a:rPr lang="zh-CN" altLang="en-US" sz="2600" dirty="0">
                <a:latin typeface="宋体" panose="02010600030101010101" pitchFamily="2" charset="-122"/>
              </a:rPr>
              <a:t>组织、资源和文件”是基本资源支持</a:t>
            </a:r>
            <a:r>
              <a:rPr lang="en-US" altLang="zh-CN" sz="2600" dirty="0">
                <a:latin typeface="宋体" panose="02010600030101010101" pitchFamily="2" charset="-122"/>
              </a:rPr>
              <a:t>;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“</a:t>
            </a:r>
            <a:r>
              <a:rPr lang="zh-CN" altLang="en-US" sz="2600" dirty="0">
                <a:latin typeface="宋体" panose="02010600030101010101" pitchFamily="2" charset="-122"/>
              </a:rPr>
              <a:t>环境因素</a:t>
            </a:r>
            <a:r>
              <a:rPr lang="en-US" altLang="zh-CN" sz="2600" dirty="0">
                <a:latin typeface="宋体" panose="02010600030101010101" pitchFamily="2" charset="-122"/>
              </a:rPr>
              <a:t>/</a:t>
            </a:r>
            <a:r>
              <a:rPr lang="zh-CN" altLang="en-US" sz="2600" dirty="0">
                <a:latin typeface="宋体" panose="02010600030101010101" pitchFamily="2" charset="-122"/>
              </a:rPr>
              <a:t>危险辨识、风险评价和控制”是实现事故预防的关键</a:t>
            </a:r>
            <a:r>
              <a:rPr lang="en-US" altLang="zh-CN" sz="2600" dirty="0">
                <a:latin typeface="宋体" panose="02010600030101010101" pitchFamily="2" charset="-122"/>
              </a:rPr>
              <a:t>;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“</a:t>
            </a:r>
            <a:r>
              <a:rPr lang="zh-CN" altLang="en-US" sz="2600" dirty="0">
                <a:latin typeface="宋体" panose="02010600030101010101" pitchFamily="2" charset="-122"/>
              </a:rPr>
              <a:t>策划和实施、监测”是实现控制的基础</a:t>
            </a:r>
            <a:r>
              <a:rPr lang="en-US" altLang="zh-CN" sz="2600" dirty="0">
                <a:latin typeface="宋体" panose="02010600030101010101" pitchFamily="2" charset="-122"/>
              </a:rPr>
              <a:t>;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“</a:t>
            </a:r>
            <a:r>
              <a:rPr lang="zh-CN" altLang="en-US" sz="2600" dirty="0">
                <a:latin typeface="宋体" panose="02010600030101010101" pitchFamily="2" charset="-122"/>
              </a:rPr>
              <a:t>审核和评审”是纠正完善及自我维护的保障。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15363" name="Rectangle 4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93038" cy="83820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管理体系要素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28600" y="2362200"/>
            <a:ext cx="1828800" cy="3657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400" dirty="0">
                <a:latin typeface="宋体" panose="02010600030101010101" pitchFamily="2" charset="-122"/>
              </a:rPr>
              <a:t>EHS</a:t>
            </a:r>
            <a:r>
              <a:rPr lang="zh-CN" altLang="en-US" sz="2400" dirty="0">
                <a:latin typeface="宋体" panose="02010600030101010101" pitchFamily="2" charset="-122"/>
              </a:rPr>
              <a:t>管理体系要素体系要素及相关部分分为三大块：核心和条件部分，循环链部分，辅助方法和工具部分。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pic>
        <p:nvPicPr>
          <p:cNvPr id="16387" name="Picture 4" descr="20080506195801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2066925"/>
            <a:ext cx="7010400" cy="433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5"/>
          <p:cNvSpPr/>
          <p:nvPr/>
        </p:nvSpPr>
        <p:spPr>
          <a:xfrm>
            <a:off x="838200" y="457200"/>
            <a:ext cx="73914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管理体系要素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1</a:t>
            </a:r>
            <a:r>
              <a:rPr lang="zh-CN" altLang="en-US" sz="2300" dirty="0">
                <a:latin typeface="宋体" panose="02010600030101010101" pitchFamily="2" charset="-122"/>
              </a:rPr>
              <a:t>、方针和目标的关系：方针为目标的制定、审批定了一个大的框架，确定了组织在职业健康安全管理方面努力的总体目标和方向；目标是方针展开、细化和具体的量化。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2</a:t>
            </a:r>
            <a:r>
              <a:rPr lang="zh-CN" altLang="en-US" sz="2300" dirty="0">
                <a:latin typeface="宋体" panose="02010600030101010101" pitchFamily="2" charset="-122"/>
              </a:rPr>
              <a:t>、风险辨识、评价与目标的关系 ：风险辨识和风险评价是制定目标的前提，目标是对不可容许的风险实施控制所要达到的结果。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3</a:t>
            </a:r>
            <a:r>
              <a:rPr lang="zh-CN" altLang="en-US" sz="2300" dirty="0">
                <a:latin typeface="宋体" panose="02010600030101010101" pitchFamily="2" charset="-122"/>
              </a:rPr>
              <a:t>、管理方案与运行控制的关系 ：管理方案包括运行控制的内容，是策划。运行控制实际上是管理方案的实施 。两者是</a:t>
            </a:r>
            <a:r>
              <a:rPr lang="en-US" altLang="zh-CN" sz="2300" dirty="0">
                <a:latin typeface="宋体" panose="02010600030101010101" pitchFamily="2" charset="-122"/>
              </a:rPr>
              <a:t>PDCA</a:t>
            </a:r>
            <a:r>
              <a:rPr lang="zh-CN" altLang="en-US" sz="2300" dirty="0">
                <a:latin typeface="宋体" panose="02010600030101010101" pitchFamily="2" charset="-122"/>
              </a:rPr>
              <a:t>管理方法的两个环节，是串联关系，而不是实现目标的两种不同措施，不是并联关系。</a:t>
            </a:r>
            <a:r>
              <a:rPr lang="zh-CN" altLang="en-US" sz="2300" dirty="0"/>
              <a:t> </a:t>
            </a:r>
            <a:endParaRPr lang="zh-CN" altLang="en-US" sz="2300" dirty="0"/>
          </a:p>
        </p:txBody>
      </p:sp>
      <p:sp>
        <p:nvSpPr>
          <p:cNvPr id="17411" name="Rectangle 4"/>
          <p:cNvSpPr/>
          <p:nvPr/>
        </p:nvSpPr>
        <p:spPr>
          <a:xfrm>
            <a:off x="381000" y="457200"/>
            <a:ext cx="7793038" cy="9144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管理体系各要素的关系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4</a:t>
            </a:r>
            <a:r>
              <a:rPr lang="zh-CN" altLang="en-US" sz="2600" dirty="0">
                <a:latin typeface="宋体" panose="02010600030101010101" pitchFamily="2" charset="-122"/>
              </a:rPr>
              <a:t>、不可容许的风险与绩效测量和监视的关系：监视测量是组织对不可容许风险控制结果的一种检查，即不可容许的风险控制的结果是监视和测量的对象。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5</a:t>
            </a:r>
            <a:r>
              <a:rPr lang="zh-CN" altLang="en-US" sz="2600" dirty="0">
                <a:latin typeface="宋体" panose="02010600030101010101" pitchFamily="2" charset="-122"/>
              </a:rPr>
              <a:t>、目标和管理方案与监测和测量的关系 ：目标和管理方案是绩效监测和测量的对象。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6</a:t>
            </a:r>
            <a:r>
              <a:rPr lang="zh-CN" altLang="en-US" sz="2600" dirty="0">
                <a:latin typeface="宋体" panose="02010600030101010101" pitchFamily="2" charset="-122"/>
              </a:rPr>
              <a:t>、运行控制与监测和测量的关系 ：两者是相互关联的两个环节。前者是做，后者是检查。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700" dirty="0"/>
          </a:p>
        </p:txBody>
      </p:sp>
      <p:sp>
        <p:nvSpPr>
          <p:cNvPr id="18435" name="Rectangle 4"/>
          <p:cNvSpPr/>
          <p:nvPr/>
        </p:nvSpPr>
        <p:spPr>
          <a:xfrm>
            <a:off x="685800" y="609600"/>
            <a:ext cx="7793038" cy="9144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管理体系各要素的关系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38308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7</a:t>
            </a:r>
            <a:r>
              <a:rPr lang="zh-CN" altLang="en-US" sz="2400" dirty="0">
                <a:latin typeface="宋体" panose="02010600030101010101" pitchFamily="2" charset="-122"/>
              </a:rPr>
              <a:t>、应急准备和响应与风险辨识和风险评价、运行控制的关系 ：风险辨识和风险评价是确定应急准备和响应对象的前提，是基础；应急准备和响应是运行控制的特例。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8</a:t>
            </a:r>
            <a:r>
              <a:rPr lang="zh-CN" altLang="en-US" sz="2400" dirty="0">
                <a:latin typeface="宋体" panose="02010600030101010101" pitchFamily="2" charset="-122"/>
              </a:rPr>
              <a:t>、应急准备和响应与预防措施的关系：应急准备和响应是一种预防措施。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9</a:t>
            </a:r>
            <a:r>
              <a:rPr lang="zh-CN" altLang="en-US" sz="2400" dirty="0">
                <a:latin typeface="宋体" panose="02010600030101010101" pitchFamily="2" charset="-122"/>
              </a:rPr>
              <a:t>、法律法规和其他要求与监测和测量的关系 ：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   只有先识别和了解组织适用的法律法规和其他要求后，才能正确、及时、完整地通过监测和测量评价组织对适用法律法规的遵守情况。</a:t>
            </a:r>
            <a:r>
              <a:rPr lang="zh-CN" altLang="en-US" sz="2400" dirty="0"/>
              <a:t> </a:t>
            </a:r>
            <a:endParaRPr lang="zh-CN" altLang="en-US" sz="2400" dirty="0"/>
          </a:p>
        </p:txBody>
      </p:sp>
      <p:sp>
        <p:nvSpPr>
          <p:cNvPr id="19459" name="Rectangle 4"/>
          <p:cNvSpPr/>
          <p:nvPr/>
        </p:nvSpPr>
        <p:spPr>
          <a:xfrm>
            <a:off x="457200" y="685800"/>
            <a:ext cx="7793038" cy="9144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管理体系各要素的关系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管理体系是企业全面管理体系的一个组成部分，包括制订、实施、实现、评审和保持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方针所需的各种管理要素。因此，应根据方针的要求与承诺，通过</a:t>
            </a:r>
            <a:r>
              <a:rPr lang="en-US" altLang="zh-CN" sz="2600" dirty="0">
                <a:latin typeface="宋体" panose="02010600030101010101" pitchFamily="2" charset="-122"/>
              </a:rPr>
              <a:t>PDCA</a:t>
            </a:r>
            <a:r>
              <a:rPr lang="zh-CN" altLang="en-US" sz="2600" dirty="0">
                <a:latin typeface="宋体" panose="02010600030101010101" pitchFamily="2" charset="-122"/>
              </a:rPr>
              <a:t>循环管理模式和各要素功能的展开，保证方针的实现。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另外，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管理体系的各要素并不简单地以</a:t>
            </a:r>
            <a:r>
              <a:rPr lang="en-US" altLang="zh-CN" sz="2600" dirty="0">
                <a:latin typeface="宋体" panose="02010600030101010101" pitchFamily="2" charset="-122"/>
              </a:rPr>
              <a:t>PDCA </a:t>
            </a:r>
            <a:r>
              <a:rPr lang="zh-CN" altLang="en-US" sz="2600" dirty="0">
                <a:latin typeface="宋体" panose="02010600030101010101" pitchFamily="2" charset="-122"/>
              </a:rPr>
              <a:t>循环管理模式运行，而是相互交错，必须将多个体系要素结合起来才能发挥良好的作用。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20483" name="Rectangle 4"/>
          <p:cNvSpPr/>
          <p:nvPr/>
        </p:nvSpPr>
        <p:spPr>
          <a:xfrm>
            <a:off x="838200" y="457200"/>
            <a:ext cx="7315200" cy="9906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管理体系各要素的关系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838200" y="1828800"/>
            <a:ext cx="8229600" cy="43735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一、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管理体系的定义及特点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二、企业实施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管理体系的意义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三、建立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管理体系的步骤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四、建立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管理体系的工作重点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五、建立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管理体系的注意事项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宋体" panose="02010600030101010101" pitchFamily="2" charset="-122"/>
            </a:endParaRPr>
          </a:p>
        </p:txBody>
      </p:sp>
      <p:sp>
        <p:nvSpPr>
          <p:cNvPr id="21507" name="Rectangle 5"/>
          <p:cNvSpPr/>
          <p:nvPr/>
        </p:nvSpPr>
        <p:spPr>
          <a:xfrm>
            <a:off x="1295400" y="533400"/>
            <a:ext cx="6192838" cy="8524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745" y="1714500"/>
            <a:ext cx="591248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80841"/>
            <a:ext cx="898096" cy="4535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15200" y="6219190"/>
            <a:ext cx="1668780" cy="4102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40663" cy="146208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二、企业实施</a:t>
            </a:r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管理体系的意义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600" dirty="0"/>
              <a:t>1.</a:t>
            </a:r>
            <a:r>
              <a:rPr lang="zh-CN" altLang="en-US" sz="2600" dirty="0"/>
              <a:t>可以提高企业的环境和职业健康安全管理及综合管理水平，促进企业管理的规范化、标准化、现代化；</a:t>
            </a:r>
            <a:endParaRPr lang="zh-CN" altLang="en-US" sz="2600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/>
              <a:t>2.</a:t>
            </a:r>
            <a:r>
              <a:rPr lang="zh-CN" altLang="en-US" sz="2600" dirty="0"/>
              <a:t>为企业提出的总方针、总目标以及各方面具体目标的实现提供保证； </a:t>
            </a:r>
            <a:endParaRPr lang="zh-CN" altLang="en-US" sz="2600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/>
              <a:t>3.</a:t>
            </a:r>
            <a:r>
              <a:rPr lang="zh-CN" altLang="en-US" sz="2600" dirty="0"/>
              <a:t>可以减少因环境事故、工伤事故和职业病所造成的经济损失和因此所产生的负面影响，提高企业的经济效益；</a:t>
            </a:r>
            <a:endParaRPr lang="zh-CN" altLang="en-US" sz="26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zh-CN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二、企业实施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管理体系的意义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600" dirty="0"/>
              <a:t>4.</a:t>
            </a:r>
            <a:r>
              <a:rPr lang="zh-CN" altLang="en-US" sz="2600" dirty="0"/>
              <a:t>可以提高员工的安全环保意识和操作技能，使员工在生产、经营活动中自觉防范环境、安全、健康风险。</a:t>
            </a:r>
            <a:endParaRPr lang="zh-CN" altLang="en-US" sz="2600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/>
              <a:t>5.</a:t>
            </a:r>
            <a:r>
              <a:rPr lang="zh-CN" altLang="en-US" sz="2600" dirty="0"/>
              <a:t>提高原材料和能源利用率，保护自然资源，增加经济效益；</a:t>
            </a:r>
            <a:endParaRPr lang="zh-CN" altLang="en-US" sz="2600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/>
              <a:t>6.</a:t>
            </a:r>
            <a:r>
              <a:rPr lang="zh-CN" altLang="en-US" sz="2600" dirty="0"/>
              <a:t>可能提高企业的信誉、形象 ，可以增强企业在国内外市场中的竞争能力。 </a:t>
            </a:r>
            <a:endParaRPr lang="zh-CN" altLang="en-US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一、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管理体系的定义及特点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二、企业实施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管理体系的意义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三、建立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四、建立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管理体系的工作重点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五、建立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管理体系的注意事项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endParaRPr lang="en-US" altLang="zh-CN" dirty="0">
              <a:latin typeface="宋体" panose="02010600030101010101" pitchFamily="2" charset="-122"/>
            </a:endParaRPr>
          </a:p>
        </p:txBody>
      </p:sp>
      <p:sp>
        <p:nvSpPr>
          <p:cNvPr id="24579" name="Rectangle 4"/>
          <p:cNvSpPr/>
          <p:nvPr/>
        </p:nvSpPr>
        <p:spPr>
          <a:xfrm>
            <a:off x="1295400" y="533400"/>
            <a:ext cx="6192838" cy="8524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三、建立</a:t>
            </a:r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398838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管理体系是按：规划</a:t>
            </a:r>
            <a:r>
              <a:rPr lang="en-US" altLang="zh-CN" dirty="0">
                <a:latin typeface="宋体" panose="02010600030101010101" pitchFamily="2" charset="-122"/>
              </a:rPr>
              <a:t>(PLAN)--</a:t>
            </a:r>
            <a:r>
              <a:rPr lang="zh-CN" altLang="en-US" dirty="0">
                <a:latin typeface="宋体" panose="02010600030101010101" pitchFamily="2" charset="-122"/>
              </a:rPr>
              <a:t>实施</a:t>
            </a:r>
            <a:r>
              <a:rPr lang="en-US" altLang="zh-CN" dirty="0">
                <a:latin typeface="宋体" panose="02010600030101010101" pitchFamily="2" charset="-122"/>
              </a:rPr>
              <a:t>(DO)--</a:t>
            </a:r>
            <a:r>
              <a:rPr lang="zh-CN" altLang="en-US" dirty="0">
                <a:latin typeface="宋体" panose="02010600030101010101" pitchFamily="2" charset="-122"/>
              </a:rPr>
              <a:t>验证</a:t>
            </a:r>
            <a:r>
              <a:rPr lang="en-US" altLang="zh-CN" dirty="0">
                <a:latin typeface="宋体" panose="02010600030101010101" pitchFamily="2" charset="-122"/>
              </a:rPr>
              <a:t>(CHECK)--</a:t>
            </a:r>
            <a:r>
              <a:rPr lang="zh-CN" altLang="en-US" dirty="0">
                <a:latin typeface="宋体" panose="02010600030101010101" pitchFamily="2" charset="-122"/>
              </a:rPr>
              <a:t>改进</a:t>
            </a:r>
            <a:r>
              <a:rPr lang="en-US" altLang="zh-CN" dirty="0">
                <a:latin typeface="宋体" panose="02010600030101010101" pitchFamily="2" charset="-122"/>
              </a:rPr>
              <a:t>(ACTION)</a:t>
            </a:r>
            <a:r>
              <a:rPr lang="zh-CN" altLang="en-US" dirty="0">
                <a:latin typeface="宋体" panose="02010600030101010101" pitchFamily="2" charset="-122"/>
              </a:rPr>
              <a:t>运行模式来建立的，即</a:t>
            </a:r>
            <a:r>
              <a:rPr lang="en-US" altLang="zh-CN" dirty="0">
                <a:latin typeface="宋体" panose="02010600030101010101" pitchFamily="2" charset="-122"/>
              </a:rPr>
              <a:t>PDCA</a:t>
            </a:r>
            <a:r>
              <a:rPr lang="zh-CN" altLang="en-US" dirty="0">
                <a:latin typeface="宋体" panose="02010600030101010101" pitchFamily="2" charset="-122"/>
              </a:rPr>
              <a:t>模式。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Oval 4"/>
          <p:cNvSpPr/>
          <p:nvPr>
            <p:ph idx="1"/>
          </p:nvPr>
        </p:nvSpPr>
        <p:spPr>
          <a:xfrm rot="-5400000">
            <a:off x="2171700" y="1028700"/>
            <a:ext cx="4191000" cy="7010400"/>
          </a:xfrm>
          <a:prstGeom prst="ellipse">
            <a:avLst/>
          </a:prstGeom>
          <a:solidFill>
            <a:srgbClr val="FFFFFF">
              <a:alpha val="100000"/>
            </a:srgbClr>
          </a:solidFill>
          <a:ln w="25400">
            <a:solidFill>
              <a:srgbClr val="000000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dirty="0"/>
              <a:t>.</a:t>
            </a:r>
            <a:endParaRPr lang="en-US" altLang="zh-CN" dirty="0"/>
          </a:p>
        </p:txBody>
      </p:sp>
      <p:grpSp>
        <p:nvGrpSpPr>
          <p:cNvPr id="26627" name="Group 5"/>
          <p:cNvGrpSpPr/>
          <p:nvPr/>
        </p:nvGrpSpPr>
        <p:grpSpPr>
          <a:xfrm>
            <a:off x="762000" y="1905000"/>
            <a:ext cx="7315200" cy="4267200"/>
            <a:chOff x="4320" y="8928"/>
            <a:chExt cx="4680" cy="3655"/>
          </a:xfrm>
        </p:grpSpPr>
        <p:sp>
          <p:nvSpPr>
            <p:cNvPr id="26629" name="AutoShape 6"/>
            <p:cNvSpPr/>
            <p:nvPr/>
          </p:nvSpPr>
          <p:spPr>
            <a:xfrm>
              <a:off x="6857" y="10134"/>
              <a:ext cx="1963" cy="911"/>
            </a:xfrm>
            <a:prstGeom prst="parallelogram">
              <a:avLst>
                <a:gd name="adj" fmla="val 53869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r>
                <a:rPr lang="en-US" altLang="zh-CN" b="1" dirty="0">
                  <a:latin typeface="Times New Roman" panose="02020603050405020304" pitchFamily="18" charset="0"/>
                </a:rPr>
                <a:t>EHS</a:t>
              </a:r>
              <a:r>
                <a:rPr lang="zh-CN" altLang="en-US" b="1" dirty="0">
                  <a:latin typeface="Times New Roman" panose="02020603050405020304" pitchFamily="18" charset="0"/>
                </a:rPr>
                <a:t>方针</a:t>
              </a:r>
              <a:endParaRPr lang="zh-CN" alt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6630" name="AutoShape 7"/>
            <p:cNvSpPr/>
            <p:nvPr/>
          </p:nvSpPr>
          <p:spPr>
            <a:xfrm>
              <a:off x="4320" y="10134"/>
              <a:ext cx="1963" cy="878"/>
            </a:xfrm>
            <a:prstGeom prst="parallelogram">
              <a:avLst>
                <a:gd name="adj" fmla="val 5589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r>
                <a:rPr lang="zh-CN" altLang="en-US" b="1" dirty="0">
                  <a:latin typeface="Times New Roman" panose="02020603050405020304" pitchFamily="18" charset="0"/>
                </a:rPr>
                <a:t>管理评审</a:t>
              </a:r>
              <a:endParaRPr lang="zh-CN" alt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6631" name="AutoShape 8"/>
            <p:cNvSpPr/>
            <p:nvPr/>
          </p:nvSpPr>
          <p:spPr>
            <a:xfrm>
              <a:off x="4369" y="11165"/>
              <a:ext cx="1963" cy="879"/>
            </a:xfrm>
            <a:prstGeom prst="parallelogram">
              <a:avLst>
                <a:gd name="adj" fmla="val 5583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r>
                <a:rPr lang="zh-CN" altLang="en-US" b="1" dirty="0">
                  <a:latin typeface="Times New Roman" panose="02020603050405020304" pitchFamily="18" charset="0"/>
                </a:rPr>
                <a:t>检查</a:t>
              </a:r>
              <a:endParaRPr lang="zh-CN" alt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6632" name="Freeform 9"/>
            <p:cNvSpPr/>
            <p:nvPr/>
          </p:nvSpPr>
          <p:spPr>
            <a:xfrm>
              <a:off x="5836" y="8928"/>
              <a:ext cx="705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41" y="185"/>
                </a:cxn>
                <a:cxn ang="0">
                  <a:pos x="423" y="26"/>
                </a:cxn>
                <a:cxn ang="0">
                  <a:pos x="705" y="26"/>
                </a:cxn>
              </a:cxnLst>
              <a:pathLst>
                <a:path w="900" h="338">
                  <a:moveTo>
                    <a:pt x="0" y="338"/>
                  </a:moveTo>
                  <a:cubicBezTo>
                    <a:pt x="45" y="286"/>
                    <a:pt x="90" y="234"/>
                    <a:pt x="180" y="182"/>
                  </a:cubicBezTo>
                  <a:cubicBezTo>
                    <a:pt x="270" y="130"/>
                    <a:pt x="420" y="52"/>
                    <a:pt x="540" y="26"/>
                  </a:cubicBezTo>
                  <a:cubicBezTo>
                    <a:pt x="660" y="0"/>
                    <a:pt x="780" y="13"/>
                    <a:pt x="900" y="26"/>
                  </a:cubicBezTo>
                </a:path>
              </a:pathLst>
            </a:custGeom>
            <a:noFill/>
            <a:ln w="254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3" name="Rectangle 10"/>
            <p:cNvSpPr/>
            <p:nvPr/>
          </p:nvSpPr>
          <p:spPr>
            <a:xfrm rot="1814895">
              <a:off x="7230" y="9490"/>
              <a:ext cx="1250" cy="3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ctr" eaLnBrk="1" hangingPunct="1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634" name="AutoShape 11"/>
            <p:cNvSpPr/>
            <p:nvPr/>
          </p:nvSpPr>
          <p:spPr>
            <a:xfrm>
              <a:off x="6857" y="10890"/>
              <a:ext cx="1963" cy="878"/>
            </a:xfrm>
            <a:prstGeom prst="parallelogram">
              <a:avLst>
                <a:gd name="adj" fmla="val 55894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r>
                <a:rPr lang="zh-CN" altLang="en-US" b="1" dirty="0">
                  <a:latin typeface="Times New Roman" panose="02020603050405020304" pitchFamily="18" charset="0"/>
                </a:rPr>
                <a:t>策划</a:t>
              </a:r>
              <a:endParaRPr lang="zh-CN" alt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6635" name="Oval 12"/>
            <p:cNvSpPr/>
            <p:nvPr/>
          </p:nvSpPr>
          <p:spPr>
            <a:xfrm>
              <a:off x="5734" y="9098"/>
              <a:ext cx="1785" cy="626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r>
                <a:rPr lang="zh-CN" altLang="en-US" b="1" dirty="0">
                  <a:latin typeface="Times New Roman" panose="02020603050405020304" pitchFamily="18" charset="0"/>
                </a:rPr>
                <a:t>持续改进</a:t>
              </a:r>
              <a:endParaRPr lang="zh-CN" alt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6636" name="AutoShape 13"/>
            <p:cNvSpPr/>
            <p:nvPr/>
          </p:nvSpPr>
          <p:spPr>
            <a:xfrm>
              <a:off x="7124" y="11580"/>
              <a:ext cx="1876" cy="1003"/>
            </a:xfrm>
            <a:prstGeom prst="parallelogram">
              <a:avLst>
                <a:gd name="adj" fmla="val 46759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p>
              <a:pPr algn="ctr" eaLnBrk="1" hangingPunct="1"/>
              <a:r>
                <a:rPr lang="zh-CN" altLang="en-US" b="1" dirty="0">
                  <a:latin typeface="Times New Roman" panose="02020603050405020304" pitchFamily="18" charset="0"/>
                </a:rPr>
                <a:t>实施和运行</a:t>
              </a:r>
              <a:endParaRPr lang="zh-CN" altLang="en-US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26628" name="Text Box 14"/>
          <p:cNvSpPr txBox="1"/>
          <p:nvPr/>
        </p:nvSpPr>
        <p:spPr>
          <a:xfrm>
            <a:off x="1371600" y="974725"/>
            <a:ext cx="533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管理体系模式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685800" y="1905000"/>
            <a:ext cx="7773988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   </a:t>
            </a:r>
            <a:r>
              <a:rPr lang="zh-CN" altLang="en-US" sz="2600" dirty="0">
                <a:latin typeface="宋体" panose="02010600030101010101" pitchFamily="2" charset="-122"/>
              </a:rPr>
              <a:t>对于不同组织，由于其组织特性和原有基础的差异，建立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管理体系的过程不会完全相同。但总体而言，组织建立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管理体系应采取如下步骤：</a:t>
            </a:r>
            <a:br>
              <a:rPr lang="zh-CN" altLang="en-US" sz="2600" dirty="0">
                <a:latin typeface="宋体" panose="02010600030101010101" pitchFamily="2" charset="-122"/>
              </a:rPr>
            </a:b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 </a:t>
            </a:r>
            <a:r>
              <a:rPr lang="en-US" altLang="zh-CN" sz="2600" b="1" dirty="0">
                <a:latin typeface="宋体" panose="02010600030101010101" pitchFamily="2" charset="-122"/>
              </a:rPr>
              <a:t>1</a:t>
            </a:r>
            <a:r>
              <a:rPr lang="zh-CN" altLang="en-US" sz="2600" b="1" dirty="0">
                <a:latin typeface="宋体" panose="02010600030101010101" pitchFamily="2" charset="-122"/>
              </a:rPr>
              <a:t>、领导决策</a:t>
            </a:r>
            <a:br>
              <a:rPr lang="zh-CN" altLang="en-US" sz="2600" dirty="0">
                <a:latin typeface="宋体" panose="02010600030101010101" pitchFamily="2" charset="-122"/>
              </a:rPr>
            </a:br>
            <a:r>
              <a:rPr lang="zh-CN" altLang="en-US" sz="2600" dirty="0">
                <a:latin typeface="宋体" panose="02010600030101010101" pitchFamily="2" charset="-122"/>
              </a:rPr>
              <a:t>       组织建立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管理体系需要领导者的决策，特别是最高管理者的决策。只有在最高管理者认识到建立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管理体系必要性的基础上，组织才有可能在其决策下开展这方面的工作。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2672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600" dirty="0"/>
              <a:t>    </a:t>
            </a:r>
            <a:r>
              <a:rPr lang="en-US" altLang="zh-CN" sz="2600" b="1" dirty="0">
                <a:latin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宋体" panose="02010600030101010101" pitchFamily="2" charset="-122"/>
              </a:rPr>
              <a:t>、成立工作组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当组织的最高管理者决定建立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管理体系后，首先要从组织上给予落实和保证，通常需要成立一个工作组。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工作组的主要任务是负责建立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管理体系。工作组的成员来自组织内部各个部门，工作组的成员将成为组织今后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运行的骨干力量，工作组组长最好是将来的管理者代表，或者是管理者代表之一。根据组织的规模，管理水平及人员素质，工作组的规模可大可小，可专职或兼职，可以是一个独立的机构，也可挂靠在其它部门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28675" name="Rectangle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801688" y="1981200"/>
            <a:ext cx="7275512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 </a:t>
            </a:r>
            <a:r>
              <a:rPr lang="en-US" altLang="zh-CN" sz="2600" b="1" dirty="0">
                <a:latin typeface="宋体" panose="02010600030101010101" pitchFamily="2" charset="-122"/>
              </a:rPr>
              <a:t>3</a:t>
            </a:r>
            <a:r>
              <a:rPr lang="zh-CN" altLang="en-US" sz="2600" b="1" dirty="0">
                <a:latin typeface="宋体" panose="02010600030101010101" pitchFamily="2" charset="-122"/>
              </a:rPr>
              <a:t>、人员培训</a:t>
            </a:r>
            <a:r>
              <a:rPr lang="zh-CN" altLang="en-US" sz="2600" dirty="0">
                <a:latin typeface="宋体" panose="02010600030101010101" pitchFamily="2" charset="-122"/>
              </a:rPr>
              <a:t>   </a:t>
            </a:r>
            <a:br>
              <a:rPr lang="zh-CN" altLang="en-US" sz="2600" dirty="0">
                <a:latin typeface="宋体" panose="02010600030101010101" pitchFamily="2" charset="-122"/>
              </a:rPr>
            </a:br>
            <a:r>
              <a:rPr lang="zh-CN" altLang="en-US" sz="2600" dirty="0">
                <a:latin typeface="宋体" panose="02010600030101010101" pitchFamily="2" charset="-122"/>
              </a:rPr>
              <a:t>工作组在开展工作之前，应接受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管理体系标准及相关知识的培训。同时，组织体系运行需要的内审员，也要进行相应的培训，尤其是关于环境因素和危险源的辨识、风险评价的培训。 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29699" name="Rectangle 4"/>
          <p:cNvSpPr/>
          <p:nvPr/>
        </p:nvSpPr>
        <p:spPr>
          <a:xfrm>
            <a:off x="1143000" y="533400"/>
            <a:ext cx="6621463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533400" y="1905000"/>
            <a:ext cx="7961313" cy="468788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600" b="1" dirty="0">
                <a:latin typeface="宋体" panose="02010600030101010101" pitchFamily="2" charset="-122"/>
              </a:rPr>
              <a:t>  4</a:t>
            </a:r>
            <a:r>
              <a:rPr lang="zh-CN" altLang="en-US" sz="2600" b="1" dirty="0">
                <a:latin typeface="宋体" panose="02010600030101010101" pitchFamily="2" charset="-122"/>
              </a:rPr>
              <a:t>、初始状态评审</a:t>
            </a:r>
            <a:br>
              <a:rPr lang="zh-CN" altLang="en-US" sz="2600" dirty="0">
                <a:latin typeface="宋体" panose="02010600030101010101" pitchFamily="2" charset="-122"/>
              </a:rPr>
            </a:br>
            <a:r>
              <a:rPr lang="zh-CN" altLang="en-US" sz="2600" dirty="0">
                <a:latin typeface="宋体" panose="02010600030101010101" pitchFamily="2" charset="-122"/>
              </a:rPr>
              <a:t>    初始状态评审是建立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管理体系的基础。组织应为此建立一个评审组，评审组可由组织的员工组成，也可外请咨询人员，或是两者兼而有之。评审组应对组织过去和现在的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信息、状态进行收集、调查与分析，识别和获取现有的适用于组织的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法律、法规和其他要求，进行危险源辨识和风险评价。这些结果将作为建立和评审组织的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方针、制定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目标和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管理方案、确定体系的优先项、编制体系文件和建立体系的基础。 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31747" name="Rectangle 4"/>
          <p:cNvSpPr/>
          <p:nvPr/>
        </p:nvSpPr>
        <p:spPr>
          <a:xfrm>
            <a:off x="1219200" y="533400"/>
            <a:ext cx="6621463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838200" y="1981200"/>
            <a:ext cx="7773988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600" dirty="0"/>
              <a:t>    5</a:t>
            </a:r>
            <a:r>
              <a:rPr lang="zh-CN" altLang="en-US" sz="2600" dirty="0"/>
              <a:t>、体系策划与设计</a:t>
            </a:r>
            <a:br>
              <a:rPr lang="zh-CN" altLang="en-US" sz="2600" dirty="0"/>
            </a:br>
            <a:r>
              <a:rPr lang="zh-CN" altLang="en-US" sz="2600" dirty="0"/>
              <a:t>       </a:t>
            </a:r>
            <a:r>
              <a:rPr lang="zh-CN" altLang="en-US" sz="2600" dirty="0">
                <a:latin typeface="宋体" panose="02010600030101010101" pitchFamily="2" charset="-122"/>
              </a:rPr>
              <a:t>体系策划阶段主要是依据初始状态评审的结论，制定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方针，制定组织的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目标、指标和相应的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管理方案，确定组织机构和职责，筹划各种运行程序等。 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32771" name="Rectangle 5"/>
          <p:cNvSpPr/>
          <p:nvPr/>
        </p:nvSpPr>
        <p:spPr>
          <a:xfrm>
            <a:off x="1219200" y="533400"/>
            <a:ext cx="6621463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762000" y="914400"/>
            <a:ext cx="6540500" cy="66992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目录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990600" y="2017713"/>
            <a:ext cx="7964488" cy="4114800"/>
          </a:xfrm>
        </p:spPr>
        <p:txBody>
          <a:bodyPr vert="horz" wrap="square" lIns="91440" tIns="45720" rIns="91440" bIns="45720" anchor="t" anchorCtr="0"/>
          <a:p>
            <a:pPr marL="812800" indent="-812800" eaLnBrk="1" hangingPunct="1"/>
            <a:r>
              <a:rPr lang="zh-CN" altLang="en-US" b="1" dirty="0">
                <a:solidFill>
                  <a:schemeClr val="hlink"/>
                </a:solidFill>
                <a:latin typeface="宋体" panose="02010600030101010101" pitchFamily="2" charset="-122"/>
              </a:rPr>
              <a:t>一、</a:t>
            </a:r>
            <a:r>
              <a:rPr lang="en-US" altLang="zh-CN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管理体系的定义及特点</a:t>
            </a:r>
            <a:endParaRPr lang="zh-CN" altLang="en-US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marL="812800" indent="-812800" eaLnBrk="1" hangingPunct="1"/>
            <a:r>
              <a:rPr lang="zh-CN" altLang="en-US" dirty="0">
                <a:latin typeface="宋体" panose="02010600030101010101" pitchFamily="2" charset="-122"/>
              </a:rPr>
              <a:t>二、企业实施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管理体系的意义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812800" indent="-812800" eaLnBrk="1" hangingPunct="1"/>
            <a:r>
              <a:rPr lang="zh-CN" altLang="en-US" dirty="0">
                <a:latin typeface="宋体" panose="02010600030101010101" pitchFamily="2" charset="-122"/>
              </a:rPr>
              <a:t>三、建立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管理体系的步骤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812800" indent="-812800" eaLnBrk="1" hangingPunct="1"/>
            <a:r>
              <a:rPr lang="zh-CN" altLang="en-US" dirty="0">
                <a:latin typeface="宋体" panose="02010600030101010101" pitchFamily="2" charset="-122"/>
              </a:rPr>
              <a:t>四、建立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管理体系的工作重点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812800" indent="-812800" eaLnBrk="1" hangingPunct="1"/>
            <a:r>
              <a:rPr lang="zh-CN" altLang="en-US" dirty="0">
                <a:latin typeface="宋体" panose="02010600030101010101" pitchFamily="2" charset="-122"/>
              </a:rPr>
              <a:t>五、建立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管理体系的注意事项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812800" indent="-812800" eaLnBrk="1" hangingPunct="1"/>
            <a:endParaRPr lang="en-US" altLang="zh-CN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6</a:t>
            </a:r>
            <a:r>
              <a:rPr lang="zh-CN" altLang="en-US" sz="2600" dirty="0">
                <a:latin typeface="宋体" panose="02010600030101010101" pitchFamily="2" charset="-122"/>
              </a:rPr>
              <a:t>、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管理体系文件编制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管理体系具有文件化管理的特征。编制体系文件是组织实施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管理体系标准，建立与保持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管理体系并保证其有效运行的重要基础工作，也是组织达到预定的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目标，评价与改进体系，实现持续改进和风险控制必不可少的依据和见证。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endParaRPr lang="zh-CN" altLang="en-US" sz="2600" dirty="0"/>
          </a:p>
          <a:p>
            <a:pPr eaLnBrk="1" hangingPunct="1"/>
            <a:r>
              <a:rPr lang="zh-CN" altLang="en-US" sz="2600" dirty="0"/>
              <a:t>体系文件还需要在体系运行过程中定期、不定期的评审和修改，以保证它的完善和持续有效。 </a:t>
            </a:r>
            <a:endParaRPr lang="zh-CN" altLang="en-US" sz="2600" dirty="0"/>
          </a:p>
        </p:txBody>
      </p:sp>
      <p:sp>
        <p:nvSpPr>
          <p:cNvPr id="33795" name="Rectangle 4"/>
          <p:cNvSpPr/>
          <p:nvPr/>
        </p:nvSpPr>
        <p:spPr>
          <a:xfrm>
            <a:off x="1219200" y="533400"/>
            <a:ext cx="6621463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altLang="zh-CN" sz="2600" dirty="0"/>
              <a:t>  </a:t>
            </a:r>
            <a:r>
              <a:rPr lang="en-US" altLang="zh-CN" sz="2600" dirty="0">
                <a:latin typeface="宋体" panose="02010600030101010101" pitchFamily="2" charset="-122"/>
              </a:rPr>
              <a:t>  7</a:t>
            </a:r>
            <a:r>
              <a:rPr lang="zh-CN" altLang="en-US" sz="2600" dirty="0">
                <a:latin typeface="宋体" panose="02010600030101010101" pitchFamily="2" charset="-122"/>
              </a:rPr>
              <a:t>、体系试运行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体系试运行与正式运行无本质区别，都是按所建立的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管理体系手册、程序文件及作业规程等文件的要求，整体协调地运行。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试运行的目的是要在实践中检验体系的充分性、适用性和有效性。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组织应加强运作力度，并努力发挥体系本身具有各项功能，及时发观问题，找出问题的根源，纠正不符合并对体系给予修订，以尽快渡过磨合期。</a:t>
            </a:r>
            <a:r>
              <a:rPr lang="zh-CN" altLang="en-US" sz="2600" dirty="0"/>
              <a:t> </a:t>
            </a:r>
            <a:endParaRPr lang="zh-CN" altLang="en-US" sz="2600" dirty="0"/>
          </a:p>
        </p:txBody>
      </p:sp>
      <p:sp>
        <p:nvSpPr>
          <p:cNvPr id="34819" name="Rectangle 4"/>
          <p:cNvSpPr/>
          <p:nvPr/>
        </p:nvSpPr>
        <p:spPr>
          <a:xfrm>
            <a:off x="1143000" y="533400"/>
            <a:ext cx="6621463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  8</a:t>
            </a:r>
            <a:r>
              <a:rPr lang="zh-CN" altLang="en-US" sz="2600" dirty="0">
                <a:latin typeface="宋体" panose="02010600030101010101" pitchFamily="2" charset="-122"/>
              </a:rPr>
              <a:t>、内部审核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管理体系的内部审核是体系运行必不可少的环节。体系经过一段时间的试运行，组织应当具备了检验建立的体系是否符合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管理体系标准要求的条件，应开展内部审核。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管理者代表应亲自组织内审。内审员应经过专业知识的培训。如果需要，组织可聘请外部专家参与或主持审核。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内审员在文件预审时，应重点关注和判断体系文件的完整性、符合性及一致性；在现场审核时，应重点关注体系功能的适用性和有效性，检查是否按体系文件要求去运作。</a:t>
            </a:r>
            <a:r>
              <a:rPr lang="zh-CN" altLang="en-US" sz="2600" dirty="0"/>
              <a:t> </a:t>
            </a:r>
            <a:endParaRPr lang="zh-CN" altLang="en-US" sz="2600" dirty="0"/>
          </a:p>
        </p:txBody>
      </p:sp>
      <p:sp>
        <p:nvSpPr>
          <p:cNvPr id="35843" name="Rectangle 4"/>
          <p:cNvSpPr/>
          <p:nvPr/>
        </p:nvSpPr>
        <p:spPr>
          <a:xfrm>
            <a:off x="1303338" y="533400"/>
            <a:ext cx="6621462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 9</a:t>
            </a:r>
            <a:r>
              <a:rPr lang="zh-CN" altLang="en-US" sz="2600" dirty="0">
                <a:latin typeface="宋体" panose="02010600030101010101" pitchFamily="2" charset="-122"/>
              </a:rPr>
              <a:t>、管理评审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管理评审是职业健康安全管理体系整体运行的重要组成部分。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管理者代表应收集各方面的信息供最高管理者评审。最高管理者应对试运行阶段的体系整体状态做出全面的评判，对体系的适宜性、充分性和有效性做出评价。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依据管理评审的结论，可以对是否需要调整、修改体系做出决定，也可以做出是否实施第三方认证的决定。 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36867" name="Rectangle 4"/>
          <p:cNvSpPr/>
          <p:nvPr/>
        </p:nvSpPr>
        <p:spPr>
          <a:xfrm>
            <a:off x="1303338" y="533400"/>
            <a:ext cx="6621462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管理体系的步骤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一、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管理体系的定义及特点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二、企业实施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管理体系的意义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三、建立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管理体系的步骤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四、建立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管理体系的工作重点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五、建立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管理体系的注意事项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37891" name="Rectangle 4"/>
          <p:cNvSpPr/>
          <p:nvPr/>
        </p:nvSpPr>
        <p:spPr>
          <a:xfrm>
            <a:off x="1295400" y="533400"/>
            <a:ext cx="6192838" cy="8524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762000" y="1828800"/>
            <a:ext cx="7489825" cy="42116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建立和实施</a:t>
            </a:r>
            <a:r>
              <a:rPr lang="en-US" altLang="zh-CN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管理体系中有三个关键问题：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A</a:t>
            </a:r>
            <a:r>
              <a:rPr lang="zh-CN" altLang="en-US" sz="2600" dirty="0">
                <a:latin typeface="宋体" panose="02010600030101010101" pitchFamily="2" charset="-122"/>
              </a:rPr>
              <a:t>：各级领导，特别是一把手重视和支持是前提条件。 另外，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管理体系的建立，需要资源的投入，这就需要最高管理者对改善组织的环境、职业健康安全行为做出承诺，从而使得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管理体系的实施与运行得到充足的资源。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B</a:t>
            </a:r>
            <a:r>
              <a:rPr lang="zh-CN" altLang="en-US" sz="2600" dirty="0">
                <a:latin typeface="宋体" panose="02010600030101010101" pitchFamily="2" charset="-122"/>
              </a:rPr>
              <a:t>：全员参与是关键。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C</a:t>
            </a:r>
            <a:r>
              <a:rPr lang="zh-CN" altLang="en-US" sz="2600" dirty="0">
                <a:latin typeface="宋体" panose="02010600030101010101" pitchFamily="2" charset="-122"/>
              </a:rPr>
              <a:t>：危害和环境因素识别以及风险和环境影响评估是重要环节，也是首要的步骤。</a:t>
            </a:r>
            <a:r>
              <a:rPr lang="zh-CN" altLang="en-US" sz="2600" dirty="0"/>
              <a:t> </a:t>
            </a:r>
            <a:endParaRPr lang="zh-CN" altLang="en-US" sz="2600" dirty="0"/>
          </a:p>
        </p:txBody>
      </p:sp>
      <p:sp>
        <p:nvSpPr>
          <p:cNvPr id="38915" name="Rectangle 4"/>
          <p:cNvSpPr/>
          <p:nvPr/>
        </p:nvSpPr>
        <p:spPr>
          <a:xfrm>
            <a:off x="533400" y="685800"/>
            <a:ext cx="7793038" cy="9906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四、建立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管理体系的工作重点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四、建立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管理体系的工作重点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、环境因素和危害辨识、风险评价、风险控制：</a:t>
            </a:r>
            <a:endParaRPr lang="zh-CN" altLang="en-US" sz="26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600" dirty="0">
                <a:latin typeface="宋体" panose="02010600030101010101" pitchFamily="2" charset="-122"/>
              </a:rPr>
              <a:t>    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管理体系实施的目的在于控制各类风险、改善企业的环境和职业健康安全绩效，因而全面识别环境因素和危险源、准确评价重大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风险成为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管理体系建立与保持的基础，对评价出的这些重大风险进行控制与管理是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体系的关键。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1371600" y="1371600"/>
            <a:ext cx="5410200" cy="461168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endParaRPr lang="en-US" altLang="zh-CN" sz="28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/>
              <a:t>危害和环境因素识别的方法有：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   询问</a:t>
            </a:r>
            <a:r>
              <a:rPr lang="en-US" altLang="zh-CN" sz="2800" dirty="0"/>
              <a:t>/</a:t>
            </a:r>
            <a:r>
              <a:rPr lang="zh-CN" altLang="en-US" sz="2800" dirty="0"/>
              <a:t>交谈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   现场观察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   查阅资料（内外）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   分析材料性质和生产条件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   工作任务分析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   过程分析法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/>
              <a:t>   作业单元法</a:t>
            </a:r>
            <a:endParaRPr lang="zh-CN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zh-CN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600" b="1" dirty="0">
                <a:latin typeface="宋体" panose="02010600030101010101" pitchFamily="2" charset="-122"/>
              </a:rPr>
              <a:t>风险评价</a:t>
            </a:r>
            <a:r>
              <a:rPr lang="zh-CN" altLang="en-US" sz="2600" dirty="0">
                <a:latin typeface="宋体" panose="02010600030101010101" pitchFamily="2" charset="-122"/>
              </a:rPr>
              <a:t>是依照现有的专业经验、评价标准和准则，对危害分析结果作出判断的过程。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</a:t>
            </a:r>
            <a:r>
              <a:rPr lang="zh-CN" altLang="en-US" sz="2600" b="1" dirty="0">
                <a:latin typeface="宋体" panose="02010600030101010101" pitchFamily="2" charset="-122"/>
              </a:rPr>
              <a:t>在进行风险评价时要考虑：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十个方面：员工和周围人群、设备、产品、财产、水、大气、废物、土地、资源、社区和相关方。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三种状态：正常、异常、紧急。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三种时态：过去、现在、将来。</a:t>
            </a:r>
            <a:r>
              <a:rPr lang="zh-CN" altLang="en-US" sz="2800" dirty="0"/>
              <a:t>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1676400" y="1295400"/>
            <a:ext cx="65532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600" b="1" dirty="0">
                <a:latin typeface="宋体" panose="02010600030101010101" pitchFamily="2" charset="-122"/>
              </a:rPr>
              <a:t>风险评价的方法：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直接判断法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安全检查表</a:t>
            </a:r>
            <a:r>
              <a:rPr lang="en-US" altLang="zh-CN" sz="2600" dirty="0">
                <a:latin typeface="宋体" panose="02010600030101010101" pitchFamily="2" charset="-122"/>
              </a:rPr>
              <a:t>(SCL)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</a:t>
            </a:r>
            <a:r>
              <a:rPr lang="zh-CN" altLang="en-US" sz="2600" dirty="0">
                <a:latin typeface="宋体" panose="02010600030101010101" pitchFamily="2" charset="-122"/>
              </a:rPr>
              <a:t>工作安全分析</a:t>
            </a:r>
            <a:r>
              <a:rPr lang="en-US" altLang="zh-CN" sz="2600" dirty="0">
                <a:latin typeface="宋体" panose="02010600030101010101" pitchFamily="2" charset="-122"/>
              </a:rPr>
              <a:t>(JSA)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</a:t>
            </a:r>
            <a:r>
              <a:rPr lang="zh-CN" altLang="en-US" sz="2600" dirty="0">
                <a:latin typeface="宋体" panose="02010600030101010101" pitchFamily="2" charset="-122"/>
              </a:rPr>
              <a:t>故障假设分析</a:t>
            </a:r>
            <a:r>
              <a:rPr lang="en-US" altLang="zh-CN" sz="2600" dirty="0">
                <a:latin typeface="宋体" panose="02010600030101010101" pitchFamily="2" charset="-122"/>
              </a:rPr>
              <a:t>(WI)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</a:t>
            </a:r>
            <a:r>
              <a:rPr lang="zh-CN" altLang="en-US" sz="2600" dirty="0">
                <a:latin typeface="宋体" panose="02010600030101010101" pitchFamily="2" charset="-122"/>
              </a:rPr>
              <a:t>预危害性分析</a:t>
            </a:r>
            <a:r>
              <a:rPr lang="en-US" altLang="zh-CN" sz="2600" dirty="0">
                <a:latin typeface="宋体" panose="02010600030101010101" pitchFamily="2" charset="-122"/>
              </a:rPr>
              <a:t>(PHA)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</a:t>
            </a:r>
            <a:r>
              <a:rPr lang="zh-CN" altLang="en-US" sz="2600" dirty="0">
                <a:latin typeface="宋体" panose="02010600030101010101" pitchFamily="2" charset="-122"/>
              </a:rPr>
              <a:t>危险与可操作性研究</a:t>
            </a:r>
            <a:r>
              <a:rPr lang="en-US" altLang="zh-CN" sz="2600" dirty="0">
                <a:latin typeface="宋体" panose="02010600030101010101" pitchFamily="2" charset="-122"/>
              </a:rPr>
              <a:t>(HAZOP)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</a:t>
            </a:r>
            <a:r>
              <a:rPr lang="zh-CN" altLang="en-US" sz="2600" dirty="0">
                <a:latin typeface="宋体" panose="02010600030101010101" pitchFamily="2" charset="-122"/>
              </a:rPr>
              <a:t>作业条件危险评价</a:t>
            </a:r>
            <a:r>
              <a:rPr lang="en-US" altLang="zh-CN" sz="2600" dirty="0">
                <a:latin typeface="宋体" panose="02010600030101010101" pitchFamily="2" charset="-122"/>
              </a:rPr>
              <a:t>(D=LEC)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/>
            <a:endParaRPr lang="en-US" altLang="zh-CN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7793038" cy="9144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一、</a:t>
            </a:r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管理体系的定义及特点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分别是英文</a:t>
            </a:r>
            <a:r>
              <a:rPr lang="en-US" altLang="zh-CN" sz="2600" dirty="0">
                <a:latin typeface="宋体" panose="02010600030101010101" pitchFamily="2" charset="-122"/>
              </a:rPr>
              <a:t>environment </a:t>
            </a:r>
            <a:r>
              <a:rPr lang="zh-CN" altLang="en-US" sz="2600" dirty="0">
                <a:latin typeface="宋体" panose="02010600030101010101" pitchFamily="2" charset="-122"/>
              </a:rPr>
              <a:t>，</a:t>
            </a:r>
            <a:r>
              <a:rPr lang="en-US" altLang="zh-CN" sz="2600" dirty="0">
                <a:latin typeface="宋体" panose="02010600030101010101" pitchFamily="2" charset="-122"/>
              </a:rPr>
              <a:t>health</a:t>
            </a:r>
            <a:r>
              <a:rPr lang="zh-CN" altLang="en-US" sz="2600" dirty="0">
                <a:latin typeface="宋体" panose="02010600030101010101" pitchFamily="2" charset="-122"/>
              </a:rPr>
              <a:t>，</a:t>
            </a:r>
            <a:r>
              <a:rPr lang="en-US" altLang="zh-CN" sz="2600" dirty="0">
                <a:latin typeface="宋体" panose="02010600030101010101" pitchFamily="2" charset="-122"/>
              </a:rPr>
              <a:t>safety</a:t>
            </a:r>
            <a:r>
              <a:rPr lang="zh-CN" altLang="en-US" sz="2600" dirty="0">
                <a:latin typeface="宋体" panose="02010600030101010101" pitchFamily="2" charset="-122"/>
              </a:rPr>
              <a:t>的缩写，即环境、健康、安全。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buNone/>
            </a:pP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管理体系是</a:t>
            </a:r>
            <a:r>
              <a:rPr lang="en-US" altLang="zh-CN" sz="2600" dirty="0">
                <a:latin typeface="宋体" panose="02010600030101010101" pitchFamily="2" charset="-122"/>
              </a:rPr>
              <a:t>ISO14001</a:t>
            </a:r>
            <a:r>
              <a:rPr lang="zh-CN" altLang="en-US" sz="2600" dirty="0">
                <a:latin typeface="宋体" panose="02010600030101010101" pitchFamily="2" charset="-122"/>
              </a:rPr>
              <a:t>环境管理体系</a:t>
            </a:r>
            <a:r>
              <a:rPr lang="en-US" altLang="zh-CN" sz="2600" dirty="0">
                <a:latin typeface="宋体" panose="02010600030101010101" pitchFamily="2" charset="-122"/>
              </a:rPr>
              <a:t>(EMS)</a:t>
            </a:r>
            <a:r>
              <a:rPr lang="zh-CN" altLang="en-US" sz="2600" dirty="0">
                <a:latin typeface="宋体" panose="02010600030101010101" pitchFamily="2" charset="-122"/>
              </a:rPr>
              <a:t>和</a:t>
            </a:r>
            <a:r>
              <a:rPr lang="en-US" altLang="zh-CN" sz="2600" dirty="0">
                <a:latin typeface="宋体" panose="02010600030101010101" pitchFamily="2" charset="-122"/>
              </a:rPr>
              <a:t>OHSMS18001</a:t>
            </a:r>
            <a:r>
              <a:rPr lang="zh-CN" altLang="en-US" sz="2600" dirty="0">
                <a:latin typeface="宋体" panose="02010600030101010101" pitchFamily="2" charset="-122"/>
              </a:rPr>
              <a:t>职业健康安全管理体系</a:t>
            </a:r>
            <a:r>
              <a:rPr lang="en-US" altLang="zh-CN" sz="2600" dirty="0">
                <a:latin typeface="宋体" panose="02010600030101010101" pitchFamily="2" charset="-122"/>
              </a:rPr>
              <a:t>(OHSMS)</a:t>
            </a:r>
            <a:r>
              <a:rPr lang="zh-CN" altLang="en-US" sz="2600" dirty="0">
                <a:latin typeface="宋体" panose="02010600030101010101" pitchFamily="2" charset="-122"/>
              </a:rPr>
              <a:t>两体系的整合。环境、职业健康安全管理体系，简称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作业条件危险评价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            </a:t>
            </a:r>
            <a:r>
              <a:rPr lang="en-US" altLang="zh-CN" sz="2600" dirty="0">
                <a:latin typeface="宋体" panose="02010600030101010101" pitchFamily="2" charset="-122"/>
              </a:rPr>
              <a:t>D=LEC</a:t>
            </a: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altLang="zh-CN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D</a:t>
            </a:r>
            <a:r>
              <a:rPr lang="zh-CN" altLang="en-US" sz="2600" dirty="0">
                <a:latin typeface="宋体" panose="02010600030101010101" pitchFamily="2" charset="-122"/>
              </a:rPr>
              <a:t>值越大，说明该系统危险性大，需要增加安全措施，或改变发生事故的可能性，或减少人体暴露于危险环境中的频繁程度，或减轻事故损失，直至调整到允许范围内。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L</a:t>
            </a:r>
            <a:r>
              <a:rPr lang="zh-CN" altLang="en-US" sz="2600" dirty="0">
                <a:latin typeface="宋体" panose="02010600030101010101" pitchFamily="2" charset="-122"/>
              </a:rPr>
              <a:t>为发生事故的可能性大小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E</a:t>
            </a:r>
            <a:r>
              <a:rPr lang="zh-CN" altLang="en-US" sz="2600" dirty="0">
                <a:latin typeface="宋体" panose="02010600030101010101" pitchFamily="2" charset="-122"/>
              </a:rPr>
              <a:t>为暴露于危险环境的频繁程度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C</a:t>
            </a:r>
            <a:r>
              <a:rPr lang="zh-CN" altLang="en-US" sz="2600" dirty="0">
                <a:latin typeface="宋体" panose="02010600030101010101" pitchFamily="2" charset="-122"/>
              </a:rPr>
              <a:t>为发生事故产生的后果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D</a:t>
            </a:r>
            <a:r>
              <a:rPr lang="zh-CN" altLang="en-US" sz="2600" dirty="0">
                <a:latin typeface="宋体" panose="02010600030101010101" pitchFamily="2" charset="-122"/>
              </a:rPr>
              <a:t>为危险性分值 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19812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altLang="zh-CN" sz="2200" b="1" dirty="0">
                <a:solidFill>
                  <a:schemeClr val="folHlink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="1" dirty="0">
                <a:solidFill>
                  <a:schemeClr val="folHlink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2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2200" b="1" dirty="0">
                <a:solidFill>
                  <a:schemeClr val="folHlink"/>
                </a:solidFill>
                <a:latin typeface="宋体" panose="02010600030101010101" pitchFamily="2" charset="-122"/>
              </a:rPr>
              <a:t>体系文件的编制：</a:t>
            </a:r>
            <a:endParaRPr lang="zh-CN" altLang="en-US" sz="22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dirty="0">
                <a:latin typeface="宋体" panose="02010600030101010101" pitchFamily="2" charset="-122"/>
              </a:rPr>
              <a:t>文件可以有多种分类方法，最基本的是两种</a:t>
            </a:r>
            <a:r>
              <a:rPr lang="en-US" altLang="zh-CN" sz="2200" dirty="0">
                <a:latin typeface="宋体" panose="02010600030101010101" pitchFamily="2" charset="-122"/>
              </a:rPr>
              <a:t>:</a:t>
            </a:r>
            <a:endParaRPr lang="en-US" altLang="zh-CN" sz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dirty="0">
                <a:latin typeface="宋体" panose="02010600030101010101" pitchFamily="2" charset="-122"/>
              </a:rPr>
              <a:t>第一种是分</a:t>
            </a:r>
            <a:r>
              <a:rPr lang="en-US" altLang="zh-CN" sz="2200" dirty="0">
                <a:latin typeface="宋体" panose="02010600030101010101" pitchFamily="2" charset="-122"/>
              </a:rPr>
              <a:t>3</a:t>
            </a:r>
            <a:r>
              <a:rPr lang="zh-CN" altLang="en-US" sz="2200" dirty="0">
                <a:latin typeface="宋体" panose="02010600030101010101" pitchFamily="2" charset="-122"/>
              </a:rPr>
              <a:t>类，即 管理手册、程序文件和作业文件；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dirty="0">
                <a:latin typeface="宋体" panose="02010600030101010101" pitchFamily="2" charset="-122"/>
              </a:rPr>
              <a:t>第二种是</a:t>
            </a:r>
            <a:r>
              <a:rPr lang="en-US" altLang="zh-CN" sz="2200" dirty="0">
                <a:latin typeface="宋体" panose="02010600030101010101" pitchFamily="2" charset="-122"/>
              </a:rPr>
              <a:t>4</a:t>
            </a:r>
            <a:r>
              <a:rPr lang="zh-CN" altLang="en-US" sz="2200" dirty="0">
                <a:latin typeface="宋体" panose="02010600030101010101" pitchFamily="2" charset="-122"/>
              </a:rPr>
              <a:t>类，即管理手册、程序程序、作业文件和记录。</a:t>
            </a:r>
            <a:endParaRPr lang="zh-CN" altLang="en-US" sz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altLang="zh-CN" sz="2200" dirty="0">
              <a:latin typeface="宋体" panose="02010600030101010101" pitchFamily="2" charset="-122"/>
            </a:endParaRPr>
          </a:p>
        </p:txBody>
      </p:sp>
      <p:sp>
        <p:nvSpPr>
          <p:cNvPr id="45059" name="Rectangle 4"/>
          <p:cNvSpPr/>
          <p:nvPr/>
        </p:nvSpPr>
        <p:spPr>
          <a:xfrm>
            <a:off x="685800" y="457200"/>
            <a:ext cx="7793038" cy="10048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四、建立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管理体系的工作重点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5715000" y="4267200"/>
          <a:ext cx="2133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showAsIcon="1" r:id="rId1" imgW="914400" imgH="714375" progId="Excel.Sheet.8">
                  <p:embed/>
                </p:oleObj>
              </mc:Choice>
              <mc:Fallback>
                <p:oleObj name="" showAsIcon="1" r:id="rId1" imgW="914400" imgH="714375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0" y="4267200"/>
                        <a:ext cx="2133600" cy="144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6" descr="2009126049194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5105400" cy="340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144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6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folHlink"/>
                </a:solidFill>
                <a:latin typeface="宋体" panose="02010600030101010101" pitchFamily="2" charset="-122"/>
              </a:rPr>
              <a:t>体系文件结构</a:t>
            </a:r>
            <a:endParaRPr lang="zh-CN" altLang="en-US" sz="36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300" b="1" dirty="0">
                <a:latin typeface="宋体" panose="02010600030101010101" pitchFamily="2" charset="-122"/>
              </a:rPr>
              <a:t>1)</a:t>
            </a:r>
            <a:r>
              <a:rPr lang="zh-CN" altLang="en-US" sz="2300" b="1" dirty="0">
                <a:latin typeface="宋体" panose="02010600030101010101" pitchFamily="2" charset="-122"/>
              </a:rPr>
              <a:t>管理手册</a:t>
            </a:r>
            <a:endParaRPr lang="zh-CN" altLang="en-US" sz="23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300" dirty="0">
                <a:latin typeface="宋体" panose="02010600030101010101" pitchFamily="2" charset="-122"/>
              </a:rPr>
              <a:t>根据</a:t>
            </a:r>
            <a:r>
              <a:rPr lang="en-US" altLang="zh-CN" sz="2300" dirty="0">
                <a:latin typeface="宋体" panose="02010600030101010101" pitchFamily="2" charset="-122"/>
              </a:rPr>
              <a:t>ISO14001&amp;OHSMS18001</a:t>
            </a:r>
            <a:r>
              <a:rPr lang="zh-CN" altLang="en-US" sz="2300" dirty="0">
                <a:latin typeface="宋体" panose="02010600030101010101" pitchFamily="2" charset="-122"/>
              </a:rPr>
              <a:t>标准及组织的方针、目标而全面地描述组织</a:t>
            </a: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管理的文件，主要供组织内的中、高层管理人员和提供客户以及第三方审核机构审核时使用，集中表述组织的</a:t>
            </a: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保证能力。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300" dirty="0">
                <a:latin typeface="宋体" panose="02010600030101010101" pitchFamily="2" charset="-122"/>
              </a:rPr>
              <a:t>管理手册的内容通常包括如下内容：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300" dirty="0">
                <a:latin typeface="宋体" panose="02010600030101010101" pitchFamily="2" charset="-122"/>
              </a:rPr>
              <a:t>    ①方针、目标、指标和管理方案；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300" dirty="0">
                <a:latin typeface="宋体" panose="02010600030101010101" pitchFamily="2" charset="-122"/>
              </a:rPr>
              <a:t>    ②运行、审核或评审工作的岗位职责、权限和相互关系；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300" dirty="0">
                <a:latin typeface="宋体" panose="02010600030101010101" pitchFamily="2" charset="-122"/>
              </a:rPr>
              <a:t>    ③关于程序文件的说明和查询途径；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300" dirty="0">
                <a:latin typeface="宋体" panose="02010600030101010101" pitchFamily="2" charset="-122"/>
              </a:rPr>
              <a:t>    ④关于手册的评审、修改和控制规定。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300" dirty="0">
                <a:latin typeface="宋体" panose="02010600030101010101" pitchFamily="2" charset="-122"/>
              </a:rPr>
              <a:t>管理手册在深度和广度上可以不同，取决于组织的性质、规模、技术要求及人员素质，以适应组织的需要为前提。</a:t>
            </a:r>
            <a:r>
              <a:rPr lang="zh-CN" altLang="en-US" sz="2300" dirty="0"/>
              <a:t>   </a:t>
            </a:r>
            <a:endParaRPr lang="zh-CN" altLang="en-US" sz="23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6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folHlink"/>
                </a:solidFill>
                <a:latin typeface="宋体" panose="02010600030101010101" pitchFamily="2" charset="-122"/>
              </a:rPr>
              <a:t>体系文件结构</a:t>
            </a:r>
            <a:endParaRPr lang="zh-CN" altLang="en-US" sz="36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 </a:t>
            </a:r>
            <a:r>
              <a:rPr lang="en-US" altLang="zh-CN" sz="2600" b="1" dirty="0">
                <a:latin typeface="宋体" panose="02010600030101010101" pitchFamily="2" charset="-122"/>
              </a:rPr>
              <a:t>2)</a:t>
            </a:r>
            <a:r>
              <a:rPr lang="zh-CN" altLang="en-US" sz="2600" b="1" dirty="0">
                <a:latin typeface="宋体" panose="02010600030101010101" pitchFamily="2" charset="-122"/>
              </a:rPr>
              <a:t>程序文件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6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根据管理手册的要求，为达到既定的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方针、目标所需要的程序和对策，来描述实施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体系要素涉及的各个职能部门活动的文件，供各职能部门使用。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程序文件处于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文件结构中的第二层，因此，程序文件起到一种承上启下的作用。对上它是管理手册的展开和具体化，使得管理手册中原则性和纲领性的要求得到展开和落实。对下它应引出相应的支持性文件，包括作业指导书和记录表格等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6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folHlink"/>
                </a:solidFill>
                <a:latin typeface="宋体" panose="02010600030101010101" pitchFamily="2" charset="-122"/>
              </a:rPr>
              <a:t>体系文件结构</a:t>
            </a:r>
            <a:endParaRPr lang="zh-CN" altLang="en-US" sz="36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7244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sz="2300" b="1" dirty="0">
                <a:latin typeface="宋体" panose="02010600030101010101" pitchFamily="2" charset="-122"/>
              </a:rPr>
              <a:t> 3)</a:t>
            </a:r>
            <a:r>
              <a:rPr lang="zh-CN" altLang="en-US" sz="2300" b="1" dirty="0">
                <a:latin typeface="宋体" panose="02010600030101010101" pitchFamily="2" charset="-122"/>
              </a:rPr>
              <a:t>作业文件</a:t>
            </a:r>
            <a:endParaRPr lang="zh-CN" altLang="en-US" sz="23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300" dirty="0">
                <a:latin typeface="宋体" panose="02010600030101010101" pitchFamily="2" charset="-122"/>
              </a:rPr>
              <a:t>作业文件是围绕管理手册和程序文件的要求，描述具体的工作岗位和工作现场如何完成某项工作任务的具体做法，是一个详细的工作文件，主要供个人或小组使用。这类文件有些是在体系运行时根据需要不断产生的，可分为两类：</a:t>
            </a:r>
            <a:br>
              <a:rPr lang="zh-CN" altLang="en-US" sz="2300" dirty="0">
                <a:latin typeface="宋体" panose="02010600030101010101" pitchFamily="2" charset="-122"/>
              </a:rPr>
            </a:br>
            <a:r>
              <a:rPr lang="zh-CN" altLang="en-US" sz="2300" dirty="0">
                <a:latin typeface="宋体" panose="02010600030101010101" pitchFamily="2" charset="-122"/>
              </a:rPr>
              <a:t> </a:t>
            </a:r>
            <a:r>
              <a:rPr lang="en-US" altLang="zh-CN" sz="2300" dirty="0">
                <a:latin typeface="宋体" panose="02010600030101010101" pitchFamily="2" charset="-122"/>
              </a:rPr>
              <a:t>(1)</a:t>
            </a:r>
            <a:r>
              <a:rPr lang="zh-CN" altLang="en-US" sz="2300" dirty="0">
                <a:latin typeface="宋体" panose="02010600030101010101" pitchFamily="2" charset="-122"/>
              </a:rPr>
              <a:t>工作指令：加工作指导书、作业指导书、检验指导书等。通常包括三个内容：指令干什么、如何干和出了问题怎么办。</a:t>
            </a:r>
            <a:br>
              <a:rPr lang="zh-CN" altLang="en-US" sz="2300" dirty="0">
                <a:latin typeface="宋体" panose="02010600030101010101" pitchFamily="2" charset="-122"/>
              </a:rPr>
            </a:br>
            <a:r>
              <a:rPr lang="zh-CN" altLang="en-US" sz="2300" dirty="0">
                <a:latin typeface="宋体" panose="02010600030101010101" pitchFamily="2" charset="-122"/>
              </a:rPr>
              <a:t> </a:t>
            </a:r>
            <a:r>
              <a:rPr lang="en-US" altLang="zh-CN" sz="2300" dirty="0">
                <a:latin typeface="宋体" panose="02010600030101010101" pitchFamily="2" charset="-122"/>
              </a:rPr>
              <a:t>(2)</a:t>
            </a:r>
            <a:r>
              <a:rPr lang="zh-CN" altLang="en-US" sz="2300" dirty="0">
                <a:latin typeface="宋体" panose="02010600030101010101" pitchFamily="2" charset="-122"/>
              </a:rPr>
              <a:t>记录：记录是</a:t>
            </a: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管理体系文件最基础的部分，包括设计、检验、试验、调研、审核、复审的记录和图表，事故、事件记录以及信息反馈记录等。这些都是证明各生产阶段</a:t>
            </a: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是否达到要求和</a:t>
            </a: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管理体系运行有效性的证据，因而它具有可追溯性的特点。</a:t>
            </a:r>
            <a:r>
              <a:rPr lang="zh-CN" altLang="en-US" sz="2300" dirty="0"/>
              <a:t> </a:t>
            </a:r>
            <a:endParaRPr lang="zh-CN" altLang="en-US" sz="23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3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7244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en-US" altLang="zh-CN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、强化</a:t>
            </a:r>
            <a:r>
              <a:rPr lang="en-US" altLang="zh-CN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的执行力</a:t>
            </a:r>
            <a:endParaRPr lang="zh-CN" altLang="en-US" sz="26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有些企业虽制定了有关程序或作业文件，但是实际运行中却不按文件要求执行；或者文件要求与实际不符或操作要求不明确，造成不能指导有关运行和活动，若是文件规定的不合理，应立即提出对文件进行修改；如果文件没有问题就要严格按要求执行。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加强执行力的主要措施：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 </a:t>
            </a:r>
            <a:r>
              <a:rPr lang="en-US" altLang="zh-CN" sz="2600" dirty="0">
                <a:latin typeface="宋体" panose="02010600030101010101" pitchFamily="2" charset="-122"/>
              </a:rPr>
              <a:t>1.</a:t>
            </a:r>
            <a:r>
              <a:rPr lang="zh-CN" altLang="en-US" sz="2600" dirty="0">
                <a:latin typeface="宋体" panose="02010600030101010101" pitchFamily="2" charset="-122"/>
              </a:rPr>
              <a:t>抓制度规范，强化执行责任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 </a:t>
            </a:r>
            <a:r>
              <a:rPr lang="en-US" altLang="zh-CN" sz="2600" dirty="0">
                <a:latin typeface="宋体" panose="02010600030101010101" pitchFamily="2" charset="-122"/>
              </a:rPr>
              <a:t>2.</a:t>
            </a:r>
            <a:r>
              <a:rPr lang="zh-CN" altLang="en-US" sz="2600" dirty="0">
                <a:latin typeface="宋体" panose="02010600030101010101" pitchFamily="2" charset="-122"/>
              </a:rPr>
              <a:t>抓全员培训，强化执行能力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 </a:t>
            </a:r>
            <a:r>
              <a:rPr lang="en-US" altLang="zh-CN" sz="2600" dirty="0">
                <a:latin typeface="宋体" panose="02010600030101010101" pitchFamily="2" charset="-122"/>
              </a:rPr>
              <a:t>3.</a:t>
            </a:r>
            <a:r>
              <a:rPr lang="zh-CN" altLang="en-US" sz="2600" dirty="0">
                <a:latin typeface="宋体" panose="02010600030101010101" pitchFamily="2" charset="-122"/>
              </a:rPr>
              <a:t>抓隐患治理，强化执行力度 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600" dirty="0">
                <a:latin typeface="宋体" panose="02010600030101010101" pitchFamily="2" charset="-122"/>
              </a:rPr>
              <a:t>    </a:t>
            </a:r>
            <a:r>
              <a:rPr lang="en-US" altLang="zh-CN" sz="2600" dirty="0">
                <a:latin typeface="宋体" panose="02010600030101010101" pitchFamily="2" charset="-122"/>
              </a:rPr>
              <a:t>4.</a:t>
            </a:r>
            <a:r>
              <a:rPr lang="zh-CN" altLang="en-US" sz="2600" dirty="0">
                <a:latin typeface="宋体" panose="02010600030101010101" pitchFamily="2" charset="-122"/>
              </a:rPr>
              <a:t>抓文化建设，强化执行效果 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49155" name="Rectangle 4"/>
          <p:cNvSpPr/>
          <p:nvPr/>
        </p:nvSpPr>
        <p:spPr>
          <a:xfrm>
            <a:off x="457200" y="381000"/>
            <a:ext cx="7793038" cy="10810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四、建立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管理体系的工作重点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3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60851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600" b="1" dirty="0">
                <a:solidFill>
                  <a:schemeClr val="folHlink"/>
                </a:solidFill>
                <a:latin typeface="宋体" panose="02010600030101010101" pitchFamily="2" charset="-122"/>
              </a:rPr>
              <a:t>、法律法规的识别：</a:t>
            </a:r>
            <a:endParaRPr lang="zh-CN" altLang="en-US" sz="26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管理体系要求企业遵守法律、法规 。作为社会要求体现的法律法规在</a:t>
            </a: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管理体系中具有特殊的基础地位。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管理体系规范的</a:t>
            </a:r>
            <a:r>
              <a:rPr lang="en-US" altLang="zh-CN" sz="2300" dirty="0">
                <a:latin typeface="宋体" panose="02010600030101010101" pitchFamily="2" charset="-122"/>
              </a:rPr>
              <a:t>17</a:t>
            </a:r>
            <a:r>
              <a:rPr lang="zh-CN" altLang="en-US" sz="2300" dirty="0">
                <a:latin typeface="宋体" panose="02010600030101010101" pitchFamily="2" charset="-122"/>
              </a:rPr>
              <a:t>个要素中直接涉及法律法规相关要求的要素共有</a:t>
            </a:r>
            <a:r>
              <a:rPr lang="en-US" altLang="zh-CN" sz="2300" dirty="0">
                <a:latin typeface="宋体" panose="02010600030101010101" pitchFamily="2" charset="-122"/>
              </a:rPr>
              <a:t>5</a:t>
            </a:r>
            <a:r>
              <a:rPr lang="zh-CN" altLang="en-US" sz="2300" dirty="0">
                <a:latin typeface="宋体" panose="02010600030101010101" pitchFamily="2" charset="-122"/>
              </a:rPr>
              <a:t>个，它们是：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4.2</a:t>
            </a:r>
            <a:r>
              <a:rPr lang="zh-CN" altLang="en-US" sz="2300" dirty="0">
                <a:latin typeface="宋体" panose="02010600030101010101" pitchFamily="2" charset="-122"/>
              </a:rPr>
              <a:t>方针”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4.3.2</a:t>
            </a:r>
            <a:r>
              <a:rPr lang="zh-CN" altLang="en-US" sz="2300" dirty="0">
                <a:latin typeface="宋体" panose="02010600030101010101" pitchFamily="2" charset="-122"/>
              </a:rPr>
              <a:t>法律法规及其他要求”、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300" dirty="0">
                <a:latin typeface="宋体" panose="02010600030101010101" pitchFamily="2" charset="-122"/>
              </a:rPr>
              <a:t>“</a:t>
            </a:r>
            <a:r>
              <a:rPr lang="en-US" altLang="zh-CN" sz="2300" dirty="0">
                <a:latin typeface="宋体" panose="02010600030101010101" pitchFamily="2" charset="-122"/>
              </a:rPr>
              <a:t>4.3.3</a:t>
            </a:r>
            <a:r>
              <a:rPr lang="zh-CN" altLang="en-US" sz="2300" dirty="0">
                <a:latin typeface="宋体" panose="02010600030101010101" pitchFamily="2" charset="-122"/>
              </a:rPr>
              <a:t>目标”、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4.4.5</a:t>
            </a:r>
            <a:r>
              <a:rPr lang="zh-CN" altLang="en-US" sz="2300" dirty="0">
                <a:latin typeface="宋体" panose="02010600030101010101" pitchFamily="2" charset="-122"/>
              </a:rPr>
              <a:t>文件和资料控制”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4.5.1 </a:t>
            </a:r>
            <a:r>
              <a:rPr lang="zh-CN" altLang="en-US" sz="2300" dirty="0">
                <a:latin typeface="宋体" panose="02010600030101010101" pitchFamily="2" charset="-122"/>
              </a:rPr>
              <a:t>绩效测量与监测”。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300" dirty="0">
                <a:latin typeface="宋体" panose="02010600030101010101" pitchFamily="2" charset="-122"/>
              </a:rPr>
              <a:t>这</a:t>
            </a:r>
            <a:r>
              <a:rPr lang="en-US" altLang="zh-CN" sz="2300" dirty="0">
                <a:latin typeface="宋体" panose="02010600030101010101" pitchFamily="2" charset="-122"/>
              </a:rPr>
              <a:t>5 </a:t>
            </a:r>
            <a:r>
              <a:rPr lang="zh-CN" altLang="en-US" sz="2300" dirty="0">
                <a:latin typeface="宋体" panose="02010600030101010101" pitchFamily="2" charset="-122"/>
              </a:rPr>
              <a:t>个要素构成了法规要求在</a:t>
            </a: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管理体系中的</a:t>
            </a:r>
            <a:r>
              <a:rPr lang="en-US" altLang="zh-CN" sz="2300" dirty="0">
                <a:latin typeface="宋体" panose="02010600030101010101" pitchFamily="2" charset="-122"/>
              </a:rPr>
              <a:t>PDCA</a:t>
            </a:r>
            <a:r>
              <a:rPr lang="zh-CN" altLang="en-US" sz="2300" dirty="0">
                <a:latin typeface="宋体" panose="02010600030101010101" pitchFamily="2" charset="-122"/>
              </a:rPr>
              <a:t>循环，使法规要求贯穿于整个体系。</a:t>
            </a:r>
            <a:endParaRPr lang="zh-CN" altLang="en-US" sz="2300" dirty="0">
              <a:latin typeface="宋体" panose="02010600030101010101" pitchFamily="2" charset="-122"/>
            </a:endParaRPr>
          </a:p>
        </p:txBody>
      </p:sp>
      <p:sp>
        <p:nvSpPr>
          <p:cNvPr id="50179" name="Rectangle 4"/>
          <p:cNvSpPr/>
          <p:nvPr/>
        </p:nvSpPr>
        <p:spPr>
          <a:xfrm>
            <a:off x="685800" y="457200"/>
            <a:ext cx="7793038" cy="10048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四、建立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管理体系的工作重点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/>
          </p:cNvSpPr>
          <p:nvPr>
            <p:ph idx="1"/>
          </p:nvPr>
        </p:nvSpPr>
        <p:spPr>
          <a:xfrm>
            <a:off x="1066800" y="685800"/>
            <a:ext cx="6707188" cy="12954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600" dirty="0">
                <a:latin typeface="宋体" panose="02010600030101010101" pitchFamily="2" charset="-122"/>
              </a:rPr>
              <a:t>    </a:t>
            </a:r>
            <a:r>
              <a:rPr lang="en-US" altLang="zh-CN" sz="2000" dirty="0">
                <a:latin typeface="宋体" panose="02010600030101010101" pitchFamily="2" charset="-122"/>
              </a:rPr>
              <a:t>EHS</a:t>
            </a:r>
            <a:r>
              <a:rPr lang="zh-CN" altLang="en-US" sz="2000" dirty="0">
                <a:latin typeface="宋体" panose="02010600030101010101" pitchFamily="2" charset="-122"/>
              </a:rPr>
              <a:t>涉及的相关法律法规非常之多，识别这些法律法规的工作量也非常之大。充分识别</a:t>
            </a:r>
            <a:r>
              <a:rPr lang="en-US" altLang="zh-CN" sz="2000" dirty="0">
                <a:latin typeface="宋体" panose="02010600030101010101" pitchFamily="2" charset="-122"/>
              </a:rPr>
              <a:t>EHS</a:t>
            </a:r>
            <a:r>
              <a:rPr lang="zh-CN" altLang="en-US" sz="2000" dirty="0">
                <a:latin typeface="宋体" panose="02010600030101010101" pitchFamily="2" charset="-122"/>
              </a:rPr>
              <a:t>相关法律法规也是</a:t>
            </a:r>
            <a:r>
              <a:rPr lang="en-US" altLang="zh-CN" sz="2000" dirty="0">
                <a:latin typeface="宋体" panose="02010600030101010101" pitchFamily="2" charset="-122"/>
              </a:rPr>
              <a:t>EHS</a:t>
            </a:r>
            <a:r>
              <a:rPr lang="zh-CN" altLang="en-US" sz="2000" dirty="0">
                <a:latin typeface="宋体" panose="02010600030101010101" pitchFamily="2" charset="-122"/>
              </a:rPr>
              <a:t>管理体系建立的基础。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pic>
        <p:nvPicPr>
          <p:cNvPr id="51203" name="Picture 3" descr="20086101136184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2209800"/>
            <a:ext cx="5715000" cy="346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3"/>
          <p:cNvSpPr>
            <a:spLocks noGrp="1"/>
          </p:cNvSpPr>
          <p:nvPr>
            <p:ph idx="1"/>
          </p:nvPr>
        </p:nvSpPr>
        <p:spPr>
          <a:xfrm>
            <a:off x="990600" y="1600200"/>
            <a:ext cx="76200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一、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管理体系的定义及特点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二、企业实施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管理体系的意义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三、建立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管理体系的步骤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latin typeface="宋体" panose="02010600030101010101" pitchFamily="2" charset="-122"/>
              </a:rPr>
              <a:t>四、建立</a:t>
            </a:r>
            <a:r>
              <a:rPr lang="en-US" altLang="zh-CN" dirty="0">
                <a:latin typeface="宋体" panose="02010600030101010101" pitchFamily="2" charset="-122"/>
              </a:rPr>
              <a:t>EHS</a:t>
            </a:r>
            <a:r>
              <a:rPr lang="zh-CN" altLang="en-US" dirty="0">
                <a:latin typeface="宋体" panose="02010600030101010101" pitchFamily="2" charset="-122"/>
              </a:rPr>
              <a:t>管理体系的工作重点</a:t>
            </a: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五、建立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管理体系的注意事项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52227" name="Rectangle 4"/>
          <p:cNvSpPr/>
          <p:nvPr/>
        </p:nvSpPr>
        <p:spPr>
          <a:xfrm>
            <a:off x="1295400" y="533400"/>
            <a:ext cx="6192838" cy="8524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目录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200" b="1" dirty="0">
                <a:solidFill>
                  <a:schemeClr val="hlink"/>
                </a:solidFill>
                <a:latin typeface="宋体" panose="02010600030101010101" pitchFamily="2" charset="-122"/>
              </a:rPr>
              <a:t>五、建立</a:t>
            </a:r>
            <a:r>
              <a:rPr lang="en-US" altLang="zh-CN" sz="32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2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管理体系的注意事项</a:t>
            </a:r>
            <a:endParaRPr lang="zh-CN" altLang="en-US" sz="32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609600" y="1905000"/>
            <a:ext cx="7812088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一、要取得最高管理层对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管理体系的承诺和支持；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二、需要企业全体员工共同参与，否则这些工作永远不能深入，只能浮于表面；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三、防止把体系文件束之高阁 ；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四、防止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管理流于形式，而不遵守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管理体系的要求；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600" dirty="0">
                <a:latin typeface="宋体" panose="02010600030101010101" pitchFamily="2" charset="-122"/>
              </a:rPr>
              <a:t>五、建立动态的职业安全健康管理体系，调整体系中存在的不适应的功能，实现体系的不断完善；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xfrm>
            <a:off x="381000" y="1981200"/>
            <a:ext cx="8153400" cy="44196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altLang="zh-CN" sz="2300" dirty="0">
                <a:latin typeface="宋体" panose="02010600030101010101" pitchFamily="2" charset="-122"/>
              </a:rPr>
              <a:t>    </a:t>
            </a:r>
            <a:r>
              <a:rPr lang="zh-CN" altLang="en-US" sz="2300" dirty="0">
                <a:latin typeface="宋体" panose="02010600030101010101" pitchFamily="2" charset="-122"/>
              </a:rPr>
              <a:t>根据</a:t>
            </a:r>
            <a:r>
              <a:rPr lang="en-US" altLang="zh-CN" sz="2300" dirty="0">
                <a:latin typeface="宋体" panose="02010600030101010101" pitchFamily="2" charset="-122"/>
              </a:rPr>
              <a:t>ISO14001</a:t>
            </a:r>
            <a:r>
              <a:rPr lang="zh-CN" altLang="en-US" sz="2300" dirty="0">
                <a:latin typeface="宋体" panose="02010600030101010101" pitchFamily="2" charset="-122"/>
              </a:rPr>
              <a:t>的</a:t>
            </a:r>
            <a:r>
              <a:rPr lang="en-US" altLang="zh-CN" sz="2300" dirty="0">
                <a:latin typeface="宋体" panose="02010600030101010101" pitchFamily="2" charset="-122"/>
              </a:rPr>
              <a:t>3.5</a:t>
            </a:r>
            <a:r>
              <a:rPr lang="zh-CN" altLang="en-US" sz="2300" dirty="0">
                <a:latin typeface="宋体" panose="02010600030101010101" pitchFamily="2" charset="-122"/>
              </a:rPr>
              <a:t>定义：环境管理体系是一个组织内全面管理体系的组成部分，它包括为制定、实施、实现、评审和保持环境方针所需的组织机构、规划活动、机构职责、惯例、程序、过程和资源。还包括组织的环境方针、目标和指标等管理方面的内容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br>
              <a:rPr lang="zh-CN" altLang="en-US" sz="2300" dirty="0">
                <a:latin typeface="宋体" panose="02010600030101010101" pitchFamily="2" charset="-122"/>
              </a:rPr>
            </a:br>
            <a:r>
              <a:rPr lang="zh-CN" altLang="en-US" sz="2300" dirty="0">
                <a:latin typeface="宋体" panose="02010600030101010101" pitchFamily="2" charset="-122"/>
              </a:rPr>
              <a:t>可以这样描述环境管理体系：这是一个组织有计划，而且协调动作的管理活动，其中有规范的动作程序，文件化的控制机制。它通过有明确职责、义务的组织机构来贯彻落实，目的在于防止对环境的不利影响。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br>
              <a:rPr lang="zh-CN" altLang="en-US" sz="2300" dirty="0">
                <a:latin typeface="宋体" panose="02010600030101010101" pitchFamily="2" charset="-122"/>
              </a:rPr>
            </a:br>
            <a:r>
              <a:rPr lang="zh-CN" altLang="en-US" sz="2300" dirty="0">
                <a:latin typeface="宋体" panose="02010600030101010101" pitchFamily="2" charset="-122"/>
              </a:rPr>
              <a:t>环境管理体系是一项内部管理工具，旨在帮助组织实现自身设定的环境表现水平，并不断地改进环境行为，不断达到更新更佳的高度。</a:t>
            </a:r>
            <a:endParaRPr lang="zh-CN" altLang="en-US" sz="2300" dirty="0">
              <a:latin typeface="宋体" panose="02010600030101010101" pitchFamily="2" charset="-122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533400" y="685800"/>
            <a:ext cx="7467600" cy="9144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en-US" altLang="zh-CN" sz="4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chemeClr val="hlink"/>
                </a:solidFill>
                <a:latin typeface="Arial" panose="020B0604020202020204" pitchFamily="34" charset="0"/>
              </a:rPr>
              <a:t>环境管理体系定义</a:t>
            </a:r>
            <a:endParaRPr lang="zh-CN" altLang="en-US" sz="40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600" dirty="0">
                <a:latin typeface="宋体" panose="02010600030101010101" pitchFamily="2" charset="-122"/>
              </a:rPr>
              <a:t>六、做好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体系的全面教育和培训。不仅要对员工进行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基础知识培训，还要对员工进行岗位作业指导书、操作规程、岗位风险、环境因素削减措施等培训，更要对基层内审员进行</a:t>
            </a:r>
            <a:r>
              <a:rPr lang="en-US" altLang="zh-CN" sz="2600" dirty="0">
                <a:latin typeface="宋体" panose="02010600030101010101" pitchFamily="2" charset="-122"/>
              </a:rPr>
              <a:t>EHS</a:t>
            </a:r>
            <a:r>
              <a:rPr lang="zh-CN" altLang="en-US" sz="2600" dirty="0">
                <a:latin typeface="宋体" panose="02010600030101010101" pitchFamily="2" charset="-122"/>
              </a:rPr>
              <a:t>管理体系内审培训；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600" dirty="0">
                <a:latin typeface="宋体" panose="02010600030101010101" pitchFamily="2" charset="-122"/>
              </a:rPr>
              <a:t>七、环境因素和危险源识别要充分、全面；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600" dirty="0">
                <a:latin typeface="宋体" panose="02010600030101010101" pitchFamily="2" charset="-122"/>
              </a:rPr>
              <a:t>八、管理体系每年至少要进行一次内审、一次外审，以保证体系持续有效运行和改进。</a:t>
            </a:r>
            <a:endParaRPr lang="zh-CN" altLang="en-US" sz="2600" dirty="0">
              <a:latin typeface="宋体" panose="02010600030101010101" pitchFamily="2" charset="-122"/>
            </a:endParaRPr>
          </a:p>
        </p:txBody>
      </p:sp>
      <p:sp>
        <p:nvSpPr>
          <p:cNvPr id="54275" name="Rectangle 4"/>
          <p:cNvSpPr/>
          <p:nvPr/>
        </p:nvSpPr>
        <p:spPr>
          <a:xfrm>
            <a:off x="685800" y="685800"/>
            <a:ext cx="7793038" cy="9286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五、建立</a:t>
            </a:r>
            <a:r>
              <a:rPr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36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管理体系的注意事项</a:t>
            </a:r>
            <a:endParaRPr lang="zh-CN" altLang="en-US" sz="36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48655" y="3968750"/>
            <a:ext cx="308038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791200" y="4231005"/>
            <a:ext cx="115697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8170" y="4907915"/>
            <a:ext cx="8102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93038" cy="108108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chemeClr val="hlink"/>
                </a:solidFill>
              </a:rPr>
              <a:t>职业健康安全管理体系定义</a:t>
            </a:r>
            <a:endParaRPr lang="zh-CN" altLang="en-US" sz="4000" b="1" dirty="0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533400" y="1981200"/>
            <a:ext cx="80010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sz="2600" dirty="0">
                <a:latin typeface="宋体" panose="02010600030101010101" pitchFamily="2" charset="-122"/>
              </a:rPr>
              <a:t>职业安全健康管理体系（</a:t>
            </a:r>
            <a:r>
              <a:rPr lang="en-US" altLang="zh-CN" sz="2600" dirty="0">
                <a:latin typeface="宋体" panose="02010600030101010101" pitchFamily="2" charset="-122"/>
              </a:rPr>
              <a:t>OHSMS</a:t>
            </a:r>
            <a:r>
              <a:rPr lang="zh-CN" altLang="en-US" sz="2600" dirty="0">
                <a:latin typeface="宋体" panose="02010600030101010101" pitchFamily="2" charset="-122"/>
              </a:rPr>
              <a:t>）是</a:t>
            </a:r>
            <a:r>
              <a:rPr lang="en-US" altLang="zh-CN" sz="2600" dirty="0">
                <a:latin typeface="宋体" panose="02010600030101010101" pitchFamily="2" charset="-122"/>
              </a:rPr>
              <a:t>20</a:t>
            </a:r>
            <a:r>
              <a:rPr lang="zh-CN" altLang="en-US" sz="2600" dirty="0">
                <a:latin typeface="宋体" panose="02010600030101010101" pitchFamily="2" charset="-122"/>
              </a:rPr>
              <a:t>世纪</a:t>
            </a:r>
            <a:r>
              <a:rPr lang="en-US" altLang="zh-CN" sz="2600" dirty="0">
                <a:latin typeface="宋体" panose="02010600030101010101" pitchFamily="2" charset="-122"/>
              </a:rPr>
              <a:t>80</a:t>
            </a:r>
            <a:r>
              <a:rPr lang="zh-CN" altLang="en-US" sz="2600" dirty="0">
                <a:latin typeface="宋体" panose="02010600030101010101" pitchFamily="2" charset="-122"/>
              </a:rPr>
              <a:t>年代后期国际上兴起的现代安全管理模式。它是一套系统化、程序化和具有高度自我约束、自我完善的科学管理体系。</a:t>
            </a: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6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>
                <a:latin typeface="宋体" panose="02010600030101010101" pitchFamily="2" charset="-122"/>
              </a:rPr>
              <a:t>OHSMS</a:t>
            </a:r>
            <a:r>
              <a:rPr lang="zh-CN" altLang="en-US" sz="2600" dirty="0">
                <a:latin typeface="宋体" panose="02010600030101010101" pitchFamily="2" charset="-122"/>
              </a:rPr>
              <a:t>的基本思想是实现体系持续改进，通过周而复始地进行“计划、实施、监测、评审” 活动，使体系功能不断加强。它要求组织在实施职业健康安全管理体系时始终保持持续改进意识，对体系进行不断修正和完善，最终实现预防和控制工伤事故、职业病及其他损失的目标。</a:t>
            </a:r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93038" cy="1081088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管理体系的特点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5720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zh-CN" sz="2300" dirty="0">
                <a:latin typeface="宋体" panose="02010600030101010101" pitchFamily="2" charset="-122"/>
              </a:rPr>
              <a:t>1</a:t>
            </a:r>
            <a:r>
              <a:rPr lang="zh-CN" altLang="en-US" sz="2300" dirty="0">
                <a:latin typeface="宋体" panose="02010600030101010101" pitchFamily="2" charset="-122"/>
              </a:rPr>
              <a:t>、系统性 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组织机构有完整的系统性，它要求企业在环境和职业健康安全管理中，同时具有两个系统：从基层岗位到最高决策层的运作系统和监控系统，决策人依靠这两个系统确保体系有效运行。同时，它还强调了程序化、文件化的管理手段，增强体系的系统性。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300" dirty="0">
                <a:latin typeface="宋体" panose="02010600030101010101" pitchFamily="2" charset="-122"/>
              </a:rPr>
              <a:t>2</a:t>
            </a:r>
            <a:r>
              <a:rPr lang="zh-CN" altLang="en-US" sz="2300" dirty="0">
                <a:latin typeface="宋体" panose="02010600030101010101" pitchFamily="2" charset="-122"/>
              </a:rPr>
              <a:t>、先进性 </a:t>
            </a:r>
            <a:endParaRPr lang="zh-CN" altLang="en-US" sz="23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300" dirty="0">
                <a:latin typeface="宋体" panose="02010600030101010101" pitchFamily="2" charset="-122"/>
              </a:rPr>
              <a:t>EHS</a:t>
            </a:r>
            <a:r>
              <a:rPr lang="zh-CN" altLang="en-US" sz="2300" dirty="0">
                <a:latin typeface="宋体" panose="02010600030101010101" pitchFamily="2" charset="-122"/>
              </a:rPr>
              <a:t>管理体系运用系统工程原理、研究、确定所有影响要素，把管理过程和控制措施建立在科学的环境因素辨识、危险辩识，风险评价的基础上，对每个要素规定了具体要求，建立、保持一套以文件支持的程序，保证了体系的先进性。</a:t>
            </a:r>
            <a:r>
              <a:rPr lang="zh-CN" altLang="en-US" sz="2300" dirty="0"/>
              <a:t> </a:t>
            </a:r>
            <a:endParaRPr lang="zh-CN" alt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</a:rPr>
              <a:t>、动态性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EHS</a:t>
            </a:r>
            <a:r>
              <a:rPr lang="zh-CN" altLang="en-US" sz="2400" dirty="0">
                <a:latin typeface="宋体" panose="02010600030101010101" pitchFamily="2" charset="-122"/>
              </a:rPr>
              <a:t>管理体系的一个鲜明特征就是体系的持续改进，通过</a:t>
            </a:r>
            <a:r>
              <a:rPr lang="en-US" altLang="zh-CN" sz="2400" dirty="0">
                <a:latin typeface="宋体" panose="02010600030101010101" pitchFamily="2" charset="-122"/>
              </a:rPr>
              <a:t>PDCA</a:t>
            </a:r>
            <a:r>
              <a:rPr lang="zh-CN" altLang="en-US" sz="2400" dirty="0">
                <a:latin typeface="宋体" panose="02010600030101010101" pitchFamily="2" charset="-122"/>
              </a:rPr>
              <a:t>循环，持续地承诺、跟踪和改进，动态地审视体系的适用性、充分性和有效性，确保体系日臻完善。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</a:rPr>
              <a:t>、预防性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宋体" panose="02010600030101010101" pitchFamily="2" charset="-122"/>
              </a:rPr>
              <a:t>环境因素与危险辩识、风险评价与控制是</a:t>
            </a:r>
            <a:r>
              <a:rPr lang="en-US" altLang="zh-CN" sz="2400" dirty="0">
                <a:latin typeface="宋体" panose="02010600030101010101" pitchFamily="2" charset="-122"/>
              </a:rPr>
              <a:t>EHS</a:t>
            </a:r>
            <a:r>
              <a:rPr lang="zh-CN" altLang="en-US" sz="2400" dirty="0">
                <a:latin typeface="宋体" panose="02010600030101010101" pitchFamily="2" charset="-122"/>
              </a:rPr>
              <a:t>管理体系的精髓所在，它充分体现了“预防为主”的方针，实施有效的风险辩识、评价与控制，可实现对事故的预防和生产作业的全过程控制，对各种作业和生产过程进行评价，并在此基础上进行</a:t>
            </a:r>
            <a:r>
              <a:rPr lang="en-US" altLang="zh-CN" sz="2400" dirty="0">
                <a:latin typeface="宋体" panose="02010600030101010101" pitchFamily="2" charset="-122"/>
              </a:rPr>
              <a:t>EHS</a:t>
            </a:r>
            <a:r>
              <a:rPr lang="zh-CN" altLang="en-US" sz="2400" dirty="0">
                <a:latin typeface="宋体" panose="02010600030101010101" pitchFamily="2" charset="-122"/>
              </a:rPr>
              <a:t>管理体系策划，实现预防为主的目的，并对各种潜在的事故隐患制定应急救援预案，力求损失最小化。</a:t>
            </a:r>
            <a:r>
              <a:rPr lang="zh-CN" altLang="en-US" sz="2400" dirty="0"/>
              <a:t> </a:t>
            </a:r>
            <a:endParaRPr lang="zh-CN" altLang="en-US" sz="2400" dirty="0"/>
          </a:p>
        </p:txBody>
      </p:sp>
      <p:sp>
        <p:nvSpPr>
          <p:cNvPr id="10243" name="Rectangle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93038" cy="852488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管理体系的特点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9530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</a:rPr>
              <a:t>、全员性和全过程性控制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宋体" panose="02010600030101010101" pitchFamily="2" charset="-122"/>
              </a:rPr>
              <a:t>为了有效地控制整个生产活动过程的风险因素，必须对生产的全过程进行控制，采用先进技术、先进的工艺、先进的设备及全员参与，才能确保生产经营单位的环境和职业健康安全水平得到改善。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</a:rPr>
              <a:t>、综合管理与协调统一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EHS</a:t>
            </a:r>
            <a:r>
              <a:rPr lang="zh-CN" altLang="en-US" sz="2400" dirty="0">
                <a:latin typeface="宋体" panose="02010600030101010101" pitchFamily="2" charset="-122"/>
              </a:rPr>
              <a:t>管理体系不必独立于其他管理体系，是</a:t>
            </a:r>
            <a:r>
              <a:rPr lang="en-US" altLang="zh-CN" sz="2400" dirty="0">
                <a:latin typeface="宋体" panose="02010600030101010101" pitchFamily="2" charset="-122"/>
              </a:rPr>
              <a:t>ISO14001</a:t>
            </a:r>
            <a:r>
              <a:rPr lang="zh-CN" altLang="en-US" sz="2400" dirty="0">
                <a:latin typeface="宋体" panose="02010600030101010101" pitchFamily="2" charset="-122"/>
              </a:rPr>
              <a:t>和</a:t>
            </a:r>
            <a:r>
              <a:rPr lang="en-US" altLang="zh-CN" sz="2400" dirty="0">
                <a:latin typeface="宋体" panose="02010600030101010101" pitchFamily="2" charset="-122"/>
              </a:rPr>
              <a:t>OHSMS18001</a:t>
            </a:r>
            <a:r>
              <a:rPr lang="zh-CN" altLang="en-US" sz="2400" dirty="0">
                <a:latin typeface="宋体" panose="02010600030101010101" pitchFamily="2" charset="-122"/>
              </a:rPr>
              <a:t>两个体系的整合，与</a:t>
            </a:r>
            <a:r>
              <a:rPr lang="en-US" altLang="zh-CN" sz="2400" dirty="0">
                <a:latin typeface="宋体" panose="02010600030101010101" pitchFamily="2" charset="-122"/>
              </a:rPr>
              <a:t>ISO9000</a:t>
            </a:r>
            <a:r>
              <a:rPr lang="zh-CN" altLang="en-US" sz="2400" dirty="0">
                <a:latin typeface="宋体" panose="02010600030101010101" pitchFamily="2" charset="-122"/>
              </a:rPr>
              <a:t>具有兼容性，其中一些管理体系要素的要求如理论基础、指导思想、体现精神等三者有很多相同点。在管理工作中各体系要素不必独立于现行的管理要求，可进行必要的修正与调整。 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457200" y="609600"/>
            <a:ext cx="7793038" cy="10048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lang="en-US" altLang="zh-CN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EHS</a:t>
            </a: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管理体系的特点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欣和模板02（右下角欣和标）">
  <a:themeElements>
    <a:clrScheme name="欣和模板02（右下角欣和标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欣和模板02（右下角欣和标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欣和模板02（右下角欣和标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欣和模板02（右下角欣和标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欣和模板02（右下角欣和标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欣和模板02（右下角欣和标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欣和模板02（右下角欣和标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欣和模板02（右下角欣和标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欣和模板02（右下角欣和标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欣和模板02（右下角欣和标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欣和模板02（右下角欣和标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欣和模板02（右下角欣和标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欣和模板02（右下角欣和标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欣和模板02（右下角欣和标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欣和模板02（右下角欣和标）</Template>
  <TotalTime>0</TotalTime>
  <Words>8150</Words>
  <Application>WPS 演示</Application>
  <PresentationFormat>全屏显示(4:3)</PresentationFormat>
  <Paragraphs>440</Paragraphs>
  <Slides>51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3" baseType="lpstr">
      <vt:lpstr>Arial</vt:lpstr>
      <vt:lpstr>宋体</vt:lpstr>
      <vt:lpstr>Wingdings</vt:lpstr>
      <vt:lpstr>Times New Roman</vt:lpstr>
      <vt:lpstr>微软雅黑</vt:lpstr>
      <vt:lpstr>Arial Unicode MS</vt:lpstr>
      <vt:lpstr>Tahoma</vt:lpstr>
      <vt:lpstr>楷体</vt:lpstr>
      <vt:lpstr>汉仪旗黑-85S</vt:lpstr>
      <vt:lpstr>黑体</vt:lpstr>
      <vt:lpstr>欣和模板02（右下角欣和标）</vt:lpstr>
      <vt:lpstr>Excel.Sheet.8</vt:lpstr>
      <vt:lpstr>EHS管理体系简介</vt:lpstr>
      <vt:lpstr>PowerPoint 演示文稿</vt:lpstr>
      <vt:lpstr>目录</vt:lpstr>
      <vt:lpstr>一、EHS管理体系的定义及特点</vt:lpstr>
      <vt:lpstr>PowerPoint 演示文稿</vt:lpstr>
      <vt:lpstr>职业健康安全管理体系定义</vt:lpstr>
      <vt:lpstr>EHS管理体系的特点</vt:lpstr>
      <vt:lpstr>EHS管理体系的特点</vt:lpstr>
      <vt:lpstr>PowerPoint 演示文稿</vt:lpstr>
      <vt:lpstr>PowerPoint 演示文稿</vt:lpstr>
      <vt:lpstr>EHS管理体系要素</vt:lpstr>
      <vt:lpstr>PowerPoint 演示文稿</vt:lpstr>
      <vt:lpstr>EHS管理体系要素</vt:lpstr>
      <vt:lpstr>EHS管理体系要素体系要素及相关部分分为三大块：核心和条件部分，循环链部分，辅助方法和工具部分。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二、企业实施EHS管理体系的意义</vt:lpstr>
      <vt:lpstr>二、企业实施EHS管理体系的意义</vt:lpstr>
      <vt:lpstr>PowerPoint 演示文稿</vt:lpstr>
      <vt:lpstr>三、建立EHS管理体系的步骤</vt:lpstr>
      <vt:lpstr>PowerPoint 演示文稿</vt:lpstr>
      <vt:lpstr>建立EHS管理体系的步骤</vt:lpstr>
      <vt:lpstr>建立EHS管理体系的步骤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四、建立EHS管理体系的工作重点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EHS体系文件结构</vt:lpstr>
      <vt:lpstr>EHS体系文件结构</vt:lpstr>
      <vt:lpstr>EHS体系文件结构</vt:lpstr>
      <vt:lpstr>PowerPoint 演示文稿</vt:lpstr>
      <vt:lpstr>PowerPoint 演示文稿</vt:lpstr>
      <vt:lpstr>PowerPoint 演示文稿</vt:lpstr>
      <vt:lpstr>PowerPoint 演示文稿</vt:lpstr>
      <vt:lpstr>五、建立EHS管理体系的注意事项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EHS管理体系简介</dc:title>
  <dc:creator/>
  <cp:lastModifiedBy>little fairy</cp:lastModifiedBy>
  <cp:revision>2</cp:revision>
  <dcterms:created xsi:type="dcterms:W3CDTF">2021-05-31T03:56:00Z</dcterms:created>
  <dcterms:modified xsi:type="dcterms:W3CDTF">2024-01-17T09:19:14Z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E127B9B35E524680910363F3A2FAB75D_13</vt:lpwstr>
  </property>
  <property fmtid="{D5CDD505-2E9C-101B-9397-08002B2CF9AE}" pid="4" name="KSOProductBuildVer">
    <vt:lpwstr>2052-12.1.0.16120</vt:lpwstr>
  </property>
</Properties>
</file>