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doc" ContentType="application/msword"/>
  <Default Extension="xls" ContentType="application/vnd.ms-excel"/>
  <Default Extension="bin" ContentType="application/vnd.openxmlformats-officedocument.oleObject"/>
  <Default Extension="wav" ContentType="audio/x-wav"/>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3" r:id="rId8"/>
    <p:sldMasterId id="2147483735" r:id="rId9"/>
    <p:sldMasterId id="2147483747" r:id="rId10"/>
    <p:sldMasterId id="2147483759" r:id="rId11"/>
  </p:sldMasterIdLst>
  <p:notesMasterIdLst>
    <p:notesMasterId r:id="rId24"/>
  </p:notesMasterIdLst>
  <p:sldIdLst>
    <p:sldId id="506" r:id="rId12"/>
    <p:sldId id="548" r:id="rId13"/>
    <p:sldId id="466" r:id="rId14"/>
    <p:sldId id="467" r:id="rId15"/>
    <p:sldId id="468" r:id="rId16"/>
    <p:sldId id="469" r:id="rId17"/>
    <p:sldId id="470" r:id="rId18"/>
    <p:sldId id="471" r:id="rId19"/>
    <p:sldId id="472" r:id="rId20"/>
    <p:sldId id="473" r:id="rId21"/>
    <p:sldId id="474" r:id="rId22"/>
    <p:sldId id="475" r:id="rId23"/>
    <p:sldId id="476"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504" r:id="rId53"/>
    <p:sldId id="505" r:id="rId54"/>
    <p:sldId id="550" r:id="rId55"/>
  </p:sldIdLst>
  <p:sldSz cx="9144000" cy="6858000" type="screen4x3"/>
  <p:notesSz cx="6858000" cy="9144000"/>
  <p:custDataLst>
    <p:tags r:id="rId60"/>
  </p:custDataLst>
  <p:defaultTextStyle>
    <a:defPPr>
      <a:defRPr lang="zh-CN"/>
    </a:defPPr>
    <a:lvl1pPr algn="l" rtl="0" fontAlgn="base">
      <a:spcBef>
        <a:spcPct val="0"/>
      </a:spcBef>
      <a:spcAft>
        <a:spcPct val="0"/>
      </a:spcAft>
      <a:defRPr i="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i="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i="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i="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i="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i="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i="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i="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i="1" kern="120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2614" userDrawn="1">
          <p15:clr>
            <a:srgbClr val="A4A3A4"/>
          </p15:clr>
        </p15:guide>
        <p15:guide id="2" orient="horz" pos="436" userDrawn="1">
          <p15:clr>
            <a:srgbClr val="A4A3A4"/>
          </p15:clr>
        </p15:guide>
        <p15:guide id="3" orient="horz" pos="3961" userDrawn="1">
          <p15:clr>
            <a:srgbClr val="A4A3A4"/>
          </p15:clr>
        </p15:guide>
        <p15:guide id="4" orient="horz" pos="173" userDrawn="1">
          <p15:clr>
            <a:srgbClr val="A4A3A4"/>
          </p15:clr>
        </p15:guide>
        <p15:guide id="5" pos="5472" userDrawn="1">
          <p15:clr>
            <a:srgbClr val="A4A3A4"/>
          </p15:clr>
        </p15:guide>
        <p15:guide id="6" pos="2880" userDrawn="1">
          <p15:clr>
            <a:srgbClr val="A4A3A4"/>
          </p15:clr>
        </p15:guide>
        <p15:guide id="7" pos="2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64A4"/>
    <a:srgbClr val="2F90B5"/>
    <a:srgbClr val="FF6743"/>
    <a:srgbClr val="0000FF"/>
    <a:srgbClr val="000099"/>
    <a:srgbClr val="1C1C1C"/>
    <a:srgbClr val="080808"/>
    <a:srgbClr val="C02500"/>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3" autoAdjust="0"/>
    <p:restoredTop sz="94660"/>
  </p:normalViewPr>
  <p:slideViewPr>
    <p:cSldViewPr>
      <p:cViewPr varScale="1">
        <p:scale>
          <a:sx n="113" d="100"/>
          <a:sy n="113" d="100"/>
        </p:scale>
        <p:origin x="1710" y="84"/>
      </p:cViewPr>
      <p:guideLst>
        <p:guide orient="horz" pos="2614"/>
        <p:guide orient="horz" pos="436"/>
        <p:guide orient="horz" pos="3961"/>
        <p:guide orient="horz" pos="173"/>
        <p:guide pos="5472"/>
        <p:guide pos="2880"/>
        <p:guide pos="288"/>
      </p:guideLst>
    </p:cSldViewPr>
  </p:slideViewPr>
  <p:notesTextViewPr>
    <p:cViewPr>
      <p:scale>
        <a:sx n="100" d="100"/>
        <a:sy n="100" d="100"/>
      </p:scale>
      <p:origin x="0" y="0"/>
    </p:cViewPr>
  </p:notesTextViewPr>
  <p:sorterViewPr>
    <p:cViewPr>
      <p:scale>
        <a:sx n="130" d="100"/>
        <a:sy n="130" d="100"/>
      </p:scale>
      <p:origin x="0" y="18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0" Type="http://schemas.openxmlformats.org/officeDocument/2006/relationships/tags" Target="tags/tag21.xml"/><Relationship Id="rId6" Type="http://schemas.openxmlformats.org/officeDocument/2006/relationships/slideMaster" Target="slideMasters/slideMaster5.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43.xml"/><Relationship Id="rId54" Type="http://schemas.openxmlformats.org/officeDocument/2006/relationships/slide" Target="slides/slide42.xml"/><Relationship Id="rId53" Type="http://schemas.openxmlformats.org/officeDocument/2006/relationships/slide" Target="slides/slide41.xml"/><Relationship Id="rId52" Type="http://schemas.openxmlformats.org/officeDocument/2006/relationships/slide" Target="slides/slide40.xml"/><Relationship Id="rId51" Type="http://schemas.openxmlformats.org/officeDocument/2006/relationships/slide" Target="slides/slide39.xml"/><Relationship Id="rId50" Type="http://schemas.openxmlformats.org/officeDocument/2006/relationships/slide" Target="slides/slide38.xml"/><Relationship Id="rId5" Type="http://schemas.openxmlformats.org/officeDocument/2006/relationships/slideMaster" Target="slideMasters/slideMaster4.xml"/><Relationship Id="rId49" Type="http://schemas.openxmlformats.org/officeDocument/2006/relationships/slide" Target="slides/slide37.xml"/><Relationship Id="rId48" Type="http://schemas.openxmlformats.org/officeDocument/2006/relationships/slide" Target="slides/slide36.xml"/><Relationship Id="rId47" Type="http://schemas.openxmlformats.org/officeDocument/2006/relationships/slide" Target="slides/slide35.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notesMaster" Target="notesMasters/notesMaster1.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99F51CD-FB1E-4DFD-8E23-D801774CAEFC}"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zh-CN" altLang="en-US"/>
        </a:p>
      </dgm:t>
    </dgm:pt>
    <dgm:pt modelId="{CC71B3C3-23DF-4AC4-9D76-D6D44F8EA1AD}">
      <dgm:prSet phldrT="[Text]" phldr="1"/>
      <dgm:spPr/>
      <dgm:t>
        <a:bodyPr/>
        <a:lstStyle/>
        <a:p>
          <a:endParaRPr lang="zh-CN" altLang="en-US"/>
        </a:p>
      </dgm:t>
    </dgm:pt>
    <dgm:pt modelId="{25491D0A-CB55-4E0E-90C3-AA77781C50A0}" cxnId="{B584566D-4313-4FF7-94B4-79777E4B90D1}" type="parTrans">
      <dgm:prSet/>
      <dgm:spPr/>
      <dgm:t>
        <a:bodyPr/>
        <a:lstStyle/>
        <a:p>
          <a:endParaRPr lang="zh-CN" altLang="en-US"/>
        </a:p>
      </dgm:t>
    </dgm:pt>
    <dgm:pt modelId="{FA8E98E7-013C-4304-9FF9-15781DA4D32E}" cxnId="{B584566D-4313-4FF7-94B4-79777E4B90D1}" type="sibTrans">
      <dgm:prSet/>
      <dgm:spPr/>
      <dgm:t>
        <a:bodyPr/>
        <a:lstStyle/>
        <a:p>
          <a:endParaRPr lang="zh-CN" altLang="en-US"/>
        </a:p>
      </dgm:t>
    </dgm:pt>
    <dgm:pt modelId="{CE5EE6CB-46E9-4CD2-9FB4-4F47600BDDF8}" type="asst">
      <dgm:prSet phldrT="[Text]" phldr="1"/>
      <dgm:spPr/>
      <dgm:t>
        <a:bodyPr/>
        <a:lstStyle/>
        <a:p>
          <a:endParaRPr lang="zh-CN" altLang="en-US"/>
        </a:p>
      </dgm:t>
    </dgm:pt>
    <dgm:pt modelId="{8662E976-6986-4573-8E8C-7AFD802C6AD4}" cxnId="{34C53558-1083-402D-AC2C-B4816D47F866}" type="parTrans">
      <dgm:prSet/>
      <dgm:spPr/>
      <dgm:t>
        <a:bodyPr/>
        <a:lstStyle/>
        <a:p>
          <a:endParaRPr lang="zh-CN" altLang="en-US"/>
        </a:p>
      </dgm:t>
    </dgm:pt>
    <dgm:pt modelId="{B58B7B5E-F7FE-473C-8693-2F1B0E2E7E37}" cxnId="{34C53558-1083-402D-AC2C-B4816D47F866}" type="sibTrans">
      <dgm:prSet/>
      <dgm:spPr/>
      <dgm:t>
        <a:bodyPr/>
        <a:lstStyle/>
        <a:p>
          <a:endParaRPr lang="zh-CN" altLang="en-US"/>
        </a:p>
      </dgm:t>
    </dgm:pt>
    <dgm:pt modelId="{B637BDD8-27F9-4B7D-B852-8239FCEC1493}">
      <dgm:prSet phldrT="[Text]" phldr="1"/>
      <dgm:spPr/>
      <dgm:t>
        <a:bodyPr/>
        <a:lstStyle/>
        <a:p>
          <a:endParaRPr lang="zh-CN" altLang="en-US"/>
        </a:p>
      </dgm:t>
    </dgm:pt>
    <dgm:pt modelId="{5337572D-419D-4CF4-95A0-6A3995320F45}" cxnId="{D0AB14BD-AF18-4389-BBB2-CCE2BA0356D3}" type="parTrans">
      <dgm:prSet/>
      <dgm:spPr/>
      <dgm:t>
        <a:bodyPr/>
        <a:lstStyle/>
        <a:p>
          <a:endParaRPr lang="zh-CN" altLang="en-US"/>
        </a:p>
      </dgm:t>
    </dgm:pt>
    <dgm:pt modelId="{387E8AE7-1F39-44AB-8E7A-962F488A3AB6}" cxnId="{D0AB14BD-AF18-4389-BBB2-CCE2BA0356D3}" type="sibTrans">
      <dgm:prSet/>
      <dgm:spPr/>
      <dgm:t>
        <a:bodyPr/>
        <a:lstStyle/>
        <a:p>
          <a:endParaRPr lang="zh-CN" altLang="en-US"/>
        </a:p>
      </dgm:t>
    </dgm:pt>
    <dgm:pt modelId="{07617FDA-A702-47C9-BF6E-98305842CE0F}">
      <dgm:prSet phldrT="[Text]" phldr="1"/>
      <dgm:spPr/>
      <dgm:t>
        <a:bodyPr/>
        <a:lstStyle/>
        <a:p>
          <a:endParaRPr lang="zh-CN" altLang="en-US"/>
        </a:p>
      </dgm:t>
    </dgm:pt>
    <dgm:pt modelId="{24F7A723-1E8E-49EC-AEC9-43312C86CD8B}" cxnId="{DD22BBDD-AF5C-4D76-8F18-7244C31B733C}" type="parTrans">
      <dgm:prSet/>
      <dgm:spPr/>
      <dgm:t>
        <a:bodyPr/>
        <a:lstStyle/>
        <a:p>
          <a:endParaRPr lang="zh-CN" altLang="en-US"/>
        </a:p>
      </dgm:t>
    </dgm:pt>
    <dgm:pt modelId="{6055B275-1FA2-4C70-96B7-7948340B7BF3}" cxnId="{DD22BBDD-AF5C-4D76-8F18-7244C31B733C}" type="sibTrans">
      <dgm:prSet/>
      <dgm:spPr/>
      <dgm:t>
        <a:bodyPr/>
        <a:lstStyle/>
        <a:p>
          <a:endParaRPr lang="zh-CN" altLang="en-US"/>
        </a:p>
      </dgm:t>
    </dgm:pt>
    <dgm:pt modelId="{62905E33-6FD2-429D-9FDD-F7BE5C88344B}">
      <dgm:prSet phldrT="[Text]" phldr="1"/>
      <dgm:spPr/>
      <dgm:t>
        <a:bodyPr/>
        <a:lstStyle/>
        <a:p>
          <a:endParaRPr lang="zh-CN" altLang="en-US"/>
        </a:p>
      </dgm:t>
    </dgm:pt>
    <dgm:pt modelId="{4808D72E-9D90-4C72-916A-53982D87136F}" cxnId="{72C99072-19E7-43E9-94AE-D8DD3917B583}" type="parTrans">
      <dgm:prSet/>
      <dgm:spPr/>
      <dgm:t>
        <a:bodyPr/>
        <a:lstStyle/>
        <a:p>
          <a:endParaRPr lang="zh-CN" altLang="en-US"/>
        </a:p>
      </dgm:t>
    </dgm:pt>
    <dgm:pt modelId="{635A71D0-4CE9-4F8A-A7CE-4B6969A1E6D0}" cxnId="{72C99072-19E7-43E9-94AE-D8DD3917B583}" type="sibTrans">
      <dgm:prSet/>
      <dgm:spPr/>
      <dgm:t>
        <a:bodyPr/>
        <a:lstStyle/>
        <a:p>
          <a:endParaRPr lang="zh-CN" altLang="en-US"/>
        </a:p>
      </dgm:t>
    </dgm:pt>
    <dgm:pt modelId="{684D0A24-6535-4834-A168-B722279DD00C}" type="pres">
      <dgm:prSet presAssocID="{399F51CD-FB1E-4DFD-8E23-D801774CAEFC}" presName="hierChild1" presStyleCnt="0">
        <dgm:presLayoutVars>
          <dgm:orgChart val="1"/>
          <dgm:chPref val="1"/>
          <dgm:dir/>
          <dgm:animOne val="branch"/>
          <dgm:animLvl val="lvl"/>
          <dgm:resizeHandles/>
        </dgm:presLayoutVars>
      </dgm:prSet>
      <dgm:spPr/>
      <dgm:t>
        <a:bodyPr/>
        <a:lstStyle/>
        <a:p>
          <a:endParaRPr lang="zh-CN" altLang="en-US"/>
        </a:p>
      </dgm:t>
    </dgm:pt>
    <dgm:pt modelId="{E9753525-A33F-45B5-AE13-5218AFCE3543}" type="pres">
      <dgm:prSet presAssocID="{CC71B3C3-23DF-4AC4-9D76-D6D44F8EA1AD}" presName="hierRoot1" presStyleCnt="0">
        <dgm:presLayoutVars>
          <dgm:hierBranch val="init"/>
        </dgm:presLayoutVars>
      </dgm:prSet>
      <dgm:spPr/>
    </dgm:pt>
    <dgm:pt modelId="{93717570-A689-4ECF-823E-B5B5B081414E}" type="pres">
      <dgm:prSet presAssocID="{CC71B3C3-23DF-4AC4-9D76-D6D44F8EA1AD}" presName="rootComposite1" presStyleCnt="0"/>
      <dgm:spPr/>
    </dgm:pt>
    <dgm:pt modelId="{3EB6D88E-A817-4F86-827E-B22256E0095F}" type="pres">
      <dgm:prSet presAssocID="{CC71B3C3-23DF-4AC4-9D76-D6D44F8EA1AD}" presName="rootText1" presStyleLbl="node0" presStyleIdx="0" presStyleCnt="1">
        <dgm:presLayoutVars>
          <dgm:chPref val="3"/>
        </dgm:presLayoutVars>
      </dgm:prSet>
      <dgm:spPr/>
      <dgm:t>
        <a:bodyPr/>
        <a:lstStyle/>
        <a:p>
          <a:endParaRPr lang="zh-CN" altLang="en-US"/>
        </a:p>
      </dgm:t>
    </dgm:pt>
    <dgm:pt modelId="{250B4DE0-C6D6-4EDD-99D1-48BE413969BC}" type="pres">
      <dgm:prSet presAssocID="{CC71B3C3-23DF-4AC4-9D76-D6D44F8EA1AD}" presName="rootConnector1" presStyleLbl="node1" presStyleIdx="0" presStyleCnt="0"/>
      <dgm:spPr/>
      <dgm:t>
        <a:bodyPr/>
        <a:lstStyle/>
        <a:p>
          <a:endParaRPr lang="zh-CN" altLang="en-US"/>
        </a:p>
      </dgm:t>
    </dgm:pt>
    <dgm:pt modelId="{A53558A9-9474-4FE0-B009-5EAD3902B8C8}" type="pres">
      <dgm:prSet presAssocID="{CC71B3C3-23DF-4AC4-9D76-D6D44F8EA1AD}" presName="hierChild2" presStyleCnt="0"/>
      <dgm:spPr/>
    </dgm:pt>
    <dgm:pt modelId="{E92D4435-A124-4119-8B8D-9778C7CE73F6}" type="pres">
      <dgm:prSet presAssocID="{5337572D-419D-4CF4-95A0-6A3995320F45}" presName="Name37" presStyleLbl="parChTrans1D2" presStyleIdx="0" presStyleCnt="4"/>
      <dgm:spPr/>
      <dgm:t>
        <a:bodyPr/>
        <a:lstStyle/>
        <a:p>
          <a:endParaRPr lang="zh-CN" altLang="en-US"/>
        </a:p>
      </dgm:t>
    </dgm:pt>
    <dgm:pt modelId="{29F1AF2D-CBD9-4D8E-877B-A1AD374290EA}" type="pres">
      <dgm:prSet presAssocID="{B637BDD8-27F9-4B7D-B852-8239FCEC1493}" presName="hierRoot2" presStyleCnt="0">
        <dgm:presLayoutVars>
          <dgm:hierBranch val="init"/>
        </dgm:presLayoutVars>
      </dgm:prSet>
      <dgm:spPr/>
    </dgm:pt>
    <dgm:pt modelId="{9E555037-4E9F-47C1-BFFA-3ED5B64C2434}" type="pres">
      <dgm:prSet presAssocID="{B637BDD8-27F9-4B7D-B852-8239FCEC1493}" presName="rootComposite" presStyleCnt="0"/>
      <dgm:spPr/>
    </dgm:pt>
    <dgm:pt modelId="{4367609E-05F1-4BE0-B976-EB49D19C3D07}" type="pres">
      <dgm:prSet presAssocID="{B637BDD8-27F9-4B7D-B852-8239FCEC1493}" presName="rootText" presStyleLbl="node2" presStyleIdx="0" presStyleCnt="3">
        <dgm:presLayoutVars>
          <dgm:chPref val="3"/>
        </dgm:presLayoutVars>
      </dgm:prSet>
      <dgm:spPr/>
      <dgm:t>
        <a:bodyPr/>
        <a:lstStyle/>
        <a:p>
          <a:endParaRPr lang="zh-CN" altLang="en-US"/>
        </a:p>
      </dgm:t>
    </dgm:pt>
    <dgm:pt modelId="{AF5EEF58-7A92-4CE9-BDC4-E3FC3103FB05}" type="pres">
      <dgm:prSet presAssocID="{B637BDD8-27F9-4B7D-B852-8239FCEC1493}" presName="rootConnector" presStyleLbl="node2" presStyleIdx="0" presStyleCnt="3"/>
      <dgm:spPr/>
      <dgm:t>
        <a:bodyPr/>
        <a:lstStyle/>
        <a:p>
          <a:endParaRPr lang="zh-CN" altLang="en-US"/>
        </a:p>
      </dgm:t>
    </dgm:pt>
    <dgm:pt modelId="{CD339D87-DFD6-4AD8-B3A9-BC466D2891A7}" type="pres">
      <dgm:prSet presAssocID="{B637BDD8-27F9-4B7D-B852-8239FCEC1493}" presName="hierChild4" presStyleCnt="0"/>
      <dgm:spPr/>
    </dgm:pt>
    <dgm:pt modelId="{7699C4D5-BE92-474A-9F65-D3FA1350E1B7}" type="pres">
      <dgm:prSet presAssocID="{B637BDD8-27F9-4B7D-B852-8239FCEC1493}" presName="hierChild5" presStyleCnt="0"/>
      <dgm:spPr/>
    </dgm:pt>
    <dgm:pt modelId="{4767DF84-0F04-46B9-8D24-0DDFE8780610}" type="pres">
      <dgm:prSet presAssocID="{24F7A723-1E8E-49EC-AEC9-43312C86CD8B}" presName="Name37" presStyleLbl="parChTrans1D2" presStyleIdx="1" presStyleCnt="4"/>
      <dgm:spPr/>
      <dgm:t>
        <a:bodyPr/>
        <a:lstStyle/>
        <a:p>
          <a:endParaRPr lang="zh-CN" altLang="en-US"/>
        </a:p>
      </dgm:t>
    </dgm:pt>
    <dgm:pt modelId="{3F04A088-BB16-4778-AF57-09018FE93162}" type="pres">
      <dgm:prSet presAssocID="{07617FDA-A702-47C9-BF6E-98305842CE0F}" presName="hierRoot2" presStyleCnt="0">
        <dgm:presLayoutVars>
          <dgm:hierBranch val="init"/>
        </dgm:presLayoutVars>
      </dgm:prSet>
      <dgm:spPr/>
    </dgm:pt>
    <dgm:pt modelId="{5CFD6991-3B85-4195-9ED3-8DD14ECB3B50}" type="pres">
      <dgm:prSet presAssocID="{07617FDA-A702-47C9-BF6E-98305842CE0F}" presName="rootComposite" presStyleCnt="0"/>
      <dgm:spPr/>
    </dgm:pt>
    <dgm:pt modelId="{8C376EEA-9A5E-4C4E-853E-68A9188A6428}" type="pres">
      <dgm:prSet presAssocID="{07617FDA-A702-47C9-BF6E-98305842CE0F}" presName="rootText" presStyleLbl="node2" presStyleIdx="1" presStyleCnt="3">
        <dgm:presLayoutVars>
          <dgm:chPref val="3"/>
        </dgm:presLayoutVars>
      </dgm:prSet>
      <dgm:spPr/>
      <dgm:t>
        <a:bodyPr/>
        <a:lstStyle/>
        <a:p>
          <a:endParaRPr lang="zh-CN" altLang="en-US"/>
        </a:p>
      </dgm:t>
    </dgm:pt>
    <dgm:pt modelId="{B8BBC191-4CF4-4549-941D-93685FAD6D82}" type="pres">
      <dgm:prSet presAssocID="{07617FDA-A702-47C9-BF6E-98305842CE0F}" presName="rootConnector" presStyleLbl="node2" presStyleIdx="1" presStyleCnt="3"/>
      <dgm:spPr/>
      <dgm:t>
        <a:bodyPr/>
        <a:lstStyle/>
        <a:p>
          <a:endParaRPr lang="zh-CN" altLang="en-US"/>
        </a:p>
      </dgm:t>
    </dgm:pt>
    <dgm:pt modelId="{FF6C90EA-D158-45B3-BC20-0BEFA8EFF020}" type="pres">
      <dgm:prSet presAssocID="{07617FDA-A702-47C9-BF6E-98305842CE0F}" presName="hierChild4" presStyleCnt="0"/>
      <dgm:spPr/>
    </dgm:pt>
    <dgm:pt modelId="{7D2A14CB-28AF-464B-B406-BDF6F0F6EBA9}" type="pres">
      <dgm:prSet presAssocID="{07617FDA-A702-47C9-BF6E-98305842CE0F}" presName="hierChild5" presStyleCnt="0"/>
      <dgm:spPr/>
    </dgm:pt>
    <dgm:pt modelId="{78DF52F1-F0A4-4B0E-9EF2-530D2DC1302C}" type="pres">
      <dgm:prSet presAssocID="{4808D72E-9D90-4C72-916A-53982D87136F}" presName="Name37" presStyleLbl="parChTrans1D2" presStyleIdx="2" presStyleCnt="4"/>
      <dgm:spPr/>
      <dgm:t>
        <a:bodyPr/>
        <a:lstStyle/>
        <a:p>
          <a:endParaRPr lang="zh-CN" altLang="en-US"/>
        </a:p>
      </dgm:t>
    </dgm:pt>
    <dgm:pt modelId="{34B739D3-82A9-4E5A-A2B7-8C988ABDE462}" type="pres">
      <dgm:prSet presAssocID="{62905E33-6FD2-429D-9FDD-F7BE5C88344B}" presName="hierRoot2" presStyleCnt="0">
        <dgm:presLayoutVars>
          <dgm:hierBranch val="init"/>
        </dgm:presLayoutVars>
      </dgm:prSet>
      <dgm:spPr/>
    </dgm:pt>
    <dgm:pt modelId="{374E0BF7-7285-453E-A633-90C7214A3595}" type="pres">
      <dgm:prSet presAssocID="{62905E33-6FD2-429D-9FDD-F7BE5C88344B}" presName="rootComposite" presStyleCnt="0"/>
      <dgm:spPr/>
    </dgm:pt>
    <dgm:pt modelId="{0858B914-377D-465A-9E3A-67B7DFA2A380}" type="pres">
      <dgm:prSet presAssocID="{62905E33-6FD2-429D-9FDD-F7BE5C88344B}" presName="rootText" presStyleLbl="node2" presStyleIdx="2" presStyleCnt="3">
        <dgm:presLayoutVars>
          <dgm:chPref val="3"/>
        </dgm:presLayoutVars>
      </dgm:prSet>
      <dgm:spPr/>
      <dgm:t>
        <a:bodyPr/>
        <a:lstStyle/>
        <a:p>
          <a:endParaRPr lang="zh-CN" altLang="en-US"/>
        </a:p>
      </dgm:t>
    </dgm:pt>
    <dgm:pt modelId="{C4D4D51F-9D9E-4DC6-B29C-A8506E6CDFA4}" type="pres">
      <dgm:prSet presAssocID="{62905E33-6FD2-429D-9FDD-F7BE5C88344B}" presName="rootConnector" presStyleLbl="node2" presStyleIdx="2" presStyleCnt="3"/>
      <dgm:spPr/>
      <dgm:t>
        <a:bodyPr/>
        <a:lstStyle/>
        <a:p>
          <a:endParaRPr lang="zh-CN" altLang="en-US"/>
        </a:p>
      </dgm:t>
    </dgm:pt>
    <dgm:pt modelId="{63558A4B-E72B-4CEF-A78B-A1C8EFFFA451}" type="pres">
      <dgm:prSet presAssocID="{62905E33-6FD2-429D-9FDD-F7BE5C88344B}" presName="hierChild4" presStyleCnt="0"/>
      <dgm:spPr/>
    </dgm:pt>
    <dgm:pt modelId="{4E6E5136-2C11-4526-AB93-BCC9D365AB17}" type="pres">
      <dgm:prSet presAssocID="{62905E33-6FD2-429D-9FDD-F7BE5C88344B}" presName="hierChild5" presStyleCnt="0"/>
      <dgm:spPr/>
    </dgm:pt>
    <dgm:pt modelId="{06DF02BF-D184-46C9-95F0-F52CBA94542C}" type="pres">
      <dgm:prSet presAssocID="{CC71B3C3-23DF-4AC4-9D76-D6D44F8EA1AD}" presName="hierChild3" presStyleCnt="0"/>
      <dgm:spPr/>
    </dgm:pt>
    <dgm:pt modelId="{CBB40F5E-3882-4AAA-AE42-3339533B82F0}" type="pres">
      <dgm:prSet presAssocID="{8662E976-6986-4573-8E8C-7AFD802C6AD4}" presName="Name111" presStyleLbl="parChTrans1D2" presStyleIdx="3" presStyleCnt="4"/>
      <dgm:spPr/>
      <dgm:t>
        <a:bodyPr/>
        <a:lstStyle/>
        <a:p>
          <a:endParaRPr lang="zh-CN" altLang="en-US"/>
        </a:p>
      </dgm:t>
    </dgm:pt>
    <dgm:pt modelId="{F7728312-E425-4612-9EC5-FB25EFE741EB}" type="pres">
      <dgm:prSet presAssocID="{CE5EE6CB-46E9-4CD2-9FB4-4F47600BDDF8}" presName="hierRoot3" presStyleCnt="0">
        <dgm:presLayoutVars>
          <dgm:hierBranch val="init"/>
        </dgm:presLayoutVars>
      </dgm:prSet>
      <dgm:spPr/>
    </dgm:pt>
    <dgm:pt modelId="{C5B4451C-E521-423F-82CC-71914250B437}" type="pres">
      <dgm:prSet presAssocID="{CE5EE6CB-46E9-4CD2-9FB4-4F47600BDDF8}" presName="rootComposite3" presStyleCnt="0"/>
      <dgm:spPr/>
    </dgm:pt>
    <dgm:pt modelId="{970622E9-C570-4968-AEBE-CAD1D7A76A56}" type="pres">
      <dgm:prSet presAssocID="{CE5EE6CB-46E9-4CD2-9FB4-4F47600BDDF8}" presName="rootText3" presStyleLbl="asst1" presStyleIdx="0" presStyleCnt="1">
        <dgm:presLayoutVars>
          <dgm:chPref val="3"/>
        </dgm:presLayoutVars>
      </dgm:prSet>
      <dgm:spPr/>
      <dgm:t>
        <a:bodyPr/>
        <a:lstStyle/>
        <a:p>
          <a:endParaRPr lang="zh-CN" altLang="en-US"/>
        </a:p>
      </dgm:t>
    </dgm:pt>
    <dgm:pt modelId="{11B552FD-D3D6-4C63-B27F-616DBFCF3785}" type="pres">
      <dgm:prSet presAssocID="{CE5EE6CB-46E9-4CD2-9FB4-4F47600BDDF8}" presName="rootConnector3" presStyleLbl="asst1" presStyleIdx="0" presStyleCnt="1"/>
      <dgm:spPr/>
      <dgm:t>
        <a:bodyPr/>
        <a:lstStyle/>
        <a:p>
          <a:endParaRPr lang="zh-CN" altLang="en-US"/>
        </a:p>
      </dgm:t>
    </dgm:pt>
    <dgm:pt modelId="{FB8C7546-E94D-4710-A3F0-3C36F8E97645}" type="pres">
      <dgm:prSet presAssocID="{CE5EE6CB-46E9-4CD2-9FB4-4F47600BDDF8}" presName="hierChild6" presStyleCnt="0"/>
      <dgm:spPr/>
    </dgm:pt>
    <dgm:pt modelId="{6598146A-C722-4485-9BEA-68193AD39738}" type="pres">
      <dgm:prSet presAssocID="{CE5EE6CB-46E9-4CD2-9FB4-4F47600BDDF8}" presName="hierChild7" presStyleCnt="0"/>
      <dgm:spPr/>
    </dgm:pt>
  </dgm:ptLst>
  <dgm:cxnLst>
    <dgm:cxn modelId="{9E87D9C8-C910-46DF-B5C7-DD194FDF6536}" type="presOf" srcId="{07617FDA-A702-47C9-BF6E-98305842CE0F}" destId="{B8BBC191-4CF4-4549-941D-93685FAD6D82}" srcOrd="1" destOrd="0" presId="urn:microsoft.com/office/officeart/2005/8/layout/orgChart1"/>
    <dgm:cxn modelId="{B584566D-4313-4FF7-94B4-79777E4B90D1}" srcId="{399F51CD-FB1E-4DFD-8E23-D801774CAEFC}" destId="{CC71B3C3-23DF-4AC4-9D76-D6D44F8EA1AD}" srcOrd="0" destOrd="0" parTransId="{25491D0A-CB55-4E0E-90C3-AA77781C50A0}" sibTransId="{FA8E98E7-013C-4304-9FF9-15781DA4D32E}"/>
    <dgm:cxn modelId="{34C53558-1083-402D-AC2C-B4816D47F866}" srcId="{CC71B3C3-23DF-4AC4-9D76-D6D44F8EA1AD}" destId="{CE5EE6CB-46E9-4CD2-9FB4-4F47600BDDF8}" srcOrd="0" destOrd="0" parTransId="{8662E976-6986-4573-8E8C-7AFD802C6AD4}" sibTransId="{B58B7B5E-F7FE-473C-8693-2F1B0E2E7E37}"/>
    <dgm:cxn modelId="{12DB3C83-E1AC-4BD7-BF19-24EED1C4E765}" type="presOf" srcId="{5337572D-419D-4CF4-95A0-6A3995320F45}" destId="{E92D4435-A124-4119-8B8D-9778C7CE73F6}" srcOrd="0" destOrd="0" presId="urn:microsoft.com/office/officeart/2005/8/layout/orgChart1"/>
    <dgm:cxn modelId="{B9D37C48-D821-4758-8769-2BC86737B206}" type="presOf" srcId="{CE5EE6CB-46E9-4CD2-9FB4-4F47600BDDF8}" destId="{970622E9-C570-4968-AEBE-CAD1D7A76A56}" srcOrd="0" destOrd="0" presId="urn:microsoft.com/office/officeart/2005/8/layout/orgChart1"/>
    <dgm:cxn modelId="{EEAFFFD5-7BBA-42B4-9B70-556F418AE3EF}" type="presOf" srcId="{4808D72E-9D90-4C72-916A-53982D87136F}" destId="{78DF52F1-F0A4-4B0E-9EF2-530D2DC1302C}" srcOrd="0" destOrd="0" presId="urn:microsoft.com/office/officeart/2005/8/layout/orgChart1"/>
    <dgm:cxn modelId="{DD22BBDD-AF5C-4D76-8F18-7244C31B733C}" srcId="{CC71B3C3-23DF-4AC4-9D76-D6D44F8EA1AD}" destId="{07617FDA-A702-47C9-BF6E-98305842CE0F}" srcOrd="2" destOrd="0" parTransId="{24F7A723-1E8E-49EC-AEC9-43312C86CD8B}" sibTransId="{6055B275-1FA2-4C70-96B7-7948340B7BF3}"/>
    <dgm:cxn modelId="{73081A18-96CB-43ED-8F29-0AE346222E9D}" type="presOf" srcId="{CC71B3C3-23DF-4AC4-9D76-D6D44F8EA1AD}" destId="{250B4DE0-C6D6-4EDD-99D1-48BE413969BC}" srcOrd="1" destOrd="0" presId="urn:microsoft.com/office/officeart/2005/8/layout/orgChart1"/>
    <dgm:cxn modelId="{72C99072-19E7-43E9-94AE-D8DD3917B583}" srcId="{CC71B3C3-23DF-4AC4-9D76-D6D44F8EA1AD}" destId="{62905E33-6FD2-429D-9FDD-F7BE5C88344B}" srcOrd="3" destOrd="0" parTransId="{4808D72E-9D90-4C72-916A-53982D87136F}" sibTransId="{635A71D0-4CE9-4F8A-A7CE-4B6969A1E6D0}"/>
    <dgm:cxn modelId="{8F419F72-5157-4034-B155-B32C6204EC23}" type="presOf" srcId="{8662E976-6986-4573-8E8C-7AFD802C6AD4}" destId="{CBB40F5E-3882-4AAA-AE42-3339533B82F0}" srcOrd="0" destOrd="0" presId="urn:microsoft.com/office/officeart/2005/8/layout/orgChart1"/>
    <dgm:cxn modelId="{1AAA1709-20A3-4009-B4FD-DA5D10E4C0DA}" type="presOf" srcId="{62905E33-6FD2-429D-9FDD-F7BE5C88344B}" destId="{0858B914-377D-465A-9E3A-67B7DFA2A380}" srcOrd="0" destOrd="0" presId="urn:microsoft.com/office/officeart/2005/8/layout/orgChart1"/>
    <dgm:cxn modelId="{5D424F04-6E44-4E73-8059-E40FB5F9233A}" type="presOf" srcId="{B637BDD8-27F9-4B7D-B852-8239FCEC1493}" destId="{AF5EEF58-7A92-4CE9-BDC4-E3FC3103FB05}" srcOrd="1" destOrd="0" presId="urn:microsoft.com/office/officeart/2005/8/layout/orgChart1"/>
    <dgm:cxn modelId="{84F1AE5A-2EE9-4433-BB0A-C768DB7AB9AA}" type="presOf" srcId="{62905E33-6FD2-429D-9FDD-F7BE5C88344B}" destId="{C4D4D51F-9D9E-4DC6-B29C-A8506E6CDFA4}" srcOrd="1" destOrd="0" presId="urn:microsoft.com/office/officeart/2005/8/layout/orgChart1"/>
    <dgm:cxn modelId="{7B6253C6-7B4A-4AB8-9C0C-B408B60DFA9C}" type="presOf" srcId="{CC71B3C3-23DF-4AC4-9D76-D6D44F8EA1AD}" destId="{3EB6D88E-A817-4F86-827E-B22256E0095F}" srcOrd="0" destOrd="0" presId="urn:microsoft.com/office/officeart/2005/8/layout/orgChart1"/>
    <dgm:cxn modelId="{E81995D2-A410-4629-9B6C-BF7CE2E62D34}" type="presOf" srcId="{B637BDD8-27F9-4B7D-B852-8239FCEC1493}" destId="{4367609E-05F1-4BE0-B976-EB49D19C3D07}" srcOrd="0" destOrd="0" presId="urn:microsoft.com/office/officeart/2005/8/layout/orgChart1"/>
    <dgm:cxn modelId="{4C97EB8E-0F7E-49A9-AAED-DECA68C6D855}" type="presOf" srcId="{CE5EE6CB-46E9-4CD2-9FB4-4F47600BDDF8}" destId="{11B552FD-D3D6-4C63-B27F-616DBFCF3785}" srcOrd="1" destOrd="0" presId="urn:microsoft.com/office/officeart/2005/8/layout/orgChart1"/>
    <dgm:cxn modelId="{3D009A32-002C-48AB-AABD-CC40DA1F8DCF}" type="presOf" srcId="{399F51CD-FB1E-4DFD-8E23-D801774CAEFC}" destId="{684D0A24-6535-4834-A168-B722279DD00C}" srcOrd="0" destOrd="0" presId="urn:microsoft.com/office/officeart/2005/8/layout/orgChart1"/>
    <dgm:cxn modelId="{2E0F2EC3-2B91-43F5-B851-FCE0B56C67E2}" type="presOf" srcId="{07617FDA-A702-47C9-BF6E-98305842CE0F}" destId="{8C376EEA-9A5E-4C4E-853E-68A9188A6428}" srcOrd="0" destOrd="0" presId="urn:microsoft.com/office/officeart/2005/8/layout/orgChart1"/>
    <dgm:cxn modelId="{D0AB14BD-AF18-4389-BBB2-CCE2BA0356D3}" srcId="{CC71B3C3-23DF-4AC4-9D76-D6D44F8EA1AD}" destId="{B637BDD8-27F9-4B7D-B852-8239FCEC1493}" srcOrd="1" destOrd="0" parTransId="{5337572D-419D-4CF4-95A0-6A3995320F45}" sibTransId="{387E8AE7-1F39-44AB-8E7A-962F488A3AB6}"/>
    <dgm:cxn modelId="{17BAC1A9-ECDF-4E76-9A94-8726B5466298}" type="presOf" srcId="{24F7A723-1E8E-49EC-AEC9-43312C86CD8B}" destId="{4767DF84-0F04-46B9-8D24-0DDFE8780610}" srcOrd="0" destOrd="0" presId="urn:microsoft.com/office/officeart/2005/8/layout/orgChart1"/>
    <dgm:cxn modelId="{751C88D7-4758-497D-B379-C2E027A9ED36}" type="presParOf" srcId="{684D0A24-6535-4834-A168-B722279DD00C}" destId="{E9753525-A33F-45B5-AE13-5218AFCE3543}" srcOrd="0" destOrd="0" presId="urn:microsoft.com/office/officeart/2005/8/layout/orgChart1"/>
    <dgm:cxn modelId="{B98B9AEE-2B48-46CC-A969-471936918ABD}" type="presParOf" srcId="{E9753525-A33F-45B5-AE13-5218AFCE3543}" destId="{93717570-A689-4ECF-823E-B5B5B081414E}" srcOrd="0" destOrd="0" presId="urn:microsoft.com/office/officeart/2005/8/layout/orgChart1"/>
    <dgm:cxn modelId="{4D248838-ABB9-4B70-983F-459030AD531E}" type="presParOf" srcId="{93717570-A689-4ECF-823E-B5B5B081414E}" destId="{3EB6D88E-A817-4F86-827E-B22256E0095F}" srcOrd="0" destOrd="0" presId="urn:microsoft.com/office/officeart/2005/8/layout/orgChart1"/>
    <dgm:cxn modelId="{55EA06C3-5175-45B8-8E27-E0DD2427C9D2}" type="presParOf" srcId="{93717570-A689-4ECF-823E-B5B5B081414E}" destId="{250B4DE0-C6D6-4EDD-99D1-48BE413969BC}" srcOrd="1" destOrd="0" presId="urn:microsoft.com/office/officeart/2005/8/layout/orgChart1"/>
    <dgm:cxn modelId="{EE487F48-99B7-4F55-A095-BEB8F9C32DF0}" type="presParOf" srcId="{E9753525-A33F-45B5-AE13-5218AFCE3543}" destId="{A53558A9-9474-4FE0-B009-5EAD3902B8C8}" srcOrd="1" destOrd="0" presId="urn:microsoft.com/office/officeart/2005/8/layout/orgChart1"/>
    <dgm:cxn modelId="{3FA4BE07-D29D-4BA9-8C5B-743BB35D5487}" type="presParOf" srcId="{A53558A9-9474-4FE0-B009-5EAD3902B8C8}" destId="{E92D4435-A124-4119-8B8D-9778C7CE73F6}" srcOrd="0" destOrd="0" presId="urn:microsoft.com/office/officeart/2005/8/layout/orgChart1"/>
    <dgm:cxn modelId="{A01CF7BF-BC2A-40A9-AC54-8976F3726F9D}" type="presParOf" srcId="{A53558A9-9474-4FE0-B009-5EAD3902B8C8}" destId="{29F1AF2D-CBD9-4D8E-877B-A1AD374290EA}" srcOrd="1" destOrd="0" presId="urn:microsoft.com/office/officeart/2005/8/layout/orgChart1"/>
    <dgm:cxn modelId="{F3FADA80-6077-4A5C-A757-EE3E10683384}" type="presParOf" srcId="{29F1AF2D-CBD9-4D8E-877B-A1AD374290EA}" destId="{9E555037-4E9F-47C1-BFFA-3ED5B64C2434}" srcOrd="0" destOrd="0" presId="urn:microsoft.com/office/officeart/2005/8/layout/orgChart1"/>
    <dgm:cxn modelId="{D2BDD0AE-BFF8-43CF-9A65-5F7544F9B432}" type="presParOf" srcId="{9E555037-4E9F-47C1-BFFA-3ED5B64C2434}" destId="{4367609E-05F1-4BE0-B976-EB49D19C3D07}" srcOrd="0" destOrd="0" presId="urn:microsoft.com/office/officeart/2005/8/layout/orgChart1"/>
    <dgm:cxn modelId="{46D56AD8-F79F-4F49-8157-5DBA7F2DA75B}" type="presParOf" srcId="{9E555037-4E9F-47C1-BFFA-3ED5B64C2434}" destId="{AF5EEF58-7A92-4CE9-BDC4-E3FC3103FB05}" srcOrd="1" destOrd="0" presId="urn:microsoft.com/office/officeart/2005/8/layout/orgChart1"/>
    <dgm:cxn modelId="{CF06E64C-6555-478C-B6AF-DEEB3D3EDF12}" type="presParOf" srcId="{29F1AF2D-CBD9-4D8E-877B-A1AD374290EA}" destId="{CD339D87-DFD6-4AD8-B3A9-BC466D2891A7}" srcOrd="1" destOrd="0" presId="urn:microsoft.com/office/officeart/2005/8/layout/orgChart1"/>
    <dgm:cxn modelId="{464EA917-72F7-41FA-B086-6EF7096A5627}" type="presParOf" srcId="{29F1AF2D-CBD9-4D8E-877B-A1AD374290EA}" destId="{7699C4D5-BE92-474A-9F65-D3FA1350E1B7}" srcOrd="2" destOrd="0" presId="urn:microsoft.com/office/officeart/2005/8/layout/orgChart1"/>
    <dgm:cxn modelId="{897D6ACB-3222-4A12-AFFC-35CC5C86A727}" type="presParOf" srcId="{A53558A9-9474-4FE0-B009-5EAD3902B8C8}" destId="{4767DF84-0F04-46B9-8D24-0DDFE8780610}" srcOrd="2" destOrd="0" presId="urn:microsoft.com/office/officeart/2005/8/layout/orgChart1"/>
    <dgm:cxn modelId="{C788CDCE-6A1C-4856-AC41-87EADBADDF38}" type="presParOf" srcId="{A53558A9-9474-4FE0-B009-5EAD3902B8C8}" destId="{3F04A088-BB16-4778-AF57-09018FE93162}" srcOrd="3" destOrd="0" presId="urn:microsoft.com/office/officeart/2005/8/layout/orgChart1"/>
    <dgm:cxn modelId="{EBBCD11C-BA76-4434-94CA-D02C04D97EEE}" type="presParOf" srcId="{3F04A088-BB16-4778-AF57-09018FE93162}" destId="{5CFD6991-3B85-4195-9ED3-8DD14ECB3B50}" srcOrd="0" destOrd="0" presId="urn:microsoft.com/office/officeart/2005/8/layout/orgChart1"/>
    <dgm:cxn modelId="{736A6FE0-2488-4605-A49C-129BE93D76F1}" type="presParOf" srcId="{5CFD6991-3B85-4195-9ED3-8DD14ECB3B50}" destId="{8C376EEA-9A5E-4C4E-853E-68A9188A6428}" srcOrd="0" destOrd="0" presId="urn:microsoft.com/office/officeart/2005/8/layout/orgChart1"/>
    <dgm:cxn modelId="{9722F60D-95F7-4A57-B413-DA4FA1A31FE7}" type="presParOf" srcId="{5CFD6991-3B85-4195-9ED3-8DD14ECB3B50}" destId="{B8BBC191-4CF4-4549-941D-93685FAD6D82}" srcOrd="1" destOrd="0" presId="urn:microsoft.com/office/officeart/2005/8/layout/orgChart1"/>
    <dgm:cxn modelId="{DBFA869F-E86C-4C86-9ABF-1F26EC358A36}" type="presParOf" srcId="{3F04A088-BB16-4778-AF57-09018FE93162}" destId="{FF6C90EA-D158-45B3-BC20-0BEFA8EFF020}" srcOrd="1" destOrd="0" presId="urn:microsoft.com/office/officeart/2005/8/layout/orgChart1"/>
    <dgm:cxn modelId="{1EFE3368-BA8E-4FC5-A454-E884CFCDD621}" type="presParOf" srcId="{3F04A088-BB16-4778-AF57-09018FE93162}" destId="{7D2A14CB-28AF-464B-B406-BDF6F0F6EBA9}" srcOrd="2" destOrd="0" presId="urn:microsoft.com/office/officeart/2005/8/layout/orgChart1"/>
    <dgm:cxn modelId="{DABF5C71-B4ED-4D0E-9062-087FF4EB8AF3}" type="presParOf" srcId="{A53558A9-9474-4FE0-B009-5EAD3902B8C8}" destId="{78DF52F1-F0A4-4B0E-9EF2-530D2DC1302C}" srcOrd="4" destOrd="0" presId="urn:microsoft.com/office/officeart/2005/8/layout/orgChart1"/>
    <dgm:cxn modelId="{52C3857A-985C-443C-A846-574CFB4F05C8}" type="presParOf" srcId="{A53558A9-9474-4FE0-B009-5EAD3902B8C8}" destId="{34B739D3-82A9-4E5A-A2B7-8C988ABDE462}" srcOrd="5" destOrd="0" presId="urn:microsoft.com/office/officeart/2005/8/layout/orgChart1"/>
    <dgm:cxn modelId="{75948D8F-A43C-4521-9AE3-215D7588FFF1}" type="presParOf" srcId="{34B739D3-82A9-4E5A-A2B7-8C988ABDE462}" destId="{374E0BF7-7285-453E-A633-90C7214A3595}" srcOrd="0" destOrd="0" presId="urn:microsoft.com/office/officeart/2005/8/layout/orgChart1"/>
    <dgm:cxn modelId="{260C5908-3943-40E1-A0A7-31CD311599FB}" type="presParOf" srcId="{374E0BF7-7285-453E-A633-90C7214A3595}" destId="{0858B914-377D-465A-9E3A-67B7DFA2A380}" srcOrd="0" destOrd="0" presId="urn:microsoft.com/office/officeart/2005/8/layout/orgChart1"/>
    <dgm:cxn modelId="{BAE9F52C-4B43-414F-BEBB-4A0DB9EADD5B}" type="presParOf" srcId="{374E0BF7-7285-453E-A633-90C7214A3595}" destId="{C4D4D51F-9D9E-4DC6-B29C-A8506E6CDFA4}" srcOrd="1" destOrd="0" presId="urn:microsoft.com/office/officeart/2005/8/layout/orgChart1"/>
    <dgm:cxn modelId="{80FBFC1D-CC31-4D9F-9948-66FFCD64ABA4}" type="presParOf" srcId="{34B739D3-82A9-4E5A-A2B7-8C988ABDE462}" destId="{63558A4B-E72B-4CEF-A78B-A1C8EFFFA451}" srcOrd="1" destOrd="0" presId="urn:microsoft.com/office/officeart/2005/8/layout/orgChart1"/>
    <dgm:cxn modelId="{5BB26B8D-1E01-42A2-A45A-FDFAD9AA65F9}" type="presParOf" srcId="{34B739D3-82A9-4E5A-A2B7-8C988ABDE462}" destId="{4E6E5136-2C11-4526-AB93-BCC9D365AB17}" srcOrd="2" destOrd="0" presId="urn:microsoft.com/office/officeart/2005/8/layout/orgChart1"/>
    <dgm:cxn modelId="{6686C1F6-B382-44D8-B9A6-59E79FF0C339}" type="presParOf" srcId="{E9753525-A33F-45B5-AE13-5218AFCE3543}" destId="{06DF02BF-D184-46C9-95F0-F52CBA94542C}" srcOrd="2" destOrd="0" presId="urn:microsoft.com/office/officeart/2005/8/layout/orgChart1"/>
    <dgm:cxn modelId="{7961E225-5567-497E-B6E0-C740B2F66FDC}" type="presParOf" srcId="{06DF02BF-D184-46C9-95F0-F52CBA94542C}" destId="{CBB40F5E-3882-4AAA-AE42-3339533B82F0}" srcOrd="0" destOrd="0" presId="urn:microsoft.com/office/officeart/2005/8/layout/orgChart1"/>
    <dgm:cxn modelId="{B533EC20-7B30-47F0-A9A8-94508CAFD71B}" type="presParOf" srcId="{06DF02BF-D184-46C9-95F0-F52CBA94542C}" destId="{F7728312-E425-4612-9EC5-FB25EFE741EB}" srcOrd="1" destOrd="0" presId="urn:microsoft.com/office/officeart/2005/8/layout/orgChart1"/>
    <dgm:cxn modelId="{64977AFD-CC0B-451C-8E53-79CA17BFD826}" type="presParOf" srcId="{F7728312-E425-4612-9EC5-FB25EFE741EB}" destId="{C5B4451C-E521-423F-82CC-71914250B437}" srcOrd="0" destOrd="0" presId="urn:microsoft.com/office/officeart/2005/8/layout/orgChart1"/>
    <dgm:cxn modelId="{B8984226-1C42-4BC2-9529-CA69F243D7B4}" type="presParOf" srcId="{C5B4451C-E521-423F-82CC-71914250B437}" destId="{970622E9-C570-4968-AEBE-CAD1D7A76A56}" srcOrd="0" destOrd="0" presId="urn:microsoft.com/office/officeart/2005/8/layout/orgChart1"/>
    <dgm:cxn modelId="{5B5379CC-D588-47EC-82D2-638651762C04}" type="presParOf" srcId="{C5B4451C-E521-423F-82CC-71914250B437}" destId="{11B552FD-D3D6-4C63-B27F-616DBFCF3785}" srcOrd="1" destOrd="0" presId="urn:microsoft.com/office/officeart/2005/8/layout/orgChart1"/>
    <dgm:cxn modelId="{90B71C6A-CD30-48E0-A1F1-0C8EDFFF5D25}" type="presParOf" srcId="{F7728312-E425-4612-9EC5-FB25EFE741EB}" destId="{FB8C7546-E94D-4710-A3F0-3C36F8E97645}" srcOrd="1" destOrd="0" presId="urn:microsoft.com/office/officeart/2005/8/layout/orgChart1"/>
    <dgm:cxn modelId="{14B14DA3-E0A8-48BF-B266-A8791F48DC4D}" type="presParOf" srcId="{F7728312-E425-4612-9EC5-FB25EFE741EB}" destId="{6598146A-C722-4485-9BEA-68193AD39738}"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38600" cy="5186363"/>
        <a:chOff x="0" y="0"/>
        <a:chExt cx="4038600" cy="5186363"/>
      </a:xfrm>
    </dsp:grpSpPr>
    <dsp:sp modelId="{E92D4435-A124-4119-8B8D-9778C7CE73F6}">
      <dsp:nvSpPr>
        <dsp:cNvPr id="5" name="任意多边形 4"/>
        <dsp:cNvSpPr/>
      </dsp:nvSpPr>
      <dsp:spPr bwMode="white">
        <a:xfrm>
          <a:off x="590439" y="2049978"/>
          <a:ext cx="1428861" cy="1086407"/>
        </a:xfrm>
        <a:custGeom>
          <a:avLst/>
          <a:gdLst/>
          <a:ahLst/>
          <a:cxnLst/>
          <a:pathLst>
            <a:path w="2250" h="1711">
              <a:moveTo>
                <a:pt x="2250" y="0"/>
              </a:moveTo>
              <a:lnTo>
                <a:pt x="2250" y="1516"/>
              </a:lnTo>
              <a:lnTo>
                <a:pt x="0" y="1516"/>
              </a:lnTo>
              <a:lnTo>
                <a:pt x="0" y="1711"/>
              </a:lnTo>
            </a:path>
          </a:pathLst>
        </a:custGeom>
      </dsp:spPr>
      <dsp:style>
        <a:lnRef idx="2">
          <a:schemeClr val="accent1">
            <a:shade val="60000"/>
          </a:schemeClr>
        </a:lnRef>
        <a:fillRef idx="0">
          <a:schemeClr val="accent1"/>
        </a:fillRef>
        <a:effectRef idx="0">
          <a:scrgbClr r="0" g="0" b="0"/>
        </a:effectRef>
        <a:fontRef idx="minor"/>
      </dsp:style>
      <dsp:txXfrm>
        <a:off x="590439" y="2049978"/>
        <a:ext cx="1428861" cy="1086407"/>
      </dsp:txXfrm>
    </dsp:sp>
    <dsp:sp modelId="{4767DF84-0F04-46B9-8D24-0DDFE8780610}">
      <dsp:nvSpPr>
        <dsp:cNvPr id="8" name="任意多边形 7"/>
        <dsp:cNvSpPr/>
      </dsp:nvSpPr>
      <dsp:spPr bwMode="white">
        <a:xfrm>
          <a:off x="2019300" y="2049978"/>
          <a:ext cx="0" cy="1086407"/>
        </a:xfrm>
        <a:custGeom>
          <a:avLst/>
          <a:gdLst/>
          <a:ahLst/>
          <a:cxnLst/>
          <a:pathLst>
            <a:path h="1711">
              <a:moveTo>
                <a:pt x="0" y="0"/>
              </a:moveTo>
              <a:lnTo>
                <a:pt x="0" y="1711"/>
              </a:lnTo>
            </a:path>
          </a:pathLst>
        </a:custGeom>
      </dsp:spPr>
      <dsp:style>
        <a:lnRef idx="2">
          <a:schemeClr val="accent1">
            <a:shade val="60000"/>
          </a:schemeClr>
        </a:lnRef>
        <a:fillRef idx="0">
          <a:schemeClr val="accent1"/>
        </a:fillRef>
        <a:effectRef idx="0">
          <a:scrgbClr r="0" g="0" b="0"/>
        </a:effectRef>
        <a:fontRef idx="minor"/>
      </dsp:style>
      <dsp:txXfrm>
        <a:off x="2019300" y="2049978"/>
        <a:ext cx="0" cy="1086407"/>
      </dsp:txXfrm>
    </dsp:sp>
    <dsp:sp modelId="{78DF52F1-F0A4-4B0E-9EF2-530D2DC1302C}">
      <dsp:nvSpPr>
        <dsp:cNvPr id="11" name="任意多边形 10"/>
        <dsp:cNvSpPr/>
      </dsp:nvSpPr>
      <dsp:spPr bwMode="white">
        <a:xfrm>
          <a:off x="2019300" y="2049978"/>
          <a:ext cx="1428861" cy="1086407"/>
        </a:xfrm>
        <a:custGeom>
          <a:avLst/>
          <a:gdLst/>
          <a:ahLst/>
          <a:cxnLst/>
          <a:pathLst>
            <a:path w="2250" h="1711">
              <a:moveTo>
                <a:pt x="0" y="0"/>
              </a:moveTo>
              <a:lnTo>
                <a:pt x="0" y="1516"/>
              </a:lnTo>
              <a:lnTo>
                <a:pt x="2250" y="1516"/>
              </a:lnTo>
              <a:lnTo>
                <a:pt x="2250" y="1711"/>
              </a:lnTo>
            </a:path>
          </a:pathLst>
        </a:custGeom>
      </dsp:spPr>
      <dsp:style>
        <a:lnRef idx="2">
          <a:schemeClr val="accent1">
            <a:shade val="60000"/>
          </a:schemeClr>
        </a:lnRef>
        <a:fillRef idx="0">
          <a:schemeClr val="accent1"/>
        </a:fillRef>
        <a:effectRef idx="0">
          <a:scrgbClr r="0" g="0" b="0"/>
        </a:effectRef>
        <a:fontRef idx="minor"/>
      </dsp:style>
      <dsp:txXfrm>
        <a:off x="2019300" y="2049978"/>
        <a:ext cx="1428861" cy="1086407"/>
      </dsp:txXfrm>
    </dsp:sp>
    <dsp:sp modelId="{CBB40F5E-3882-4AAA-AE42-3339533B82F0}">
      <dsp:nvSpPr>
        <dsp:cNvPr id="14" name="任意多边形 13"/>
        <dsp:cNvSpPr/>
      </dsp:nvSpPr>
      <dsp:spPr bwMode="white">
        <a:xfrm>
          <a:off x="1895308" y="2049978"/>
          <a:ext cx="123992" cy="543204"/>
        </a:xfrm>
        <a:custGeom>
          <a:avLst/>
          <a:gdLst/>
          <a:ahLst/>
          <a:cxnLst/>
          <a:pathLst>
            <a:path w="195" h="855">
              <a:moveTo>
                <a:pt x="195" y="0"/>
              </a:moveTo>
              <a:lnTo>
                <a:pt x="195" y="855"/>
              </a:lnTo>
              <a:lnTo>
                <a:pt x="0" y="855"/>
              </a:lnTo>
            </a:path>
          </a:pathLst>
        </a:custGeom>
      </dsp:spPr>
      <dsp:style>
        <a:lnRef idx="2">
          <a:schemeClr val="accent1">
            <a:shade val="60000"/>
          </a:schemeClr>
        </a:lnRef>
        <a:fillRef idx="0">
          <a:schemeClr val="accent1"/>
        </a:fillRef>
        <a:effectRef idx="0">
          <a:scrgbClr r="0" g="0" b="0"/>
        </a:effectRef>
        <a:fontRef idx="minor"/>
      </dsp:style>
      <dsp:txXfrm>
        <a:off x="1895308" y="2049978"/>
        <a:ext cx="123992" cy="543204"/>
      </dsp:txXfrm>
    </dsp:sp>
    <dsp:sp modelId="{3EB6D88E-A817-4F86-827E-B22256E0095F}">
      <dsp:nvSpPr>
        <dsp:cNvPr id="3" name="矩形 2"/>
        <dsp:cNvSpPr/>
      </dsp:nvSpPr>
      <dsp:spPr bwMode="white">
        <a:xfrm>
          <a:off x="1428861" y="1459539"/>
          <a:ext cx="1180877" cy="590439"/>
        </a:xfrm>
        <a:prstGeom prst="rect">
          <a:avLst/>
        </a:prstGeom>
      </dsp:spPr>
      <dsp:style>
        <a:lnRef idx="2">
          <a:schemeClr val="lt1"/>
        </a:lnRef>
        <a:fillRef idx="1">
          <a:schemeClr val="accent1"/>
        </a:fillRef>
        <a:effectRef idx="0">
          <a:scrgbClr r="0" g="0" b="0"/>
        </a:effectRef>
        <a:fontRef idx="minor">
          <a:schemeClr val="lt1"/>
        </a:fontRef>
      </dsp:style>
      <dsp:txBody>
        <a:bodyPr lIns="22225" tIns="22225" rIns="22225" bIns="22225"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zh-CN" altLang="en-US"/>
        </a:p>
      </dsp:txBody>
      <dsp:txXfrm>
        <a:off x="1428861" y="1459539"/>
        <a:ext cx="1180877" cy="590439"/>
      </dsp:txXfrm>
    </dsp:sp>
    <dsp:sp modelId="{4367609E-05F1-4BE0-B976-EB49D19C3D07}">
      <dsp:nvSpPr>
        <dsp:cNvPr id="6" name="矩形 5"/>
        <dsp:cNvSpPr/>
      </dsp:nvSpPr>
      <dsp:spPr bwMode="white">
        <a:xfrm>
          <a:off x="0" y="3136385"/>
          <a:ext cx="1180877" cy="590439"/>
        </a:xfrm>
        <a:prstGeom prst="rect">
          <a:avLst/>
        </a:prstGeom>
      </dsp:spPr>
      <dsp:style>
        <a:lnRef idx="2">
          <a:schemeClr val="lt1"/>
        </a:lnRef>
        <a:fillRef idx="1">
          <a:schemeClr val="accent1"/>
        </a:fillRef>
        <a:effectRef idx="0">
          <a:scrgbClr r="0" g="0" b="0"/>
        </a:effectRef>
        <a:fontRef idx="minor">
          <a:schemeClr val="lt1"/>
        </a:fontRef>
      </dsp:style>
      <dsp:txBody>
        <a:bodyPr lIns="22225" tIns="22225" rIns="22225" bIns="22225"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zh-CN" altLang="en-US"/>
        </a:p>
      </dsp:txBody>
      <dsp:txXfrm>
        <a:off x="0" y="3136385"/>
        <a:ext cx="1180877" cy="590439"/>
      </dsp:txXfrm>
    </dsp:sp>
    <dsp:sp modelId="{8C376EEA-9A5E-4C4E-853E-68A9188A6428}">
      <dsp:nvSpPr>
        <dsp:cNvPr id="9" name="矩形 8"/>
        <dsp:cNvSpPr/>
      </dsp:nvSpPr>
      <dsp:spPr bwMode="white">
        <a:xfrm>
          <a:off x="1428861" y="3136385"/>
          <a:ext cx="1180877" cy="590439"/>
        </a:xfrm>
        <a:prstGeom prst="rect">
          <a:avLst/>
        </a:prstGeom>
      </dsp:spPr>
      <dsp:style>
        <a:lnRef idx="2">
          <a:schemeClr val="lt1"/>
        </a:lnRef>
        <a:fillRef idx="1">
          <a:schemeClr val="accent1"/>
        </a:fillRef>
        <a:effectRef idx="0">
          <a:scrgbClr r="0" g="0" b="0"/>
        </a:effectRef>
        <a:fontRef idx="minor">
          <a:schemeClr val="lt1"/>
        </a:fontRef>
      </dsp:style>
      <dsp:txBody>
        <a:bodyPr lIns="22225" tIns="22225" rIns="22225" bIns="22225"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zh-CN" altLang="en-US"/>
        </a:p>
      </dsp:txBody>
      <dsp:txXfrm>
        <a:off x="1428861" y="3136385"/>
        <a:ext cx="1180877" cy="590439"/>
      </dsp:txXfrm>
    </dsp:sp>
    <dsp:sp modelId="{0858B914-377D-465A-9E3A-67B7DFA2A380}">
      <dsp:nvSpPr>
        <dsp:cNvPr id="12" name="矩形 11"/>
        <dsp:cNvSpPr/>
      </dsp:nvSpPr>
      <dsp:spPr bwMode="white">
        <a:xfrm>
          <a:off x="2857723" y="3136385"/>
          <a:ext cx="1180877" cy="590439"/>
        </a:xfrm>
        <a:prstGeom prst="rect">
          <a:avLst/>
        </a:prstGeom>
      </dsp:spPr>
      <dsp:style>
        <a:lnRef idx="2">
          <a:schemeClr val="lt1"/>
        </a:lnRef>
        <a:fillRef idx="1">
          <a:schemeClr val="accent1"/>
        </a:fillRef>
        <a:effectRef idx="0">
          <a:scrgbClr r="0" g="0" b="0"/>
        </a:effectRef>
        <a:fontRef idx="minor">
          <a:schemeClr val="lt1"/>
        </a:fontRef>
      </dsp:style>
      <dsp:txBody>
        <a:bodyPr lIns="22225" tIns="22225" rIns="22225" bIns="22225"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zh-CN" altLang="en-US"/>
        </a:p>
      </dsp:txBody>
      <dsp:txXfrm>
        <a:off x="2857723" y="3136385"/>
        <a:ext cx="1180877" cy="590439"/>
      </dsp:txXfrm>
    </dsp:sp>
    <dsp:sp modelId="{970622E9-C570-4968-AEBE-CAD1D7A76A56}">
      <dsp:nvSpPr>
        <dsp:cNvPr id="15" name="矩形 14"/>
        <dsp:cNvSpPr/>
      </dsp:nvSpPr>
      <dsp:spPr bwMode="white">
        <a:xfrm>
          <a:off x="714431" y="2297962"/>
          <a:ext cx="1180877" cy="590439"/>
        </a:xfrm>
        <a:prstGeom prst="rect">
          <a:avLst/>
        </a:prstGeom>
      </dsp:spPr>
      <dsp:style>
        <a:lnRef idx="2">
          <a:schemeClr val="lt1"/>
        </a:lnRef>
        <a:fillRef idx="1">
          <a:schemeClr val="accent1"/>
        </a:fillRef>
        <a:effectRef idx="0">
          <a:scrgbClr r="0" g="0" b="0"/>
        </a:effectRef>
        <a:fontRef idx="minor">
          <a:schemeClr val="lt1"/>
        </a:fontRef>
      </dsp:style>
      <dsp:txBody>
        <a:bodyPr lIns="22225" tIns="22225" rIns="22225" bIns="22225"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zh-CN" altLang="en-US"/>
        </a:p>
      </dsp:txBody>
      <dsp:txXfrm>
        <a:off x="714431" y="2297962"/>
        <a:ext cx="1180877" cy="590439"/>
      </dsp:txXfrm>
    </dsp:sp>
    <dsp:sp modelId="{250B4DE0-C6D6-4EDD-99D1-48BE413969BC}">
      <dsp:nvSpPr>
        <dsp:cNvPr id="4" name="矩形 3" hidden="1"/>
        <dsp:cNvSpPr/>
      </dsp:nvSpPr>
      <dsp:spPr>
        <a:xfrm>
          <a:off x="1428861" y="1459539"/>
          <a:ext cx="236175" cy="590439"/>
        </a:xfrm>
        <a:prstGeom prst="rect">
          <a:avLst/>
        </a:prstGeom>
      </dsp:spPr>
      <dsp:txXfrm>
        <a:off x="1428861" y="1459539"/>
        <a:ext cx="236175" cy="590439"/>
      </dsp:txXfrm>
    </dsp:sp>
    <dsp:sp modelId="{AF5EEF58-7A92-4CE9-BDC4-E3FC3103FB05}">
      <dsp:nvSpPr>
        <dsp:cNvPr id="7" name="矩形 6" hidden="1"/>
        <dsp:cNvSpPr/>
      </dsp:nvSpPr>
      <dsp:spPr>
        <a:xfrm>
          <a:off x="0" y="3136385"/>
          <a:ext cx="236175" cy="590439"/>
        </a:xfrm>
        <a:prstGeom prst="rect">
          <a:avLst/>
        </a:prstGeom>
      </dsp:spPr>
      <dsp:txXfrm>
        <a:off x="0" y="3136385"/>
        <a:ext cx="236175" cy="590439"/>
      </dsp:txXfrm>
    </dsp:sp>
    <dsp:sp modelId="{B8BBC191-4CF4-4549-941D-93685FAD6D82}">
      <dsp:nvSpPr>
        <dsp:cNvPr id="10" name="矩形 9" hidden="1"/>
        <dsp:cNvSpPr/>
      </dsp:nvSpPr>
      <dsp:spPr>
        <a:xfrm>
          <a:off x="1428861" y="3136385"/>
          <a:ext cx="236175" cy="590439"/>
        </a:xfrm>
        <a:prstGeom prst="rect">
          <a:avLst/>
        </a:prstGeom>
      </dsp:spPr>
      <dsp:txXfrm>
        <a:off x="1428861" y="3136385"/>
        <a:ext cx="236175" cy="590439"/>
      </dsp:txXfrm>
    </dsp:sp>
    <dsp:sp modelId="{C4D4D51F-9D9E-4DC6-B29C-A8506E6CDFA4}">
      <dsp:nvSpPr>
        <dsp:cNvPr id="13" name="矩形 12" hidden="1"/>
        <dsp:cNvSpPr/>
      </dsp:nvSpPr>
      <dsp:spPr>
        <a:xfrm>
          <a:off x="2857723" y="3136385"/>
          <a:ext cx="236175" cy="590439"/>
        </a:xfrm>
        <a:prstGeom prst="rect">
          <a:avLst/>
        </a:prstGeom>
      </dsp:spPr>
      <dsp:txXfrm>
        <a:off x="2857723" y="3136385"/>
        <a:ext cx="236175" cy="590439"/>
      </dsp:txXfrm>
    </dsp:sp>
    <dsp:sp modelId="{11B552FD-D3D6-4C63-B27F-616DBFCF3785}">
      <dsp:nvSpPr>
        <dsp:cNvPr id="16" name="矩形 15" hidden="1"/>
        <dsp:cNvSpPr/>
      </dsp:nvSpPr>
      <dsp:spPr>
        <a:xfrm>
          <a:off x="714431" y="2297962"/>
          <a:ext cx="236175" cy="590439"/>
        </a:xfrm>
        <a:prstGeom prst="rect">
          <a:avLst/>
        </a:prstGeom>
      </dsp:spPr>
      <dsp:txXfrm>
        <a:off x="714431" y="2297962"/>
        <a:ext cx="236175" cy="5904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lgn="l">
              <a:buFont typeface="Arial" panose="020B0604020202020204" pitchFamily="34" charset="0"/>
              <a:buNone/>
              <a:defRPr sz="1200">
                <a:latin typeface="Arial" panose="020B0604020202020204" pitchFamily="34"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defRPr>
            </a:lvl1pPr>
          </a:lstStyle>
          <a:p>
            <a:pPr>
              <a:defRPr/>
            </a:pPr>
            <a:endParaRPr lang="en-US"/>
          </a:p>
        </p:txBody>
      </p:sp>
      <p:sp>
        <p:nvSpPr>
          <p:cNvPr id="124932"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lvl="0"/>
            <a:r>
              <a:rPr lang="zh-CN" noProof="0" smtClean="0"/>
              <a:t>单击此处编辑母版文本样式</a:t>
            </a:r>
            <a:endParaRPr lang="zh-CN" noProof="0" smtClean="0"/>
          </a:p>
          <a:p>
            <a:pPr lvl="1"/>
            <a:r>
              <a:rPr lang="zh-CN" noProof="0" smtClean="0"/>
              <a:t>第二级</a:t>
            </a:r>
            <a:endParaRPr lang="zh-CN" noProof="0" smtClean="0"/>
          </a:p>
          <a:p>
            <a:pPr lvl="2"/>
            <a:r>
              <a:rPr lang="zh-CN" noProof="0" smtClean="0"/>
              <a:t>第三级</a:t>
            </a:r>
            <a:endParaRPr lang="zh-CN" noProof="0" smtClean="0"/>
          </a:p>
          <a:p>
            <a:pPr lvl="3"/>
            <a:r>
              <a:rPr lang="zh-CN" noProof="0" smtClean="0"/>
              <a:t>第四级</a:t>
            </a:r>
            <a:endParaRPr lang="zh-CN" noProof="0" smtClean="0"/>
          </a:p>
          <a:p>
            <a:pPr lvl="4"/>
            <a:r>
              <a:rPr lang="zh-CN" noProof="0" smtClean="0"/>
              <a:t>第五级</a:t>
            </a:r>
            <a:endParaRPr lang="zh-CN" noProof="0" smtClean="0"/>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lgn="l">
              <a:buFont typeface="Arial" panose="020B0604020202020204" pitchFamily="34" charset="0"/>
              <a:buNone/>
              <a:defRPr sz="1200">
                <a:latin typeface="Arial" panose="020B0604020202020204"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sz="1200">
                <a:latin typeface="Arial" panose="020B0604020202020204" pitchFamily="34" charset="0"/>
              </a:defRPr>
            </a:lvl1pPr>
          </a:lstStyle>
          <a:p>
            <a:pPr>
              <a:defRPr/>
            </a:pPr>
            <a:fld id="{2EA7635F-CA1D-4E4B-99AE-F9207558AFED}"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b="1" smtClean="0"/>
              <a:t>1998	1999	2000	2001	2002	2003	2004	2005	2006	2007	2008	2009</a:t>
            </a:r>
            <a:endParaRPr lang="en-US" altLang="zh-CN" smtClean="0"/>
          </a:p>
          <a:p>
            <a:r>
              <a:rPr lang="en-US" altLang="zh-CN" smtClean="0"/>
              <a:t>Industry (Total)	2.9	2.8	2.8	3.0	2.8	2.6	2.5	2.4	2.3	2.1	2.1		</a:t>
            </a:r>
            <a:endParaRPr lang="en-US" altLang="zh-CN" smtClean="0"/>
          </a:p>
          <a:p>
            <a:r>
              <a:rPr lang="en-US" altLang="zh-CN" smtClean="0"/>
              <a:t>Industry (cases away)	2.0	1.9	1.8	1.7	1.6	1.5	1.4	1.4	1.3	1.2	1.2	</a:t>
            </a:r>
            <a:endParaRPr lang="en-US" altLang="zh-CN" smtClean="0"/>
          </a:p>
          <a:p>
            <a:r>
              <a:rPr lang="en-US" altLang="zh-CN" smtClean="0"/>
              <a:t>DuPont On job	.354	.414	.362	.322	.298	.300	.345	.302	0.207	0.143	0.125	0.069	</a:t>
            </a:r>
            <a:endParaRPr lang="en-US" altLang="zh-CN" smtClean="0"/>
          </a:p>
          <a:p>
            <a:r>
              <a:rPr lang="en-US" altLang="zh-CN" smtClean="0"/>
              <a:t>DuPont Off job	.282	.349	.307	.295	.268	.228	.218	.232	0.206	0.174	0.137	0.167</a:t>
            </a:r>
            <a:endParaRPr lang="en-US" altLang="zh-CN" smtClean="0"/>
          </a:p>
          <a:p>
            <a:endParaRPr lang="en-GB"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EA1C8146-2431-46E7-A66B-DCC208249DAB}" type="slidenum">
              <a:rPr lang="en-US" altLang="en-US"/>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67AE60E5-8AD4-4C0D-9A07-F48DF49020F4}" type="slidenum">
              <a:rPr lang="en-US" altLang="en-US"/>
            </a:fld>
            <a:endParaRPr lang="en-US"/>
          </a:p>
        </p:txBody>
      </p:sp>
    </p:spTree>
  </p:cSld>
  <p:clrMapOvr>
    <a:masterClrMapping/>
  </p:clrMapOvr>
  <p:transition>
    <p:wedg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5938F194-1422-4939-92B4-30416ABA1519}"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8327C36-1F78-4982-B34C-0C43CB529266}" type="slidenum">
              <a:rPr lang="zh-CN" altLang="en-US"/>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DB41E41D-A605-44F3-9A5D-B1DBC02C0B78}"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6CB6F01-BB35-4B10-B8F2-DCBEAA783F6E}" type="slidenum">
              <a:rPr lang="zh-CN" altLang="en-US"/>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4E5A4EDD-1ECE-4A1F-8BE6-25468B1754CA}"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CC3F74-61EF-46A7-AD5F-73C43C78AADF}" type="slidenum">
              <a:rPr lang="zh-CN" altLang="en-US"/>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F15F40DC-A25D-4005-9E0F-B4FFFE00D21E}"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80BA6E-0727-4A68-BFE9-5400554A8825}" type="slidenum">
              <a:rPr lang="zh-CN" altLang="en-US"/>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692C48DC-347D-4842-9245-5596907416F3}"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F50AC4D-C92E-44E6-A65F-08C66FBA2341}" type="slidenum">
              <a:rPr lang="zh-CN" altLang="en-US"/>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fld id="{E1C96265-E23E-46FB-9655-E0063D414675}"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5F28F6A-9F85-40C6-AB2F-AC8AD9387FF5}" type="slidenum">
              <a:rPr lang="zh-CN" altLang="en-US"/>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2A9AEB2B-7656-47BE-A343-D4949A9F2F32}"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8653CA7-DEC6-43DC-899F-CF6011A2DEDF}" type="slidenum">
              <a:rPr lang="zh-CN" altLang="en-US"/>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CAF7DE96-336F-485D-9972-310C5D48BDE8}" type="datetimeFigureOut">
              <a:rPr lang="zh-CN" alt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DD368ED0-3A82-4842-8490-099ED0238871}" type="slidenum">
              <a:rPr lang="zh-CN" altLang="en-US"/>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F3D6F5F8-EB28-4D1A-A26C-72A74DD2DB70}" type="datetimeFigureOut">
              <a:rPr lang="zh-CN" alt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229EF6D-7165-4276-9799-F8371C338BF3}" type="slidenum">
              <a:rPr lang="zh-CN" altLang="en-US"/>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DE837D-F619-42A1-B0E1-AFA8B5FC506B}" type="datetimeFigureOut">
              <a:rPr lang="zh-CN" alt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47FF89F-6DFF-4000-9AC4-036E74E24F3D}" type="slidenum">
              <a:rPr lang="zh-CN" alt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9721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315913"/>
            <a:ext cx="6003925" cy="59721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B54DAAD0-26E9-4555-A0B2-5C3398247E34}" type="slidenum">
              <a:rPr lang="en-US" altLang="en-US"/>
            </a:fld>
            <a:endParaRPr lang="en-US"/>
          </a:p>
        </p:txBody>
      </p:sp>
    </p:spTree>
  </p:cSld>
  <p:clrMapOvr>
    <a:masterClrMapping/>
  </p:clrMapOvr>
  <p:transition>
    <p:wedg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693CE834-AE64-4E0F-9A41-ADA72A160A08}"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FF78A86-904A-4CF3-8357-58A47C2C4C69}" type="slidenum">
              <a:rPr lang="zh-CN" altLang="en-US"/>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7011392C-8BBF-4302-A5AE-29D7648A0CA3}"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467E7F2-AFEC-4010-8F20-B1994D0BD617}" type="slidenum">
              <a:rPr lang="zh-CN" altLang="en-US"/>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F03201EF-1D6E-421B-9BC2-D802FD16BEF6}"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08E6EE-4541-403B-B2AB-E492083F3B5D}" type="slidenum">
              <a:rPr lang="zh-CN" altLang="en-US"/>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9E127B23-E8BA-4BAE-B784-6A9B3384BF6C}"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485B5C-42F2-4396-8DE0-D966FCAC94C1}" type="slidenum">
              <a:rPr lang="zh-CN" alt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45919286-5CCF-4762-BD89-D4A7CF001EED}" type="slidenum">
              <a:rPr lang="en-US" altLang="en-US"/>
            </a:fld>
            <a:endParaRPr lang="en-US"/>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9721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315913"/>
            <a:ext cx="6003925" cy="59721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E8A6011-1040-486C-A3E6-0158C549FA8B}"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B8584CC-DA91-474D-9B58-830310FAAD90}" type="slidenum">
              <a:rPr lang="zh-CN" altLang="en-US"/>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CDD31BDE-4739-441A-A373-051C79C284D7}"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A5187B-229F-46DB-8E30-A45C30DB0320}" type="slidenum">
              <a:rPr lang="zh-CN" alt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fld id="{BEC38608-B45E-4B1E-919A-4CDE535FD78C}"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C313895-2B66-4FBA-A450-AE9006C0F845}" type="slidenum">
              <a:rPr lang="zh-CN" alt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801BE3E9-9749-4F72-A8E3-E74237FEA63A}"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F14927C-76A4-45DC-8247-C7E8F2C967EE}" type="slidenum">
              <a:rPr lang="zh-CN" altLang="en-US"/>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8CB0CF4C-B855-4EBD-A338-4197E7CCB275}" type="datetimeFigureOut">
              <a:rPr lang="zh-CN" alt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FCC8112-76DC-4F4B-9741-B23D3C39E978}" type="slidenum">
              <a:rPr lang="zh-CN" altLang="en-US"/>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9950EACD-DCBF-468D-BE27-4AD00DE9D9DF}" type="datetimeFigureOut">
              <a:rPr lang="zh-CN" alt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3D662EF-97F0-480F-A561-6BCC3AF26672}" type="slidenum">
              <a:rPr lang="zh-CN" altLang="en-US"/>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C2C3A56-AA25-4BC8-8ACF-A860731D71DE}" type="datetimeFigureOut">
              <a:rPr lang="zh-CN" alt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3489A075-BA51-4500-AA36-3280F92D2C97}" type="slidenum">
              <a:rPr lang="zh-CN" alt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BCAA46DC-9019-4A4D-8F04-FD6996B640C6}" type="slidenum">
              <a:rPr lang="en-US" altLang="en-US"/>
            </a:fld>
            <a:endParaRPr lang="en-US"/>
          </a:p>
        </p:txBody>
      </p:sp>
    </p:spTree>
  </p:cSld>
  <p:clrMapOvr>
    <a:masterClrMapping/>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E4829DFC-1AA0-4582-BBBE-44FA1EE6542A}"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45653C7-EFD0-4B9D-93D1-F878422B6A73}" type="slidenum">
              <a:rPr lang="zh-CN" altLang="en-US"/>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692E7F30-85F8-4204-952B-B62FCDD988A7}"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D9713BE-FAFD-444C-A181-2A1F22524D35}" type="slidenum">
              <a:rPr lang="zh-CN" altLang="en-US"/>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D668C917-3483-435C-A80B-852A88620C28}"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38E6A0D-4948-4187-8F02-79ACB87F49CB}" type="slidenum">
              <a:rPr lang="zh-CN" altLang="en-US"/>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AFA26CD5-3538-420D-A96C-C725852002B5}"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241F093-9FD6-4504-9FEE-B9B2EB50208A}" type="slidenum">
              <a:rPr lang="zh-CN" altLang="en-US"/>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46044B09-245F-419C-8C4F-098B6B1BF977}"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D96B525-3832-4671-B184-7C44B133F423}" type="slidenum">
              <a:rPr lang="zh-CN" altLang="en-US"/>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59C7E7BB-68F4-45E6-9360-A5BC36E3C67F}"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227077-235C-44C0-A5C2-C6199F32FEF6}" type="slidenum">
              <a:rPr lang="zh-CN" alt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fld id="{B7910B9E-0138-40C5-9501-6A9F8BFE98D3}"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DFFC301-B5FC-428F-86A8-B6E7CC869C60}" type="slidenum">
              <a:rPr lang="zh-CN" altLang="en-US"/>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DE721317-D281-4A8C-8966-A2381866C7E0}"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6867CE2-DC14-4345-9F1B-FA7A230A959B}" type="slidenum">
              <a:rPr lang="zh-CN" altLang="en-US"/>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11504EE8-21DF-44AC-AA04-AE214DADBA5F}" type="datetimeFigureOut">
              <a:rPr lang="zh-CN" alt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58F2604-2D8E-49E9-96BE-3A0D51AB41BE}" type="slidenum">
              <a:rPr lang="zh-CN" altLang="en-US"/>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AAE063F0-C382-4F34-8DA2-36F3E9423192}" type="datetimeFigureOut">
              <a:rPr lang="zh-CN" alt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FB2DEAA-5EC6-451E-A6D9-FB47017F9903}" type="slidenum">
              <a:rPr lang="zh-CN" alt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9A7D2630-D2D7-4807-9204-DF0674E47D14}" type="slidenum">
              <a:rPr lang="en-US" altLang="en-US"/>
            </a:fld>
            <a:endParaRPr lang="en-US"/>
          </a:p>
        </p:txBody>
      </p:sp>
    </p:spTree>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7AA5C1E-A6E2-4F6B-A8A2-88D53809C3F7}" type="datetimeFigureOut">
              <a:rPr lang="zh-CN" alt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05DC5D4-EBC3-4595-AE62-FAF870CFB6EA}" type="slidenum">
              <a:rPr lang="zh-CN" altLang="en-US"/>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8A9231A8-BDA3-4EF6-90DD-6FD11C99715B}"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A0CD795-EABF-44C8-A983-CBF182C22C49}" type="slidenum">
              <a:rPr lang="zh-CN" altLang="en-US"/>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2E92D6B0-EBA2-464E-819F-DB5971900E38}"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CA643D6-061C-4D85-A8A2-F916E2D22963}" type="slidenum">
              <a:rPr lang="zh-CN" altLang="en-US"/>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C9B615EC-4BEF-47E3-8F88-99BCE6CCC29B}"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2F3A79B-5212-4E63-BD5E-860C67F20817}" type="slidenum">
              <a:rPr lang="zh-CN" altLang="en-US"/>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1B30528E-A456-4C32-BF6A-CC4D6A0989FF}"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C9E898A-5437-4832-B979-C8B7B53386E3}" type="slidenum">
              <a:rPr lang="zh-CN" altLang="en-US"/>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0C36AB19-77A2-47C5-B390-03E7FB17C3D7}"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24535E5-724F-4E72-988F-04664C0EDA79}" type="slidenum">
              <a:rPr lang="zh-CN" altLang="en-US"/>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59A75359-3A96-4276-AFEF-520C49B72E26}"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4DE4172-5A40-4B59-B3D8-91E1436555ED}" type="slidenum">
              <a:rPr lang="zh-CN" altLang="en-US"/>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fld id="{436D6CBB-77DB-412A-8F67-DA6ADCC5A363}"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DAA7248-FAF0-4677-8383-265BB8E53B73}" type="slidenum">
              <a:rPr lang="zh-CN" altLang="en-US"/>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6A6866B9-B3A7-4F55-AC3D-A1E02D1B839B}"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FE9565D-F4F7-4687-85D6-1914A5AB93D2}" type="slidenum">
              <a:rPr lang="zh-CN" altLang="en-US"/>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05C6283C-8CFE-4D74-A62C-CC644A186317}" type="datetimeFigureOut">
              <a:rPr lang="zh-CN" alt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244E6C-FC4E-4EBD-B959-69D297CD411D}" type="slidenum">
              <a:rPr lang="zh-CN" alt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2488A049-2FF9-4CCA-9FD1-7DF19FF6531A}" type="slidenum">
              <a:rPr lang="en-US" altLang="en-US"/>
            </a:fld>
            <a:endParaRPr lang="en-US"/>
          </a:p>
        </p:txBody>
      </p:sp>
    </p:spTree>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08D861DB-C355-4A5C-BE2E-5D74C4F649EF}" type="datetimeFigureOut">
              <a:rPr lang="zh-CN" alt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A253112-9F12-4171-93F8-0234D8F53F65}" type="slidenum">
              <a:rPr lang="zh-CN" altLang="en-US"/>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DAEA9F0-E6A4-440C-8894-19AAD448F2F1}" type="datetimeFigureOut">
              <a:rPr lang="zh-CN" alt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B49F17D-FD7E-43CB-9A92-760848FC35A5}" type="slidenum">
              <a:rPr lang="zh-CN" altLang="en-US"/>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9F16028E-7BBE-4987-8AE4-CDF531483778}"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37D6F8B-6E98-4941-AC56-870E0FBCDD8A}" type="slidenum">
              <a:rPr lang="zh-CN" altLang="en-US"/>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2FC3BB13-EDDB-48A2-BB89-066D771EB083}"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BA6670B-EDE5-4814-9EA2-851490C1241B}" type="slidenum">
              <a:rPr lang="zh-CN" altLang="en-US"/>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645C92C3-FFDF-4DC0-B675-BF229FC77F2E}"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24D5742-71C0-49A7-8A3A-9A56E09C38C6}" type="slidenum">
              <a:rPr lang="zh-CN" altLang="en-US"/>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DE4B7466-A638-461E-8D78-1EB64EC641D6}"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D9BF2A4-4C1B-4A0C-A032-54643E4045BC}" type="slidenum">
              <a:rPr lang="zh-CN" altLang="en-US"/>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5F6DEA77-DF90-4082-9A7E-9C9EF892983A}"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90CF74D-BE10-4E23-B8E0-0FB4E393BDD6}" type="slidenum">
              <a:rPr lang="zh-CN" altLang="en-US"/>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D241B542-5554-4576-9818-42F101DFBF46}"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86171A4-6C00-4F29-A39A-20CCB0CEEB95}" type="slidenum">
              <a:rPr lang="zh-CN" altLang="en-US"/>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fld id="{E812246D-B602-4120-A294-0F8FE9AF17F9}"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DDD94D-98BF-4B3B-B607-0AD1AAD19867}" type="slidenum">
              <a:rPr lang="zh-CN" altLang="en-US"/>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C6B9A926-321F-43E7-8DED-D145243C9D28}"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38E7882-F93E-4CBC-BEE1-919700597D18}" type="slidenum">
              <a:rPr lang="zh-CN" alt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6C00ADA7-39FD-42BB-B332-3D8F0319FEC4}" type="slidenum">
              <a:rPr lang="en-US" altLang="en-US"/>
            </a:fld>
            <a:endParaRPr lang="en-US"/>
          </a:p>
        </p:txBody>
      </p:sp>
    </p:spTree>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9D72ED0E-1B3B-4336-93F8-870341DA12C5}" type="datetimeFigureOut">
              <a:rPr lang="zh-CN" alt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CDE4952-DFA0-4E16-AD5D-63AC8CD53719}" type="slidenum">
              <a:rPr lang="zh-CN" altLang="en-US"/>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84097D5C-9B3C-4180-A393-A09AB3BCF756}" type="datetimeFigureOut">
              <a:rPr lang="zh-CN" alt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FBB6DA6-69FD-4085-BAD4-EF9BD795ED5B}" type="slidenum">
              <a:rPr lang="zh-CN" altLang="en-US"/>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A42CD4F-C8EB-42C7-973F-B9FB3D2CF65A}" type="datetimeFigureOut">
              <a:rPr lang="zh-CN" alt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A95C1B11-7CB8-4FC8-9CD1-D51ACF0438EE}" type="slidenum">
              <a:rPr lang="zh-CN" altLang="en-US"/>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A305AB53-28FE-4C8D-8ABB-0ACCA10A43F9}"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54856BD-0311-4568-BCB1-0209D5448867}" type="slidenum">
              <a:rPr lang="zh-CN" altLang="en-US"/>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5635BF3A-AC62-4BEA-B2BC-5EB89B341C7C}"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18C805F-0109-4A5A-9B36-B89605144FCE}" type="slidenum">
              <a:rPr lang="zh-CN" altLang="en-US"/>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5385DE73-4E38-4FFF-99BD-AA7B34EF5EA7}"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635AA0-FE6A-41EC-B850-A2CB33C9B343}" type="slidenum">
              <a:rPr lang="zh-CN" altLang="en-US"/>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415F9B2-6AD6-4E8E-9E01-17D01DCC7C62}"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33A931D-79BF-4F58-A525-6736C1158D5C}" type="slidenum">
              <a:rPr lang="zh-CN" altLang="en-US"/>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07E0692E-2185-450C-AA18-8F07B4CAEDD9}" type="datetimeFigureOut">
              <a:rPr lang="zh-CN" alt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E8C64F1-55BA-42D2-90D9-AB23E95383F4}" type="slidenum">
              <a:rPr lang="zh-CN" altLang="en-US"/>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7200" y="1371600"/>
            <a:ext cx="4038600" cy="4876800"/>
          </a:xfrm>
        </p:spPr>
        <p:txBody>
          <a:body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Content Placeholder 3"/>
          <p:cNvSpPr>
            <a:spLocks noGrp="1"/>
          </p:cNvSpPr>
          <p:nvPr>
            <p:ph sz="half" idx="2"/>
          </p:nvPr>
        </p:nvSpPr>
        <p:spPr>
          <a:xfrm>
            <a:off x="4648200" y="1371600"/>
            <a:ext cx="4038600" cy="4876800"/>
          </a:xfrm>
        </p:spPr>
        <p:txBody>
          <a:body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5" name="Date Placeholder 4"/>
          <p:cNvSpPr>
            <a:spLocks noGrp="1"/>
          </p:cNvSpPr>
          <p:nvPr>
            <p:ph type="dt" sz="half" idx="10"/>
          </p:nvPr>
        </p:nvSpPr>
        <p:spPr>
          <a:xfrm>
            <a:off x="457200" y="6381750"/>
            <a:ext cx="2133600" cy="476250"/>
          </a:xfrm>
        </p:spPr>
        <p:txBody>
          <a:bodyPr/>
          <a:lstStyle>
            <a:lvl1pPr>
              <a:defRPr/>
            </a:lvl1pPr>
          </a:lstStyle>
          <a:p>
            <a:pPr>
              <a:defRPr/>
            </a:pPr>
            <a:fld id="{B67CC106-13E0-4C5A-B4C8-4DFC0B4EA084}" type="datetime11">
              <a:rPr lang="zh-CN" altLang="en-US"/>
            </a:fld>
            <a:endParaRPr lang="en-US"/>
          </a:p>
        </p:txBody>
      </p:sp>
      <p:sp>
        <p:nvSpPr>
          <p:cNvPr id="6" name="Footer Placeholder 5"/>
          <p:cNvSpPr>
            <a:spLocks noGrp="1"/>
          </p:cNvSpPr>
          <p:nvPr>
            <p:ph type="ftr" sz="quarter" idx="11"/>
          </p:nvPr>
        </p:nvSpPr>
        <p:spPr>
          <a:xfrm>
            <a:off x="3124200" y="6384925"/>
            <a:ext cx="2895600" cy="47307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81750"/>
            <a:ext cx="2133600" cy="476250"/>
          </a:xfrm>
        </p:spPr>
        <p:txBody>
          <a:bodyPr/>
          <a:lstStyle>
            <a:lvl1pPr>
              <a:defRPr/>
            </a:lvl1pPr>
          </a:lstStyle>
          <a:p>
            <a:pPr>
              <a:defRPr/>
            </a:pPr>
            <a:fld id="{5DEFD559-0A72-4E10-95A0-57A24EEA2C3A}" type="slidenum">
              <a:rPr lang="zh-CN" altLang="en-US"/>
            </a:fld>
            <a:endParaRPr lang="en-US"/>
          </a:p>
        </p:txBody>
      </p:sp>
    </p:spTree>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319BE207-5FD9-47CF-BC96-7592484960D1}" type="slidenum">
              <a:rPr lang="en-US" altLang="en-US"/>
            </a:fld>
            <a:endParaRPr lang="en-US"/>
          </a:p>
        </p:txBody>
      </p:sp>
    </p:spTree>
  </p:cSld>
  <p:clrMapOvr>
    <a:masterClrMapping/>
  </p:clrMapOvr>
  <p:transition>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7B050884-97F8-4C54-A553-288A294F9C06}"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556CD77-1EB5-43CF-9D17-95C4698E1009}" type="slidenum">
              <a:rPr lang="zh-CN" altLang="en-US"/>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43B888E2-EF78-4340-982A-6737F81E04A3}"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D67FCCA-1554-48EA-B5D1-360E6A883E4F}" type="slidenum">
              <a:rPr lang="zh-CN" altLang="en-US"/>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fld id="{D033DFDD-6F73-4AED-B0D9-8D8F1FD91AE5}"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695B06-D164-4E24-BAA5-CF3AF6520D33}" type="slidenum">
              <a:rPr lang="zh-CN" altLang="en-US"/>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00BDDE82-2F74-4D04-B5C4-7C2893AD2607}"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FB18CFA-A398-40EA-A047-E1003CF73F1E}" type="slidenum">
              <a:rPr lang="zh-CN" altLang="en-US"/>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E6FCFCF4-B7BC-4E13-995B-B878C1AC79E9}" type="datetimeFigureOut">
              <a:rPr lang="zh-CN" alt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CF74313E-F003-4355-BAE9-A39F0BEC6F2A}" type="slidenum">
              <a:rPr lang="zh-CN" altLang="en-US"/>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86A8E733-B92B-4B5D-8F15-D857C3A8E8F1}" type="datetimeFigureOut">
              <a:rPr lang="zh-CN" alt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F6596B8-BDC3-4DF8-B99A-3DEB9E3BFFFB}" type="slidenum">
              <a:rPr lang="zh-CN" altLang="en-US"/>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0743181-0521-4C86-B3A8-3101FA7D8A97}" type="datetimeFigureOut">
              <a:rPr lang="zh-CN" alt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D0BF2643-D1CA-4AB9-BEEC-68CC1F7CABDE}" type="slidenum">
              <a:rPr lang="zh-CN" altLang="en-US"/>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C0DE1086-36FA-4E30-B1C9-9060D344B847}"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1DF1D9B-2F70-4BDB-9066-76F921659C52}" type="slidenum">
              <a:rPr lang="zh-CN" altLang="en-US"/>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290FA71C-1A9B-468B-9CE7-C97986E08E82}"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6251325-EC51-4B7B-978F-C370A0B1C2B5}" type="slidenum">
              <a:rPr lang="zh-CN" altLang="en-US"/>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6AF7000F-C377-4214-8BE6-DE045486FC13}"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CB6EAB2-BBEE-4BB1-8BFB-3A68722D6D1A}" type="slidenum">
              <a:rPr lang="zh-CN" alt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B20B6796-9DE6-4480-970C-FFEA41F5CFF0}" type="slidenum">
              <a:rPr lang="en-US" altLang="en-US"/>
            </a:fld>
            <a:endParaRPr lang="en-US"/>
          </a:p>
        </p:txBody>
      </p:sp>
    </p:spTree>
  </p:cSld>
  <p:clrMapOvr>
    <a:masterClrMapping/>
  </p:clrMapOvr>
  <p:transition>
    <p:wedg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88883450-0DA9-4511-ACA1-57D0A587732A}"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8329FB3-AA28-4CB3-95EB-3E07EF237D19}" type="slidenum">
              <a:rPr lang="zh-CN" altLang="en-US"/>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BDF9B25C-F189-460D-B46E-84F06BD627BC}"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4301B6A-2D02-4D43-94F2-B8F491BFBF6D}" type="slidenum">
              <a:rPr lang="zh-CN" altLang="en-US"/>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F91851D2-57FA-40D6-B1EC-6FC933C3252E}"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C75F2B-A2E2-4994-B6E7-D7F38DAC7E87}" type="slidenum">
              <a:rPr lang="zh-CN" altLang="en-US"/>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fld id="{E0E67E81-B01A-46A1-B6AE-4D385BFD8881}"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42DC493-A5C9-47DB-AE7D-843A2B0EC813}" type="slidenum">
              <a:rPr lang="zh-CN" altLang="en-US"/>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04F453B8-B54F-4A2F-90D1-4F82D02275ED}"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A143E1A-13FD-45A6-BA50-61A71EC0E5B4}" type="slidenum">
              <a:rPr lang="zh-CN" altLang="en-US"/>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3ECFFB2E-69FE-47C8-9B50-90CD402866DE}" type="datetimeFigureOut">
              <a:rPr lang="zh-CN" alt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28FDA15-2000-4882-9A28-1BCB5B0856C1}" type="slidenum">
              <a:rPr lang="zh-CN" altLang="en-US"/>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47966CFE-5EE9-484D-8F6E-7D01A6D3D370}" type="datetimeFigureOut">
              <a:rPr lang="zh-CN" alt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EB50D5A-974F-49AA-B9CC-D85802A3E265}" type="slidenum">
              <a:rPr lang="zh-CN" altLang="en-US"/>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605C25C-4988-4062-B3D9-4C9392E0D649}" type="datetimeFigureOut">
              <a:rPr lang="zh-CN" alt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30564CC9-7667-40E3-807A-A880FF4A727E}" type="slidenum">
              <a:rPr lang="zh-CN" altLang="en-US"/>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D300A4C0-F319-4BFC-896A-F0BC989562DE}"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A532551-75F4-4797-A3F9-FBC331862DDA}" type="slidenum">
              <a:rPr lang="zh-CN" altLang="en-US"/>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A29F6875-0F64-4D34-8C41-6A2D0781FC66}"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70BC37C-EC40-4916-BA1D-2640B907E101}" type="slidenum">
              <a:rPr lang="zh-CN" alt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sldNum" sz="quarter" idx="10"/>
          </p:nvPr>
        </p:nvSpPr>
        <p:spPr/>
        <p:txBody>
          <a:bodyPr/>
          <a:lstStyle>
            <a:lvl1pPr>
              <a:defRPr/>
            </a:lvl1pPr>
          </a:lstStyle>
          <a:p>
            <a:pPr>
              <a:defRPr/>
            </a:pPr>
            <a:r>
              <a:rPr lang="de-DE" altLang="en-US"/>
              <a:t>Page </a:t>
            </a:r>
            <a:r>
              <a:rPr lang="de-DE" altLang="en-US">
                <a:sym typeface="MS UI Gothic" panose="020B0600070205080204" pitchFamily="34" charset="-128"/>
              </a:rPr>
              <a:t></a:t>
            </a:r>
            <a:r>
              <a:rPr lang="de-DE" altLang="en-US"/>
              <a:t> </a:t>
            </a:r>
            <a:fld id="{B296CAFE-E53D-412F-9213-F6E33A34AD74}" type="slidenum">
              <a:rPr lang="en-US" altLang="en-US"/>
            </a:fld>
            <a:endParaRPr lang="en-US"/>
          </a:p>
        </p:txBody>
      </p:sp>
    </p:spTree>
  </p:cSld>
  <p:clrMapOvr>
    <a:masterClrMapping/>
  </p:clrMapOvr>
  <p:transition>
    <p:wedg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B94C69EB-118D-439B-83BA-561455027F37}"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B38EB6-683E-4C51-B3D0-9593D31354F2}" type="slidenum">
              <a:rPr lang="zh-CN" altLang="en-US"/>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D524B4F3-D287-4BF7-8348-DC9B41F60BCD}"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77056A8-D814-46E2-8FD6-BD0BA8CFEFFF}" type="slidenum">
              <a:rPr lang="zh-CN" altLang="en-US"/>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E87CD785-4C4C-45A7-BD08-8BF26A43860F}"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812B630-B6D0-4BCA-A414-801E2225030F}" type="slidenum">
              <a:rPr lang="zh-CN" altLang="en-US"/>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360772B1-5B6F-4405-A9AA-A1DCE4903B84}"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7453EC9-B2A4-4B35-ADE1-722090A8870B}" type="slidenum">
              <a:rPr lang="zh-CN" altLang="en-US"/>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fld id="{D8DC3E0F-0FC0-426F-83F0-3FF0AAFAB40E}" type="datetimeFigureOut">
              <a:rPr lang="zh-CN" alt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A69B3E2-EA21-4A83-BE84-EFE4621DA4CF}" type="slidenum">
              <a:rPr lang="zh-CN" altLang="en-US"/>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3EC94802-66AF-4735-822F-21CBD0732011}"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FEF2150-36A6-45F1-A7F0-F752DBE556FE}" type="slidenum">
              <a:rPr lang="zh-CN" altLang="en-US"/>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2FC0412D-19F8-4BF4-96A7-53BFB501EC99}" type="datetimeFigureOut">
              <a:rPr lang="zh-CN" alt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A519269D-1C67-4E48-81A9-0DE43DA9BACC}" type="slidenum">
              <a:rPr lang="zh-CN" altLang="en-US"/>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BA4E7942-6F6A-438B-A0BD-6C94F911D9CA}" type="datetimeFigureOut">
              <a:rPr lang="zh-CN" alt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C3C468A-97AF-48F0-97B5-B7B496EA8DA4}" type="slidenum">
              <a:rPr lang="zh-CN" altLang="en-US"/>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2AA0D2D4-2052-4FC9-884A-CCBF6115F0B5}" type="datetimeFigureOut">
              <a:rPr lang="zh-CN" alt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556FEF4-67A4-465A-861A-52977217C136}" type="slidenum">
              <a:rPr lang="zh-CN" altLang="en-US"/>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fld id="{CB906457-E86D-4082-A873-3728E072465E}" type="datetimeFigureOut">
              <a:rPr lang="zh-CN" alt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A8CC300-89DB-47C5-BB1F-44F4536115B2}" type="slidenum">
              <a:rPr lang="zh-CN" alt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1.xml"/><Relationship Id="rId8" Type="http://schemas.openxmlformats.org/officeDocument/2006/relationships/slideLayout" Target="../slideLayouts/slideLayout110.xml"/><Relationship Id="rId7" Type="http://schemas.openxmlformats.org/officeDocument/2006/relationships/slideLayout" Target="../slideLayouts/slideLayout109.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3" Type="http://schemas.openxmlformats.org/officeDocument/2006/relationships/slideLayout" Target="../slideLayouts/slideLayout105.xml"/><Relationship Id="rId2" Type="http://schemas.openxmlformats.org/officeDocument/2006/relationships/slideLayout" Target="../slideLayouts/slideLayout104.xml"/><Relationship Id="rId12" Type="http://schemas.openxmlformats.org/officeDocument/2006/relationships/theme" Target="../theme/theme10.xml"/><Relationship Id="rId11" Type="http://schemas.openxmlformats.org/officeDocument/2006/relationships/slideLayout" Target="../slideLayouts/slideLayout113.xml"/><Relationship Id="rId10" Type="http://schemas.openxmlformats.org/officeDocument/2006/relationships/slideLayout" Target="../slideLayouts/slideLayout112.xml"/><Relationship Id="rId1"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3.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3.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4.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8" Type="http://schemas.openxmlformats.org/officeDocument/2006/relationships/theme" Target="../theme/theme6.xml"/><Relationship Id="rId17" Type="http://schemas.openxmlformats.org/officeDocument/2006/relationships/image" Target="../media/image5.png"/><Relationship Id="rId16" Type="http://schemas.openxmlformats.org/officeDocument/2006/relationships/tags" Target="../tags/tag8.xml"/><Relationship Id="rId15" Type="http://schemas.openxmlformats.org/officeDocument/2006/relationships/image" Target="../media/image4.jpeg"/><Relationship Id="rId14" Type="http://schemas.openxmlformats.org/officeDocument/2006/relationships/slideLayout" Target="../slideLayouts/slideLayout69.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8.xml"/><Relationship Id="rId8" Type="http://schemas.openxmlformats.org/officeDocument/2006/relationships/slideLayout" Target="../slideLayouts/slideLayout77.xml"/><Relationship Id="rId7" Type="http://schemas.openxmlformats.org/officeDocument/2006/relationships/slideLayout" Target="../slideLayouts/slideLayout76.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3" Type="http://schemas.openxmlformats.org/officeDocument/2006/relationships/slideLayout" Target="../slideLayouts/slideLayout72.xml"/><Relationship Id="rId2" Type="http://schemas.openxmlformats.org/officeDocument/2006/relationships/slideLayout" Target="../slideLayouts/slideLayout71.xml"/><Relationship Id="rId14" Type="http://schemas.openxmlformats.org/officeDocument/2006/relationships/theme" Target="../theme/theme7.xml"/><Relationship Id="rId13" Type="http://schemas.openxmlformats.org/officeDocument/2006/relationships/image" Target="../media/image5.png"/><Relationship Id="rId12" Type="http://schemas.openxmlformats.org/officeDocument/2006/relationships/tags" Target="../tags/tag9.xml"/><Relationship Id="rId11" Type="http://schemas.openxmlformats.org/officeDocument/2006/relationships/slideLayout" Target="../slideLayouts/slideLayout80.xml"/><Relationship Id="rId10" Type="http://schemas.openxmlformats.org/officeDocument/2006/relationships/slideLayout" Target="../slideLayouts/slideLayout79.xml"/><Relationship Id="rId1"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slideLayout" Target="../slideLayouts/slideLayout88.xml"/><Relationship Id="rId7" Type="http://schemas.openxmlformats.org/officeDocument/2006/relationships/slideLayout" Target="../slideLayouts/slideLayout87.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3" Type="http://schemas.openxmlformats.org/officeDocument/2006/relationships/slideLayout" Target="../slideLayouts/slideLayout83.xml"/><Relationship Id="rId2" Type="http://schemas.openxmlformats.org/officeDocument/2006/relationships/slideLayout" Target="../slideLayouts/slideLayout82.xml"/><Relationship Id="rId12" Type="http://schemas.openxmlformats.org/officeDocument/2006/relationships/theme" Target="../theme/theme8.xml"/><Relationship Id="rId11" Type="http://schemas.openxmlformats.org/officeDocument/2006/relationships/slideLayout" Target="../slideLayouts/slideLayout91.xml"/><Relationship Id="rId10" Type="http://schemas.openxmlformats.org/officeDocument/2006/relationships/slideLayout" Target="../slideLayouts/slideLayout90.xml"/><Relationship Id="rId1"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0.xml"/><Relationship Id="rId8" Type="http://schemas.openxmlformats.org/officeDocument/2006/relationships/slideLayout" Target="../slideLayouts/slideLayout99.xml"/><Relationship Id="rId7" Type="http://schemas.openxmlformats.org/officeDocument/2006/relationships/slideLayout" Target="../slideLayouts/slideLayout98.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3" Type="http://schemas.openxmlformats.org/officeDocument/2006/relationships/slideLayout" Target="../slideLayouts/slideLayout94.xml"/><Relationship Id="rId2" Type="http://schemas.openxmlformats.org/officeDocument/2006/relationships/slideLayout" Target="../slideLayouts/slideLayout93.xml"/><Relationship Id="rId12" Type="http://schemas.openxmlformats.org/officeDocument/2006/relationships/theme" Target="../theme/theme9.xml"/><Relationship Id="rId11" Type="http://schemas.openxmlformats.org/officeDocument/2006/relationships/slideLayout" Target="../slideLayouts/slideLayout102.xml"/><Relationship Id="rId10" Type="http://schemas.openxmlformats.org/officeDocument/2006/relationships/slideLayout" Target="../slideLayouts/slideLayout101.xml"/><Relationship Id="rId1"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2"/>
          <a:srcRect/>
          <a:stretch>
            <a:fillRect/>
          </a:stretch>
        </p:blipFill>
        <p:spPr bwMode="auto">
          <a:xfrm>
            <a:off x="0" y="0"/>
            <a:ext cx="9180513" cy="6884988"/>
          </a:xfrm>
          <a:prstGeom prst="rect">
            <a:avLst/>
          </a:prstGeom>
          <a:noFill/>
          <a:ln w="9525">
            <a:noFill/>
            <a:miter lim="800000"/>
            <a:headEnd/>
            <a:tailEnd/>
          </a:ln>
        </p:spPr>
      </p:pic>
      <p:sp>
        <p:nvSpPr>
          <p:cNvPr id="1027" name="Rectangle 31"/>
          <p:cNvSpPr>
            <a:spLocks noGrp="1" noChangeArrowheads="1"/>
          </p:cNvSpPr>
          <p:nvPr>
            <p:ph type="body" idx="1"/>
          </p:nvPr>
        </p:nvSpPr>
        <p:spPr bwMode="auto">
          <a:xfrm>
            <a:off x="468313" y="1125538"/>
            <a:ext cx="8207375" cy="5162550"/>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p:txBody>
      </p:sp>
      <p:sp>
        <p:nvSpPr>
          <p:cNvPr id="1028" name="Rectangle 4"/>
          <p:cNvSpPr>
            <a:spLocks noGrp="1" noChangeArrowheads="1"/>
          </p:cNvSpPr>
          <p:nvPr>
            <p:ph type="sldNum" sz="quarter" idx="4"/>
          </p:nvPr>
        </p:nvSpPr>
        <p:spPr bwMode="auto">
          <a:xfrm>
            <a:off x="7235825" y="6453188"/>
            <a:ext cx="1439863" cy="196850"/>
          </a:xfrm>
          <a:prstGeom prst="rect">
            <a:avLst/>
          </a:prstGeom>
          <a:noFill/>
          <a:ln w="9525">
            <a:noFill/>
            <a:miter lim="800000"/>
          </a:ln>
        </p:spPr>
        <p:txBody>
          <a:bodyPr vert="horz" wrap="square" lIns="91440" tIns="45720" rIns="91440" bIns="45720" numCol="1" anchor="t" anchorCtr="0" compatLnSpc="1"/>
          <a:lstStyle>
            <a:lvl1pPr algn="r" eaLnBrk="0" hangingPunct="0">
              <a:buFont typeface="Arial" panose="020B0604020202020204" pitchFamily="34" charset="0"/>
              <a:buNone/>
              <a:defRPr sz="1000" b="1">
                <a:latin typeface="Arial" panose="020B0604020202020204" pitchFamily="34" charset="0"/>
              </a:defRPr>
            </a:lvl1pPr>
          </a:lstStyle>
          <a:p>
            <a:pPr>
              <a:defRPr/>
            </a:pPr>
            <a:r>
              <a:rPr lang="de-DE" altLang="en-US"/>
              <a:t>Page </a:t>
            </a:r>
            <a:r>
              <a:rPr lang="de-DE" altLang="en-US">
                <a:sym typeface="MS UI Gothic" panose="020B0600070205080204" pitchFamily="34" charset="-128"/>
              </a:rPr>
              <a:t></a:t>
            </a:r>
            <a:r>
              <a:rPr lang="de-DE" altLang="en-US"/>
              <a:t> </a:t>
            </a:r>
            <a:fld id="{3181C151-991A-4520-A883-65BE6F976220}" type="slidenum">
              <a:rPr lang="en-US" altLang="en-US"/>
            </a:fld>
            <a:endParaRPr lang="en-US"/>
          </a:p>
        </p:txBody>
      </p:sp>
      <p:sp>
        <p:nvSpPr>
          <p:cNvPr id="1029" name="Rectangle 27"/>
          <p:cNvSpPr>
            <a:spLocks noGrp="1" noChangeArrowheads="1"/>
          </p:cNvSpPr>
          <p:nvPr>
            <p:ph type="title"/>
          </p:nvPr>
        </p:nvSpPr>
        <p:spPr bwMode="auto">
          <a:xfrm>
            <a:off x="468313" y="315913"/>
            <a:ext cx="8207375" cy="592137"/>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indefinite" fill="hold">
                                          <p:stCondLst>
                                            <p:cond delay="0"/>
                                          </p:stCondLst>
                                        </p:cTn>
                                        <p:tgtEl>
                                          <p:spTgt spid="1029"/>
                                        </p:tgtEl>
                                        <p:attrNameLst>
                                          <p:attrName>style.visibility</p:attrName>
                                        </p:attrNameLst>
                                      </p:cBhvr>
                                      <p:to>
                                        <p:strVal val="visible"/>
                                      </p:to>
                                    </p:set>
                                    <p:animEffect transition="in" filter="fade">
                                      <p:cBhvr>
                                        <p:cTn id="7" dur="767" decel="100000"/>
                                        <p:tgtEl>
                                          <p:spTgt spid="1029"/>
                                        </p:tgtEl>
                                      </p:cBhvr>
                                    </p:animEffect>
                                    <p:animScale>
                                      <p:cBhvr>
                                        <p:cTn id="8" dur="767" decel="100000"/>
                                        <p:tgtEl>
                                          <p:spTgt spid="1029"/>
                                        </p:tgtEl>
                                      </p:cBhvr>
                                      <p:from x="10000" y="10000"/>
                                      <p:to x="200000" y="450000"/>
                                    </p:animScale>
                                    <p:animScale>
                                      <p:cBhvr>
                                        <p:cTn id="9" dur="1228" accel="100000" fill="hold">
                                          <p:stCondLst>
                                            <p:cond delay="767"/>
                                          </p:stCondLst>
                                        </p:cTn>
                                        <p:tgtEl>
                                          <p:spTgt spid="1029"/>
                                        </p:tgtEl>
                                      </p:cBhvr>
                                      <p:from x="200000" y="450000"/>
                                      <p:to x="100000" y="100000"/>
                                    </p:animScale>
                                    <p:set>
                                      <p:cBhvr>
                                        <p:cTn id="10" dur="767" fill="hold"/>
                                        <p:tgtEl>
                                          <p:spTgt spid="1029"/>
                                        </p:tgtEl>
                                        <p:attrNameLst>
                                          <p:attrName>ppt_x</p:attrName>
                                        </p:attrNameLst>
                                      </p:cBhvr>
                                      <p:to>
                                        <p:strVal val="(0.5)"/>
                                      </p:to>
                                    </p:set>
                                    <p:anim from="(0.5)" to="(#ppt_x)" calcmode="lin" valueType="num">
                                      <p:cBhvr>
                                        <p:cTn id="11" dur="1228" accel="100000" fill="hold">
                                          <p:stCondLst>
                                            <p:cond delay="767"/>
                                          </p:stCondLst>
                                        </p:cTn>
                                        <p:tgtEl>
                                          <p:spTgt spid="1029"/>
                                        </p:tgtEl>
                                        <p:attrNameLst>
                                          <p:attrName>ppt_x</p:attrName>
                                        </p:attrNameLst>
                                      </p:cBhvr>
                                    </p:anim>
                                    <p:set>
                                      <p:cBhvr>
                                        <p:cTn id="12" dur="767" fill="hold"/>
                                        <p:tgtEl>
                                          <p:spTgt spid="1029"/>
                                        </p:tgtEl>
                                        <p:attrNameLst>
                                          <p:attrName>ppt_y</p:attrName>
                                        </p:attrNameLst>
                                      </p:cBhvr>
                                      <p:to>
                                        <p:strVal val="(#ppt_y+0.4)"/>
                                      </p:to>
                                    </p:set>
                                    <p:anim from="(#ppt_y+0.4)" to="(#ppt_y)" calcmode="lin" valueType="num">
                                      <p:cBhvr>
                                        <p:cTn id="13" dur="1228" accel="100000" fill="hold">
                                          <p:stCondLst>
                                            <p:cond delay="767"/>
                                          </p:stCondLst>
                                        </p:cTn>
                                        <p:tgtEl>
                                          <p:spTgt spid="102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indefinite"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16" fill="hold" grpId="0" nodeType="withEffect">
                                  <p:stCondLst>
                                    <p:cond delay="0"/>
                                  </p:stCondLst>
                                  <p:childTnLst>
                                    <p:set>
                                      <p:cBhvr>
                                        <p:cTn id="22" dur="indefinite"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16" fill="hold" grpId="0" nodeType="withEffect">
                                  <p:stCondLst>
                                    <p:cond delay="0"/>
                                  </p:stCondLst>
                                  <p:childTnLst>
                                    <p:set>
                                      <p:cBhvr>
                                        <p:cTn id="27" dur="indefinite"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16" fill="hold" grpId="0" nodeType="withEffect">
                                  <p:stCondLst>
                                    <p:cond delay="0"/>
                                  </p:stCondLst>
                                  <p:childTnLst>
                                    <p:set>
                                      <p:cBhvr>
                                        <p:cTn id="32" dur="indefinite"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build="p">
        <p:tmplLst>
          <p:tmpl lvl="1">
            <p:tnLst>
              <p:par>
                <p:cTn presetID="53" presetClass="entr" presetSubtype="16" fill="hold" nodeType="clickEffect">
                  <p:stCondLst>
                    <p:cond delay="0"/>
                  </p:stCondLst>
                  <p:childTnLst>
                    <p:set>
                      <p:cBhvr>
                        <p:cTn dur="indefinite"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16" fill="hold" nodeType="withEffect">
                  <p:stCondLst>
                    <p:cond delay="0"/>
                  </p:stCondLst>
                  <p:childTnLst>
                    <p:set>
                      <p:cBhvr>
                        <p:cTn dur="indefinite"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16" fill="hold" nodeType="withEffect">
                  <p:stCondLst>
                    <p:cond delay="0"/>
                  </p:stCondLst>
                  <p:childTnLst>
                    <p:set>
                      <p:cBhvr>
                        <p:cTn dur="indefinite"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16" fill="hold" nodeType="withEffect">
                  <p:stCondLst>
                    <p:cond delay="0"/>
                  </p:stCondLst>
                  <p:childTnLst>
                    <p:set>
                      <p:cBhvr>
                        <p:cTn dur="indefinite"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P spid="1029" grpId="0" autoUpdateAnimBg="0"/>
    </p:bldLst>
  </p:timing>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12643"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fld id="{597841CA-905D-4CBE-94FE-7A0CA719A926}" type="datetimeFigureOut">
              <a:rPr lang="zh-CN" altLang="en-US"/>
            </a:fld>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defRPr>
            </a:lvl1pPr>
          </a:lstStyle>
          <a:p>
            <a:pPr>
              <a:defRPr/>
            </a:pPr>
            <a:fld id="{7185150E-79A4-4CA9-9B33-0D446BB0D29A}"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3314" name="Picture 2" descr="bg1"/>
          <p:cNvPicPr>
            <a:picLocks noChangeAspect="1" noChangeArrowheads="1"/>
          </p:cNvPicPr>
          <p:nvPr/>
        </p:nvPicPr>
        <p:blipFill>
          <a:blip r:embed="rId12"/>
          <a:srcRect/>
          <a:stretch>
            <a:fillRect/>
          </a:stretch>
        </p:blipFill>
        <p:spPr bwMode="auto">
          <a:xfrm>
            <a:off x="-28575" y="-19050"/>
            <a:ext cx="9172575" cy="6877050"/>
          </a:xfrm>
          <a:prstGeom prst="rect">
            <a:avLst/>
          </a:prstGeom>
          <a:noFill/>
          <a:ln w="9525">
            <a:noFill/>
            <a:miter lim="800000"/>
            <a:headEnd/>
            <a:tailEnd/>
          </a:ln>
        </p:spPr>
      </p:pic>
      <p:sp>
        <p:nvSpPr>
          <p:cNvPr id="2051" name="Rectangle 31"/>
          <p:cNvSpPr>
            <a:spLocks noGrp="1" noChangeArrowheads="1"/>
          </p:cNvSpPr>
          <p:nvPr>
            <p:ph type="body" idx="1"/>
          </p:nvPr>
        </p:nvSpPr>
        <p:spPr bwMode="auto">
          <a:xfrm>
            <a:off x="468313" y="1125538"/>
            <a:ext cx="8207375" cy="5162550"/>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p:txBody>
      </p:sp>
      <p:sp>
        <p:nvSpPr>
          <p:cNvPr id="2052" name="Rectangle 27"/>
          <p:cNvSpPr>
            <a:spLocks noGrp="1" noChangeArrowheads="1"/>
          </p:cNvSpPr>
          <p:nvPr>
            <p:ph type="title"/>
          </p:nvPr>
        </p:nvSpPr>
        <p:spPr bwMode="auto">
          <a:xfrm>
            <a:off x="468313" y="315913"/>
            <a:ext cx="8207375" cy="592137"/>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5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build="p">
        <p:tmplLst>
          <p:tmpl lvl="1">
            <p:tnLst>
              <p:par>
                <p:cTn presetID="1" presetClass="entr" presetSubtype="0" fill="hold" nodeType="clickEffect">
                  <p:stCondLst>
                    <p:cond delay="0"/>
                  </p:stCondLst>
                  <p:childTnLst>
                    <p:set>
                      <p:cBhvr>
                        <p:cTn dur="1" fill="hold">
                          <p:stCondLst>
                            <p:cond delay="499"/>
                          </p:stCondLst>
                        </p:cTn>
                        <p:tgtEl>
                          <p:spTgt spid="205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205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205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2051"/>
                        </p:tgtEl>
                        <p:attrNameLst>
                          <p:attrName>style.visibility</p:attrName>
                        </p:attrNameLst>
                      </p:cBhvr>
                      <p:to>
                        <p:strVal val="visible"/>
                      </p:to>
                    </p:set>
                  </p:childTnLst>
                </p:cTn>
              </p:par>
            </p:tnLst>
          </p:tmpl>
        </p:tmplLst>
      </p:bldP>
      <p:bldP spid="2052" grpId="0" animBg="1" autoUpdateAnimBg="0"/>
    </p:bldLst>
  </p:timing>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5602" name="Picture 2" descr="图片1"/>
          <p:cNvPicPr>
            <a:picLocks noChangeAspect="1" noChangeArrowheads="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5603"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5604"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3077"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fld id="{2E8AB1C1-3BE5-4073-8CDD-EC7BB2D3ED59}" type="datetimeFigureOut">
              <a:rPr lang="zh-CN" altLang="en-US"/>
            </a:fld>
            <a:endParaRPr lang="en-US"/>
          </a:p>
        </p:txBody>
      </p:sp>
      <p:sp>
        <p:nvSpPr>
          <p:cNvPr id="3078"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endParaRPr lang="en-US"/>
          </a:p>
        </p:txBody>
      </p:sp>
      <p:sp>
        <p:nvSpPr>
          <p:cNvPr id="307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defRPr>
            </a:lvl1pPr>
          </a:lstStyle>
          <a:p>
            <a:pPr>
              <a:defRPr/>
            </a:pPr>
            <a:fld id="{310A6AB0-FEAD-4555-9690-692C9A17E1E6}" type="slidenum">
              <a:rPr lang="zh-CN" altLang="en-US"/>
            </a:fld>
            <a:endParaRPr lang="en-US"/>
          </a:p>
        </p:txBody>
      </p:sp>
      <p:sp>
        <p:nvSpPr>
          <p:cNvPr id="2" name="矩形 1"/>
          <p:cNvSpPr/>
          <p:nvPr userDrawn="1"/>
        </p:nvSpPr>
        <p:spPr bwMode="auto">
          <a:xfrm>
            <a:off x="395536" y="404664"/>
            <a:ext cx="3312368" cy="1080120"/>
          </a:xfrm>
          <a:prstGeom prst="rect">
            <a:avLst/>
          </a:prstGeom>
          <a:solidFill>
            <a:srgbClr val="0664A4"/>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7890" name="Picture 2" descr="图片1"/>
          <p:cNvPicPr>
            <a:picLocks noChangeAspect="1" noChangeArrowheads="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37891"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37892"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4101"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fld id="{223B6AA8-9846-4A15-9480-220438507AB0}" type="datetimeFigureOut">
              <a:rPr lang="zh-CN" altLang="en-US"/>
            </a:fld>
            <a:endParaRPr lang="en-US"/>
          </a:p>
        </p:txBody>
      </p:sp>
      <p:sp>
        <p:nvSpPr>
          <p:cNvPr id="4102"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endParaRPr lang="en-US"/>
          </a:p>
        </p:txBody>
      </p:sp>
      <p:sp>
        <p:nvSpPr>
          <p:cNvPr id="4103"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defRPr>
            </a:lvl1pPr>
          </a:lstStyle>
          <a:p>
            <a:pPr>
              <a:defRPr/>
            </a:pPr>
            <a:fld id="{1EED8E5D-8D18-4F29-BAC8-4E6506330A75}" type="slidenum">
              <a:rPr lang="zh-CN" altLang="en-US"/>
            </a:fld>
            <a:endParaRPr lang="en-US"/>
          </a:p>
        </p:txBody>
      </p:sp>
      <p:sp>
        <p:nvSpPr>
          <p:cNvPr id="8" name="矩形 7"/>
          <p:cNvSpPr/>
          <p:nvPr userDrawn="1"/>
        </p:nvSpPr>
        <p:spPr bwMode="auto">
          <a:xfrm>
            <a:off x="395536" y="404664"/>
            <a:ext cx="3312368" cy="1080120"/>
          </a:xfrm>
          <a:prstGeom prst="rect">
            <a:avLst/>
          </a:prstGeom>
          <a:solidFill>
            <a:srgbClr val="0664A4"/>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50178" name="Picture 2" descr="图片2"/>
          <p:cNvPicPr>
            <a:picLocks noChangeAspect="1" noChangeArrowheads="1"/>
          </p:cNvPicPr>
          <p:nvPr/>
        </p:nvPicPr>
        <p:blipFill>
          <a:blip r:embed="rId12"/>
          <a:srcRect/>
          <a:stretch>
            <a:fillRect/>
          </a:stretch>
        </p:blipFill>
        <p:spPr bwMode="auto">
          <a:xfrm>
            <a:off x="-20638" y="-3175"/>
            <a:ext cx="9129713" cy="6899275"/>
          </a:xfrm>
          <a:prstGeom prst="rect">
            <a:avLst/>
          </a:prstGeom>
          <a:noFill/>
          <a:ln w="9525">
            <a:noFill/>
            <a:miter lim="800000"/>
            <a:headEnd/>
            <a:tailEnd/>
          </a:ln>
        </p:spPr>
      </p:pic>
      <p:sp>
        <p:nvSpPr>
          <p:cNvPr id="50179"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50180"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5125"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fld id="{9C01B164-E8CF-455F-88CA-DC84EF728EDE}" type="datetimeFigureOut">
              <a:rPr lang="zh-CN" altLang="en-US"/>
            </a:fld>
            <a:endParaRPr lang="en-US"/>
          </a:p>
        </p:txBody>
      </p:sp>
      <p:sp>
        <p:nvSpPr>
          <p:cNvPr id="5126"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endParaRPr lang="en-US"/>
          </a:p>
        </p:txBody>
      </p:sp>
      <p:sp>
        <p:nvSpPr>
          <p:cNvPr id="5127"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defRPr>
            </a:lvl1pPr>
          </a:lstStyle>
          <a:p>
            <a:pPr>
              <a:defRPr/>
            </a:pPr>
            <a:fld id="{90C1F418-DACE-4DEE-9ED8-8E2A94ED4657}" type="slidenum">
              <a:rPr lang="zh-CN" altLang="en-US"/>
            </a:fld>
            <a:endParaRPr lang="en-US"/>
          </a:p>
        </p:txBody>
      </p:sp>
      <p:sp>
        <p:nvSpPr>
          <p:cNvPr id="2" name="矩形 1"/>
          <p:cNvSpPr/>
          <p:nvPr userDrawn="1"/>
        </p:nvSpPr>
        <p:spPr bwMode="auto">
          <a:xfrm>
            <a:off x="179512" y="188640"/>
            <a:ext cx="1800200" cy="360040"/>
          </a:xfrm>
          <a:prstGeom prst="rect">
            <a:avLst/>
          </a:prstGeom>
          <a:solidFill>
            <a:srgbClr val="2F90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2466" name="Picture 2" descr="图片2"/>
          <p:cNvPicPr>
            <a:picLocks noChangeAspect="1" noChangeArrowheads="1"/>
          </p:cNvPicPr>
          <p:nvPr userDrawn="1"/>
        </p:nvPicPr>
        <p:blipFill>
          <a:blip r:embed="rId15"/>
          <a:srcRect/>
          <a:stretch>
            <a:fillRect/>
          </a:stretch>
        </p:blipFill>
        <p:spPr bwMode="auto">
          <a:xfrm>
            <a:off x="-20638" y="-3175"/>
            <a:ext cx="9129713" cy="6899275"/>
          </a:xfrm>
          <a:prstGeom prst="rect">
            <a:avLst/>
          </a:prstGeom>
          <a:noFill/>
          <a:ln w="9525">
            <a:noFill/>
            <a:miter lim="800000"/>
            <a:headEnd/>
            <a:tailEnd/>
          </a:ln>
        </p:spPr>
      </p:pic>
      <p:sp>
        <p:nvSpPr>
          <p:cNvPr id="62467"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62468"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6149"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fld id="{D89C7BB0-B1A4-4E80-B180-A663410F4B34}" type="datetimeFigureOut">
              <a:rPr lang="zh-CN" altLang="en-US"/>
            </a:fld>
            <a:endParaRPr lang="en-US"/>
          </a:p>
        </p:txBody>
      </p:sp>
      <p:sp>
        <p:nvSpPr>
          <p:cNvPr id="6150"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endParaRPr lang="en-US"/>
          </a:p>
        </p:txBody>
      </p:sp>
      <p:sp>
        <p:nvSpPr>
          <p:cNvPr id="6151"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defRPr>
            </a:lvl1pPr>
          </a:lstStyle>
          <a:p>
            <a:pPr>
              <a:defRPr/>
            </a:pPr>
            <a:fld id="{3E61719B-92B8-448C-BB37-D331D5AF1AD7}" type="slidenum">
              <a:rPr lang="zh-CN" altLang="en-US"/>
            </a:fld>
            <a:endParaRPr lang="en-US"/>
          </a:p>
        </p:txBody>
      </p:sp>
      <p:sp>
        <p:nvSpPr>
          <p:cNvPr id="8" name="矩形 7"/>
          <p:cNvSpPr/>
          <p:nvPr userDrawn="1"/>
        </p:nvSpPr>
        <p:spPr bwMode="auto">
          <a:xfrm>
            <a:off x="179512" y="188640"/>
            <a:ext cx="1800200" cy="360040"/>
          </a:xfrm>
          <a:prstGeom prst="rect">
            <a:avLst/>
          </a:prstGeom>
          <a:solidFill>
            <a:srgbClr val="2F90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pic>
        <p:nvPicPr>
          <p:cNvPr id="2" name="图片 1"/>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75779"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fld id="{AE3D5AF7-3272-411C-BE34-EF3830171C32}" type="datetimeFigureOut">
              <a:rPr lang="zh-CN" altLang="en-US"/>
            </a:fld>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defRPr>
            </a:lvl1pPr>
          </a:lstStyle>
          <a:p>
            <a:pPr>
              <a:defRPr/>
            </a:pPr>
            <a:fld id="{CDD7795A-6C02-41EC-BB9F-1C094056A419}" type="slidenum">
              <a:rPr lang="zh-CN" altLang="en-US"/>
            </a:fld>
            <a:endParaRPr lang="en-US"/>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88067"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fld id="{6882D7B8-C033-484C-91E4-B67681BF9706}" type="datetimeFigureOut">
              <a:rPr lang="zh-CN" altLang="en-US"/>
            </a:fld>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defRPr>
            </a:lvl1pPr>
          </a:lstStyle>
          <a:p>
            <a:pPr>
              <a:defRPr/>
            </a:pPr>
            <a:fld id="{D3C92D4B-60F2-4CFB-ACC5-599787540ED5}"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0355"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fld id="{D7230DB5-4F25-4156-88B1-F77E18AF3C24}" type="datetimeFigureOut">
              <a:rPr lang="zh-CN" altLang="en-US"/>
            </a:fld>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defRPr>
            </a:lvl1pPr>
          </a:lstStyle>
          <a:p>
            <a:pPr>
              <a:defRPr/>
            </a:pPr>
            <a:fld id="{9AC2F8BB-AF6E-40FF-AFB8-776D9F0E957C}"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0.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1.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61.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61.xml"/><Relationship Id="rId2" Type="http://schemas.openxmlformats.org/officeDocument/2006/relationships/image" Target="../media/image21.png"/><Relationship Id="rId1" Type="http://schemas.openxmlformats.org/officeDocument/2006/relationships/oleObject" Target="../embeddings/Workbook1.xls"/></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6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8.xml"/><Relationship Id="rId2" Type="http://schemas.openxmlformats.org/officeDocument/2006/relationships/image" Target="../media/image22.emf"/><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image" Target="../media/image27.jpeg"/><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6.xml"/><Relationship Id="rId5" Type="http://schemas.openxmlformats.org/officeDocument/2006/relationships/tags" Target="../tags/tag15.xml"/><Relationship Id="rId4" Type="http://schemas.openxmlformats.org/officeDocument/2006/relationships/image" Target="../media/image5.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28.w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2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31.wmf"/></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image" Target="../media/image32.jpeg"/><Relationship Id="rId2" Type="http://schemas.openxmlformats.org/officeDocument/2006/relationships/slide" Target="slide4.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image" Target="../media/image11.png"/><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57.xml"/><Relationship Id="rId2" Type="http://schemas.openxmlformats.org/officeDocument/2006/relationships/image" Target="../media/image35.wmf"/><Relationship Id="rId1"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57.xml"/><Relationship Id="rId2" Type="http://schemas.openxmlformats.org/officeDocument/2006/relationships/image" Target="../media/image36.wmf"/><Relationship Id="rId1"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37.wmf"/></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image" Target="../media/image39.wmf"/><Relationship Id="rId1" Type="http://schemas.openxmlformats.org/officeDocument/2006/relationships/image" Target="../media/image38.wmf"/></Relationships>
</file>

<file path=ppt/slides/_rels/slide38.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57.xml"/><Relationship Id="rId3" Type="http://schemas.openxmlformats.org/officeDocument/2006/relationships/image" Target="../media/image41.wmf"/><Relationship Id="rId2" Type="http://schemas.openxmlformats.org/officeDocument/2006/relationships/package" Target="../embeddings/Document1.docx"/><Relationship Id="rId1" Type="http://schemas.openxmlformats.org/officeDocument/2006/relationships/image" Target="../media/image40.w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audio" Target="../media/audio1.wav"/><Relationship Id="rId1" Type="http://schemas.openxmlformats.org/officeDocument/2006/relationships/image" Target="../media/image42.w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57.xml"/><Relationship Id="rId2" Type="http://schemas.openxmlformats.org/officeDocument/2006/relationships/image" Target="../media/image43.wmf"/><Relationship Id="rId1" Type="http://schemas.openxmlformats.org/officeDocument/2006/relationships/oleObject" Target="../embeddings/Document2.doc"/></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45.jpeg"/><Relationship Id="rId4" Type="http://schemas.openxmlformats.org/officeDocument/2006/relationships/tags" Target="../tags/tag18.xml"/><Relationship Id="rId3" Type="http://schemas.openxmlformats.org/officeDocument/2006/relationships/image" Target="../media/image44.jpeg"/><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6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0" y="1988840"/>
            <a:ext cx="9143999" cy="2448272"/>
          </a:xfrm>
          <a:prstGeom prst="rect">
            <a:avLst/>
          </a:prstGeom>
          <a:solidFill>
            <a:srgbClr val="0664A4"/>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6" name="文本框 5"/>
          <p:cNvSpPr txBox="1"/>
          <p:nvPr/>
        </p:nvSpPr>
        <p:spPr>
          <a:xfrm>
            <a:off x="1331640" y="2708920"/>
            <a:ext cx="6624736" cy="830997"/>
          </a:xfrm>
          <a:prstGeom prst="rect">
            <a:avLst/>
          </a:prstGeom>
          <a:noFill/>
        </p:spPr>
        <p:txBody>
          <a:bodyPr wrap="square" rtlCol="0">
            <a:spAutoFit/>
          </a:bodyPr>
          <a:lstStyle/>
          <a:p>
            <a:r>
              <a:rPr lang="zh-CN" altLang="en-US" sz="4800" b="1" i="0" dirty="0">
                <a:solidFill>
                  <a:schemeClr val="bg1"/>
                </a:solidFill>
                <a:latin typeface="黑体" panose="02010609060101010101" pitchFamily="49" charset="-122"/>
                <a:ea typeface="黑体" panose="02010609060101010101" pitchFamily="49" charset="-122"/>
              </a:rPr>
              <a:t>工艺</a:t>
            </a:r>
            <a:r>
              <a:rPr lang="zh-CN" altLang="en-US" sz="4800" b="1" i="0" dirty="0" smtClean="0">
                <a:solidFill>
                  <a:schemeClr val="bg1"/>
                </a:solidFill>
                <a:latin typeface="黑体" panose="02010609060101010101" pitchFamily="49" charset="-122"/>
                <a:ea typeface="黑体" panose="02010609060101010101" pitchFamily="49" charset="-122"/>
              </a:rPr>
              <a:t>本质安全概念培训</a:t>
            </a:r>
            <a:endParaRPr lang="zh-CN" altLang="en-US" sz="4800" b="1" i="0" dirty="0">
              <a:solidFill>
                <a:schemeClr val="bg1"/>
              </a:solidFill>
              <a:latin typeface="黑体" panose="02010609060101010101" pitchFamily="49" charset="-122"/>
              <a:ea typeface="黑体" panose="02010609060101010101"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724049" y="39329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i="0" dirty="0">
                <a:solidFill>
                  <a:schemeClr val="lt1"/>
                </a:solidFill>
                <a:effectLst/>
                <a:latin typeface="微软雅黑" panose="020B0503020204020204" charset="-122"/>
                <a:ea typeface="微软雅黑" panose="020B0503020204020204" charset="-122"/>
              </a:rPr>
              <a:t>博富特咨询</a:t>
            </a:r>
            <a:r>
              <a:rPr lang="en-US" altLang="zh-CN" sz="1800" b="1" i="0" dirty="0">
                <a:solidFill>
                  <a:schemeClr val="lt1"/>
                </a:solidFill>
                <a:effectLst/>
                <a:latin typeface="微软雅黑" panose="020B0503020204020204" charset="-122"/>
                <a:ea typeface="微软雅黑" panose="020B0503020204020204" charset="-122"/>
              </a:rPr>
              <a:t> </a:t>
            </a:r>
            <a:endParaRPr lang="en-US" altLang="zh-CN" sz="1800" b="1" i="0"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386549" y="4868879"/>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i="0">
                <a:solidFill>
                  <a:schemeClr val="dk1">
                    <a:lumMod val="85000"/>
                    <a:lumOff val="15000"/>
                  </a:schemeClr>
                </a:solidFill>
              </a:rPr>
              <a:t>全面</a:t>
            </a:r>
            <a:endParaRPr lang="zh-CN" altLang="en-US" sz="1400" b="1" i="0">
              <a:solidFill>
                <a:schemeClr val="dk1">
                  <a:lumMod val="85000"/>
                  <a:lumOff val="15000"/>
                </a:schemeClr>
              </a:solidFill>
            </a:endParaRPr>
          </a:p>
        </p:txBody>
      </p:sp>
      <p:sp>
        <p:nvSpPr>
          <p:cNvPr id="9" name="椭圆 8"/>
          <p:cNvSpPr/>
          <p:nvPr>
            <p:custDataLst>
              <p:tags r:id="rId3"/>
            </p:custDataLst>
          </p:nvPr>
        </p:nvSpPr>
        <p:spPr>
          <a:xfrm>
            <a:off x="6318885" y="48693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i="0">
                <a:solidFill>
                  <a:schemeClr val="dk1">
                    <a:lumMod val="85000"/>
                    <a:lumOff val="15000"/>
                  </a:schemeClr>
                </a:solidFill>
              </a:rPr>
              <a:t>专业</a:t>
            </a:r>
            <a:endParaRPr lang="zh-CN" altLang="en-US" sz="1400" b="1" i="0">
              <a:solidFill>
                <a:schemeClr val="dk1">
                  <a:lumMod val="85000"/>
                  <a:lumOff val="15000"/>
                </a:schemeClr>
              </a:solidFill>
            </a:endParaRPr>
          </a:p>
        </p:txBody>
      </p:sp>
      <p:sp>
        <p:nvSpPr>
          <p:cNvPr id="10" name="椭圆 9"/>
          <p:cNvSpPr/>
          <p:nvPr>
            <p:custDataLst>
              <p:tags r:id="rId4"/>
            </p:custDataLst>
          </p:nvPr>
        </p:nvSpPr>
        <p:spPr>
          <a:xfrm>
            <a:off x="7251221" y="48688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i="0">
                <a:solidFill>
                  <a:schemeClr val="dk1">
                    <a:lumMod val="85000"/>
                    <a:lumOff val="15000"/>
                  </a:schemeClr>
                </a:solidFill>
              </a:rPr>
              <a:t>实用</a:t>
            </a:r>
            <a:endParaRPr lang="zh-CN" altLang="en-US" sz="1400" b="1" i="0">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4975" y="512763"/>
            <a:ext cx="8229600" cy="722312"/>
          </a:xfrm>
        </p:spPr>
        <p:txBody>
          <a:bodyPr/>
          <a:lstStyle/>
          <a:p>
            <a:r>
              <a:rPr lang="zh-CN" altLang="en-US" sz="3600" smtClean="0">
                <a:solidFill>
                  <a:srgbClr val="BA313B"/>
                </a:solidFill>
                <a:latin typeface="微软雅黑" panose="020B0503020204020204" charset="-122"/>
                <a:ea typeface="微软雅黑" panose="020B0503020204020204" charset="-122"/>
              </a:rPr>
              <a:t>各历史时期安全哲学综述（续）</a:t>
            </a:r>
            <a:endParaRPr lang="zh-CN" altLang="en-US" sz="3600" smtClean="0">
              <a:solidFill>
                <a:srgbClr val="BA313B"/>
              </a:solidFill>
              <a:latin typeface="微软雅黑" panose="020B0503020204020204" charset="-122"/>
              <a:ea typeface="微软雅黑" panose="020B0503020204020204" charset="-122"/>
            </a:endParaRPr>
          </a:p>
        </p:txBody>
      </p:sp>
      <p:sp>
        <p:nvSpPr>
          <p:cNvPr id="23555" name="Rectangle 2"/>
          <p:cNvSpPr txBox="1">
            <a:spLocks noChangeArrowheads="1"/>
          </p:cNvSpPr>
          <p:nvPr/>
        </p:nvSpPr>
        <p:spPr bwMode="auto">
          <a:xfrm>
            <a:off x="457200" y="1319213"/>
            <a:ext cx="5659438"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indent="-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2400"/>
              </a:spcBef>
            </a:pPr>
            <a:r>
              <a:rPr lang="zh-CN" altLang="en-US" sz="1800" i="0">
                <a:latin typeface="微软雅黑" panose="020B0503020204020204" charset="-122"/>
                <a:ea typeface="微软雅黑" panose="020B0503020204020204" charset="-122"/>
                <a:cs typeface="MS PGothic" panose="020B0600070205080204" pitchFamily="34" charset="-128"/>
              </a:rPr>
              <a:t>系统论与综合型的安全哲学</a:t>
            </a:r>
            <a:r>
              <a:rPr lang="zh-CN" altLang="en-US" sz="1800" i="0">
                <a:latin typeface="微软雅黑" panose="020B0503020204020204" charset="-122"/>
                <a:ea typeface="微软雅黑" panose="020B0503020204020204" charset="-122"/>
                <a:cs typeface="Times New Roman" panose="02020603050405020304" pitchFamily="18" charset="0"/>
              </a:rPr>
              <a:t>（</a:t>
            </a:r>
            <a:r>
              <a:rPr lang="en-US" altLang="zh-CN" sz="1800" i="0">
                <a:latin typeface="微软雅黑" panose="020B0503020204020204" charset="-122"/>
                <a:ea typeface="微软雅黑" panose="020B0503020204020204" charset="-122"/>
                <a:cs typeface="Times New Roman" panose="02020603050405020304" pitchFamily="18" charset="0"/>
              </a:rPr>
              <a:t>20</a:t>
            </a:r>
            <a:r>
              <a:rPr lang="zh-CN" altLang="en-US" sz="1800" i="0">
                <a:latin typeface="微软雅黑" panose="020B0503020204020204" charset="-122"/>
                <a:ea typeface="微软雅黑" panose="020B0503020204020204" charset="-122"/>
                <a:cs typeface="Times New Roman" panose="02020603050405020304" pitchFamily="18" charset="0"/>
              </a:rPr>
              <a:t>世纪初至</a:t>
            </a:r>
            <a:r>
              <a:rPr lang="en-US" altLang="zh-CN" sz="1800" i="0">
                <a:latin typeface="微软雅黑" panose="020B0503020204020204" charset="-122"/>
                <a:ea typeface="微软雅黑" panose="020B0503020204020204" charset="-122"/>
                <a:cs typeface="Times New Roman" panose="02020603050405020304" pitchFamily="18" charset="0"/>
              </a:rPr>
              <a:t>50</a:t>
            </a:r>
            <a:r>
              <a:rPr lang="zh-CN" altLang="en-US" sz="1800" i="0">
                <a:latin typeface="微软雅黑" panose="020B0503020204020204" charset="-122"/>
                <a:ea typeface="微软雅黑" panose="020B0503020204020204" charset="-122"/>
                <a:cs typeface="Times New Roman" panose="02020603050405020304" pitchFamily="18" charset="0"/>
              </a:rPr>
              <a:t>年代）</a:t>
            </a:r>
            <a:endParaRPr lang="zh-CN" altLang="en-US" sz="1800" i="0">
              <a:latin typeface="微软雅黑" panose="020B0503020204020204" charset="-122"/>
              <a:ea typeface="微软雅黑" panose="020B0503020204020204" charset="-122"/>
              <a:cs typeface="Times New Roman" panose="02020603050405020304" pitchFamily="18" charset="0"/>
            </a:endParaRPr>
          </a:p>
          <a:p>
            <a:pPr>
              <a:spcBef>
                <a:spcPts val="2400"/>
              </a:spcBef>
            </a:pPr>
            <a:r>
              <a:rPr lang="zh-CN" altLang="en-US" sz="1800" i="0">
                <a:latin typeface="微软雅黑" panose="020B0503020204020204" charset="-122"/>
                <a:ea typeface="微软雅黑" panose="020B0503020204020204" charset="-122"/>
                <a:cs typeface="MS PGothic" panose="020B0600070205080204" pitchFamily="34" charset="-128"/>
              </a:rPr>
              <a:t>这一时期，人类建立了事故系统的综合认识，认识到了人、机、环境、管理事故综合要素，主张工程技术硬手段与教育、管理软手段综合措施。其具体思想和方法有：</a:t>
            </a:r>
            <a:endParaRPr lang="zh-CN" altLang="en-US" sz="1800" i="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全面安全管理的思想；</a:t>
            </a:r>
            <a:endParaRPr lang="zh-CN" altLang="en-US" sz="1600" i="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安全与生产技术统一的原则；</a:t>
            </a:r>
            <a:endParaRPr lang="zh-CN" altLang="en-US" sz="1600" i="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讲究安全人机设计；</a:t>
            </a:r>
            <a:endParaRPr lang="zh-CN" altLang="en-US" sz="1600" i="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推行系统安全工程；</a:t>
            </a:r>
            <a:endParaRPr lang="zh-CN" altLang="en-US" sz="1600" i="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国家、企业、工会、个人综合负责的体制；</a:t>
            </a:r>
            <a:endParaRPr lang="zh-CN" altLang="en-US" sz="1600" i="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同计划、同布置、同检查、同总结、同评比的“五同时”原则；</a:t>
            </a:r>
            <a:endParaRPr lang="zh-CN" altLang="en-US" sz="1600" i="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企业各级生产领导的“三负责”制</a:t>
            </a:r>
            <a:r>
              <a:rPr lang="en-US" altLang="zh-CN" sz="1600" i="0">
                <a:latin typeface="微软雅黑" panose="020B0503020204020204" charset="-122"/>
                <a:ea typeface="微软雅黑" panose="020B0503020204020204" charset="-122"/>
                <a:cs typeface="MS PGothic" panose="020B0600070205080204" pitchFamily="34" charset="-128"/>
              </a:rPr>
              <a:t>(</a:t>
            </a:r>
            <a:r>
              <a:rPr lang="zh-CN" altLang="en-US" sz="1600" i="0">
                <a:latin typeface="微软雅黑" panose="020B0503020204020204" charset="-122"/>
                <a:ea typeface="微软雅黑" panose="020B0503020204020204" charset="-122"/>
                <a:cs typeface="MS PGothic" panose="020B0600070205080204" pitchFamily="34" charset="-128"/>
              </a:rPr>
              <a:t>上级、员工、自己</a:t>
            </a:r>
            <a:r>
              <a:rPr lang="en-US" altLang="zh-CN" sz="1600" i="0">
                <a:latin typeface="微软雅黑" panose="020B0503020204020204" charset="-122"/>
                <a:ea typeface="微软雅黑" panose="020B0503020204020204" charset="-122"/>
                <a:cs typeface="MS PGothic" panose="020B0600070205080204" pitchFamily="34" charset="-128"/>
              </a:rPr>
              <a:t>)</a:t>
            </a:r>
            <a:r>
              <a:rPr lang="zh-CN" altLang="en-US" sz="1600" i="0">
                <a:latin typeface="微软雅黑" panose="020B0503020204020204" charset="-122"/>
                <a:ea typeface="微软雅黑" panose="020B0503020204020204" charset="-122"/>
                <a:cs typeface="MS PGothic" panose="020B0600070205080204" pitchFamily="34" charset="-128"/>
              </a:rPr>
              <a:t>；</a:t>
            </a:r>
            <a:endParaRPr lang="zh-CN" altLang="en-US" sz="1600" i="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完善的安全检查系统工程。查思想认识、查规章制度、查管理落实、查设备和环境隐患，进行定期与非定期检查相结合、普查与专查相结合、自查、互查、抽查相结合，生产企业岗位和帮助每天查、车间和装置每周查、工厂每月查、集团公司每年审核，定项目、定标准、定指标、科学定性与定量相结合等。</a:t>
            </a:r>
            <a:endParaRPr lang="zh-CN" altLang="en-US" sz="1600" i="0">
              <a:latin typeface="微软雅黑" panose="020B0503020204020204" charset="-122"/>
              <a:ea typeface="微软雅黑" panose="020B0503020204020204" charset="-122"/>
              <a:cs typeface="MS PGothic" panose="020B0600070205080204" pitchFamily="34" charset="-128"/>
            </a:endParaRPr>
          </a:p>
        </p:txBody>
      </p:sp>
      <p:pic>
        <p:nvPicPr>
          <p:cNvPr id="7" name="Picture 8" descr="200933016231307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35075"/>
            <a:ext cx="22098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ozb2k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102225"/>
            <a:ext cx="2209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a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200400"/>
            <a:ext cx="2209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680790"/>
            <a:ext cx="6829872" cy="515962"/>
          </a:xfrm>
        </p:spPr>
        <p:txBody>
          <a:bodyPr/>
          <a:lstStyle/>
          <a:p>
            <a:r>
              <a:rPr lang="zh-CN" altLang="en-US" sz="3600" dirty="0" smtClean="0">
                <a:solidFill>
                  <a:srgbClr val="BA313B"/>
                </a:solidFill>
                <a:latin typeface="微软雅黑" panose="020B0503020204020204" charset="-122"/>
                <a:ea typeface="微软雅黑" panose="020B0503020204020204" charset="-122"/>
              </a:rPr>
              <a:t>各历史时期安全哲学综述（续）</a:t>
            </a:r>
            <a:endParaRPr lang="zh-CN" altLang="en-US" sz="3600" dirty="0" smtClean="0">
              <a:solidFill>
                <a:srgbClr val="BA313B"/>
              </a:solidFill>
              <a:latin typeface="微软雅黑" panose="020B0503020204020204" charset="-122"/>
              <a:ea typeface="微软雅黑" panose="020B0503020204020204" charset="-122"/>
            </a:endParaRPr>
          </a:p>
        </p:txBody>
      </p:sp>
      <p:sp>
        <p:nvSpPr>
          <p:cNvPr id="22531" name="Rectangle 2"/>
          <p:cNvSpPr txBox="1">
            <a:spLocks noChangeArrowheads="1"/>
          </p:cNvSpPr>
          <p:nvPr/>
        </p:nvSpPr>
        <p:spPr bwMode="auto">
          <a:xfrm>
            <a:off x="552450" y="1292225"/>
            <a:ext cx="5532438"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indent="-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ts val="2400"/>
              </a:spcBef>
              <a:defRPr/>
            </a:pPr>
            <a:r>
              <a:rPr lang="zh-CN" altLang="en-US" sz="1800" i="0" dirty="0" smtClean="0">
                <a:latin typeface="微软雅黑" panose="020B0503020204020204" charset="-122"/>
                <a:ea typeface="微软雅黑" panose="020B0503020204020204" charset="-122"/>
                <a:cs typeface="MS PGothic" panose="020B0600070205080204" pitchFamily="34" charset="-128"/>
              </a:rPr>
              <a:t>本质论与预防型的安全哲学</a:t>
            </a:r>
            <a:r>
              <a:rPr lang="zh-CN" altLang="en-US" sz="1800" i="0" dirty="0" smtClean="0">
                <a:latin typeface="微软雅黑" panose="020B0503020204020204" charset="-122"/>
                <a:ea typeface="微软雅黑" panose="020B0503020204020204" charset="-122"/>
                <a:cs typeface="Times New Roman" panose="02020603050405020304" pitchFamily="18" charset="0"/>
              </a:rPr>
              <a:t>（ </a:t>
            </a:r>
            <a:r>
              <a:rPr lang="en-US" altLang="zh-CN" sz="1800" i="0" dirty="0" smtClean="0">
                <a:latin typeface="微软雅黑" panose="020B0503020204020204" charset="-122"/>
                <a:ea typeface="微软雅黑" panose="020B0503020204020204" charset="-122"/>
                <a:cs typeface="Times New Roman" panose="02020603050405020304" pitchFamily="18" charset="0"/>
              </a:rPr>
              <a:t>20</a:t>
            </a:r>
            <a:r>
              <a:rPr lang="zh-CN" altLang="en-US" sz="1800" i="0" dirty="0" smtClean="0">
                <a:latin typeface="微软雅黑" panose="020B0503020204020204" charset="-122"/>
                <a:ea typeface="微软雅黑" panose="020B0503020204020204" charset="-122"/>
                <a:cs typeface="Times New Roman" panose="02020603050405020304" pitchFamily="18" charset="0"/>
              </a:rPr>
              <a:t>世纪</a:t>
            </a:r>
            <a:r>
              <a:rPr lang="en-US" altLang="zh-CN" sz="1800" i="0" dirty="0" smtClean="0">
                <a:latin typeface="微软雅黑" panose="020B0503020204020204" charset="-122"/>
                <a:ea typeface="微软雅黑" panose="020B0503020204020204" charset="-122"/>
                <a:cs typeface="Times New Roman" panose="02020603050405020304" pitchFamily="18" charset="0"/>
              </a:rPr>
              <a:t>50</a:t>
            </a:r>
            <a:r>
              <a:rPr lang="zh-CN" altLang="en-US" sz="1800" i="0" dirty="0" smtClean="0">
                <a:latin typeface="微软雅黑" panose="020B0503020204020204" charset="-122"/>
                <a:ea typeface="微软雅黑" panose="020B0503020204020204" charset="-122"/>
                <a:cs typeface="Times New Roman" panose="02020603050405020304" pitchFamily="18" charset="0"/>
              </a:rPr>
              <a:t>年代以来）</a:t>
            </a:r>
            <a:endParaRPr lang="zh-CN" altLang="en-US" sz="1800" i="0" dirty="0" smtClean="0">
              <a:latin typeface="微软雅黑" panose="020B0503020204020204" charset="-122"/>
              <a:ea typeface="微软雅黑" panose="020B0503020204020204" charset="-122"/>
              <a:cs typeface="Times New Roman" panose="02020603050405020304" pitchFamily="18" charset="0"/>
            </a:endParaRPr>
          </a:p>
          <a:p>
            <a:pPr marL="0">
              <a:lnSpc>
                <a:spcPct val="90000"/>
              </a:lnSpc>
              <a:spcBef>
                <a:spcPts val="2400"/>
              </a:spcBef>
              <a:defRPr/>
            </a:pPr>
            <a:r>
              <a:rPr lang="zh-CN" altLang="en-US" sz="1800" i="0" dirty="0" smtClean="0">
                <a:latin typeface="微软雅黑" panose="020B0503020204020204" charset="-122"/>
                <a:ea typeface="微软雅黑" panose="020B0503020204020204" charset="-122"/>
                <a:cs typeface="MS PGothic" panose="020B0600070205080204" pitchFamily="34" charset="-128"/>
              </a:rPr>
              <a:t>进入了信息化社会，高科技的不断应用，人类在安全认识论上有了自组织思想和本质安全化的认识，方法论上讲求安全的超前预防、主动防护，具体表现为：</a:t>
            </a:r>
            <a:endParaRPr lang="en-US" altLang="zh-CN" sz="800" i="0" dirty="0" smtClean="0">
              <a:latin typeface="微软雅黑" panose="020B0503020204020204" charset="-122"/>
              <a:ea typeface="微软雅黑" panose="020B0503020204020204" charset="-122"/>
              <a:cs typeface="MS PGothic" panose="020B0600070205080204" pitchFamily="34" charset="-128"/>
            </a:endParaRPr>
          </a:p>
          <a:p>
            <a:pPr marL="0">
              <a:lnSpc>
                <a:spcPct val="90000"/>
              </a:lnSpc>
              <a:spcBef>
                <a:spcPts val="2400"/>
              </a:spcBef>
              <a:defRPr/>
            </a:pPr>
            <a:endParaRPr lang="en-US" altLang="zh-CN" sz="400" i="0" dirty="0" smtClean="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defRPr/>
            </a:pPr>
            <a:r>
              <a:rPr lang="zh-CN" altLang="en-US" sz="1600" i="0" dirty="0" smtClean="0">
                <a:latin typeface="微软雅黑" panose="020B0503020204020204" charset="-122"/>
                <a:ea typeface="微软雅黑" panose="020B0503020204020204" charset="-122"/>
                <a:cs typeface="MS PGothic" panose="020B0600070205080204" pitchFamily="34" charset="-128"/>
              </a:rPr>
              <a:t>从人与机器、环境的本质安全入手，人的本质安全指，不但要解决人的知识、技能、意识素质，还要从人的观念、伦理、情感、态度、认知、品德等人文素质入手，从而提出安全文化建设的思路；</a:t>
            </a:r>
            <a:endParaRPr lang="zh-CN" altLang="en-US" sz="1600" i="0" dirty="0" smtClean="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defRPr/>
            </a:pPr>
            <a:r>
              <a:rPr lang="zh-CN" altLang="en-US" sz="1600" i="0" dirty="0" smtClean="0">
                <a:latin typeface="微软雅黑" panose="020B0503020204020204" charset="-122"/>
                <a:ea typeface="微软雅黑" panose="020B0503020204020204" charset="-122"/>
                <a:cs typeface="MS PGothic" panose="020B0600070205080204" pitchFamily="34" charset="-128"/>
              </a:rPr>
              <a:t>物和环境的本质安全化就是要采用先进的安全科学技术，推广自组织、自适应、自动控制与联锁的安全技术；</a:t>
            </a:r>
            <a:endParaRPr lang="zh-CN" altLang="en-US" sz="1600" i="0" dirty="0" smtClean="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defRPr/>
            </a:pPr>
            <a:r>
              <a:rPr lang="zh-CN" altLang="en-US" sz="1600" i="0" dirty="0" smtClean="0">
                <a:latin typeface="微软雅黑" panose="020B0503020204020204" charset="-122"/>
                <a:ea typeface="微软雅黑" panose="020B0503020204020204" charset="-122"/>
                <a:cs typeface="MS PGothic" panose="020B0600070205080204" pitchFamily="34" charset="-128"/>
              </a:rPr>
              <a:t>研究人、物、能量、信息的安全系统论、安全控制论和安全信息论等现代工业安全原理；</a:t>
            </a:r>
            <a:endParaRPr lang="zh-CN" altLang="en-US" sz="1600" i="0" dirty="0" smtClean="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defRPr/>
            </a:pPr>
            <a:r>
              <a:rPr lang="zh-CN" altLang="en-US" sz="1600" i="0" dirty="0" smtClean="0">
                <a:latin typeface="微软雅黑" panose="020B0503020204020204" charset="-122"/>
                <a:ea typeface="微软雅黑" panose="020B0503020204020204" charset="-122"/>
                <a:cs typeface="MS PGothic" panose="020B0600070205080204" pitchFamily="34" charset="-128"/>
              </a:rPr>
              <a:t>项目设计中要遵循安全措施与技术设施同时设计、同时施工、同时投入生产的“三同时”原则； </a:t>
            </a:r>
            <a:endParaRPr lang="zh-CN" altLang="en-US" sz="1600" i="0" dirty="0" smtClean="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defRPr/>
            </a:pPr>
            <a:r>
              <a:rPr lang="zh-CN" altLang="en-US" sz="1600" i="0" dirty="0" smtClean="0">
                <a:latin typeface="微软雅黑" panose="020B0503020204020204" charset="-122"/>
                <a:ea typeface="微软雅黑" panose="020B0503020204020204" charset="-122"/>
                <a:cs typeface="MS PGothic" panose="020B0600070205080204" pitchFamily="34" charset="-128"/>
              </a:rPr>
              <a:t>进行“四不伤害”、 “</a:t>
            </a:r>
            <a:r>
              <a:rPr lang="en-US" altLang="zh-CN" sz="1600" i="0" dirty="0" smtClean="0">
                <a:latin typeface="微软雅黑" panose="020B0503020204020204" charset="-122"/>
                <a:ea typeface="微软雅黑" panose="020B0503020204020204" charset="-122"/>
                <a:cs typeface="MS PGothic" panose="020B0600070205080204" pitchFamily="34" charset="-128"/>
              </a:rPr>
              <a:t>6S</a:t>
            </a:r>
            <a:r>
              <a:rPr lang="zh-CN" altLang="en-US" sz="1600" i="0" dirty="0" smtClean="0">
                <a:latin typeface="微软雅黑" panose="020B0503020204020204" charset="-122"/>
                <a:ea typeface="微软雅黑" panose="020B0503020204020204" charset="-122"/>
                <a:cs typeface="MS PGothic" panose="020B0600070205080204" pitchFamily="34" charset="-128"/>
              </a:rPr>
              <a:t>“、</a:t>
            </a:r>
            <a:r>
              <a:rPr lang="zh-CN" altLang="en-US" sz="1600" i="0" dirty="0" smtClean="0">
                <a:solidFill>
                  <a:srgbClr val="FF0000"/>
                </a:solidFill>
                <a:latin typeface="微软雅黑" panose="020B0503020204020204" charset="-122"/>
                <a:ea typeface="微软雅黑" panose="020B0503020204020204" charset="-122"/>
                <a:cs typeface="MS PGothic" panose="020B0600070205080204" pitchFamily="34" charset="-128"/>
              </a:rPr>
              <a:t>三点控制</a:t>
            </a:r>
            <a:r>
              <a:rPr lang="zh-CN" altLang="en-US" sz="1600" i="0" dirty="0" smtClean="0">
                <a:latin typeface="微软雅黑" panose="020B0503020204020204" charset="-122"/>
                <a:ea typeface="微软雅黑" panose="020B0503020204020204" charset="-122"/>
                <a:cs typeface="MS PGothic" panose="020B0600070205080204" pitchFamily="34" charset="-128"/>
              </a:rPr>
              <a:t>等超前预防型安全活动；</a:t>
            </a:r>
            <a:endParaRPr lang="zh-CN" altLang="en-US" sz="1600" i="0" dirty="0" smtClean="0">
              <a:latin typeface="微软雅黑" panose="020B0503020204020204" charset="-122"/>
              <a:ea typeface="微软雅黑" panose="020B0503020204020204" charset="-122"/>
              <a:cs typeface="MS PGothic" panose="020B0600070205080204" pitchFamily="34" charset="-128"/>
            </a:endParaRPr>
          </a:p>
          <a:p>
            <a:pPr lvl="1">
              <a:buSzPct val="78000"/>
              <a:buFontTx/>
              <a:buBlip>
                <a:blip r:embed="rId1"/>
              </a:buBlip>
              <a:defRPr/>
            </a:pPr>
            <a:r>
              <a:rPr lang="zh-CN" altLang="en-US" sz="1600" i="0" dirty="0" smtClean="0">
                <a:latin typeface="微软雅黑" panose="020B0503020204020204" charset="-122"/>
                <a:ea typeface="微软雅黑" panose="020B0503020204020204" charset="-122"/>
                <a:cs typeface="MS PGothic" panose="020B0600070205080204" pitchFamily="34" charset="-128"/>
              </a:rPr>
              <a:t>推行安全目标管理、无隐患管理、安全经济分析、危险预知活动、事故判定技术等安全系统工程方法。</a:t>
            </a:r>
            <a:endParaRPr lang="zh-CN" altLang="en-US" sz="1600" i="0" dirty="0" smtClean="0">
              <a:latin typeface="微软雅黑" panose="020B0503020204020204" charset="-122"/>
              <a:ea typeface="微软雅黑" panose="020B0503020204020204" charset="-122"/>
              <a:cs typeface="MS PGothic" panose="020B0600070205080204" pitchFamily="34" charset="-128"/>
            </a:endParaRPr>
          </a:p>
        </p:txBody>
      </p:sp>
      <p:pic>
        <p:nvPicPr>
          <p:cNvPr id="7" name="Picture 8" descr="P2008041410370526321323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175" y="5021263"/>
            <a:ext cx="24384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105830454"/>
          <p:cNvPicPr>
            <a:picLocks noChangeAspect="1" noChangeArrowheads="1"/>
          </p:cNvPicPr>
          <p:nvPr/>
        </p:nvPicPr>
        <p:blipFill>
          <a:blip r:embed="rId3" cstate="print">
            <a:extLst>
              <a:ext uri="{28A0092B-C50C-407E-A947-70E740481C1C}">
                <a14:useLocalDpi xmlns:a14="http://schemas.microsoft.com/office/drawing/2010/main" val="0"/>
              </a:ext>
            </a:extLst>
          </a:blip>
          <a:srcRect t="-1935" b="31514"/>
          <a:stretch>
            <a:fillRect/>
          </a:stretch>
        </p:blipFill>
        <p:spPr bwMode="auto">
          <a:xfrm>
            <a:off x="6454775" y="2906713"/>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cePW2kNIvrU0o"/>
          <p:cNvPicPr>
            <a:picLocks noChangeAspect="1" noChangeArrowheads="1"/>
          </p:cNvPicPr>
          <p:nvPr/>
        </p:nvPicPr>
        <p:blipFill>
          <a:blip r:embed="rId4">
            <a:lum bright="10000" contrast="2000"/>
            <a:extLst>
              <a:ext uri="{28A0092B-C50C-407E-A947-70E740481C1C}">
                <a14:useLocalDpi xmlns:a14="http://schemas.microsoft.com/office/drawing/2010/main" val="0"/>
              </a:ext>
            </a:extLst>
          </a:blip>
          <a:srcRect/>
          <a:stretch>
            <a:fillRect/>
          </a:stretch>
        </p:blipFill>
        <p:spPr bwMode="auto">
          <a:xfrm>
            <a:off x="6378575" y="1136650"/>
            <a:ext cx="21336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438" y="681385"/>
            <a:ext cx="8778875" cy="587375"/>
          </a:xfrm>
        </p:spPr>
        <p:txBody>
          <a:bodyPr/>
          <a:lstStyle/>
          <a:p>
            <a:r>
              <a:rPr lang="zh-CN" altLang="en-US" sz="3600" dirty="0" smtClean="0">
                <a:latin typeface="微软雅黑" panose="020B0503020204020204" charset="-122"/>
                <a:ea typeface="微软雅黑" panose="020B0503020204020204" charset="-122"/>
              </a:rPr>
              <a:t>杜邦的安全管理</a:t>
            </a:r>
            <a:r>
              <a:rPr lang="en-US" altLang="zh-CN" sz="3600" dirty="0" smtClean="0">
                <a:latin typeface="微软雅黑" panose="020B0503020204020204" charset="-122"/>
                <a:ea typeface="微软雅黑" panose="020B0503020204020204" charset="-122"/>
              </a:rPr>
              <a:t>——</a:t>
            </a:r>
            <a:r>
              <a:rPr lang="zh-CN" altLang="en-US" sz="3600" dirty="0" smtClean="0">
                <a:latin typeface="微软雅黑" panose="020B0503020204020204" charset="-122"/>
                <a:ea typeface="微软雅黑" panose="020B0503020204020204" charset="-122"/>
              </a:rPr>
              <a:t>损失工时事件</a:t>
            </a:r>
            <a:r>
              <a:rPr lang="en-US" altLang="zh-CN" sz="3600" dirty="0" smtClean="0">
                <a:latin typeface="微软雅黑" panose="020B0503020204020204" charset="-122"/>
                <a:ea typeface="微软雅黑" panose="020B0503020204020204" charset="-122"/>
              </a:rPr>
              <a:t>- 2011</a:t>
            </a:r>
            <a:endParaRPr lang="en-US" altLang="zh-CN" sz="3600" dirty="0" smtClean="0">
              <a:latin typeface="微软雅黑" panose="020B0503020204020204" charset="-122"/>
              <a:ea typeface="微软雅黑" panose="020B0503020204020204" charset="-122"/>
            </a:endParaRPr>
          </a:p>
        </p:txBody>
      </p:sp>
      <p:sp>
        <p:nvSpPr>
          <p:cNvPr id="7" name="TextBox 6"/>
          <p:cNvSpPr txBox="1"/>
          <p:nvPr/>
        </p:nvSpPr>
        <p:spPr>
          <a:xfrm>
            <a:off x="199122" y="2451796"/>
            <a:ext cx="584775" cy="2139368"/>
          </a:xfrm>
          <a:prstGeom prst="rect">
            <a:avLst/>
          </a:prstGeom>
          <a:noFill/>
        </p:spPr>
        <p:txBody>
          <a:bodyPr vert="vert270" wrap="none">
            <a:spAutoFit/>
          </a:bodyPr>
          <a:lstStyle/>
          <a:p>
            <a:pPr algn="ctr">
              <a:defRPr/>
            </a:pPr>
            <a:r>
              <a:rPr lang="zh-CN" altLang="en-US" sz="1300" b="1" i="0" dirty="0">
                <a:cs typeface="Arial" panose="020B0604020202020204" pitchFamily="34" charset="0"/>
              </a:rPr>
              <a:t>损失工时事件率，伤害</a:t>
            </a:r>
            <a:r>
              <a:rPr lang="en-US" sz="1300" b="1" i="0" dirty="0">
                <a:cs typeface="Arial" panose="020B0604020202020204" pitchFamily="34" charset="0"/>
              </a:rPr>
              <a:t>/</a:t>
            </a:r>
            <a:r>
              <a:rPr lang="zh-CN" altLang="en-US" sz="1300" b="1" i="0" dirty="0">
                <a:cs typeface="Arial" panose="020B0604020202020204" pitchFamily="34" charset="0"/>
              </a:rPr>
              <a:t>疾病</a:t>
            </a:r>
            <a:endParaRPr lang="en-US" altLang="zh-CN" sz="1300" b="1" i="0" dirty="0">
              <a:cs typeface="Arial" panose="020B0604020202020204" pitchFamily="34" charset="0"/>
            </a:endParaRPr>
          </a:p>
          <a:p>
            <a:pPr algn="ctr">
              <a:defRPr/>
            </a:pPr>
            <a:r>
              <a:rPr lang="en-US" sz="1300" b="1" i="0" dirty="0">
                <a:cs typeface="Arial" panose="020B0604020202020204" pitchFamily="34" charset="0"/>
              </a:rPr>
              <a:t> 200,000</a:t>
            </a:r>
            <a:r>
              <a:rPr lang="zh-CN" altLang="en-US" sz="1300" b="1" i="0" dirty="0">
                <a:cs typeface="Arial" panose="020B0604020202020204" pitchFamily="34" charset="0"/>
              </a:rPr>
              <a:t>小时</a:t>
            </a:r>
            <a:r>
              <a:rPr lang="en-US" sz="1300" b="1" i="0" dirty="0">
                <a:cs typeface="Arial" panose="020B0604020202020204" pitchFamily="34" charset="0"/>
              </a:rPr>
              <a:t> </a:t>
            </a:r>
            <a:r>
              <a:rPr lang="zh-CN" altLang="en-US" sz="1300" b="1" i="0" dirty="0">
                <a:cs typeface="Arial" panose="020B0604020202020204" pitchFamily="34" charset="0"/>
              </a:rPr>
              <a:t>工作时间</a:t>
            </a:r>
            <a:endParaRPr lang="en-US" sz="1300" b="1" i="0" dirty="0">
              <a:cs typeface="Arial" panose="020B0604020202020204" pitchFamily="34" charset="0"/>
            </a:endParaRPr>
          </a:p>
        </p:txBody>
      </p:sp>
      <p:graphicFrame>
        <p:nvGraphicFramePr>
          <p:cNvPr id="25604" name="Chart 7"/>
          <p:cNvGraphicFramePr/>
          <p:nvPr/>
        </p:nvGraphicFramePr>
        <p:xfrm>
          <a:off x="817563" y="1150938"/>
          <a:ext cx="8056562" cy="4857750"/>
        </p:xfrm>
        <a:graphic>
          <a:graphicData uri="http://schemas.openxmlformats.org/presentationml/2006/ole">
            <mc:AlternateContent xmlns:mc="http://schemas.openxmlformats.org/markup-compatibility/2006">
              <mc:Choice xmlns:v="urn:schemas-microsoft-com:vml" Requires="v">
                <p:oleObj spid="_x0000_s2055" name="" r:id="rId1" imgW="8058785" imgH="4858385" progId="Excel.Chart.8">
                  <p:embed/>
                </p:oleObj>
              </mc:Choice>
              <mc:Fallback>
                <p:oleObj name="" r:id="rId1" imgW="8058785" imgH="4858385" progId="Excel.Chart.8">
                  <p:embed/>
                  <p:pic>
                    <p:nvPicPr>
                      <p:cNvPr id="0" name="图片 205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1150938"/>
                        <a:ext cx="8056562"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5" name="TextBox 8"/>
          <p:cNvSpPr txBox="1">
            <a:spLocks noChangeArrowheads="1"/>
          </p:cNvSpPr>
          <p:nvPr/>
        </p:nvSpPr>
        <p:spPr bwMode="auto">
          <a:xfrm>
            <a:off x="1936750" y="32099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1400" b="1" i="0">
                <a:cs typeface="Arial" panose="020B0604020202020204" pitchFamily="34" charset="0"/>
              </a:rPr>
              <a:t>杜邦的工作安全统计数据</a:t>
            </a:r>
            <a:endParaRPr lang="zh-CN" altLang="en-US" sz="1400" b="1" i="0">
              <a:cs typeface="Arial" panose="020B0604020202020204" pitchFamily="34" charset="0"/>
            </a:endParaRPr>
          </a:p>
        </p:txBody>
      </p:sp>
      <p:sp>
        <p:nvSpPr>
          <p:cNvPr id="25606" name="TextBox 9"/>
          <p:cNvSpPr txBox="1">
            <a:spLocks noChangeArrowheads="1"/>
          </p:cNvSpPr>
          <p:nvPr/>
        </p:nvSpPr>
        <p:spPr bwMode="auto">
          <a:xfrm>
            <a:off x="5335588" y="4456113"/>
            <a:ext cx="1457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1400" b="1" i="0">
                <a:cs typeface="Arial" panose="020B0604020202020204" pitchFamily="34" charset="0"/>
              </a:rPr>
              <a:t>杜邦的工作外安全统计数据</a:t>
            </a:r>
            <a:endParaRPr lang="zh-CN" altLang="en-US" sz="1400" b="1" i="0">
              <a:cs typeface="Arial" panose="020B0604020202020204" pitchFamily="34" charset="0"/>
            </a:endParaRPr>
          </a:p>
        </p:txBody>
      </p:sp>
      <p:sp>
        <p:nvSpPr>
          <p:cNvPr id="25607" name="TextBox 10"/>
          <p:cNvSpPr txBox="1">
            <a:spLocks noChangeArrowheads="1"/>
          </p:cNvSpPr>
          <p:nvPr/>
        </p:nvSpPr>
        <p:spPr bwMode="auto">
          <a:xfrm>
            <a:off x="5726113" y="3425825"/>
            <a:ext cx="1620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1400" b="1" i="0">
                <a:cs typeface="Arial" panose="020B0604020202020204" pitchFamily="34" charset="0"/>
              </a:rPr>
              <a:t>美国的工业平均值</a:t>
            </a:r>
            <a:endParaRPr lang="zh-CN" altLang="en-US" sz="1400" b="1" i="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520700"/>
            <a:ext cx="8229600" cy="698500"/>
          </a:xfrm>
        </p:spPr>
        <p:txBody>
          <a:bodyPr/>
          <a:lstStyle/>
          <a:p>
            <a:r>
              <a:rPr lang="zh-CN" altLang="en-US" sz="3600" smtClean="0">
                <a:solidFill>
                  <a:srgbClr val="BA313B"/>
                </a:solidFill>
                <a:latin typeface="微软雅黑" panose="020B0503020204020204" charset="-122"/>
                <a:ea typeface="微软雅黑" panose="020B0503020204020204" charset="-122"/>
              </a:rPr>
              <a:t>本质论与预防型安全哲学的观念</a:t>
            </a:r>
            <a:endParaRPr lang="zh-CN" altLang="en-US" sz="3600" smtClean="0">
              <a:solidFill>
                <a:srgbClr val="BA313B"/>
              </a:solidFill>
              <a:latin typeface="微软雅黑" panose="020B0503020204020204" charset="-122"/>
              <a:ea typeface="微软雅黑" panose="020B0503020204020204" charset="-122"/>
            </a:endParaRPr>
          </a:p>
        </p:txBody>
      </p:sp>
      <p:sp>
        <p:nvSpPr>
          <p:cNvPr id="26627" name="Rectangle 3"/>
          <p:cNvSpPr txBox="1">
            <a:spLocks noChangeArrowheads="1"/>
          </p:cNvSpPr>
          <p:nvPr/>
        </p:nvSpPr>
        <p:spPr bwMode="auto">
          <a:xfrm>
            <a:off x="457200" y="1371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2400"/>
              </a:spcBef>
            </a:pPr>
            <a:r>
              <a:rPr lang="zh-CN" altLang="en-US" sz="1800" i="0">
                <a:latin typeface="微软雅黑" panose="020B0503020204020204" charset="-122"/>
                <a:ea typeface="微软雅黑" panose="020B0503020204020204" charset="-122"/>
                <a:cs typeface="MS PGothic" panose="020B0600070205080204" pitchFamily="34" charset="-128"/>
              </a:rPr>
              <a:t>要做到以“本质论与预防型”的哲学观去理解安全系统，并以此为基础开展安全工作，首先得正确认识并认可以下观念。</a:t>
            </a:r>
            <a:endParaRPr lang="zh-CN" altLang="en-US" sz="1800" i="0">
              <a:latin typeface="微软雅黑" panose="020B0503020204020204" charset="-122"/>
              <a:ea typeface="微软雅黑" panose="020B0503020204020204" charset="-122"/>
              <a:cs typeface="MS PGothic" panose="020B0600070205080204" pitchFamily="34" charset="-128"/>
            </a:endParaRPr>
          </a:p>
        </p:txBody>
      </p:sp>
      <p:sp>
        <p:nvSpPr>
          <p:cNvPr id="7" name="Rectangle 4"/>
          <p:cNvSpPr>
            <a:spLocks noChangeArrowheads="1"/>
          </p:cNvSpPr>
          <p:nvPr/>
        </p:nvSpPr>
        <p:spPr bwMode="auto">
          <a:xfrm>
            <a:off x="457200" y="2209800"/>
            <a:ext cx="5562600" cy="385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eaLnBrk="0" hangingPunct="0">
              <a:buClr>
                <a:srgbClr val="BA313B"/>
              </a:buClr>
              <a:buSzPct val="78000"/>
              <a:defRPr/>
            </a:pPr>
            <a:r>
              <a:rPr lang="zh-CN" altLang="en-US" sz="1800" b="1" i="0" dirty="0">
                <a:latin typeface="微软雅黑" panose="020B0503020204020204" charset="-122"/>
                <a:ea typeface="微软雅黑" panose="020B0503020204020204" charset="-122"/>
                <a:cs typeface="MS PGothic" panose="020B0600070205080204" pitchFamily="34" charset="-128"/>
              </a:rPr>
              <a:t>安全效益的经济观</a:t>
            </a:r>
            <a:endParaRPr lang="zh-CN" altLang="en-US" sz="1800" b="1" i="0" dirty="0">
              <a:latin typeface="微软雅黑" panose="020B0503020204020204" charset="-122"/>
              <a:ea typeface="微软雅黑" panose="020B0503020204020204" charset="-122"/>
              <a:cs typeface="MS PGothic" panose="020B0600070205080204" pitchFamily="34" charset="-128"/>
            </a:endParaRPr>
          </a:p>
          <a:p>
            <a:pPr lvl="1" indent="-457200" eaLnBrk="0" hangingPunct="0">
              <a:buClr>
                <a:srgbClr val="FF0000"/>
              </a:buClr>
              <a:buSzPct val="78000"/>
              <a:buFontTx/>
              <a:buBlip>
                <a:blip r:embed="rId1"/>
              </a:buBlip>
              <a:defRPr/>
            </a:pPr>
            <a:r>
              <a:rPr lang="zh-CN" altLang="en-US" sz="1600" i="0" dirty="0">
                <a:latin typeface="微软雅黑" panose="020B0503020204020204" charset="-122"/>
                <a:ea typeface="微软雅黑" panose="020B0503020204020204" charset="-122"/>
                <a:cs typeface="MS PGothic" panose="020B0600070205080204" pitchFamily="34" charset="-128"/>
              </a:rPr>
              <a:t>实现安全生产，保护员工的生命安全与健康，不仅是企业的责任和任务，而且是保障生产顺利进行、企业效益实现的基本备件，安全就是效益，安全不仅能减少损失而且能增值，这是企业法人与管理者代表应建立的安全效益观；</a:t>
            </a:r>
            <a:endParaRPr lang="zh-CN" altLang="en-US" sz="1600" i="0" dirty="0">
              <a:latin typeface="微软雅黑" panose="020B0503020204020204" charset="-122"/>
              <a:ea typeface="微软雅黑" panose="020B0503020204020204" charset="-122"/>
              <a:cs typeface="MS PGothic" panose="020B0600070205080204" pitchFamily="34" charset="-128"/>
            </a:endParaRPr>
          </a:p>
          <a:p>
            <a:pPr lvl="1" indent="-457200" eaLnBrk="0" hangingPunct="0">
              <a:buClr>
                <a:srgbClr val="FF0000"/>
              </a:buClr>
              <a:buSzPct val="78000"/>
              <a:buFontTx/>
              <a:buBlip>
                <a:blip r:embed="rId1"/>
              </a:buBlip>
              <a:defRPr/>
            </a:pPr>
            <a:r>
              <a:rPr lang="zh-CN" altLang="en-US" sz="1600" i="0" dirty="0">
                <a:latin typeface="微软雅黑" panose="020B0503020204020204" charset="-122"/>
                <a:ea typeface="微软雅黑" panose="020B0503020204020204" charset="-122"/>
                <a:cs typeface="MS PGothic" panose="020B0600070205080204" pitchFamily="34" charset="-128"/>
              </a:rPr>
              <a:t>对安全经济活动所特有的规律，如“负效益”规律、非直接价值性特征等，只有通过分析对比才能获得准确的认识；</a:t>
            </a:r>
            <a:endParaRPr lang="en-US" altLang="zh-CN" sz="1600" i="0" dirty="0">
              <a:latin typeface="微软雅黑" panose="020B0503020204020204" charset="-122"/>
              <a:ea typeface="微软雅黑" panose="020B0503020204020204" charset="-122"/>
              <a:cs typeface="MS PGothic" panose="020B0600070205080204" pitchFamily="34" charset="-128"/>
            </a:endParaRPr>
          </a:p>
          <a:p>
            <a:pPr lvl="1" indent="-457200" eaLnBrk="0" hangingPunct="0">
              <a:buClr>
                <a:srgbClr val="FF0000"/>
              </a:buClr>
              <a:buSzPct val="78000"/>
              <a:buFontTx/>
              <a:buBlip>
                <a:blip r:embed="rId1"/>
              </a:buBlip>
              <a:defRPr/>
            </a:pPr>
            <a:endParaRPr lang="zh-CN" altLang="en-US" sz="1600" i="0" dirty="0">
              <a:latin typeface="微软雅黑" panose="020B0503020204020204" charset="-122"/>
              <a:ea typeface="微软雅黑" panose="020B0503020204020204" charset="-122"/>
              <a:cs typeface="MS PGothic" panose="020B0600070205080204" pitchFamily="34" charset="-128"/>
            </a:endParaRPr>
          </a:p>
          <a:p>
            <a:pPr marL="0" lvl="1" eaLnBrk="0" hangingPunct="0">
              <a:buClr>
                <a:srgbClr val="BA313B"/>
              </a:buClr>
              <a:buSzPct val="78000"/>
              <a:defRPr/>
            </a:pPr>
            <a:r>
              <a:rPr lang="zh-CN" altLang="en-US" sz="1800" b="1" i="0" dirty="0">
                <a:latin typeface="微软雅黑" panose="020B0503020204020204" charset="-122"/>
                <a:ea typeface="微软雅黑" panose="020B0503020204020204" charset="-122"/>
                <a:cs typeface="MS PGothic" panose="020B0600070205080204" pitchFamily="34" charset="-128"/>
              </a:rPr>
              <a:t>预防为主的科学观</a:t>
            </a:r>
            <a:endParaRPr lang="zh-CN" altLang="en-US" sz="1800" b="1" i="0" dirty="0">
              <a:latin typeface="微软雅黑" panose="020B0503020204020204" charset="-122"/>
              <a:ea typeface="微软雅黑" panose="020B0503020204020204" charset="-122"/>
              <a:cs typeface="MS PGothic" panose="020B0600070205080204" pitchFamily="34" charset="-128"/>
            </a:endParaRPr>
          </a:p>
          <a:p>
            <a:pPr lvl="1" indent="-457200" eaLnBrk="0" hangingPunct="0">
              <a:buClr>
                <a:srgbClr val="BA313B"/>
              </a:buClr>
              <a:buSzPct val="78000"/>
              <a:buFontTx/>
              <a:buBlip>
                <a:blip r:embed="rId1"/>
              </a:buBlip>
              <a:defRPr/>
            </a:pPr>
            <a:r>
              <a:rPr lang="zh-CN" altLang="en-US" sz="1600" i="0" dirty="0">
                <a:latin typeface="微软雅黑" panose="020B0503020204020204" charset="-122"/>
                <a:ea typeface="微软雅黑" panose="020B0503020204020204" charset="-122"/>
                <a:cs typeface="MS PGothic" panose="020B0600070205080204" pitchFamily="34" charset="-128"/>
              </a:rPr>
              <a:t>要高效、高质量的实现企业的安全生产，必须走预防为主之路，必须采用超前管理、预期型管理的方法，这是生产实践证实的科学真理，</a:t>
            </a:r>
            <a:r>
              <a:rPr lang="zh-CN" altLang="en-US" sz="1600" b="1" i="0" dirty="0">
                <a:solidFill>
                  <a:srgbClr val="FF0000"/>
                </a:solidFill>
                <a:latin typeface="微软雅黑" panose="020B0503020204020204" charset="-122"/>
                <a:ea typeface="微软雅黑" panose="020B0503020204020204" charset="-122"/>
                <a:cs typeface="MS PGothic" panose="020B0600070205080204" pitchFamily="34" charset="-128"/>
              </a:rPr>
              <a:t>预防为主</a:t>
            </a:r>
            <a:r>
              <a:rPr lang="zh-CN" altLang="en-US" sz="1600" i="0" dirty="0">
                <a:latin typeface="微软雅黑" panose="020B0503020204020204" charset="-122"/>
                <a:ea typeface="微软雅黑" panose="020B0503020204020204" charset="-122"/>
                <a:cs typeface="MS PGothic" panose="020B0600070205080204" pitchFamily="34" charset="-128"/>
              </a:rPr>
              <a:t>的科学观是实现系统（工业生产）本质安全化的必由之路。</a:t>
            </a:r>
            <a:endParaRPr lang="zh-CN" altLang="en-US" sz="1600" i="0" dirty="0">
              <a:latin typeface="微软雅黑" panose="020B0503020204020204" charset="-122"/>
              <a:ea typeface="微软雅黑" panose="020B0503020204020204" charset="-122"/>
              <a:cs typeface="MS PGothic" panose="020B0600070205080204" pitchFamily="34" charset="-128"/>
            </a:endParaRPr>
          </a:p>
        </p:txBody>
      </p:sp>
      <p:sp>
        <p:nvSpPr>
          <p:cNvPr id="8" name="Rectangle 8"/>
          <p:cNvSpPr>
            <a:spLocks noChangeArrowheads="1"/>
          </p:cNvSpPr>
          <p:nvPr/>
        </p:nvSpPr>
        <p:spPr bwMode="auto">
          <a:xfrm>
            <a:off x="6324600" y="2209800"/>
            <a:ext cx="2133600" cy="4171950"/>
          </a:xfrm>
          <a:prstGeom prst="rect">
            <a:avLst/>
          </a:prstGeom>
          <a:solidFill>
            <a:srgbClr val="FFCC00"/>
          </a:solidFill>
          <a:ln w="6350" algn="ctr">
            <a:solidFill>
              <a:srgbClr val="FFCC00"/>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pPr>
              <a:lnSpc>
                <a:spcPct val="120000"/>
              </a:lnSpc>
            </a:pPr>
            <a:r>
              <a:rPr lang="zh-CN" altLang="en-US" sz="1600" i="0">
                <a:latin typeface="微软雅黑" panose="020B0503020204020204" charset="-122"/>
                <a:ea typeface="微软雅黑" panose="020B0503020204020204" charset="-122"/>
              </a:rPr>
              <a:t>根据安全经济学分析结果：安全投入产出比为</a:t>
            </a:r>
            <a:r>
              <a:rPr lang="en-US" altLang="zh-CN" sz="1600" i="0">
                <a:latin typeface="微软雅黑" panose="020B0503020204020204" charset="-122"/>
                <a:ea typeface="微软雅黑" panose="020B0503020204020204" charset="-122"/>
              </a:rPr>
              <a:t>1:6</a:t>
            </a:r>
            <a:r>
              <a:rPr lang="zh-CN" altLang="en-US" sz="1600" i="0">
                <a:latin typeface="微软雅黑" panose="020B0503020204020204" charset="-122"/>
                <a:ea typeface="微软雅黑" panose="020B0503020204020204" charset="-122"/>
              </a:rPr>
              <a:t>；</a:t>
            </a:r>
            <a:r>
              <a:rPr lang="zh-CN" altLang="en-US" sz="1600" i="0">
                <a:solidFill>
                  <a:srgbClr val="FF0000"/>
                </a:solidFill>
                <a:latin typeface="微软雅黑" panose="020B0503020204020204" charset="-122"/>
                <a:ea typeface="微软雅黑" panose="020B0503020204020204" charset="-122"/>
              </a:rPr>
              <a:t>安全生产贡献率为</a:t>
            </a:r>
            <a:r>
              <a:rPr lang="en-US" altLang="zh-CN" sz="1600" i="0">
                <a:solidFill>
                  <a:srgbClr val="FF0000"/>
                </a:solidFill>
                <a:latin typeface="微软雅黑" panose="020B0503020204020204" charset="-122"/>
                <a:ea typeface="微软雅黑" panose="020B0503020204020204" charset="-122"/>
              </a:rPr>
              <a:t>1.5</a:t>
            </a:r>
            <a:r>
              <a:rPr lang="zh-CN" altLang="en-US" sz="1600" i="0">
                <a:solidFill>
                  <a:srgbClr val="FF0000"/>
                </a:solidFill>
                <a:latin typeface="微软雅黑" panose="020B0503020204020204" charset="-122"/>
                <a:ea typeface="微软雅黑" panose="020B0503020204020204" charset="-122"/>
              </a:rPr>
              <a:t>～</a:t>
            </a:r>
            <a:r>
              <a:rPr lang="en-US" altLang="zh-CN" sz="1600" i="0">
                <a:solidFill>
                  <a:srgbClr val="FF0000"/>
                </a:solidFill>
                <a:latin typeface="微软雅黑" panose="020B0503020204020204" charset="-122"/>
                <a:ea typeface="微软雅黑" panose="020B0503020204020204" charset="-122"/>
              </a:rPr>
              <a:t>5%</a:t>
            </a:r>
            <a:r>
              <a:rPr lang="zh-CN" altLang="en-US" sz="1600" i="0">
                <a:latin typeface="微软雅黑" panose="020B0503020204020204" charset="-122"/>
                <a:ea typeface="微软雅黑" panose="020B0503020204020204" charset="-122"/>
              </a:rPr>
              <a:t>；预防性投入效果与事后整改效果的等价关系是</a:t>
            </a:r>
            <a:r>
              <a:rPr lang="en-US" altLang="zh-CN" sz="1600" i="0">
                <a:latin typeface="微软雅黑" panose="020B0503020204020204" charset="-122"/>
                <a:ea typeface="微软雅黑" panose="020B0503020204020204" charset="-122"/>
              </a:rPr>
              <a:t>1:5</a:t>
            </a:r>
            <a:r>
              <a:rPr lang="zh-CN" altLang="en-US" sz="1600" i="0">
                <a:latin typeface="微软雅黑" panose="020B0503020204020204" charset="-122"/>
                <a:ea typeface="微软雅黑" panose="020B0503020204020204" charset="-122"/>
              </a:rPr>
              <a:t>，即</a:t>
            </a:r>
            <a:r>
              <a:rPr lang="en-US" altLang="zh-CN" sz="1600" i="0">
                <a:latin typeface="微软雅黑" panose="020B0503020204020204" charset="-122"/>
                <a:ea typeface="微软雅黑" panose="020B0503020204020204" charset="-122"/>
              </a:rPr>
              <a:t>1</a:t>
            </a:r>
            <a:r>
              <a:rPr lang="zh-CN" altLang="en-US" sz="1600" i="0">
                <a:latin typeface="微软雅黑" panose="020B0503020204020204" charset="-122"/>
                <a:ea typeface="微软雅黑" panose="020B0503020204020204" charset="-122"/>
              </a:rPr>
              <a:t>元事前预防＝</a:t>
            </a:r>
            <a:r>
              <a:rPr lang="en-US" altLang="zh-CN" sz="1600" i="0">
                <a:latin typeface="微软雅黑" panose="020B0503020204020204" charset="-122"/>
                <a:ea typeface="微软雅黑" panose="020B0503020204020204" charset="-122"/>
              </a:rPr>
              <a:t>5</a:t>
            </a:r>
            <a:r>
              <a:rPr lang="zh-CN" altLang="en-US" sz="1600" i="0">
                <a:latin typeface="微软雅黑" panose="020B0503020204020204" charset="-122"/>
                <a:ea typeface="微软雅黑" panose="020B0503020204020204" charset="-122"/>
              </a:rPr>
              <a:t>元事后投资。</a:t>
            </a:r>
            <a:endParaRPr lang="zh-CN" altLang="en-US" sz="1600" i="0">
              <a:latin typeface="微软雅黑" panose="020B0503020204020204" charset="-122"/>
              <a:ea typeface="微软雅黑" panose="020B0503020204020204" charset="-122"/>
            </a:endParaRPr>
          </a:p>
          <a:p>
            <a:pPr>
              <a:lnSpc>
                <a:spcPct val="120000"/>
              </a:lnSpc>
            </a:pPr>
            <a:r>
              <a:rPr lang="zh-CN" altLang="en-US" sz="1600" i="0">
                <a:latin typeface="微软雅黑" panose="020B0503020204020204" charset="-122"/>
                <a:ea typeface="微软雅黑" panose="020B0503020204020204" charset="-122"/>
              </a:rPr>
              <a:t>由此可看出：</a:t>
            </a:r>
            <a:endParaRPr lang="zh-CN" altLang="en-US" sz="1600" i="0">
              <a:latin typeface="微软雅黑" panose="020B0503020204020204" charset="-122"/>
              <a:ea typeface="微软雅黑" panose="020B0503020204020204" charset="-122"/>
            </a:endParaRPr>
          </a:p>
          <a:p>
            <a:pPr>
              <a:lnSpc>
                <a:spcPct val="120000"/>
              </a:lnSpc>
            </a:pPr>
            <a:r>
              <a:rPr lang="zh-CN" altLang="en-US" sz="1600" i="0">
                <a:latin typeface="微软雅黑" panose="020B0503020204020204" charset="-122"/>
                <a:ea typeface="微软雅黑" panose="020B0503020204020204" charset="-122"/>
              </a:rPr>
              <a:t>安全投入产出是正效益；预防性的投入产出比</a:t>
            </a:r>
            <a:r>
              <a:rPr lang="zh-CN" altLang="en-US" sz="1600" b="1" i="0">
                <a:solidFill>
                  <a:srgbClr val="FF0000"/>
                </a:solidFill>
                <a:latin typeface="微软雅黑" panose="020B0503020204020204" charset="-122"/>
                <a:ea typeface="微软雅黑" panose="020B0503020204020204" charset="-122"/>
              </a:rPr>
              <a:t>高于</a:t>
            </a:r>
            <a:r>
              <a:rPr lang="zh-CN" altLang="en-US" sz="1600" i="0">
                <a:latin typeface="微软雅黑" panose="020B0503020204020204" charset="-122"/>
                <a:ea typeface="微软雅黑" panose="020B0503020204020204" charset="-122"/>
              </a:rPr>
              <a:t>事后整改的投入产出比。</a:t>
            </a:r>
            <a:endParaRPr lang="zh-CN" altLang="en-US" sz="1600" i="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 calcmode="lin" valueType="num">
                                      <p:cBhvr>
                                        <p:cTn id="9" dur="500" fill="hold"/>
                                        <p:tgtEl>
                                          <p:spTgt spid="8">
                                            <p:bg/>
                                          </p:spTgt>
                                        </p:tgtEl>
                                        <p:attrNameLst>
                                          <p:attrName>style.rotation</p:attrName>
                                        </p:attrNameLst>
                                      </p:cBhvr>
                                      <p:tavLst>
                                        <p:tav tm="0">
                                          <p:val>
                                            <p:fltVal val="360"/>
                                          </p:val>
                                        </p:tav>
                                        <p:tav tm="100000">
                                          <p:val>
                                            <p:fltVal val="0"/>
                                          </p:val>
                                        </p:tav>
                                      </p:tavLst>
                                    </p:anim>
                                    <p:animEffect transition="in" filter="fade">
                                      <p:cBhvr>
                                        <p:cTn id="10" dur="500"/>
                                        <p:tgtEl>
                                          <p:spTgt spid="8">
                                            <p:bg/>
                                          </p:spTgt>
                                        </p:tgtEl>
                                      </p:cBhvr>
                                    </p:animEffect>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50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500"/>
                                        <p:tgtEl>
                                          <p:spTgt spid="8">
                                            <p:txEl>
                                              <p:pRg st="0" end="0"/>
                                            </p:txEl>
                                          </p:spTgt>
                                        </p:tgtEl>
                                        <p:attrNameLst>
                                          <p:attrName>fill.type</p:attrName>
                                        </p:attrNameLst>
                                      </p:cBhvr>
                                      <p:to>
                                        <p:strVal val="solid"/>
                                      </p:to>
                                    </p:set>
                                  </p:childTnLst>
                                </p:cTn>
                              </p:par>
                            </p:childTnLst>
                          </p:cTn>
                        </p:par>
                        <p:par>
                          <p:cTn id="17" fill="hold">
                            <p:stCondLst>
                              <p:cond delay="2025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20" dur="50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50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2" dur="500"/>
                                        <p:tgtEl>
                                          <p:spTgt spid="8">
                                            <p:txEl>
                                              <p:pRg st="1" end="1"/>
                                            </p:txEl>
                                          </p:spTgt>
                                        </p:tgtEl>
                                        <p:attrNameLst>
                                          <p:attrName>fill.type</p:attrName>
                                        </p:attrNameLst>
                                      </p:cBhvr>
                                      <p:to>
                                        <p:strVal val="solid"/>
                                      </p:to>
                                    </p:set>
                                  </p:childTnLst>
                                </p:cTn>
                              </p:par>
                            </p:childTnLst>
                          </p:cTn>
                        </p:par>
                        <p:par>
                          <p:cTn id="23" fill="hold">
                            <p:stCondLst>
                              <p:cond delay="220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26" dur="50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28" dur="500"/>
                                        <p:tgtEl>
                                          <p:spTgt spid="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57200" y="685800"/>
            <a:ext cx="82296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indent="-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2400"/>
              </a:spcBef>
            </a:pPr>
            <a:endParaRPr lang="zh-CN" altLang="en-US" sz="1600" i="0">
              <a:latin typeface="微软雅黑" panose="020B0503020204020204" charset="-122"/>
              <a:ea typeface="微软雅黑" panose="020B0503020204020204" charset="-122"/>
              <a:cs typeface="MS PGothic" panose="020B0600070205080204" pitchFamily="34" charset="-128"/>
            </a:endParaRPr>
          </a:p>
          <a:p>
            <a:pPr>
              <a:spcBef>
                <a:spcPts val="2400"/>
              </a:spcBef>
            </a:pPr>
            <a:endParaRPr lang="zh-CN" altLang="en-US" sz="1600" i="0">
              <a:latin typeface="微软雅黑" panose="020B0503020204020204" charset="-122"/>
              <a:ea typeface="微软雅黑" panose="020B0503020204020204" charset="-122"/>
              <a:cs typeface="MS PGothic" panose="020B0600070205080204" pitchFamily="34" charset="-128"/>
            </a:endParaRPr>
          </a:p>
          <a:p>
            <a:pPr>
              <a:spcBef>
                <a:spcPts val="2400"/>
              </a:spcBef>
            </a:pPr>
            <a:r>
              <a:rPr lang="zh-CN" altLang="en-US" sz="1800" b="1" i="0">
                <a:latin typeface="微软雅黑" panose="020B0503020204020204" charset="-122"/>
                <a:ea typeface="微软雅黑" panose="020B0503020204020204" charset="-122"/>
                <a:cs typeface="MS PGothic" panose="020B0600070205080204" pitchFamily="34" charset="-128"/>
              </a:rPr>
              <a:t>安全第一的哲学观</a:t>
            </a:r>
            <a:endParaRPr lang="zh-CN" altLang="en-US" sz="1800"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安全第一”是一个相对、辩证的概念，是在人类活动的方式上相对于其他方式或手段而言的，并是在与之发生矛盾时必须遵循的原则。安全既是企业的目标，又是各项工作（技术、效益、生产等）的基础，建立起辩证的安全第一的哲学观，就能处理好安全与生产、安全与效益的关系，才能做好企业的安全工作。</a:t>
            </a:r>
            <a:endParaRPr lang="zh-CN" altLang="en-US" sz="1600"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endParaRPr lang="zh-CN" altLang="en-US" sz="1600"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endParaRPr lang="zh-CN" altLang="en-US" sz="1600" i="0">
              <a:latin typeface="微软雅黑" panose="020B0503020204020204" charset="-122"/>
              <a:ea typeface="微软雅黑" panose="020B0503020204020204" charset="-122"/>
              <a:cs typeface="MS PGothic" panose="020B0600070205080204" pitchFamily="34" charset="-128"/>
            </a:endParaRPr>
          </a:p>
          <a:p>
            <a:pPr>
              <a:spcBef>
                <a:spcPts val="2400"/>
              </a:spcBef>
            </a:pPr>
            <a:endParaRPr lang="zh-CN" altLang="en-US" sz="1600" i="0">
              <a:latin typeface="微软雅黑" panose="020B0503020204020204" charset="-122"/>
              <a:ea typeface="微软雅黑" panose="020B0503020204020204" charset="-122"/>
              <a:cs typeface="MS PGothic" panose="020B0600070205080204" pitchFamily="34" charset="-128"/>
            </a:endParaRPr>
          </a:p>
          <a:p>
            <a:pPr>
              <a:spcBef>
                <a:spcPts val="2400"/>
              </a:spcBef>
            </a:pPr>
            <a:r>
              <a:rPr lang="zh-CN" altLang="en-US" sz="1800" b="1" i="0">
                <a:latin typeface="微软雅黑" panose="020B0503020204020204" charset="-122"/>
                <a:ea typeface="微软雅黑" panose="020B0503020204020204" charset="-122"/>
                <a:cs typeface="MS PGothic" panose="020B0600070205080204" pitchFamily="34" charset="-128"/>
              </a:rPr>
              <a:t>重视生命的价值观</a:t>
            </a:r>
            <a:endParaRPr lang="zh-CN" altLang="en-US" sz="1800"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r>
              <a:rPr lang="zh-CN" altLang="en-US" sz="1600" i="0">
                <a:latin typeface="微软雅黑" panose="020B0503020204020204" charset="-122"/>
                <a:ea typeface="微软雅黑" panose="020B0503020204020204" charset="-122"/>
                <a:cs typeface="MS PGothic" panose="020B0600070205080204" pitchFamily="34" charset="-128"/>
              </a:rPr>
              <a:t>安全维系人的生命与健康；生命只有一次，健康是人生之本，充分认识人的生命与健康的价值，强化“善待生命，珍惜健康”之理，是我们社会每一个人应该建立的价值观，以人为本，尊重与爱护员工是企业管理者或雇主应有的情感观。</a:t>
            </a:r>
            <a:endParaRPr lang="zh-CN" altLang="en-US" sz="1600" i="0">
              <a:latin typeface="微软雅黑" panose="020B0503020204020204" charset="-122"/>
              <a:ea typeface="微软雅黑" panose="020B0503020204020204" charset="-122"/>
              <a:cs typeface="MS PGothic" panose="020B0600070205080204" pitchFamily="34" charset="-128"/>
            </a:endParaRPr>
          </a:p>
        </p:txBody>
      </p:sp>
      <p:sp>
        <p:nvSpPr>
          <p:cNvPr id="6" name="WordArt 4"/>
          <p:cNvSpPr>
            <a:spLocks noChangeArrowheads="1" noChangeShapeType="1" noTextEdit="1"/>
          </p:cNvSpPr>
          <p:nvPr/>
        </p:nvSpPr>
        <p:spPr bwMode="auto">
          <a:xfrm>
            <a:off x="3581400" y="838200"/>
            <a:ext cx="2282825" cy="612775"/>
          </a:xfrm>
          <a:prstGeom prst="rect">
            <a:avLst/>
          </a:prstGeom>
        </p:spPr>
        <p:txBody>
          <a:bodyPr wrap="none" fromWordArt="1">
            <a:prstTxWarp prst="textPlain">
              <a:avLst>
                <a:gd name="adj" fmla="val 50000"/>
              </a:avLst>
            </a:prstTxWarp>
            <a:scene3d>
              <a:camera prst="legacyPerspectiveBottom"/>
              <a:lightRig rig="legacyHarsh3" dir="t"/>
            </a:scene3d>
            <a:sp3d extrusionH="887400" prstMaterial="legacyMatte">
              <a:extrusionClr>
                <a:srgbClr val="663300"/>
              </a:extrusionClr>
            </a:sp3d>
          </a:bodyPr>
          <a:lstStyle/>
          <a:p>
            <a:r>
              <a:rPr lang="zh-CN" altLang="en-US" sz="3600" i="0" kern="10" dirty="0">
                <a:ln w="9525">
                  <a:round/>
                </a:ln>
                <a:solidFill>
                  <a:srgbClr val="BA313B"/>
                </a:solidFill>
                <a:latin typeface="黑体" panose="02010609060101010101" pitchFamily="49" charset="-122"/>
                <a:ea typeface="黑体" panose="02010609060101010101" pitchFamily="49" charset="-122"/>
              </a:rPr>
              <a:t>安全第一</a:t>
            </a:r>
            <a:endParaRPr lang="zh-CN" altLang="en-US" sz="3600" i="0" kern="10" dirty="0">
              <a:ln w="9525">
                <a:round/>
              </a:ln>
              <a:solidFill>
                <a:srgbClr val="BA313B"/>
              </a:solidFill>
              <a:latin typeface="黑体" panose="02010609060101010101" pitchFamily="49" charset="-122"/>
              <a:ea typeface="黑体" panose="02010609060101010101" pitchFamily="49" charset="-122"/>
            </a:endParaRPr>
          </a:p>
        </p:txBody>
      </p:sp>
      <p:sp>
        <p:nvSpPr>
          <p:cNvPr id="7" name="WordArt 5"/>
          <p:cNvSpPr>
            <a:spLocks noChangeArrowheads="1" noChangeShapeType="1" noTextEdit="1"/>
          </p:cNvSpPr>
          <p:nvPr/>
        </p:nvSpPr>
        <p:spPr bwMode="auto">
          <a:xfrm>
            <a:off x="3657600" y="3733800"/>
            <a:ext cx="2427288" cy="617538"/>
          </a:xfrm>
          <a:prstGeom prst="rect">
            <a:avLst/>
          </a:prstGeom>
        </p:spPr>
        <p:txBody>
          <a:bodyPr wrap="none" fromWordArt="1">
            <a:prstTxWarp prst="textPlain">
              <a:avLst>
                <a:gd name="adj" fmla="val 50000"/>
              </a:avLst>
            </a:prstTxWarp>
            <a:scene3d>
              <a:camera prst="legacyPerspectiveBottom"/>
              <a:lightRig rig="legacyHarsh3" dir="t"/>
            </a:scene3d>
            <a:sp3d extrusionH="887400" prstMaterial="legacyMatte">
              <a:extrusionClr>
                <a:srgbClr val="663300"/>
              </a:extrusionClr>
            </a:sp3d>
          </a:bodyPr>
          <a:lstStyle/>
          <a:p>
            <a:r>
              <a:rPr lang="zh-CN" altLang="en-US" sz="3600" i="0" kern="10" dirty="0">
                <a:ln w="9525">
                  <a:round/>
                </a:ln>
                <a:solidFill>
                  <a:srgbClr val="BA313B"/>
                </a:solidFill>
                <a:latin typeface="黑体" panose="02010609060101010101" pitchFamily="49" charset="-122"/>
                <a:ea typeface="黑体" panose="02010609060101010101" pitchFamily="49" charset="-122"/>
              </a:rPr>
              <a:t>珍爱生命</a:t>
            </a:r>
            <a:endParaRPr lang="zh-CN" altLang="en-US" sz="3600" i="0" kern="10" dirty="0">
              <a:ln w="9525">
                <a:round/>
              </a:ln>
              <a:solidFill>
                <a:srgbClr val="BA313B"/>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Rectangle 2"/>
          <p:cNvSpPr>
            <a:spLocks noGrp="1" noChangeArrowheads="1"/>
          </p:cNvSpPr>
          <p:nvPr>
            <p:ph type="title"/>
          </p:nvPr>
        </p:nvSpPr>
        <p:spPr>
          <a:xfrm>
            <a:off x="477838" y="653827"/>
            <a:ext cx="8229600" cy="542925"/>
          </a:xfrm>
        </p:spPr>
        <p:txBody>
          <a:bodyPr/>
          <a:lstStyle/>
          <a:p>
            <a:r>
              <a:rPr lang="zh-CN" altLang="en-US" sz="3600" dirty="0" smtClean="0">
                <a:solidFill>
                  <a:srgbClr val="BA313B"/>
                </a:solidFill>
                <a:latin typeface="微软雅黑" panose="020B0503020204020204" charset="-122"/>
                <a:ea typeface="微软雅黑" panose="020B0503020204020204" charset="-122"/>
              </a:rPr>
              <a:t>安全系统的构成</a:t>
            </a:r>
            <a:endParaRPr lang="zh-CN" altLang="en-US" sz="3600" dirty="0" smtClean="0">
              <a:solidFill>
                <a:srgbClr val="BA313B"/>
              </a:solidFill>
              <a:latin typeface="微软雅黑" panose="020B0503020204020204" charset="-122"/>
              <a:ea typeface="微软雅黑" panose="020B0503020204020204" charset="-122"/>
            </a:endParaRPr>
          </a:p>
        </p:txBody>
      </p:sp>
      <p:sp>
        <p:nvSpPr>
          <p:cNvPr id="1051" name="Rectangle 3"/>
          <p:cNvSpPr txBox="1">
            <a:spLocks noChangeArrowheads="1"/>
          </p:cNvSpPr>
          <p:nvPr/>
        </p:nvSpPr>
        <p:spPr bwMode="auto">
          <a:xfrm>
            <a:off x="571500" y="1563688"/>
            <a:ext cx="40386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2400"/>
              </a:spcBef>
            </a:pPr>
            <a:r>
              <a:rPr lang="zh-CN" altLang="en-US" sz="1800" i="0">
                <a:latin typeface="微软雅黑" panose="020B0503020204020204" charset="-122"/>
                <a:ea typeface="微软雅黑" panose="020B0503020204020204" charset="-122"/>
                <a:cs typeface="MS PGothic" panose="020B0600070205080204" pitchFamily="34" charset="-128"/>
              </a:rPr>
              <a:t>从以上人类安全哲学的演变可以看出，本质论与预防型安全哲学方法论上讲求安全的</a:t>
            </a:r>
            <a:r>
              <a:rPr lang="zh-CN" altLang="en-US" sz="1800" b="1" i="0">
                <a:solidFill>
                  <a:srgbClr val="FF0000"/>
                </a:solidFill>
                <a:latin typeface="微软雅黑" panose="020B0503020204020204" charset="-122"/>
                <a:ea typeface="微软雅黑" panose="020B0503020204020204" charset="-122"/>
                <a:cs typeface="MS PGothic" panose="020B0600070205080204" pitchFamily="34" charset="-128"/>
              </a:rPr>
              <a:t>超前、主动</a:t>
            </a:r>
            <a:r>
              <a:rPr lang="zh-CN" altLang="en-US" sz="1800" i="0">
                <a:latin typeface="微软雅黑" panose="020B0503020204020204" charset="-122"/>
                <a:ea typeface="微软雅黑" panose="020B0503020204020204" charset="-122"/>
                <a:cs typeface="MS PGothic" panose="020B0600070205080204" pitchFamily="34" charset="-128"/>
              </a:rPr>
              <a:t>，认识论由“系统安全”发展到“</a:t>
            </a:r>
            <a:r>
              <a:rPr lang="zh-CN" altLang="en-US" sz="1800" b="1" i="0">
                <a:solidFill>
                  <a:srgbClr val="FF0000"/>
                </a:solidFill>
                <a:latin typeface="微软雅黑" panose="020B0503020204020204" charset="-122"/>
                <a:ea typeface="微软雅黑" panose="020B0503020204020204" charset="-122"/>
                <a:cs typeface="MS PGothic" panose="020B0600070205080204" pitchFamily="34" charset="-128"/>
              </a:rPr>
              <a:t>安全系统</a:t>
            </a:r>
            <a:r>
              <a:rPr lang="zh-CN" altLang="en-US" sz="1800" i="0">
                <a:latin typeface="微软雅黑" panose="020B0503020204020204" charset="-122"/>
                <a:ea typeface="微软雅黑" panose="020B0503020204020204" charset="-122"/>
                <a:cs typeface="MS PGothic" panose="020B0600070205080204" pitchFamily="34" charset="-128"/>
              </a:rPr>
              <a:t>”。</a:t>
            </a:r>
            <a:endParaRPr lang="en-US" altLang="zh-CN" sz="1800" i="0">
              <a:latin typeface="微软雅黑" panose="020B0503020204020204" charset="-122"/>
              <a:ea typeface="微软雅黑" panose="020B0503020204020204" charset="-122"/>
              <a:cs typeface="MS PGothic" panose="020B0600070205080204" pitchFamily="34" charset="-128"/>
            </a:endParaRPr>
          </a:p>
          <a:p>
            <a:pPr>
              <a:spcBef>
                <a:spcPts val="2400"/>
              </a:spcBef>
            </a:pPr>
            <a:r>
              <a:rPr lang="zh-CN" altLang="en-US" sz="1800" i="0">
                <a:latin typeface="微软雅黑" panose="020B0503020204020204" charset="-122"/>
                <a:ea typeface="微软雅黑" panose="020B0503020204020204" charset="-122"/>
                <a:cs typeface="MS PGothic" panose="020B0600070205080204" pitchFamily="34" charset="-128"/>
              </a:rPr>
              <a:t>从安全系统的</a:t>
            </a:r>
            <a:r>
              <a:rPr lang="zh-CN" altLang="en-US" sz="1800" b="1" i="0">
                <a:solidFill>
                  <a:srgbClr val="FF0000"/>
                </a:solidFill>
                <a:latin typeface="微软雅黑" panose="020B0503020204020204" charset="-122"/>
                <a:ea typeface="微软雅黑" panose="020B0503020204020204" charset="-122"/>
                <a:cs typeface="MS PGothic" panose="020B0600070205080204" pitchFamily="34" charset="-128"/>
              </a:rPr>
              <a:t>动态特性</a:t>
            </a:r>
            <a:r>
              <a:rPr lang="zh-CN" altLang="en-US" sz="1800" i="0">
                <a:latin typeface="微软雅黑" panose="020B0503020204020204" charset="-122"/>
                <a:ea typeface="微软雅黑" panose="020B0503020204020204" charset="-122"/>
                <a:cs typeface="MS PGothic" panose="020B0600070205080204" pitchFamily="34" charset="-128"/>
              </a:rPr>
              <a:t>看，人类的安全系统是人、技术、环境、社会、经济等因素构成的大协调系统。</a:t>
            </a:r>
            <a:endParaRPr lang="zh-CN" altLang="en-US" sz="1800" i="0">
              <a:latin typeface="微软雅黑" panose="020B0503020204020204" charset="-122"/>
              <a:ea typeface="微软雅黑" panose="020B0503020204020204" charset="-122"/>
              <a:cs typeface="MS PGothic" panose="020B0600070205080204" pitchFamily="34" charset="-128"/>
            </a:endParaRPr>
          </a:p>
          <a:p>
            <a:pPr>
              <a:spcBef>
                <a:spcPts val="2400"/>
              </a:spcBef>
            </a:pPr>
            <a:r>
              <a:rPr lang="zh-CN" altLang="en-US" sz="1800" i="0">
                <a:latin typeface="微软雅黑" panose="020B0503020204020204" charset="-122"/>
                <a:ea typeface="微软雅黑" panose="020B0503020204020204" charset="-122"/>
                <a:cs typeface="MS PGothic" panose="020B0600070205080204" pitchFamily="34" charset="-128"/>
              </a:rPr>
              <a:t>从安全系统的</a:t>
            </a:r>
            <a:r>
              <a:rPr lang="zh-CN" altLang="en-US" sz="1800" b="1" i="0">
                <a:solidFill>
                  <a:srgbClr val="FF0000"/>
                </a:solidFill>
                <a:latin typeface="微软雅黑" panose="020B0503020204020204" charset="-122"/>
                <a:ea typeface="微软雅黑" panose="020B0503020204020204" charset="-122"/>
                <a:cs typeface="MS PGothic" panose="020B0600070205080204" pitchFamily="34" charset="-128"/>
              </a:rPr>
              <a:t>静态特性</a:t>
            </a:r>
            <a:r>
              <a:rPr lang="zh-CN" altLang="en-US" sz="1800" i="0">
                <a:latin typeface="微软雅黑" panose="020B0503020204020204" charset="-122"/>
                <a:ea typeface="微软雅黑" panose="020B0503020204020204" charset="-122"/>
                <a:cs typeface="MS PGothic" panose="020B0600070205080204" pitchFamily="34" charset="-128"/>
              </a:rPr>
              <a:t>看，安全系统理论主要研究两个系统对象，一是事故系统，二是安全系统。</a:t>
            </a:r>
            <a:endParaRPr lang="zh-CN" altLang="en-US" sz="1800" i="0">
              <a:latin typeface="微软雅黑" panose="020B0503020204020204" charset="-122"/>
              <a:ea typeface="微软雅黑" panose="020B0503020204020204" charset="-122"/>
              <a:cs typeface="MS PGothic" panose="020B0600070205080204" pitchFamily="34" charset="-128"/>
            </a:endParaRPr>
          </a:p>
          <a:p>
            <a:pPr>
              <a:spcBef>
                <a:spcPts val="2400"/>
              </a:spcBef>
            </a:pPr>
            <a:r>
              <a:rPr lang="zh-CN" altLang="en-US" sz="1800" i="0">
                <a:latin typeface="微软雅黑" panose="020B0503020204020204" charset="-122"/>
                <a:ea typeface="微软雅黑" panose="020B0503020204020204" charset="-122"/>
                <a:cs typeface="MS PGothic" panose="020B0600070205080204" pitchFamily="34" charset="-128"/>
              </a:rPr>
              <a:t>下面，我们就从安全系统的静态特性入手，讨论</a:t>
            </a:r>
            <a:r>
              <a:rPr lang="zh-CN" altLang="en-US" sz="1800" b="1" i="0">
                <a:solidFill>
                  <a:srgbClr val="FF0000"/>
                </a:solidFill>
                <a:latin typeface="微软雅黑" panose="020B0503020204020204" charset="-122"/>
                <a:ea typeface="微软雅黑" panose="020B0503020204020204" charset="-122"/>
                <a:cs typeface="MS PGothic" panose="020B0600070205080204" pitchFamily="34" charset="-128"/>
              </a:rPr>
              <a:t>本质安全</a:t>
            </a:r>
            <a:r>
              <a:rPr lang="zh-CN" altLang="en-US" sz="1800" i="0">
                <a:latin typeface="微软雅黑" panose="020B0503020204020204" charset="-122"/>
                <a:ea typeface="微软雅黑" panose="020B0503020204020204" charset="-122"/>
                <a:cs typeface="MS PGothic" panose="020B0600070205080204" pitchFamily="34" charset="-128"/>
              </a:rPr>
              <a:t>的含义。</a:t>
            </a:r>
            <a:endParaRPr lang="zh-CN" altLang="en-US" sz="1800" i="0">
              <a:latin typeface="微软雅黑" panose="020B0503020204020204" charset="-122"/>
              <a:ea typeface="微软雅黑" panose="020B0503020204020204" charset="-122"/>
              <a:cs typeface="MS PGothic" panose="020B0600070205080204" pitchFamily="34" charset="-128"/>
            </a:endParaRPr>
          </a:p>
        </p:txBody>
      </p:sp>
      <p:grpSp>
        <p:nvGrpSpPr>
          <p:cNvPr id="2" name="Content Placeholder 98308"/>
          <p:cNvGrpSpPr/>
          <p:nvPr/>
        </p:nvGrpSpPr>
        <p:grpSpPr bwMode="auto">
          <a:xfrm>
            <a:off x="4668838" y="1371600"/>
            <a:ext cx="4038600" cy="5186363"/>
            <a:chOff x="2928" y="864"/>
            <a:chExt cx="2544" cy="3072"/>
          </a:xfrm>
        </p:grpSpPr>
        <p:graphicFrame>
          <p:nvGraphicFramePr>
            <p:cNvPr id="26" name="Diagram 25"/>
            <p:cNvGraphicFramePr/>
            <p:nvPr/>
          </p:nvGraphicFramePr>
          <p:xfrm>
            <a:off x="2928" y="864"/>
            <a:ext cx="2544" cy="30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 name="Group 4"/>
            <p:cNvGrpSpPr/>
            <p:nvPr/>
          </p:nvGrpSpPr>
          <p:grpSpPr bwMode="auto">
            <a:xfrm>
              <a:off x="3168" y="1008"/>
              <a:ext cx="2112" cy="2305"/>
              <a:chOff x="3168" y="1151"/>
              <a:chExt cx="2112" cy="2305"/>
            </a:xfrm>
          </p:grpSpPr>
          <p:grpSp>
            <p:nvGrpSpPr>
              <p:cNvPr id="5" name="Group 5"/>
              <p:cNvGrpSpPr/>
              <p:nvPr/>
            </p:nvGrpSpPr>
            <p:grpSpPr bwMode="auto">
              <a:xfrm>
                <a:off x="3648" y="1151"/>
                <a:ext cx="1296" cy="865"/>
                <a:chOff x="3552" y="1296"/>
                <a:chExt cx="1296" cy="865"/>
              </a:xfrm>
            </p:grpSpPr>
            <p:grpSp>
              <p:nvGrpSpPr>
                <p:cNvPr id="20" name="Group 6"/>
                <p:cNvGrpSpPr/>
                <p:nvPr/>
              </p:nvGrpSpPr>
              <p:grpSpPr bwMode="auto">
                <a:xfrm>
                  <a:off x="3552" y="1296"/>
                  <a:ext cx="1248" cy="864"/>
                  <a:chOff x="3552" y="960"/>
                  <a:chExt cx="1248" cy="864"/>
                </a:xfrm>
              </p:grpSpPr>
              <p:sp>
                <p:nvSpPr>
                  <p:cNvPr id="22" name="Rectangle 7"/>
                  <p:cNvSpPr>
                    <a:spLocks noChangeArrowheads="1"/>
                  </p:cNvSpPr>
                  <p:nvPr/>
                </p:nvSpPr>
                <p:spPr bwMode="auto">
                  <a:xfrm>
                    <a:off x="3792" y="1440"/>
                    <a:ext cx="768" cy="240"/>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安全系统</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Rectangle 8"/>
                  <p:cNvSpPr>
                    <a:spLocks noChangeArrowheads="1"/>
                  </p:cNvSpPr>
                  <p:nvPr/>
                </p:nvSpPr>
                <p:spPr bwMode="auto">
                  <a:xfrm>
                    <a:off x="3552" y="960"/>
                    <a:ext cx="1248" cy="336"/>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本质论与预防型安全哲学认识论</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4" name="Line 9"/>
                  <p:cNvSpPr>
                    <a:spLocks noChangeShapeType="1"/>
                  </p:cNvSpPr>
                  <p:nvPr/>
                </p:nvSpPr>
                <p:spPr bwMode="auto">
                  <a:xfrm>
                    <a:off x="4176" y="1296"/>
                    <a:ext cx="1" cy="144"/>
                  </a:xfrm>
                  <a:prstGeom prst="line">
                    <a:avLst/>
                  </a:prstGeom>
                  <a:noFill/>
                  <a:ln w="6350">
                    <a:solidFill>
                      <a:srgbClr val="FF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sp>
                <p:nvSpPr>
                  <p:cNvPr id="25" name="Line 10"/>
                  <p:cNvSpPr>
                    <a:spLocks noChangeShapeType="1"/>
                  </p:cNvSpPr>
                  <p:nvPr/>
                </p:nvSpPr>
                <p:spPr bwMode="auto">
                  <a:xfrm>
                    <a:off x="4176" y="1680"/>
                    <a:ext cx="1" cy="144"/>
                  </a:xfrm>
                  <a:prstGeom prst="line">
                    <a:avLst/>
                  </a:prstGeom>
                  <a:noFill/>
                  <a:ln w="6350">
                    <a:solidFill>
                      <a:srgbClr val="FF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grpSp>
            <p:sp>
              <p:nvSpPr>
                <p:cNvPr id="21" name="Line 11"/>
                <p:cNvSpPr>
                  <a:spLocks noChangeShapeType="1"/>
                </p:cNvSpPr>
                <p:nvPr/>
              </p:nvSpPr>
              <p:spPr bwMode="auto">
                <a:xfrm>
                  <a:off x="3552" y="2160"/>
                  <a:ext cx="1296" cy="1"/>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grpSp>
          <p:sp>
            <p:nvSpPr>
              <p:cNvPr id="6" name="Rectangle 12"/>
              <p:cNvSpPr>
                <a:spLocks noChangeArrowheads="1"/>
              </p:cNvSpPr>
              <p:nvPr/>
            </p:nvSpPr>
            <p:spPr bwMode="auto">
              <a:xfrm>
                <a:off x="3312" y="2160"/>
                <a:ext cx="672" cy="240"/>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静态特性</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Rectangle 13"/>
              <p:cNvSpPr>
                <a:spLocks noChangeArrowheads="1"/>
              </p:cNvSpPr>
              <p:nvPr/>
            </p:nvSpPr>
            <p:spPr bwMode="auto">
              <a:xfrm>
                <a:off x="3888" y="2688"/>
                <a:ext cx="288" cy="768"/>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安全系统</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Rectangle 14"/>
              <p:cNvSpPr>
                <a:spLocks noChangeArrowheads="1"/>
              </p:cNvSpPr>
              <p:nvPr/>
            </p:nvSpPr>
            <p:spPr bwMode="auto">
              <a:xfrm>
                <a:off x="3168" y="2688"/>
                <a:ext cx="288" cy="768"/>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事故系统</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Line 15"/>
              <p:cNvSpPr>
                <a:spLocks noChangeShapeType="1"/>
              </p:cNvSpPr>
              <p:nvPr/>
            </p:nvSpPr>
            <p:spPr bwMode="auto">
              <a:xfrm>
                <a:off x="4032" y="2544"/>
                <a:ext cx="1" cy="144"/>
              </a:xfrm>
              <a:prstGeom prst="line">
                <a:avLst/>
              </a:prstGeom>
              <a:noFill/>
              <a:ln w="6350">
                <a:solidFill>
                  <a:srgbClr val="FF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sp>
            <p:nvSpPr>
              <p:cNvPr id="11" name="Line 16"/>
              <p:cNvSpPr>
                <a:spLocks noChangeShapeType="1"/>
              </p:cNvSpPr>
              <p:nvPr/>
            </p:nvSpPr>
            <p:spPr bwMode="auto">
              <a:xfrm>
                <a:off x="3312" y="2544"/>
                <a:ext cx="1" cy="144"/>
              </a:xfrm>
              <a:prstGeom prst="line">
                <a:avLst/>
              </a:prstGeom>
              <a:noFill/>
              <a:ln w="6350">
                <a:solidFill>
                  <a:srgbClr val="FF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sp>
            <p:nvSpPr>
              <p:cNvPr id="12" name="Line 17"/>
              <p:cNvSpPr>
                <a:spLocks noChangeShapeType="1"/>
              </p:cNvSpPr>
              <p:nvPr/>
            </p:nvSpPr>
            <p:spPr bwMode="auto">
              <a:xfrm>
                <a:off x="3648" y="2400"/>
                <a:ext cx="1" cy="144"/>
              </a:xfrm>
              <a:prstGeom prst="line">
                <a:avLst/>
              </a:prstGeom>
              <a:noFill/>
              <a:ln w="6350">
                <a:solidFill>
                  <a:srgbClr val="FF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grpSp>
            <p:nvGrpSpPr>
              <p:cNvPr id="13" name="Group 18"/>
              <p:cNvGrpSpPr/>
              <p:nvPr/>
            </p:nvGrpSpPr>
            <p:grpSpPr bwMode="auto">
              <a:xfrm>
                <a:off x="4608" y="2160"/>
                <a:ext cx="672" cy="1296"/>
                <a:chOff x="4512" y="2304"/>
                <a:chExt cx="672" cy="1296"/>
              </a:xfrm>
            </p:grpSpPr>
            <p:sp>
              <p:nvSpPr>
                <p:cNvPr id="17" name="Rectangle 19"/>
                <p:cNvSpPr>
                  <a:spLocks noChangeArrowheads="1"/>
                </p:cNvSpPr>
                <p:nvPr/>
              </p:nvSpPr>
              <p:spPr bwMode="auto">
                <a:xfrm>
                  <a:off x="4512" y="2304"/>
                  <a:ext cx="672" cy="240"/>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动态特性</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Rectangle 20"/>
                <p:cNvSpPr>
                  <a:spLocks noChangeArrowheads="1"/>
                </p:cNvSpPr>
                <p:nvPr/>
              </p:nvSpPr>
              <p:spPr bwMode="auto">
                <a:xfrm>
                  <a:off x="4512" y="2832"/>
                  <a:ext cx="672" cy="768"/>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人</a:t>
                  </a: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社会</a:t>
                  </a: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环境</a:t>
                  </a: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技术</a:t>
                  </a: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经济等因素构成的大协调系统</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 name="Line 21"/>
                <p:cNvSpPr>
                  <a:spLocks noChangeShapeType="1"/>
                </p:cNvSpPr>
                <p:nvPr/>
              </p:nvSpPr>
              <p:spPr bwMode="auto">
                <a:xfrm>
                  <a:off x="4848" y="2544"/>
                  <a:ext cx="1" cy="288"/>
                </a:xfrm>
                <a:prstGeom prst="line">
                  <a:avLst/>
                </a:prstGeom>
                <a:noFill/>
                <a:ln w="6350">
                  <a:solidFill>
                    <a:srgbClr val="FF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grpSp>
          <p:sp>
            <p:nvSpPr>
              <p:cNvPr id="14" name="Line 22"/>
              <p:cNvSpPr>
                <a:spLocks noChangeShapeType="1"/>
              </p:cNvSpPr>
              <p:nvPr/>
            </p:nvSpPr>
            <p:spPr bwMode="auto">
              <a:xfrm>
                <a:off x="3647" y="2016"/>
                <a:ext cx="1" cy="144"/>
              </a:xfrm>
              <a:prstGeom prst="line">
                <a:avLst/>
              </a:prstGeom>
              <a:noFill/>
              <a:ln w="6350">
                <a:solidFill>
                  <a:srgbClr val="FF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sp>
            <p:nvSpPr>
              <p:cNvPr id="15" name="Line 23"/>
              <p:cNvSpPr>
                <a:spLocks noChangeShapeType="1"/>
              </p:cNvSpPr>
              <p:nvPr/>
            </p:nvSpPr>
            <p:spPr bwMode="auto">
              <a:xfrm>
                <a:off x="4944" y="2016"/>
                <a:ext cx="1" cy="144"/>
              </a:xfrm>
              <a:prstGeom prst="line">
                <a:avLst/>
              </a:prstGeom>
              <a:noFill/>
              <a:ln w="6350">
                <a:solidFill>
                  <a:srgbClr val="FF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sp>
            <p:nvSpPr>
              <p:cNvPr id="16" name="Line 24"/>
              <p:cNvSpPr>
                <a:spLocks noChangeShapeType="1"/>
              </p:cNvSpPr>
              <p:nvPr/>
            </p:nvSpPr>
            <p:spPr bwMode="auto">
              <a:xfrm>
                <a:off x="3312" y="2544"/>
                <a:ext cx="720" cy="1"/>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square" lIns="91440" tIns="45720" rIns="91440" bIns="45720" numCol="1" anchor="ctr" anchorCtr="0" compatLnSpc="1"/>
              <a:lstStyle/>
              <a:p>
                <a:endParaRPr lang="zh-CN" altLang="en-US"/>
              </a:p>
            </p:txBody>
          </p:sp>
        </p:grpSp>
        <p:sp>
          <p:nvSpPr>
            <p:cNvPr id="4" name="Rectangle 25"/>
            <p:cNvSpPr>
              <a:spLocks noChangeArrowheads="1"/>
            </p:cNvSpPr>
            <p:nvPr/>
          </p:nvSpPr>
          <p:spPr bwMode="auto">
            <a:xfrm>
              <a:off x="3600" y="3456"/>
              <a:ext cx="1344" cy="192"/>
            </a:xfrm>
            <a:prstGeom prst="rect">
              <a:avLst/>
            </a:prstGeom>
            <a:solidFill>
              <a:schemeClr val="accent1"/>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vert="horz" wrap="none" lIns="91440" tIns="45720" rIns="91440" bIns="45720" numCol="1" anchor="ctr" anchorCtr="0" compatLnSpc="1"/>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安全系统的构成</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192213"/>
            <a:ext cx="8229600" cy="484187"/>
          </a:xfrm>
        </p:spPr>
        <p:txBody>
          <a:bodyPr/>
          <a:lstStyle/>
          <a:p>
            <a:r>
              <a:rPr lang="zh-CN" altLang="en-US" smtClean="0">
                <a:latin typeface="微软雅黑" panose="020B0503020204020204" charset="-122"/>
                <a:ea typeface="微软雅黑" panose="020B0503020204020204" charset="-122"/>
              </a:rPr>
              <a:t>事故系统 </a:t>
            </a:r>
            <a:r>
              <a:rPr lang="zh-CN" altLang="en-US" sz="1800" smtClean="0">
                <a:latin typeface="微软雅黑" panose="020B0503020204020204" charset="-122"/>
                <a:ea typeface="微软雅黑" panose="020B0503020204020204" charset="-122"/>
              </a:rPr>
              <a:t>安全系统的静态特性之一</a:t>
            </a:r>
            <a:endParaRPr lang="zh-CN" altLang="en-US" sz="1800" smtClean="0">
              <a:latin typeface="微软雅黑" panose="020B0503020204020204" charset="-122"/>
              <a:ea typeface="微软雅黑" panose="020B0503020204020204" charset="-122"/>
            </a:endParaRPr>
          </a:p>
        </p:txBody>
      </p:sp>
      <p:sp>
        <p:nvSpPr>
          <p:cNvPr id="28675" name="Rectangle 3"/>
          <p:cNvSpPr>
            <a:spLocks noGrp="1" noChangeArrowheads="1"/>
          </p:cNvSpPr>
          <p:nvPr>
            <p:ph type="body" sz="half" idx="1"/>
          </p:nvPr>
        </p:nvSpPr>
        <p:spPr>
          <a:xfrm>
            <a:off x="508000" y="4578052"/>
            <a:ext cx="8229600" cy="2019300"/>
          </a:xfrm>
        </p:spPr>
        <p:txBody>
          <a:bodyPr/>
          <a:lstStyle/>
          <a:p>
            <a:pPr marL="0" indent="0"/>
            <a:r>
              <a:rPr lang="zh-CN" altLang="en-US" sz="1600" b="1" dirty="0" smtClean="0">
                <a:latin typeface="微软雅黑" panose="020B0503020204020204" charset="-122"/>
                <a:ea typeface="微软雅黑" panose="020B0503020204020204" charset="-122"/>
              </a:rPr>
              <a:t>事故系统涉及四个要素，通常称“</a:t>
            </a:r>
            <a:r>
              <a:rPr lang="en-US" altLang="zh-CN" sz="1600" b="1" dirty="0" smtClean="0">
                <a:latin typeface="微软雅黑" panose="020B0503020204020204" charset="-122"/>
                <a:ea typeface="微软雅黑" panose="020B0503020204020204" charset="-122"/>
              </a:rPr>
              <a:t>4</a:t>
            </a:r>
            <a:r>
              <a:rPr lang="zh-CN" altLang="en-US" sz="1600" b="1" dirty="0" smtClean="0">
                <a:latin typeface="微软雅黑" panose="020B0503020204020204" charset="-122"/>
                <a:ea typeface="微软雅黑" panose="020B0503020204020204" charset="-122"/>
              </a:rPr>
              <a:t>Ｍ”要素，即：</a:t>
            </a:r>
            <a:endParaRPr lang="zh-CN" altLang="en-US" sz="1600" b="1" dirty="0" smtClean="0">
              <a:latin typeface="微软雅黑" panose="020B0503020204020204" charset="-122"/>
              <a:ea typeface="微软雅黑" panose="020B0503020204020204" charset="-122"/>
            </a:endParaRPr>
          </a:p>
          <a:p>
            <a:pPr lvl="1"/>
            <a:r>
              <a:rPr lang="zh-CN" altLang="en-US" sz="1600" b="1" dirty="0" smtClean="0">
                <a:latin typeface="微软雅黑" panose="020B0503020204020204" charset="-122"/>
                <a:ea typeface="微软雅黑" panose="020B0503020204020204" charset="-122"/>
              </a:rPr>
              <a:t>人</a:t>
            </a:r>
            <a:r>
              <a:rPr lang="en-US" altLang="zh-CN" sz="1600" dirty="0" smtClean="0">
                <a:latin typeface="微软雅黑" panose="020B0503020204020204" charset="-122"/>
                <a:ea typeface="微软雅黑" panose="020B0503020204020204" charset="-122"/>
              </a:rPr>
              <a:t>(Men)─</a:t>
            </a:r>
            <a:r>
              <a:rPr lang="zh-CN" altLang="en-US" sz="1600" dirty="0" smtClean="0">
                <a:latin typeface="微软雅黑" panose="020B0503020204020204" charset="-122"/>
                <a:ea typeface="微软雅黑" panose="020B0503020204020204" charset="-122"/>
              </a:rPr>
              <a:t>人的不安全行为是事故的最直接的因素，约占</a:t>
            </a:r>
            <a:r>
              <a:rPr lang="en-US" altLang="zh-CN" sz="1600" b="1" dirty="0" smtClean="0">
                <a:solidFill>
                  <a:srgbClr val="FF0000"/>
                </a:solidFill>
                <a:latin typeface="微软雅黑" panose="020B0503020204020204" charset="-122"/>
                <a:ea typeface="微软雅黑" panose="020B0503020204020204" charset="-122"/>
              </a:rPr>
              <a:t>80%</a:t>
            </a:r>
            <a:r>
              <a:rPr lang="zh-CN" altLang="en-US" sz="1600" dirty="0" smtClean="0">
                <a:latin typeface="微软雅黑" panose="020B0503020204020204" charset="-122"/>
                <a:ea typeface="微软雅黑" panose="020B0503020204020204" charset="-122"/>
              </a:rPr>
              <a:t>；</a:t>
            </a:r>
            <a:endParaRPr lang="zh-CN" altLang="en-US" sz="1600" dirty="0" smtClean="0">
              <a:latin typeface="微软雅黑" panose="020B0503020204020204" charset="-122"/>
              <a:ea typeface="微软雅黑" panose="020B0503020204020204" charset="-122"/>
            </a:endParaRPr>
          </a:p>
          <a:p>
            <a:pPr lvl="1"/>
            <a:r>
              <a:rPr lang="zh-CN" altLang="en-US" sz="1600" b="1" dirty="0" smtClean="0">
                <a:latin typeface="微软雅黑" panose="020B0503020204020204" charset="-122"/>
                <a:ea typeface="微软雅黑" panose="020B0503020204020204" charset="-122"/>
              </a:rPr>
              <a:t>机</a:t>
            </a:r>
            <a:r>
              <a:rPr lang="en-US" altLang="zh-CN" sz="1600" dirty="0" smtClean="0">
                <a:latin typeface="微软雅黑" panose="020B0503020204020204" charset="-122"/>
                <a:ea typeface="微软雅黑" panose="020B0503020204020204" charset="-122"/>
              </a:rPr>
              <a:t>(Machine)─</a:t>
            </a:r>
            <a:r>
              <a:rPr lang="zh-CN" altLang="en-US" sz="1600" dirty="0" smtClean="0">
                <a:latin typeface="微软雅黑" panose="020B0503020204020204" charset="-122"/>
                <a:ea typeface="微软雅黑" panose="020B0503020204020204" charset="-122"/>
              </a:rPr>
              <a:t>设备的不安全状态也是事故的最直接因素，约占</a:t>
            </a:r>
            <a:r>
              <a:rPr lang="en-US" altLang="zh-CN" sz="1600" b="1" dirty="0" smtClean="0">
                <a:solidFill>
                  <a:srgbClr val="FF0000"/>
                </a:solidFill>
                <a:latin typeface="微软雅黑" panose="020B0503020204020204" charset="-122"/>
                <a:ea typeface="微软雅黑" panose="020B0503020204020204" charset="-122"/>
              </a:rPr>
              <a:t>10%</a:t>
            </a:r>
            <a:r>
              <a:rPr lang="zh-CN" altLang="en-US" sz="1600" dirty="0" smtClean="0">
                <a:latin typeface="微软雅黑" panose="020B0503020204020204" charset="-122"/>
                <a:ea typeface="微软雅黑" panose="020B0503020204020204" charset="-122"/>
              </a:rPr>
              <a:t>；</a:t>
            </a:r>
            <a:endParaRPr lang="zh-CN" altLang="en-US" sz="1600" dirty="0" smtClean="0">
              <a:latin typeface="微软雅黑" panose="020B0503020204020204" charset="-122"/>
              <a:ea typeface="微软雅黑" panose="020B0503020204020204" charset="-122"/>
            </a:endParaRPr>
          </a:p>
          <a:p>
            <a:pPr lvl="1"/>
            <a:r>
              <a:rPr lang="zh-CN" altLang="en-US" sz="1600" dirty="0" smtClean="0">
                <a:solidFill>
                  <a:srgbClr val="FF0000"/>
                </a:solidFill>
                <a:latin typeface="微软雅黑" panose="020B0503020204020204" charset="-122"/>
                <a:ea typeface="微软雅黑" panose="020B0503020204020204" charset="-122"/>
              </a:rPr>
              <a:t>环境</a:t>
            </a:r>
            <a:r>
              <a:rPr lang="en-US" altLang="zh-CN" sz="1600" dirty="0" smtClean="0">
                <a:solidFill>
                  <a:srgbClr val="FF0000"/>
                </a:solidFill>
                <a:latin typeface="微软雅黑" panose="020B0503020204020204" charset="-122"/>
                <a:ea typeface="微软雅黑" panose="020B0503020204020204" charset="-122"/>
              </a:rPr>
              <a:t>(Medium)</a:t>
            </a:r>
            <a:r>
              <a:rPr lang="en-US" altLang="zh-CN" sz="1600" dirty="0" smtClean="0">
                <a:latin typeface="微软雅黑" panose="020B0503020204020204" charset="-122"/>
                <a:ea typeface="微软雅黑" panose="020B0503020204020204" charset="-122"/>
              </a:rPr>
              <a:t>─</a:t>
            </a:r>
            <a:r>
              <a:rPr lang="zh-CN" altLang="en-US" sz="1600" dirty="0" smtClean="0">
                <a:latin typeface="微软雅黑" panose="020B0503020204020204" charset="-122"/>
                <a:ea typeface="微软雅黑" panose="020B0503020204020204" charset="-122"/>
              </a:rPr>
              <a:t>生产环境的不良会影响人的行为和对机械设备产生不良的作用，因此是构成事故的重要因素；</a:t>
            </a:r>
            <a:endParaRPr lang="zh-CN" altLang="en-US" sz="1600" dirty="0" smtClean="0">
              <a:latin typeface="微软雅黑" panose="020B0503020204020204" charset="-122"/>
              <a:ea typeface="微软雅黑" panose="020B0503020204020204" charset="-122"/>
            </a:endParaRPr>
          </a:p>
          <a:p>
            <a:pPr lvl="1"/>
            <a:r>
              <a:rPr lang="zh-CN" altLang="en-US" sz="1600" b="1" dirty="0" smtClean="0">
                <a:latin typeface="微软雅黑" panose="020B0503020204020204" charset="-122"/>
                <a:ea typeface="微软雅黑" panose="020B0503020204020204" charset="-122"/>
              </a:rPr>
              <a:t>管理</a:t>
            </a:r>
            <a:r>
              <a:rPr lang="en-US" altLang="zh-CN" sz="1600" dirty="0" smtClean="0">
                <a:latin typeface="微软雅黑" panose="020B0503020204020204" charset="-122"/>
                <a:ea typeface="微软雅黑" panose="020B0503020204020204" charset="-122"/>
              </a:rPr>
              <a:t>(Management)─</a:t>
            </a:r>
            <a:r>
              <a:rPr lang="zh-CN" altLang="en-US" sz="1600" dirty="0" smtClean="0">
                <a:latin typeface="微软雅黑" panose="020B0503020204020204" charset="-122"/>
                <a:ea typeface="微软雅黑" panose="020B0503020204020204" charset="-122"/>
              </a:rPr>
              <a:t>管理的欠缺是事故发生的间接因素，但又是最重要的因素，因为管理对人、机、环境都会产生作用和影响。</a:t>
            </a:r>
            <a:endParaRPr lang="zh-CN" altLang="en-US" sz="1600" dirty="0" smtClean="0">
              <a:latin typeface="微软雅黑" panose="020B0503020204020204" charset="-122"/>
              <a:ea typeface="微软雅黑" panose="020B0503020204020204" charset="-122"/>
            </a:endParaRPr>
          </a:p>
        </p:txBody>
      </p:sp>
      <p:grpSp>
        <p:nvGrpSpPr>
          <p:cNvPr id="99461" name="Group 133"/>
          <p:cNvGrpSpPr/>
          <p:nvPr/>
        </p:nvGrpSpPr>
        <p:grpSpPr bwMode="auto">
          <a:xfrm>
            <a:off x="595313" y="1782464"/>
            <a:ext cx="4587875" cy="2133600"/>
            <a:chOff x="1068" y="960"/>
            <a:chExt cx="3401" cy="1296"/>
          </a:xfrm>
        </p:grpSpPr>
        <p:sp>
          <p:nvSpPr>
            <p:cNvPr id="28681" name="Rectangle 123"/>
            <p:cNvSpPr>
              <a:spLocks noChangeArrowheads="1"/>
            </p:cNvSpPr>
            <p:nvPr/>
          </p:nvSpPr>
          <p:spPr bwMode="auto">
            <a:xfrm>
              <a:off x="2364" y="1968"/>
              <a:ext cx="1251" cy="288"/>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pPr algn="ctr"/>
              <a:r>
                <a:rPr lang="zh-CN" altLang="en-US" sz="1600" i="0">
                  <a:latin typeface="微软雅黑" panose="020B0503020204020204" charset="-122"/>
                  <a:ea typeface="微软雅黑" panose="020B0503020204020204" charset="-122"/>
                </a:rPr>
                <a:t>物的不安全状态</a:t>
              </a:r>
              <a:endParaRPr lang="zh-CN" altLang="en-US" sz="1600" i="0">
                <a:latin typeface="微软雅黑" panose="020B0503020204020204" charset="-122"/>
                <a:ea typeface="微软雅黑" panose="020B0503020204020204" charset="-122"/>
              </a:endParaRPr>
            </a:p>
          </p:txBody>
        </p:sp>
        <p:sp>
          <p:nvSpPr>
            <p:cNvPr id="28682" name="Rectangle 124"/>
            <p:cNvSpPr>
              <a:spLocks noChangeArrowheads="1"/>
            </p:cNvSpPr>
            <p:nvPr/>
          </p:nvSpPr>
          <p:spPr bwMode="auto">
            <a:xfrm>
              <a:off x="1068" y="1968"/>
              <a:ext cx="1200" cy="288"/>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sz="1600" i="0">
                  <a:latin typeface="微软雅黑" panose="020B0503020204020204" charset="-122"/>
                  <a:ea typeface="微软雅黑" panose="020B0503020204020204" charset="-122"/>
                </a:rPr>
                <a:t>人的不安全行为</a:t>
              </a:r>
              <a:endParaRPr lang="zh-CN" altLang="en-US" sz="1600" i="0">
                <a:latin typeface="微软雅黑" panose="020B0503020204020204" charset="-122"/>
                <a:ea typeface="微软雅黑" panose="020B0503020204020204" charset="-122"/>
              </a:endParaRPr>
            </a:p>
          </p:txBody>
        </p:sp>
        <p:sp>
          <p:nvSpPr>
            <p:cNvPr id="28683" name="Rectangle 125"/>
            <p:cNvSpPr>
              <a:spLocks noChangeArrowheads="1"/>
            </p:cNvSpPr>
            <p:nvPr/>
          </p:nvSpPr>
          <p:spPr bwMode="auto">
            <a:xfrm>
              <a:off x="3698" y="1968"/>
              <a:ext cx="771" cy="288"/>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sz="1600" i="0">
                  <a:latin typeface="微软雅黑" panose="020B0503020204020204" charset="-122"/>
                  <a:ea typeface="微软雅黑" panose="020B0503020204020204" charset="-122"/>
                </a:rPr>
                <a:t>环境不良</a:t>
              </a:r>
              <a:endParaRPr lang="zh-CN" altLang="en-US" sz="1600" i="0">
                <a:latin typeface="微软雅黑" panose="020B0503020204020204" charset="-122"/>
                <a:ea typeface="微软雅黑" panose="020B0503020204020204" charset="-122"/>
              </a:endParaRPr>
            </a:p>
          </p:txBody>
        </p:sp>
        <p:sp>
          <p:nvSpPr>
            <p:cNvPr id="28684" name="Rectangle 126"/>
            <p:cNvSpPr>
              <a:spLocks noChangeArrowheads="1"/>
            </p:cNvSpPr>
            <p:nvPr/>
          </p:nvSpPr>
          <p:spPr bwMode="auto">
            <a:xfrm>
              <a:off x="1732" y="1392"/>
              <a:ext cx="768" cy="288"/>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sz="1800" i="0"/>
                <a:t>管理措施</a:t>
              </a:r>
              <a:endParaRPr lang="zh-CN" altLang="en-US" sz="1800" i="0"/>
            </a:p>
          </p:txBody>
        </p:sp>
        <p:sp>
          <p:nvSpPr>
            <p:cNvPr id="28685" name="Line 127"/>
            <p:cNvSpPr>
              <a:spLocks noChangeShapeType="1"/>
            </p:cNvSpPr>
            <p:nvPr/>
          </p:nvSpPr>
          <p:spPr bwMode="auto">
            <a:xfrm>
              <a:off x="1732" y="1823"/>
              <a:ext cx="2256" cy="1"/>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sp>
          <p:nvSpPr>
            <p:cNvPr id="28686" name="Line 128"/>
            <p:cNvSpPr>
              <a:spLocks noChangeShapeType="1"/>
            </p:cNvSpPr>
            <p:nvPr/>
          </p:nvSpPr>
          <p:spPr bwMode="auto">
            <a:xfrm>
              <a:off x="3987" y="1824"/>
              <a:ext cx="1" cy="144"/>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sp>
          <p:nvSpPr>
            <p:cNvPr id="28687" name="Line 129"/>
            <p:cNvSpPr>
              <a:spLocks noChangeShapeType="1"/>
            </p:cNvSpPr>
            <p:nvPr/>
          </p:nvSpPr>
          <p:spPr bwMode="auto">
            <a:xfrm>
              <a:off x="2883" y="1248"/>
              <a:ext cx="1" cy="720"/>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sp>
          <p:nvSpPr>
            <p:cNvPr id="28688" name="Rectangle 130"/>
            <p:cNvSpPr>
              <a:spLocks noChangeArrowheads="1"/>
            </p:cNvSpPr>
            <p:nvPr/>
          </p:nvSpPr>
          <p:spPr bwMode="auto">
            <a:xfrm>
              <a:off x="2460" y="960"/>
              <a:ext cx="846" cy="288"/>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sz="1600" i="0">
                  <a:latin typeface="微软雅黑" panose="020B0503020204020204" charset="-122"/>
                  <a:ea typeface="微软雅黑" panose="020B0503020204020204" charset="-122"/>
                </a:rPr>
                <a:t>事故系统</a:t>
              </a:r>
              <a:endParaRPr lang="zh-CN" altLang="en-US" sz="1600" i="0">
                <a:latin typeface="微软雅黑" panose="020B0503020204020204" charset="-122"/>
                <a:ea typeface="微软雅黑" panose="020B0503020204020204" charset="-122"/>
              </a:endParaRPr>
            </a:p>
          </p:txBody>
        </p:sp>
        <p:sp>
          <p:nvSpPr>
            <p:cNvPr id="28689" name="Line 131"/>
            <p:cNvSpPr>
              <a:spLocks noChangeShapeType="1"/>
            </p:cNvSpPr>
            <p:nvPr/>
          </p:nvSpPr>
          <p:spPr bwMode="auto">
            <a:xfrm>
              <a:off x="2496" y="1536"/>
              <a:ext cx="384" cy="1"/>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sp>
          <p:nvSpPr>
            <p:cNvPr id="28690" name="Line 132"/>
            <p:cNvSpPr>
              <a:spLocks noChangeShapeType="1"/>
            </p:cNvSpPr>
            <p:nvPr/>
          </p:nvSpPr>
          <p:spPr bwMode="auto">
            <a:xfrm>
              <a:off x="1727" y="1824"/>
              <a:ext cx="1" cy="144"/>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grpSp>
      <p:graphicFrame>
        <p:nvGraphicFramePr>
          <p:cNvPr id="99462" name="Object 134"/>
          <p:cNvGraphicFramePr>
            <a:graphicFrameLocks noGrp="1" noChangeAspect="1"/>
          </p:cNvGraphicFramePr>
          <p:nvPr>
            <p:ph sz="half" idx="2"/>
          </p:nvPr>
        </p:nvGraphicFramePr>
        <p:xfrm>
          <a:off x="5562600" y="1706264"/>
          <a:ext cx="3048000" cy="1882775"/>
        </p:xfrm>
        <a:graphic>
          <a:graphicData uri="http://schemas.openxmlformats.org/presentationml/2006/ole">
            <mc:AlternateContent xmlns:mc="http://schemas.openxmlformats.org/markup-compatibility/2006">
              <mc:Choice xmlns:v="urn:schemas-microsoft-com:vml" Requires="v">
                <p:oleObj spid="_x0000_s3079" name="图表" r:id="rId1" imgW="4142740" imgH="2562860" progId="Excel.Chart.8">
                  <p:embed/>
                </p:oleObj>
              </mc:Choice>
              <mc:Fallback>
                <p:oleObj name="图表" r:id="rId1" imgW="4142740" imgH="2562860" progId="Excel.Chart.8">
                  <p:embed/>
                  <p:pic>
                    <p:nvPicPr>
                      <p:cNvPr id="0" name="图片 30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06264"/>
                        <a:ext cx="30480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463" name="Rectangle 135"/>
          <p:cNvSpPr>
            <a:spLocks noChangeArrowheads="1"/>
          </p:cNvSpPr>
          <p:nvPr/>
        </p:nvSpPr>
        <p:spPr bwMode="auto">
          <a:xfrm>
            <a:off x="5510213" y="3611264"/>
            <a:ext cx="3365500" cy="304800"/>
          </a:xfrm>
          <a:prstGeom prst="rect">
            <a:avLst/>
          </a:prstGeom>
          <a:solidFill>
            <a:schemeClr val="accent1"/>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sz="1600" i="0"/>
              <a:t>统计结果中，各因素造成事故的比例</a:t>
            </a:r>
            <a:endParaRPr lang="zh-CN" altLang="en-US" sz="1600" i="0"/>
          </a:p>
        </p:txBody>
      </p:sp>
      <p:sp>
        <p:nvSpPr>
          <p:cNvPr id="99466" name="Rectangle 138"/>
          <p:cNvSpPr>
            <a:spLocks noChangeArrowheads="1"/>
          </p:cNvSpPr>
          <p:nvPr/>
        </p:nvSpPr>
        <p:spPr bwMode="auto">
          <a:xfrm>
            <a:off x="1666875" y="4052589"/>
            <a:ext cx="2779713" cy="304800"/>
          </a:xfrm>
          <a:prstGeom prst="rect">
            <a:avLst/>
          </a:prstGeom>
          <a:solidFill>
            <a:schemeClr val="accent1"/>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sz="1800" i="0">
                <a:latin typeface="微软雅黑" panose="020B0503020204020204" charset="-122"/>
                <a:ea typeface="微软雅黑" panose="020B0503020204020204" charset="-122"/>
              </a:rPr>
              <a:t>事故系统中的“</a:t>
            </a:r>
            <a:r>
              <a:rPr lang="en-US" altLang="zh-CN" sz="1800" i="0">
                <a:latin typeface="微软雅黑" panose="020B0503020204020204" charset="-122"/>
                <a:ea typeface="微软雅黑" panose="020B0503020204020204" charset="-122"/>
              </a:rPr>
              <a:t>4M”</a:t>
            </a:r>
            <a:r>
              <a:rPr lang="zh-CN" altLang="en-US" sz="1800" i="0">
                <a:latin typeface="微软雅黑" panose="020B0503020204020204" charset="-122"/>
                <a:ea typeface="微软雅黑" panose="020B0503020204020204" charset="-122"/>
              </a:rPr>
              <a:t>要素</a:t>
            </a:r>
            <a:endParaRPr lang="zh-CN" altLang="en-US" sz="1800" i="0">
              <a:latin typeface="微软雅黑" panose="020B0503020204020204" charset="-122"/>
              <a:ea typeface="微软雅黑" panose="020B0503020204020204" charset="-122"/>
            </a:endParaRPr>
          </a:p>
        </p:txBody>
      </p:sp>
      <p:sp>
        <p:nvSpPr>
          <p:cNvPr id="28680" name="Rectangle 2"/>
          <p:cNvSpPr txBox="1">
            <a:spLocks noChangeArrowheads="1"/>
          </p:cNvSpPr>
          <p:nvPr/>
        </p:nvSpPr>
        <p:spPr bwMode="auto">
          <a:xfrm>
            <a:off x="457200" y="488950"/>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zh-CN" altLang="en-US" sz="3600" b="1" i="0">
                <a:solidFill>
                  <a:srgbClr val="BA313B"/>
                </a:solidFill>
                <a:latin typeface="微软雅黑" panose="020B0503020204020204" charset="-122"/>
                <a:ea typeface="微软雅黑" panose="020B0503020204020204" charset="-122"/>
                <a:cs typeface="MS PGothic" panose="020B0600070205080204" pitchFamily="34" charset="-128"/>
              </a:rPr>
              <a:t>安全系统的构成 </a:t>
            </a:r>
            <a:endParaRPr lang="zh-CN" altLang="en-US" sz="3600" b="1" i="0">
              <a:solidFill>
                <a:srgbClr val="BA313B"/>
              </a:solidFill>
              <a:latin typeface="微软雅黑" panose="020B0503020204020204" charset="-122"/>
              <a:ea typeface="微软雅黑" panose="020B0503020204020204" charset="-122"/>
              <a:cs typeface="MS PGothic" panose="020B0600070205080204"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9461"/>
                                        </p:tgtEl>
                                        <p:attrNameLst>
                                          <p:attrName>style.visibility</p:attrName>
                                        </p:attrNameLst>
                                      </p:cBhvr>
                                      <p:to>
                                        <p:strVal val="visible"/>
                                      </p:to>
                                    </p:set>
                                    <p:anim calcmode="lin" valueType="num">
                                      <p:cBhvr>
                                        <p:cTn id="7" dur="500" decel="50000" fill="hold">
                                          <p:stCondLst>
                                            <p:cond delay="0"/>
                                          </p:stCondLst>
                                        </p:cTn>
                                        <p:tgtEl>
                                          <p:spTgt spid="994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94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9461"/>
                                        </p:tgtEl>
                                        <p:attrNameLst>
                                          <p:attrName>ppt_w</p:attrName>
                                        </p:attrNameLst>
                                      </p:cBhvr>
                                      <p:tavLst>
                                        <p:tav tm="0">
                                          <p:val>
                                            <p:strVal val="#ppt_w*.05"/>
                                          </p:val>
                                        </p:tav>
                                        <p:tav tm="100000">
                                          <p:val>
                                            <p:strVal val="#ppt_w"/>
                                          </p:val>
                                        </p:tav>
                                      </p:tavLst>
                                    </p:anim>
                                    <p:anim calcmode="lin" valueType="num">
                                      <p:cBhvr>
                                        <p:cTn id="10" dur="1000" fill="hold"/>
                                        <p:tgtEl>
                                          <p:spTgt spid="994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94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94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94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9461"/>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99466"/>
                                        </p:tgtEl>
                                        <p:attrNameLst>
                                          <p:attrName>style.visibility</p:attrName>
                                        </p:attrNameLst>
                                      </p:cBhvr>
                                      <p:to>
                                        <p:strVal val="visible"/>
                                      </p:to>
                                    </p:set>
                                    <p:anim calcmode="lin" valueType="num">
                                      <p:cBhvr>
                                        <p:cTn id="18" dur="500" decel="50000" fill="hold">
                                          <p:stCondLst>
                                            <p:cond delay="0"/>
                                          </p:stCondLst>
                                        </p:cTn>
                                        <p:tgtEl>
                                          <p:spTgt spid="9946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946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9466"/>
                                        </p:tgtEl>
                                        <p:attrNameLst>
                                          <p:attrName>ppt_w</p:attrName>
                                        </p:attrNameLst>
                                      </p:cBhvr>
                                      <p:tavLst>
                                        <p:tav tm="0">
                                          <p:val>
                                            <p:strVal val="#ppt_w*.05"/>
                                          </p:val>
                                        </p:tav>
                                        <p:tav tm="100000">
                                          <p:val>
                                            <p:strVal val="#ppt_w"/>
                                          </p:val>
                                        </p:tav>
                                      </p:tavLst>
                                    </p:anim>
                                    <p:anim calcmode="lin" valueType="num">
                                      <p:cBhvr>
                                        <p:cTn id="21" dur="1000" fill="hold"/>
                                        <p:tgtEl>
                                          <p:spTgt spid="9946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946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946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946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9466"/>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99462"/>
                                        </p:tgtEl>
                                        <p:attrNameLst>
                                          <p:attrName>style.visibility</p:attrName>
                                        </p:attrNameLst>
                                      </p:cBhvr>
                                      <p:to>
                                        <p:strVal val="visible"/>
                                      </p:to>
                                    </p:set>
                                    <p:anim calcmode="lin" valueType="num">
                                      <p:cBhvr>
                                        <p:cTn id="29" dur="500" decel="50000" fill="hold">
                                          <p:stCondLst>
                                            <p:cond delay="0"/>
                                          </p:stCondLst>
                                        </p:cTn>
                                        <p:tgtEl>
                                          <p:spTgt spid="9946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946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9462"/>
                                        </p:tgtEl>
                                        <p:attrNameLst>
                                          <p:attrName>ppt_w</p:attrName>
                                        </p:attrNameLst>
                                      </p:cBhvr>
                                      <p:tavLst>
                                        <p:tav tm="0">
                                          <p:val>
                                            <p:strVal val="#ppt_w*.05"/>
                                          </p:val>
                                        </p:tav>
                                        <p:tav tm="100000">
                                          <p:val>
                                            <p:strVal val="#ppt_w"/>
                                          </p:val>
                                        </p:tav>
                                      </p:tavLst>
                                    </p:anim>
                                    <p:anim calcmode="lin" valueType="num">
                                      <p:cBhvr>
                                        <p:cTn id="32" dur="1000" fill="hold"/>
                                        <p:tgtEl>
                                          <p:spTgt spid="9946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946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946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946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9462"/>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99463"/>
                                        </p:tgtEl>
                                        <p:attrNameLst>
                                          <p:attrName>style.visibility</p:attrName>
                                        </p:attrNameLst>
                                      </p:cBhvr>
                                      <p:to>
                                        <p:strVal val="visible"/>
                                      </p:to>
                                    </p:set>
                                    <p:anim calcmode="lin" valueType="num">
                                      <p:cBhvr>
                                        <p:cTn id="40" dur="500" decel="50000" fill="hold">
                                          <p:stCondLst>
                                            <p:cond delay="0"/>
                                          </p:stCondLst>
                                        </p:cTn>
                                        <p:tgtEl>
                                          <p:spTgt spid="9946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946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9463"/>
                                        </p:tgtEl>
                                        <p:attrNameLst>
                                          <p:attrName>ppt_w</p:attrName>
                                        </p:attrNameLst>
                                      </p:cBhvr>
                                      <p:tavLst>
                                        <p:tav tm="0">
                                          <p:val>
                                            <p:strVal val="#ppt_w*.05"/>
                                          </p:val>
                                        </p:tav>
                                        <p:tav tm="100000">
                                          <p:val>
                                            <p:strVal val="#ppt_w"/>
                                          </p:val>
                                        </p:tav>
                                      </p:tavLst>
                                    </p:anim>
                                    <p:anim calcmode="lin" valueType="num">
                                      <p:cBhvr>
                                        <p:cTn id="43" dur="1000" fill="hold"/>
                                        <p:tgtEl>
                                          <p:spTgt spid="9946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946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946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946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9462" grpId="0"/>
      <p:bldP spid="99463" grpId="0" animBg="1"/>
      <p:bldP spid="994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5" descr="信纸"/>
          <p:cNvSpPr>
            <a:spLocks noChangeArrowheads="1" noChangeShapeType="1" noTextEdit="1"/>
          </p:cNvSpPr>
          <p:nvPr/>
        </p:nvSpPr>
        <p:spPr bwMode="auto">
          <a:xfrm>
            <a:off x="571500" y="652240"/>
            <a:ext cx="5026025" cy="54451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zh-CN" altLang="en-US" sz="3600" i="0" kern="10" dirty="0">
                <a:ln w="9525">
                  <a:round/>
                </a:ln>
                <a:solidFill>
                  <a:srgbClr val="BA313B"/>
                </a:solidFill>
                <a:latin typeface="微软雅黑" panose="020B0503020204020204" charset="-122"/>
                <a:ea typeface="微软雅黑" panose="020B0503020204020204" charset="-122"/>
              </a:rPr>
              <a:t>物的不安全状态举例</a:t>
            </a:r>
            <a:endParaRPr lang="zh-CN" altLang="en-US" sz="3600" i="0" kern="10" dirty="0">
              <a:ln w="9525">
                <a:round/>
              </a:ln>
              <a:solidFill>
                <a:srgbClr val="BA313B"/>
              </a:solidFill>
              <a:latin typeface="微软雅黑" panose="020B0503020204020204" charset="-122"/>
              <a:ea typeface="微软雅黑" panose="020B0503020204020204" charset="-122"/>
            </a:endParaRPr>
          </a:p>
        </p:txBody>
      </p:sp>
      <p:sp>
        <p:nvSpPr>
          <p:cNvPr id="136203" name="Text Box 11"/>
          <p:cNvSpPr txBox="1">
            <a:spLocks noChangeArrowheads="1"/>
          </p:cNvSpPr>
          <p:nvPr/>
        </p:nvSpPr>
        <p:spPr bwMode="auto">
          <a:xfrm>
            <a:off x="914400" y="3352800"/>
            <a:ext cx="2362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990000"/>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zh-CN" altLang="en-US" i="0">
                <a:solidFill>
                  <a:schemeClr val="bg1"/>
                </a:solidFill>
              </a:rPr>
              <a:t>铝合金梯子搭放日光灯金属罩上</a:t>
            </a:r>
            <a:endParaRPr lang="zh-CN" altLang="en-US" i="0">
              <a:solidFill>
                <a:schemeClr val="bg1"/>
              </a:solidFill>
            </a:endParaRPr>
          </a:p>
        </p:txBody>
      </p:sp>
      <p:sp>
        <p:nvSpPr>
          <p:cNvPr id="136204" name="Text Box 12"/>
          <p:cNvSpPr txBox="1">
            <a:spLocks noChangeArrowheads="1"/>
          </p:cNvSpPr>
          <p:nvPr/>
        </p:nvSpPr>
        <p:spPr bwMode="auto">
          <a:xfrm>
            <a:off x="5943600" y="3352800"/>
            <a:ext cx="243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990000"/>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zh-CN" altLang="en-US" i="0">
                <a:solidFill>
                  <a:schemeClr val="bg1"/>
                </a:solidFill>
              </a:rPr>
              <a:t>调试区物品放置现状</a:t>
            </a:r>
            <a:endParaRPr lang="zh-CN" altLang="en-US" i="0">
              <a:solidFill>
                <a:schemeClr val="bg1"/>
              </a:solidFill>
            </a:endParaRPr>
          </a:p>
        </p:txBody>
      </p:sp>
      <p:sp>
        <p:nvSpPr>
          <p:cNvPr id="136207" name="Text Box 15"/>
          <p:cNvSpPr txBox="1">
            <a:spLocks noChangeArrowheads="1"/>
          </p:cNvSpPr>
          <p:nvPr/>
        </p:nvSpPr>
        <p:spPr bwMode="auto">
          <a:xfrm>
            <a:off x="3657600" y="4419600"/>
            <a:ext cx="2057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990000"/>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zh-CN" altLang="en-US" i="0">
                <a:solidFill>
                  <a:schemeClr val="bg1"/>
                </a:solidFill>
              </a:rPr>
              <a:t>当足够大的外力作用到门上，电源线，数据线会怎样？人又会怎样？</a:t>
            </a:r>
            <a:endParaRPr lang="en-US" altLang="zh-CN" i="0">
              <a:solidFill>
                <a:schemeClr val="bg1"/>
              </a:solidFill>
            </a:endParaRPr>
          </a:p>
        </p:txBody>
      </p:sp>
      <p:pic>
        <p:nvPicPr>
          <p:cNvPr id="29703" name="Picture 3" descr="P910005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7013" y="1250950"/>
            <a:ext cx="4275137"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4" descr="DSC01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50" y="1282700"/>
            <a:ext cx="4065588"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3" descr="P9100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238" y="40132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620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6204"/>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136207"/>
                                        </p:tgtEl>
                                        <p:attrNameLst>
                                          <p:attrName>style.visibility</p:attrName>
                                        </p:attrNameLst>
                                      </p:cBhvr>
                                      <p:to>
                                        <p:strVal val="visible"/>
                                      </p:to>
                                    </p:set>
                                    <p:animEffect transition="in" filter="fade">
                                      <p:cBhvr>
                                        <p:cTn id="13" dur="2000"/>
                                        <p:tgtEl>
                                          <p:spTgt spid="136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4" grpId="0"/>
      <p:bldP spid="1362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1119188"/>
            <a:ext cx="8229600" cy="525462"/>
          </a:xfrm>
        </p:spPr>
        <p:txBody>
          <a:bodyPr/>
          <a:lstStyle/>
          <a:p>
            <a:r>
              <a:rPr lang="zh-CN" altLang="en-US" smtClean="0">
                <a:latin typeface="微软雅黑" panose="020B0503020204020204" charset="-122"/>
                <a:ea typeface="微软雅黑" panose="020B0503020204020204" charset="-122"/>
              </a:rPr>
              <a:t>安全系统 </a:t>
            </a:r>
            <a:r>
              <a:rPr lang="zh-CN" altLang="en-US" sz="1800" smtClean="0">
                <a:latin typeface="微软雅黑" panose="020B0503020204020204" charset="-122"/>
                <a:ea typeface="微软雅黑" panose="020B0503020204020204" charset="-122"/>
              </a:rPr>
              <a:t>安全系统的静态特性之二</a:t>
            </a:r>
            <a:endParaRPr lang="zh-CN" altLang="en-US" sz="1800" smtClean="0">
              <a:latin typeface="微软雅黑" panose="020B0503020204020204" charset="-122"/>
              <a:ea typeface="微软雅黑" panose="020B0503020204020204" charset="-122"/>
            </a:endParaRPr>
          </a:p>
        </p:txBody>
      </p:sp>
      <p:sp>
        <p:nvSpPr>
          <p:cNvPr id="30723" name="Rectangle 6"/>
          <p:cNvSpPr>
            <a:spLocks noGrp="1" noChangeArrowheads="1"/>
          </p:cNvSpPr>
          <p:nvPr>
            <p:ph type="body" idx="1"/>
          </p:nvPr>
        </p:nvSpPr>
        <p:spPr>
          <a:xfrm>
            <a:off x="457200" y="4491038"/>
            <a:ext cx="7502525" cy="1600200"/>
          </a:xfrm>
        </p:spPr>
        <p:txBody>
          <a:bodyPr/>
          <a:lstStyle/>
          <a:p>
            <a:r>
              <a:rPr lang="zh-CN" altLang="en-US" sz="1800" b="1" dirty="0" smtClean="0">
                <a:latin typeface="微软雅黑" panose="020B0503020204020204" charset="-122"/>
                <a:ea typeface="微软雅黑" panose="020B0503020204020204" charset="-122"/>
              </a:rPr>
              <a:t>安全系统涉及四个要素，即</a:t>
            </a:r>
            <a:endParaRPr lang="zh-CN" altLang="en-US" sz="1800" b="1" dirty="0" smtClean="0">
              <a:latin typeface="微软雅黑" panose="020B0503020204020204" charset="-122"/>
              <a:ea typeface="微软雅黑" panose="020B0503020204020204" charset="-122"/>
            </a:endParaRPr>
          </a:p>
          <a:p>
            <a:pPr lvl="1"/>
            <a:r>
              <a:rPr lang="zh-CN" altLang="en-US" sz="1800" b="1" dirty="0" smtClean="0">
                <a:latin typeface="微软雅黑" panose="020B0503020204020204" charset="-122"/>
                <a:ea typeface="微软雅黑" panose="020B0503020204020204" charset="-122"/>
              </a:rPr>
              <a:t>人</a:t>
            </a:r>
            <a:r>
              <a:rPr lang="zh-CN" altLang="en-US" sz="1800" dirty="0" smtClean="0">
                <a:latin typeface="微软雅黑" panose="020B0503020204020204" charset="-122"/>
                <a:ea typeface="微软雅黑" panose="020B0503020204020204" charset="-122"/>
              </a:rPr>
              <a:t>─人的安全素质（心理与生理；安全能力；文化素质）；</a:t>
            </a:r>
            <a:endParaRPr lang="zh-CN" altLang="en-US" sz="1800" dirty="0" smtClean="0">
              <a:latin typeface="微软雅黑" panose="020B0503020204020204" charset="-122"/>
              <a:ea typeface="微软雅黑" panose="020B0503020204020204" charset="-122"/>
            </a:endParaRPr>
          </a:p>
          <a:p>
            <a:pPr lvl="1"/>
            <a:r>
              <a:rPr lang="zh-CN" altLang="en-US" sz="1800" b="1" dirty="0" smtClean="0">
                <a:latin typeface="微软雅黑" panose="020B0503020204020204" charset="-122"/>
                <a:ea typeface="微软雅黑" panose="020B0503020204020204" charset="-122"/>
              </a:rPr>
              <a:t>物</a:t>
            </a:r>
            <a:r>
              <a:rPr lang="zh-CN" altLang="en-US" sz="1800" dirty="0" smtClean="0">
                <a:latin typeface="微软雅黑" panose="020B0503020204020204" charset="-122"/>
                <a:ea typeface="微软雅黑" panose="020B0503020204020204" charset="-122"/>
              </a:rPr>
              <a:t>─设备与环境的安全可靠性（设计安全性；制造安全性；使用安全性）；</a:t>
            </a:r>
            <a:endParaRPr lang="zh-CN" altLang="en-US" sz="1800" dirty="0" smtClean="0">
              <a:latin typeface="微软雅黑" panose="020B0503020204020204" charset="-122"/>
              <a:ea typeface="微软雅黑" panose="020B0503020204020204" charset="-122"/>
            </a:endParaRPr>
          </a:p>
          <a:p>
            <a:pPr lvl="1"/>
            <a:r>
              <a:rPr lang="zh-CN" altLang="en-US" sz="1800" b="1" dirty="0" smtClean="0">
                <a:latin typeface="微软雅黑" panose="020B0503020204020204" charset="-122"/>
                <a:ea typeface="微软雅黑" panose="020B0503020204020204" charset="-122"/>
              </a:rPr>
              <a:t>能量</a:t>
            </a:r>
            <a:r>
              <a:rPr lang="zh-CN" altLang="en-US" sz="1800" dirty="0" smtClean="0">
                <a:latin typeface="微软雅黑" panose="020B0503020204020204" charset="-122"/>
                <a:ea typeface="微软雅黑" panose="020B0503020204020204" charset="-122"/>
              </a:rPr>
              <a:t>─生产过程中能量的安全使用（各种能量的有效控制）；</a:t>
            </a:r>
            <a:endParaRPr lang="zh-CN" altLang="en-US" sz="1800" dirty="0" smtClean="0">
              <a:latin typeface="微软雅黑" panose="020B0503020204020204" charset="-122"/>
              <a:ea typeface="微软雅黑" panose="020B0503020204020204" charset="-122"/>
            </a:endParaRPr>
          </a:p>
          <a:p>
            <a:pPr lvl="1"/>
            <a:r>
              <a:rPr lang="zh-CN" altLang="en-US" sz="1800" b="1" dirty="0" smtClean="0">
                <a:latin typeface="微软雅黑" panose="020B0503020204020204" charset="-122"/>
                <a:ea typeface="微软雅黑" panose="020B0503020204020204" charset="-122"/>
              </a:rPr>
              <a:t>信息</a:t>
            </a:r>
            <a:r>
              <a:rPr lang="zh-CN" altLang="en-US" sz="1800" dirty="0" smtClean="0">
                <a:latin typeface="微软雅黑" panose="020B0503020204020204" charset="-122"/>
                <a:ea typeface="微软雅黑" panose="020B0503020204020204" charset="-122"/>
              </a:rPr>
              <a:t>─充分可靠的安全信息流（管理效能的充分发挥）是安全的基础保障。</a:t>
            </a:r>
            <a:endParaRPr lang="zh-CN" altLang="en-US" sz="1800" b="1" dirty="0" smtClean="0">
              <a:solidFill>
                <a:srgbClr val="FF0000"/>
              </a:solidFill>
              <a:latin typeface="微软雅黑" panose="020B0503020204020204" charset="-122"/>
              <a:ea typeface="微软雅黑" panose="020B0503020204020204" charset="-122"/>
            </a:endParaRPr>
          </a:p>
        </p:txBody>
      </p:sp>
      <p:grpSp>
        <p:nvGrpSpPr>
          <p:cNvPr id="94259" name="Group 51"/>
          <p:cNvGrpSpPr/>
          <p:nvPr/>
        </p:nvGrpSpPr>
        <p:grpSpPr bwMode="auto">
          <a:xfrm>
            <a:off x="920750" y="1752600"/>
            <a:ext cx="6931025" cy="2125663"/>
            <a:chOff x="914" y="816"/>
            <a:chExt cx="4366" cy="1339"/>
          </a:xfrm>
        </p:grpSpPr>
        <p:sp>
          <p:nvSpPr>
            <p:cNvPr id="30726" name="Rectangle 39"/>
            <p:cNvSpPr>
              <a:spLocks noChangeArrowheads="1"/>
            </p:cNvSpPr>
            <p:nvPr/>
          </p:nvSpPr>
          <p:spPr bwMode="auto">
            <a:xfrm>
              <a:off x="2006" y="1412"/>
              <a:ext cx="1134" cy="743"/>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lIns="0" anchor="ctr"/>
            <a:lstStyle/>
            <a:p>
              <a:r>
                <a:rPr lang="zh-CN" altLang="en-US" sz="1800" b="1" i="0">
                  <a:solidFill>
                    <a:srgbClr val="FF0000"/>
                  </a:solidFill>
                  <a:latin typeface="微软雅黑" panose="020B0503020204020204" charset="-122"/>
                  <a:ea typeface="微软雅黑" panose="020B0503020204020204" charset="-122"/>
                </a:rPr>
                <a:t>物</a:t>
              </a:r>
              <a:endParaRPr lang="zh-CN" altLang="en-US" sz="1800" b="1" i="0">
                <a:solidFill>
                  <a:srgbClr val="FF0000"/>
                </a:solidFill>
                <a:latin typeface="微软雅黑" panose="020B0503020204020204" charset="-122"/>
                <a:ea typeface="微软雅黑" panose="020B0503020204020204" charset="-122"/>
              </a:endParaRPr>
            </a:p>
            <a:p>
              <a:r>
                <a:rPr lang="zh-CN" altLang="en-US" sz="1700" i="0">
                  <a:latin typeface="微软雅黑" panose="020B0503020204020204" charset="-122"/>
                  <a:ea typeface="微软雅黑" panose="020B0503020204020204" charset="-122"/>
                </a:rPr>
                <a:t>设备的本质安全化</a:t>
              </a:r>
              <a:endParaRPr lang="zh-CN" altLang="en-US" sz="1700" i="0">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良好的环境</a:t>
              </a:r>
              <a:endParaRPr lang="zh-CN" altLang="en-US" sz="1800" i="0">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物的安全状态</a:t>
              </a:r>
              <a:endParaRPr lang="zh-CN" altLang="en-US" sz="1800" i="0">
                <a:latin typeface="微软雅黑" panose="020B0503020204020204" charset="-122"/>
                <a:ea typeface="微软雅黑" panose="020B0503020204020204" charset="-122"/>
              </a:endParaRPr>
            </a:p>
          </p:txBody>
        </p:sp>
        <p:sp>
          <p:nvSpPr>
            <p:cNvPr id="30727" name="Rectangle 40"/>
            <p:cNvSpPr>
              <a:spLocks noChangeArrowheads="1"/>
            </p:cNvSpPr>
            <p:nvPr/>
          </p:nvSpPr>
          <p:spPr bwMode="auto">
            <a:xfrm>
              <a:off x="914" y="1406"/>
              <a:ext cx="964" cy="749"/>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sz="1800" b="1" i="0">
                  <a:solidFill>
                    <a:srgbClr val="FF0000"/>
                  </a:solidFill>
                  <a:latin typeface="微软雅黑" panose="020B0503020204020204" charset="-122"/>
                  <a:ea typeface="微软雅黑" panose="020B0503020204020204" charset="-122"/>
                </a:rPr>
                <a:t>人</a:t>
              </a:r>
              <a:endParaRPr lang="zh-CN" altLang="en-US" sz="1800" b="1" i="0">
                <a:solidFill>
                  <a:srgbClr val="FF0000"/>
                </a:solidFill>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观念，意识</a:t>
              </a:r>
              <a:endParaRPr lang="zh-CN" altLang="en-US" sz="1800" i="0">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行为，品德</a:t>
              </a:r>
              <a:endParaRPr lang="zh-CN" altLang="en-US" sz="1800" i="0">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人文安全素质</a:t>
              </a:r>
              <a:endParaRPr lang="zh-CN" altLang="en-US" sz="1800" i="0">
                <a:latin typeface="微软雅黑" panose="020B0503020204020204" charset="-122"/>
                <a:ea typeface="微软雅黑" panose="020B0503020204020204" charset="-122"/>
              </a:endParaRPr>
            </a:p>
          </p:txBody>
        </p:sp>
        <p:sp>
          <p:nvSpPr>
            <p:cNvPr id="30728" name="Rectangle 41"/>
            <p:cNvSpPr>
              <a:spLocks noChangeArrowheads="1"/>
            </p:cNvSpPr>
            <p:nvPr/>
          </p:nvSpPr>
          <p:spPr bwMode="auto">
            <a:xfrm>
              <a:off x="3246" y="1422"/>
              <a:ext cx="1071" cy="733"/>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sz="1800" b="1" i="0">
                  <a:solidFill>
                    <a:srgbClr val="FF0000"/>
                  </a:solidFill>
                  <a:latin typeface="微软雅黑" panose="020B0503020204020204" charset="-122"/>
                  <a:ea typeface="微软雅黑" panose="020B0503020204020204" charset="-122"/>
                </a:rPr>
                <a:t>能量</a:t>
              </a:r>
              <a:endParaRPr lang="zh-CN" altLang="en-US" sz="1800" b="1" i="0">
                <a:solidFill>
                  <a:srgbClr val="FF0000"/>
                </a:solidFill>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机械能，电能</a:t>
              </a:r>
              <a:endParaRPr lang="zh-CN" altLang="en-US" sz="1800" i="0">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化学能，热能</a:t>
              </a:r>
              <a:endParaRPr lang="zh-CN" altLang="en-US" sz="1800" i="0">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声能，辐射能</a:t>
              </a:r>
              <a:endParaRPr lang="zh-CN" altLang="en-US" sz="1800" i="0">
                <a:latin typeface="微软雅黑" panose="020B0503020204020204" charset="-122"/>
                <a:ea typeface="微软雅黑" panose="020B0503020204020204" charset="-122"/>
              </a:endParaRPr>
            </a:p>
          </p:txBody>
        </p:sp>
        <p:sp>
          <p:nvSpPr>
            <p:cNvPr id="30729" name="Rectangle 42"/>
            <p:cNvSpPr>
              <a:spLocks noChangeArrowheads="1"/>
            </p:cNvSpPr>
            <p:nvPr/>
          </p:nvSpPr>
          <p:spPr bwMode="auto">
            <a:xfrm>
              <a:off x="4448" y="1432"/>
              <a:ext cx="832" cy="723"/>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sz="1800" b="1" i="0">
                  <a:solidFill>
                    <a:srgbClr val="FF0000"/>
                  </a:solidFill>
                  <a:latin typeface="微软雅黑" panose="020B0503020204020204" charset="-122"/>
                  <a:ea typeface="微软雅黑" panose="020B0503020204020204" charset="-122"/>
                </a:rPr>
                <a:t>信息</a:t>
              </a:r>
              <a:endParaRPr lang="zh-CN" altLang="en-US" sz="1800" b="1" i="0">
                <a:solidFill>
                  <a:srgbClr val="FF0000"/>
                </a:solidFill>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原始信息</a:t>
              </a:r>
              <a:endParaRPr lang="zh-CN" altLang="en-US" sz="1800" i="0">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加工信息</a:t>
              </a:r>
              <a:endParaRPr lang="zh-CN" altLang="en-US" sz="1800" i="0">
                <a:latin typeface="微软雅黑" panose="020B0503020204020204" charset="-122"/>
                <a:ea typeface="微软雅黑" panose="020B0503020204020204" charset="-122"/>
              </a:endParaRPr>
            </a:p>
            <a:p>
              <a:r>
                <a:rPr lang="zh-CN" altLang="en-US" sz="1800" i="0">
                  <a:latin typeface="微软雅黑" panose="020B0503020204020204" charset="-122"/>
                  <a:ea typeface="微软雅黑" panose="020B0503020204020204" charset="-122"/>
                </a:rPr>
                <a:t>警示信息等</a:t>
              </a:r>
              <a:endParaRPr lang="zh-CN" altLang="en-US" sz="1800" i="0">
                <a:latin typeface="微软雅黑" panose="020B0503020204020204" charset="-122"/>
                <a:ea typeface="微软雅黑" panose="020B0503020204020204" charset="-122"/>
              </a:endParaRPr>
            </a:p>
          </p:txBody>
        </p:sp>
        <p:sp>
          <p:nvSpPr>
            <p:cNvPr id="30730" name="Line 43"/>
            <p:cNvSpPr>
              <a:spLocks noChangeShapeType="1"/>
            </p:cNvSpPr>
            <p:nvPr/>
          </p:nvSpPr>
          <p:spPr bwMode="auto">
            <a:xfrm>
              <a:off x="1396" y="1247"/>
              <a:ext cx="3452" cy="1"/>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sp>
          <p:nvSpPr>
            <p:cNvPr id="30731" name="Line 44"/>
            <p:cNvSpPr>
              <a:spLocks noChangeShapeType="1"/>
            </p:cNvSpPr>
            <p:nvPr/>
          </p:nvSpPr>
          <p:spPr bwMode="auto">
            <a:xfrm>
              <a:off x="3695" y="1248"/>
              <a:ext cx="1" cy="144"/>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sp>
          <p:nvSpPr>
            <p:cNvPr id="30732" name="Line 45"/>
            <p:cNvSpPr>
              <a:spLocks noChangeShapeType="1"/>
            </p:cNvSpPr>
            <p:nvPr/>
          </p:nvSpPr>
          <p:spPr bwMode="auto">
            <a:xfrm>
              <a:off x="3116" y="1104"/>
              <a:ext cx="4" cy="144"/>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sp>
          <p:nvSpPr>
            <p:cNvPr id="30733" name="Rectangle 46"/>
            <p:cNvSpPr>
              <a:spLocks noChangeArrowheads="1"/>
            </p:cNvSpPr>
            <p:nvPr/>
          </p:nvSpPr>
          <p:spPr bwMode="auto">
            <a:xfrm>
              <a:off x="2592" y="816"/>
              <a:ext cx="1056" cy="288"/>
            </a:xfrm>
            <a:prstGeom prst="rect">
              <a:avLst/>
            </a:prstGeom>
            <a:solidFill>
              <a:srgbClr val="FFCC00"/>
            </a:solidFill>
            <a:ln w="6350" algn="ctr">
              <a:solidFill>
                <a:schemeClr val="tx1"/>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r>
                <a:rPr lang="zh-CN" altLang="en-US" i="0">
                  <a:latin typeface="微软雅黑" panose="020B0503020204020204" charset="-122"/>
                  <a:ea typeface="微软雅黑" panose="020B0503020204020204" charset="-122"/>
                </a:rPr>
                <a:t>安全系统</a:t>
              </a:r>
              <a:endParaRPr lang="zh-CN" altLang="en-US" i="0">
                <a:latin typeface="微软雅黑" panose="020B0503020204020204" charset="-122"/>
                <a:ea typeface="微软雅黑" panose="020B0503020204020204" charset="-122"/>
              </a:endParaRPr>
            </a:p>
          </p:txBody>
        </p:sp>
        <p:sp>
          <p:nvSpPr>
            <p:cNvPr id="30734" name="Line 48"/>
            <p:cNvSpPr>
              <a:spLocks noChangeShapeType="1"/>
            </p:cNvSpPr>
            <p:nvPr/>
          </p:nvSpPr>
          <p:spPr bwMode="auto">
            <a:xfrm>
              <a:off x="1391" y="1248"/>
              <a:ext cx="1" cy="144"/>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sp>
          <p:nvSpPr>
            <p:cNvPr id="30735" name="Line 49"/>
            <p:cNvSpPr>
              <a:spLocks noChangeShapeType="1"/>
            </p:cNvSpPr>
            <p:nvPr/>
          </p:nvSpPr>
          <p:spPr bwMode="auto">
            <a:xfrm>
              <a:off x="4847" y="1248"/>
              <a:ext cx="1" cy="144"/>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sp>
          <p:nvSpPr>
            <p:cNvPr id="30736" name="Line 50"/>
            <p:cNvSpPr>
              <a:spLocks noChangeShapeType="1"/>
            </p:cNvSpPr>
            <p:nvPr/>
          </p:nvSpPr>
          <p:spPr bwMode="auto">
            <a:xfrm>
              <a:off x="2543" y="1248"/>
              <a:ext cx="1" cy="144"/>
            </a:xfrm>
            <a:prstGeom prst="line">
              <a:avLst/>
            </a:prstGeom>
            <a:noFill/>
            <a:ln w="6350">
              <a:solidFill>
                <a:srgbClr val="FFCC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endParaRPr lang="zh-CN" altLang="en-US" i="0"/>
            </a:p>
          </p:txBody>
        </p:sp>
      </p:grpSp>
      <p:sp>
        <p:nvSpPr>
          <p:cNvPr id="30725" name="Rectangle 2"/>
          <p:cNvSpPr txBox="1">
            <a:spLocks noChangeArrowheads="1"/>
          </p:cNvSpPr>
          <p:nvPr/>
        </p:nvSpPr>
        <p:spPr bwMode="auto">
          <a:xfrm>
            <a:off x="457200" y="488950"/>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zh-CN" altLang="en-US" sz="3600" b="1" i="0">
                <a:solidFill>
                  <a:srgbClr val="BA313B"/>
                </a:solidFill>
                <a:latin typeface="微软雅黑" panose="020B0503020204020204" charset="-122"/>
                <a:ea typeface="微软雅黑" panose="020B0503020204020204" charset="-122"/>
                <a:cs typeface="MS PGothic" panose="020B0600070205080204" pitchFamily="34" charset="-128"/>
              </a:rPr>
              <a:t>安全系统的构成</a:t>
            </a:r>
            <a:endParaRPr lang="zh-CN" altLang="en-US" sz="3600" b="1" i="0">
              <a:solidFill>
                <a:srgbClr val="BA313B"/>
              </a:solidFill>
              <a:latin typeface="微软雅黑" panose="020B0503020204020204" charset="-122"/>
              <a:ea typeface="微软雅黑" panose="020B0503020204020204" charset="-122"/>
              <a:cs typeface="MS PGothic"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4259"/>
                                        </p:tgtEl>
                                        <p:attrNameLst>
                                          <p:attrName>style.visibility</p:attrName>
                                        </p:attrNameLst>
                                      </p:cBhvr>
                                      <p:to>
                                        <p:strVal val="visible"/>
                                      </p:to>
                                    </p:set>
                                    <p:anim calcmode="lin" valueType="num">
                                      <p:cBhvr>
                                        <p:cTn id="7" dur="1000" fill="hold"/>
                                        <p:tgtEl>
                                          <p:spTgt spid="94259"/>
                                        </p:tgtEl>
                                        <p:attrNameLst>
                                          <p:attrName>ppt_w</p:attrName>
                                        </p:attrNameLst>
                                      </p:cBhvr>
                                      <p:tavLst>
                                        <p:tav tm="0">
                                          <p:val>
                                            <p:strVal val="#ppt_w+.3"/>
                                          </p:val>
                                        </p:tav>
                                        <p:tav tm="100000">
                                          <p:val>
                                            <p:strVal val="#ppt_w"/>
                                          </p:val>
                                        </p:tav>
                                      </p:tavLst>
                                    </p:anim>
                                    <p:anim calcmode="lin" valueType="num">
                                      <p:cBhvr>
                                        <p:cTn id="8" dur="1000" fill="hold"/>
                                        <p:tgtEl>
                                          <p:spTgt spid="94259"/>
                                        </p:tgtEl>
                                        <p:attrNameLst>
                                          <p:attrName>ppt_h</p:attrName>
                                        </p:attrNameLst>
                                      </p:cBhvr>
                                      <p:tavLst>
                                        <p:tav tm="0">
                                          <p:val>
                                            <p:strVal val="#ppt_h"/>
                                          </p:val>
                                        </p:tav>
                                        <p:tav tm="100000">
                                          <p:val>
                                            <p:strVal val="#ppt_h"/>
                                          </p:val>
                                        </p:tav>
                                      </p:tavLst>
                                    </p:anim>
                                    <p:animEffect transition="in" filter="fade">
                                      <p:cBhvr>
                                        <p:cTn id="9" dur="1000"/>
                                        <p:tgtEl>
                                          <p:spTgt spid="94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858963"/>
            <a:ext cx="5432425" cy="4570412"/>
          </a:xfrm>
        </p:spPr>
        <p:txBody>
          <a:bodyPr/>
          <a:lstStyle/>
          <a:p>
            <a:pPr marL="0"/>
            <a:r>
              <a:rPr lang="zh-CN" altLang="en-US" sz="1800" smtClean="0">
                <a:latin typeface="微软雅黑" panose="020B0503020204020204" charset="-122"/>
                <a:ea typeface="微软雅黑" panose="020B0503020204020204" charset="-122"/>
              </a:rPr>
              <a:t>在事故系统中，人的不安全行为是导致事故发生的直接因素，而物的不安全状态也是人为作用的结果，因此从根本上说，人的行为是导致事故发生的</a:t>
            </a:r>
            <a:r>
              <a:rPr lang="zh-CN" altLang="en-US" sz="1800" b="1" smtClean="0">
                <a:solidFill>
                  <a:srgbClr val="FF0000"/>
                </a:solidFill>
                <a:latin typeface="微软雅黑" panose="020B0503020204020204" charset="-122"/>
                <a:ea typeface="微软雅黑" panose="020B0503020204020204" charset="-122"/>
              </a:rPr>
              <a:t>主要原因</a:t>
            </a:r>
            <a:r>
              <a:rPr lang="zh-CN" altLang="en-US" sz="1800" smtClean="0">
                <a:latin typeface="微软雅黑" panose="020B0503020204020204" charset="-122"/>
                <a:ea typeface="微软雅黑" panose="020B0503020204020204" charset="-122"/>
              </a:rPr>
              <a:t>。</a:t>
            </a:r>
            <a:endParaRPr lang="zh-CN" altLang="en-US" sz="1800" smtClean="0">
              <a:latin typeface="微软雅黑" panose="020B0503020204020204" charset="-122"/>
              <a:ea typeface="微软雅黑" panose="020B0503020204020204" charset="-122"/>
            </a:endParaRPr>
          </a:p>
          <a:p>
            <a:pPr marL="0"/>
            <a:r>
              <a:rPr lang="zh-CN" altLang="en-US" sz="1800" smtClean="0">
                <a:latin typeface="微软雅黑" panose="020B0503020204020204" charset="-122"/>
                <a:ea typeface="微软雅黑" panose="020B0503020204020204" charset="-122"/>
              </a:rPr>
              <a:t>在现代安全系统中，人的安全素质不仅决定其自身安全生产行为，还影响着或决定着“物”的安全可靠性，对“能量”和“信息”的控制也主要是通过人发挥作用。</a:t>
            </a:r>
            <a:endParaRPr lang="zh-CN" altLang="en-US" sz="1800" smtClean="0">
              <a:latin typeface="微软雅黑" panose="020B0503020204020204" charset="-122"/>
              <a:ea typeface="微软雅黑" panose="020B0503020204020204" charset="-122"/>
            </a:endParaRPr>
          </a:p>
          <a:p>
            <a:pPr marL="0"/>
            <a:r>
              <a:rPr lang="zh-CN" altLang="en-US" sz="1800" smtClean="0">
                <a:latin typeface="微软雅黑" panose="020B0503020204020204" charset="-122"/>
                <a:ea typeface="微软雅黑" panose="020B0503020204020204" charset="-122"/>
              </a:rPr>
              <a:t>由此可见“人”的重要性，而人的行为是否安全，取决于自身安全文化素质。不论在事故系统中还是在安全系统中，人都是最主要的构成因素，也是预防型与本质化安全工作的</a:t>
            </a:r>
            <a:r>
              <a:rPr lang="zh-CN" altLang="en-US" sz="1800" b="1" smtClean="0">
                <a:solidFill>
                  <a:srgbClr val="FF0000"/>
                </a:solidFill>
                <a:latin typeface="微软雅黑" panose="020B0503020204020204" charset="-122"/>
                <a:ea typeface="微软雅黑" panose="020B0503020204020204" charset="-122"/>
              </a:rPr>
              <a:t>首要着手点</a:t>
            </a:r>
            <a:r>
              <a:rPr lang="zh-CN" altLang="en-US" sz="1800" smtClean="0">
                <a:latin typeface="微软雅黑" panose="020B0503020204020204" charset="-122"/>
                <a:ea typeface="微软雅黑" panose="020B0503020204020204" charset="-122"/>
              </a:rPr>
              <a:t>。</a:t>
            </a:r>
            <a:endParaRPr lang="zh-CN" altLang="en-US" sz="1800" smtClean="0">
              <a:latin typeface="微软雅黑" panose="020B0503020204020204" charset="-122"/>
              <a:ea typeface="微软雅黑" panose="020B0503020204020204" charset="-122"/>
            </a:endParaRPr>
          </a:p>
        </p:txBody>
      </p:sp>
      <p:sp>
        <p:nvSpPr>
          <p:cNvPr id="31747" name="Rectangle 10"/>
          <p:cNvSpPr>
            <a:spLocks noGrp="1" noChangeArrowheads="1"/>
          </p:cNvSpPr>
          <p:nvPr>
            <p:ph type="title"/>
          </p:nvPr>
        </p:nvSpPr>
        <p:spPr>
          <a:xfrm>
            <a:off x="467544" y="1267991"/>
            <a:ext cx="5075857" cy="504825"/>
          </a:xfrm>
        </p:spPr>
        <p:txBody>
          <a:bodyPr/>
          <a:lstStyle/>
          <a:p>
            <a:pPr algn="l"/>
            <a:r>
              <a:rPr lang="zh-CN" altLang="en-US" sz="2400" dirty="0" smtClean="0">
                <a:latin typeface="微软雅黑" panose="020B0503020204020204" charset="-122"/>
                <a:ea typeface="微软雅黑" panose="020B0503020204020204" charset="-122"/>
              </a:rPr>
              <a:t>安全系统中“人”的重要性</a:t>
            </a:r>
            <a:endParaRPr lang="zh-CN" altLang="en-US" sz="2400" dirty="0" smtClean="0">
              <a:latin typeface="微软雅黑" panose="020B0503020204020204" charset="-122"/>
              <a:ea typeface="微软雅黑" panose="020B0503020204020204" charset="-122"/>
            </a:endParaRPr>
          </a:p>
        </p:txBody>
      </p:sp>
      <p:sp>
        <p:nvSpPr>
          <p:cNvPr id="31748" name="Rectangle 2"/>
          <p:cNvSpPr txBox="1">
            <a:spLocks noChangeArrowheads="1"/>
          </p:cNvSpPr>
          <p:nvPr/>
        </p:nvSpPr>
        <p:spPr bwMode="auto">
          <a:xfrm>
            <a:off x="323528" y="633189"/>
            <a:ext cx="388843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zh-CN" altLang="en-US" sz="3600" b="1">
                <a:solidFill>
                  <a:srgbClr val="BA313B"/>
                </a:solidFill>
                <a:latin typeface="微软雅黑" panose="020B0503020204020204" charset="-122"/>
                <a:ea typeface="微软雅黑" panose="020B0503020204020204" charset="-122"/>
                <a:cs typeface="MS PGothic" panose="020B0600070205080204" pitchFamily="34" charset="-128"/>
              </a:rPr>
              <a:t>安全系统的构成</a:t>
            </a:r>
            <a:endParaRPr lang="zh-CN" altLang="en-US" sz="3600" b="1">
              <a:solidFill>
                <a:srgbClr val="BA313B"/>
              </a:solidFill>
              <a:latin typeface="微软雅黑" panose="020B0503020204020204" charset="-122"/>
              <a:ea typeface="微软雅黑" panose="020B0503020204020204" charset="-122"/>
              <a:cs typeface="MS PGothic" panose="020B0600070205080204" pitchFamily="34" charset="-128"/>
            </a:endParaRPr>
          </a:p>
        </p:txBody>
      </p:sp>
      <p:pic>
        <p:nvPicPr>
          <p:cNvPr id="1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9625" y="1349375"/>
            <a:ext cx="30638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DSC022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25" y="3752850"/>
            <a:ext cx="30638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835" y="1714500"/>
            <a:ext cx="5962015" cy="1899285"/>
          </a:xfrm>
          <a:prstGeom prst="rect">
            <a:avLst/>
          </a:prstGeom>
          <a:noFill/>
        </p:spPr>
        <p:txBody>
          <a:bodyPr wrap="square" rtlCol="0" anchor="t">
            <a:spAutoFit/>
          </a:bodyPr>
          <a:lstStyle/>
          <a:p>
            <a:pPr indent="304800" algn="just">
              <a:lnSpc>
                <a:spcPct val="140000"/>
              </a:lnSpc>
            </a:pPr>
            <a:r>
              <a:rPr lang="zh-CN" sz="1400" i="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i="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i="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i="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i="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i="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i="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i="0" dirty="0">
                <a:solidFill>
                  <a:schemeClr val="dk1"/>
                </a:solidFill>
                <a:latin typeface="+mn-ea"/>
                <a:cs typeface="楷体" panose="02010609060101010101" charset="-122"/>
                <a:sym typeface="+mn-ea"/>
              </a:rPr>
              <a:t>   </a:t>
            </a:r>
            <a:r>
              <a:rPr lang="zh-CN" altLang="en-US" sz="1500" b="1" i="0" dirty="0">
                <a:solidFill>
                  <a:schemeClr val="dk1"/>
                </a:solidFill>
                <a:latin typeface="+mn-ea"/>
                <a:cs typeface="宋体" panose="02010600030101010101" pitchFamily="2" charset="-122"/>
                <a:sym typeface="+mn-ea"/>
              </a:rPr>
              <a:t>博富特认为：一个好的培训课程起始于一个好的设计</a:t>
            </a:r>
            <a:r>
              <a:rPr lang="en-US" altLang="zh-CN" sz="1500" b="1" i="0" dirty="0">
                <a:solidFill>
                  <a:schemeClr val="dk1"/>
                </a:solidFill>
                <a:latin typeface="+mn-ea"/>
                <a:cs typeface="宋体" panose="02010600030101010101" pitchFamily="2" charset="-122"/>
                <a:sym typeface="+mn-ea"/>
              </a:rPr>
              <a:t>,</a:t>
            </a:r>
            <a:r>
              <a:rPr lang="zh-CN" altLang="en-US" sz="1500" b="1" i="0"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i="0"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i="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i="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bwMode="auto">
          <a:xfrm>
            <a:off x="8562975" y="6289675"/>
            <a:ext cx="581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2E1BCE9-4EE1-4018-B1A9-2B40F87E5D16}" type="slidenum">
              <a:rPr lang="zh-CN" altLang="en-US" sz="900" smtClean="0">
                <a:cs typeface="Arial" panose="020B0604020202020204" pitchFamily="34" charset="0"/>
              </a:rPr>
            </a:fld>
            <a:endParaRPr lang="en-US" altLang="zh-CN" sz="900" smtClean="0">
              <a:cs typeface="Arial" panose="020B0604020202020204" pitchFamily="34" charset="0"/>
            </a:endParaRPr>
          </a:p>
        </p:txBody>
      </p:sp>
      <p:sp>
        <p:nvSpPr>
          <p:cNvPr id="32771" name="Rectangle 2"/>
          <p:cNvSpPr>
            <a:spLocks noChangeArrowheads="1"/>
          </p:cNvSpPr>
          <p:nvPr/>
        </p:nvSpPr>
        <p:spPr bwMode="auto">
          <a:xfrm>
            <a:off x="355600" y="896938"/>
            <a:ext cx="81168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spAutoFit/>
          </a:bodyPr>
          <a:lstStyle/>
          <a:p>
            <a:pPr eaLnBrk="0" hangingPunct="0"/>
            <a:r>
              <a:rPr lang="zh-CN" altLang="en-US" sz="3600" b="1" i="0">
                <a:solidFill>
                  <a:srgbClr val="C00000"/>
                </a:solidFill>
                <a:latin typeface="微软雅黑" panose="020B0503020204020204" charset="-122"/>
                <a:ea typeface="微软雅黑" panose="020B0503020204020204" charset="-122"/>
                <a:cs typeface="MS PGothic" panose="020B0600070205080204" pitchFamily="34" charset="-128"/>
              </a:rPr>
              <a:t>二</a:t>
            </a:r>
            <a:r>
              <a:rPr lang="en-US" altLang="zh-CN" sz="3600" b="1" i="0">
                <a:solidFill>
                  <a:srgbClr val="C00000"/>
                </a:solidFill>
                <a:latin typeface="微软雅黑" panose="020B0503020204020204" charset="-122"/>
                <a:ea typeface="微软雅黑" panose="020B0503020204020204" charset="-122"/>
                <a:cs typeface="MS PGothic" panose="020B0600070205080204" pitchFamily="34" charset="-128"/>
              </a:rPr>
              <a:t>. </a:t>
            </a:r>
            <a:r>
              <a:rPr lang="zh-CN" altLang="en-US" sz="3600" b="1" i="0">
                <a:solidFill>
                  <a:srgbClr val="C00000"/>
                </a:solidFill>
                <a:latin typeface="微软雅黑" panose="020B0503020204020204" charset="-122"/>
                <a:ea typeface="微软雅黑" panose="020B0503020204020204" charset="-122"/>
                <a:cs typeface="MS PGothic" panose="020B0600070205080204" pitchFamily="34" charset="-128"/>
              </a:rPr>
              <a:t>本质安全的含义</a:t>
            </a:r>
            <a:endParaRPr lang="en-US" altLang="zh-CN" sz="3600" b="1" i="0">
              <a:solidFill>
                <a:srgbClr val="C00000"/>
              </a:solidFill>
              <a:latin typeface="微软雅黑" panose="020B0503020204020204" charset="-122"/>
              <a:ea typeface="微软雅黑" panose="020B0503020204020204" charset="-122"/>
              <a:cs typeface="MS PGothic" panose="020B0600070205080204" pitchFamily="34" charset="-128"/>
            </a:endParaRPr>
          </a:p>
        </p:txBody>
      </p:sp>
      <p:sp>
        <p:nvSpPr>
          <p:cNvPr id="7" name="Content Placeholder 2"/>
          <p:cNvSpPr txBox="1"/>
          <p:nvPr/>
        </p:nvSpPr>
        <p:spPr>
          <a:xfrm>
            <a:off x="617538" y="2105025"/>
            <a:ext cx="7945437" cy="3357563"/>
          </a:xfrm>
          <a:prstGeom prst="rect">
            <a:avLst/>
          </a:prstGeom>
        </p:spPr>
        <p:txBody>
          <a:bodyPr/>
          <a:lstStyle>
            <a:lvl1pPr marL="342900" indent="-342900" algn="l" defTabSz="457200" rtl="0" eaLnBrk="0" fontAlgn="base" hangingPunct="0">
              <a:spcBef>
                <a:spcPts val="2400"/>
              </a:spcBef>
              <a:spcAft>
                <a:spcPct val="0"/>
              </a:spcAft>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indent="-457200" algn="l" defTabSz="457200" rtl="0" eaLnBrk="0" fontAlgn="base" hangingPunct="0">
              <a:spcBef>
                <a:spcPct val="20000"/>
              </a:spcBef>
              <a:spcAft>
                <a:spcPct val="0"/>
              </a:spcAft>
              <a:buSzPct val="78000"/>
              <a:buBlip>
                <a:blip r:embed="rId1"/>
              </a:buBlip>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1">
              <a:defRPr/>
            </a:pPr>
            <a:r>
              <a:rPr lang="zh-CN" altLang="en-US" sz="2400" b="1" i="0" dirty="0" smtClean="0">
                <a:latin typeface="微软雅黑" panose="020B0503020204020204" charset="-122"/>
                <a:ea typeface="微软雅黑" panose="020B0503020204020204" charset="-122"/>
              </a:rPr>
              <a:t>什么是本质安全</a:t>
            </a:r>
            <a:endParaRPr lang="en-US" altLang="zh-CN" sz="2400" b="1" i="0" dirty="0" smtClean="0">
              <a:latin typeface="微软雅黑" panose="020B0503020204020204" charset="-122"/>
              <a:ea typeface="微软雅黑" panose="020B0503020204020204" charset="-122"/>
            </a:endParaRPr>
          </a:p>
          <a:p>
            <a:pPr lvl="1">
              <a:defRPr/>
            </a:pPr>
            <a:endParaRPr lang="en-US" altLang="zh-CN" sz="2400" b="1" i="0" dirty="0" smtClean="0">
              <a:latin typeface="微软雅黑" panose="020B0503020204020204" charset="-122"/>
              <a:ea typeface="微软雅黑" panose="020B0503020204020204" charset="-122"/>
            </a:endParaRPr>
          </a:p>
          <a:p>
            <a:pPr lvl="1">
              <a:defRPr/>
            </a:pPr>
            <a:r>
              <a:rPr lang="zh-CN" altLang="en-US" sz="2400" b="1" i="0" dirty="0" smtClean="0">
                <a:latin typeface="微软雅黑" panose="020B0503020204020204" charset="-122"/>
                <a:ea typeface="微软雅黑" panose="020B0503020204020204" charset="-122"/>
              </a:rPr>
              <a:t>狭义本质安全的两个方面</a:t>
            </a:r>
            <a:endParaRPr lang="en-US" altLang="zh-CN" sz="2400" b="1" i="0" dirty="0" smtClean="0">
              <a:latin typeface="微软雅黑" panose="020B0503020204020204" charset="-122"/>
              <a:ea typeface="微软雅黑" panose="020B0503020204020204" charset="-122"/>
            </a:endParaRPr>
          </a:p>
          <a:p>
            <a:pPr lvl="1">
              <a:defRPr/>
            </a:pPr>
            <a:endParaRPr lang="zh-CN" altLang="en-US" sz="2400" b="1" i="0" dirty="0" smtClean="0">
              <a:latin typeface="微软雅黑" panose="020B0503020204020204" charset="-122"/>
              <a:ea typeface="微软雅黑" panose="020B0503020204020204" charset="-122"/>
            </a:endParaRPr>
          </a:p>
          <a:p>
            <a:pPr lvl="1">
              <a:defRPr/>
            </a:pPr>
            <a:r>
              <a:rPr lang="zh-CN" altLang="en-US" sz="2400" b="1" i="0" dirty="0" smtClean="0">
                <a:latin typeface="微软雅黑" panose="020B0503020204020204" charset="-122"/>
                <a:ea typeface="微软雅黑" panose="020B0503020204020204" charset="-122"/>
              </a:rPr>
              <a:t>本质安全的理念</a:t>
            </a:r>
            <a:endParaRPr lang="en-US" altLang="zh-CN" sz="2400" b="1" i="0" dirty="0" smtClean="0">
              <a:latin typeface="微软雅黑" panose="020B0503020204020204" charset="-122"/>
              <a:ea typeface="微软雅黑" panose="020B0503020204020204" charset="-122"/>
            </a:endParaRPr>
          </a:p>
          <a:p>
            <a:pPr lvl="1">
              <a:defRPr/>
            </a:pPr>
            <a:endParaRPr lang="en-US" altLang="zh-CN" sz="2400" b="1" i="0" dirty="0" smtClean="0">
              <a:latin typeface="微软雅黑" panose="020B0503020204020204" charset="-122"/>
              <a:ea typeface="微软雅黑" panose="020B0503020204020204" charset="-122"/>
            </a:endParaRPr>
          </a:p>
          <a:p>
            <a:pPr marL="0" lvl="1" indent="0">
              <a:buFontTx/>
              <a:buNone/>
              <a:defRPr/>
            </a:pPr>
            <a:endParaRPr lang="en-US" altLang="zh-CN" sz="2400" b="1" i="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12763" y="512763"/>
            <a:ext cx="8229600" cy="685800"/>
          </a:xfrm>
        </p:spPr>
        <p:txBody>
          <a:bodyPr/>
          <a:lstStyle/>
          <a:p>
            <a:r>
              <a:rPr lang="zh-CN" altLang="en-US" sz="3600" smtClean="0">
                <a:solidFill>
                  <a:srgbClr val="BA313B"/>
                </a:solidFill>
                <a:latin typeface="微软雅黑" panose="020B0503020204020204" charset="-122"/>
                <a:ea typeface="微软雅黑" panose="020B0503020204020204" charset="-122"/>
              </a:rPr>
              <a:t>什么是本质安全</a:t>
            </a:r>
            <a:endParaRPr lang="zh-CN" altLang="en-US" sz="3600" smtClean="0">
              <a:solidFill>
                <a:srgbClr val="BA313B"/>
              </a:solidFill>
              <a:latin typeface="微软雅黑" panose="020B0503020204020204" charset="-122"/>
              <a:ea typeface="微软雅黑" panose="020B0503020204020204" charset="-122"/>
            </a:endParaRPr>
          </a:p>
        </p:txBody>
      </p:sp>
      <p:sp>
        <p:nvSpPr>
          <p:cNvPr id="30723" name="Rectangle 3"/>
          <p:cNvSpPr>
            <a:spLocks noGrp="1" noChangeArrowheads="1"/>
          </p:cNvSpPr>
          <p:nvPr>
            <p:ph type="body" idx="1"/>
          </p:nvPr>
        </p:nvSpPr>
        <p:spPr>
          <a:xfrm>
            <a:off x="457200" y="1557338"/>
            <a:ext cx="8115300" cy="5000625"/>
          </a:xfrm>
        </p:spPr>
        <p:txBody>
          <a:bodyPr/>
          <a:lstStyle/>
          <a:p>
            <a:pPr marL="0">
              <a:defRPr/>
            </a:pPr>
            <a:r>
              <a:rPr lang="zh-CN" altLang="en-US" sz="2400" dirty="0" smtClean="0">
                <a:latin typeface="微软雅黑" panose="020B0503020204020204" charset="-122"/>
                <a:ea typeface="微软雅黑" panose="020B0503020204020204" charset="-122"/>
              </a:rPr>
              <a:t>“</a:t>
            </a:r>
            <a:r>
              <a:rPr lang="zh-CN" altLang="en-US" sz="2400" b="1" dirty="0" smtClean="0">
                <a:solidFill>
                  <a:srgbClr val="FF0000"/>
                </a:solidFill>
                <a:latin typeface="微软雅黑" panose="020B0503020204020204" charset="-122"/>
                <a:ea typeface="微软雅黑" panose="020B0503020204020204" charset="-122"/>
              </a:rPr>
              <a:t>本质安全</a:t>
            </a:r>
            <a:r>
              <a:rPr lang="zh-CN" altLang="en-US" sz="2400" dirty="0" smtClean="0">
                <a:latin typeface="微软雅黑" panose="020B0503020204020204" charset="-122"/>
                <a:ea typeface="微软雅黑" panose="020B0503020204020204" charset="-122"/>
              </a:rPr>
              <a:t>”一词的提出源于</a:t>
            </a:r>
            <a:r>
              <a:rPr lang="en-US" altLang="zh-CN" sz="2400" dirty="0" smtClean="0">
                <a:latin typeface="微软雅黑" panose="020B0503020204020204" charset="-122"/>
                <a:ea typeface="微软雅黑" panose="020B0503020204020204" charset="-122"/>
              </a:rPr>
              <a:t>20</a:t>
            </a:r>
            <a:r>
              <a:rPr lang="zh-CN" altLang="en-US" sz="2400" dirty="0" smtClean="0">
                <a:latin typeface="微软雅黑" panose="020B0503020204020204" charset="-122"/>
                <a:ea typeface="微软雅黑" panose="020B0503020204020204" charset="-122"/>
              </a:rPr>
              <a:t>世纪</a:t>
            </a:r>
            <a:r>
              <a:rPr lang="en-US" altLang="zh-CN" sz="2400" dirty="0" smtClean="0">
                <a:latin typeface="微软雅黑" panose="020B0503020204020204" charset="-122"/>
                <a:ea typeface="微软雅黑" panose="020B0503020204020204" charset="-122"/>
              </a:rPr>
              <a:t>50</a:t>
            </a:r>
            <a:r>
              <a:rPr lang="zh-CN" altLang="en-US" sz="2400" dirty="0" smtClean="0">
                <a:latin typeface="微软雅黑" panose="020B0503020204020204" charset="-122"/>
                <a:ea typeface="微软雅黑" panose="020B0503020204020204" charset="-122"/>
              </a:rPr>
              <a:t>年代世界宇航技术的发展，随着人类科学技术的进步和安全理论的发展，这一概念逐步被广泛接受。</a:t>
            </a:r>
            <a:endParaRPr lang="en-US" altLang="zh-CN" sz="2400" dirty="0" smtClean="0">
              <a:latin typeface="微软雅黑" panose="020B0503020204020204" charset="-122"/>
              <a:ea typeface="微软雅黑" panose="020B0503020204020204" charset="-122"/>
            </a:endParaRPr>
          </a:p>
          <a:p>
            <a:pPr marL="0">
              <a:defRPr/>
            </a:pPr>
            <a:r>
              <a:rPr lang="zh-CN" altLang="en-US" sz="2400" dirty="0" smtClean="0">
                <a:latin typeface="微软雅黑" panose="020B0503020204020204" charset="-122"/>
                <a:ea typeface="微软雅黑" panose="020B0503020204020204" charset="-122"/>
              </a:rPr>
              <a:t>通过对英国弗里克斯镇事故深入调查，英国帝国石油化学工业公司（</a:t>
            </a:r>
            <a:r>
              <a:rPr lang="en-US" altLang="zh-CN" sz="2400" dirty="0" smtClean="0">
                <a:latin typeface="微软雅黑" panose="020B0503020204020204" charset="-122"/>
                <a:ea typeface="微软雅黑" panose="020B0503020204020204" charset="-122"/>
              </a:rPr>
              <a:t>ICI</a:t>
            </a:r>
            <a:r>
              <a:rPr lang="zh-CN" altLang="en-US" sz="2400" dirty="0" smtClean="0">
                <a:latin typeface="微软雅黑" panose="020B0503020204020204" charset="-122"/>
                <a:ea typeface="微软雅黑" panose="020B0503020204020204" charset="-122"/>
              </a:rPr>
              <a:t>）的高级安全顾问</a:t>
            </a:r>
            <a:r>
              <a:rPr lang="en-US" altLang="zh-CN" sz="2400" dirty="0" smtClean="0">
                <a:latin typeface="微软雅黑" panose="020B0503020204020204" charset="-122"/>
                <a:ea typeface="微软雅黑" panose="020B0503020204020204" charset="-122"/>
              </a:rPr>
              <a:t>Trevor </a:t>
            </a:r>
            <a:r>
              <a:rPr lang="en-US" altLang="zh-CN" sz="2400" dirty="0" err="1" smtClean="0">
                <a:latin typeface="微软雅黑" panose="020B0503020204020204" charset="-122"/>
                <a:ea typeface="微软雅黑" panose="020B0503020204020204" charset="-122"/>
              </a:rPr>
              <a:t>Kletz</a:t>
            </a:r>
            <a:r>
              <a:rPr lang="zh-CN" altLang="en-US" sz="2400" dirty="0" smtClean="0">
                <a:latin typeface="微软雅黑" panose="020B0503020204020204" charset="-122"/>
                <a:ea typeface="微软雅黑" panose="020B0503020204020204" charset="-122"/>
              </a:rPr>
              <a:t>于</a:t>
            </a:r>
            <a:r>
              <a:rPr lang="en-US" altLang="zh-CN" sz="2400" dirty="0" smtClean="0">
                <a:latin typeface="微软雅黑" panose="020B0503020204020204" charset="-122"/>
                <a:ea typeface="微软雅黑" panose="020B0503020204020204" charset="-122"/>
              </a:rPr>
              <a:t>1977</a:t>
            </a:r>
            <a:r>
              <a:rPr lang="zh-CN" altLang="en-US" sz="2400" dirty="0" smtClean="0">
                <a:latin typeface="微软雅黑" panose="020B0503020204020204" charset="-122"/>
                <a:ea typeface="微软雅黑" panose="020B0503020204020204" charset="-122"/>
              </a:rPr>
              <a:t>年在英国化学工业协会的周年纪念大会上做了“你没有的东西就不会泄漏”</a:t>
            </a:r>
            <a:r>
              <a:rPr lang="en-US" altLang="zh-CN" sz="2400" dirty="0" smtClean="0">
                <a:latin typeface="微软雅黑" panose="020B0503020204020204" charset="-122"/>
                <a:ea typeface="微软雅黑" panose="020B0503020204020204" charset="-122"/>
              </a:rPr>
              <a:t>(What you don’t have, Can’t leak)</a:t>
            </a:r>
            <a:r>
              <a:rPr lang="zh-CN" altLang="en-US" sz="2400" dirty="0" smtClean="0">
                <a:latin typeface="微软雅黑" panose="020B0503020204020204" charset="-122"/>
                <a:ea typeface="微软雅黑" panose="020B0503020204020204" charset="-122"/>
              </a:rPr>
              <a:t>的报告，其中首次提出了化工工艺和设备本质安全的概念。</a:t>
            </a:r>
            <a:endParaRPr lang="en-US" altLang="zh-CN" sz="2400" dirty="0" smtClean="0">
              <a:latin typeface="微软雅黑" panose="020B0503020204020204" charset="-122"/>
              <a:ea typeface="微软雅黑" panose="020B0503020204020204" charset="-122"/>
            </a:endParaRPr>
          </a:p>
          <a:p>
            <a:pPr>
              <a:defRPr/>
            </a:pPr>
            <a:endParaRPr lang="zh-CN" altLang="en-US" sz="2400" dirty="0" smtClean="0">
              <a:latin typeface="微软雅黑" panose="020B0503020204020204" charset="-122"/>
              <a:ea typeface="微软雅黑" panose="020B0503020204020204" charset="-122"/>
            </a:endParaRPr>
          </a:p>
        </p:txBody>
      </p:sp>
      <p:pic>
        <p:nvPicPr>
          <p:cNvPr id="33796" name="Picture 21" descr="j030125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42000" y="5018088"/>
            <a:ext cx="18303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25450" y="1463675"/>
            <a:ext cx="8018463" cy="4525963"/>
          </a:xfrm>
        </p:spPr>
        <p:txBody>
          <a:bodyPr/>
          <a:lstStyle/>
          <a:p>
            <a:r>
              <a:rPr lang="zh-CN" altLang="en-US" sz="2400" b="1" smtClean="0">
                <a:solidFill>
                  <a:srgbClr val="FF0000"/>
                </a:solidFill>
                <a:latin typeface="微软雅黑" panose="020B0503020204020204" charset="-122"/>
                <a:ea typeface="微软雅黑" panose="020B0503020204020204" charset="-122"/>
              </a:rPr>
              <a:t>狭义的本质安全</a:t>
            </a:r>
            <a:r>
              <a:rPr lang="zh-CN" altLang="en-US" sz="2400" smtClean="0">
                <a:solidFill>
                  <a:srgbClr val="000000"/>
                </a:solidFill>
                <a:latin typeface="微软雅黑" panose="020B0503020204020204" charset="-122"/>
                <a:ea typeface="微软雅黑" panose="020B0503020204020204" charset="-122"/>
              </a:rPr>
              <a:t>是指机器、设备本身所具有的安全性能。当系统发生故障时，机器、设备能够自动防止操作失误或引发事故；即使由于人为操作失误，设备系统也能够自动排除、切换或安全地停止运转，从而保障人身、设备和财产的安全。</a:t>
            </a:r>
            <a:endParaRPr lang="en-US" altLang="zh-CN" sz="2400" smtClean="0">
              <a:solidFill>
                <a:srgbClr val="000000"/>
              </a:solidFill>
              <a:latin typeface="微软雅黑" panose="020B0503020204020204" charset="-122"/>
              <a:ea typeface="微软雅黑" panose="020B0503020204020204" charset="-122"/>
            </a:endParaRPr>
          </a:p>
          <a:p>
            <a:r>
              <a:rPr lang="zh-CN" altLang="en-US" sz="2400" b="1" smtClean="0">
                <a:solidFill>
                  <a:srgbClr val="FF0000"/>
                </a:solidFill>
                <a:latin typeface="微软雅黑" panose="020B0503020204020204" charset="-122"/>
                <a:ea typeface="微软雅黑" panose="020B0503020204020204" charset="-122"/>
              </a:rPr>
              <a:t>广义的本质安全</a:t>
            </a:r>
            <a:r>
              <a:rPr lang="zh-CN" altLang="en-US" sz="2400" smtClean="0">
                <a:solidFill>
                  <a:srgbClr val="000000"/>
                </a:solidFill>
                <a:latin typeface="微软雅黑" panose="020B0503020204020204" charset="-122"/>
                <a:ea typeface="微软雅黑" panose="020B0503020204020204" charset="-122"/>
              </a:rPr>
              <a:t>指“人</a:t>
            </a:r>
            <a:r>
              <a:rPr lang="en-US" altLang="zh-CN" sz="2400" smtClean="0">
                <a:solidFill>
                  <a:srgbClr val="000000"/>
                </a:solidFill>
                <a:latin typeface="微软雅黑" panose="020B0503020204020204" charset="-122"/>
                <a:ea typeface="微软雅黑" panose="020B0503020204020204" charset="-122"/>
              </a:rPr>
              <a:t>—</a:t>
            </a:r>
            <a:r>
              <a:rPr lang="zh-CN" altLang="en-US" sz="2400" smtClean="0">
                <a:solidFill>
                  <a:srgbClr val="000000"/>
                </a:solidFill>
                <a:latin typeface="微软雅黑" panose="020B0503020204020204" charset="-122"/>
                <a:ea typeface="微软雅黑" panose="020B0503020204020204" charset="-122"/>
              </a:rPr>
              <a:t>机</a:t>
            </a:r>
            <a:r>
              <a:rPr lang="en-US" altLang="zh-CN" sz="2400" smtClean="0">
                <a:solidFill>
                  <a:srgbClr val="000000"/>
                </a:solidFill>
                <a:latin typeface="微软雅黑" panose="020B0503020204020204" charset="-122"/>
                <a:ea typeface="微软雅黑" panose="020B0503020204020204" charset="-122"/>
              </a:rPr>
              <a:t>—</a:t>
            </a:r>
            <a:r>
              <a:rPr lang="zh-CN" altLang="en-US" sz="2400" smtClean="0">
                <a:solidFill>
                  <a:srgbClr val="000000"/>
                </a:solidFill>
                <a:latin typeface="微软雅黑" panose="020B0503020204020204" charset="-122"/>
                <a:ea typeface="微软雅黑" panose="020B0503020204020204" charset="-122"/>
              </a:rPr>
              <a:t>环境</a:t>
            </a:r>
            <a:r>
              <a:rPr lang="en-US" altLang="zh-CN" sz="2400" smtClean="0">
                <a:solidFill>
                  <a:srgbClr val="000000"/>
                </a:solidFill>
                <a:latin typeface="微软雅黑" panose="020B0503020204020204" charset="-122"/>
                <a:ea typeface="微软雅黑" panose="020B0503020204020204" charset="-122"/>
              </a:rPr>
              <a:t>—</a:t>
            </a:r>
            <a:r>
              <a:rPr lang="zh-CN" altLang="en-US" sz="2400" smtClean="0">
                <a:solidFill>
                  <a:srgbClr val="000000"/>
                </a:solidFill>
                <a:latin typeface="微软雅黑" panose="020B0503020204020204" charset="-122"/>
                <a:ea typeface="微软雅黑" panose="020B0503020204020204" charset="-122"/>
              </a:rPr>
              <a:t>管理”这一系统（就是前文所说的事故系统）表现出的安全性能。简单来说，就是通过优化资源配置和提高其完整性，使整个系统安全可靠。</a:t>
            </a:r>
            <a:endParaRPr lang="zh-CN" altLang="en-US" sz="2400" smtClean="0">
              <a:solidFill>
                <a:srgbClr val="000000"/>
              </a:solidFill>
              <a:latin typeface="微软雅黑" panose="020B0503020204020204" charset="-122"/>
              <a:ea typeface="微软雅黑" panose="020B0503020204020204" charset="-122"/>
            </a:endParaRPr>
          </a:p>
        </p:txBody>
      </p:sp>
      <p:sp>
        <p:nvSpPr>
          <p:cNvPr id="348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F0A2647-BC59-480C-B5A7-2315656D3ABD}" type="slidenum">
              <a:rPr lang="zh-CN" altLang="en-US" sz="900" smtClean="0">
                <a:cs typeface="Arial" panose="020B0604020202020204" pitchFamily="34" charset="0"/>
              </a:rPr>
            </a:fld>
            <a:endParaRPr lang="en-US" altLang="zh-CN" sz="900" smtClean="0">
              <a:cs typeface="Arial" panose="020B0604020202020204" pitchFamily="34" charset="0"/>
            </a:endParaRPr>
          </a:p>
        </p:txBody>
      </p:sp>
      <p:sp>
        <p:nvSpPr>
          <p:cNvPr id="34820" name="Rectangle 2"/>
          <p:cNvSpPr>
            <a:spLocks noGrp="1" noChangeArrowheads="1"/>
          </p:cNvSpPr>
          <p:nvPr>
            <p:ph type="title"/>
          </p:nvPr>
        </p:nvSpPr>
        <p:spPr>
          <a:xfrm>
            <a:off x="425450" y="522288"/>
            <a:ext cx="4994275" cy="573087"/>
          </a:xfrm>
        </p:spPr>
        <p:txBody>
          <a:bodyPr/>
          <a:lstStyle/>
          <a:p>
            <a:r>
              <a:rPr lang="zh-CN" altLang="en-US" sz="3600" smtClean="0">
                <a:solidFill>
                  <a:srgbClr val="BA313B"/>
                </a:solidFill>
                <a:latin typeface="微软雅黑" panose="020B0503020204020204" charset="-122"/>
                <a:ea typeface="微软雅黑" panose="020B0503020204020204" charset="-122"/>
              </a:rPr>
              <a:t>什么是本质安全（续）</a:t>
            </a:r>
            <a:endParaRPr lang="zh-CN" altLang="en-US" sz="3600" smtClean="0">
              <a:solidFill>
                <a:srgbClr val="BA313B"/>
              </a:solidFill>
              <a:latin typeface="微软雅黑" panose="020B0503020204020204" charset="-122"/>
              <a:ea typeface="微软雅黑" panose="020B0503020204020204" charset="-122"/>
            </a:endParaRPr>
          </a:p>
        </p:txBody>
      </p:sp>
      <p:pic>
        <p:nvPicPr>
          <p:cNvPr id="34821" name="Picture 5" descr="bd09496_"/>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00875" y="5035550"/>
            <a:ext cx="1143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0"/>
          </p:nvPr>
        </p:nvSpPr>
        <p:spPr bwMode="auto">
          <a:xfrm>
            <a:off x="6553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28F910C-60F7-4BA2-AEBF-E9E08C736FAD}" type="slidenum">
              <a:rPr lang="zh-CN" altLang="en-US" sz="900" smtClean="0">
                <a:cs typeface="Arial" panose="020B0604020202020204" pitchFamily="34" charset="0"/>
              </a:rPr>
            </a:fld>
            <a:endParaRPr lang="en-US" altLang="zh-CN" sz="900" smtClean="0">
              <a:cs typeface="Arial" panose="020B0604020202020204" pitchFamily="34" charset="0"/>
            </a:endParaRPr>
          </a:p>
        </p:txBody>
      </p:sp>
      <p:sp>
        <p:nvSpPr>
          <p:cNvPr id="35843" name="Rectangle 2"/>
          <p:cNvSpPr>
            <a:spLocks noGrp="1" noChangeArrowheads="1"/>
          </p:cNvSpPr>
          <p:nvPr>
            <p:ph type="title"/>
          </p:nvPr>
        </p:nvSpPr>
        <p:spPr>
          <a:xfrm>
            <a:off x="1691680" y="692696"/>
            <a:ext cx="5318125" cy="696913"/>
          </a:xfrm>
        </p:spPr>
        <p:txBody>
          <a:bodyPr/>
          <a:lstStyle/>
          <a:p>
            <a:r>
              <a:rPr lang="zh-CN" altLang="en-US" sz="3600" dirty="0" smtClean="0">
                <a:solidFill>
                  <a:srgbClr val="BA313B"/>
                </a:solidFill>
                <a:latin typeface="微软雅黑" panose="020B0503020204020204" charset="-122"/>
                <a:ea typeface="微软雅黑" panose="020B0503020204020204" charset="-122"/>
              </a:rPr>
              <a:t>狭义的本质安全</a:t>
            </a:r>
            <a:endParaRPr lang="zh-CN" altLang="en-US" sz="3600" dirty="0" smtClean="0">
              <a:solidFill>
                <a:srgbClr val="BA313B"/>
              </a:solidFill>
              <a:latin typeface="微软雅黑" panose="020B0503020204020204" charset="-122"/>
              <a:ea typeface="微软雅黑" panose="020B0503020204020204" charset="-122"/>
            </a:endParaRPr>
          </a:p>
        </p:txBody>
      </p:sp>
      <p:sp>
        <p:nvSpPr>
          <p:cNvPr id="105475" name="Rectangle 3"/>
          <p:cNvSpPr>
            <a:spLocks noGrp="1" noChangeArrowheads="1"/>
          </p:cNvSpPr>
          <p:nvPr>
            <p:ph type="body" idx="1"/>
          </p:nvPr>
        </p:nvSpPr>
        <p:spPr>
          <a:xfrm>
            <a:off x="576263" y="1463675"/>
            <a:ext cx="8110537" cy="4525963"/>
          </a:xfrm>
        </p:spPr>
        <p:txBody>
          <a:bodyPr/>
          <a:lstStyle/>
          <a:p>
            <a:r>
              <a:rPr lang="zh-CN" altLang="en-US" sz="2000" smtClean="0">
                <a:latin typeface="微软雅黑" panose="020B0503020204020204" charset="-122"/>
                <a:ea typeface="微软雅黑" panose="020B0503020204020204" charset="-122"/>
              </a:rPr>
              <a:t>通常从企业安全管理角度讲，狭义的本质安全它包括两方面的内容：</a:t>
            </a:r>
            <a:endParaRPr lang="zh-CN" altLang="en-US" sz="2000" smtClean="0">
              <a:latin typeface="微软雅黑" panose="020B0503020204020204" charset="-122"/>
              <a:ea typeface="微软雅黑" panose="020B0503020204020204" charset="-122"/>
            </a:endParaRPr>
          </a:p>
          <a:p>
            <a:r>
              <a:rPr lang="zh-CN" altLang="en-US" sz="2000" smtClean="0">
                <a:latin typeface="微软雅黑" panose="020B0503020204020204" charset="-122"/>
                <a:ea typeface="微软雅黑" panose="020B0503020204020204" charset="-122"/>
              </a:rPr>
              <a:t>失误</a:t>
            </a:r>
            <a:r>
              <a:rPr lang="en-US" altLang="zh-CN" sz="2000" smtClean="0">
                <a:latin typeface="微软雅黑" panose="020B0503020204020204" charset="-122"/>
                <a:ea typeface="微软雅黑" panose="020B0503020204020204" charset="-122"/>
              </a:rPr>
              <a:t>——</a:t>
            </a:r>
            <a:r>
              <a:rPr lang="zh-CN" altLang="en-US" sz="2000" smtClean="0">
                <a:latin typeface="微软雅黑" panose="020B0503020204020204" charset="-122"/>
                <a:ea typeface="微软雅黑" panose="020B0503020204020204" charset="-122"/>
              </a:rPr>
              <a:t>安全功能</a:t>
            </a:r>
            <a:endParaRPr lang="zh-CN" altLang="en-US" sz="2000" smtClean="0">
              <a:latin typeface="微软雅黑" panose="020B0503020204020204" charset="-122"/>
              <a:ea typeface="微软雅黑" panose="020B0503020204020204" charset="-122"/>
            </a:endParaRPr>
          </a:p>
          <a:p>
            <a:pPr lvl="1"/>
            <a:r>
              <a:rPr lang="zh-CN" altLang="en-US" sz="2000" smtClean="0">
                <a:latin typeface="微软雅黑" panose="020B0503020204020204" charset="-122"/>
                <a:ea typeface="微软雅黑" panose="020B0503020204020204" charset="-122"/>
              </a:rPr>
              <a:t>指操作者即使操作失误，也不会发生事故或伤害，或者说设备，设施或技术本身具有自动防止人的不安全行为的功能。</a:t>
            </a:r>
            <a:endParaRPr lang="zh-CN" altLang="en-US" sz="2000" smtClean="0">
              <a:latin typeface="微软雅黑" panose="020B0503020204020204" charset="-122"/>
              <a:ea typeface="微软雅黑" panose="020B0503020204020204" charset="-122"/>
            </a:endParaRPr>
          </a:p>
          <a:p>
            <a:r>
              <a:rPr lang="zh-CN" altLang="en-US" sz="2000" smtClean="0">
                <a:latin typeface="微软雅黑" panose="020B0503020204020204" charset="-122"/>
                <a:ea typeface="微软雅黑" panose="020B0503020204020204" charset="-122"/>
              </a:rPr>
              <a:t>故障</a:t>
            </a:r>
            <a:r>
              <a:rPr lang="en-US" altLang="zh-CN" sz="2000" smtClean="0">
                <a:latin typeface="微软雅黑" panose="020B0503020204020204" charset="-122"/>
                <a:ea typeface="微软雅黑" panose="020B0503020204020204" charset="-122"/>
              </a:rPr>
              <a:t>——</a:t>
            </a:r>
            <a:r>
              <a:rPr lang="zh-CN" altLang="en-US" sz="2000" smtClean="0">
                <a:latin typeface="微软雅黑" panose="020B0503020204020204" charset="-122"/>
                <a:ea typeface="微软雅黑" panose="020B0503020204020204" charset="-122"/>
              </a:rPr>
              <a:t>安全功能</a:t>
            </a:r>
            <a:endParaRPr lang="zh-CN" altLang="en-US" sz="2000" smtClean="0">
              <a:latin typeface="微软雅黑" panose="020B0503020204020204" charset="-122"/>
              <a:ea typeface="微软雅黑" panose="020B0503020204020204" charset="-122"/>
            </a:endParaRPr>
          </a:p>
          <a:p>
            <a:pPr lvl="1"/>
            <a:r>
              <a:rPr lang="zh-CN" altLang="en-US" sz="2000" smtClean="0">
                <a:latin typeface="微软雅黑" panose="020B0503020204020204" charset="-122"/>
                <a:ea typeface="微软雅黑" panose="020B0503020204020204" charset="-122"/>
              </a:rPr>
              <a:t>指设备、设施或工艺技术发生故障或损坏时，还能暂时维持正常工作或自动转变为安全状态。</a:t>
            </a:r>
            <a:endParaRPr lang="zh-CN" altLang="en-US" sz="2000" smtClean="0">
              <a:latin typeface="微软雅黑" panose="020B0503020204020204" charset="-122"/>
              <a:ea typeface="微软雅黑" panose="020B0503020204020204" charset="-122"/>
            </a:endParaRPr>
          </a:p>
          <a:p>
            <a:r>
              <a:rPr lang="zh-CN" altLang="en-US" sz="2000" smtClean="0">
                <a:latin typeface="微软雅黑" panose="020B0503020204020204" charset="-122"/>
                <a:ea typeface="微软雅黑" panose="020B0503020204020204" charset="-122"/>
              </a:rPr>
              <a:t>上述两种功能应该是设备、设施或工艺技术本身固有的，即在它们的规划设计阶段就被纳入其中，而不是事后补偿的。</a:t>
            </a:r>
            <a:endParaRPr lang="zh-CN" altLang="en-US" sz="2000" smtClean="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05475">
                                            <p:txEl>
                                              <p:pRg st="0" end="0"/>
                                            </p:txEl>
                                          </p:spTgt>
                                        </p:tgtEl>
                                        <p:attrNameLst>
                                          <p:attrName>style.visibility</p:attrName>
                                        </p:attrNameLst>
                                      </p:cBhvr>
                                      <p:to>
                                        <p:strVal val="visible"/>
                                      </p:to>
                                    </p:set>
                                    <p:anim calcmode="discrete" valueType="clr">
                                      <p:cBhvr override="childStyle">
                                        <p:cTn id="7" dur="80"/>
                                        <p:tgtEl>
                                          <p:spTgt spid="1054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54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5475">
                                            <p:txEl>
                                              <p:pRg st="0" end="0"/>
                                            </p:txEl>
                                          </p:spTgt>
                                        </p:tgtEl>
                                        <p:attrNameLst>
                                          <p:attrName>fill.type</p:attrName>
                                        </p:attrNameLst>
                                      </p:cBhvr>
                                      <p:to>
                                        <p:strVal val="solid"/>
                                      </p:to>
                                    </p:set>
                                  </p:childTnLst>
                                </p:cTn>
                              </p:par>
                            </p:childTnLst>
                          </p:cTn>
                        </p:par>
                        <p:par>
                          <p:cTn id="10" fill="hold">
                            <p:stCondLst>
                              <p:cond delay="12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05475">
                                            <p:txEl>
                                              <p:pRg st="1" end="1"/>
                                            </p:txEl>
                                          </p:spTgt>
                                        </p:tgtEl>
                                        <p:attrNameLst>
                                          <p:attrName>style.visibility</p:attrName>
                                        </p:attrNameLst>
                                      </p:cBhvr>
                                      <p:to>
                                        <p:strVal val="visible"/>
                                      </p:to>
                                    </p:set>
                                    <p:anim calcmode="discrete" valueType="clr">
                                      <p:cBhvr override="childStyle">
                                        <p:cTn id="13" dur="80"/>
                                        <p:tgtEl>
                                          <p:spTgt spid="1054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547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05475">
                                            <p:txEl>
                                              <p:pRg st="1" end="1"/>
                                            </p:txEl>
                                          </p:spTgt>
                                        </p:tgtEl>
                                        <p:attrNameLst>
                                          <p:attrName>fill.type</p:attrName>
                                        </p:attrNameLst>
                                      </p:cBhvr>
                                      <p:to>
                                        <p:strVal val="solid"/>
                                      </p:to>
                                    </p:set>
                                  </p:childTnLst>
                                </p:cTn>
                              </p:par>
                            </p:childTnLst>
                          </p:cTn>
                        </p:par>
                        <p:par>
                          <p:cTn id="16" fill="hold">
                            <p:stCondLst>
                              <p:cond delay="16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05475">
                                            <p:txEl>
                                              <p:pRg st="2" end="2"/>
                                            </p:txEl>
                                          </p:spTgt>
                                        </p:tgtEl>
                                        <p:attrNameLst>
                                          <p:attrName>style.visibility</p:attrName>
                                        </p:attrNameLst>
                                      </p:cBhvr>
                                      <p:to>
                                        <p:strVal val="visible"/>
                                      </p:to>
                                    </p:set>
                                    <p:anim calcmode="discrete" valueType="clr">
                                      <p:cBhvr override="childStyle">
                                        <p:cTn id="19" dur="80"/>
                                        <p:tgtEl>
                                          <p:spTgt spid="1054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547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05475">
                                            <p:txEl>
                                              <p:pRg st="2" end="2"/>
                                            </p:txEl>
                                          </p:spTgt>
                                        </p:tgtEl>
                                        <p:attrNameLst>
                                          <p:attrName>fill.type</p:attrName>
                                        </p:attrNameLst>
                                      </p:cBhvr>
                                      <p:to>
                                        <p:strVal val="solid"/>
                                      </p:to>
                                    </p:set>
                                  </p:childTnLst>
                                </p:cTn>
                              </p:par>
                            </p:childTnLst>
                          </p:cTn>
                        </p:par>
                        <p:par>
                          <p:cTn id="22" fill="hold">
                            <p:stCondLst>
                              <p:cond delay="3719"/>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05475">
                                            <p:txEl>
                                              <p:pRg st="3" end="3"/>
                                            </p:txEl>
                                          </p:spTgt>
                                        </p:tgtEl>
                                        <p:attrNameLst>
                                          <p:attrName>style.visibility</p:attrName>
                                        </p:attrNameLst>
                                      </p:cBhvr>
                                      <p:to>
                                        <p:strVal val="visible"/>
                                      </p:to>
                                    </p:set>
                                    <p:anim calcmode="discrete" valueType="clr">
                                      <p:cBhvr override="childStyle">
                                        <p:cTn id="25" dur="80"/>
                                        <p:tgtEl>
                                          <p:spTgt spid="1054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5475">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05475">
                                            <p:txEl>
                                              <p:pRg st="3" end="3"/>
                                            </p:txEl>
                                          </p:spTgt>
                                        </p:tgtEl>
                                        <p:attrNameLst>
                                          <p:attrName>fill.type</p:attrName>
                                        </p:attrNameLst>
                                      </p:cBhvr>
                                      <p:to>
                                        <p:strVal val="solid"/>
                                      </p:to>
                                    </p:set>
                                  </p:childTnLst>
                                </p:cTn>
                              </p:par>
                            </p:childTnLst>
                          </p:cTn>
                        </p:par>
                        <p:par>
                          <p:cTn id="28" fill="hold">
                            <p:stCondLst>
                              <p:cond delay="4079"/>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05475">
                                            <p:txEl>
                                              <p:pRg st="4" end="4"/>
                                            </p:txEl>
                                          </p:spTgt>
                                        </p:tgtEl>
                                        <p:attrNameLst>
                                          <p:attrName>style.visibility</p:attrName>
                                        </p:attrNameLst>
                                      </p:cBhvr>
                                      <p:to>
                                        <p:strVal val="visible"/>
                                      </p:to>
                                    </p:set>
                                    <p:anim calcmode="discrete" valueType="clr">
                                      <p:cBhvr override="childStyle">
                                        <p:cTn id="31" dur="80"/>
                                        <p:tgtEl>
                                          <p:spTgt spid="10547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5475">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105475">
                                            <p:txEl>
                                              <p:pRg st="4" end="4"/>
                                            </p:txEl>
                                          </p:spTgt>
                                        </p:tgtEl>
                                        <p:attrNameLst>
                                          <p:attrName>fill.type</p:attrName>
                                        </p:attrNameLst>
                                      </p:cBhvr>
                                      <p:to>
                                        <p:strVal val="solid"/>
                                      </p:to>
                                    </p:set>
                                  </p:childTnLst>
                                </p:cTn>
                              </p:par>
                            </p:childTnLst>
                          </p:cTn>
                        </p:par>
                        <p:par>
                          <p:cTn id="34" fill="hold">
                            <p:stCondLst>
                              <p:cond delay="576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05475">
                                            <p:txEl>
                                              <p:pRg st="5" end="5"/>
                                            </p:txEl>
                                          </p:spTgt>
                                        </p:tgtEl>
                                        <p:attrNameLst>
                                          <p:attrName>style.visibility</p:attrName>
                                        </p:attrNameLst>
                                      </p:cBhvr>
                                      <p:to>
                                        <p:strVal val="visible"/>
                                      </p:to>
                                    </p:set>
                                    <p:anim calcmode="discrete" valueType="clr">
                                      <p:cBhvr override="childStyle">
                                        <p:cTn id="37" dur="80"/>
                                        <p:tgtEl>
                                          <p:spTgt spid="10547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5475">
                                            <p:txEl>
                                              <p:pRg st="5" end="5"/>
                                            </p:txEl>
                                          </p:spTgt>
                                        </p:tgtEl>
                                        <p:attrNameLst>
                                          <p:attrName>fillcolor</p:attrName>
                                        </p:attrNameLst>
                                      </p:cBhvr>
                                      <p:tavLst>
                                        <p:tav tm="0">
                                          <p:val>
                                            <p:clrVal>
                                              <a:schemeClr val="accent2"/>
                                            </p:clrVal>
                                          </p:val>
                                        </p:tav>
                                        <p:tav tm="50000">
                                          <p:val>
                                            <p:clrVal>
                                              <a:schemeClr val="hlink"/>
                                            </p:clrVal>
                                          </p:val>
                                        </p:tav>
                                      </p:tavLst>
                                    </p:anim>
                                    <p:set>
                                      <p:cBhvr>
                                        <p:cTn id="39" dur="80"/>
                                        <p:tgtEl>
                                          <p:spTgt spid="105475">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16731" y="692696"/>
            <a:ext cx="8229600" cy="579437"/>
          </a:xfrm>
        </p:spPr>
        <p:txBody>
          <a:bodyPr/>
          <a:lstStyle/>
          <a:p>
            <a:r>
              <a:rPr lang="zh-CN" altLang="en-US" sz="3600" dirty="0" smtClean="0">
                <a:solidFill>
                  <a:srgbClr val="BA313B"/>
                </a:solidFill>
                <a:latin typeface="微软雅黑" panose="020B0503020204020204" charset="-122"/>
                <a:ea typeface="微软雅黑" panose="020B0503020204020204" charset="-122"/>
              </a:rPr>
              <a:t>本质安全的理念</a:t>
            </a:r>
            <a:endParaRPr lang="zh-CN" altLang="en-US" sz="3600" dirty="0" smtClean="0">
              <a:solidFill>
                <a:srgbClr val="BA313B"/>
              </a:solidFill>
              <a:latin typeface="微软雅黑" panose="020B0503020204020204" charset="-122"/>
              <a:ea typeface="微软雅黑" panose="020B0503020204020204" charset="-122"/>
            </a:endParaRPr>
          </a:p>
        </p:txBody>
      </p:sp>
      <p:sp>
        <p:nvSpPr>
          <p:cNvPr id="110595" name="Rectangle 3"/>
          <p:cNvSpPr>
            <a:spLocks noGrp="1" noChangeArrowheads="1"/>
          </p:cNvSpPr>
          <p:nvPr>
            <p:ph type="body" idx="1"/>
          </p:nvPr>
        </p:nvSpPr>
        <p:spPr>
          <a:xfrm>
            <a:off x="576263" y="1427163"/>
            <a:ext cx="8110537" cy="4792662"/>
          </a:xfrm>
        </p:spPr>
        <p:txBody>
          <a:bodyPr/>
          <a:lstStyle/>
          <a:p>
            <a:r>
              <a:rPr lang="zh-CN" altLang="en-US" sz="1800" b="1" dirty="0" smtClean="0">
                <a:latin typeface="微软雅黑" panose="020B0503020204020204" charset="-122"/>
                <a:ea typeface="微软雅黑" panose="020B0503020204020204" charset="-122"/>
              </a:rPr>
              <a:t>本质安全理念认为：所有事故都是可以预防和避免的。</a:t>
            </a:r>
            <a:endParaRPr lang="zh-CN" altLang="en-US" sz="1800" b="1" dirty="0" smtClean="0">
              <a:latin typeface="微软雅黑" panose="020B0503020204020204" charset="-122"/>
              <a:ea typeface="微软雅黑" panose="020B0503020204020204" charset="-122"/>
            </a:endParaRPr>
          </a:p>
          <a:p>
            <a:pPr>
              <a:lnSpc>
                <a:spcPct val="120000"/>
              </a:lnSpc>
              <a:spcBef>
                <a:spcPct val="50000"/>
              </a:spcBef>
            </a:pPr>
            <a:endParaRPr lang="en-US" altLang="zh-CN" sz="1800" dirty="0" smtClean="0">
              <a:latin typeface="微软雅黑" panose="020B0503020204020204" charset="-122"/>
              <a:ea typeface="微软雅黑" panose="020B0503020204020204" charset="-122"/>
            </a:endParaRPr>
          </a:p>
          <a:p>
            <a:pPr>
              <a:lnSpc>
                <a:spcPct val="120000"/>
              </a:lnSpc>
              <a:spcBef>
                <a:spcPct val="50000"/>
              </a:spcBef>
            </a:pPr>
            <a:r>
              <a:rPr lang="zh-CN" altLang="en-US" sz="1800" dirty="0" smtClean="0">
                <a:latin typeface="微软雅黑" panose="020B0503020204020204" charset="-122"/>
                <a:ea typeface="微软雅黑" panose="020B0503020204020204" charset="-122"/>
              </a:rPr>
              <a:t>如何实现本质安全理念所提出的零安全事故的目标，途径如下：</a:t>
            </a:r>
            <a:endParaRPr lang="zh-CN" altLang="en-US" sz="1800" dirty="0" smtClean="0">
              <a:latin typeface="微软雅黑" panose="020B0503020204020204" charset="-122"/>
              <a:ea typeface="微软雅黑" panose="020B0503020204020204" charset="-122"/>
            </a:endParaRPr>
          </a:p>
          <a:p>
            <a:pPr lvl="1">
              <a:lnSpc>
                <a:spcPct val="120000"/>
              </a:lnSpc>
              <a:spcBef>
                <a:spcPct val="50000"/>
              </a:spcBef>
            </a:pPr>
            <a:r>
              <a:rPr lang="zh-CN" altLang="en-US" sz="1800" dirty="0" smtClean="0">
                <a:latin typeface="微软雅黑" panose="020B0503020204020204" charset="-122"/>
                <a:ea typeface="微软雅黑" panose="020B0503020204020204" charset="-122"/>
              </a:rPr>
              <a:t>一是人的安全可靠性：不论在何种作业环境和条件下，都能按规程操作，杜绝“三违”，实现个体安全；</a:t>
            </a:r>
            <a:endParaRPr lang="zh-CN" altLang="en-US" sz="1800" dirty="0" smtClean="0">
              <a:latin typeface="微软雅黑" panose="020B0503020204020204" charset="-122"/>
              <a:ea typeface="微软雅黑" panose="020B0503020204020204" charset="-122"/>
            </a:endParaRPr>
          </a:p>
          <a:p>
            <a:pPr lvl="1">
              <a:lnSpc>
                <a:spcPct val="120000"/>
              </a:lnSpc>
              <a:spcBef>
                <a:spcPct val="50000"/>
              </a:spcBef>
            </a:pPr>
            <a:r>
              <a:rPr lang="zh-CN" altLang="en-US" sz="1800" dirty="0" smtClean="0">
                <a:latin typeface="微软雅黑" panose="020B0503020204020204" charset="-122"/>
                <a:ea typeface="微软雅黑" panose="020B0503020204020204" charset="-122"/>
              </a:rPr>
              <a:t>二是物的安全可靠性：不论在动态过程中，还是静态过程中，设备始终处在能够安全运行的状态；</a:t>
            </a:r>
            <a:endParaRPr lang="zh-CN" altLang="en-US" sz="1800" dirty="0" smtClean="0">
              <a:latin typeface="微软雅黑" panose="020B0503020204020204" charset="-122"/>
              <a:ea typeface="微软雅黑" panose="020B0503020204020204" charset="-122"/>
            </a:endParaRPr>
          </a:p>
          <a:p>
            <a:pPr lvl="1">
              <a:lnSpc>
                <a:spcPct val="120000"/>
              </a:lnSpc>
              <a:spcBef>
                <a:spcPct val="50000"/>
              </a:spcBef>
            </a:pPr>
            <a:r>
              <a:rPr lang="zh-CN" altLang="en-US" sz="1800" dirty="0" smtClean="0">
                <a:latin typeface="微软雅黑" panose="020B0503020204020204" charset="-122"/>
                <a:ea typeface="微软雅黑" panose="020B0503020204020204" charset="-122"/>
              </a:rPr>
              <a:t>三是环境（又称“</a:t>
            </a:r>
            <a:r>
              <a:rPr lang="zh-CN" altLang="en-US" sz="1800" b="1" dirty="0" smtClean="0">
                <a:solidFill>
                  <a:srgbClr val="FF0000"/>
                </a:solidFill>
                <a:latin typeface="微软雅黑" panose="020B0503020204020204" charset="-122"/>
                <a:ea typeface="微软雅黑" panose="020B0503020204020204" charset="-122"/>
              </a:rPr>
              <a:t>工艺系统</a:t>
            </a:r>
            <a:r>
              <a:rPr lang="zh-CN" altLang="en-US" sz="1800" dirty="0" smtClean="0">
                <a:latin typeface="微软雅黑" panose="020B0503020204020204" charset="-122"/>
                <a:ea typeface="微软雅黑" panose="020B0503020204020204" charset="-122"/>
              </a:rPr>
              <a:t>”）的安全可靠性：在日常安全生产中，不因人的不安全行为或物的不安全状况而发生重大事故，形成“人机互补、人机制约”的安全系统；</a:t>
            </a:r>
            <a:endParaRPr lang="zh-CN" altLang="en-US" sz="1800" dirty="0" smtClean="0">
              <a:latin typeface="微软雅黑" panose="020B0503020204020204" charset="-122"/>
              <a:ea typeface="微软雅黑" panose="020B0503020204020204" charset="-122"/>
            </a:endParaRPr>
          </a:p>
          <a:p>
            <a:pPr lvl="1">
              <a:lnSpc>
                <a:spcPct val="120000"/>
              </a:lnSpc>
              <a:spcBef>
                <a:spcPct val="50000"/>
              </a:spcBef>
            </a:pPr>
            <a:r>
              <a:rPr lang="zh-CN" altLang="en-US" sz="1800" dirty="0" smtClean="0">
                <a:latin typeface="微软雅黑" panose="020B0503020204020204" charset="-122"/>
                <a:ea typeface="微软雅黑" panose="020B0503020204020204" charset="-122"/>
              </a:rPr>
              <a:t>四是完善管理制度和持续改进：通过规范制度、科学管理，杜绝管理上的失误，在生产中实现零缺陷、零事故；</a:t>
            </a:r>
            <a:endParaRPr lang="zh-CN" altLang="en-US" sz="1800" dirty="0" smtClean="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10595">
                                            <p:txEl>
                                              <p:pRg st="0" end="0"/>
                                            </p:txEl>
                                          </p:spTgt>
                                        </p:tgtEl>
                                        <p:attrNameLst>
                                          <p:attrName>style.visibility</p:attrName>
                                        </p:attrNameLst>
                                      </p:cBhvr>
                                      <p:to>
                                        <p:strVal val="visible"/>
                                      </p:to>
                                    </p:set>
                                    <p:anim calcmode="discrete" valueType="clr">
                                      <p:cBhvr override="childStyle">
                                        <p:cTn id="7" dur="100"/>
                                        <p:tgtEl>
                                          <p:spTgt spid="1105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110595">
                                            <p:txEl>
                                              <p:pRg st="0" end="0"/>
                                            </p:txEl>
                                          </p:spTgt>
                                        </p:tgtEl>
                                        <p:attrNameLst>
                                          <p:attrName>fillcolor</p:attrName>
                                        </p:attrNameLst>
                                      </p:cBhvr>
                                      <p:tavLst>
                                        <p:tav tm="0">
                                          <p:val>
                                            <p:clrVal>
                                              <a:schemeClr val="accent2"/>
                                            </p:clrVal>
                                          </p:val>
                                        </p:tav>
                                        <p:tav tm="50000">
                                          <p:val>
                                            <p:clrVal>
                                              <a:schemeClr val="hlink"/>
                                            </p:clrVal>
                                          </p:val>
                                        </p:tav>
                                      </p:tavLst>
                                    </p:anim>
                                    <p:set>
                                      <p:cBhvr>
                                        <p:cTn id="9" dur="100"/>
                                        <p:tgtEl>
                                          <p:spTgt spid="110595">
                                            <p:txEl>
                                              <p:pRg st="0" end="0"/>
                                            </p:txEl>
                                          </p:spTgt>
                                        </p:tgtEl>
                                        <p:attrNameLst>
                                          <p:attrName>fill.type</p:attrName>
                                        </p:attrNameLst>
                                      </p:cBhvr>
                                      <p:to>
                                        <p:strVal val="solid"/>
                                      </p:to>
                                    </p:set>
                                  </p:childTnLst>
                                </p:cTn>
                              </p:par>
                            </p:childTnLst>
                          </p:cTn>
                        </p:par>
                        <p:par>
                          <p:cTn id="10" fill="hold">
                            <p:stCondLst>
                              <p:cond delay="125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10595">
                                            <p:txEl>
                                              <p:pRg st="2" end="2"/>
                                            </p:txEl>
                                          </p:spTgt>
                                        </p:tgtEl>
                                        <p:attrNameLst>
                                          <p:attrName>style.visibility</p:attrName>
                                        </p:attrNameLst>
                                      </p:cBhvr>
                                      <p:to>
                                        <p:strVal val="visible"/>
                                      </p:to>
                                    </p:set>
                                    <p:anim calcmode="discrete" valueType="clr">
                                      <p:cBhvr override="childStyle">
                                        <p:cTn id="13" dur="100"/>
                                        <p:tgtEl>
                                          <p:spTgt spid="1105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100"/>
                                        <p:tgtEl>
                                          <p:spTgt spid="110595">
                                            <p:txEl>
                                              <p:pRg st="2" end="2"/>
                                            </p:txEl>
                                          </p:spTgt>
                                        </p:tgtEl>
                                        <p:attrNameLst>
                                          <p:attrName>fillcolor</p:attrName>
                                        </p:attrNameLst>
                                      </p:cBhvr>
                                      <p:tavLst>
                                        <p:tav tm="0">
                                          <p:val>
                                            <p:clrVal>
                                              <a:schemeClr val="accent2"/>
                                            </p:clrVal>
                                          </p:val>
                                        </p:tav>
                                        <p:tav tm="50000">
                                          <p:val>
                                            <p:clrVal>
                                              <a:schemeClr val="hlink"/>
                                            </p:clrVal>
                                          </p:val>
                                        </p:tav>
                                      </p:tavLst>
                                    </p:anim>
                                    <p:set>
                                      <p:cBhvr>
                                        <p:cTn id="15" dur="100"/>
                                        <p:tgtEl>
                                          <p:spTgt spid="110595">
                                            <p:txEl>
                                              <p:pRg st="2" end="2"/>
                                            </p:txEl>
                                          </p:spTgt>
                                        </p:tgtEl>
                                        <p:attrNameLst>
                                          <p:attrName>fill.type</p:attrName>
                                        </p:attrNameLst>
                                      </p:cBhvr>
                                      <p:to>
                                        <p:strVal val="solid"/>
                                      </p:to>
                                    </p:set>
                                  </p:childTnLst>
                                </p:cTn>
                              </p:par>
                            </p:childTnLst>
                          </p:cTn>
                        </p:par>
                        <p:par>
                          <p:cTn id="16" fill="hold">
                            <p:stCondLst>
                              <p:cond delay="27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10595">
                                            <p:txEl>
                                              <p:pRg st="3" end="3"/>
                                            </p:txEl>
                                          </p:spTgt>
                                        </p:tgtEl>
                                        <p:attrNameLst>
                                          <p:attrName>style.visibility</p:attrName>
                                        </p:attrNameLst>
                                      </p:cBhvr>
                                      <p:to>
                                        <p:strVal val="visible"/>
                                      </p:to>
                                    </p:set>
                                    <p:anim calcmode="discrete" valueType="clr">
                                      <p:cBhvr override="childStyle">
                                        <p:cTn id="19" dur="100"/>
                                        <p:tgtEl>
                                          <p:spTgt spid="1105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100"/>
                                        <p:tgtEl>
                                          <p:spTgt spid="110595">
                                            <p:txEl>
                                              <p:pRg st="3" end="3"/>
                                            </p:txEl>
                                          </p:spTgt>
                                        </p:tgtEl>
                                        <p:attrNameLst>
                                          <p:attrName>fillcolor</p:attrName>
                                        </p:attrNameLst>
                                      </p:cBhvr>
                                      <p:tavLst>
                                        <p:tav tm="0">
                                          <p:val>
                                            <p:clrVal>
                                              <a:schemeClr val="accent2"/>
                                            </p:clrVal>
                                          </p:val>
                                        </p:tav>
                                        <p:tav tm="50000">
                                          <p:val>
                                            <p:clrVal>
                                              <a:schemeClr val="hlink"/>
                                            </p:clrVal>
                                          </p:val>
                                        </p:tav>
                                      </p:tavLst>
                                    </p:anim>
                                    <p:set>
                                      <p:cBhvr>
                                        <p:cTn id="21" dur="100"/>
                                        <p:tgtEl>
                                          <p:spTgt spid="110595">
                                            <p:txEl>
                                              <p:pRg st="3" end="3"/>
                                            </p:txEl>
                                          </p:spTgt>
                                        </p:tgtEl>
                                        <p:attrNameLst>
                                          <p:attrName>fill.type</p:attrName>
                                        </p:attrNameLst>
                                      </p:cBhvr>
                                      <p:to>
                                        <p:strVal val="solid"/>
                                      </p:to>
                                    </p:set>
                                  </p:childTnLst>
                                </p:cTn>
                              </p:par>
                            </p:childTnLst>
                          </p:cTn>
                        </p:par>
                        <p:par>
                          <p:cTn id="22" fill="hold">
                            <p:stCondLst>
                              <p:cond delay="505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10595">
                                            <p:txEl>
                                              <p:pRg st="4" end="4"/>
                                            </p:txEl>
                                          </p:spTgt>
                                        </p:tgtEl>
                                        <p:attrNameLst>
                                          <p:attrName>style.visibility</p:attrName>
                                        </p:attrNameLst>
                                      </p:cBhvr>
                                      <p:to>
                                        <p:strVal val="visible"/>
                                      </p:to>
                                    </p:set>
                                    <p:anim calcmode="discrete" valueType="clr">
                                      <p:cBhvr override="childStyle">
                                        <p:cTn id="25" dur="100"/>
                                        <p:tgtEl>
                                          <p:spTgt spid="11059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100"/>
                                        <p:tgtEl>
                                          <p:spTgt spid="110595">
                                            <p:txEl>
                                              <p:pRg st="4" end="4"/>
                                            </p:txEl>
                                          </p:spTgt>
                                        </p:tgtEl>
                                        <p:attrNameLst>
                                          <p:attrName>fillcolor</p:attrName>
                                        </p:attrNameLst>
                                      </p:cBhvr>
                                      <p:tavLst>
                                        <p:tav tm="0">
                                          <p:val>
                                            <p:clrVal>
                                              <a:schemeClr val="accent2"/>
                                            </p:clrVal>
                                          </p:val>
                                        </p:tav>
                                        <p:tav tm="50000">
                                          <p:val>
                                            <p:clrVal>
                                              <a:schemeClr val="hlink"/>
                                            </p:clrVal>
                                          </p:val>
                                        </p:tav>
                                      </p:tavLst>
                                    </p:anim>
                                    <p:set>
                                      <p:cBhvr>
                                        <p:cTn id="27" dur="100"/>
                                        <p:tgtEl>
                                          <p:spTgt spid="110595">
                                            <p:txEl>
                                              <p:pRg st="4" end="4"/>
                                            </p:txEl>
                                          </p:spTgt>
                                        </p:tgtEl>
                                        <p:attrNameLst>
                                          <p:attrName>fill.type</p:attrName>
                                        </p:attrNameLst>
                                      </p:cBhvr>
                                      <p:to>
                                        <p:strVal val="solid"/>
                                      </p:to>
                                    </p:set>
                                  </p:childTnLst>
                                </p:cTn>
                              </p:par>
                            </p:childTnLst>
                          </p:cTn>
                        </p:par>
                        <p:par>
                          <p:cTn id="28" fill="hold">
                            <p:stCondLst>
                              <p:cond delay="725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10595">
                                            <p:txEl>
                                              <p:pRg st="5" end="5"/>
                                            </p:txEl>
                                          </p:spTgt>
                                        </p:tgtEl>
                                        <p:attrNameLst>
                                          <p:attrName>style.visibility</p:attrName>
                                        </p:attrNameLst>
                                      </p:cBhvr>
                                      <p:to>
                                        <p:strVal val="visible"/>
                                      </p:to>
                                    </p:set>
                                    <p:anim calcmode="discrete" valueType="clr">
                                      <p:cBhvr override="childStyle">
                                        <p:cTn id="31" dur="100"/>
                                        <p:tgtEl>
                                          <p:spTgt spid="11059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100"/>
                                        <p:tgtEl>
                                          <p:spTgt spid="110595">
                                            <p:txEl>
                                              <p:pRg st="5" end="5"/>
                                            </p:txEl>
                                          </p:spTgt>
                                        </p:tgtEl>
                                        <p:attrNameLst>
                                          <p:attrName>fillcolor</p:attrName>
                                        </p:attrNameLst>
                                      </p:cBhvr>
                                      <p:tavLst>
                                        <p:tav tm="0">
                                          <p:val>
                                            <p:clrVal>
                                              <a:schemeClr val="accent2"/>
                                            </p:clrVal>
                                          </p:val>
                                        </p:tav>
                                        <p:tav tm="50000">
                                          <p:val>
                                            <p:clrVal>
                                              <a:schemeClr val="hlink"/>
                                            </p:clrVal>
                                          </p:val>
                                        </p:tav>
                                      </p:tavLst>
                                    </p:anim>
                                    <p:set>
                                      <p:cBhvr>
                                        <p:cTn id="33" dur="100"/>
                                        <p:tgtEl>
                                          <p:spTgt spid="110595">
                                            <p:txEl>
                                              <p:pRg st="5" end="5"/>
                                            </p:txEl>
                                          </p:spTgt>
                                        </p:tgtEl>
                                        <p:attrNameLst>
                                          <p:attrName>fill.type</p:attrName>
                                        </p:attrNameLst>
                                      </p:cBhvr>
                                      <p:to>
                                        <p:strVal val="solid"/>
                                      </p:to>
                                    </p:set>
                                  </p:childTnLst>
                                </p:cTn>
                              </p:par>
                            </p:childTnLst>
                          </p:cTn>
                        </p:par>
                        <p:par>
                          <p:cTn id="34" fill="hold">
                            <p:stCondLst>
                              <p:cond delay="110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10595">
                                            <p:txEl>
                                              <p:pRg st="6" end="6"/>
                                            </p:txEl>
                                          </p:spTgt>
                                        </p:tgtEl>
                                        <p:attrNameLst>
                                          <p:attrName>style.visibility</p:attrName>
                                        </p:attrNameLst>
                                      </p:cBhvr>
                                      <p:to>
                                        <p:strVal val="visible"/>
                                      </p:to>
                                    </p:set>
                                    <p:anim calcmode="discrete" valueType="clr">
                                      <p:cBhvr override="childStyle">
                                        <p:cTn id="37" dur="100"/>
                                        <p:tgtEl>
                                          <p:spTgt spid="11059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100"/>
                                        <p:tgtEl>
                                          <p:spTgt spid="110595">
                                            <p:txEl>
                                              <p:pRg st="6" end="6"/>
                                            </p:txEl>
                                          </p:spTgt>
                                        </p:tgtEl>
                                        <p:attrNameLst>
                                          <p:attrName>fillcolor</p:attrName>
                                        </p:attrNameLst>
                                      </p:cBhvr>
                                      <p:tavLst>
                                        <p:tav tm="0">
                                          <p:val>
                                            <p:clrVal>
                                              <a:schemeClr val="accent2"/>
                                            </p:clrVal>
                                          </p:val>
                                        </p:tav>
                                        <p:tav tm="50000">
                                          <p:val>
                                            <p:clrVal>
                                              <a:schemeClr val="hlink"/>
                                            </p:clrVal>
                                          </p:val>
                                        </p:tav>
                                      </p:tavLst>
                                    </p:anim>
                                    <p:set>
                                      <p:cBhvr>
                                        <p:cTn id="39" dur="100"/>
                                        <p:tgtEl>
                                          <p:spTgt spid="110595">
                                            <p:txEl>
                                              <p:pRg st="6" end="6"/>
                                            </p:txEl>
                                          </p:spTgt>
                                        </p:tgtEl>
                                        <p:attrNameLst>
                                          <p:attrName>fill.type</p:attrName>
                                        </p:attrNameLst>
                                      </p:cBhvr>
                                      <p:to>
                                        <p:strVal val="solid"/>
                                      </p:to>
                                    </p:set>
                                  </p:childTnLst>
                                </p:cTn>
                              </p:par>
                            </p:childTnLst>
                          </p:cTn>
                        </p:par>
                        <p:par>
                          <p:cTn id="40" fill="hold">
                            <p:stCondLst>
                              <p:cond delay="13500"/>
                            </p:stCondLst>
                            <p:childTnLst>
                              <p:par>
                                <p:cTn id="41" presetID="27" presetClass="emph" presetSubtype="0" fill="hold" nodeType="afterEffect">
                                  <p:stCondLst>
                                    <p:cond delay="0"/>
                                  </p:stCondLst>
                                  <p:iterate type="lt">
                                    <p:tmPct val="0"/>
                                  </p:iterate>
                                  <p:childTnLst>
                                    <p:animClr clrSpc="rgb" dir="cw">
                                      <p:cBhvr override="childStyle">
                                        <p:cTn id="42" dur="250" autoRev="1" fill="hold"/>
                                        <p:tgtEl>
                                          <p:spTgt spid="110595">
                                            <p:txEl>
                                              <p:pRg st="0" end="0"/>
                                            </p:txEl>
                                          </p:spTgt>
                                        </p:tgtEl>
                                        <p:attrNameLst>
                                          <p:attrName>style.color</p:attrName>
                                        </p:attrNameLst>
                                      </p:cBhvr>
                                      <p:to>
                                        <a:schemeClr val="bg1"/>
                                      </p:to>
                                    </p:animClr>
                                    <p:animClr clrSpc="rgb" dir="cw">
                                      <p:cBhvr>
                                        <p:cTn id="43" dur="250" autoRev="1" fill="hold"/>
                                        <p:tgtEl>
                                          <p:spTgt spid="110595">
                                            <p:txEl>
                                              <p:pRg st="0" end="0"/>
                                            </p:txEl>
                                          </p:spTgt>
                                        </p:tgtEl>
                                        <p:attrNameLst>
                                          <p:attrName>fillcolor</p:attrName>
                                        </p:attrNameLst>
                                      </p:cBhvr>
                                      <p:to>
                                        <a:schemeClr val="bg1"/>
                                      </p:to>
                                    </p:animClr>
                                    <p:set>
                                      <p:cBhvr>
                                        <p:cTn id="44" dur="250" autoRev="1" fill="hold"/>
                                        <p:tgtEl>
                                          <p:spTgt spid="110595">
                                            <p:txEl>
                                              <p:pRg st="0" end="0"/>
                                            </p:txEl>
                                          </p:spTgt>
                                        </p:tgtEl>
                                        <p:attrNameLst>
                                          <p:attrName>fill.type</p:attrName>
                                        </p:attrNameLst>
                                      </p:cBhvr>
                                      <p:to>
                                        <p:strVal val="solid"/>
                                      </p:to>
                                    </p:set>
                                    <p:set>
                                      <p:cBhvr>
                                        <p:cTn id="45" dur="250" autoRev="1" fill="hold"/>
                                        <p:tgtEl>
                                          <p:spTgt spid="110595">
                                            <p:txEl>
                                              <p:pRg st="0" end="0"/>
                                            </p:txEl>
                                          </p:spTgt>
                                        </p:tgtEl>
                                        <p:attrNameLst>
                                          <p:attrName>fill.on</p:attrName>
                                        </p:attrNameLst>
                                      </p:cBhvr>
                                      <p:to>
                                        <p:strVal val="true"/>
                                      </p:to>
                                    </p:set>
                                  </p:childTnLst>
                                </p:cTn>
                              </p:par>
                            </p:childTnLst>
                          </p:cTn>
                        </p:par>
                        <p:par>
                          <p:cTn id="46" fill="hold">
                            <p:stCondLst>
                              <p:cond delay="14000"/>
                            </p:stCondLst>
                            <p:childTnLst>
                              <p:par>
                                <p:cTn id="47" presetID="27" presetClass="emph" presetSubtype="0" fill="hold" nodeType="afterEffect">
                                  <p:stCondLst>
                                    <p:cond delay="0"/>
                                  </p:stCondLst>
                                  <p:iterate type="lt">
                                    <p:tmPct val="0"/>
                                  </p:iterate>
                                  <p:childTnLst>
                                    <p:animClr clrSpc="rgb" dir="cw">
                                      <p:cBhvr override="childStyle">
                                        <p:cTn id="48" dur="250" autoRev="1" fill="hold"/>
                                        <p:tgtEl>
                                          <p:spTgt spid="110595">
                                            <p:txEl>
                                              <p:pRg st="0" end="0"/>
                                            </p:txEl>
                                          </p:spTgt>
                                        </p:tgtEl>
                                        <p:attrNameLst>
                                          <p:attrName>style.color</p:attrName>
                                        </p:attrNameLst>
                                      </p:cBhvr>
                                      <p:to>
                                        <a:schemeClr val="bg1"/>
                                      </p:to>
                                    </p:animClr>
                                    <p:animClr clrSpc="rgb" dir="cw">
                                      <p:cBhvr>
                                        <p:cTn id="49" dur="250" autoRev="1" fill="hold"/>
                                        <p:tgtEl>
                                          <p:spTgt spid="110595">
                                            <p:txEl>
                                              <p:pRg st="0" end="0"/>
                                            </p:txEl>
                                          </p:spTgt>
                                        </p:tgtEl>
                                        <p:attrNameLst>
                                          <p:attrName>fillcolor</p:attrName>
                                        </p:attrNameLst>
                                      </p:cBhvr>
                                      <p:to>
                                        <a:schemeClr val="bg1"/>
                                      </p:to>
                                    </p:animClr>
                                    <p:set>
                                      <p:cBhvr>
                                        <p:cTn id="50" dur="250" autoRev="1" fill="hold"/>
                                        <p:tgtEl>
                                          <p:spTgt spid="110595">
                                            <p:txEl>
                                              <p:pRg st="0" end="0"/>
                                            </p:txEl>
                                          </p:spTgt>
                                        </p:tgtEl>
                                        <p:attrNameLst>
                                          <p:attrName>fill.type</p:attrName>
                                        </p:attrNameLst>
                                      </p:cBhvr>
                                      <p:to>
                                        <p:strVal val="solid"/>
                                      </p:to>
                                    </p:set>
                                    <p:set>
                                      <p:cBhvr>
                                        <p:cTn id="51" dur="250" autoRev="1" fill="hold"/>
                                        <p:tgtEl>
                                          <p:spTgt spid="11059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5CB3D6-B299-4D61-996E-D6351EE49995}" type="slidenum">
              <a:rPr lang="zh-CN" altLang="en-US" sz="900" smtClean="0">
                <a:cs typeface="Arial" panose="020B0604020202020204" pitchFamily="34" charset="0"/>
              </a:rPr>
            </a:fld>
            <a:endParaRPr lang="en-US" altLang="zh-CN" sz="900" smtClean="0">
              <a:cs typeface="Arial" panose="020B0604020202020204" pitchFamily="34" charset="0"/>
            </a:endParaRPr>
          </a:p>
        </p:txBody>
      </p:sp>
      <p:sp>
        <p:nvSpPr>
          <p:cNvPr id="37891" name="Rectangle 2"/>
          <p:cNvSpPr>
            <a:spLocks noGrp="1" noChangeArrowheads="1"/>
          </p:cNvSpPr>
          <p:nvPr>
            <p:ph type="title"/>
          </p:nvPr>
        </p:nvSpPr>
        <p:spPr>
          <a:xfrm>
            <a:off x="539552" y="615951"/>
            <a:ext cx="8229600" cy="600075"/>
          </a:xfrm>
        </p:spPr>
        <p:txBody>
          <a:bodyPr/>
          <a:lstStyle/>
          <a:p>
            <a:r>
              <a:rPr lang="zh-CN" altLang="en-US" sz="3600" dirty="0" smtClean="0">
                <a:solidFill>
                  <a:srgbClr val="BA313B"/>
                </a:solidFill>
                <a:latin typeface="微软雅黑" panose="020B0503020204020204" charset="-122"/>
                <a:ea typeface="微软雅黑" panose="020B0503020204020204" charset="-122"/>
              </a:rPr>
              <a:t>本质安全的理念</a:t>
            </a:r>
            <a:endParaRPr lang="zh-CN" altLang="en-US" sz="3600" dirty="0" smtClean="0">
              <a:solidFill>
                <a:srgbClr val="BA313B"/>
              </a:solidFill>
              <a:latin typeface="微软雅黑" panose="020B0503020204020204" charset="-122"/>
              <a:ea typeface="微软雅黑" panose="020B0503020204020204" charset="-122"/>
            </a:endParaRPr>
          </a:p>
        </p:txBody>
      </p:sp>
      <p:pic>
        <p:nvPicPr>
          <p:cNvPr id="37892" name="Content Placeholder 5"/>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a:xfrm>
            <a:off x="309563" y="1370013"/>
            <a:ext cx="8577262" cy="4721225"/>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457200" y="1955800"/>
            <a:ext cx="8229600" cy="4343400"/>
          </a:xfrm>
        </p:spPr>
        <p:txBody>
          <a:bodyPr/>
          <a:lstStyle/>
          <a:p>
            <a:pPr marL="0"/>
            <a:r>
              <a:rPr lang="zh-CN" altLang="en-US" sz="1800" dirty="0" smtClean="0">
                <a:latin typeface="微软雅黑" panose="020B0503020204020204" charset="-122"/>
                <a:ea typeface="微软雅黑" panose="020B0503020204020204" charset="-122"/>
              </a:rPr>
              <a:t>根据统计分析结果：</a:t>
            </a:r>
            <a:r>
              <a:rPr lang="en-US" altLang="zh-CN" sz="1800" dirty="0" smtClean="0">
                <a:latin typeface="微软雅黑" panose="020B0503020204020204" charset="-122"/>
                <a:ea typeface="微软雅黑" panose="020B0503020204020204" charset="-122"/>
              </a:rPr>
              <a:t>80%</a:t>
            </a:r>
            <a:r>
              <a:rPr lang="zh-CN" altLang="en-US" sz="1800" dirty="0" smtClean="0">
                <a:latin typeface="微软雅黑" panose="020B0503020204020204" charset="-122"/>
                <a:ea typeface="微软雅黑" panose="020B0503020204020204" charset="-122"/>
              </a:rPr>
              <a:t>的事故是由于“人的不安全行为”造成的。如何消除不安全行为，杜绝“三违”，实现“人的安全可靠”呢？应从以下措施着手：</a:t>
            </a:r>
            <a:endParaRPr lang="zh-CN" altLang="en-US" sz="1800" dirty="0" smtClean="0">
              <a:latin typeface="微软雅黑" panose="020B0503020204020204" charset="-122"/>
              <a:ea typeface="微软雅黑" panose="020B0503020204020204" charset="-122"/>
            </a:endParaRPr>
          </a:p>
          <a:p>
            <a:pPr lvl="1"/>
            <a:endParaRPr lang="zh-CN" altLang="en-US" sz="1800" dirty="0" smtClean="0">
              <a:latin typeface="微软雅黑" panose="020B0503020204020204" charset="-122"/>
              <a:ea typeface="微软雅黑" panose="020B0503020204020204" charset="-122"/>
            </a:endParaRPr>
          </a:p>
          <a:p>
            <a:pPr lvl="1"/>
            <a:r>
              <a:rPr lang="zh-CN" altLang="en-US" sz="1800" dirty="0" smtClean="0">
                <a:latin typeface="微软雅黑" panose="020B0503020204020204" charset="-122"/>
                <a:ea typeface="微软雅黑" panose="020B0503020204020204" charset="-122"/>
              </a:rPr>
              <a:t>人员的甄选：在招聘、试用过程中，借助人员考评机制，以评价新员工是否具备基本的安全工作素养，是否可以对其展开进阶性的安全教育培训，该措施是保障系统安全的一项非常重要的基础工作；</a:t>
            </a:r>
            <a:endParaRPr lang="en-US" altLang="zh-CN" sz="1800" dirty="0" smtClean="0">
              <a:latin typeface="微软雅黑" panose="020B0503020204020204" charset="-122"/>
              <a:ea typeface="微软雅黑" panose="020B0503020204020204" charset="-122"/>
            </a:endParaRPr>
          </a:p>
          <a:p>
            <a:pPr lvl="1"/>
            <a:endParaRPr lang="zh-CN" altLang="en-US" sz="1800" dirty="0" smtClean="0">
              <a:latin typeface="微软雅黑" panose="020B0503020204020204" charset="-122"/>
              <a:ea typeface="微软雅黑" panose="020B0503020204020204" charset="-122"/>
            </a:endParaRPr>
          </a:p>
          <a:p>
            <a:pPr lvl="1"/>
            <a:r>
              <a:rPr lang="zh-CN" altLang="en-US" sz="1800" dirty="0" smtClean="0">
                <a:latin typeface="微软雅黑" panose="020B0503020204020204" charset="-122"/>
                <a:ea typeface="微软雅黑" panose="020B0503020204020204" charset="-122"/>
              </a:rPr>
              <a:t>教育培训：这是提升人员安全素质最主要的办法。具体如安全意识培养，安全技能培训，事故案例学习，经验分享，应急处理培训，考核测评等。</a:t>
            </a:r>
            <a:endParaRPr lang="zh-CN" altLang="en-US" sz="1800" dirty="0" smtClean="0">
              <a:latin typeface="微软雅黑" panose="020B0503020204020204" charset="-122"/>
              <a:ea typeface="微软雅黑" panose="020B0503020204020204" charset="-122"/>
            </a:endParaRPr>
          </a:p>
          <a:p>
            <a:pPr lvl="1"/>
            <a:endParaRPr lang="zh-CN" altLang="en-US" sz="1800" dirty="0" smtClean="0">
              <a:latin typeface="微软雅黑" panose="020B0503020204020204" charset="-122"/>
              <a:ea typeface="微软雅黑" panose="020B0503020204020204" charset="-122"/>
            </a:endParaRPr>
          </a:p>
          <a:p>
            <a:pPr lvl="1"/>
            <a:r>
              <a:rPr lang="zh-CN" altLang="en-US" sz="1800" dirty="0" smtClean="0">
                <a:latin typeface="微软雅黑" panose="020B0503020204020204" charset="-122"/>
                <a:ea typeface="微软雅黑" panose="020B0503020204020204" charset="-122"/>
              </a:rPr>
              <a:t>合理的劳动组织、合理的工作任务分配。</a:t>
            </a:r>
            <a:endParaRPr lang="zh-CN" altLang="en-US" sz="1800" dirty="0" smtClean="0">
              <a:latin typeface="微软雅黑" panose="020B0503020204020204" charset="-122"/>
              <a:ea typeface="微软雅黑" panose="020B0503020204020204" charset="-122"/>
            </a:endParaRPr>
          </a:p>
          <a:p>
            <a:pPr lvl="1"/>
            <a:endParaRPr lang="en-US" altLang="zh-CN" sz="1800" dirty="0" smtClean="0">
              <a:latin typeface="微软雅黑" panose="020B0503020204020204" charset="-122"/>
              <a:ea typeface="微软雅黑" panose="020B0503020204020204" charset="-122"/>
            </a:endParaRPr>
          </a:p>
          <a:p>
            <a:pPr lvl="1"/>
            <a:r>
              <a:rPr lang="zh-CN" altLang="en-US" sz="1800" dirty="0" smtClean="0">
                <a:latin typeface="微软雅黑" panose="020B0503020204020204" charset="-122"/>
                <a:ea typeface="微软雅黑" panose="020B0503020204020204" charset="-122"/>
              </a:rPr>
              <a:t>注意个人的情绪波动规律，克服情绪低潮期，防止安全事故。</a:t>
            </a:r>
            <a:endParaRPr lang="zh-CN" altLang="en-US" sz="1800" dirty="0" smtClean="0">
              <a:latin typeface="微软雅黑" panose="020B0503020204020204" charset="-122"/>
              <a:ea typeface="微软雅黑" panose="020B0503020204020204" charset="-122"/>
            </a:endParaRPr>
          </a:p>
        </p:txBody>
      </p:sp>
      <p:sp>
        <p:nvSpPr>
          <p:cNvPr id="79876" name="Rectangle 4"/>
          <p:cNvSpPr>
            <a:spLocks noChangeArrowheads="1"/>
          </p:cNvSpPr>
          <p:nvPr/>
        </p:nvSpPr>
        <p:spPr bwMode="auto">
          <a:xfrm>
            <a:off x="736600" y="1296988"/>
            <a:ext cx="7620000" cy="457200"/>
          </a:xfrm>
          <a:prstGeom prst="rect">
            <a:avLst/>
          </a:prstGeom>
          <a:solidFill>
            <a:srgbClr val="FFCC00"/>
          </a:solidFill>
          <a:ln w="6350" algn="ctr">
            <a:solidFill>
              <a:srgbClr val="FFCC00"/>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pPr>
              <a:spcBef>
                <a:spcPct val="20000"/>
              </a:spcBef>
              <a:buClr>
                <a:srgbClr val="FFFF00"/>
              </a:buClr>
              <a:buFont typeface="Wingdings" panose="05000000000000000000" pitchFamily="2" charset="2"/>
              <a:buNone/>
            </a:pPr>
            <a:r>
              <a:rPr lang="zh-CN" altLang="en-US" sz="1600" i="0">
                <a:latin typeface="微软雅黑" panose="020B0503020204020204" charset="-122"/>
                <a:ea typeface="微软雅黑" panose="020B0503020204020204" charset="-122"/>
              </a:rPr>
              <a:t>不论在何种作业环境和条件下，人都能按规程操作，杜绝“三违”，实现个体安全。</a:t>
            </a:r>
            <a:endParaRPr lang="zh-CN" altLang="en-US" sz="1600" i="0">
              <a:latin typeface="微软雅黑" panose="020B0503020204020204" charset="-122"/>
              <a:ea typeface="微软雅黑" panose="020B0503020204020204" charset="-122"/>
            </a:endParaRPr>
          </a:p>
        </p:txBody>
      </p:sp>
      <p:sp>
        <p:nvSpPr>
          <p:cNvPr id="79877" name="WordArt 5" descr="信纸"/>
          <p:cNvSpPr>
            <a:spLocks noChangeArrowheads="1" noChangeShapeType="1" noTextEdit="1"/>
          </p:cNvSpPr>
          <p:nvPr/>
        </p:nvSpPr>
        <p:spPr bwMode="auto">
          <a:xfrm>
            <a:off x="684213" y="587375"/>
            <a:ext cx="426085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zh-CN" altLang="en-US" sz="3600" i="0" kern="10">
                <a:ln w="9525">
                  <a:round/>
                </a:ln>
                <a:solidFill>
                  <a:srgbClr val="BA313B"/>
                </a:solidFill>
                <a:latin typeface="微软雅黑" panose="020B0503020204020204" charset="-122"/>
                <a:ea typeface="微软雅黑" panose="020B0503020204020204" charset="-122"/>
              </a:rPr>
              <a:t>人的安全可靠性</a:t>
            </a:r>
            <a:endParaRPr lang="zh-CN" altLang="en-US" sz="3600" i="0" kern="10">
              <a:ln w="9525">
                <a:round/>
              </a:ln>
              <a:solidFill>
                <a:srgbClr val="BA313B"/>
              </a:solidFill>
              <a:latin typeface="微软雅黑" panose="020B0503020204020204" charset="-122"/>
              <a:ea typeface="微软雅黑" panose="020B0503020204020204" charset="-122"/>
            </a:endParaRPr>
          </a:p>
        </p:txBody>
      </p:sp>
      <p:pic>
        <p:nvPicPr>
          <p:cNvPr id="79878" name="Picture 6" descr="MCj04292650000[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308304" y="4949825"/>
            <a:ext cx="13287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strips(downLeft)">
                                      <p:cBhvr>
                                        <p:cTn id="7" dur="500"/>
                                        <p:tgtEl>
                                          <p:spTgt spid="79877"/>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79876"/>
                                        </p:tgtEl>
                                        <p:attrNameLst>
                                          <p:attrName>style.visibility</p:attrName>
                                        </p:attrNameLst>
                                      </p:cBhvr>
                                      <p:to>
                                        <p:strVal val="visible"/>
                                      </p:to>
                                    </p:set>
                                    <p:animEffect transition="in" filter="fade">
                                      <p:cBhvr>
                                        <p:cTn id="11" dur="1000"/>
                                        <p:tgtEl>
                                          <p:spTgt spid="79876"/>
                                        </p:tgtEl>
                                      </p:cBhvr>
                                    </p:animEffect>
                                    <p:anim calcmode="lin" valueType="num">
                                      <p:cBhvr>
                                        <p:cTn id="12" dur="1000" fill="hold"/>
                                        <p:tgtEl>
                                          <p:spTgt spid="79876"/>
                                        </p:tgtEl>
                                        <p:attrNameLst>
                                          <p:attrName>ppt_w</p:attrName>
                                        </p:attrNameLst>
                                      </p:cBhvr>
                                      <p:tavLst>
                                        <p:tav tm="0" fmla="#ppt_w*sin(2.5*pi*$)">
                                          <p:val>
                                            <p:fltVal val="0"/>
                                          </p:val>
                                        </p:tav>
                                        <p:tav tm="100000">
                                          <p:val>
                                            <p:fltVal val="1"/>
                                          </p:val>
                                        </p:tav>
                                      </p:tavLst>
                                    </p:anim>
                                    <p:anim calcmode="lin" valueType="num">
                                      <p:cBhvr>
                                        <p:cTn id="13" dur="1000" fill="hold"/>
                                        <p:tgtEl>
                                          <p:spTgt spid="79876"/>
                                        </p:tgtEl>
                                        <p:attrNameLst>
                                          <p:attrName>ppt_h</p:attrName>
                                        </p:attrNameLst>
                                      </p:cBhvr>
                                      <p:tavLst>
                                        <p:tav tm="0">
                                          <p:val>
                                            <p:strVal val="#ppt_h"/>
                                          </p:val>
                                        </p:tav>
                                        <p:tav tm="100000">
                                          <p:val>
                                            <p:strVal val="#ppt_h"/>
                                          </p:val>
                                        </p:tav>
                                      </p:tavLst>
                                    </p:anim>
                                  </p:childTnLst>
                                </p:cTn>
                              </p:par>
                            </p:childTnLst>
                          </p:cTn>
                        </p:par>
                        <p:par>
                          <p:cTn id="14" fill="hold">
                            <p:stCondLst>
                              <p:cond delay="5099"/>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79875">
                                            <p:txEl>
                                              <p:pRg st="0" end="0"/>
                                            </p:txEl>
                                          </p:spTgt>
                                        </p:tgtEl>
                                        <p:attrNameLst>
                                          <p:attrName>style.visibility</p:attrName>
                                        </p:attrNameLst>
                                      </p:cBhvr>
                                      <p:to>
                                        <p:strVal val="visible"/>
                                      </p:to>
                                    </p:set>
                                    <p:anim calcmode="discrete" valueType="clr">
                                      <p:cBhvr override="childStyle">
                                        <p:cTn id="17" dur="80"/>
                                        <p:tgtEl>
                                          <p:spTgt spid="798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9875">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9875">
                                            <p:txEl>
                                              <p:pRg st="0" end="0"/>
                                            </p:txEl>
                                          </p:spTgt>
                                        </p:tgtEl>
                                        <p:attrNameLst>
                                          <p:attrName>fill.type</p:attrName>
                                        </p:attrNameLst>
                                      </p:cBhvr>
                                      <p:to>
                                        <p:strVal val="solid"/>
                                      </p:to>
                                    </p:set>
                                  </p:childTnLst>
                                </p:cTn>
                              </p:par>
                            </p:childTnLst>
                          </p:cTn>
                        </p:par>
                        <p:par>
                          <p:cTn id="20" fill="hold">
                            <p:stCondLst>
                              <p:cond delay="7899"/>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79875">
                                            <p:txEl>
                                              <p:pRg st="2" end="2"/>
                                            </p:txEl>
                                          </p:spTgt>
                                        </p:tgtEl>
                                        <p:attrNameLst>
                                          <p:attrName>style.visibility</p:attrName>
                                        </p:attrNameLst>
                                      </p:cBhvr>
                                      <p:to>
                                        <p:strVal val="visible"/>
                                      </p:to>
                                    </p:set>
                                    <p:anim calcmode="discrete" valueType="clr">
                                      <p:cBhvr override="childStyle">
                                        <p:cTn id="23" dur="80"/>
                                        <p:tgtEl>
                                          <p:spTgt spid="798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9875">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79875">
                                            <p:txEl>
                                              <p:pRg st="2" end="2"/>
                                            </p:txEl>
                                          </p:spTgt>
                                        </p:tgtEl>
                                        <p:attrNameLst>
                                          <p:attrName>fill.type</p:attrName>
                                        </p:attrNameLst>
                                      </p:cBhvr>
                                      <p:to>
                                        <p:strVal val="solid"/>
                                      </p:to>
                                    </p:set>
                                  </p:childTnLst>
                                </p:cTn>
                              </p:par>
                            </p:childTnLst>
                          </p:cTn>
                        </p:par>
                        <p:par>
                          <p:cTn id="26" fill="hold">
                            <p:stCondLst>
                              <p:cond delay="1142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79875">
                                            <p:txEl>
                                              <p:pRg st="4" end="4"/>
                                            </p:txEl>
                                          </p:spTgt>
                                        </p:tgtEl>
                                        <p:attrNameLst>
                                          <p:attrName>style.visibility</p:attrName>
                                        </p:attrNameLst>
                                      </p:cBhvr>
                                      <p:to>
                                        <p:strVal val="visible"/>
                                      </p:to>
                                    </p:set>
                                    <p:anim calcmode="discrete" valueType="clr">
                                      <p:cBhvr override="childStyle">
                                        <p:cTn id="29" dur="80"/>
                                        <p:tgtEl>
                                          <p:spTgt spid="7987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9875">
                                            <p:txEl>
                                              <p:pRg st="4" end="4"/>
                                            </p:txEl>
                                          </p:spTgt>
                                        </p:tgtEl>
                                        <p:attrNameLst>
                                          <p:attrName>fillcolor</p:attrName>
                                        </p:attrNameLst>
                                      </p:cBhvr>
                                      <p:tavLst>
                                        <p:tav tm="0">
                                          <p:val>
                                            <p:clrVal>
                                              <a:schemeClr val="accent2"/>
                                            </p:clrVal>
                                          </p:val>
                                        </p:tav>
                                        <p:tav tm="50000">
                                          <p:val>
                                            <p:clrVal>
                                              <a:schemeClr val="hlink"/>
                                            </p:clrVal>
                                          </p:val>
                                        </p:tav>
                                      </p:tavLst>
                                    </p:anim>
                                    <p:set>
                                      <p:cBhvr>
                                        <p:cTn id="31" dur="80"/>
                                        <p:tgtEl>
                                          <p:spTgt spid="79875">
                                            <p:txEl>
                                              <p:pRg st="4" end="4"/>
                                            </p:txEl>
                                          </p:spTgt>
                                        </p:tgtEl>
                                        <p:attrNameLst>
                                          <p:attrName>fill.type</p:attrName>
                                        </p:attrNameLst>
                                      </p:cBhvr>
                                      <p:to>
                                        <p:strVal val="solid"/>
                                      </p:to>
                                    </p:set>
                                  </p:childTnLst>
                                </p:cTn>
                              </p:par>
                            </p:childTnLst>
                          </p:cTn>
                        </p:par>
                        <p:par>
                          <p:cTn id="32" fill="hold">
                            <p:stCondLst>
                              <p:cond delay="1402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79875">
                                            <p:txEl>
                                              <p:pRg st="6" end="6"/>
                                            </p:txEl>
                                          </p:spTgt>
                                        </p:tgtEl>
                                        <p:attrNameLst>
                                          <p:attrName>style.visibility</p:attrName>
                                        </p:attrNameLst>
                                      </p:cBhvr>
                                      <p:to>
                                        <p:strVal val="visible"/>
                                      </p:to>
                                    </p:set>
                                    <p:anim calcmode="discrete" valueType="clr">
                                      <p:cBhvr override="childStyle">
                                        <p:cTn id="35" dur="80"/>
                                        <p:tgtEl>
                                          <p:spTgt spid="7987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9875">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79875">
                                            <p:txEl>
                                              <p:pRg st="6" end="6"/>
                                            </p:txEl>
                                          </p:spTgt>
                                        </p:tgtEl>
                                        <p:attrNameLst>
                                          <p:attrName>fill.type</p:attrName>
                                        </p:attrNameLst>
                                      </p:cBhvr>
                                      <p:to>
                                        <p:strVal val="solid"/>
                                      </p:to>
                                    </p:set>
                                  </p:childTnLst>
                                </p:cTn>
                              </p:par>
                            </p:childTnLst>
                          </p:cTn>
                        </p:par>
                        <p:par>
                          <p:cTn id="38" fill="hold">
                            <p:stCondLst>
                              <p:cond delay="1478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79875">
                                            <p:txEl>
                                              <p:pRg st="8" end="8"/>
                                            </p:txEl>
                                          </p:spTgt>
                                        </p:tgtEl>
                                        <p:attrNameLst>
                                          <p:attrName>style.visibility</p:attrName>
                                        </p:attrNameLst>
                                      </p:cBhvr>
                                      <p:to>
                                        <p:strVal val="visible"/>
                                      </p:to>
                                    </p:set>
                                    <p:anim calcmode="discrete" valueType="clr">
                                      <p:cBhvr override="childStyle">
                                        <p:cTn id="41" dur="80"/>
                                        <p:tgtEl>
                                          <p:spTgt spid="7987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9875">
                                            <p:txEl>
                                              <p:pRg st="8" end="8"/>
                                            </p:txEl>
                                          </p:spTgt>
                                        </p:tgtEl>
                                        <p:attrNameLst>
                                          <p:attrName>fillcolor</p:attrName>
                                        </p:attrNameLst>
                                      </p:cBhvr>
                                      <p:tavLst>
                                        <p:tav tm="0">
                                          <p:val>
                                            <p:clrVal>
                                              <a:schemeClr val="accent2"/>
                                            </p:clrVal>
                                          </p:val>
                                        </p:tav>
                                        <p:tav tm="50000">
                                          <p:val>
                                            <p:clrVal>
                                              <a:schemeClr val="hlink"/>
                                            </p:clrVal>
                                          </p:val>
                                        </p:tav>
                                      </p:tavLst>
                                    </p:anim>
                                    <p:set>
                                      <p:cBhvr>
                                        <p:cTn id="43" dur="80"/>
                                        <p:tgtEl>
                                          <p:spTgt spid="79875">
                                            <p:txEl>
                                              <p:pRg st="8" end="8"/>
                                            </p:txEl>
                                          </p:spTgt>
                                        </p:tgtEl>
                                        <p:attrNameLst>
                                          <p:attrName>fill.type</p:attrName>
                                        </p:attrNameLst>
                                      </p:cBhvr>
                                      <p:to>
                                        <p:strVal val="solid"/>
                                      </p:to>
                                    </p:set>
                                  </p:childTnLst>
                                </p:cTn>
                              </p:par>
                            </p:childTnLst>
                          </p:cTn>
                        </p:par>
                        <p:par>
                          <p:cTn id="44" fill="hold">
                            <p:stCondLst>
                              <p:cond delay="15899"/>
                            </p:stCondLst>
                            <p:childTnLst>
                              <p:par>
                                <p:cTn id="45" presetID="34" presetClass="entr" presetSubtype="0" fill="hold" nodeType="afterEffect">
                                  <p:stCondLst>
                                    <p:cond delay="0"/>
                                  </p:stCondLst>
                                  <p:childTnLst>
                                    <p:set>
                                      <p:cBhvr>
                                        <p:cTn id="46" dur="1" fill="hold">
                                          <p:stCondLst>
                                            <p:cond delay="0"/>
                                          </p:stCondLst>
                                        </p:cTn>
                                        <p:tgtEl>
                                          <p:spTgt spid="79878"/>
                                        </p:tgtEl>
                                        <p:attrNameLst>
                                          <p:attrName>style.visibility</p:attrName>
                                        </p:attrNameLst>
                                      </p:cBhvr>
                                      <p:to>
                                        <p:strVal val="visible"/>
                                      </p:to>
                                    </p:set>
                                    <p:anim from="(-#ppt_w/2)" to="(#ppt_x)" calcmode="lin" valueType="num">
                                      <p:cBhvr>
                                        <p:cTn id="47" dur="600" fill="hold">
                                          <p:stCondLst>
                                            <p:cond delay="0"/>
                                          </p:stCondLst>
                                        </p:cTn>
                                        <p:tgtEl>
                                          <p:spTgt spid="79878"/>
                                        </p:tgtEl>
                                        <p:attrNameLst>
                                          <p:attrName>ppt_x</p:attrName>
                                        </p:attrNameLst>
                                      </p:cBhvr>
                                    </p:anim>
                                    <p:anim from="0" to="-1.0" calcmode="lin" valueType="num">
                                      <p:cBhvr>
                                        <p:cTn id="48" dur="200" decel="50000" autoRev="1" fill="hold">
                                          <p:stCondLst>
                                            <p:cond delay="600"/>
                                          </p:stCondLst>
                                        </p:cTn>
                                        <p:tgtEl>
                                          <p:spTgt spid="79878"/>
                                        </p:tgtEl>
                                        <p:attrNameLst>
                                          <p:attrName>xshear</p:attrName>
                                        </p:attrNameLst>
                                      </p:cBhvr>
                                    </p:anim>
                                    <p:animScale>
                                      <p:cBhvr>
                                        <p:cTn id="49" dur="200" decel="100000" autoRev="1" fill="hold">
                                          <p:stCondLst>
                                            <p:cond delay="600"/>
                                          </p:stCondLst>
                                        </p:cTn>
                                        <p:tgtEl>
                                          <p:spTgt spid="79878"/>
                                        </p:tgtEl>
                                      </p:cBhvr>
                                      <p:from x="100000" y="100000"/>
                                      <p:to x="80000" y="100000"/>
                                    </p:animScale>
                                    <p:anim by="(#ppt_h/3+#ppt_w*0.1)" calcmode="lin" valueType="num">
                                      <p:cBhvr additive="sum">
                                        <p:cTn id="50" dur="200" decel="100000" autoRev="1" fill="hold">
                                          <p:stCondLst>
                                            <p:cond delay="600"/>
                                          </p:stCondLst>
                                        </p:cTn>
                                        <p:tgtEl>
                                          <p:spTgt spid="7987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0"/>
          </p:nvPr>
        </p:nvSpPr>
        <p:spPr bwMode="auto">
          <a:xfrm>
            <a:off x="6553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A6E3290-701E-4961-8BB8-7DE22A408868}" type="slidenum">
              <a:rPr lang="zh-CN" altLang="en-US" sz="900" i="0" smtClean="0">
                <a:cs typeface="Arial" panose="020B0604020202020204" pitchFamily="34" charset="0"/>
              </a:rPr>
            </a:fld>
            <a:endParaRPr lang="en-US" altLang="zh-CN" sz="900" i="0" smtClean="0">
              <a:cs typeface="Arial" panose="020B0604020202020204" pitchFamily="34" charset="0"/>
            </a:endParaRPr>
          </a:p>
        </p:txBody>
      </p:sp>
      <p:sp>
        <p:nvSpPr>
          <p:cNvPr id="39939" name="Rectangle 2"/>
          <p:cNvSpPr>
            <a:spLocks noGrp="1" noChangeArrowheads="1"/>
          </p:cNvSpPr>
          <p:nvPr>
            <p:ph type="title"/>
          </p:nvPr>
        </p:nvSpPr>
        <p:spPr>
          <a:xfrm>
            <a:off x="423863" y="595660"/>
            <a:ext cx="8229600" cy="673100"/>
          </a:xfrm>
        </p:spPr>
        <p:txBody>
          <a:bodyPr/>
          <a:lstStyle/>
          <a:p>
            <a:r>
              <a:rPr lang="zh-CN" altLang="en-US" sz="3600" dirty="0" smtClean="0">
                <a:solidFill>
                  <a:srgbClr val="BA313B"/>
                </a:solidFill>
                <a:latin typeface="微软雅黑" panose="020B0503020204020204" charset="-122"/>
                <a:ea typeface="微软雅黑" panose="020B0503020204020204" charset="-122"/>
              </a:rPr>
              <a:t>案例：违章操作，自断手指</a:t>
            </a:r>
            <a:endParaRPr lang="zh-CN" altLang="en-US" sz="3600" dirty="0" smtClean="0">
              <a:solidFill>
                <a:srgbClr val="BA313B"/>
              </a:solidFill>
              <a:latin typeface="微软雅黑" panose="020B0503020204020204" charset="-122"/>
              <a:ea typeface="微软雅黑" panose="020B0503020204020204" charset="-122"/>
            </a:endParaRPr>
          </a:p>
        </p:txBody>
      </p:sp>
      <p:sp>
        <p:nvSpPr>
          <p:cNvPr id="39940" name="Rectangle 3"/>
          <p:cNvSpPr>
            <a:spLocks noGrp="1" noChangeArrowheads="1"/>
          </p:cNvSpPr>
          <p:nvPr>
            <p:ph type="body" idx="1"/>
          </p:nvPr>
        </p:nvSpPr>
        <p:spPr>
          <a:xfrm>
            <a:off x="457200" y="1371600"/>
            <a:ext cx="8229600" cy="1028700"/>
          </a:xfrm>
        </p:spPr>
        <p:txBody>
          <a:bodyPr/>
          <a:lstStyle/>
          <a:p>
            <a:pPr>
              <a:lnSpc>
                <a:spcPct val="90000"/>
              </a:lnSpc>
            </a:pPr>
            <a:r>
              <a:rPr lang="en-US" altLang="zh-CN" sz="1800" dirty="0" smtClean="0">
                <a:latin typeface="微软雅黑" panose="020B0503020204020204" charset="-122"/>
                <a:ea typeface="微软雅黑" panose="020B0503020204020204" charset="-122"/>
              </a:rPr>
              <a:t>2001</a:t>
            </a:r>
            <a:r>
              <a:rPr lang="zh-CN" altLang="en-US" sz="1800" dirty="0" smtClean="0">
                <a:latin typeface="微软雅黑" panose="020B0503020204020204" charset="-122"/>
                <a:ea typeface="微软雅黑" panose="020B0503020204020204" charset="-122"/>
              </a:rPr>
              <a:t>年</a:t>
            </a:r>
            <a:r>
              <a:rPr lang="en-US" altLang="zh-CN" sz="1800" dirty="0" smtClean="0">
                <a:latin typeface="微软雅黑" panose="020B0503020204020204" charset="-122"/>
                <a:ea typeface="微软雅黑" panose="020B0503020204020204" charset="-122"/>
              </a:rPr>
              <a:t>11</a:t>
            </a:r>
            <a:r>
              <a:rPr lang="zh-CN" altLang="en-US" sz="1800" dirty="0" smtClean="0">
                <a:latin typeface="微软雅黑" panose="020B0503020204020204" charset="-122"/>
                <a:ea typeface="微软雅黑" panose="020B0503020204020204" charset="-122"/>
              </a:rPr>
              <a:t>月</a:t>
            </a:r>
            <a:r>
              <a:rPr lang="en-US" altLang="zh-CN" sz="1800" dirty="0" smtClean="0">
                <a:latin typeface="微软雅黑" panose="020B0503020204020204" charset="-122"/>
                <a:ea typeface="微软雅黑" panose="020B0503020204020204" charset="-122"/>
              </a:rPr>
              <a:t>28</a:t>
            </a:r>
            <a:r>
              <a:rPr lang="zh-CN" altLang="en-US" sz="1800" dirty="0" smtClean="0">
                <a:latin typeface="微软雅黑" panose="020B0503020204020204" charset="-122"/>
                <a:ea typeface="微软雅黑" panose="020B0503020204020204" charset="-122"/>
              </a:rPr>
              <a:t>日下午</a:t>
            </a:r>
            <a:r>
              <a:rPr lang="en-US" altLang="zh-CN" sz="1800" dirty="0" smtClean="0">
                <a:latin typeface="微软雅黑" panose="020B0503020204020204" charset="-122"/>
                <a:ea typeface="微软雅黑" panose="020B0503020204020204" charset="-122"/>
              </a:rPr>
              <a:t>3</a:t>
            </a:r>
            <a:r>
              <a:rPr lang="zh-CN" altLang="en-US" sz="1800" dirty="0" smtClean="0">
                <a:latin typeface="微软雅黑" panose="020B0503020204020204" charset="-122"/>
                <a:ea typeface="微软雅黑" panose="020B0503020204020204" charset="-122"/>
              </a:rPr>
              <a:t>点，某厂热塑班班长李甲带领本班另外三名班员在</a:t>
            </a:r>
            <a:r>
              <a:rPr lang="en-US" altLang="zh-CN" sz="1800" dirty="0" smtClean="0">
                <a:latin typeface="微软雅黑" panose="020B0503020204020204" charset="-122"/>
                <a:ea typeface="微软雅黑" panose="020B0503020204020204" charset="-122"/>
              </a:rPr>
              <a:t>Q11</a:t>
            </a:r>
            <a:r>
              <a:rPr lang="zh-CN" altLang="en-US" sz="1800" dirty="0" smtClean="0">
                <a:latin typeface="微软雅黑" panose="020B0503020204020204" charset="-122"/>
                <a:ea typeface="微软雅黑" panose="020B0503020204020204" charset="-122"/>
              </a:rPr>
              <a:t>－</a:t>
            </a:r>
            <a:r>
              <a:rPr lang="en-US" altLang="zh-CN" sz="1800" dirty="0" smtClean="0">
                <a:latin typeface="微软雅黑" panose="020B0503020204020204" charset="-122"/>
                <a:ea typeface="微软雅黑" panose="020B0503020204020204" charset="-122"/>
              </a:rPr>
              <a:t>6×2500</a:t>
            </a:r>
            <a:r>
              <a:rPr lang="zh-CN" altLang="en-US" sz="1800" dirty="0" smtClean="0">
                <a:latin typeface="微软雅黑" panose="020B0503020204020204" charset="-122"/>
                <a:ea typeface="微软雅黑" panose="020B0503020204020204" charset="-122"/>
              </a:rPr>
              <a:t>型剪板机上剪切钢板。李甲将全班分为两组，在同一剪床上同时作业，由李甲负责控制脚踏开关。作业进行到</a:t>
            </a:r>
            <a:r>
              <a:rPr lang="en-US" altLang="zh-CN" sz="1800" dirty="0" smtClean="0">
                <a:latin typeface="微软雅黑" panose="020B0503020204020204" charset="-122"/>
                <a:ea typeface="微软雅黑" panose="020B0503020204020204" charset="-122"/>
              </a:rPr>
              <a:t>3</a:t>
            </a:r>
            <a:r>
              <a:rPr lang="zh-CN" altLang="en-US" sz="1800" dirty="0" smtClean="0">
                <a:latin typeface="微软雅黑" panose="020B0503020204020204" charset="-122"/>
                <a:ea typeface="微软雅黑" panose="020B0503020204020204" charset="-122"/>
              </a:rPr>
              <a:t>点</a:t>
            </a:r>
            <a:r>
              <a:rPr lang="en-US" altLang="zh-CN" sz="1800" dirty="0" smtClean="0">
                <a:latin typeface="微软雅黑" panose="020B0503020204020204" charset="-122"/>
                <a:ea typeface="微软雅黑" panose="020B0503020204020204" charset="-122"/>
              </a:rPr>
              <a:t>10</a:t>
            </a:r>
            <a:r>
              <a:rPr lang="zh-CN" altLang="en-US" sz="1800" dirty="0" smtClean="0">
                <a:latin typeface="微软雅黑" panose="020B0503020204020204" charset="-122"/>
                <a:ea typeface="微软雅黑" panose="020B0503020204020204" charset="-122"/>
              </a:rPr>
              <a:t>分左右，李甲在送钢板时，右手伸进了剪板机的剪切面，并在此时误动了脚踏开关，剪板机瞬间动作，将李甲右手食指、中指、无名指剪断。</a:t>
            </a:r>
            <a:endParaRPr lang="zh-CN" altLang="en-US" sz="1800" dirty="0" smtClean="0">
              <a:latin typeface="微软雅黑" panose="020B0503020204020204" charset="-122"/>
              <a:ea typeface="微软雅黑" panose="020B0503020204020204" charset="-122"/>
            </a:endParaRPr>
          </a:p>
        </p:txBody>
      </p:sp>
      <p:sp>
        <p:nvSpPr>
          <p:cNvPr id="39941" name="Rectangle 8"/>
          <p:cNvSpPr>
            <a:spLocks noChangeArrowheads="1"/>
          </p:cNvSpPr>
          <p:nvPr/>
        </p:nvSpPr>
        <p:spPr bwMode="auto">
          <a:xfrm>
            <a:off x="457200" y="2772494"/>
            <a:ext cx="66294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rgbClr val="FFFF00"/>
              </a:buClr>
            </a:pPr>
            <a:r>
              <a:rPr lang="en-US" altLang="zh-CN" sz="1600" i="0" dirty="0">
                <a:latin typeface="微软雅黑" panose="020B0503020204020204" charset="-122"/>
                <a:ea typeface="微软雅黑" panose="020B0503020204020204" charset="-122"/>
              </a:rPr>
              <a:t>【</a:t>
            </a:r>
            <a:r>
              <a:rPr lang="zh-CN" altLang="en-US" sz="1600" i="0" dirty="0">
                <a:latin typeface="微软雅黑" panose="020B0503020204020204" charset="-122"/>
                <a:ea typeface="微软雅黑" panose="020B0503020204020204" charset="-122"/>
              </a:rPr>
              <a:t>事故原因</a:t>
            </a:r>
            <a:r>
              <a:rPr lang="en-US" altLang="zh-CN" sz="1600" i="0" dirty="0">
                <a:latin typeface="微软雅黑" panose="020B0503020204020204" charset="-122"/>
                <a:ea typeface="微软雅黑" panose="020B0503020204020204" charset="-122"/>
              </a:rPr>
              <a:t>】</a:t>
            </a:r>
            <a:endParaRPr lang="en-US" altLang="zh-CN" sz="1600" i="0" dirty="0">
              <a:latin typeface="微软雅黑" panose="020B0503020204020204" charset="-122"/>
              <a:ea typeface="微软雅黑" panose="020B0503020204020204" charset="-122"/>
            </a:endParaRPr>
          </a:p>
          <a:p>
            <a:pPr lvl="1" indent="-457200" eaLnBrk="0" hangingPunct="0">
              <a:lnSpc>
                <a:spcPct val="90000"/>
              </a:lnSpc>
              <a:spcBef>
                <a:spcPct val="20000"/>
              </a:spcBef>
              <a:buClr>
                <a:srgbClr val="FF0000"/>
              </a:buClr>
              <a:buSzPct val="78000"/>
              <a:buFontTx/>
              <a:buBlip>
                <a:blip r:embed="rId1"/>
              </a:buBlip>
            </a:pPr>
            <a:r>
              <a:rPr lang="zh-CN" altLang="en-US" sz="1600" i="0" dirty="0">
                <a:latin typeface="微软雅黑" panose="020B0503020204020204" charset="-122"/>
                <a:ea typeface="微软雅黑" panose="020B0503020204020204" charset="-122"/>
                <a:cs typeface="MS PGothic" panose="020B0600070205080204" pitchFamily="34" charset="-128"/>
              </a:rPr>
              <a:t>剪板机安全操作规程明确规定：“在设备运转时或未停电时，禁止将手伸入剪板机压脚内取放工件”；“严禁两人在同一剪床上同时剪切两件材料”。李甲无视安全规程，在送钢板时竟将手伸入了剪切面，属于</a:t>
            </a:r>
            <a:r>
              <a:rPr lang="zh-CN" altLang="en-US" sz="1600" b="1" i="0" dirty="0">
                <a:solidFill>
                  <a:srgbClr val="FF0000"/>
                </a:solidFill>
                <a:latin typeface="微软雅黑" panose="020B0503020204020204" charset="-122"/>
                <a:ea typeface="微软雅黑" panose="020B0503020204020204" charset="-122"/>
                <a:cs typeface="MS PGothic" panose="020B0600070205080204" pitchFamily="34" charset="-128"/>
              </a:rPr>
              <a:t>违章操作</a:t>
            </a:r>
            <a:r>
              <a:rPr lang="zh-CN" altLang="en-US" sz="1600" i="0" dirty="0">
                <a:latin typeface="微软雅黑" panose="020B0503020204020204" charset="-122"/>
                <a:ea typeface="微软雅黑" panose="020B0503020204020204" charset="-122"/>
                <a:cs typeface="MS PGothic" panose="020B0600070205080204" pitchFamily="34" charset="-128"/>
              </a:rPr>
              <a:t>。此外，李甲将本班四人分为两组同机操作，也是</a:t>
            </a:r>
            <a:r>
              <a:rPr lang="zh-CN" altLang="en-US" sz="1600" b="1" i="0" dirty="0">
                <a:solidFill>
                  <a:srgbClr val="FF0000"/>
                </a:solidFill>
                <a:latin typeface="微软雅黑" panose="020B0503020204020204" charset="-122"/>
                <a:ea typeface="微软雅黑" panose="020B0503020204020204" charset="-122"/>
                <a:cs typeface="MS PGothic" panose="020B0600070205080204" pitchFamily="34" charset="-128"/>
              </a:rPr>
              <a:t>违章指挥</a:t>
            </a:r>
            <a:r>
              <a:rPr lang="zh-CN" altLang="en-US" sz="1600" i="0" dirty="0">
                <a:latin typeface="微软雅黑" panose="020B0503020204020204" charset="-122"/>
                <a:ea typeface="微软雅黑" panose="020B0503020204020204" charset="-122"/>
                <a:cs typeface="MS PGothic" panose="020B0600070205080204" pitchFamily="34" charset="-128"/>
              </a:rPr>
              <a:t>。</a:t>
            </a:r>
            <a:endParaRPr lang="zh-CN" altLang="en-US" sz="1600" i="0" dirty="0">
              <a:latin typeface="微软雅黑" panose="020B0503020204020204" charset="-122"/>
              <a:ea typeface="微软雅黑" panose="020B0503020204020204" charset="-122"/>
              <a:cs typeface="MS PGothic" panose="020B0600070205080204" pitchFamily="34" charset="-128"/>
            </a:endParaRPr>
          </a:p>
          <a:p>
            <a:pPr lvl="1" indent="-457200" eaLnBrk="0" hangingPunct="0">
              <a:lnSpc>
                <a:spcPct val="90000"/>
              </a:lnSpc>
              <a:spcBef>
                <a:spcPct val="20000"/>
              </a:spcBef>
              <a:buClr>
                <a:srgbClr val="FF0000"/>
              </a:buClr>
              <a:buSzPct val="78000"/>
              <a:buFontTx/>
              <a:buBlip>
                <a:blip r:embed="rId1"/>
              </a:buBlip>
            </a:pPr>
            <a:r>
              <a:rPr lang="zh-CN" altLang="en-US" sz="1600" i="0" dirty="0">
                <a:latin typeface="微软雅黑" panose="020B0503020204020204" charset="-122"/>
                <a:ea typeface="微软雅黑" panose="020B0503020204020204" charset="-122"/>
                <a:cs typeface="MS PGothic" panose="020B0600070205080204" pitchFamily="34" charset="-128"/>
              </a:rPr>
              <a:t>应引起重视的是，发生事故的剪板机是六十年代的产品，设计上有一定缺陷，其脚踏开关容易被误动。这就所说的“物的安全可靠性”存在缺陷。</a:t>
            </a:r>
            <a:endParaRPr lang="zh-CN" altLang="en-US" sz="1600" i="0" dirty="0">
              <a:latin typeface="微软雅黑" panose="020B0503020204020204" charset="-122"/>
              <a:ea typeface="微软雅黑" panose="020B0503020204020204" charset="-122"/>
              <a:cs typeface="MS PGothic" panose="020B0600070205080204" pitchFamily="34" charset="-128"/>
            </a:endParaRPr>
          </a:p>
          <a:p>
            <a:pPr lvl="1" indent="-457200" eaLnBrk="0" hangingPunct="0">
              <a:lnSpc>
                <a:spcPct val="90000"/>
              </a:lnSpc>
              <a:spcBef>
                <a:spcPct val="20000"/>
              </a:spcBef>
              <a:buClr>
                <a:srgbClr val="FF0000"/>
              </a:buClr>
              <a:buSzPct val="78000"/>
              <a:buFontTx/>
              <a:buBlip>
                <a:blip r:embed="rId1"/>
              </a:buBlip>
            </a:pPr>
            <a:r>
              <a:rPr lang="zh-CN" altLang="en-US" sz="1600" i="0" dirty="0">
                <a:latin typeface="微软雅黑" panose="020B0503020204020204" charset="-122"/>
                <a:ea typeface="微软雅黑" panose="020B0503020204020204" charset="-122"/>
                <a:cs typeface="MS PGothic" panose="020B0600070205080204" pitchFamily="34" charset="-128"/>
              </a:rPr>
              <a:t>还有一个因素不容忽视。据调查，事发当日，李甲的情绪处在低潮期，身体机能处于消极状态，此时最易出差错，发生意外。因此生产管理人员还应关注员工的生活和工作动态，对处在消极和不稳定状态的员工，要时时提醒其注意安全，科学组织劳动，合理分配任务，防止事故发生。员工自己在感到烦噪不安、心烦意乱时，也要注意调整情绪，避免受到不必要伤害，或伤害别人。</a:t>
            </a:r>
            <a:endParaRPr lang="zh-CN" altLang="en-US" sz="1600" i="0" dirty="0">
              <a:latin typeface="微软雅黑" panose="020B0503020204020204" charset="-122"/>
              <a:ea typeface="微软雅黑" panose="020B0503020204020204" charset="-122"/>
              <a:cs typeface="MS PGothic" panose="020B0600070205080204" pitchFamily="34" charset="-128"/>
            </a:endParaRPr>
          </a:p>
        </p:txBody>
      </p:sp>
      <p:sp>
        <p:nvSpPr>
          <p:cNvPr id="39942" name="AutoShape 17">
            <a:hlinkClick r:id="rId2" action="ppaction://hlinksldjump" highlightClick="1"/>
          </p:cNvPr>
          <p:cNvSpPr>
            <a:spLocks noChangeArrowheads="1"/>
          </p:cNvSpPr>
          <p:nvPr/>
        </p:nvSpPr>
        <p:spPr bwMode="auto">
          <a:xfrm>
            <a:off x="8763000" y="6629400"/>
            <a:ext cx="381000" cy="228600"/>
          </a:xfrm>
          <a:prstGeom prst="actionButtonHome">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zh-CN" altLang="en-US" i="0"/>
          </a:p>
        </p:txBody>
      </p:sp>
      <p:pic>
        <p:nvPicPr>
          <p:cNvPr id="13" name="Picture 16" descr="834344af3ca90fe8fbed509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850" y="3871044"/>
            <a:ext cx="15811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57200" y="1905000"/>
            <a:ext cx="8229600" cy="2362200"/>
          </a:xfrm>
        </p:spPr>
        <p:txBody>
          <a:bodyPr/>
          <a:lstStyle/>
          <a:p>
            <a:r>
              <a:rPr lang="zh-CN" altLang="en-US" sz="1800" dirty="0" smtClean="0">
                <a:latin typeface="微软雅黑" panose="020B0503020204020204" charset="-122"/>
                <a:ea typeface="微软雅黑" panose="020B0503020204020204" charset="-122"/>
              </a:rPr>
              <a:t>物的安全可靠性依赖于：</a:t>
            </a:r>
            <a:endParaRPr lang="zh-CN" altLang="en-US" sz="1800" dirty="0" smtClean="0">
              <a:latin typeface="微软雅黑" panose="020B0503020204020204" charset="-122"/>
              <a:ea typeface="微软雅黑" panose="020B0503020204020204" charset="-122"/>
            </a:endParaRPr>
          </a:p>
          <a:p>
            <a:pPr lvl="1"/>
            <a:r>
              <a:rPr lang="zh-CN" altLang="en-US" sz="1800" dirty="0" smtClean="0">
                <a:latin typeface="微软雅黑" panose="020B0503020204020204" charset="-122"/>
                <a:ea typeface="微软雅黑" panose="020B0503020204020204" charset="-122"/>
              </a:rPr>
              <a:t>物本身安全性能的优劣。这里的“物”既包括单一某种物质，更多的情况下则指某种设备或产品。</a:t>
            </a:r>
            <a:endParaRPr lang="zh-CN" altLang="en-US" sz="1800" dirty="0" smtClean="0">
              <a:latin typeface="微软雅黑" panose="020B0503020204020204" charset="-122"/>
              <a:ea typeface="微软雅黑" panose="020B0503020204020204" charset="-122"/>
            </a:endParaRPr>
          </a:p>
          <a:p>
            <a:pPr lvl="1"/>
            <a:r>
              <a:rPr lang="zh-CN" altLang="en-US" sz="1800" dirty="0" smtClean="0">
                <a:latin typeface="微软雅黑" panose="020B0503020204020204" charset="-122"/>
                <a:ea typeface="微软雅黑" panose="020B0503020204020204" charset="-122"/>
              </a:rPr>
              <a:t>在搬运、使用、贮存等过程中，是否能保持物始终处于安全受控的状态下。</a:t>
            </a:r>
            <a:endParaRPr lang="zh-CN" altLang="en-US" sz="1800" dirty="0" smtClean="0">
              <a:latin typeface="微软雅黑" panose="020B0503020204020204" charset="-122"/>
              <a:ea typeface="微软雅黑" panose="020B0503020204020204" charset="-122"/>
            </a:endParaRPr>
          </a:p>
          <a:p>
            <a:pPr lvl="1"/>
            <a:r>
              <a:rPr lang="zh-CN" altLang="en-US" sz="1800" dirty="0" smtClean="0">
                <a:latin typeface="微软雅黑" panose="020B0503020204020204" charset="-122"/>
                <a:ea typeface="微软雅黑" panose="020B0503020204020204" charset="-122"/>
              </a:rPr>
              <a:t>在极端或意外情况下，如破坏，泄露，高温，高压，辐射，冰冻等，不会造成严重后果，或者产生的后果在可接受的程度范围内。</a:t>
            </a:r>
            <a:endParaRPr lang="zh-CN" altLang="en-US" sz="1800" dirty="0" smtClean="0">
              <a:latin typeface="微软雅黑" panose="020B0503020204020204" charset="-122"/>
              <a:ea typeface="微软雅黑" panose="020B0503020204020204" charset="-122"/>
            </a:endParaRPr>
          </a:p>
          <a:p>
            <a:pPr lvl="1"/>
            <a:r>
              <a:rPr lang="zh-CN" altLang="en-US" sz="1800" dirty="0" smtClean="0">
                <a:latin typeface="微软雅黑" panose="020B0503020204020204" charset="-122"/>
                <a:ea typeface="微软雅黑" panose="020B0503020204020204" charset="-122"/>
              </a:rPr>
              <a:t>对于单一的某种危险物质，通过管理和技术手段，完全规避风险或减小到可接受的程度范围内。</a:t>
            </a:r>
            <a:endParaRPr lang="zh-CN" altLang="en-US" sz="1800" dirty="0" smtClean="0">
              <a:latin typeface="微软雅黑" panose="020B0503020204020204" charset="-122"/>
              <a:ea typeface="微软雅黑" panose="020B0503020204020204" charset="-122"/>
            </a:endParaRPr>
          </a:p>
        </p:txBody>
      </p:sp>
      <p:sp>
        <p:nvSpPr>
          <p:cNvPr id="122883" name="Rectangle 3"/>
          <p:cNvSpPr>
            <a:spLocks noChangeArrowheads="1"/>
          </p:cNvSpPr>
          <p:nvPr/>
        </p:nvSpPr>
        <p:spPr bwMode="auto">
          <a:xfrm>
            <a:off x="736600" y="1268413"/>
            <a:ext cx="7620000" cy="457200"/>
          </a:xfrm>
          <a:prstGeom prst="rect">
            <a:avLst/>
          </a:prstGeom>
          <a:solidFill>
            <a:srgbClr val="FFCC00"/>
          </a:solidFill>
          <a:ln w="6350" algn="ctr">
            <a:solidFill>
              <a:srgbClr val="FFCC00"/>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pPr>
              <a:spcBef>
                <a:spcPct val="20000"/>
              </a:spcBef>
              <a:buClr>
                <a:srgbClr val="FFFF00"/>
              </a:buClr>
              <a:buFont typeface="Wingdings" panose="05000000000000000000" pitchFamily="2" charset="2"/>
              <a:buNone/>
            </a:pPr>
            <a:r>
              <a:rPr lang="zh-CN" altLang="en-US" sz="1600" i="0">
                <a:latin typeface="微软雅黑" panose="020B0503020204020204" charset="-122"/>
                <a:ea typeface="微软雅黑" panose="020B0503020204020204" charset="-122"/>
              </a:rPr>
              <a:t>不论在动态过程中，还是静态过程中，物始终处在能够安全运行的状态。</a:t>
            </a:r>
            <a:endParaRPr lang="zh-CN" altLang="en-US" sz="1600" i="0">
              <a:latin typeface="微软雅黑" panose="020B0503020204020204" charset="-122"/>
              <a:ea typeface="微软雅黑" panose="020B0503020204020204" charset="-122"/>
            </a:endParaRPr>
          </a:p>
        </p:txBody>
      </p:sp>
      <p:sp>
        <p:nvSpPr>
          <p:cNvPr id="122885" name="WordArt 5" descr="信纸"/>
          <p:cNvSpPr>
            <a:spLocks noChangeArrowheads="1" noChangeShapeType="1" noTextEdit="1"/>
          </p:cNvSpPr>
          <p:nvPr/>
        </p:nvSpPr>
        <p:spPr bwMode="auto">
          <a:xfrm>
            <a:off x="703263" y="663352"/>
            <a:ext cx="36957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zh-CN" altLang="en-US" sz="3600" i="0" kern="10" dirty="0">
                <a:ln w="9525">
                  <a:round/>
                </a:ln>
                <a:solidFill>
                  <a:srgbClr val="BA313B"/>
                </a:solidFill>
                <a:latin typeface="微软雅黑" panose="020B0503020204020204" charset="-122"/>
                <a:ea typeface="微软雅黑" panose="020B0503020204020204" charset="-122"/>
              </a:rPr>
              <a:t>物的安全可靠性</a:t>
            </a:r>
            <a:endParaRPr lang="zh-CN" altLang="en-US" sz="3600" i="0" kern="10" dirty="0">
              <a:ln w="9525">
                <a:round/>
              </a:ln>
              <a:solidFill>
                <a:srgbClr val="BA313B"/>
              </a:solidFill>
              <a:latin typeface="微软雅黑" panose="020B0503020204020204" charset="-122"/>
              <a:ea typeface="微软雅黑" panose="020B0503020204020204" charset="-122"/>
            </a:endParaRPr>
          </a:p>
        </p:txBody>
      </p:sp>
      <p:pic>
        <p:nvPicPr>
          <p:cNvPr id="122887" name="Picture 7" descr="MCj01980750000[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6800" y="4854153"/>
            <a:ext cx="1676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9" name="Rectangle 9"/>
          <p:cNvSpPr>
            <a:spLocks noChangeArrowheads="1"/>
          </p:cNvSpPr>
          <p:nvPr/>
        </p:nvSpPr>
        <p:spPr bwMode="auto">
          <a:xfrm>
            <a:off x="3124200" y="4772744"/>
            <a:ext cx="556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FF00"/>
              </a:buClr>
            </a:pPr>
            <a:r>
              <a:rPr lang="zh-CN" altLang="en-US" sz="1800" b="1" i="0" dirty="0">
                <a:latin typeface="微软雅黑" panose="020B0503020204020204" charset="-122"/>
                <a:ea typeface="微软雅黑" panose="020B0503020204020204" charset="-122"/>
              </a:rPr>
              <a:t>本质安全理念认为：</a:t>
            </a:r>
            <a:endParaRPr lang="zh-CN" altLang="en-US" sz="1800" b="1" i="0" dirty="0">
              <a:latin typeface="微软雅黑" panose="020B0503020204020204" charset="-122"/>
              <a:ea typeface="微软雅黑" panose="020B0503020204020204" charset="-122"/>
            </a:endParaRPr>
          </a:p>
          <a:p>
            <a:pPr lvl="1" indent="-457200" eaLnBrk="0" hangingPunct="0">
              <a:spcBef>
                <a:spcPct val="20000"/>
              </a:spcBef>
              <a:buClr>
                <a:srgbClr val="FF0000"/>
              </a:buClr>
              <a:buSzPct val="78000"/>
              <a:buFontTx/>
              <a:buBlip>
                <a:blip r:embed="rId2"/>
              </a:buBlip>
            </a:pPr>
            <a:r>
              <a:rPr lang="zh-CN" altLang="en-US" sz="1600" i="0" dirty="0">
                <a:latin typeface="微软雅黑" panose="020B0503020204020204" charset="-122"/>
                <a:ea typeface="微软雅黑" panose="020B0503020204020204" charset="-122"/>
                <a:cs typeface="MS PGothic" panose="020B0600070205080204" pitchFamily="34" charset="-128"/>
              </a:rPr>
              <a:t>产品安全性能是设计出来的，而不是采取补救措施来防范。因此，除了人之外，安全保障的另一重要环节就是产品本身</a:t>
            </a:r>
            <a:r>
              <a:rPr lang="en-US" altLang="zh-CN" sz="1600" i="0" dirty="0">
                <a:latin typeface="微软雅黑" panose="020B0503020204020204" charset="-122"/>
                <a:ea typeface="微软雅黑" panose="020B0503020204020204" charset="-122"/>
                <a:cs typeface="MS PGothic" panose="020B0600070205080204" pitchFamily="34" charset="-128"/>
              </a:rPr>
              <a:t>——</a:t>
            </a:r>
            <a:r>
              <a:rPr lang="zh-CN" altLang="en-US" sz="1600" i="0" dirty="0">
                <a:latin typeface="微软雅黑" panose="020B0503020204020204" charset="-122"/>
                <a:ea typeface="微软雅黑" panose="020B0503020204020204" charset="-122"/>
                <a:cs typeface="MS PGothic" panose="020B0600070205080204" pitchFamily="34" charset="-128"/>
              </a:rPr>
              <a:t>产品的设计。</a:t>
            </a:r>
            <a:endParaRPr lang="zh-CN" altLang="en-US" sz="1600" i="0" dirty="0">
              <a:latin typeface="微软雅黑" panose="020B0503020204020204" charset="-122"/>
              <a:ea typeface="微软雅黑" panose="020B0503020204020204" charset="-122"/>
              <a:cs typeface="MS PGothic" panose="020B0600070205080204" pitchFamily="34" charset="-128"/>
            </a:endParaRPr>
          </a:p>
          <a:p>
            <a:pPr lvl="1" indent="-457200" eaLnBrk="0" hangingPunct="0">
              <a:spcBef>
                <a:spcPct val="20000"/>
              </a:spcBef>
              <a:buClr>
                <a:srgbClr val="FF0000"/>
              </a:buClr>
              <a:buSzPct val="78000"/>
              <a:buFontTx/>
              <a:buBlip>
                <a:blip r:embed="rId2"/>
              </a:buBlip>
            </a:pPr>
            <a:r>
              <a:rPr lang="zh-CN" altLang="en-US" sz="1600" i="0" dirty="0">
                <a:latin typeface="微软雅黑" panose="020B0503020204020204" charset="-122"/>
                <a:ea typeface="微软雅黑" panose="020B0503020204020204" charset="-122"/>
                <a:cs typeface="MS PGothic" panose="020B0600070205080204" pitchFamily="34" charset="-128"/>
              </a:rPr>
              <a:t>统计结果表明，</a:t>
            </a:r>
            <a:r>
              <a:rPr lang="en-US" altLang="zh-CN" sz="1600" i="0" dirty="0">
                <a:latin typeface="微软雅黑" panose="020B0503020204020204" charset="-122"/>
                <a:ea typeface="微软雅黑" panose="020B0503020204020204" charset="-122"/>
                <a:cs typeface="MS PGothic" panose="020B0600070205080204" pitchFamily="34" charset="-128"/>
              </a:rPr>
              <a:t>10%</a:t>
            </a:r>
            <a:r>
              <a:rPr lang="zh-CN" altLang="en-US" sz="1600" i="0" dirty="0">
                <a:latin typeface="微软雅黑" panose="020B0503020204020204" charset="-122"/>
                <a:ea typeface="微软雅黑" panose="020B0503020204020204" charset="-122"/>
                <a:cs typeface="MS PGothic" panose="020B0600070205080204" pitchFamily="34" charset="-128"/>
              </a:rPr>
              <a:t>的事故是由于物的不安全状态造成的。</a:t>
            </a:r>
            <a:endParaRPr lang="zh-CN" altLang="en-US" sz="1600" i="0" dirty="0">
              <a:latin typeface="微软雅黑" panose="020B0503020204020204" charset="-122"/>
              <a:ea typeface="微软雅黑" panose="020B0503020204020204" charset="-122"/>
              <a:cs typeface="MS PGothic" panose="020B0600070205080204" pitchFamily="34" charset="-128"/>
            </a:endParaRPr>
          </a:p>
        </p:txBody>
      </p:sp>
      <p:sp>
        <p:nvSpPr>
          <p:cNvPr id="40967" name="AutoShape 10">
            <a:hlinkClick r:id="rId3" action="ppaction://hlinksldjump" highlightClick="1"/>
          </p:cNvPr>
          <p:cNvSpPr>
            <a:spLocks noChangeArrowheads="1"/>
          </p:cNvSpPr>
          <p:nvPr/>
        </p:nvSpPr>
        <p:spPr bwMode="auto">
          <a:xfrm>
            <a:off x="8763000" y="6629400"/>
            <a:ext cx="381000" cy="228600"/>
          </a:xfrm>
          <a:prstGeom prst="actionButtonHome">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strips(downLeft)">
                                      <p:cBhvr>
                                        <p:cTn id="7" dur="500"/>
                                        <p:tgtEl>
                                          <p:spTgt spid="122885"/>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22883"/>
                                        </p:tgtEl>
                                        <p:attrNameLst>
                                          <p:attrName>style.visibility</p:attrName>
                                        </p:attrNameLst>
                                      </p:cBhvr>
                                      <p:to>
                                        <p:strVal val="visible"/>
                                      </p:to>
                                    </p:set>
                                    <p:animEffect transition="in" filter="fade">
                                      <p:cBhvr>
                                        <p:cTn id="11" dur="500"/>
                                        <p:tgtEl>
                                          <p:spTgt spid="122883"/>
                                        </p:tgtEl>
                                      </p:cBhvr>
                                    </p:animEffect>
                                    <p:anim calcmode="lin" valueType="num">
                                      <p:cBhvr>
                                        <p:cTn id="12" dur="500" fill="hold"/>
                                        <p:tgtEl>
                                          <p:spTgt spid="122883"/>
                                        </p:tgtEl>
                                        <p:attrNameLst>
                                          <p:attrName>ppt_w</p:attrName>
                                        </p:attrNameLst>
                                      </p:cBhvr>
                                      <p:tavLst>
                                        <p:tav tm="0" fmla="#ppt_w*sin(2.5*pi*$)">
                                          <p:val>
                                            <p:fltVal val="0"/>
                                          </p:val>
                                        </p:tav>
                                        <p:tav tm="100000">
                                          <p:val>
                                            <p:fltVal val="1"/>
                                          </p:val>
                                        </p:tav>
                                      </p:tavLst>
                                    </p:anim>
                                    <p:anim calcmode="lin" valueType="num">
                                      <p:cBhvr>
                                        <p:cTn id="13" dur="500" fill="hold"/>
                                        <p:tgtEl>
                                          <p:spTgt spid="122883"/>
                                        </p:tgtEl>
                                        <p:attrNameLst>
                                          <p:attrName>ppt_h</p:attrName>
                                        </p:attrNameLst>
                                      </p:cBhvr>
                                      <p:tavLst>
                                        <p:tav tm="0">
                                          <p:val>
                                            <p:strVal val="#ppt_h"/>
                                          </p:val>
                                        </p:tav>
                                        <p:tav tm="100000">
                                          <p:val>
                                            <p:strVal val="#ppt_h"/>
                                          </p:val>
                                        </p:tav>
                                      </p:tavLst>
                                    </p:anim>
                                  </p:childTnLst>
                                </p:cTn>
                              </p:par>
                            </p:childTnLst>
                          </p:cTn>
                        </p:par>
                        <p:par>
                          <p:cTn id="14" fill="hold">
                            <p:stCondLst>
                              <p:cond delay="2549"/>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22882">
                                            <p:txEl>
                                              <p:pRg st="0" end="0"/>
                                            </p:txEl>
                                          </p:spTgt>
                                        </p:tgtEl>
                                        <p:attrNameLst>
                                          <p:attrName>style.visibility</p:attrName>
                                        </p:attrNameLst>
                                      </p:cBhvr>
                                      <p:to>
                                        <p:strVal val="visible"/>
                                      </p:to>
                                    </p:set>
                                    <p:anim calcmode="discrete" valueType="clr">
                                      <p:cBhvr override="childStyle">
                                        <p:cTn id="17" dur="80"/>
                                        <p:tgtEl>
                                          <p:spTgt spid="1228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288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22882">
                                            <p:txEl>
                                              <p:pRg st="0" end="0"/>
                                            </p:txEl>
                                          </p:spTgt>
                                        </p:tgtEl>
                                        <p:attrNameLst>
                                          <p:attrName>fill.type</p:attrName>
                                        </p:attrNameLst>
                                      </p:cBhvr>
                                      <p:to>
                                        <p:strVal val="solid"/>
                                      </p:to>
                                    </p:set>
                                  </p:childTnLst>
                                </p:cTn>
                              </p:par>
                            </p:childTnLst>
                          </p:cTn>
                        </p:par>
                        <p:par>
                          <p:cTn id="20" fill="hold">
                            <p:stCondLst>
                              <p:cond delay="3029"/>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22882">
                                            <p:txEl>
                                              <p:pRg st="1" end="1"/>
                                            </p:txEl>
                                          </p:spTgt>
                                        </p:tgtEl>
                                        <p:attrNameLst>
                                          <p:attrName>style.visibility</p:attrName>
                                        </p:attrNameLst>
                                      </p:cBhvr>
                                      <p:to>
                                        <p:strVal val="visible"/>
                                      </p:to>
                                    </p:set>
                                    <p:anim calcmode="discrete" valueType="clr">
                                      <p:cBhvr override="childStyle">
                                        <p:cTn id="23" dur="80"/>
                                        <p:tgtEl>
                                          <p:spTgt spid="12288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2882">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122882">
                                            <p:txEl>
                                              <p:pRg st="1" end="1"/>
                                            </p:txEl>
                                          </p:spTgt>
                                        </p:tgtEl>
                                        <p:attrNameLst>
                                          <p:attrName>fill.type</p:attrName>
                                        </p:attrNameLst>
                                      </p:cBhvr>
                                      <p:to>
                                        <p:strVal val="solid"/>
                                      </p:to>
                                    </p:set>
                                  </p:childTnLst>
                                </p:cTn>
                              </p:par>
                            </p:childTnLst>
                          </p:cTn>
                        </p:par>
                        <p:par>
                          <p:cTn id="26" fill="hold">
                            <p:stCondLst>
                              <p:cond delay="4789"/>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22882">
                                            <p:txEl>
                                              <p:pRg st="2" end="2"/>
                                            </p:txEl>
                                          </p:spTgt>
                                        </p:tgtEl>
                                        <p:attrNameLst>
                                          <p:attrName>style.visibility</p:attrName>
                                        </p:attrNameLst>
                                      </p:cBhvr>
                                      <p:to>
                                        <p:strVal val="visible"/>
                                      </p:to>
                                    </p:set>
                                    <p:anim calcmode="discrete" valueType="clr">
                                      <p:cBhvr override="childStyle">
                                        <p:cTn id="29" dur="80"/>
                                        <p:tgtEl>
                                          <p:spTgt spid="12288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22882">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122882">
                                            <p:txEl>
                                              <p:pRg st="2" end="2"/>
                                            </p:txEl>
                                          </p:spTgt>
                                        </p:tgtEl>
                                        <p:attrNameLst>
                                          <p:attrName>fill.type</p:attrName>
                                        </p:attrNameLst>
                                      </p:cBhvr>
                                      <p:to>
                                        <p:strVal val="solid"/>
                                      </p:to>
                                    </p:set>
                                  </p:childTnLst>
                                </p:cTn>
                              </p:par>
                            </p:childTnLst>
                          </p:cTn>
                        </p:par>
                        <p:par>
                          <p:cTn id="32" fill="hold">
                            <p:stCondLst>
                              <p:cond delay="6149"/>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122882">
                                            <p:txEl>
                                              <p:pRg st="3" end="3"/>
                                            </p:txEl>
                                          </p:spTgt>
                                        </p:tgtEl>
                                        <p:attrNameLst>
                                          <p:attrName>style.visibility</p:attrName>
                                        </p:attrNameLst>
                                      </p:cBhvr>
                                      <p:to>
                                        <p:strVal val="visible"/>
                                      </p:to>
                                    </p:set>
                                    <p:anim calcmode="discrete" valueType="clr">
                                      <p:cBhvr override="childStyle">
                                        <p:cTn id="35" dur="80"/>
                                        <p:tgtEl>
                                          <p:spTgt spid="12288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2882">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22882">
                                            <p:txEl>
                                              <p:pRg st="3" end="3"/>
                                            </p:txEl>
                                          </p:spTgt>
                                        </p:tgtEl>
                                        <p:attrNameLst>
                                          <p:attrName>fill.type</p:attrName>
                                        </p:attrNameLst>
                                      </p:cBhvr>
                                      <p:to>
                                        <p:strVal val="solid"/>
                                      </p:to>
                                    </p:set>
                                  </p:childTnLst>
                                </p:cTn>
                              </p:par>
                            </p:childTnLst>
                          </p:cTn>
                        </p:par>
                        <p:par>
                          <p:cTn id="38" fill="hold">
                            <p:stCondLst>
                              <p:cond delay="8469"/>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122882">
                                            <p:txEl>
                                              <p:pRg st="4" end="4"/>
                                            </p:txEl>
                                          </p:spTgt>
                                        </p:tgtEl>
                                        <p:attrNameLst>
                                          <p:attrName>style.visibility</p:attrName>
                                        </p:attrNameLst>
                                      </p:cBhvr>
                                      <p:to>
                                        <p:strVal val="visible"/>
                                      </p:to>
                                    </p:set>
                                    <p:anim calcmode="discrete" valueType="clr">
                                      <p:cBhvr override="childStyle">
                                        <p:cTn id="41" dur="80"/>
                                        <p:tgtEl>
                                          <p:spTgt spid="12288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22882">
                                            <p:txEl>
                                              <p:pRg st="4" end="4"/>
                                            </p:txEl>
                                          </p:spTgt>
                                        </p:tgtEl>
                                        <p:attrNameLst>
                                          <p:attrName>fillcolor</p:attrName>
                                        </p:attrNameLst>
                                      </p:cBhvr>
                                      <p:tavLst>
                                        <p:tav tm="0">
                                          <p:val>
                                            <p:clrVal>
                                              <a:schemeClr val="accent2"/>
                                            </p:clrVal>
                                          </p:val>
                                        </p:tav>
                                        <p:tav tm="50000">
                                          <p:val>
                                            <p:clrVal>
                                              <a:schemeClr val="hlink"/>
                                            </p:clrVal>
                                          </p:val>
                                        </p:tav>
                                      </p:tavLst>
                                    </p:anim>
                                    <p:set>
                                      <p:cBhvr>
                                        <p:cTn id="43" dur="80"/>
                                        <p:tgtEl>
                                          <p:spTgt spid="122882">
                                            <p:txEl>
                                              <p:pRg st="4" end="4"/>
                                            </p:txEl>
                                          </p:spTgt>
                                        </p:tgtEl>
                                        <p:attrNameLst>
                                          <p:attrName>fill.type</p:attrName>
                                        </p:attrNameLst>
                                      </p:cBhvr>
                                      <p:to>
                                        <p:strVal val="solid"/>
                                      </p:to>
                                    </p:set>
                                  </p:childTnLst>
                                </p:cTn>
                              </p:par>
                            </p:childTnLst>
                          </p:cTn>
                        </p:par>
                        <p:par>
                          <p:cTn id="44" fill="hold">
                            <p:stCondLst>
                              <p:cond delay="10189"/>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122889">
                                            <p:txEl>
                                              <p:pRg st="0" end="0"/>
                                            </p:txEl>
                                          </p:spTgt>
                                        </p:tgtEl>
                                        <p:attrNameLst>
                                          <p:attrName>style.visibility</p:attrName>
                                        </p:attrNameLst>
                                      </p:cBhvr>
                                      <p:to>
                                        <p:strVal val="visible"/>
                                      </p:to>
                                    </p:set>
                                    <p:anim calcmode="discrete" valueType="clr">
                                      <p:cBhvr override="childStyle">
                                        <p:cTn id="47" dur="80"/>
                                        <p:tgtEl>
                                          <p:spTgt spid="12288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22889">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122889">
                                            <p:txEl>
                                              <p:pRg st="0" end="0"/>
                                            </p:txEl>
                                          </p:spTgt>
                                        </p:tgtEl>
                                        <p:attrNameLst>
                                          <p:attrName>fill.type</p:attrName>
                                        </p:attrNameLst>
                                      </p:cBhvr>
                                      <p:to>
                                        <p:strVal val="solid"/>
                                      </p:to>
                                    </p:set>
                                  </p:childTnLst>
                                </p:cTn>
                              </p:par>
                            </p:childTnLst>
                          </p:cTn>
                        </p:par>
                        <p:par>
                          <p:cTn id="50" fill="hold">
                            <p:stCondLst>
                              <p:cond delay="10589"/>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122889">
                                            <p:txEl>
                                              <p:pRg st="1" end="1"/>
                                            </p:txEl>
                                          </p:spTgt>
                                        </p:tgtEl>
                                        <p:attrNameLst>
                                          <p:attrName>style.visibility</p:attrName>
                                        </p:attrNameLst>
                                      </p:cBhvr>
                                      <p:to>
                                        <p:strVal val="visible"/>
                                      </p:to>
                                    </p:set>
                                    <p:anim calcmode="discrete" valueType="clr">
                                      <p:cBhvr override="childStyle">
                                        <p:cTn id="53" dur="80"/>
                                        <p:tgtEl>
                                          <p:spTgt spid="12288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22889">
                                            <p:txEl>
                                              <p:pRg st="1" end="1"/>
                                            </p:txEl>
                                          </p:spTgt>
                                        </p:tgtEl>
                                        <p:attrNameLst>
                                          <p:attrName>fillcolor</p:attrName>
                                        </p:attrNameLst>
                                      </p:cBhvr>
                                      <p:tavLst>
                                        <p:tav tm="0">
                                          <p:val>
                                            <p:clrVal>
                                              <a:schemeClr val="accent2"/>
                                            </p:clrVal>
                                          </p:val>
                                        </p:tav>
                                        <p:tav tm="50000">
                                          <p:val>
                                            <p:clrVal>
                                              <a:schemeClr val="hlink"/>
                                            </p:clrVal>
                                          </p:val>
                                        </p:tav>
                                      </p:tavLst>
                                    </p:anim>
                                    <p:set>
                                      <p:cBhvr>
                                        <p:cTn id="55" dur="80"/>
                                        <p:tgtEl>
                                          <p:spTgt spid="122889">
                                            <p:txEl>
                                              <p:pRg st="1" end="1"/>
                                            </p:txEl>
                                          </p:spTgt>
                                        </p:tgtEl>
                                        <p:attrNameLst>
                                          <p:attrName>fill.type</p:attrName>
                                        </p:attrNameLst>
                                      </p:cBhvr>
                                      <p:to>
                                        <p:strVal val="solid"/>
                                      </p:to>
                                    </p:set>
                                  </p:childTnLst>
                                </p:cTn>
                              </p:par>
                            </p:childTnLst>
                          </p:cTn>
                        </p:par>
                        <p:par>
                          <p:cTn id="56" fill="hold">
                            <p:stCondLst>
                              <p:cond delay="13029"/>
                            </p:stCondLst>
                            <p:childTnLst>
                              <p:par>
                                <p:cTn id="57" presetID="27" presetClass="entr" presetSubtype="0" fill="hold" nodeType="afterEffect">
                                  <p:stCondLst>
                                    <p:cond delay="0"/>
                                  </p:stCondLst>
                                  <p:iterate type="lt">
                                    <p:tmPct val="50000"/>
                                  </p:iterate>
                                  <p:childTnLst>
                                    <p:set>
                                      <p:cBhvr>
                                        <p:cTn id="58" dur="1" fill="hold">
                                          <p:stCondLst>
                                            <p:cond delay="0"/>
                                          </p:stCondLst>
                                        </p:cTn>
                                        <p:tgtEl>
                                          <p:spTgt spid="122889">
                                            <p:txEl>
                                              <p:pRg st="2" end="2"/>
                                            </p:txEl>
                                          </p:spTgt>
                                        </p:tgtEl>
                                        <p:attrNameLst>
                                          <p:attrName>style.visibility</p:attrName>
                                        </p:attrNameLst>
                                      </p:cBhvr>
                                      <p:to>
                                        <p:strVal val="visible"/>
                                      </p:to>
                                    </p:set>
                                    <p:anim calcmode="discrete" valueType="clr">
                                      <p:cBhvr override="childStyle">
                                        <p:cTn id="59" dur="80"/>
                                        <p:tgtEl>
                                          <p:spTgt spid="12288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22889">
                                            <p:txEl>
                                              <p:pRg st="2" end="2"/>
                                            </p:txEl>
                                          </p:spTgt>
                                        </p:tgtEl>
                                        <p:attrNameLst>
                                          <p:attrName>fillcolor</p:attrName>
                                        </p:attrNameLst>
                                      </p:cBhvr>
                                      <p:tavLst>
                                        <p:tav tm="0">
                                          <p:val>
                                            <p:clrVal>
                                              <a:schemeClr val="accent2"/>
                                            </p:clrVal>
                                          </p:val>
                                        </p:tav>
                                        <p:tav tm="50000">
                                          <p:val>
                                            <p:clrVal>
                                              <a:schemeClr val="hlink"/>
                                            </p:clrVal>
                                          </p:val>
                                        </p:tav>
                                      </p:tavLst>
                                    </p:anim>
                                    <p:set>
                                      <p:cBhvr>
                                        <p:cTn id="61" dur="80"/>
                                        <p:tgtEl>
                                          <p:spTgt spid="122889">
                                            <p:txEl>
                                              <p:pRg st="2" end="2"/>
                                            </p:txEl>
                                          </p:spTgt>
                                        </p:tgtEl>
                                        <p:attrNameLst>
                                          <p:attrName>fill.type</p:attrName>
                                        </p:attrNameLst>
                                      </p:cBhvr>
                                      <p:to>
                                        <p:strVal val="solid"/>
                                      </p:to>
                                    </p:set>
                                  </p:childTnLst>
                                </p:cTn>
                              </p:par>
                            </p:childTnLst>
                          </p:cTn>
                        </p:par>
                        <p:par>
                          <p:cTn id="62" fill="hold">
                            <p:stCondLst>
                              <p:cond delay="14149"/>
                            </p:stCondLst>
                            <p:childTnLst>
                              <p:par>
                                <p:cTn id="63" presetID="50" presetClass="entr" presetSubtype="0" decel="100000" fill="hold" nodeType="afterEffect">
                                  <p:stCondLst>
                                    <p:cond delay="0"/>
                                  </p:stCondLst>
                                  <p:childTnLst>
                                    <p:set>
                                      <p:cBhvr>
                                        <p:cTn id="64" dur="1" fill="hold">
                                          <p:stCondLst>
                                            <p:cond delay="0"/>
                                          </p:stCondLst>
                                        </p:cTn>
                                        <p:tgtEl>
                                          <p:spTgt spid="122887"/>
                                        </p:tgtEl>
                                        <p:attrNameLst>
                                          <p:attrName>style.visibility</p:attrName>
                                        </p:attrNameLst>
                                      </p:cBhvr>
                                      <p:to>
                                        <p:strVal val="visible"/>
                                      </p:to>
                                    </p:set>
                                    <p:anim calcmode="lin" valueType="num">
                                      <p:cBhvr>
                                        <p:cTn id="65" dur="1000" fill="hold"/>
                                        <p:tgtEl>
                                          <p:spTgt spid="122887"/>
                                        </p:tgtEl>
                                        <p:attrNameLst>
                                          <p:attrName>ppt_w</p:attrName>
                                        </p:attrNameLst>
                                      </p:cBhvr>
                                      <p:tavLst>
                                        <p:tav tm="0">
                                          <p:val>
                                            <p:strVal val="#ppt_w+.3"/>
                                          </p:val>
                                        </p:tav>
                                        <p:tav tm="100000">
                                          <p:val>
                                            <p:strVal val="#ppt_w"/>
                                          </p:val>
                                        </p:tav>
                                      </p:tavLst>
                                    </p:anim>
                                    <p:anim calcmode="lin" valueType="num">
                                      <p:cBhvr>
                                        <p:cTn id="66" dur="1000" fill="hold"/>
                                        <p:tgtEl>
                                          <p:spTgt spid="122887"/>
                                        </p:tgtEl>
                                        <p:attrNameLst>
                                          <p:attrName>ppt_h</p:attrName>
                                        </p:attrNameLst>
                                      </p:cBhvr>
                                      <p:tavLst>
                                        <p:tav tm="0">
                                          <p:val>
                                            <p:strVal val="#ppt_h"/>
                                          </p:val>
                                        </p:tav>
                                        <p:tav tm="100000">
                                          <p:val>
                                            <p:strVal val="#ppt_h"/>
                                          </p:val>
                                        </p:tav>
                                      </p:tavLst>
                                    </p:anim>
                                    <p:animEffect transition="in" filter="fade">
                                      <p:cBhvr>
                                        <p:cTn id="67" dur="10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nimBg="1"/>
      <p:bldP spid="12288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28625" y="787871"/>
            <a:ext cx="8229600" cy="517525"/>
          </a:xfrm>
        </p:spPr>
        <p:txBody>
          <a:bodyPr/>
          <a:lstStyle/>
          <a:p>
            <a:r>
              <a:rPr lang="zh-CN" altLang="en-US" sz="3600" smtClean="0">
                <a:solidFill>
                  <a:srgbClr val="BA313B"/>
                </a:solidFill>
              </a:rPr>
              <a:t>案例：英国弗里克斯镇的爆炸事故</a:t>
            </a:r>
            <a:endParaRPr lang="zh-CN" altLang="en-US" sz="3600" smtClean="0">
              <a:solidFill>
                <a:srgbClr val="BA313B"/>
              </a:solidFill>
            </a:endParaRPr>
          </a:p>
        </p:txBody>
      </p:sp>
      <p:sp>
        <p:nvSpPr>
          <p:cNvPr id="132099" name="Rectangle 3"/>
          <p:cNvSpPr>
            <a:spLocks noGrp="1" noChangeArrowheads="1"/>
          </p:cNvSpPr>
          <p:nvPr>
            <p:ph type="body" idx="1"/>
          </p:nvPr>
        </p:nvSpPr>
        <p:spPr>
          <a:xfrm>
            <a:off x="585788" y="1607021"/>
            <a:ext cx="8101012" cy="1217613"/>
          </a:xfrm>
        </p:spPr>
        <p:txBody>
          <a:bodyPr>
            <a:normAutofit fontScale="77500" lnSpcReduction="20000"/>
          </a:bodyPr>
          <a:lstStyle/>
          <a:p>
            <a:pPr lvl="1">
              <a:defRPr/>
            </a:pPr>
            <a:r>
              <a:rPr lang="zh-CN" altLang="en-US" dirty="0">
                <a:latin typeface="微软雅黑" panose="020B0503020204020204" charset="-122"/>
                <a:ea typeface="微软雅黑" panose="020B0503020204020204" charset="-122"/>
              </a:rPr>
              <a:t>第</a:t>
            </a:r>
            <a:r>
              <a:rPr lang="en-US" altLang="zh-CN" dirty="0">
                <a:latin typeface="微软雅黑" panose="020B0503020204020204" charset="-122"/>
                <a:ea typeface="微软雅黑" panose="020B0503020204020204" charset="-122"/>
              </a:rPr>
              <a:t>5</a:t>
            </a:r>
            <a:r>
              <a:rPr lang="zh-CN" altLang="en-US" dirty="0">
                <a:latin typeface="微软雅黑" panose="020B0503020204020204" charset="-122"/>
                <a:ea typeface="微软雅黑" panose="020B0503020204020204" charset="-122"/>
              </a:rPr>
              <a:t>级反应器的操作条件是</a:t>
            </a:r>
            <a:r>
              <a:rPr lang="en-US" altLang="zh-CN" dirty="0">
                <a:latin typeface="微软雅黑" panose="020B0503020204020204" charset="-122"/>
                <a:ea typeface="微软雅黑" panose="020B0503020204020204" charset="-122"/>
              </a:rPr>
              <a:t>150℃</a:t>
            </a:r>
            <a:r>
              <a:rPr lang="zh-CN" altLang="en-US" dirty="0">
                <a:latin typeface="微软雅黑" panose="020B0503020204020204" charset="-122"/>
                <a:ea typeface="微软雅黑" panose="020B0503020204020204" charset="-122"/>
              </a:rPr>
              <a:t>和</a:t>
            </a:r>
            <a:r>
              <a:rPr lang="en-US" altLang="zh-CN" dirty="0">
                <a:latin typeface="微软雅黑" panose="020B0503020204020204" charset="-122"/>
                <a:ea typeface="微软雅黑" panose="020B0503020204020204" charset="-122"/>
              </a:rPr>
              <a:t>0.9MPa</a:t>
            </a:r>
            <a:r>
              <a:rPr lang="zh-CN" altLang="en-US" dirty="0" smtClean="0">
                <a:latin typeface="微软雅黑" panose="020B0503020204020204" charset="-122"/>
                <a:ea typeface="微软雅黑" panose="020B0503020204020204" charset="-122"/>
              </a:rPr>
              <a:t>；</a:t>
            </a:r>
            <a:endParaRPr lang="en-US" altLang="zh-CN" dirty="0" smtClean="0">
              <a:latin typeface="微软雅黑" panose="020B0503020204020204" charset="-122"/>
              <a:ea typeface="微软雅黑" panose="020B0503020204020204" charset="-122"/>
            </a:endParaRPr>
          </a:p>
          <a:p>
            <a:pPr lvl="1">
              <a:defRPr/>
            </a:pPr>
            <a:endParaRPr lang="en-US" altLang="zh-CN" dirty="0">
              <a:latin typeface="微软雅黑" panose="020B0503020204020204" charset="-122"/>
              <a:ea typeface="微软雅黑" panose="020B0503020204020204" charset="-122"/>
            </a:endParaRPr>
          </a:p>
          <a:p>
            <a:pPr lvl="1">
              <a:defRPr/>
            </a:pPr>
            <a:r>
              <a:rPr lang="zh-CN" altLang="en-US" dirty="0">
                <a:latin typeface="微软雅黑" panose="020B0503020204020204" charset="-122"/>
                <a:ea typeface="微软雅黑" panose="020B0503020204020204" charset="-122"/>
              </a:rPr>
              <a:t>与第</a:t>
            </a:r>
            <a:r>
              <a:rPr lang="en-US" altLang="zh-CN" sz="1800" dirty="0" smtClean="0">
                <a:latin typeface="微软雅黑" panose="020B0503020204020204" charset="-122"/>
                <a:ea typeface="微软雅黑" panose="020B0503020204020204" charset="-122"/>
              </a:rPr>
              <a:t>4</a:t>
            </a:r>
            <a:r>
              <a:rPr lang="zh-CN" altLang="en-US" sz="1800" dirty="0" smtClean="0">
                <a:latin typeface="微软雅黑" panose="020B0503020204020204" charset="-122"/>
                <a:ea typeface="微软雅黑" panose="020B0503020204020204" charset="-122"/>
              </a:rPr>
              <a:t>级和第</a:t>
            </a:r>
            <a:r>
              <a:rPr lang="en-US" altLang="zh-CN" sz="1800" dirty="0" smtClean="0">
                <a:latin typeface="微软雅黑" panose="020B0503020204020204" charset="-122"/>
                <a:ea typeface="微软雅黑" panose="020B0503020204020204" charset="-122"/>
              </a:rPr>
              <a:t>6</a:t>
            </a:r>
            <a:r>
              <a:rPr lang="zh-CN" altLang="en-US" sz="1800" dirty="0" smtClean="0">
                <a:latin typeface="微软雅黑" panose="020B0503020204020204" charset="-122"/>
                <a:ea typeface="微软雅黑" panose="020B0503020204020204" charset="-122"/>
              </a:rPr>
              <a:t>级反应器连接的临时管道直径</a:t>
            </a:r>
            <a:r>
              <a:rPr lang="en-US" altLang="zh-CN" sz="1800" dirty="0" smtClean="0">
                <a:latin typeface="微软雅黑" panose="020B0503020204020204" charset="-122"/>
                <a:ea typeface="微软雅黑" panose="020B0503020204020204" charset="-122"/>
              </a:rPr>
              <a:t>20</a:t>
            </a:r>
            <a:r>
              <a:rPr lang="zh-CN" altLang="en-US" sz="1800" dirty="0">
                <a:latin typeface="微软雅黑" panose="020B0503020204020204" charset="-122"/>
                <a:ea typeface="微软雅黑" panose="020B0503020204020204" charset="-122"/>
              </a:rPr>
              <a:t>吋</a:t>
            </a:r>
            <a:r>
              <a:rPr lang="en-US" altLang="zh-CN" sz="1800" dirty="0" smtClean="0">
                <a:latin typeface="微软雅黑" panose="020B0503020204020204" charset="-122"/>
                <a:ea typeface="微软雅黑" panose="020B0503020204020204" charset="-122"/>
              </a:rPr>
              <a:t>(DN500)</a:t>
            </a:r>
            <a:r>
              <a:rPr lang="zh-CN" altLang="en-US" sz="1800" dirty="0" smtClean="0">
                <a:latin typeface="微软雅黑" panose="020B0503020204020204" charset="-122"/>
                <a:ea typeface="微软雅黑" panose="020B0503020204020204" charset="-122"/>
              </a:rPr>
              <a:t>，临时管道与</a:t>
            </a:r>
            <a:r>
              <a:rPr lang="zh-CN" altLang="en-US" sz="1800" dirty="0">
                <a:latin typeface="微软雅黑" panose="020B0503020204020204" charset="-122"/>
                <a:ea typeface="微软雅黑" panose="020B0503020204020204" charset="-122"/>
              </a:rPr>
              <a:t>反应器之间用膨胀节相连接，并用脚手架支撑起临时</a:t>
            </a:r>
            <a:r>
              <a:rPr lang="zh-CN" altLang="en-US" sz="1800" dirty="0" smtClean="0">
                <a:latin typeface="微软雅黑" panose="020B0503020204020204" charset="-122"/>
                <a:ea typeface="微软雅黑" panose="020B0503020204020204" charset="-122"/>
              </a:rPr>
              <a:t>管道；</a:t>
            </a:r>
            <a:endParaRPr lang="zh-CN" altLang="en-US" sz="1800" dirty="0">
              <a:latin typeface="微软雅黑" panose="020B0503020204020204" charset="-122"/>
              <a:ea typeface="微软雅黑" panose="020B0503020204020204" charset="-122"/>
            </a:endParaRPr>
          </a:p>
          <a:p>
            <a:pPr>
              <a:defRPr/>
            </a:pPr>
            <a:endParaRPr lang="zh-CN" altLang="en-US" sz="1800" dirty="0">
              <a:latin typeface="微软雅黑" panose="020B0503020204020204" charset="-122"/>
              <a:ea typeface="微软雅黑" panose="020B0503020204020204" charset="-122"/>
            </a:endParaRPr>
          </a:p>
        </p:txBody>
      </p:sp>
      <p:sp>
        <p:nvSpPr>
          <p:cNvPr id="41988" name="Rectangle 10"/>
          <p:cNvSpPr>
            <a:spLocks noChangeArrowheads="1"/>
          </p:cNvSpPr>
          <p:nvPr/>
        </p:nvSpPr>
        <p:spPr bwMode="auto">
          <a:xfrm>
            <a:off x="457200" y="4680421"/>
            <a:ext cx="617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FF00"/>
              </a:buClr>
            </a:pPr>
            <a:r>
              <a:rPr lang="zh-CN" altLang="en-US" sz="1800" i="0">
                <a:solidFill>
                  <a:schemeClr val="bg1"/>
                </a:solidFill>
                <a:latin typeface="楷体_GB2312"/>
                <a:ea typeface="楷体_GB2312"/>
                <a:cs typeface="楷体_GB2312"/>
              </a:rPr>
              <a:t>另外，此案例中，张某的饮水机使用时间过长，我们也应引起注意。</a:t>
            </a:r>
            <a:endParaRPr lang="zh-CN" altLang="en-US" sz="1800" i="0">
              <a:solidFill>
                <a:schemeClr val="bg1"/>
              </a:solidFill>
              <a:latin typeface="楷体_GB2312"/>
              <a:ea typeface="楷体_GB2312"/>
              <a:cs typeface="楷体_GB2312"/>
            </a:endParaRPr>
          </a:p>
        </p:txBody>
      </p:sp>
      <p:pic>
        <p:nvPicPr>
          <p:cNvPr id="54274" name="Picture 2"/>
          <p:cNvPicPr>
            <a:picLocks noChangeAspect="1" noChangeArrowheads="1"/>
          </p:cNvPicPr>
          <p:nvPr/>
        </p:nvPicPr>
        <p:blipFill>
          <a:blip r:embed="rId1"/>
          <a:srcRect/>
          <a:stretch>
            <a:fillRect/>
          </a:stretch>
        </p:blipFill>
        <p:spPr bwMode="auto">
          <a:xfrm>
            <a:off x="4964113" y="3267546"/>
            <a:ext cx="3722687" cy="28257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9"/>
          <p:cNvSpPr>
            <a:spLocks noChangeArrowheads="1"/>
          </p:cNvSpPr>
          <p:nvPr/>
        </p:nvSpPr>
        <p:spPr bwMode="auto">
          <a:xfrm>
            <a:off x="609600" y="3113559"/>
            <a:ext cx="4240213"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indent="-457200" eaLnBrk="0" hangingPunct="0">
              <a:spcBef>
                <a:spcPct val="20000"/>
              </a:spcBef>
              <a:buClr>
                <a:srgbClr val="FFFF00"/>
              </a:buClr>
              <a:buSzPct val="78000"/>
              <a:buFontTx/>
              <a:buBlip>
                <a:blip r:embed="rId2"/>
              </a:buBlip>
            </a:pPr>
            <a:r>
              <a:rPr lang="zh-CN" altLang="en-US" sz="1600" i="0">
                <a:latin typeface="微软雅黑" panose="020B0503020204020204" charset="-122"/>
                <a:ea typeface="微软雅黑" panose="020B0503020204020204" charset="-122"/>
              </a:rPr>
              <a:t>工厂</a:t>
            </a:r>
            <a:r>
              <a:rPr lang="zh-CN" altLang="en-US" sz="1600" i="0">
                <a:latin typeface="微软雅黑" panose="020B0503020204020204" charset="-122"/>
                <a:ea typeface="微软雅黑" panose="020B0503020204020204" charset="-122"/>
                <a:cs typeface="MS PGothic" panose="020B0600070205080204" pitchFamily="34" charset="-128"/>
              </a:rPr>
              <a:t>的机械工程师已辞职离开了工厂，负责设计、安装临时管道的维修人员仅仅在车间的地板上用粉笔勾画出草图，就算完成了设计，没有经过详细的审查，没有考虑压力条件下膨胀节承受的径向应力、管道和其中物料的质量以及物料在管道内流动时的振动情况；</a:t>
            </a:r>
            <a:endParaRPr lang="en-US" altLang="zh-CN" sz="1600" i="0">
              <a:latin typeface="微软雅黑" panose="020B0503020204020204" charset="-122"/>
              <a:ea typeface="微软雅黑" panose="020B0503020204020204" charset="-122"/>
              <a:cs typeface="MS PGothic" panose="020B0600070205080204" pitchFamily="34" charset="-128"/>
            </a:endParaRPr>
          </a:p>
          <a:p>
            <a:pPr lvl="1" indent="-457200" eaLnBrk="0" hangingPunct="0">
              <a:spcBef>
                <a:spcPct val="20000"/>
              </a:spcBef>
              <a:buClr>
                <a:srgbClr val="FFFF00"/>
              </a:buClr>
              <a:buSzPct val="78000"/>
              <a:buFontTx/>
              <a:buBlip>
                <a:blip r:embed="rId2"/>
              </a:buBlip>
            </a:pPr>
            <a:endParaRPr lang="en-US" altLang="zh-CN" sz="1600" i="0">
              <a:latin typeface="微软雅黑" panose="020B0503020204020204" charset="-122"/>
              <a:ea typeface="微软雅黑" panose="020B0503020204020204" charset="-122"/>
              <a:cs typeface="MS PGothic" panose="020B0600070205080204" pitchFamily="34" charset="-128"/>
            </a:endParaRPr>
          </a:p>
          <a:p>
            <a:pPr lvl="1" indent="-457200" eaLnBrk="0" hangingPunct="0">
              <a:spcBef>
                <a:spcPct val="20000"/>
              </a:spcBef>
              <a:buClr>
                <a:srgbClr val="FFFF00"/>
              </a:buClr>
              <a:buSzPct val="78000"/>
              <a:buFontTx/>
              <a:buBlip>
                <a:blip r:embed="rId2"/>
              </a:buBlip>
            </a:pPr>
            <a:r>
              <a:rPr lang="zh-CN" altLang="en-US" sz="1600" i="0">
                <a:latin typeface="微软雅黑" panose="020B0503020204020204" charset="-122"/>
                <a:ea typeface="微软雅黑" panose="020B0503020204020204" charset="-122"/>
                <a:cs typeface="MS PGothic" panose="020B0600070205080204" pitchFamily="34" charset="-128"/>
              </a:rPr>
              <a:t>开工过程中环己胺管线突然的压力波动导致焊缝横向应力超出范围，焊缝撕裂，环己胺大量泄爆漏</a:t>
            </a:r>
            <a:endParaRPr lang="zh-CN" altLang="en-US" sz="1600" i="0">
              <a:latin typeface="微软雅黑" panose="020B0503020204020204" charset="-122"/>
              <a:ea typeface="微软雅黑" panose="020B0503020204020204" charset="-122"/>
              <a:cs typeface="MS PGothic"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7"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
                                            <p:txEl>
                                              <p:pRg st="0" end="0"/>
                                            </p:txEl>
                                          </p:spTgt>
                                        </p:tgtEl>
                                        <p:attrNameLst>
                                          <p:attrName>fill.type</p:attrName>
                                        </p:attrNameLst>
                                      </p:cBhvr>
                                      <p:to>
                                        <p:strVal val="solid"/>
                                      </p:to>
                                    </p:set>
                                  </p:childTnLst>
                                </p:cTn>
                              </p:par>
                            </p:childTnLst>
                          </p:cTn>
                        </p:par>
                        <p:par>
                          <p:cTn id="10" fill="hold">
                            <p:stCondLst>
                              <p:cond delay="4679"/>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2">
                                            <p:txEl>
                                              <p:pRg st="2" end="2"/>
                                            </p:txEl>
                                          </p:spTgt>
                                        </p:tgtEl>
                                        <p:attrNameLst>
                                          <p:attrName>style.visibility</p:attrName>
                                        </p:attrNameLst>
                                      </p:cBhvr>
                                      <p:to>
                                        <p:strVal val="visible"/>
                                      </p:to>
                                    </p:set>
                                    <p:anim calcmode="discrete" valueType="clr">
                                      <p:cBhvr override="childStyle">
                                        <p:cTn id="13" dur="80"/>
                                        <p:tgtEl>
                                          <p:spTgt spid="1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1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8562975" y="6289675"/>
            <a:ext cx="581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C256D82-CEA1-4D36-9D0B-55698F101923}" type="slidenum">
              <a:rPr lang="zh-CN" altLang="en-US" sz="900" smtClean="0">
                <a:cs typeface="Arial" panose="020B0604020202020204" pitchFamily="34" charset="0"/>
              </a:rPr>
            </a:fld>
            <a:endParaRPr lang="en-US" altLang="zh-CN" sz="900" smtClean="0">
              <a:cs typeface="Arial" panose="020B0604020202020204" pitchFamily="34" charset="0"/>
            </a:endParaRPr>
          </a:p>
        </p:txBody>
      </p:sp>
      <p:sp>
        <p:nvSpPr>
          <p:cNvPr id="16387" name="Rectangle 2"/>
          <p:cNvSpPr>
            <a:spLocks noChangeArrowheads="1"/>
          </p:cNvSpPr>
          <p:nvPr/>
        </p:nvSpPr>
        <p:spPr bwMode="auto">
          <a:xfrm>
            <a:off x="355600" y="646854"/>
            <a:ext cx="81168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spAutoFit/>
          </a:bodyPr>
          <a:lstStyle/>
          <a:p>
            <a:pPr eaLnBrk="0" hangingPunct="0"/>
            <a:r>
              <a:rPr lang="zh-CN" altLang="en-US" sz="3600" b="1" i="0" dirty="0">
                <a:solidFill>
                  <a:srgbClr val="C00000"/>
                </a:solidFill>
                <a:latin typeface="微软雅黑" panose="020B0503020204020204" charset="-122"/>
                <a:ea typeface="微软雅黑" panose="020B0503020204020204" charset="-122"/>
                <a:cs typeface="MS PGothic" panose="020B0600070205080204" pitchFamily="34" charset="-128"/>
              </a:rPr>
              <a:t>安全经验分享</a:t>
            </a:r>
            <a:endParaRPr lang="en-US" altLang="zh-CN" sz="3600" b="1" i="0" dirty="0">
              <a:solidFill>
                <a:srgbClr val="C00000"/>
              </a:solidFill>
              <a:latin typeface="微软雅黑" panose="020B0503020204020204" charset="-122"/>
              <a:ea typeface="微软雅黑" panose="020B0503020204020204" charset="-122"/>
              <a:cs typeface="MS PGothic" panose="020B0600070205080204" pitchFamily="34" charset="-128"/>
            </a:endParaRPr>
          </a:p>
        </p:txBody>
      </p:sp>
      <p:sp>
        <p:nvSpPr>
          <p:cNvPr id="16388" name="Rectangle 1"/>
          <p:cNvSpPr>
            <a:spLocks noChangeArrowheads="1"/>
          </p:cNvSpPr>
          <p:nvPr/>
        </p:nvSpPr>
        <p:spPr bwMode="auto">
          <a:xfrm>
            <a:off x="355600" y="1454150"/>
            <a:ext cx="83740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i="0">
                <a:latin typeface="黑体" panose="02010609060101010101" pitchFamily="49" charset="-122"/>
                <a:ea typeface="黑体" panose="02010609060101010101" pitchFamily="49" charset="-122"/>
              </a:rPr>
              <a:t>1974</a:t>
            </a:r>
            <a:r>
              <a:rPr lang="zh-CN" altLang="en-US" b="1" i="0">
                <a:latin typeface="黑体" panose="02010609060101010101" pitchFamily="49" charset="-122"/>
                <a:ea typeface="黑体" panose="02010609060101010101" pitchFamily="49" charset="-122"/>
              </a:rPr>
              <a:t>年</a:t>
            </a:r>
            <a:r>
              <a:rPr lang="en-US" altLang="zh-CN" b="1" i="0">
                <a:latin typeface="黑体" panose="02010609060101010101" pitchFamily="49" charset="-122"/>
                <a:ea typeface="黑体" panose="02010609060101010101" pitchFamily="49" charset="-122"/>
              </a:rPr>
              <a:t>6</a:t>
            </a:r>
            <a:r>
              <a:rPr lang="zh-CN" altLang="en-US" b="1" i="0">
                <a:latin typeface="黑体" panose="02010609060101010101" pitchFamily="49" charset="-122"/>
                <a:ea typeface="黑体" panose="02010609060101010101" pitchFamily="49" charset="-122"/>
              </a:rPr>
              <a:t>月</a:t>
            </a:r>
            <a:r>
              <a:rPr lang="en-US" altLang="zh-CN" b="1" i="0">
                <a:latin typeface="黑体" panose="02010609060101010101" pitchFamily="49" charset="-122"/>
                <a:ea typeface="黑体" panose="02010609060101010101" pitchFamily="49" charset="-122"/>
              </a:rPr>
              <a:t>1</a:t>
            </a:r>
            <a:r>
              <a:rPr lang="zh-CN" altLang="en-US" b="1" i="0">
                <a:latin typeface="黑体" panose="02010609060101010101" pitchFamily="49" charset="-122"/>
                <a:ea typeface="黑体" panose="02010609060101010101" pitchFamily="49" charset="-122"/>
              </a:rPr>
              <a:t>日，英国弗里克斯镇的一家生产尼龙的工厂内的环己烷氧化装置在停车检修后开工，由于管道泄漏，在几分钟内大约有</a:t>
            </a:r>
            <a:r>
              <a:rPr lang="en-US" altLang="zh-CN" b="1" i="0">
                <a:latin typeface="黑体" panose="02010609060101010101" pitchFamily="49" charset="-122"/>
                <a:ea typeface="黑体" panose="02010609060101010101" pitchFamily="49" charset="-122"/>
              </a:rPr>
              <a:t>50</a:t>
            </a:r>
            <a:r>
              <a:rPr lang="zh-CN" altLang="en-US" b="1" i="0">
                <a:latin typeface="黑体" panose="02010609060101010101" pitchFamily="49" charset="-122"/>
                <a:ea typeface="黑体" panose="02010609060101010101" pitchFamily="49" charset="-122"/>
              </a:rPr>
              <a:t>吨的环己胺泄漏并迅速挥发</a:t>
            </a:r>
            <a:r>
              <a:rPr lang="en-US" altLang="zh-CN" b="1" i="0">
                <a:latin typeface="黑体" panose="02010609060101010101" pitchFamily="49" charset="-122"/>
                <a:ea typeface="黑体" panose="02010609060101010101" pitchFamily="49" charset="-122"/>
              </a:rPr>
              <a:t>(150</a:t>
            </a:r>
            <a:r>
              <a:rPr lang="zh-CN" altLang="en-US" b="1" i="0">
                <a:latin typeface="黑体" panose="02010609060101010101" pitchFamily="49" charset="-122"/>
                <a:ea typeface="黑体" panose="02010609060101010101" pitchFamily="49" charset="-122"/>
              </a:rPr>
              <a:t>℃</a:t>
            </a:r>
            <a:r>
              <a:rPr lang="en-US" altLang="zh-CN" b="1" i="0">
                <a:latin typeface="黑体" panose="02010609060101010101" pitchFamily="49" charset="-122"/>
                <a:ea typeface="黑体" panose="02010609060101010101" pitchFamily="49" charset="-122"/>
              </a:rPr>
              <a:t>/0.9MPa)</a:t>
            </a:r>
            <a:r>
              <a:rPr lang="zh-CN" altLang="en-US" b="1" i="0">
                <a:latin typeface="黑体" panose="02010609060101010101" pitchFamily="49" charset="-122"/>
                <a:ea typeface="黑体" panose="02010609060101010101" pitchFamily="49" charset="-122"/>
              </a:rPr>
              <a:t>，大量有机蒸汽与空气混合形成爆炸云，遇到火源后发生爆炸，造成厂内</a:t>
            </a:r>
            <a:r>
              <a:rPr lang="en-US" altLang="zh-CN" b="1" i="0">
                <a:latin typeface="黑体" panose="02010609060101010101" pitchFamily="49" charset="-122"/>
                <a:ea typeface="黑体" panose="02010609060101010101" pitchFamily="49" charset="-122"/>
              </a:rPr>
              <a:t>28</a:t>
            </a:r>
            <a:r>
              <a:rPr lang="zh-CN" altLang="en-US" b="1" i="0">
                <a:latin typeface="黑体" panose="02010609060101010101" pitchFamily="49" charset="-122"/>
                <a:ea typeface="黑体" panose="02010609060101010101" pitchFamily="49" charset="-122"/>
              </a:rPr>
              <a:t>人死亡和</a:t>
            </a:r>
            <a:r>
              <a:rPr lang="en-US" altLang="zh-CN" b="1" i="0">
                <a:latin typeface="黑体" panose="02010609060101010101" pitchFamily="49" charset="-122"/>
                <a:ea typeface="黑体" panose="02010609060101010101" pitchFamily="49" charset="-122"/>
              </a:rPr>
              <a:t>36</a:t>
            </a:r>
            <a:r>
              <a:rPr lang="zh-CN" altLang="en-US" b="1" i="0">
                <a:latin typeface="黑体" panose="02010609060101010101" pitchFamily="49" charset="-122"/>
                <a:ea typeface="黑体" panose="02010609060101010101" pitchFamily="49" charset="-122"/>
              </a:rPr>
              <a:t>人重伤；周围社区内也有</a:t>
            </a:r>
            <a:r>
              <a:rPr lang="en-US" altLang="zh-CN" b="1" i="0">
                <a:latin typeface="黑体" panose="02010609060101010101" pitchFamily="49" charset="-122"/>
                <a:ea typeface="黑体" panose="02010609060101010101" pitchFamily="49" charset="-122"/>
              </a:rPr>
              <a:t>53</a:t>
            </a:r>
            <a:r>
              <a:rPr lang="zh-CN" altLang="en-US" b="1" i="0">
                <a:latin typeface="黑体" panose="02010609060101010101" pitchFamily="49" charset="-122"/>
                <a:ea typeface="黑体" panose="02010609060101010101" pitchFamily="49" charset="-122"/>
              </a:rPr>
              <a:t>人重伤和上百人轻伤；厂内工艺装置和构筑物几乎全部被毁。</a:t>
            </a:r>
            <a:endParaRPr lang="en-US" altLang="zh-CN" b="1" i="0">
              <a:latin typeface="黑体" panose="02010609060101010101" pitchFamily="49" charset="-122"/>
              <a:ea typeface="黑体" panose="02010609060101010101" pitchFamily="49" charset="-122"/>
            </a:endParaRPr>
          </a:p>
        </p:txBody>
      </p:sp>
      <p:pic>
        <p:nvPicPr>
          <p:cNvPr id="53250" name="Picture 2"/>
          <p:cNvPicPr>
            <a:picLocks noChangeAspect="1" noChangeArrowheads="1"/>
          </p:cNvPicPr>
          <p:nvPr/>
        </p:nvPicPr>
        <p:blipFill>
          <a:blip r:embed="rId1"/>
          <a:srcRect/>
          <a:stretch>
            <a:fillRect/>
          </a:stretch>
        </p:blipFill>
        <p:spPr bwMode="auto">
          <a:xfrm>
            <a:off x="1344613" y="3844925"/>
            <a:ext cx="5737225" cy="2363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457200" y="2399555"/>
            <a:ext cx="8229600" cy="3837757"/>
          </a:xfrm>
        </p:spPr>
        <p:txBody>
          <a:bodyPr/>
          <a:lstStyle/>
          <a:p>
            <a:pPr marL="0"/>
            <a:r>
              <a:rPr lang="zh-CN" altLang="en-US" sz="1800" dirty="0" smtClean="0">
                <a:latin typeface="微软雅黑" panose="020B0503020204020204" charset="-122"/>
                <a:ea typeface="微软雅黑" panose="020B0503020204020204" charset="-122"/>
              </a:rPr>
              <a:t>随着现代化设备和工艺系统越来越复杂，人们意识到单纯地依靠人或物都不足以保障系统的安全性。</a:t>
            </a:r>
            <a:endParaRPr lang="zh-CN" altLang="en-US" sz="1800" dirty="0" smtClean="0">
              <a:latin typeface="微软雅黑" panose="020B0503020204020204" charset="-122"/>
              <a:ea typeface="微软雅黑" panose="020B0503020204020204" charset="-122"/>
            </a:endParaRPr>
          </a:p>
          <a:p>
            <a:pPr marL="0"/>
            <a:r>
              <a:rPr lang="zh-CN" altLang="en-US" sz="1800" dirty="0" smtClean="0">
                <a:latin typeface="微软雅黑" panose="020B0503020204020204" charset="-122"/>
                <a:ea typeface="微软雅黑" panose="020B0503020204020204" charset="-122"/>
              </a:rPr>
              <a:t>系统的安全可靠性不是人的可靠性和物的可靠性的简单叠加，而是要实现“人机互补，人机制约”的机制，体现安全人机学的原则，要适应人体特征、坚持以人为本，提高设备的</a:t>
            </a:r>
            <a:r>
              <a:rPr lang="zh-CN" altLang="en-US" sz="1800" b="1" dirty="0" smtClean="0">
                <a:solidFill>
                  <a:srgbClr val="FF0000"/>
                </a:solidFill>
                <a:latin typeface="微软雅黑" panose="020B0503020204020204" charset="-122"/>
                <a:ea typeface="微软雅黑" panose="020B0503020204020204" charset="-122"/>
              </a:rPr>
              <a:t>可靠性和可操作性</a:t>
            </a:r>
            <a:r>
              <a:rPr lang="zh-CN" altLang="en-US" sz="1800" dirty="0" smtClean="0">
                <a:latin typeface="微软雅黑" panose="020B0503020204020204" charset="-122"/>
                <a:ea typeface="微软雅黑" panose="020B0503020204020204" charset="-122"/>
              </a:rPr>
              <a:t>。</a:t>
            </a:r>
            <a:endParaRPr lang="zh-CN" altLang="en-US" sz="1800" dirty="0" smtClean="0">
              <a:latin typeface="微软雅黑" panose="020B0503020204020204" charset="-122"/>
              <a:ea typeface="微软雅黑" panose="020B0503020204020204" charset="-122"/>
            </a:endParaRPr>
          </a:p>
          <a:p>
            <a:pPr marL="0"/>
            <a:r>
              <a:rPr lang="zh-CN" altLang="en-US" sz="1800" dirty="0" smtClean="0">
                <a:latin typeface="微软雅黑" panose="020B0503020204020204" charset="-122"/>
                <a:ea typeface="微软雅黑" panose="020B0503020204020204" charset="-122"/>
              </a:rPr>
              <a:t>我们生产过程中使用到</a:t>
            </a:r>
            <a:r>
              <a:rPr lang="en-US" altLang="zh-CN" sz="1800" dirty="0" smtClean="0">
                <a:latin typeface="微软雅黑" panose="020B0503020204020204" charset="-122"/>
                <a:ea typeface="微软雅黑" panose="020B0503020204020204" charset="-122"/>
              </a:rPr>
              <a:t>DCS</a:t>
            </a:r>
            <a:r>
              <a:rPr lang="zh-CN" altLang="en-US" sz="1800" dirty="0" smtClean="0">
                <a:latin typeface="微软雅黑" panose="020B0503020204020204" charset="-122"/>
                <a:ea typeface="微软雅黑" panose="020B0503020204020204" charset="-122"/>
              </a:rPr>
              <a:t>和</a:t>
            </a:r>
            <a:r>
              <a:rPr lang="en-US" altLang="zh-CN" sz="1800" dirty="0" smtClean="0">
                <a:latin typeface="微软雅黑" panose="020B0503020204020204" charset="-122"/>
                <a:ea typeface="微软雅黑" panose="020B0503020204020204" charset="-122"/>
              </a:rPr>
              <a:t>PLC</a:t>
            </a:r>
            <a:r>
              <a:rPr lang="zh-CN" altLang="en-US" sz="1800" dirty="0" smtClean="0">
                <a:latin typeface="微软雅黑" panose="020B0503020204020204" charset="-122"/>
                <a:ea typeface="微软雅黑" panose="020B0503020204020204" charset="-122"/>
              </a:rPr>
              <a:t>仪表，其中的报警设置、控制回路、安全联锁等等功能，就是“人机互补，人机制约”的典型。控制系统已经充分考虑各种作业的操作模式，采用自动化的故障显示、控制装置。</a:t>
            </a:r>
            <a:endParaRPr lang="en-US" altLang="zh-CN" sz="1800" dirty="0" smtClean="0">
              <a:latin typeface="微软雅黑" panose="020B0503020204020204" charset="-122"/>
              <a:ea typeface="微软雅黑" panose="020B0503020204020204" charset="-122"/>
            </a:endParaRPr>
          </a:p>
          <a:p>
            <a:pPr marL="0"/>
            <a:r>
              <a:rPr lang="zh-CN" altLang="en-US" sz="1800" dirty="0" smtClean="0">
                <a:latin typeface="微软雅黑" panose="020B0503020204020204" charset="-122"/>
                <a:ea typeface="微软雅黑" panose="020B0503020204020204" charset="-122"/>
              </a:rPr>
              <a:t>在设计上充分考虑失效安全；预先考虑材料、工艺、设备可能潜在的危害，在设计规划过程中就予以避免，强调由“设备、材料、方法和工艺”构成的安全生产系统各要素之间的和谐。当人员操作发生偏差，或设备在发生故障时，系统能够自动停止运行，从而终止危险。</a:t>
            </a:r>
            <a:endParaRPr lang="zh-CN" altLang="en-US" sz="1800" dirty="0" smtClean="0">
              <a:latin typeface="微软雅黑" panose="020B0503020204020204" charset="-122"/>
              <a:ea typeface="微软雅黑" panose="020B0503020204020204" charset="-122"/>
            </a:endParaRPr>
          </a:p>
        </p:txBody>
      </p:sp>
      <p:sp>
        <p:nvSpPr>
          <p:cNvPr id="123907" name="Rectangle 3"/>
          <p:cNvSpPr>
            <a:spLocks noChangeArrowheads="1"/>
          </p:cNvSpPr>
          <p:nvPr/>
        </p:nvSpPr>
        <p:spPr bwMode="auto">
          <a:xfrm>
            <a:off x="711200" y="1521668"/>
            <a:ext cx="7620000" cy="685800"/>
          </a:xfrm>
          <a:prstGeom prst="rect">
            <a:avLst/>
          </a:prstGeom>
          <a:solidFill>
            <a:srgbClr val="FFCC00"/>
          </a:solidFill>
          <a:ln w="6350" algn="ctr">
            <a:solidFill>
              <a:srgbClr val="FFCC00"/>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pPr>
              <a:spcBef>
                <a:spcPct val="20000"/>
              </a:spcBef>
              <a:buClr>
                <a:srgbClr val="FFFF00"/>
              </a:buClr>
              <a:buFont typeface="Wingdings" panose="05000000000000000000" pitchFamily="2" charset="2"/>
              <a:buNone/>
            </a:pPr>
            <a:r>
              <a:rPr lang="zh-CN" altLang="en-US" sz="1600" i="0">
                <a:latin typeface="微软雅黑" panose="020B0503020204020204" charset="-122"/>
                <a:ea typeface="微软雅黑" panose="020B0503020204020204" charset="-122"/>
              </a:rPr>
              <a:t>在日常安全生产中，避免因人的不安全行为或物的不安全状况而发生重大事故，形成“人机互补、人机制约”的安全系统。</a:t>
            </a:r>
            <a:endParaRPr lang="zh-CN" altLang="en-US" sz="1600" i="0">
              <a:latin typeface="微软雅黑" panose="020B0503020204020204" charset="-122"/>
              <a:ea typeface="微软雅黑" panose="020B0503020204020204" charset="-122"/>
            </a:endParaRPr>
          </a:p>
        </p:txBody>
      </p:sp>
      <p:sp>
        <p:nvSpPr>
          <p:cNvPr id="123909" name="WordArt 5" descr="信纸"/>
          <p:cNvSpPr>
            <a:spLocks noChangeArrowheads="1" noChangeShapeType="1" noTextEdit="1"/>
          </p:cNvSpPr>
          <p:nvPr/>
        </p:nvSpPr>
        <p:spPr bwMode="auto">
          <a:xfrm>
            <a:off x="723900" y="793005"/>
            <a:ext cx="4943475"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zh-CN" altLang="en-US" sz="3600" i="0" kern="10">
                <a:ln w="9525">
                  <a:round/>
                </a:ln>
                <a:solidFill>
                  <a:srgbClr val="BA313B"/>
                </a:solidFill>
                <a:latin typeface="微软雅黑" panose="020B0503020204020204" charset="-122"/>
                <a:ea typeface="微软雅黑" panose="020B0503020204020204" charset="-122"/>
              </a:rPr>
              <a:t>工艺系统的安全可靠性</a:t>
            </a:r>
            <a:endParaRPr lang="zh-CN" altLang="en-US" sz="3600" i="0" kern="10">
              <a:ln w="9525">
                <a:round/>
              </a:ln>
              <a:solidFill>
                <a:srgbClr val="BA313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strips(downLeft)">
                                      <p:cBhvr>
                                        <p:cTn id="7" dur="500"/>
                                        <p:tgtEl>
                                          <p:spTgt spid="123909"/>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23907"/>
                                        </p:tgtEl>
                                        <p:attrNameLst>
                                          <p:attrName>style.visibility</p:attrName>
                                        </p:attrNameLst>
                                      </p:cBhvr>
                                      <p:to>
                                        <p:strVal val="visible"/>
                                      </p:to>
                                    </p:set>
                                    <p:animEffect transition="in" filter="fade">
                                      <p:cBhvr>
                                        <p:cTn id="11" dur="500"/>
                                        <p:tgtEl>
                                          <p:spTgt spid="123907"/>
                                        </p:tgtEl>
                                      </p:cBhvr>
                                    </p:animEffect>
                                    <p:anim calcmode="lin" valueType="num">
                                      <p:cBhvr>
                                        <p:cTn id="12" dur="500" fill="hold"/>
                                        <p:tgtEl>
                                          <p:spTgt spid="123907"/>
                                        </p:tgtEl>
                                        <p:attrNameLst>
                                          <p:attrName>ppt_w</p:attrName>
                                        </p:attrNameLst>
                                      </p:cBhvr>
                                      <p:tavLst>
                                        <p:tav tm="0" fmla="#ppt_w*sin(2.5*pi*$)">
                                          <p:val>
                                            <p:fltVal val="0"/>
                                          </p:val>
                                        </p:tav>
                                        <p:tav tm="100000">
                                          <p:val>
                                            <p:fltVal val="1"/>
                                          </p:val>
                                        </p:tav>
                                      </p:tavLst>
                                    </p:anim>
                                    <p:anim calcmode="lin" valueType="num">
                                      <p:cBhvr>
                                        <p:cTn id="13" dur="500" fill="hold"/>
                                        <p:tgtEl>
                                          <p:spTgt spid="123907"/>
                                        </p:tgtEl>
                                        <p:attrNameLst>
                                          <p:attrName>ppt_h</p:attrName>
                                        </p:attrNameLst>
                                      </p:cBhvr>
                                      <p:tavLst>
                                        <p:tav tm="0">
                                          <p:val>
                                            <p:strVal val="#ppt_h"/>
                                          </p:val>
                                        </p:tav>
                                        <p:tav tm="100000">
                                          <p:val>
                                            <p:strVal val="#ppt_h"/>
                                          </p:val>
                                        </p:tav>
                                      </p:tavLst>
                                    </p:anim>
                                  </p:childTnLst>
                                </p:cTn>
                              </p:par>
                            </p:childTnLst>
                          </p:cTn>
                        </p:par>
                        <p:par>
                          <p:cTn id="14" fill="hold">
                            <p:stCondLst>
                              <p:cond delay="365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23906">
                                            <p:txEl>
                                              <p:pRg st="0" end="0"/>
                                            </p:txEl>
                                          </p:spTgt>
                                        </p:tgtEl>
                                        <p:attrNameLst>
                                          <p:attrName>style.visibility</p:attrName>
                                        </p:attrNameLst>
                                      </p:cBhvr>
                                      <p:to>
                                        <p:strVal val="visible"/>
                                      </p:to>
                                    </p:set>
                                    <p:anim calcmode="discrete" valueType="clr">
                                      <p:cBhvr override="childStyle">
                                        <p:cTn id="17" dur="80"/>
                                        <p:tgtEl>
                                          <p:spTgt spid="1239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3906">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23906">
                                            <p:txEl>
                                              <p:pRg st="0" end="0"/>
                                            </p:txEl>
                                          </p:spTgt>
                                        </p:tgtEl>
                                        <p:attrNameLst>
                                          <p:attrName>fill.type</p:attrName>
                                        </p:attrNameLst>
                                      </p:cBhvr>
                                      <p:to>
                                        <p:strVal val="solid"/>
                                      </p:to>
                                    </p:set>
                                  </p:childTnLst>
                                </p:cTn>
                              </p:par>
                            </p:childTnLst>
                          </p:cTn>
                        </p:par>
                        <p:par>
                          <p:cTn id="20" fill="hold">
                            <p:stCondLst>
                              <p:cond delay="5449"/>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23906">
                                            <p:txEl>
                                              <p:pRg st="1" end="1"/>
                                            </p:txEl>
                                          </p:spTgt>
                                        </p:tgtEl>
                                        <p:attrNameLst>
                                          <p:attrName>style.visibility</p:attrName>
                                        </p:attrNameLst>
                                      </p:cBhvr>
                                      <p:to>
                                        <p:strVal val="visible"/>
                                      </p:to>
                                    </p:set>
                                    <p:anim calcmode="discrete" valueType="clr">
                                      <p:cBhvr override="childStyle">
                                        <p:cTn id="23" dur="80"/>
                                        <p:tgtEl>
                                          <p:spTgt spid="12390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3906">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123906">
                                            <p:txEl>
                                              <p:pRg st="1" end="1"/>
                                            </p:txEl>
                                          </p:spTgt>
                                        </p:tgtEl>
                                        <p:attrNameLst>
                                          <p:attrName>fill.type</p:attrName>
                                        </p:attrNameLst>
                                      </p:cBhvr>
                                      <p:to>
                                        <p:strVal val="solid"/>
                                      </p:to>
                                    </p:set>
                                  </p:childTnLst>
                                </p:cTn>
                              </p:par>
                            </p:childTnLst>
                          </p:cTn>
                        </p:par>
                        <p:par>
                          <p:cTn id="26" fill="hold">
                            <p:stCondLst>
                              <p:cond delay="8969"/>
                            </p:stCondLst>
                            <p:childTnLst>
                              <p:par>
                                <p:cTn id="27" presetID="1" presetClass="entr" presetSubtype="0" fill="hold" nodeType="afterEffect">
                                  <p:stCondLst>
                                    <p:cond delay="1500"/>
                                  </p:stCondLst>
                                  <p:childTnLst>
                                    <p:set>
                                      <p:cBhvr>
                                        <p:cTn id="28" dur="1" fill="hold">
                                          <p:stCondLst>
                                            <p:cond delay="0"/>
                                          </p:stCondLst>
                                        </p:cTn>
                                        <p:tgtEl>
                                          <p:spTgt spid="123906">
                                            <p:txEl>
                                              <p:pRg st="2" end="2"/>
                                            </p:txEl>
                                          </p:spTgt>
                                        </p:tgtEl>
                                        <p:attrNameLst>
                                          <p:attrName>style.visibility</p:attrName>
                                        </p:attrNameLst>
                                      </p:cBhvr>
                                      <p:to>
                                        <p:strVal val="visible"/>
                                      </p:to>
                                    </p:set>
                                  </p:childTnLst>
                                </p:cTn>
                              </p:par>
                            </p:childTnLst>
                          </p:cTn>
                        </p:par>
                        <p:par>
                          <p:cTn id="29" fill="hold">
                            <p:stCondLst>
                              <p:cond delay="10469"/>
                            </p:stCondLst>
                            <p:childTnLst>
                              <p:par>
                                <p:cTn id="30" presetID="1" presetClass="entr" presetSubtype="0" fill="hold" nodeType="afterEffect">
                                  <p:stCondLst>
                                    <p:cond delay="1500"/>
                                  </p:stCondLst>
                                  <p:childTnLst>
                                    <p:set>
                                      <p:cBhvr>
                                        <p:cTn id="31" dur="1" fill="hold">
                                          <p:stCondLst>
                                            <p:cond delay="0"/>
                                          </p:stCondLst>
                                        </p:cTn>
                                        <p:tgtEl>
                                          <p:spTgt spid="1239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P spid="12390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723900" y="1433091"/>
            <a:ext cx="7620000" cy="457200"/>
          </a:xfrm>
          <a:prstGeom prst="rect">
            <a:avLst/>
          </a:prstGeom>
          <a:solidFill>
            <a:srgbClr val="FFCC00"/>
          </a:solidFill>
          <a:ln w="6350" algn="ctr">
            <a:solidFill>
              <a:srgbClr val="FFCC00"/>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anchor="ctr"/>
          <a:lstStyle/>
          <a:p>
            <a:pPr>
              <a:spcBef>
                <a:spcPct val="20000"/>
              </a:spcBef>
              <a:buClr>
                <a:srgbClr val="FFFF00"/>
              </a:buClr>
              <a:buFont typeface="Wingdings" panose="05000000000000000000" pitchFamily="2" charset="2"/>
              <a:buNone/>
            </a:pPr>
            <a:r>
              <a:rPr lang="zh-CN" altLang="en-US" sz="1600" i="0">
                <a:latin typeface="微软雅黑" panose="020B0503020204020204" charset="-122"/>
                <a:ea typeface="微软雅黑" panose="020B0503020204020204" charset="-122"/>
              </a:rPr>
              <a:t>通过制定制度和科学管理，杜绝管理上的失误，在生产中实现零缺陷、零事故。</a:t>
            </a:r>
            <a:endParaRPr lang="zh-CN" altLang="en-US" sz="1600" i="0">
              <a:latin typeface="微软雅黑" panose="020B0503020204020204" charset="-122"/>
              <a:ea typeface="微软雅黑" panose="020B0503020204020204" charset="-122"/>
            </a:endParaRPr>
          </a:p>
        </p:txBody>
      </p:sp>
      <p:sp>
        <p:nvSpPr>
          <p:cNvPr id="124952" name="Rectangle 24"/>
          <p:cNvSpPr>
            <a:spLocks noGrp="1" noChangeArrowheads="1"/>
          </p:cNvSpPr>
          <p:nvPr>
            <p:ph type="body" idx="1"/>
          </p:nvPr>
        </p:nvSpPr>
        <p:spPr>
          <a:xfrm>
            <a:off x="457200" y="1961728"/>
            <a:ext cx="8229600" cy="4419600"/>
          </a:xfrm>
        </p:spPr>
        <p:txBody>
          <a:bodyPr/>
          <a:lstStyle/>
          <a:p>
            <a:pPr marL="0"/>
            <a:r>
              <a:rPr lang="zh-CN" altLang="en-US" sz="1800" smtClean="0">
                <a:latin typeface="微软雅黑" panose="020B0503020204020204" charset="-122"/>
                <a:ea typeface="微软雅黑" panose="020B0503020204020204" charset="-122"/>
              </a:rPr>
              <a:t>实现本质安全的另一重要措施就是“标准化”，从管理层到作业层，建立并遵循科学的工作流程和操作方法。下面是杜邦公司的安全管理模式，通过安全绩效的持续改进，目前杜邦公司已实现了极低的职业伤害率。</a:t>
            </a:r>
            <a:endParaRPr lang="zh-CN" altLang="en-US" sz="1800" smtClean="0">
              <a:latin typeface="微软雅黑" panose="020B0503020204020204" charset="-122"/>
              <a:ea typeface="微软雅黑" panose="020B0503020204020204" charset="-122"/>
            </a:endParaRPr>
          </a:p>
        </p:txBody>
      </p:sp>
      <p:sp>
        <p:nvSpPr>
          <p:cNvPr id="124953" name="WordArt 25" descr="信纸"/>
          <p:cNvSpPr>
            <a:spLocks noChangeArrowheads="1" noChangeShapeType="1" noTextEdit="1"/>
          </p:cNvSpPr>
          <p:nvPr/>
        </p:nvSpPr>
        <p:spPr bwMode="auto">
          <a:xfrm>
            <a:off x="723900" y="737766"/>
            <a:ext cx="5449888"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zh-CN" altLang="en-US" sz="3600" i="0" kern="10">
                <a:ln w="9525">
                  <a:round/>
                </a:ln>
                <a:solidFill>
                  <a:srgbClr val="BA313B"/>
                </a:solidFill>
                <a:latin typeface="微软雅黑" panose="020B0503020204020204" charset="-122"/>
                <a:ea typeface="微软雅黑" panose="020B0503020204020204" charset="-122"/>
              </a:rPr>
              <a:t>管理的规范和持续改进</a:t>
            </a:r>
            <a:endParaRPr lang="zh-CN" altLang="en-US" sz="3600" i="0" kern="10">
              <a:ln w="9525">
                <a:round/>
              </a:ln>
              <a:solidFill>
                <a:srgbClr val="BA313B"/>
              </a:solidFill>
              <a:latin typeface="微软雅黑" panose="020B0503020204020204" charset="-122"/>
              <a:ea typeface="微软雅黑" panose="020B0503020204020204" charset="-122"/>
            </a:endParaRPr>
          </a:p>
        </p:txBody>
      </p:sp>
      <p:grpSp>
        <p:nvGrpSpPr>
          <p:cNvPr id="124954" name="Group 26"/>
          <p:cNvGrpSpPr/>
          <p:nvPr/>
        </p:nvGrpSpPr>
        <p:grpSpPr bwMode="auto">
          <a:xfrm>
            <a:off x="609600" y="3257128"/>
            <a:ext cx="7778791" cy="3095625"/>
            <a:chOff x="1134" y="945"/>
            <a:chExt cx="3295" cy="1901"/>
          </a:xfrm>
        </p:grpSpPr>
        <p:sp>
          <p:nvSpPr>
            <p:cNvPr id="124955" name="Text Box 27"/>
            <p:cNvSpPr txBox="1">
              <a:spLocks noChangeArrowheads="1"/>
            </p:cNvSpPr>
            <p:nvPr/>
          </p:nvSpPr>
          <p:spPr bwMode="auto">
            <a:xfrm>
              <a:off x="1134" y="1568"/>
              <a:ext cx="335"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defRPr/>
              </a:pPr>
              <a:r>
                <a:rPr lang="zh-CN" altLang="en-US" sz="1600" i="0" smtClean="0">
                  <a:solidFill>
                    <a:srgbClr val="FFCC00"/>
                  </a:solidFill>
                  <a:effectLst>
                    <a:outerShdw blurRad="38100" dist="38100" dir="2700000" algn="tl">
                      <a:srgbClr val="000000"/>
                    </a:outerShdw>
                  </a:effectLst>
                  <a:ea typeface="DFKai-SB" pitchFamily="65" charset="-120"/>
                </a:rPr>
                <a:t>伤害</a:t>
              </a:r>
              <a:r>
                <a:rPr lang="zh-TW" altLang="en-US" sz="1600" i="0" smtClean="0">
                  <a:solidFill>
                    <a:srgbClr val="FFCC00"/>
                  </a:solidFill>
                  <a:effectLst>
                    <a:outerShdw blurRad="38100" dist="38100" dir="2700000" algn="tl">
                      <a:srgbClr val="000000"/>
                    </a:outerShdw>
                  </a:effectLst>
                  <a:ea typeface="DFKai-SB" pitchFamily="65" charset="-120"/>
                </a:rPr>
                <a:t>率</a:t>
              </a:r>
              <a:endParaRPr lang="zh-TW" altLang="en-US" sz="1600" i="0" smtClean="0">
                <a:solidFill>
                  <a:srgbClr val="FFCC00"/>
                </a:solidFill>
                <a:effectLst>
                  <a:outerShdw blurRad="38100" dist="38100" dir="2700000" algn="tl">
                    <a:srgbClr val="000000"/>
                  </a:outerShdw>
                </a:effectLst>
                <a:ea typeface="DFKai-SB" pitchFamily="65" charset="-120"/>
              </a:endParaRPr>
            </a:p>
            <a:p>
              <a:pPr algn="ctr">
                <a:lnSpc>
                  <a:spcPct val="90000"/>
                </a:lnSpc>
                <a:defRPr/>
              </a:pPr>
              <a:r>
                <a:rPr lang="en-US" altLang="zh-TW" sz="1600" i="0" smtClean="0">
                  <a:solidFill>
                    <a:srgbClr val="FFCC00"/>
                  </a:solidFill>
                  <a:effectLst>
                    <a:outerShdw blurRad="38100" dist="38100" dir="2700000" algn="tl">
                      <a:srgbClr val="000000"/>
                    </a:outerShdw>
                  </a:effectLst>
                  <a:ea typeface="DFKai-SB" pitchFamily="65" charset="-120"/>
                </a:rPr>
                <a:t>Injury</a:t>
              </a:r>
              <a:endParaRPr lang="en-US" altLang="zh-TW" sz="1600" i="0" smtClean="0">
                <a:solidFill>
                  <a:srgbClr val="FFCC00"/>
                </a:solidFill>
                <a:effectLst>
                  <a:outerShdw blurRad="38100" dist="38100" dir="2700000" algn="tl">
                    <a:srgbClr val="000000"/>
                  </a:outerShdw>
                </a:effectLst>
                <a:ea typeface="DFKai-SB" pitchFamily="65" charset="-120"/>
              </a:endParaRPr>
            </a:p>
            <a:p>
              <a:pPr algn="ctr">
                <a:lnSpc>
                  <a:spcPct val="90000"/>
                </a:lnSpc>
                <a:defRPr/>
              </a:pPr>
              <a:r>
                <a:rPr lang="en-US" altLang="zh-TW" sz="1600" i="0" smtClean="0">
                  <a:solidFill>
                    <a:srgbClr val="FFCC00"/>
                  </a:solidFill>
                  <a:effectLst>
                    <a:outerShdw blurRad="38100" dist="38100" dir="2700000" algn="tl">
                      <a:srgbClr val="000000"/>
                    </a:outerShdw>
                  </a:effectLst>
                  <a:ea typeface="DFKai-SB" pitchFamily="65" charset="-120"/>
                </a:rPr>
                <a:t>Rates</a:t>
              </a:r>
              <a:endParaRPr lang="zh-TW" altLang="en-US" sz="1600" i="0" smtClean="0">
                <a:solidFill>
                  <a:srgbClr val="FFCC00"/>
                </a:solidFill>
                <a:effectLst>
                  <a:outerShdw blurRad="38100" dist="38100" dir="2700000" algn="tl">
                    <a:srgbClr val="000000"/>
                  </a:outerShdw>
                </a:effectLst>
                <a:ea typeface="PMingLiU" pitchFamily="18" charset="-120"/>
              </a:endParaRPr>
            </a:p>
          </p:txBody>
        </p:sp>
        <p:sp>
          <p:nvSpPr>
            <p:cNvPr id="124956" name="Text Box 28"/>
            <p:cNvSpPr txBox="1">
              <a:spLocks noChangeArrowheads="1"/>
            </p:cNvSpPr>
            <p:nvPr/>
          </p:nvSpPr>
          <p:spPr bwMode="auto">
            <a:xfrm>
              <a:off x="1738" y="945"/>
              <a:ext cx="69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defRPr/>
              </a:pPr>
              <a:r>
                <a:rPr lang="zh-CN" altLang="en-US" sz="1600" i="0" smtClean="0">
                  <a:solidFill>
                    <a:srgbClr val="CCFFFF"/>
                  </a:solidFill>
                  <a:effectLst>
                    <a:outerShdw blurRad="38100" dist="38100" dir="2700000" algn="tl">
                      <a:srgbClr val="000000"/>
                    </a:outerShdw>
                  </a:effectLst>
                </a:rPr>
                <a:t>本能反应</a:t>
              </a:r>
              <a:r>
                <a:rPr lang="zh-TW" altLang="en-US" sz="1600" i="0" smtClean="0">
                  <a:solidFill>
                    <a:srgbClr val="CCFFFF"/>
                  </a:solidFill>
                  <a:effectLst>
                    <a:outerShdw blurRad="38100" dist="38100" dir="2700000" algn="tl">
                      <a:srgbClr val="000000"/>
                    </a:outerShdw>
                  </a:effectLst>
                </a:rPr>
                <a:t> </a:t>
              </a:r>
              <a:endParaRPr lang="zh-TW" altLang="en-US" sz="1600" i="0" smtClean="0">
                <a:solidFill>
                  <a:srgbClr val="CCFFFF"/>
                </a:solidFill>
                <a:effectLst>
                  <a:outerShdw blurRad="38100" dist="38100" dir="2700000" algn="tl">
                    <a:srgbClr val="000000"/>
                  </a:outerShdw>
                </a:effectLst>
              </a:endParaRPr>
            </a:p>
            <a:p>
              <a:pPr algn="ctr">
                <a:lnSpc>
                  <a:spcPct val="90000"/>
                </a:lnSpc>
                <a:defRPr/>
              </a:pPr>
              <a:r>
                <a:rPr lang="en-US" altLang="zh-TW" sz="1600" i="0" smtClean="0">
                  <a:solidFill>
                    <a:srgbClr val="CCFFFF"/>
                  </a:solidFill>
                  <a:effectLst>
                    <a:outerShdw blurRad="38100" dist="38100" dir="2700000" algn="tl">
                      <a:srgbClr val="000000"/>
                    </a:outerShdw>
                  </a:effectLst>
                </a:rPr>
                <a:t>Natural Instincts</a:t>
              </a:r>
              <a:endParaRPr lang="en-US" altLang="zh-TW" sz="1600" i="0" smtClean="0">
                <a:solidFill>
                  <a:srgbClr val="CCFFFF"/>
                </a:solidFill>
                <a:effectLst>
                  <a:outerShdw blurRad="38100" dist="38100" dir="2700000" algn="tl">
                    <a:srgbClr val="000000"/>
                  </a:outerShdw>
                </a:effectLst>
              </a:endParaRPr>
            </a:p>
          </p:txBody>
        </p:sp>
        <p:sp>
          <p:nvSpPr>
            <p:cNvPr id="124957" name="Text Box 29"/>
            <p:cNvSpPr txBox="1">
              <a:spLocks noChangeArrowheads="1"/>
            </p:cNvSpPr>
            <p:nvPr/>
          </p:nvSpPr>
          <p:spPr bwMode="auto">
            <a:xfrm>
              <a:off x="2175" y="1462"/>
              <a:ext cx="52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90000"/>
                </a:lnSpc>
                <a:defRPr/>
              </a:pPr>
              <a:r>
                <a:rPr lang="zh-TW" altLang="en-US" sz="1600" i="0" smtClean="0">
                  <a:solidFill>
                    <a:srgbClr val="CCFFFF"/>
                  </a:solidFill>
                  <a:effectLst>
                    <a:outerShdw blurRad="38100" dist="38100" dir="2700000" algn="tl">
                      <a:srgbClr val="000000"/>
                    </a:outerShdw>
                  </a:effectLst>
                </a:rPr>
                <a:t>主管管理 </a:t>
              </a:r>
              <a:endParaRPr lang="zh-TW" altLang="en-US" sz="1600" i="0" smtClean="0">
                <a:solidFill>
                  <a:srgbClr val="CCFFFF"/>
                </a:solidFill>
                <a:effectLst>
                  <a:outerShdw blurRad="38100" dist="38100" dir="2700000" algn="tl">
                    <a:srgbClr val="000000"/>
                  </a:outerShdw>
                </a:effectLst>
              </a:endParaRPr>
            </a:p>
            <a:p>
              <a:pPr algn="r">
                <a:lnSpc>
                  <a:spcPct val="90000"/>
                </a:lnSpc>
                <a:defRPr/>
              </a:pPr>
              <a:r>
                <a:rPr lang="en-US" altLang="zh-TW" sz="1600" i="0" smtClean="0">
                  <a:solidFill>
                    <a:srgbClr val="CCFFFF"/>
                  </a:solidFill>
                  <a:effectLst>
                    <a:outerShdw blurRad="38100" dist="38100" dir="2700000" algn="tl">
                      <a:srgbClr val="000000"/>
                    </a:outerShdw>
                  </a:effectLst>
                </a:rPr>
                <a:t>Supervision</a:t>
              </a:r>
              <a:endParaRPr lang="en-US" altLang="zh-TW" sz="1600" i="0" smtClean="0">
                <a:solidFill>
                  <a:srgbClr val="CCFFFF"/>
                </a:solidFill>
                <a:effectLst>
                  <a:outerShdw blurRad="38100" dist="38100" dir="2700000" algn="tl">
                    <a:srgbClr val="000000"/>
                  </a:outerShdw>
                </a:effectLst>
              </a:endParaRPr>
            </a:p>
          </p:txBody>
        </p:sp>
        <p:sp>
          <p:nvSpPr>
            <p:cNvPr id="124958" name="Text Box 30"/>
            <p:cNvSpPr txBox="1">
              <a:spLocks noChangeArrowheads="1"/>
            </p:cNvSpPr>
            <p:nvPr/>
          </p:nvSpPr>
          <p:spPr bwMode="auto">
            <a:xfrm>
              <a:off x="2902" y="1886"/>
              <a:ext cx="5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defRPr/>
              </a:pPr>
              <a:r>
                <a:rPr lang="zh-TW" altLang="en-US" sz="1600" i="0" smtClean="0">
                  <a:solidFill>
                    <a:srgbClr val="CCFFFF"/>
                  </a:solidFill>
                  <a:effectLst>
                    <a:outerShdw blurRad="38100" dist="38100" dir="2700000" algn="tl">
                      <a:srgbClr val="000000"/>
                    </a:outerShdw>
                  </a:effectLst>
                </a:rPr>
                <a:t>自我管理 </a:t>
              </a:r>
              <a:r>
                <a:rPr lang="en-US" altLang="zh-TW" sz="1600" i="0" smtClean="0">
                  <a:solidFill>
                    <a:srgbClr val="CCFFFF"/>
                  </a:solidFill>
                  <a:effectLst>
                    <a:outerShdw blurRad="38100" dist="38100" dir="2700000" algn="tl">
                      <a:srgbClr val="000000"/>
                    </a:outerShdw>
                  </a:effectLst>
                </a:rPr>
                <a:t>Self</a:t>
              </a:r>
              <a:endParaRPr lang="en-US" altLang="zh-TW" sz="1600" i="0" smtClean="0">
                <a:solidFill>
                  <a:srgbClr val="CCFFFF"/>
                </a:solidFill>
                <a:effectLst>
                  <a:outerShdw blurRad="38100" dist="38100" dir="2700000" algn="tl">
                    <a:srgbClr val="000000"/>
                  </a:outerShdw>
                </a:effectLst>
              </a:endParaRPr>
            </a:p>
          </p:txBody>
        </p:sp>
        <p:sp>
          <p:nvSpPr>
            <p:cNvPr id="124959" name="Text Box 31"/>
            <p:cNvSpPr txBox="1">
              <a:spLocks noChangeArrowheads="1"/>
            </p:cNvSpPr>
            <p:nvPr/>
          </p:nvSpPr>
          <p:spPr bwMode="auto">
            <a:xfrm>
              <a:off x="3749" y="2119"/>
              <a:ext cx="6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defRPr/>
              </a:pPr>
              <a:r>
                <a:rPr lang="zh-CN" altLang="en-US" sz="1600" i="0" smtClean="0">
                  <a:solidFill>
                    <a:srgbClr val="CCFFFF"/>
                  </a:solidFill>
                  <a:effectLst>
                    <a:outerShdw blurRad="38100" dist="38100" dir="2700000" algn="tl">
                      <a:srgbClr val="000000"/>
                    </a:outerShdw>
                  </a:effectLst>
                </a:rPr>
                <a:t>团队</a:t>
              </a:r>
              <a:r>
                <a:rPr lang="zh-TW" altLang="en-US" sz="1600" i="0" smtClean="0">
                  <a:solidFill>
                    <a:srgbClr val="CCFFFF"/>
                  </a:solidFill>
                  <a:effectLst>
                    <a:outerShdw blurRad="38100" dist="38100" dir="2700000" algn="tl">
                      <a:srgbClr val="000000"/>
                    </a:outerShdw>
                  </a:effectLst>
                </a:rPr>
                <a:t>管理</a:t>
              </a:r>
              <a:r>
                <a:rPr lang="en-US" altLang="zh-TW" sz="1600" i="0" smtClean="0">
                  <a:solidFill>
                    <a:srgbClr val="CCFFFF"/>
                  </a:solidFill>
                  <a:effectLst>
                    <a:outerShdw blurRad="38100" dist="38100" dir="2700000" algn="tl">
                      <a:srgbClr val="000000"/>
                    </a:outerShdw>
                  </a:effectLst>
                </a:rPr>
                <a:t>Teams</a:t>
              </a:r>
              <a:endParaRPr lang="en-US" altLang="zh-TW" sz="1600" i="0" smtClean="0">
                <a:solidFill>
                  <a:srgbClr val="CCFFFF"/>
                </a:solidFill>
                <a:effectLst>
                  <a:outerShdw blurRad="38100" dist="38100" dir="2700000" algn="tl">
                    <a:srgbClr val="000000"/>
                  </a:outerShdw>
                </a:effectLst>
              </a:endParaRPr>
            </a:p>
          </p:txBody>
        </p:sp>
        <p:sp>
          <p:nvSpPr>
            <p:cNvPr id="124960" name="Text Box 32"/>
            <p:cNvSpPr txBox="1">
              <a:spLocks noChangeArrowheads="1"/>
            </p:cNvSpPr>
            <p:nvPr/>
          </p:nvSpPr>
          <p:spPr bwMode="auto">
            <a:xfrm>
              <a:off x="1694" y="2487"/>
              <a:ext cx="556"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defRPr/>
              </a:pPr>
              <a:r>
                <a:rPr lang="zh-TW" altLang="zh-TW" sz="2000" b="1" i="0" smtClean="0">
                  <a:solidFill>
                    <a:srgbClr val="004E27"/>
                  </a:solidFill>
                  <a:effectLst>
                    <a:outerShdw blurRad="38100" dist="38100" dir="2700000" algn="tl">
                      <a:srgbClr val="000000"/>
                    </a:outerShdw>
                  </a:effectLst>
                  <a:ea typeface="DFKai-SB" pitchFamily="65" charset="-120"/>
                </a:rPr>
                <a:t>  </a:t>
              </a:r>
              <a:r>
                <a:rPr lang="en-US" altLang="zh-TW" sz="1600" i="0" smtClean="0">
                  <a:solidFill>
                    <a:srgbClr val="FFCC00"/>
                  </a:solidFill>
                  <a:effectLst>
                    <a:outerShdw blurRad="38100" dist="38100" dir="2700000" algn="tl">
                      <a:srgbClr val="000000"/>
                    </a:outerShdw>
                  </a:effectLst>
                  <a:ea typeface="DFKai-SB" pitchFamily="65" charset="-120"/>
                </a:rPr>
                <a:t>Dependent</a:t>
              </a:r>
              <a:endParaRPr lang="en-US" altLang="zh-TW" sz="1600" i="0" smtClean="0">
                <a:solidFill>
                  <a:srgbClr val="FFCC00"/>
                </a:solidFill>
                <a:effectLst>
                  <a:outerShdw blurRad="38100" dist="38100" dir="2700000" algn="tl">
                    <a:srgbClr val="000000"/>
                  </a:outerShdw>
                </a:effectLst>
                <a:ea typeface="DFKai-SB" pitchFamily="65" charset="-120"/>
              </a:endParaRPr>
            </a:p>
            <a:p>
              <a:pPr algn="ctr">
                <a:lnSpc>
                  <a:spcPct val="90000"/>
                </a:lnSpc>
                <a:defRPr/>
              </a:pPr>
              <a:r>
                <a:rPr lang="zh-TW" altLang="en-US" sz="1600" i="0" smtClean="0">
                  <a:solidFill>
                    <a:srgbClr val="FFCC00"/>
                  </a:solidFill>
                  <a:effectLst>
                    <a:outerShdw blurRad="38100" dist="38100" dir="2700000" algn="tl">
                      <a:srgbClr val="000000"/>
                    </a:outerShdw>
                  </a:effectLst>
                  <a:ea typeface="DFKai-SB" pitchFamily="65" charset="-120"/>
                </a:rPr>
                <a:t> </a:t>
              </a:r>
              <a:r>
                <a:rPr lang="zh-CN" altLang="en-US" sz="1600" i="0" smtClean="0">
                  <a:solidFill>
                    <a:srgbClr val="FFCC00"/>
                  </a:solidFill>
                  <a:effectLst>
                    <a:outerShdw blurRad="38100" dist="38100" dir="2700000" algn="tl">
                      <a:srgbClr val="000000"/>
                    </a:outerShdw>
                  </a:effectLst>
                  <a:ea typeface="DFKai-SB" pitchFamily="65" charset="-120"/>
                </a:rPr>
                <a:t>依赖期</a:t>
              </a:r>
              <a:endParaRPr lang="zh-TW" altLang="en-US" sz="1600" i="0" smtClean="0">
                <a:solidFill>
                  <a:srgbClr val="FFCC00"/>
                </a:solidFill>
                <a:effectLst>
                  <a:outerShdw blurRad="38100" dist="38100" dir="2700000" algn="tl">
                    <a:srgbClr val="000000"/>
                  </a:outerShdw>
                </a:effectLst>
                <a:ea typeface="DFKai-SB" pitchFamily="65" charset="-120"/>
              </a:endParaRPr>
            </a:p>
          </p:txBody>
        </p:sp>
        <p:sp>
          <p:nvSpPr>
            <p:cNvPr id="124961" name="Text Box 33"/>
            <p:cNvSpPr txBox="1">
              <a:spLocks noChangeArrowheads="1"/>
            </p:cNvSpPr>
            <p:nvPr/>
          </p:nvSpPr>
          <p:spPr bwMode="auto">
            <a:xfrm>
              <a:off x="2529" y="2511"/>
              <a:ext cx="5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defRPr/>
              </a:pPr>
              <a:r>
                <a:rPr lang="en-US" altLang="zh-TW" sz="1600" i="0" smtClean="0">
                  <a:solidFill>
                    <a:srgbClr val="FFCC00"/>
                  </a:solidFill>
                  <a:effectLst>
                    <a:outerShdw blurRad="38100" dist="38100" dir="2700000" algn="tl">
                      <a:srgbClr val="000000"/>
                    </a:outerShdw>
                  </a:effectLst>
                  <a:ea typeface="DFKai-SB" pitchFamily="65" charset="-120"/>
                </a:rPr>
                <a:t>Independent</a:t>
              </a:r>
              <a:endParaRPr lang="en-US" altLang="zh-TW" sz="1600" i="0" smtClean="0">
                <a:solidFill>
                  <a:srgbClr val="FFCC00"/>
                </a:solidFill>
                <a:effectLst>
                  <a:outerShdw blurRad="38100" dist="38100" dir="2700000" algn="tl">
                    <a:srgbClr val="000000"/>
                  </a:outerShdw>
                </a:effectLst>
                <a:ea typeface="DFKai-SB" pitchFamily="65" charset="-120"/>
              </a:endParaRPr>
            </a:p>
            <a:p>
              <a:pPr algn="ctr">
                <a:lnSpc>
                  <a:spcPct val="90000"/>
                </a:lnSpc>
                <a:defRPr/>
              </a:pPr>
              <a:r>
                <a:rPr lang="zh-CN" altLang="en-US" sz="1600" i="0" smtClean="0">
                  <a:solidFill>
                    <a:srgbClr val="FFCC00"/>
                  </a:solidFill>
                  <a:effectLst>
                    <a:outerShdw blurRad="38100" dist="38100" dir="2700000" algn="tl">
                      <a:srgbClr val="000000"/>
                    </a:outerShdw>
                  </a:effectLst>
                  <a:ea typeface="DFKai-SB" pitchFamily="65" charset="-120"/>
                </a:rPr>
                <a:t>独立自护</a:t>
              </a:r>
              <a:r>
                <a:rPr lang="zh-TW" altLang="en-US" sz="1600" i="0" smtClean="0">
                  <a:solidFill>
                    <a:srgbClr val="FFCC00"/>
                  </a:solidFill>
                  <a:effectLst>
                    <a:outerShdw blurRad="38100" dist="38100" dir="2700000" algn="tl">
                      <a:srgbClr val="000000"/>
                    </a:outerShdw>
                  </a:effectLst>
                  <a:ea typeface="DFKai-SB" pitchFamily="65" charset="-120"/>
                </a:rPr>
                <a:t>期</a:t>
              </a:r>
              <a:endParaRPr lang="zh-TW" altLang="en-US" sz="1600" i="0" smtClean="0">
                <a:solidFill>
                  <a:srgbClr val="FFCC00"/>
                </a:solidFill>
                <a:effectLst>
                  <a:outerShdw blurRad="38100" dist="38100" dir="2700000" algn="tl">
                    <a:srgbClr val="000000"/>
                  </a:outerShdw>
                </a:effectLst>
                <a:ea typeface="DFKai-SB" pitchFamily="65" charset="-120"/>
              </a:endParaRPr>
            </a:p>
          </p:txBody>
        </p:sp>
        <p:sp>
          <p:nvSpPr>
            <p:cNvPr id="124962" name="Text Box 34"/>
            <p:cNvSpPr txBox="1">
              <a:spLocks noChangeArrowheads="1"/>
            </p:cNvSpPr>
            <p:nvPr/>
          </p:nvSpPr>
          <p:spPr bwMode="auto">
            <a:xfrm>
              <a:off x="3507" y="2512"/>
              <a:ext cx="6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defRPr/>
              </a:pPr>
              <a:r>
                <a:rPr lang="en-US" altLang="zh-TW" sz="1600" i="0" smtClean="0">
                  <a:solidFill>
                    <a:srgbClr val="FFCC00"/>
                  </a:solidFill>
                  <a:effectLst>
                    <a:outerShdw blurRad="38100" dist="38100" dir="2700000" algn="tl">
                      <a:srgbClr val="000000"/>
                    </a:outerShdw>
                  </a:effectLst>
                  <a:ea typeface="DFKai-SB" pitchFamily="65" charset="-120"/>
                </a:rPr>
                <a:t>Interdependent</a:t>
              </a:r>
              <a:endParaRPr lang="en-US" altLang="zh-CN" sz="1600" i="0" smtClean="0">
                <a:solidFill>
                  <a:srgbClr val="FFCC00"/>
                </a:solidFill>
                <a:effectLst>
                  <a:outerShdw blurRad="38100" dist="38100" dir="2700000" algn="tl">
                    <a:srgbClr val="000000"/>
                  </a:outerShdw>
                </a:effectLst>
                <a:ea typeface="DFKai-SB" pitchFamily="65" charset="-120"/>
              </a:endParaRPr>
            </a:p>
            <a:p>
              <a:pPr algn="ctr">
                <a:lnSpc>
                  <a:spcPct val="90000"/>
                </a:lnSpc>
                <a:defRPr/>
              </a:pPr>
              <a:r>
                <a:rPr lang="zh-CN" altLang="en-US" sz="1600" i="0" smtClean="0">
                  <a:solidFill>
                    <a:srgbClr val="FFCC00"/>
                  </a:solidFill>
                  <a:effectLst>
                    <a:outerShdw blurRad="38100" dist="38100" dir="2700000" algn="tl">
                      <a:srgbClr val="000000"/>
                    </a:outerShdw>
                  </a:effectLst>
                  <a:ea typeface="DFKai-SB" pitchFamily="65" charset="-120"/>
                </a:rPr>
                <a:t>互赖互护</a:t>
              </a:r>
              <a:r>
                <a:rPr lang="zh-TW" altLang="en-US" sz="1600" i="0" smtClean="0">
                  <a:solidFill>
                    <a:srgbClr val="FFCC00"/>
                  </a:solidFill>
                  <a:effectLst>
                    <a:outerShdw blurRad="38100" dist="38100" dir="2700000" algn="tl">
                      <a:srgbClr val="000000"/>
                    </a:outerShdw>
                  </a:effectLst>
                  <a:ea typeface="DFKai-SB" pitchFamily="65" charset="-120"/>
                </a:rPr>
                <a:t>期</a:t>
              </a:r>
              <a:endParaRPr lang="zh-TW" altLang="en-US" sz="1600" i="0" smtClean="0">
                <a:solidFill>
                  <a:srgbClr val="FFCC00"/>
                </a:solidFill>
                <a:effectLst>
                  <a:outerShdw blurRad="38100" dist="38100" dir="2700000" algn="tl">
                    <a:srgbClr val="000000"/>
                  </a:outerShdw>
                </a:effectLst>
                <a:ea typeface="DFKai-SB" pitchFamily="65" charset="-120"/>
              </a:endParaRPr>
            </a:p>
          </p:txBody>
        </p:sp>
        <p:sp>
          <p:nvSpPr>
            <p:cNvPr id="44047" name="Freeform 35"/>
            <p:cNvSpPr/>
            <p:nvPr/>
          </p:nvSpPr>
          <p:spPr bwMode="auto">
            <a:xfrm>
              <a:off x="1591" y="1188"/>
              <a:ext cx="2598" cy="1259"/>
            </a:xfrm>
            <a:custGeom>
              <a:avLst/>
              <a:gdLst>
                <a:gd name="T0" fmla="*/ 0 w 4224"/>
                <a:gd name="T1" fmla="*/ 0 h 2064"/>
                <a:gd name="T2" fmla="*/ 0 w 4224"/>
                <a:gd name="T3" fmla="*/ 106 h 2064"/>
                <a:gd name="T4" fmla="*/ 229 w 4224"/>
                <a:gd name="T5" fmla="*/ 106 h 2064"/>
                <a:gd name="T6" fmla="*/ 156 w 4224"/>
                <a:gd name="T7" fmla="*/ 88 h 2064"/>
                <a:gd name="T8" fmla="*/ 71 w 4224"/>
                <a:gd name="T9" fmla="*/ 62 h 2064"/>
                <a:gd name="T10" fmla="*/ 10 w 4224"/>
                <a:gd name="T11" fmla="*/ 15 h 2064"/>
                <a:gd name="T12" fmla="*/ 0 w 4224"/>
                <a:gd name="T13" fmla="*/ 0 h 20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4" h="2064">
                  <a:moveTo>
                    <a:pt x="0" y="0"/>
                  </a:moveTo>
                  <a:lnTo>
                    <a:pt x="0" y="2064"/>
                  </a:lnTo>
                  <a:lnTo>
                    <a:pt x="4224" y="2064"/>
                  </a:lnTo>
                  <a:lnTo>
                    <a:pt x="2880" y="1722"/>
                  </a:lnTo>
                  <a:lnTo>
                    <a:pt x="1320" y="1212"/>
                  </a:lnTo>
                  <a:lnTo>
                    <a:pt x="192" y="288"/>
                  </a:lnTo>
                  <a:lnTo>
                    <a:pt x="0" y="0"/>
                  </a:lnTo>
                  <a:close/>
                </a:path>
              </a:pathLst>
            </a:custGeom>
            <a:gradFill rotWithShape="0">
              <a:gsLst>
                <a:gs pos="0">
                  <a:srgbClr val="004747"/>
                </a:gs>
                <a:gs pos="100000">
                  <a:srgbClr val="009999"/>
                </a:gs>
              </a:gsLst>
              <a:lin ang="0" scaled="1"/>
            </a:gradFill>
            <a:ln>
              <a:noFill/>
            </a:ln>
            <a:effectLst/>
            <a:extLst>
              <a:ext uri="{91240B29-F687-4F45-9708-019B960494DF}">
                <a14:hiddenLine xmlns:a14="http://schemas.microsoft.com/office/drawing/2010/main" w="12700">
                  <a:solidFill>
                    <a:schemeClr val="tx1"/>
                  </a:solidFill>
                  <a:prstDash val="solid"/>
                  <a:round/>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i="0"/>
            </a:p>
          </p:txBody>
        </p:sp>
        <p:sp>
          <p:nvSpPr>
            <p:cNvPr id="44048" name="Freeform 36"/>
            <p:cNvSpPr/>
            <p:nvPr/>
          </p:nvSpPr>
          <p:spPr bwMode="auto">
            <a:xfrm>
              <a:off x="1709" y="1363"/>
              <a:ext cx="2" cy="1085"/>
            </a:xfrm>
            <a:custGeom>
              <a:avLst/>
              <a:gdLst>
                <a:gd name="T0" fmla="*/ 0 w 2"/>
                <a:gd name="T1" fmla="*/ 0 h 1107"/>
                <a:gd name="T2" fmla="*/ 2 w 2"/>
                <a:gd name="T3" fmla="*/ 981 h 1107"/>
                <a:gd name="T4" fmla="*/ 0 60000 65536"/>
                <a:gd name="T5" fmla="*/ 0 60000 65536"/>
              </a:gdLst>
              <a:ahLst/>
              <a:cxnLst>
                <a:cxn ang="T4">
                  <a:pos x="T0" y="T1"/>
                </a:cxn>
                <a:cxn ang="T5">
                  <a:pos x="T2" y="T3"/>
                </a:cxn>
              </a:cxnLst>
              <a:rect l="0" t="0" r="r" b="b"/>
              <a:pathLst>
                <a:path w="2" h="1107">
                  <a:moveTo>
                    <a:pt x="0" y="0"/>
                  </a:moveTo>
                  <a:lnTo>
                    <a:pt x="2" y="1107"/>
                  </a:lnTo>
                </a:path>
              </a:pathLst>
            </a:custGeom>
            <a:noFill/>
            <a:ln w="12700" cap="flat" cmpd="sng">
              <a:solidFill>
                <a:schemeClr val="bg1"/>
              </a:solidFill>
              <a:prstDash val="solid"/>
              <a:round/>
              <a:headEnd type="none" w="sm" len="sm"/>
              <a:tailEnd type="non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i="0"/>
            </a:p>
          </p:txBody>
        </p:sp>
        <p:sp>
          <p:nvSpPr>
            <p:cNvPr id="44049" name="Freeform 37"/>
            <p:cNvSpPr/>
            <p:nvPr/>
          </p:nvSpPr>
          <p:spPr bwMode="auto">
            <a:xfrm>
              <a:off x="2343" y="1920"/>
              <a:ext cx="2" cy="532"/>
            </a:xfrm>
            <a:custGeom>
              <a:avLst/>
              <a:gdLst>
                <a:gd name="T0" fmla="*/ 2 w 2"/>
                <a:gd name="T1" fmla="*/ 0 h 543"/>
                <a:gd name="T2" fmla="*/ 0 w 2"/>
                <a:gd name="T3" fmla="*/ 480 h 543"/>
                <a:gd name="T4" fmla="*/ 0 60000 65536"/>
                <a:gd name="T5" fmla="*/ 0 60000 65536"/>
              </a:gdLst>
              <a:ahLst/>
              <a:cxnLst>
                <a:cxn ang="T4">
                  <a:pos x="T0" y="T1"/>
                </a:cxn>
                <a:cxn ang="T5">
                  <a:pos x="T2" y="T3"/>
                </a:cxn>
              </a:cxnLst>
              <a:rect l="0" t="0" r="r" b="b"/>
              <a:pathLst>
                <a:path w="2" h="543">
                  <a:moveTo>
                    <a:pt x="2" y="0"/>
                  </a:moveTo>
                  <a:lnTo>
                    <a:pt x="0" y="543"/>
                  </a:lnTo>
                </a:path>
              </a:pathLst>
            </a:custGeom>
            <a:noFill/>
            <a:ln w="12700" cap="flat" cmpd="sng">
              <a:solidFill>
                <a:schemeClr val="bg1"/>
              </a:solidFill>
              <a:prstDash val="solid"/>
              <a:round/>
              <a:headEnd type="none" w="sm" len="sm"/>
              <a:tailEnd type="non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i="0"/>
            </a:p>
          </p:txBody>
        </p:sp>
        <p:sp>
          <p:nvSpPr>
            <p:cNvPr id="44050" name="Line 38"/>
            <p:cNvSpPr>
              <a:spLocks noChangeShapeType="1"/>
            </p:cNvSpPr>
            <p:nvPr/>
          </p:nvSpPr>
          <p:spPr bwMode="auto">
            <a:xfrm>
              <a:off x="3362" y="2242"/>
              <a:ext cx="0" cy="205"/>
            </a:xfrm>
            <a:prstGeom prst="line">
              <a:avLst/>
            </a:prstGeom>
            <a:noFill/>
            <a:ln w="12700">
              <a:solidFill>
                <a:schemeClr val="bg1"/>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i="0"/>
            </a:p>
          </p:txBody>
        </p:sp>
        <p:sp>
          <p:nvSpPr>
            <p:cNvPr id="44051" name="Line 39"/>
            <p:cNvSpPr>
              <a:spLocks noChangeShapeType="1"/>
            </p:cNvSpPr>
            <p:nvPr/>
          </p:nvSpPr>
          <p:spPr bwMode="auto">
            <a:xfrm>
              <a:off x="1591" y="1188"/>
              <a:ext cx="118" cy="175"/>
            </a:xfrm>
            <a:prstGeom prst="line">
              <a:avLst/>
            </a:prstGeom>
            <a:noFill/>
            <a:ln w="28575">
              <a:solidFill>
                <a:srgbClr val="FFCC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i="0"/>
            </a:p>
          </p:txBody>
        </p:sp>
        <p:sp>
          <p:nvSpPr>
            <p:cNvPr id="44052" name="Line 40"/>
            <p:cNvSpPr>
              <a:spLocks noChangeShapeType="1"/>
            </p:cNvSpPr>
            <p:nvPr/>
          </p:nvSpPr>
          <p:spPr bwMode="auto">
            <a:xfrm>
              <a:off x="1709" y="1363"/>
              <a:ext cx="679" cy="557"/>
            </a:xfrm>
            <a:prstGeom prst="line">
              <a:avLst/>
            </a:prstGeom>
            <a:noFill/>
            <a:ln w="28575">
              <a:solidFill>
                <a:srgbClr val="FFCC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i="0"/>
            </a:p>
          </p:txBody>
        </p:sp>
        <p:sp>
          <p:nvSpPr>
            <p:cNvPr id="44053" name="Line 41"/>
            <p:cNvSpPr>
              <a:spLocks noChangeShapeType="1"/>
            </p:cNvSpPr>
            <p:nvPr/>
          </p:nvSpPr>
          <p:spPr bwMode="auto">
            <a:xfrm>
              <a:off x="2388" y="1920"/>
              <a:ext cx="974" cy="322"/>
            </a:xfrm>
            <a:prstGeom prst="line">
              <a:avLst/>
            </a:prstGeom>
            <a:noFill/>
            <a:ln w="28575">
              <a:solidFill>
                <a:srgbClr val="FFCC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i="0"/>
            </a:p>
          </p:txBody>
        </p:sp>
        <p:sp>
          <p:nvSpPr>
            <p:cNvPr id="44054" name="Line 42"/>
            <p:cNvSpPr>
              <a:spLocks noChangeShapeType="1"/>
            </p:cNvSpPr>
            <p:nvPr/>
          </p:nvSpPr>
          <p:spPr bwMode="auto">
            <a:xfrm>
              <a:off x="3362" y="2242"/>
              <a:ext cx="827" cy="205"/>
            </a:xfrm>
            <a:prstGeom prst="line">
              <a:avLst/>
            </a:prstGeom>
            <a:noFill/>
            <a:ln w="28575">
              <a:solidFill>
                <a:srgbClr val="FFCC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i="0"/>
            </a:p>
          </p:txBody>
        </p:sp>
      </p:grpSp>
      <p:sp>
        <p:nvSpPr>
          <p:cNvPr id="124971" name="Rectangle 43"/>
          <p:cNvSpPr>
            <a:spLocks noChangeArrowheads="1"/>
          </p:cNvSpPr>
          <p:nvPr/>
        </p:nvSpPr>
        <p:spPr bwMode="auto">
          <a:xfrm>
            <a:off x="5638800" y="3180928"/>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TW" altLang="en-US" sz="1800" i="0" dirty="0">
                <a:solidFill>
                  <a:srgbClr val="CCFFFF"/>
                </a:solidFill>
                <a:effectLst>
                  <a:outerShdw blurRad="38100" dist="38100" dir="2700000" algn="tl">
                    <a:srgbClr val="000000"/>
                  </a:outerShdw>
                </a:effectLst>
                <a:ea typeface="DFKai-SB" pitchFamily="65" charset="-120"/>
              </a:rPr>
              <a:t>杜邦布來德</a:t>
            </a:r>
            <a:r>
              <a:rPr lang="zh-CN" altLang="en-US" sz="1800" i="0" dirty="0">
                <a:solidFill>
                  <a:srgbClr val="CCFFFF"/>
                </a:solidFill>
                <a:effectLst>
                  <a:outerShdw blurRad="38100" dist="38100" dir="2700000" algn="tl">
                    <a:srgbClr val="000000"/>
                  </a:outerShdw>
                </a:effectLst>
                <a:ea typeface="DFKai-SB" pitchFamily="65" charset="-120"/>
              </a:rPr>
              <a:t>利</a:t>
            </a:r>
            <a:r>
              <a:rPr lang="zh-TW" altLang="en-US" sz="1800" i="0" dirty="0">
                <a:solidFill>
                  <a:srgbClr val="CCFFFF"/>
                </a:solidFill>
                <a:effectLst>
                  <a:outerShdw blurRad="38100" dist="38100" dir="2700000" algn="tl">
                    <a:srgbClr val="000000"/>
                  </a:outerShdw>
                </a:effectLst>
                <a:ea typeface="DFKai-SB" pitchFamily="65" charset="-120"/>
              </a:rPr>
              <a:t>模</a:t>
            </a:r>
            <a:r>
              <a:rPr lang="zh-CN" altLang="en-US" sz="1800" i="0" dirty="0">
                <a:solidFill>
                  <a:srgbClr val="CCFFFF"/>
                </a:solidFill>
                <a:effectLst>
                  <a:outerShdw blurRad="38100" dist="38100" dir="2700000" algn="tl">
                    <a:srgbClr val="000000"/>
                  </a:outerShdw>
                </a:effectLst>
                <a:ea typeface="DFKai-SB" pitchFamily="65" charset="-120"/>
              </a:rPr>
              <a:t>型</a:t>
            </a:r>
            <a:endParaRPr lang="zh-TW" altLang="en-US" sz="1800" i="0" dirty="0">
              <a:solidFill>
                <a:srgbClr val="CCFFFF"/>
              </a:solidFill>
              <a:effectLst>
                <a:outerShdw blurRad="38100" dist="38100" dir="2700000" algn="tl">
                  <a:srgbClr val="000000"/>
                </a:outerShdw>
              </a:effectLst>
              <a:ea typeface="DFKai-SB" pitchFamily="65" charset="-120"/>
            </a:endParaRPr>
          </a:p>
          <a:p>
            <a:pPr>
              <a:defRPr/>
            </a:pPr>
            <a:r>
              <a:rPr lang="en-US" altLang="zh-TW" sz="1800" i="0" dirty="0">
                <a:solidFill>
                  <a:srgbClr val="CCFFFF"/>
                </a:solidFill>
                <a:effectLst>
                  <a:outerShdw blurRad="38100" dist="38100" dir="2700000" algn="tl">
                    <a:srgbClr val="000000"/>
                  </a:outerShdw>
                </a:effectLst>
                <a:ea typeface="DFKai-SB" pitchFamily="65" charset="-120"/>
              </a:rPr>
              <a:t>Du Pont Bradley Model</a:t>
            </a:r>
            <a:endParaRPr lang="en-US" altLang="zh-TW" sz="1800" i="0" dirty="0">
              <a:solidFill>
                <a:srgbClr val="CCFFFF"/>
              </a:solidFill>
              <a:effectLst>
                <a:outerShdw blurRad="38100" dist="38100" dir="2700000" algn="tl">
                  <a:srgbClr val="000000"/>
                </a:outerShdw>
              </a:effectLst>
              <a:ea typeface="DFKai-SB" pitchFamily="65" charset="-12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4953"/>
                                        </p:tgtEl>
                                        <p:attrNameLst>
                                          <p:attrName>style.visibility</p:attrName>
                                        </p:attrNameLst>
                                      </p:cBhvr>
                                      <p:to>
                                        <p:strVal val="visible"/>
                                      </p:to>
                                    </p:set>
                                    <p:animEffect transition="in" filter="strips(downLeft)">
                                      <p:cBhvr>
                                        <p:cTn id="7" dur="500"/>
                                        <p:tgtEl>
                                          <p:spTgt spid="124953"/>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24931"/>
                                        </p:tgtEl>
                                        <p:attrNameLst>
                                          <p:attrName>style.visibility</p:attrName>
                                        </p:attrNameLst>
                                      </p:cBhvr>
                                      <p:to>
                                        <p:strVal val="visible"/>
                                      </p:to>
                                    </p:set>
                                    <p:animEffect transition="in" filter="fade">
                                      <p:cBhvr>
                                        <p:cTn id="11" dur="500"/>
                                        <p:tgtEl>
                                          <p:spTgt spid="124931"/>
                                        </p:tgtEl>
                                      </p:cBhvr>
                                    </p:animEffect>
                                    <p:anim calcmode="lin" valueType="num">
                                      <p:cBhvr>
                                        <p:cTn id="12" dur="500" fill="hold"/>
                                        <p:tgtEl>
                                          <p:spTgt spid="124931"/>
                                        </p:tgtEl>
                                        <p:attrNameLst>
                                          <p:attrName>ppt_w</p:attrName>
                                        </p:attrNameLst>
                                      </p:cBhvr>
                                      <p:tavLst>
                                        <p:tav tm="0" fmla="#ppt_w*sin(2.5*pi*$)">
                                          <p:val>
                                            <p:fltVal val="0"/>
                                          </p:val>
                                        </p:tav>
                                        <p:tav tm="100000">
                                          <p:val>
                                            <p:fltVal val="1"/>
                                          </p:val>
                                        </p:tav>
                                      </p:tavLst>
                                    </p:anim>
                                    <p:anim calcmode="lin" valueType="num">
                                      <p:cBhvr>
                                        <p:cTn id="13" dur="500" fill="hold"/>
                                        <p:tgtEl>
                                          <p:spTgt spid="124931"/>
                                        </p:tgtEl>
                                        <p:attrNameLst>
                                          <p:attrName>ppt_h</p:attrName>
                                        </p:attrNameLst>
                                      </p:cBhvr>
                                      <p:tavLst>
                                        <p:tav tm="0">
                                          <p:val>
                                            <p:strVal val="#ppt_h"/>
                                          </p:val>
                                        </p:tav>
                                        <p:tav tm="100000">
                                          <p:val>
                                            <p:strVal val="#ppt_h"/>
                                          </p:val>
                                        </p:tav>
                                      </p:tavLst>
                                    </p:anim>
                                  </p:childTnLst>
                                </p:cTn>
                              </p:par>
                            </p:childTnLst>
                          </p:cTn>
                        </p:par>
                        <p:par>
                          <p:cTn id="14" fill="hold">
                            <p:stCondLst>
                              <p:cond delay="270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24952">
                                            <p:txEl>
                                              <p:pRg st="0" end="0"/>
                                            </p:txEl>
                                          </p:spTgt>
                                        </p:tgtEl>
                                        <p:attrNameLst>
                                          <p:attrName>style.visibility</p:attrName>
                                        </p:attrNameLst>
                                      </p:cBhvr>
                                      <p:to>
                                        <p:strVal val="visible"/>
                                      </p:to>
                                    </p:set>
                                    <p:anim calcmode="discrete" valueType="clr">
                                      <p:cBhvr override="childStyle">
                                        <p:cTn id="17" dur="80"/>
                                        <p:tgtEl>
                                          <p:spTgt spid="1249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495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24952">
                                            <p:txEl>
                                              <p:pRg st="0" end="0"/>
                                            </p:txEl>
                                          </p:spTgt>
                                        </p:tgtEl>
                                        <p:attrNameLst>
                                          <p:attrName>fill.type</p:attrName>
                                        </p:attrNameLst>
                                      </p:cBhvr>
                                      <p:to>
                                        <p:strVal val="solid"/>
                                      </p:to>
                                    </p:set>
                                  </p:childTnLst>
                                </p:cTn>
                              </p:par>
                            </p:childTnLst>
                          </p:cTn>
                        </p:par>
                        <p:par>
                          <p:cTn id="20" fill="hold">
                            <p:stCondLst>
                              <p:cond delay="6500"/>
                            </p:stCondLst>
                            <p:childTnLst>
                              <p:par>
                                <p:cTn id="21" presetID="15" presetClass="entr" presetSubtype="0" fill="hold" grpId="0" nodeType="afterEffect">
                                  <p:stCondLst>
                                    <p:cond delay="0"/>
                                  </p:stCondLst>
                                  <p:childTnLst>
                                    <p:set>
                                      <p:cBhvr>
                                        <p:cTn id="22" dur="1" fill="hold">
                                          <p:stCondLst>
                                            <p:cond delay="0"/>
                                          </p:stCondLst>
                                        </p:cTn>
                                        <p:tgtEl>
                                          <p:spTgt spid="124971"/>
                                        </p:tgtEl>
                                        <p:attrNameLst>
                                          <p:attrName>style.visibility</p:attrName>
                                        </p:attrNameLst>
                                      </p:cBhvr>
                                      <p:to>
                                        <p:strVal val="visible"/>
                                      </p:to>
                                    </p:set>
                                    <p:anim calcmode="lin" valueType="num">
                                      <p:cBhvr>
                                        <p:cTn id="23" dur="1000" fill="hold"/>
                                        <p:tgtEl>
                                          <p:spTgt spid="124971"/>
                                        </p:tgtEl>
                                        <p:attrNameLst>
                                          <p:attrName>ppt_w</p:attrName>
                                        </p:attrNameLst>
                                      </p:cBhvr>
                                      <p:tavLst>
                                        <p:tav tm="0">
                                          <p:val>
                                            <p:fltVal val="0"/>
                                          </p:val>
                                        </p:tav>
                                        <p:tav tm="100000">
                                          <p:val>
                                            <p:strVal val="#ppt_w"/>
                                          </p:val>
                                        </p:tav>
                                      </p:tavLst>
                                    </p:anim>
                                    <p:anim calcmode="lin" valueType="num">
                                      <p:cBhvr>
                                        <p:cTn id="24" dur="1000" fill="hold"/>
                                        <p:tgtEl>
                                          <p:spTgt spid="124971"/>
                                        </p:tgtEl>
                                        <p:attrNameLst>
                                          <p:attrName>ppt_h</p:attrName>
                                        </p:attrNameLst>
                                      </p:cBhvr>
                                      <p:tavLst>
                                        <p:tav tm="0">
                                          <p:val>
                                            <p:fltVal val="0"/>
                                          </p:val>
                                        </p:tav>
                                        <p:tav tm="100000">
                                          <p:val>
                                            <p:strVal val="#ppt_h"/>
                                          </p:val>
                                        </p:tav>
                                      </p:tavLst>
                                    </p:anim>
                                    <p:anim calcmode="lin" valueType="num">
                                      <p:cBhvr>
                                        <p:cTn id="25" dur="1000" fill="hold"/>
                                        <p:tgtEl>
                                          <p:spTgt spid="12497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4971"/>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7500"/>
                            </p:stCondLst>
                            <p:childTnLst>
                              <p:par>
                                <p:cTn id="28" presetID="14" presetClass="entr" presetSubtype="10" fill="hold" nodeType="afterEffect">
                                  <p:stCondLst>
                                    <p:cond delay="0"/>
                                  </p:stCondLst>
                                  <p:childTnLst>
                                    <p:set>
                                      <p:cBhvr>
                                        <p:cTn id="29" dur="1" fill="hold">
                                          <p:stCondLst>
                                            <p:cond delay="0"/>
                                          </p:stCondLst>
                                        </p:cTn>
                                        <p:tgtEl>
                                          <p:spTgt spid="124954"/>
                                        </p:tgtEl>
                                        <p:attrNameLst>
                                          <p:attrName>style.visibility</p:attrName>
                                        </p:attrNameLst>
                                      </p:cBhvr>
                                      <p:to>
                                        <p:strVal val="visible"/>
                                      </p:to>
                                    </p:set>
                                    <p:animEffect transition="in" filter="randombar(horizontal)">
                                      <p:cBhvr>
                                        <p:cTn id="30" dur="500"/>
                                        <p:tgtEl>
                                          <p:spTgt spid="124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p:bldP spid="124953" grpId="0" animBg="1"/>
      <p:bldP spid="1249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1812925"/>
            <a:ext cx="8229600" cy="4049713"/>
          </a:xfrm>
        </p:spPr>
        <p:txBody>
          <a:bodyPr/>
          <a:lstStyle/>
          <a:p>
            <a:pPr marL="0"/>
            <a:r>
              <a:rPr lang="zh-CN" altLang="en-US" sz="2400" smtClean="0">
                <a:latin typeface="微软雅黑" panose="020B0503020204020204" charset="-122"/>
                <a:ea typeface="微软雅黑" panose="020B0503020204020204" charset="-122"/>
              </a:rPr>
              <a:t>从安全管理学角度，本质安全是安全管理理念的转变，表现为对事故由被动接受到积极</a:t>
            </a:r>
            <a:r>
              <a:rPr lang="zh-CN" altLang="en-US" sz="2400" b="1" smtClean="0">
                <a:solidFill>
                  <a:srgbClr val="FF0000"/>
                </a:solidFill>
                <a:latin typeface="微软雅黑" panose="020B0503020204020204" charset="-122"/>
                <a:ea typeface="微软雅黑" panose="020B0503020204020204" charset="-122"/>
              </a:rPr>
              <a:t>事先预防</a:t>
            </a:r>
            <a:r>
              <a:rPr lang="zh-CN" altLang="en-US" sz="2400" smtClean="0">
                <a:latin typeface="微软雅黑" panose="020B0503020204020204" charset="-122"/>
                <a:ea typeface="微软雅黑" panose="020B0503020204020204" charset="-122"/>
              </a:rPr>
              <a:t>，以实现从源头杜绝事故，保护人的自身安全。</a:t>
            </a:r>
            <a:endParaRPr lang="zh-CN" altLang="en-US" sz="2400" smtClean="0">
              <a:latin typeface="微软雅黑" panose="020B0503020204020204" charset="-122"/>
              <a:ea typeface="微软雅黑" panose="020B0503020204020204" charset="-122"/>
            </a:endParaRPr>
          </a:p>
          <a:p>
            <a:pPr marL="0"/>
            <a:r>
              <a:rPr lang="zh-CN" altLang="en-US" sz="2400" smtClean="0">
                <a:latin typeface="微软雅黑" panose="020B0503020204020204" charset="-122"/>
                <a:ea typeface="微软雅黑" panose="020B0503020204020204" charset="-122"/>
              </a:rPr>
              <a:t>过去人们普遍认为，高危险行业发生事故是必然的，不发生事故是偶然的。而本质安全理论则认为，如果我们在工作中处处按照标准和规程作业，可以把事故降低到最低甚至实现</a:t>
            </a:r>
            <a:r>
              <a:rPr lang="zh-CN" altLang="en-US" sz="2400" b="1" smtClean="0">
                <a:solidFill>
                  <a:srgbClr val="FF0000"/>
                </a:solidFill>
                <a:latin typeface="微软雅黑" panose="020B0503020204020204" charset="-122"/>
                <a:ea typeface="微软雅黑" panose="020B0503020204020204" charset="-122"/>
              </a:rPr>
              <a:t>零事故</a:t>
            </a:r>
            <a:r>
              <a:rPr lang="zh-CN" altLang="en-US" sz="2400" smtClean="0">
                <a:latin typeface="微软雅黑" panose="020B0503020204020204" charset="-122"/>
                <a:ea typeface="微软雅黑" panose="020B0503020204020204" charset="-122"/>
              </a:rPr>
              <a:t>；发生事故是偶然的，不发生事故是必然的。</a:t>
            </a:r>
            <a:endParaRPr lang="zh-CN" altLang="en-US" sz="2400" smtClean="0">
              <a:latin typeface="微软雅黑" panose="020B0503020204020204" charset="-122"/>
              <a:ea typeface="微软雅黑" panose="020B0503020204020204" charset="-122"/>
            </a:endParaRPr>
          </a:p>
          <a:p>
            <a:pPr marL="0"/>
            <a:r>
              <a:rPr lang="zh-CN" altLang="en-US" sz="2400" smtClean="0">
                <a:latin typeface="微软雅黑" panose="020B0503020204020204" charset="-122"/>
                <a:ea typeface="微软雅黑" panose="020B0503020204020204" charset="-122"/>
              </a:rPr>
              <a:t>本质安全是安全生产管理</a:t>
            </a:r>
            <a:r>
              <a:rPr lang="zh-CN" altLang="en-US" sz="2400" b="1" smtClean="0">
                <a:solidFill>
                  <a:srgbClr val="FF0000"/>
                </a:solidFill>
                <a:latin typeface="微软雅黑" panose="020B0503020204020204" charset="-122"/>
                <a:ea typeface="微软雅黑" panose="020B0503020204020204" charset="-122"/>
              </a:rPr>
              <a:t>预防为主</a:t>
            </a:r>
            <a:r>
              <a:rPr lang="zh-CN" altLang="en-US" sz="2400" smtClean="0">
                <a:latin typeface="微软雅黑" panose="020B0503020204020204" charset="-122"/>
                <a:ea typeface="微软雅黑" panose="020B0503020204020204" charset="-122"/>
              </a:rPr>
              <a:t>的根本体现，也是当前安全管理的最高境界。</a:t>
            </a:r>
            <a:endParaRPr lang="zh-CN" altLang="en-US" sz="2400" smtClean="0">
              <a:latin typeface="微软雅黑" panose="020B0503020204020204" charset="-122"/>
              <a:ea typeface="微软雅黑" panose="020B0503020204020204" charset="-122"/>
            </a:endParaRPr>
          </a:p>
        </p:txBody>
      </p:sp>
      <p:sp>
        <p:nvSpPr>
          <p:cNvPr id="45059" name="Rectangle 2"/>
          <p:cNvSpPr>
            <a:spLocks noGrp="1" noChangeArrowheads="1"/>
          </p:cNvSpPr>
          <p:nvPr>
            <p:ph type="title"/>
          </p:nvPr>
        </p:nvSpPr>
        <p:spPr>
          <a:xfrm>
            <a:off x="511175" y="657225"/>
            <a:ext cx="8229600" cy="600075"/>
          </a:xfrm>
        </p:spPr>
        <p:txBody>
          <a:bodyPr/>
          <a:lstStyle/>
          <a:p>
            <a:r>
              <a:rPr lang="zh-CN" altLang="en-US" sz="3600" smtClean="0">
                <a:solidFill>
                  <a:srgbClr val="BA313B"/>
                </a:solidFill>
                <a:latin typeface="微软雅黑" panose="020B0503020204020204" charset="-122"/>
                <a:ea typeface="微软雅黑" panose="020B0503020204020204" charset="-122"/>
              </a:rPr>
              <a:t>本质安全的理念</a:t>
            </a:r>
            <a:r>
              <a:rPr lang="en-US" altLang="zh-CN" sz="3600" smtClean="0">
                <a:solidFill>
                  <a:srgbClr val="BA313B"/>
                </a:solidFill>
                <a:latin typeface="微软雅黑" panose="020B0503020204020204" charset="-122"/>
                <a:ea typeface="微软雅黑" panose="020B0503020204020204" charset="-122"/>
              </a:rPr>
              <a:t>—</a:t>
            </a:r>
            <a:r>
              <a:rPr lang="zh-CN" altLang="en-US" sz="3600" smtClean="0">
                <a:solidFill>
                  <a:srgbClr val="BA313B"/>
                </a:solidFill>
                <a:latin typeface="微软雅黑" panose="020B0503020204020204" charset="-122"/>
                <a:ea typeface="微软雅黑" panose="020B0503020204020204" charset="-122"/>
              </a:rPr>
              <a:t>小结</a:t>
            </a:r>
            <a:endParaRPr lang="zh-CN" altLang="en-US" sz="3600" smtClean="0">
              <a:solidFill>
                <a:srgbClr val="BA313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83970">
                                            <p:txEl>
                                              <p:pRg st="0" end="0"/>
                                            </p:txEl>
                                          </p:spTgt>
                                        </p:tgtEl>
                                        <p:attrNameLst>
                                          <p:attrName>style.visibility</p:attrName>
                                        </p:attrNameLst>
                                      </p:cBhvr>
                                      <p:to>
                                        <p:strVal val="visible"/>
                                      </p:to>
                                    </p:set>
                                    <p:anim calcmode="discrete" valueType="clr">
                                      <p:cBhvr override="childStyle">
                                        <p:cTn id="7" dur="80"/>
                                        <p:tgtEl>
                                          <p:spTgt spid="839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397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3970">
                                            <p:txEl>
                                              <p:pRg st="0" end="0"/>
                                            </p:txEl>
                                          </p:spTgt>
                                        </p:tgtEl>
                                        <p:attrNameLst>
                                          <p:attrName>fill.type</p:attrName>
                                        </p:attrNameLst>
                                      </p:cBhvr>
                                      <p:to>
                                        <p:strVal val="solid"/>
                                      </p:to>
                                    </p:set>
                                  </p:childTnLst>
                                </p:cTn>
                              </p:par>
                            </p:childTnLst>
                          </p:cTn>
                        </p:par>
                        <p:par>
                          <p:cTn id="10" fill="hold">
                            <p:stCondLst>
                              <p:cond delay="2559"/>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83970">
                                            <p:txEl>
                                              <p:pRg st="1" end="1"/>
                                            </p:txEl>
                                          </p:spTgt>
                                        </p:tgtEl>
                                        <p:attrNameLst>
                                          <p:attrName>style.visibility</p:attrName>
                                        </p:attrNameLst>
                                      </p:cBhvr>
                                      <p:to>
                                        <p:strVal val="visible"/>
                                      </p:to>
                                    </p:set>
                                    <p:anim calcmode="discrete" valueType="clr">
                                      <p:cBhvr override="childStyle">
                                        <p:cTn id="13" dur="80"/>
                                        <p:tgtEl>
                                          <p:spTgt spid="8397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3970">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83970">
                                            <p:txEl>
                                              <p:pRg st="1" end="1"/>
                                            </p:txEl>
                                          </p:spTgt>
                                        </p:tgtEl>
                                        <p:attrNameLst>
                                          <p:attrName>fill.type</p:attrName>
                                        </p:attrNameLst>
                                      </p:cBhvr>
                                      <p:to>
                                        <p:strVal val="solid"/>
                                      </p:to>
                                    </p:set>
                                  </p:childTnLst>
                                </p:cTn>
                              </p:par>
                            </p:childTnLst>
                          </p:cTn>
                        </p:par>
                        <p:par>
                          <p:cTn id="16" fill="hold">
                            <p:stCondLst>
                              <p:cond delay="6639"/>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83970">
                                            <p:txEl>
                                              <p:pRg st="2" end="2"/>
                                            </p:txEl>
                                          </p:spTgt>
                                        </p:tgtEl>
                                        <p:attrNameLst>
                                          <p:attrName>style.visibility</p:attrName>
                                        </p:attrNameLst>
                                      </p:cBhvr>
                                      <p:to>
                                        <p:strVal val="visible"/>
                                      </p:to>
                                    </p:set>
                                    <p:anim calcmode="discrete" valueType="clr">
                                      <p:cBhvr override="childStyle">
                                        <p:cTn id="19" dur="80"/>
                                        <p:tgtEl>
                                          <p:spTgt spid="8397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3970">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8397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892175"/>
            <a:ext cx="6508750" cy="609600"/>
          </a:xfrm>
        </p:spPr>
        <p:txBody>
          <a:bodyPr/>
          <a:lstStyle/>
          <a:p>
            <a:r>
              <a:rPr lang="zh-CN" altLang="en-US" sz="3600" smtClean="0">
                <a:solidFill>
                  <a:srgbClr val="BA313B"/>
                </a:solidFill>
                <a:latin typeface="微软雅黑" panose="020B0503020204020204" charset="-122"/>
                <a:ea typeface="微软雅黑" panose="020B0503020204020204" charset="-122"/>
              </a:rPr>
              <a:t>三</a:t>
            </a:r>
            <a:r>
              <a:rPr lang="en-US" altLang="zh-CN" sz="3600" smtClean="0">
                <a:solidFill>
                  <a:srgbClr val="BA313B"/>
                </a:solidFill>
                <a:latin typeface="微软雅黑" panose="020B0503020204020204" charset="-122"/>
                <a:ea typeface="微软雅黑" panose="020B0503020204020204" charset="-122"/>
              </a:rPr>
              <a:t>. </a:t>
            </a:r>
            <a:r>
              <a:rPr lang="zh-CN" altLang="en-US" sz="3600" smtClean="0">
                <a:solidFill>
                  <a:srgbClr val="BA313B"/>
                </a:solidFill>
                <a:latin typeface="微软雅黑" panose="020B0503020204020204" charset="-122"/>
                <a:ea typeface="微软雅黑" panose="020B0503020204020204" charset="-122"/>
              </a:rPr>
              <a:t>与本质安全有关的几个概念</a:t>
            </a:r>
            <a:endParaRPr lang="zh-CN" altLang="en-US" sz="3600" smtClean="0">
              <a:solidFill>
                <a:srgbClr val="BA313B"/>
              </a:solidFill>
              <a:latin typeface="微软雅黑" panose="020B0503020204020204" charset="-122"/>
              <a:ea typeface="微软雅黑" panose="020B0503020204020204" charset="-122"/>
            </a:endParaRPr>
          </a:p>
        </p:txBody>
      </p:sp>
      <p:sp>
        <p:nvSpPr>
          <p:cNvPr id="46083" name="Content Placeholder 2"/>
          <p:cNvSpPr txBox="1"/>
          <p:nvPr/>
        </p:nvSpPr>
        <p:spPr bwMode="auto">
          <a:xfrm>
            <a:off x="617538" y="2105025"/>
            <a:ext cx="7945437"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indent="-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spcBef>
                <a:spcPct val="20000"/>
              </a:spcBef>
              <a:buSzPct val="78000"/>
              <a:buFontTx/>
              <a:buBlip>
                <a:blip r:embed="rId1"/>
              </a:buBlip>
            </a:pPr>
            <a:r>
              <a:rPr lang="zh-CN" altLang="en-US" b="1" i="0">
                <a:latin typeface="微软雅黑" panose="020B0503020204020204" charset="-122"/>
                <a:ea typeface="微软雅黑" panose="020B0503020204020204" charset="-122"/>
                <a:cs typeface="MS PGothic" panose="020B0600070205080204" pitchFamily="34" charset="-128"/>
              </a:rPr>
              <a:t>三违</a:t>
            </a:r>
            <a:endParaRPr lang="en-US" altLang="zh-CN"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endParaRPr lang="en-US" altLang="zh-CN"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r>
              <a:rPr lang="zh-CN" altLang="en-US" b="1" i="0">
                <a:latin typeface="微软雅黑" panose="020B0503020204020204" charset="-122"/>
                <a:ea typeface="微软雅黑" panose="020B0503020204020204" charset="-122"/>
                <a:cs typeface="MS PGothic" panose="020B0600070205080204" pitchFamily="34" charset="-128"/>
              </a:rPr>
              <a:t>四不伤害</a:t>
            </a:r>
            <a:endParaRPr lang="en-US" altLang="zh-CN"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endParaRPr lang="zh-CN" altLang="en-US"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r>
              <a:rPr lang="zh-CN" altLang="en-US" b="1" i="0">
                <a:latin typeface="微软雅黑" panose="020B0503020204020204" charset="-122"/>
                <a:ea typeface="微软雅黑" panose="020B0503020204020204" charset="-122"/>
                <a:cs typeface="MS PGothic" panose="020B0600070205080204" pitchFamily="34" charset="-128"/>
              </a:rPr>
              <a:t>三点控制</a:t>
            </a:r>
            <a:endParaRPr lang="en-US" altLang="zh-CN"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endParaRPr lang="en-US" altLang="zh-CN"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r>
              <a:rPr lang="en-US" altLang="zh-CN" b="1" i="0">
                <a:latin typeface="微软雅黑" panose="020B0503020204020204" charset="-122"/>
                <a:ea typeface="微软雅黑" panose="020B0503020204020204" charset="-122"/>
                <a:cs typeface="MS PGothic" panose="020B0600070205080204" pitchFamily="34" charset="-128"/>
              </a:rPr>
              <a:t>3E</a:t>
            </a:r>
            <a:r>
              <a:rPr lang="zh-CN" altLang="en-US" b="1" i="0">
                <a:latin typeface="微软雅黑" panose="020B0503020204020204" charset="-122"/>
                <a:ea typeface="微软雅黑" panose="020B0503020204020204" charset="-122"/>
                <a:cs typeface="MS PGothic" panose="020B0600070205080204" pitchFamily="34" charset="-128"/>
              </a:rPr>
              <a:t>原则</a:t>
            </a:r>
            <a:endParaRPr lang="en-US" altLang="zh-CN"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endParaRPr lang="en-US" altLang="zh-CN" b="1"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r>
              <a:rPr lang="zh-CN" altLang="en-US" b="1" i="0">
                <a:latin typeface="微软雅黑" panose="020B0503020204020204" charset="-122"/>
                <a:ea typeface="微软雅黑" panose="020B0503020204020204" charset="-122"/>
                <a:cs typeface="MS PGothic" panose="020B0600070205080204" pitchFamily="34" charset="-128"/>
              </a:rPr>
              <a:t>安全效益的“金字塔法则”</a:t>
            </a:r>
            <a:endParaRPr lang="en-US" altLang="zh-CN" b="1" i="0">
              <a:latin typeface="微软雅黑" panose="020B0503020204020204" charset="-122"/>
              <a:ea typeface="微软雅黑" panose="020B0503020204020204" charset="-122"/>
              <a:cs typeface="MS PGothic"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794000" y="681038"/>
            <a:ext cx="3879850" cy="787400"/>
          </a:xfrm>
        </p:spPr>
        <p:txBody>
          <a:bodyPr/>
          <a:lstStyle/>
          <a:p>
            <a:r>
              <a:rPr lang="zh-CN" altLang="en-US" sz="3600" dirty="0" smtClean="0">
                <a:solidFill>
                  <a:srgbClr val="BA313B"/>
                </a:solidFill>
                <a:latin typeface="微软雅黑" panose="020B0503020204020204" charset="-122"/>
                <a:ea typeface="微软雅黑" panose="020B0503020204020204" charset="-122"/>
              </a:rPr>
              <a:t>三违</a:t>
            </a:r>
            <a:endParaRPr lang="zh-CN" altLang="en-US" sz="3600" dirty="0" smtClean="0">
              <a:solidFill>
                <a:srgbClr val="BA313B"/>
              </a:solidFill>
              <a:latin typeface="微软雅黑" panose="020B0503020204020204" charset="-122"/>
              <a:ea typeface="微软雅黑" panose="020B0503020204020204" charset="-122"/>
            </a:endParaRPr>
          </a:p>
        </p:txBody>
      </p:sp>
      <p:sp>
        <p:nvSpPr>
          <p:cNvPr id="47107" name="Rectangle 3"/>
          <p:cNvSpPr>
            <a:spLocks noGrp="1" noChangeArrowheads="1"/>
          </p:cNvSpPr>
          <p:nvPr>
            <p:ph type="body" idx="1"/>
          </p:nvPr>
        </p:nvSpPr>
        <p:spPr>
          <a:xfrm>
            <a:off x="576263" y="1468438"/>
            <a:ext cx="8101012" cy="4525962"/>
          </a:xfrm>
        </p:spPr>
        <p:txBody>
          <a:bodyPr/>
          <a:lstStyle/>
          <a:p>
            <a:r>
              <a:rPr lang="zh-CN" altLang="en-US" sz="1800" b="1" dirty="0" smtClean="0">
                <a:latin typeface="微软雅黑" panose="020B0503020204020204" charset="-122"/>
                <a:ea typeface="微软雅黑" panose="020B0503020204020204" charset="-122"/>
              </a:rPr>
              <a:t>这是我国提出的，具体指：违章指挥，违章操作，违反劳动纪律。</a:t>
            </a:r>
            <a:endParaRPr lang="zh-CN" altLang="en-US" sz="1800" b="1" dirty="0" smtClean="0">
              <a:latin typeface="微软雅黑" panose="020B0503020204020204" charset="-122"/>
              <a:ea typeface="微软雅黑" panose="020B0503020204020204" charset="-122"/>
            </a:endParaRPr>
          </a:p>
          <a:p>
            <a:r>
              <a:rPr lang="zh-CN" altLang="en-US" sz="1800" dirty="0" smtClean="0">
                <a:latin typeface="微软雅黑" panose="020B0503020204020204" charset="-122"/>
                <a:ea typeface="微软雅黑" panose="020B0503020204020204" charset="-122"/>
              </a:rPr>
              <a:t>要杜绝违章，首先要明白什么是违章：违章就是违反安全管理制度、规范、章程，违反安全技术措施及交底要求所从事的活动。违章包括：作业违章，指挥违章，失职违章。</a:t>
            </a:r>
            <a:endParaRPr lang="zh-CN" altLang="en-US" sz="1800" dirty="0" smtClean="0">
              <a:latin typeface="微软雅黑" panose="020B0503020204020204" charset="-122"/>
              <a:ea typeface="微软雅黑" panose="020B0503020204020204" charset="-122"/>
            </a:endParaRPr>
          </a:p>
          <a:p>
            <a:pPr lvl="1"/>
            <a:r>
              <a:rPr lang="zh-CN" altLang="en-US" sz="1800" b="1" dirty="0" smtClean="0">
                <a:solidFill>
                  <a:srgbClr val="FF0000"/>
                </a:solidFill>
                <a:latin typeface="微软雅黑" panose="020B0503020204020204" charset="-122"/>
                <a:ea typeface="微软雅黑" panose="020B0503020204020204" charset="-122"/>
              </a:rPr>
              <a:t>作业违章</a:t>
            </a:r>
            <a:r>
              <a:rPr lang="zh-CN" altLang="en-US" sz="1800" dirty="0" smtClean="0">
                <a:latin typeface="微软雅黑" panose="020B0503020204020204" charset="-122"/>
                <a:ea typeface="微软雅黑" panose="020B0503020204020204" charset="-122"/>
              </a:rPr>
              <a:t>是指从事各类活动的人员在过程中出现的违章行为；</a:t>
            </a:r>
            <a:endParaRPr lang="zh-CN" altLang="en-US" sz="1800" dirty="0" smtClean="0">
              <a:latin typeface="微软雅黑" panose="020B0503020204020204" charset="-122"/>
              <a:ea typeface="微软雅黑" panose="020B0503020204020204" charset="-122"/>
            </a:endParaRPr>
          </a:p>
          <a:p>
            <a:pPr lvl="1"/>
            <a:r>
              <a:rPr lang="zh-CN" altLang="en-US" sz="1800" b="1" dirty="0" smtClean="0">
                <a:solidFill>
                  <a:srgbClr val="FF0000"/>
                </a:solidFill>
                <a:latin typeface="微软雅黑" panose="020B0503020204020204" charset="-122"/>
                <a:ea typeface="微软雅黑" panose="020B0503020204020204" charset="-122"/>
              </a:rPr>
              <a:t>指挥违章</a:t>
            </a:r>
            <a:r>
              <a:rPr lang="zh-CN" altLang="en-US" sz="1800" dirty="0" smtClean="0">
                <a:latin typeface="微软雅黑" panose="020B0503020204020204" charset="-122"/>
                <a:ea typeface="微软雅黑" panose="020B0503020204020204" charset="-122"/>
              </a:rPr>
              <a:t>是指各级承担管理职能的人员，在活动过程中出现的违章指挥行为；</a:t>
            </a:r>
            <a:endParaRPr lang="zh-CN" altLang="en-US" sz="1800" dirty="0" smtClean="0">
              <a:latin typeface="微软雅黑" panose="020B0503020204020204" charset="-122"/>
              <a:ea typeface="微软雅黑" panose="020B0503020204020204" charset="-122"/>
            </a:endParaRPr>
          </a:p>
          <a:p>
            <a:pPr lvl="1"/>
            <a:r>
              <a:rPr lang="zh-CN" altLang="en-US" sz="1800" b="1" dirty="0" smtClean="0">
                <a:solidFill>
                  <a:srgbClr val="FF0000"/>
                </a:solidFill>
                <a:latin typeface="微软雅黑" panose="020B0503020204020204" charset="-122"/>
                <a:ea typeface="微软雅黑" panose="020B0503020204020204" charset="-122"/>
              </a:rPr>
              <a:t>失职违章</a:t>
            </a:r>
            <a:r>
              <a:rPr lang="zh-CN" altLang="en-US" sz="1800" dirty="0" smtClean="0">
                <a:latin typeface="微软雅黑" panose="020B0503020204020204" charset="-122"/>
                <a:ea typeface="微软雅黑" panose="020B0503020204020204" charset="-122"/>
              </a:rPr>
              <a:t>是指承担安全管理、监督职责的人员，在活动过程中，不履行安全管理责任而出现失职、渎职行为。</a:t>
            </a:r>
            <a:endParaRPr lang="zh-CN" altLang="en-US" sz="1800" dirty="0" smtClean="0">
              <a:latin typeface="微软雅黑" panose="020B0503020204020204" charset="-122"/>
              <a:ea typeface="微软雅黑" panose="020B0503020204020204" charset="-122"/>
            </a:endParaRPr>
          </a:p>
          <a:p>
            <a:r>
              <a:rPr lang="zh-CN" altLang="en-US" sz="1800" dirty="0" smtClean="0">
                <a:solidFill>
                  <a:srgbClr val="BA313B"/>
                </a:solidFill>
                <a:latin typeface="微软雅黑" panose="020B0503020204020204" charset="-122"/>
                <a:ea typeface="微软雅黑" panose="020B0503020204020204" charset="-122"/>
              </a:rPr>
              <a:t>违章不一定出事（故），出事（故）必是违章；苍蝇专叮有缝的蛋，事故专找大意的人</a:t>
            </a:r>
            <a:endParaRPr lang="zh-CN" altLang="en-US" sz="1800" dirty="0" smtClean="0">
              <a:solidFill>
                <a:srgbClr val="BA313B"/>
              </a:solidFill>
              <a:latin typeface="微软雅黑" panose="020B0503020204020204" charset="-122"/>
              <a:ea typeface="微软雅黑" panose="020B0503020204020204" charset="-122"/>
            </a:endParaRPr>
          </a:p>
        </p:txBody>
      </p:sp>
      <p:graphicFrame>
        <p:nvGraphicFramePr>
          <p:cNvPr id="47108" name="Object 1"/>
          <p:cNvGraphicFramePr>
            <a:graphicFrameLocks noChangeAspect="1"/>
          </p:cNvGraphicFramePr>
          <p:nvPr/>
        </p:nvGraphicFramePr>
        <p:xfrm>
          <a:off x="6673850" y="4729163"/>
          <a:ext cx="1905000" cy="1447800"/>
        </p:xfrm>
        <a:graphic>
          <a:graphicData uri="http://schemas.openxmlformats.org/presentationml/2006/ole">
            <mc:AlternateContent xmlns:mc="http://schemas.openxmlformats.org/markup-compatibility/2006">
              <mc:Choice xmlns:v="urn:schemas-microsoft-com:vml" Requires="v">
                <p:oleObj spid="_x0000_s4103" name="Clip" r:id="rId1" imgW="810895" imgH="781685" progId="MS_ClipArt_Gallery.2">
                  <p:embed/>
                </p:oleObj>
              </mc:Choice>
              <mc:Fallback>
                <p:oleObj name="Clip" r:id="rId1" imgW="810895" imgH="781685" progId="MS_ClipArt_Gallery.2">
                  <p:embed/>
                  <p:pic>
                    <p:nvPicPr>
                      <p:cNvPr id="0" name="图片 4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50" y="4729163"/>
                        <a:ext cx="1905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76263" y="648543"/>
            <a:ext cx="8229600" cy="585788"/>
          </a:xfrm>
        </p:spPr>
        <p:txBody>
          <a:bodyPr/>
          <a:lstStyle/>
          <a:p>
            <a:r>
              <a:rPr lang="zh-CN" altLang="en-US" sz="3600" smtClean="0">
                <a:solidFill>
                  <a:srgbClr val="BA313B"/>
                </a:solidFill>
                <a:latin typeface="微软雅黑" panose="020B0503020204020204" charset="-122"/>
                <a:ea typeface="微软雅黑" panose="020B0503020204020204" charset="-122"/>
              </a:rPr>
              <a:t>四不伤害</a:t>
            </a:r>
            <a:endParaRPr lang="zh-CN" altLang="en-US" sz="3600" smtClean="0">
              <a:solidFill>
                <a:srgbClr val="BA313B"/>
              </a:solidFill>
              <a:latin typeface="微软雅黑" panose="020B0503020204020204" charset="-122"/>
              <a:ea typeface="微软雅黑" panose="020B0503020204020204" charset="-122"/>
            </a:endParaRPr>
          </a:p>
        </p:txBody>
      </p:sp>
      <p:sp>
        <p:nvSpPr>
          <p:cNvPr id="45059" name="Rectangle 3"/>
          <p:cNvSpPr>
            <a:spLocks noGrp="1" noChangeArrowheads="1"/>
          </p:cNvSpPr>
          <p:nvPr>
            <p:ph type="body" idx="1"/>
          </p:nvPr>
        </p:nvSpPr>
        <p:spPr>
          <a:xfrm>
            <a:off x="576263" y="1459756"/>
            <a:ext cx="8110537" cy="4525962"/>
          </a:xfrm>
        </p:spPr>
        <p:txBody>
          <a:bodyPr/>
          <a:lstStyle/>
          <a:p>
            <a:pPr>
              <a:defRPr/>
            </a:pPr>
            <a:r>
              <a:rPr lang="zh-CN" altLang="en-US" sz="1800" b="1" dirty="0" smtClean="0">
                <a:latin typeface="微软雅黑" panose="020B0503020204020204" charset="-122"/>
                <a:ea typeface="微软雅黑" panose="020B0503020204020204" charset="-122"/>
              </a:rPr>
              <a:t>不伤害自己，不伤害他人，不被别人伤害和保护他人不受伤害。</a:t>
            </a:r>
            <a:endParaRPr lang="en-US" altLang="zh-CN" sz="1800" dirty="0" smtClean="0">
              <a:latin typeface="微软雅黑" panose="020B0503020204020204" charset="-122"/>
              <a:ea typeface="微软雅黑" panose="020B0503020204020204" charset="-122"/>
            </a:endParaRPr>
          </a:p>
          <a:p>
            <a:pPr marL="0">
              <a:defRPr/>
            </a:pPr>
            <a:r>
              <a:rPr lang="zh-CN" altLang="en-US" sz="1800" dirty="0" smtClean="0">
                <a:latin typeface="微软雅黑" panose="020B0503020204020204" charset="-122"/>
                <a:ea typeface="微软雅黑" panose="020B0503020204020204" charset="-122"/>
              </a:rPr>
              <a:t>我不伤害自己，就是要提高自我保护意识，不能由于自己的疏忽、失误而使自己受到伤害。它决定于自己的安全意识、安全知识、对工作任务的熟悉程度、岗位技能、工作态度、工作方法、精神状态、作业行为等多方面因素。</a:t>
            </a:r>
            <a:endParaRPr lang="en-US" altLang="zh-CN" sz="1800" dirty="0" smtClean="0">
              <a:latin typeface="微软雅黑" panose="020B0503020204020204" charset="-122"/>
              <a:ea typeface="微软雅黑" panose="020B0503020204020204" charset="-122"/>
            </a:endParaRPr>
          </a:p>
          <a:p>
            <a:pPr marL="0">
              <a:defRPr/>
            </a:pPr>
            <a:r>
              <a:rPr lang="zh-CN" altLang="en-US" sz="1800" dirty="0" smtClean="0">
                <a:latin typeface="微软雅黑" panose="020B0503020204020204" charset="-122"/>
                <a:ea typeface="微软雅黑" panose="020B0503020204020204" charset="-122"/>
              </a:rPr>
              <a:t>我不伤害他人，就是我的行为或行为后果不能给他人造成伤害。在多人作业时由于自己不遵守操作规程、对作业现场周围观察不够以及自己操作失误等原因，自己的行为可能对现场周围人员造成伤害。</a:t>
            </a:r>
            <a:endParaRPr lang="en-US" altLang="zh-CN" sz="1800" dirty="0" smtClean="0">
              <a:latin typeface="微软雅黑" panose="020B0503020204020204" charset="-122"/>
              <a:ea typeface="微软雅黑" panose="020B0503020204020204" charset="-122"/>
            </a:endParaRPr>
          </a:p>
          <a:p>
            <a:pPr marL="0">
              <a:defRPr/>
            </a:pPr>
            <a:r>
              <a:rPr lang="zh-CN" altLang="en-US" sz="1800" dirty="0" smtClean="0">
                <a:latin typeface="微软雅黑" panose="020B0503020204020204" charset="-122"/>
                <a:ea typeface="微软雅黑" panose="020B0503020204020204" charset="-122"/>
              </a:rPr>
              <a:t>我不被他人伤害，即每个人都要加强自我防范意识，工作中要避免他人的错误操作或其他隐患地自己造成伤害。</a:t>
            </a:r>
            <a:endParaRPr lang="en-US" altLang="zh-CN" sz="1800" dirty="0" smtClean="0">
              <a:latin typeface="微软雅黑" panose="020B0503020204020204" charset="-122"/>
              <a:ea typeface="微软雅黑" panose="020B0503020204020204" charset="-122"/>
            </a:endParaRPr>
          </a:p>
          <a:p>
            <a:pPr marL="0">
              <a:defRPr/>
            </a:pPr>
            <a:r>
              <a:rPr lang="zh-CN" altLang="en-US" sz="1800" dirty="0" smtClean="0">
                <a:latin typeface="微软雅黑" panose="020B0503020204020204" charset="-122"/>
                <a:ea typeface="微软雅黑" panose="020B0503020204020204" charset="-122"/>
              </a:rPr>
              <a:t>任何组织中的每个成员都是团队中的一分子，要担负起关心爱护的责任和义务，不仅自己要注意安全，还要保护团队的其他人员不受伤害，这是每个成员何其他成员的承诺</a:t>
            </a:r>
            <a:endParaRPr lang="zh-CN" altLang="en-US" sz="1800" dirty="0" smtClean="0">
              <a:latin typeface="微软雅黑" panose="020B0503020204020204" charset="-122"/>
              <a:ea typeface="微软雅黑" panose="020B0503020204020204" charset="-122"/>
            </a:endParaRPr>
          </a:p>
        </p:txBody>
      </p:sp>
      <p:graphicFrame>
        <p:nvGraphicFramePr>
          <p:cNvPr id="48132" name="Object 3">
            <a:hlinkClick r:id="" action="ppaction://ole?verb=0"/>
          </p:cNvPr>
          <p:cNvGraphicFramePr/>
          <p:nvPr/>
        </p:nvGraphicFramePr>
        <p:xfrm>
          <a:off x="6300192" y="5157192"/>
          <a:ext cx="1838325" cy="1227137"/>
        </p:xfrm>
        <a:graphic>
          <a:graphicData uri="http://schemas.openxmlformats.org/presentationml/2006/ole">
            <mc:AlternateContent xmlns:mc="http://schemas.openxmlformats.org/markup-compatibility/2006">
              <mc:Choice xmlns:v="urn:schemas-microsoft-com:vml" Requires="v">
                <p:oleObj spid="_x0000_s5127" name="Clip" r:id="rId1" imgW="4117975" imgH="2241550" progId="MS_ClipArt_Gallery.2">
                  <p:embed/>
                </p:oleObj>
              </mc:Choice>
              <mc:Fallback>
                <p:oleObj name="Clip" r:id="rId1" imgW="4117975" imgH="2241550" progId="MS_ClipArt_Gallery.2">
                  <p:embed/>
                  <p:pic>
                    <p:nvPicPr>
                      <p:cNvPr id="0" name="图片 51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157192"/>
                        <a:ext cx="183832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76263" y="576263"/>
            <a:ext cx="8229600" cy="860425"/>
          </a:xfrm>
        </p:spPr>
        <p:txBody>
          <a:bodyPr/>
          <a:lstStyle/>
          <a:p>
            <a:r>
              <a:rPr lang="zh-CN" altLang="en-US" sz="3600" dirty="0" smtClean="0">
                <a:solidFill>
                  <a:srgbClr val="BA313B"/>
                </a:solidFill>
                <a:latin typeface="微软雅黑" panose="020B0503020204020204" charset="-122"/>
                <a:ea typeface="微软雅黑" panose="020B0503020204020204" charset="-122"/>
              </a:rPr>
              <a:t>三点控制</a:t>
            </a:r>
            <a:endParaRPr lang="zh-CN" altLang="en-US" sz="3600" dirty="0" smtClean="0">
              <a:solidFill>
                <a:srgbClr val="BA313B"/>
              </a:solidFill>
              <a:latin typeface="微软雅黑" panose="020B0503020204020204" charset="-122"/>
              <a:ea typeface="微软雅黑" panose="020B0503020204020204" charset="-122"/>
            </a:endParaRPr>
          </a:p>
        </p:txBody>
      </p:sp>
      <p:sp>
        <p:nvSpPr>
          <p:cNvPr id="46083" name="Rectangle 3"/>
          <p:cNvSpPr>
            <a:spLocks noGrp="1" noChangeArrowheads="1"/>
          </p:cNvSpPr>
          <p:nvPr>
            <p:ph type="body" idx="1"/>
          </p:nvPr>
        </p:nvSpPr>
        <p:spPr>
          <a:xfrm>
            <a:off x="576263" y="1692275"/>
            <a:ext cx="7820025" cy="4525963"/>
          </a:xfrm>
        </p:spPr>
        <p:txBody>
          <a:bodyPr/>
          <a:lstStyle/>
          <a:p>
            <a:pPr marL="0">
              <a:defRPr/>
            </a:pPr>
            <a:r>
              <a:rPr lang="zh-CN" altLang="en-US" sz="2400" dirty="0" smtClean="0">
                <a:latin typeface="微软雅黑" panose="020B0503020204020204" charset="-122"/>
                <a:ea typeface="微软雅黑" panose="020B0503020204020204" charset="-122"/>
              </a:rPr>
              <a:t>对生产现场的”</a:t>
            </a:r>
            <a:r>
              <a:rPr lang="zh-CN" altLang="en-US" sz="2400" b="1" dirty="0" smtClean="0">
                <a:solidFill>
                  <a:srgbClr val="FF0000"/>
                </a:solidFill>
                <a:latin typeface="微软雅黑" panose="020B0503020204020204" charset="-122"/>
                <a:ea typeface="微软雅黑" panose="020B0503020204020204" charset="-122"/>
              </a:rPr>
              <a:t>危险点、危害点、事故多发点</a:t>
            </a:r>
            <a:r>
              <a:rPr lang="zh-CN" altLang="en-US" sz="2400" dirty="0" smtClean="0">
                <a:latin typeface="微软雅黑" panose="020B0503020204020204" charset="-122"/>
                <a:ea typeface="微软雅黑" panose="020B0503020204020204" charset="-122"/>
              </a:rPr>
              <a:t>”要进行强化的控制管理，进行挂牌制，标明其危险或危害的性质、类型、定量、注意事项等内容，以警示人员。</a:t>
            </a:r>
            <a:endParaRPr lang="zh-CN" altLang="en-US" sz="2400" dirty="0" smtClean="0">
              <a:latin typeface="微软雅黑" panose="020B0503020204020204" charset="-122"/>
              <a:ea typeface="微软雅黑" panose="020B0503020204020204" charset="-122"/>
            </a:endParaRPr>
          </a:p>
          <a:p>
            <a:pPr>
              <a:defRPr/>
            </a:pPr>
            <a:r>
              <a:rPr lang="zh-CN" altLang="en-US" sz="2400" dirty="0" smtClean="0">
                <a:latin typeface="微软雅黑" panose="020B0503020204020204" charset="-122"/>
                <a:ea typeface="微软雅黑" panose="020B0503020204020204" charset="-122"/>
              </a:rPr>
              <a:t>在</a:t>
            </a:r>
            <a:r>
              <a:rPr lang="en-US" altLang="zh-CN" sz="2400" dirty="0" smtClean="0">
                <a:latin typeface="微软雅黑" panose="020B0503020204020204" charset="-122"/>
                <a:ea typeface="微软雅黑" panose="020B0503020204020204" charset="-122"/>
              </a:rPr>
              <a:t>6S</a:t>
            </a:r>
            <a:r>
              <a:rPr lang="zh-CN" altLang="en-US" sz="2400" dirty="0" smtClean="0">
                <a:latin typeface="微软雅黑" panose="020B0503020204020204" charset="-122"/>
                <a:ea typeface="微软雅黑" panose="020B0503020204020204" charset="-122"/>
              </a:rPr>
              <a:t>管理中，也有类似的做法。</a:t>
            </a:r>
            <a:endParaRPr lang="zh-CN" altLang="en-US" sz="2400" dirty="0" smtClean="0">
              <a:latin typeface="微软雅黑" panose="020B0503020204020204" charset="-122"/>
              <a:ea typeface="微软雅黑" panose="020B0503020204020204" charset="-122"/>
            </a:endParaRPr>
          </a:p>
        </p:txBody>
      </p:sp>
      <p:sp>
        <p:nvSpPr>
          <p:cNvPr id="146437" name="WordArt 5"/>
          <p:cNvSpPr>
            <a:spLocks noChangeArrowheads="1" noChangeShapeType="1" noTextEdit="1"/>
          </p:cNvSpPr>
          <p:nvPr/>
        </p:nvSpPr>
        <p:spPr bwMode="auto">
          <a:xfrm>
            <a:off x="5105400" y="3686175"/>
            <a:ext cx="1371600" cy="1136650"/>
          </a:xfrm>
          <a:prstGeom prst="rect">
            <a:avLst/>
          </a:prstGeom>
        </p:spPr>
        <p:txBody>
          <a:bodyPr wrap="none" fromWordArt="1">
            <a:prstTxWarp prst="textSlantUp">
              <a:avLst>
                <a:gd name="adj" fmla="val 55556"/>
              </a:avLst>
            </a:prstTxWarp>
          </a:bodyPr>
          <a:lstStyle/>
          <a:p>
            <a:r>
              <a:rPr lang="zh-CN" altLang="en-US" sz="3600" i="0" kern="10">
                <a:ln w="9525">
                  <a:solidFill>
                    <a:srgbClr val="FFCC00"/>
                  </a:solidFill>
                  <a:round/>
                </a:ln>
                <a:solidFill>
                  <a:srgbClr val="FFCC00"/>
                </a:solidFill>
                <a:latin typeface="华文仿宋" panose="02010600040101010101" charset="-122"/>
                <a:ea typeface="华文仿宋" panose="02010600040101010101" charset="-122"/>
              </a:rPr>
              <a:t>危险点</a:t>
            </a:r>
            <a:endParaRPr lang="zh-CN" altLang="en-US" sz="3600" i="0" kern="10">
              <a:ln w="9525">
                <a:solidFill>
                  <a:srgbClr val="FFCC00"/>
                </a:solidFill>
                <a:round/>
              </a:ln>
              <a:solidFill>
                <a:srgbClr val="FFCC00"/>
              </a:solidFill>
              <a:latin typeface="华文仿宋" panose="02010600040101010101" charset="-122"/>
              <a:ea typeface="华文仿宋" panose="02010600040101010101" charset="-122"/>
            </a:endParaRPr>
          </a:p>
        </p:txBody>
      </p:sp>
      <p:sp>
        <p:nvSpPr>
          <p:cNvPr id="146438" name="WordArt 6"/>
          <p:cNvSpPr>
            <a:spLocks noChangeArrowheads="1" noChangeShapeType="1" noTextEdit="1"/>
          </p:cNvSpPr>
          <p:nvPr/>
        </p:nvSpPr>
        <p:spPr bwMode="auto">
          <a:xfrm>
            <a:off x="6858000" y="3686175"/>
            <a:ext cx="1371600" cy="1136650"/>
          </a:xfrm>
          <a:prstGeom prst="rect">
            <a:avLst/>
          </a:prstGeom>
        </p:spPr>
        <p:txBody>
          <a:bodyPr wrap="none" fromWordArt="1">
            <a:prstTxWarp prst="textSlantDown">
              <a:avLst>
                <a:gd name="adj" fmla="val 44444"/>
              </a:avLst>
            </a:prstTxWarp>
          </a:bodyPr>
          <a:lstStyle/>
          <a:p>
            <a:r>
              <a:rPr lang="zh-CN" altLang="en-US" sz="3600" i="0" kern="10">
                <a:ln w="9525">
                  <a:solidFill>
                    <a:srgbClr val="FFCC00"/>
                  </a:solidFill>
                  <a:round/>
                </a:ln>
                <a:solidFill>
                  <a:srgbClr val="FFCC00"/>
                </a:solidFill>
                <a:latin typeface="华文仿宋" panose="02010600040101010101" charset="-122"/>
                <a:ea typeface="华文仿宋" panose="02010600040101010101" charset="-122"/>
              </a:rPr>
              <a:t>危害点</a:t>
            </a:r>
            <a:endParaRPr lang="zh-CN" altLang="en-US" sz="3600" i="0" kern="10">
              <a:ln w="9525">
                <a:solidFill>
                  <a:srgbClr val="FFCC00"/>
                </a:solidFill>
                <a:round/>
              </a:ln>
              <a:solidFill>
                <a:srgbClr val="FFCC00"/>
              </a:solidFill>
              <a:latin typeface="华文仿宋" panose="02010600040101010101" charset="-122"/>
              <a:ea typeface="华文仿宋" panose="02010600040101010101" charset="-122"/>
            </a:endParaRPr>
          </a:p>
        </p:txBody>
      </p:sp>
      <p:sp>
        <p:nvSpPr>
          <p:cNvPr id="146439" name="WordArt 7"/>
          <p:cNvSpPr>
            <a:spLocks noChangeArrowheads="1" noChangeShapeType="1" noTextEdit="1"/>
          </p:cNvSpPr>
          <p:nvPr/>
        </p:nvSpPr>
        <p:spPr bwMode="auto">
          <a:xfrm>
            <a:off x="5334000" y="4905375"/>
            <a:ext cx="2590800" cy="504825"/>
          </a:xfrm>
          <a:prstGeom prst="rect">
            <a:avLst/>
          </a:prstGeom>
        </p:spPr>
        <p:txBody>
          <a:bodyPr wrap="none" fromWordArt="1">
            <a:prstTxWarp prst="textPlain">
              <a:avLst>
                <a:gd name="adj" fmla="val 50000"/>
              </a:avLst>
            </a:prstTxWarp>
          </a:bodyPr>
          <a:lstStyle/>
          <a:p>
            <a:r>
              <a:rPr lang="zh-CN" altLang="en-US" sz="3600" i="0" kern="10">
                <a:ln w="9525">
                  <a:solidFill>
                    <a:srgbClr val="FFCC00"/>
                  </a:solidFill>
                  <a:round/>
                </a:ln>
                <a:solidFill>
                  <a:srgbClr val="FFCC00"/>
                </a:solidFill>
                <a:latin typeface="华文仿宋" panose="02010600040101010101" charset="-122"/>
                <a:ea typeface="华文仿宋" panose="02010600040101010101" charset="-122"/>
              </a:rPr>
              <a:t>事故多发点</a:t>
            </a:r>
            <a:endParaRPr lang="zh-CN" altLang="en-US" sz="3600" i="0" kern="10">
              <a:ln w="9525">
                <a:solidFill>
                  <a:srgbClr val="FFCC00"/>
                </a:solidFill>
                <a:round/>
              </a:ln>
              <a:solidFill>
                <a:srgbClr val="FFCC00"/>
              </a:solidFill>
              <a:latin typeface="华文仿宋" panose="02010600040101010101" charset="-122"/>
              <a:ea typeface="华文仿宋" panose="02010600040101010101" charset="-122"/>
            </a:endParaRPr>
          </a:p>
        </p:txBody>
      </p:sp>
      <p:pic>
        <p:nvPicPr>
          <p:cNvPr id="146440" name="Picture 8" descr="MCj043250700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38250" y="4254500"/>
            <a:ext cx="27908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randombar(horizontal)">
                                      <p:cBhvr>
                                        <p:cTn id="7" dur="500"/>
                                        <p:tgtEl>
                                          <p:spTgt spid="14643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6438"/>
                                        </p:tgtEl>
                                        <p:attrNameLst>
                                          <p:attrName>style.visibility</p:attrName>
                                        </p:attrNameLst>
                                      </p:cBhvr>
                                      <p:to>
                                        <p:strVal val="visible"/>
                                      </p:to>
                                    </p:set>
                                    <p:animEffect transition="in" filter="randombar(horizontal)">
                                      <p:cBhvr>
                                        <p:cTn id="11" dur="500"/>
                                        <p:tgtEl>
                                          <p:spTgt spid="14643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46439"/>
                                        </p:tgtEl>
                                        <p:attrNameLst>
                                          <p:attrName>style.visibility</p:attrName>
                                        </p:attrNameLst>
                                      </p:cBhvr>
                                      <p:to>
                                        <p:strVal val="visible"/>
                                      </p:to>
                                    </p:set>
                                    <p:animEffect transition="in" filter="randombar(horizontal)">
                                      <p:cBhvr>
                                        <p:cTn id="15" dur="500"/>
                                        <p:tgtEl>
                                          <p:spTgt spid="146439"/>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6440"/>
                                        </p:tgtEl>
                                        <p:attrNameLst>
                                          <p:attrName>style.visibility</p:attrName>
                                        </p:attrNameLst>
                                      </p:cBhvr>
                                      <p:to>
                                        <p:strVal val="visible"/>
                                      </p:to>
                                    </p:set>
                                    <p:animEffect transition="in" filter="dissolve">
                                      <p:cBhvr>
                                        <p:cTn id="19" dur="500"/>
                                        <p:tgtEl>
                                          <p:spTgt spid="14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P spid="146438" grpId="0" animBg="1"/>
      <p:bldP spid="1464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76263" y="576263"/>
            <a:ext cx="8229600" cy="758825"/>
          </a:xfrm>
        </p:spPr>
        <p:txBody>
          <a:bodyPr/>
          <a:lstStyle/>
          <a:p>
            <a:r>
              <a:rPr lang="en-US" altLang="zh-CN" sz="3600" smtClean="0">
                <a:solidFill>
                  <a:srgbClr val="BA313B"/>
                </a:solidFill>
                <a:latin typeface="微软雅黑" panose="020B0503020204020204" charset="-122"/>
                <a:ea typeface="微软雅黑" panose="020B0503020204020204" charset="-122"/>
              </a:rPr>
              <a:t>3E</a:t>
            </a:r>
            <a:r>
              <a:rPr lang="zh-CN" altLang="en-US" sz="3600" smtClean="0">
                <a:solidFill>
                  <a:srgbClr val="BA313B"/>
                </a:solidFill>
                <a:latin typeface="微软雅黑" panose="020B0503020204020204" charset="-122"/>
                <a:ea typeface="微软雅黑" panose="020B0503020204020204" charset="-122"/>
              </a:rPr>
              <a:t>原则</a:t>
            </a:r>
            <a:endParaRPr lang="zh-CN" altLang="en-US" sz="3600" smtClean="0">
              <a:solidFill>
                <a:srgbClr val="BA313B"/>
              </a:solidFill>
              <a:latin typeface="微软雅黑" panose="020B0503020204020204" charset="-122"/>
              <a:ea typeface="微软雅黑" panose="020B0503020204020204" charset="-122"/>
            </a:endParaRPr>
          </a:p>
        </p:txBody>
      </p:sp>
      <p:sp>
        <p:nvSpPr>
          <p:cNvPr id="47107" name="Rectangle 3"/>
          <p:cNvSpPr>
            <a:spLocks noGrp="1" noChangeArrowheads="1"/>
          </p:cNvSpPr>
          <p:nvPr>
            <p:ph type="body" idx="1"/>
          </p:nvPr>
        </p:nvSpPr>
        <p:spPr>
          <a:xfrm>
            <a:off x="576263" y="1692275"/>
            <a:ext cx="7034212" cy="4525963"/>
          </a:xfrm>
        </p:spPr>
        <p:txBody>
          <a:bodyPr/>
          <a:lstStyle/>
          <a:p>
            <a:pPr marL="0">
              <a:defRPr/>
            </a:pPr>
            <a:r>
              <a:rPr lang="zh-CN" altLang="en-US" sz="1800" dirty="0" smtClean="0">
                <a:latin typeface="微软雅黑" panose="020B0503020204020204" charset="-122"/>
                <a:ea typeface="微软雅黑" panose="020B0503020204020204" charset="-122"/>
              </a:rPr>
              <a:t>美国安全专家</a:t>
            </a:r>
            <a:r>
              <a:rPr lang="zh-CN" altLang="en-US" sz="1800" dirty="0" smtClean="0">
                <a:solidFill>
                  <a:srgbClr val="FF0000"/>
                </a:solidFill>
                <a:latin typeface="微软雅黑" panose="020B0503020204020204" charset="-122"/>
                <a:ea typeface="微软雅黑" panose="020B0503020204020204" charset="-122"/>
              </a:rPr>
              <a:t>海因里希</a:t>
            </a:r>
            <a:r>
              <a:rPr lang="zh-CN" altLang="en-US" sz="1800" dirty="0" smtClean="0">
                <a:latin typeface="微软雅黑" panose="020B0503020204020204" charset="-122"/>
                <a:ea typeface="微软雅黑" panose="020B0503020204020204" charset="-122"/>
              </a:rPr>
              <a:t>通过对“造成人的不安全行为和物的不安全状态”的分析，总结出技术原因、教育原因、身体和态度原因、管理原因几个主要因素。后来，人们从这些因素概括出安全管理的“</a:t>
            </a:r>
            <a:r>
              <a:rPr lang="en-US" altLang="zh-CN" sz="1800" dirty="0" smtClean="0">
                <a:latin typeface="微软雅黑" panose="020B0503020204020204" charset="-122"/>
                <a:ea typeface="微软雅黑" panose="020B0503020204020204" charset="-122"/>
              </a:rPr>
              <a:t>3E</a:t>
            </a:r>
            <a:r>
              <a:rPr lang="zh-CN" altLang="en-US" sz="1800" dirty="0" smtClean="0">
                <a:latin typeface="微软雅黑" panose="020B0503020204020204" charset="-122"/>
                <a:ea typeface="微软雅黑" panose="020B0503020204020204" charset="-122"/>
              </a:rPr>
              <a:t>原则”，即教育对策，工程技术对策和法制对策。</a:t>
            </a:r>
            <a:endParaRPr lang="zh-CN" altLang="en-US" sz="1800" dirty="0" smtClean="0">
              <a:latin typeface="微软雅黑" panose="020B0503020204020204" charset="-122"/>
              <a:ea typeface="微软雅黑" panose="020B0503020204020204" charset="-122"/>
            </a:endParaRPr>
          </a:p>
          <a:p>
            <a:pPr>
              <a:defRPr/>
            </a:pPr>
            <a:r>
              <a:rPr lang="en-US" altLang="zh-CN" sz="1800" dirty="0" smtClean="0">
                <a:latin typeface="微软雅黑" panose="020B0503020204020204" charset="-122"/>
                <a:ea typeface="微软雅黑" panose="020B0503020204020204" charset="-122"/>
              </a:rPr>
              <a:t>Education</a:t>
            </a:r>
            <a:endParaRPr lang="en-US" altLang="zh-CN" sz="1800" dirty="0" smtClean="0">
              <a:latin typeface="微软雅黑" panose="020B0503020204020204" charset="-122"/>
              <a:ea typeface="微软雅黑" panose="020B0503020204020204" charset="-122"/>
            </a:endParaRPr>
          </a:p>
          <a:p>
            <a:pPr lvl="1">
              <a:defRPr/>
            </a:pPr>
            <a:r>
              <a:rPr lang="zh-CN" altLang="en-US" sz="1800" dirty="0" smtClean="0">
                <a:latin typeface="微软雅黑" panose="020B0503020204020204" charset="-122"/>
                <a:ea typeface="微软雅黑" panose="020B0503020204020204" charset="-122"/>
              </a:rPr>
              <a:t>通过</a:t>
            </a:r>
            <a:r>
              <a:rPr lang="zh-CN" altLang="en-US" sz="1800" b="1" dirty="0" smtClean="0">
                <a:solidFill>
                  <a:srgbClr val="FF0000"/>
                </a:solidFill>
                <a:latin typeface="微软雅黑" panose="020B0503020204020204" charset="-122"/>
                <a:ea typeface="微软雅黑" panose="020B0503020204020204" charset="-122"/>
              </a:rPr>
              <a:t>教育培训</a:t>
            </a:r>
            <a:r>
              <a:rPr lang="zh-CN" altLang="en-US" sz="1800" dirty="0" smtClean="0">
                <a:latin typeface="微软雅黑" panose="020B0503020204020204" charset="-122"/>
                <a:ea typeface="微软雅黑" panose="020B0503020204020204" charset="-122"/>
              </a:rPr>
              <a:t>使人们避免和减少失误；</a:t>
            </a:r>
            <a:endParaRPr lang="zh-CN" altLang="en-US" sz="1800" dirty="0" smtClean="0">
              <a:latin typeface="微软雅黑" panose="020B0503020204020204" charset="-122"/>
              <a:ea typeface="微软雅黑" panose="020B0503020204020204" charset="-122"/>
            </a:endParaRPr>
          </a:p>
          <a:p>
            <a:pPr>
              <a:defRPr/>
            </a:pPr>
            <a:r>
              <a:rPr lang="en-US" altLang="zh-CN" sz="1800" dirty="0" smtClean="0">
                <a:latin typeface="微软雅黑" panose="020B0503020204020204" charset="-122"/>
                <a:ea typeface="微软雅黑" panose="020B0503020204020204" charset="-122"/>
              </a:rPr>
              <a:t>Engineering</a:t>
            </a:r>
            <a:endParaRPr lang="en-US" altLang="zh-CN" sz="1800" dirty="0" smtClean="0">
              <a:latin typeface="微软雅黑" panose="020B0503020204020204" charset="-122"/>
              <a:ea typeface="微软雅黑" panose="020B0503020204020204" charset="-122"/>
            </a:endParaRPr>
          </a:p>
          <a:p>
            <a:pPr lvl="1">
              <a:defRPr/>
            </a:pPr>
            <a:r>
              <a:rPr lang="zh-CN" altLang="en-US" sz="1800" dirty="0" smtClean="0">
                <a:latin typeface="微软雅黑" panose="020B0503020204020204" charset="-122"/>
                <a:ea typeface="微软雅黑" panose="020B0503020204020204" charset="-122"/>
              </a:rPr>
              <a:t>通过</a:t>
            </a:r>
            <a:r>
              <a:rPr lang="zh-CN" altLang="en-US" sz="1800" b="1" dirty="0" smtClean="0">
                <a:solidFill>
                  <a:srgbClr val="FF0000"/>
                </a:solidFill>
                <a:latin typeface="微软雅黑" panose="020B0503020204020204" charset="-122"/>
                <a:ea typeface="微软雅黑" panose="020B0503020204020204" charset="-122"/>
              </a:rPr>
              <a:t>工程技术手段</a:t>
            </a:r>
            <a:r>
              <a:rPr lang="zh-CN" altLang="en-US" sz="1800" dirty="0" smtClean="0">
                <a:latin typeface="微软雅黑" panose="020B0503020204020204" charset="-122"/>
                <a:ea typeface="微软雅黑" panose="020B0503020204020204" charset="-122"/>
              </a:rPr>
              <a:t>不断改进设备设施的安全性能；</a:t>
            </a:r>
            <a:endParaRPr lang="zh-CN" altLang="en-US" sz="1800" dirty="0" smtClean="0">
              <a:latin typeface="微软雅黑" panose="020B0503020204020204" charset="-122"/>
              <a:ea typeface="微软雅黑" panose="020B0503020204020204" charset="-122"/>
            </a:endParaRPr>
          </a:p>
          <a:p>
            <a:pPr>
              <a:defRPr/>
            </a:pPr>
            <a:r>
              <a:rPr lang="en-US" altLang="zh-CN" sz="1800" dirty="0" smtClean="0">
                <a:latin typeface="微软雅黑" panose="020B0503020204020204" charset="-122"/>
                <a:ea typeface="微软雅黑" panose="020B0503020204020204" charset="-122"/>
              </a:rPr>
              <a:t>Enforcement</a:t>
            </a:r>
            <a:endParaRPr lang="en-US" altLang="zh-CN" sz="1800" dirty="0" smtClean="0">
              <a:latin typeface="微软雅黑" panose="020B0503020204020204" charset="-122"/>
              <a:ea typeface="微软雅黑" panose="020B0503020204020204" charset="-122"/>
            </a:endParaRPr>
          </a:p>
          <a:p>
            <a:pPr lvl="1">
              <a:defRPr/>
            </a:pPr>
            <a:r>
              <a:rPr lang="zh-CN" altLang="en-US" sz="1800" dirty="0" smtClean="0">
                <a:latin typeface="微软雅黑" panose="020B0503020204020204" charset="-122"/>
                <a:ea typeface="微软雅黑" panose="020B0503020204020204" charset="-122"/>
              </a:rPr>
              <a:t>通过严格的</a:t>
            </a:r>
            <a:r>
              <a:rPr lang="zh-CN" altLang="en-US" sz="1800" b="1" dirty="0" smtClean="0">
                <a:solidFill>
                  <a:srgbClr val="FF0000"/>
                </a:solidFill>
                <a:latin typeface="微软雅黑" panose="020B0503020204020204" charset="-122"/>
                <a:ea typeface="微软雅黑" panose="020B0503020204020204" charset="-122"/>
              </a:rPr>
              <a:t>管理措施</a:t>
            </a:r>
            <a:r>
              <a:rPr lang="zh-CN" altLang="en-US" sz="1800" dirty="0" smtClean="0">
                <a:latin typeface="微软雅黑" panose="020B0503020204020204" charset="-122"/>
                <a:ea typeface="微软雅黑" panose="020B0503020204020204" charset="-122"/>
              </a:rPr>
              <a:t>规范行为和操作，惩戒违纪者；</a:t>
            </a:r>
            <a:endParaRPr lang="zh-CN" altLang="en-US" sz="1800" dirty="0" smtClean="0">
              <a:latin typeface="微软雅黑" panose="020B0503020204020204" charset="-122"/>
              <a:ea typeface="微软雅黑" panose="020B0503020204020204" charset="-122"/>
            </a:endParaRPr>
          </a:p>
        </p:txBody>
      </p:sp>
      <p:pic>
        <p:nvPicPr>
          <p:cNvPr id="145413" name="Picture 5" descr="j029912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15213" y="3124200"/>
            <a:ext cx="790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7" name="Picture 9" descr="MCj025008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818063"/>
            <a:ext cx="1295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strips(downLeft)">
                                      <p:cBhvr>
                                        <p:cTn id="7" dur="500"/>
                                        <p:tgtEl>
                                          <p:spTgt spid="1454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5417"/>
                                        </p:tgtEl>
                                        <p:attrNameLst>
                                          <p:attrName>style.visibility</p:attrName>
                                        </p:attrNameLst>
                                      </p:cBhvr>
                                      <p:to>
                                        <p:strVal val="visible"/>
                                      </p:to>
                                    </p:set>
                                    <p:animEffect transition="in" filter="blinds(horizontal)">
                                      <p:cBhvr>
                                        <p:cTn id="11" dur="5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679450"/>
            <a:ext cx="8229600" cy="569913"/>
          </a:xfrm>
        </p:spPr>
        <p:txBody>
          <a:bodyPr/>
          <a:lstStyle/>
          <a:p>
            <a:r>
              <a:rPr lang="zh-CN" altLang="en-US" sz="3600" smtClean="0">
                <a:solidFill>
                  <a:srgbClr val="BA313B"/>
                </a:solidFill>
                <a:latin typeface="微软雅黑" panose="020B0503020204020204" charset="-122"/>
                <a:ea typeface="微软雅黑" panose="020B0503020204020204" charset="-122"/>
              </a:rPr>
              <a:t>安全效益“金字塔法则”</a:t>
            </a:r>
            <a:endParaRPr lang="zh-CN" altLang="en-US" sz="3600" smtClean="0">
              <a:solidFill>
                <a:srgbClr val="BA313B"/>
              </a:solidFill>
              <a:latin typeface="微软雅黑" panose="020B0503020204020204" charset="-122"/>
              <a:ea typeface="微软雅黑" panose="020B0503020204020204" charset="-122"/>
            </a:endParaRPr>
          </a:p>
        </p:txBody>
      </p:sp>
      <p:sp>
        <p:nvSpPr>
          <p:cNvPr id="51203" name="Rectangle 3"/>
          <p:cNvSpPr>
            <a:spLocks noGrp="1" noChangeArrowheads="1"/>
          </p:cNvSpPr>
          <p:nvPr>
            <p:ph type="body" idx="1"/>
          </p:nvPr>
        </p:nvSpPr>
        <p:spPr>
          <a:xfrm>
            <a:off x="457200" y="3657600"/>
            <a:ext cx="8229600" cy="2590800"/>
          </a:xfrm>
        </p:spPr>
        <p:txBody>
          <a:bodyPr/>
          <a:lstStyle/>
          <a:p>
            <a:pPr marL="0"/>
            <a:r>
              <a:rPr lang="zh-CN" altLang="en-US" sz="2000" smtClean="0">
                <a:latin typeface="微软雅黑" panose="020B0503020204020204" charset="-122"/>
                <a:ea typeface="微软雅黑" panose="020B0503020204020204" charset="-122"/>
              </a:rPr>
              <a:t>上述概念都有一个共同点，都体现“</a:t>
            </a:r>
            <a:r>
              <a:rPr lang="zh-CN" altLang="en-US" sz="2000" b="1" smtClean="0">
                <a:solidFill>
                  <a:srgbClr val="FF0000"/>
                </a:solidFill>
                <a:latin typeface="微软雅黑" panose="020B0503020204020204" charset="-122"/>
                <a:ea typeface="微软雅黑" panose="020B0503020204020204" charset="-122"/>
              </a:rPr>
              <a:t>预防为主</a:t>
            </a:r>
            <a:r>
              <a:rPr lang="zh-CN" altLang="en-US" sz="2000" smtClean="0">
                <a:latin typeface="微软雅黑" panose="020B0503020204020204" charset="-122"/>
                <a:ea typeface="微软雅黑" panose="020B0503020204020204" charset="-122"/>
              </a:rPr>
              <a:t>”的思想，都是在本质化安全理念的前提下提出的。</a:t>
            </a:r>
            <a:endParaRPr lang="zh-CN" altLang="en-US" sz="2000" smtClean="0">
              <a:latin typeface="微软雅黑" panose="020B0503020204020204" charset="-122"/>
              <a:ea typeface="微软雅黑" panose="020B0503020204020204" charset="-122"/>
            </a:endParaRPr>
          </a:p>
        </p:txBody>
      </p:sp>
      <p:pic>
        <p:nvPicPr>
          <p:cNvPr id="80908" name="Picture 12" descr="MCj02375020000[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76400" y="4622800"/>
            <a:ext cx="1905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916" name="Group 20"/>
          <p:cNvGrpSpPr/>
          <p:nvPr/>
        </p:nvGrpSpPr>
        <p:grpSpPr bwMode="auto">
          <a:xfrm>
            <a:off x="6172200" y="1524000"/>
            <a:ext cx="2209800" cy="1828800"/>
            <a:chOff x="2352" y="2688"/>
            <a:chExt cx="1536" cy="1152"/>
          </a:xfrm>
        </p:grpSpPr>
        <p:sp>
          <p:nvSpPr>
            <p:cNvPr id="51208" name="AutoShape 13"/>
            <p:cNvSpPr>
              <a:spLocks noChangeArrowheads="1"/>
            </p:cNvSpPr>
            <p:nvPr/>
          </p:nvSpPr>
          <p:spPr bwMode="auto">
            <a:xfrm>
              <a:off x="2352" y="2688"/>
              <a:ext cx="1536" cy="1152"/>
            </a:xfrm>
            <a:prstGeom prst="flowChartExtract">
              <a:avLst/>
            </a:prstGeom>
            <a:solidFill>
              <a:srgbClr val="FFCC00"/>
            </a:solidFill>
            <a:ln w="6350" algn="ctr">
              <a:solidFill>
                <a:srgbClr val="FFCC00"/>
              </a:solidFill>
              <a:miter lim="800000"/>
            </a:ln>
            <a:effectLst/>
            <a:extLs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endParaRPr lang="en-US" altLang="zh-CN" i="0"/>
            </a:p>
          </p:txBody>
        </p:sp>
        <p:sp>
          <p:nvSpPr>
            <p:cNvPr id="51209" name="Line 16"/>
            <p:cNvSpPr>
              <a:spLocks noChangeShapeType="1"/>
            </p:cNvSpPr>
            <p:nvPr/>
          </p:nvSpPr>
          <p:spPr bwMode="auto">
            <a:xfrm>
              <a:off x="3054" y="2776"/>
              <a:ext cx="122" cy="0"/>
            </a:xfrm>
            <a:prstGeom prst="line">
              <a:avLst/>
            </a:prstGeom>
            <a:noFill/>
            <a:ln w="63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endParaRPr lang="zh-CN" altLang="en-US" i="0"/>
            </a:p>
          </p:txBody>
        </p:sp>
        <p:sp>
          <p:nvSpPr>
            <p:cNvPr id="51210" name="Line 19"/>
            <p:cNvSpPr>
              <a:spLocks noChangeShapeType="1"/>
            </p:cNvSpPr>
            <p:nvPr/>
          </p:nvSpPr>
          <p:spPr bwMode="auto">
            <a:xfrm>
              <a:off x="2928" y="2976"/>
              <a:ext cx="384" cy="0"/>
            </a:xfrm>
            <a:prstGeom prst="line">
              <a:avLst/>
            </a:prstGeom>
            <a:noFill/>
            <a:ln w="63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wrap="none" anchor="ctr"/>
            <a:lstStyle/>
            <a:p>
              <a:endParaRPr lang="zh-CN" altLang="en-US" i="0"/>
            </a:p>
          </p:txBody>
        </p:sp>
      </p:grpSp>
      <p:sp>
        <p:nvSpPr>
          <p:cNvPr id="51206" name="Rectangle 21"/>
          <p:cNvSpPr>
            <a:spLocks noChangeArrowheads="1"/>
          </p:cNvSpPr>
          <p:nvPr/>
        </p:nvSpPr>
        <p:spPr bwMode="auto">
          <a:xfrm>
            <a:off x="457200" y="1663700"/>
            <a:ext cx="53340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FF00"/>
              </a:buClr>
            </a:pPr>
            <a:r>
              <a:rPr lang="zh-CN" altLang="en-US" sz="2000" i="0">
                <a:latin typeface="微软雅黑" panose="020B0503020204020204" charset="-122"/>
                <a:ea typeface="微软雅黑" panose="020B0503020204020204" charset="-122"/>
              </a:rPr>
              <a:t>在工业实践中，有一个安全效益的“金字塔法则”，即：</a:t>
            </a:r>
            <a:r>
              <a:rPr lang="zh-CN" altLang="en-US" sz="2000" b="1" i="0">
                <a:solidFill>
                  <a:srgbClr val="FF0000"/>
                </a:solidFill>
                <a:latin typeface="微软雅黑" panose="020B0503020204020204" charset="-122"/>
                <a:ea typeface="微软雅黑" panose="020B0503020204020204" charset="-122"/>
              </a:rPr>
              <a:t>设计时</a:t>
            </a:r>
            <a:r>
              <a:rPr lang="zh-CN" altLang="en-US" sz="2000" i="0">
                <a:latin typeface="微软雅黑" panose="020B0503020204020204" charset="-122"/>
                <a:ea typeface="微软雅黑" panose="020B0503020204020204" charset="-122"/>
              </a:rPr>
              <a:t>考虑</a:t>
            </a:r>
            <a:r>
              <a:rPr lang="en-US" altLang="zh-CN" sz="2000" i="0">
                <a:latin typeface="微软雅黑" panose="020B0503020204020204" charset="-122"/>
                <a:ea typeface="微软雅黑" panose="020B0503020204020204" charset="-122"/>
              </a:rPr>
              <a:t>1</a:t>
            </a:r>
            <a:r>
              <a:rPr lang="zh-CN" altLang="en-US" sz="2000" i="0">
                <a:latin typeface="微软雅黑" panose="020B0503020204020204" charset="-122"/>
                <a:ea typeface="微软雅黑" panose="020B0503020204020204" charset="-122"/>
              </a:rPr>
              <a:t>分的安全性，相当于</a:t>
            </a:r>
            <a:r>
              <a:rPr lang="zh-CN" altLang="en-US" sz="2000" b="1" i="0">
                <a:solidFill>
                  <a:srgbClr val="FF0000"/>
                </a:solidFill>
                <a:latin typeface="微软雅黑" panose="020B0503020204020204" charset="-122"/>
                <a:ea typeface="微软雅黑" panose="020B0503020204020204" charset="-122"/>
              </a:rPr>
              <a:t>建造时</a:t>
            </a:r>
            <a:r>
              <a:rPr lang="zh-CN" altLang="en-US" sz="2000" i="0">
                <a:latin typeface="微软雅黑" panose="020B0503020204020204" charset="-122"/>
                <a:ea typeface="微软雅黑" panose="020B0503020204020204" charset="-122"/>
              </a:rPr>
              <a:t>的</a:t>
            </a:r>
            <a:r>
              <a:rPr lang="en-US" altLang="zh-CN" sz="2000" i="0">
                <a:latin typeface="微软雅黑" panose="020B0503020204020204" charset="-122"/>
                <a:ea typeface="微软雅黑" panose="020B0503020204020204" charset="-122"/>
              </a:rPr>
              <a:t>6</a:t>
            </a:r>
            <a:r>
              <a:rPr lang="zh-CN" altLang="en-US" sz="2000" i="0">
                <a:latin typeface="微软雅黑" panose="020B0503020204020204" charset="-122"/>
                <a:ea typeface="微软雅黑" panose="020B0503020204020204" charset="-122"/>
              </a:rPr>
              <a:t>分安全性效果，而能达到运行或</a:t>
            </a:r>
            <a:r>
              <a:rPr lang="zh-CN" altLang="en-US" sz="2000" b="1" i="0">
                <a:solidFill>
                  <a:srgbClr val="FF0000"/>
                </a:solidFill>
                <a:latin typeface="微软雅黑" panose="020B0503020204020204" charset="-122"/>
                <a:ea typeface="微软雅黑" panose="020B0503020204020204" charset="-122"/>
              </a:rPr>
              <a:t>生产时</a:t>
            </a:r>
            <a:r>
              <a:rPr lang="zh-CN" altLang="en-US" sz="2000" i="0">
                <a:latin typeface="微软雅黑" panose="020B0503020204020204" charset="-122"/>
                <a:ea typeface="微软雅黑" panose="020B0503020204020204" charset="-122"/>
              </a:rPr>
              <a:t>的</a:t>
            </a:r>
            <a:r>
              <a:rPr lang="en-US" altLang="zh-CN" sz="2000" i="0">
                <a:latin typeface="微软雅黑" panose="020B0503020204020204" charset="-122"/>
                <a:ea typeface="微软雅黑" panose="020B0503020204020204" charset="-122"/>
              </a:rPr>
              <a:t>30</a:t>
            </a:r>
            <a:r>
              <a:rPr lang="zh-CN" altLang="en-US" sz="2000" i="0">
                <a:latin typeface="微软雅黑" panose="020B0503020204020204" charset="-122"/>
                <a:ea typeface="微软雅黑" panose="020B0503020204020204" charset="-122"/>
              </a:rPr>
              <a:t>分安全性效果。由此可以说，提前预防型效果优于事后型整改效果。</a:t>
            </a:r>
            <a:endParaRPr lang="zh-CN" altLang="en-US" sz="2000" i="0">
              <a:latin typeface="微软雅黑" panose="020B0503020204020204" charset="-122"/>
              <a:ea typeface="微软雅黑" panose="020B0503020204020204" charset="-122"/>
            </a:endParaRPr>
          </a:p>
        </p:txBody>
      </p:sp>
      <p:graphicFrame>
        <p:nvGraphicFramePr>
          <p:cNvPr id="51207" name="Object 1"/>
          <p:cNvGraphicFramePr>
            <a:graphicFrameLocks noChangeAspect="1"/>
          </p:cNvGraphicFramePr>
          <p:nvPr/>
        </p:nvGraphicFramePr>
        <p:xfrm>
          <a:off x="5791200" y="4622800"/>
          <a:ext cx="2160588" cy="1822450"/>
        </p:xfrm>
        <a:graphic>
          <a:graphicData uri="http://schemas.openxmlformats.org/presentationml/2006/ole">
            <mc:AlternateContent xmlns:mc="http://schemas.openxmlformats.org/markup-compatibility/2006">
              <mc:Choice xmlns:v="urn:schemas-microsoft-com:vml" Requires="v">
                <p:oleObj spid="_x0000_s6151" name="Document" showAsIcon="1" r:id="rId2" imgW="914400" imgH="771525" progId="Word.Document.12">
                  <p:embed/>
                </p:oleObj>
              </mc:Choice>
              <mc:Fallback>
                <p:oleObj name="Document" showAsIcon="1" r:id="rId2" imgW="914400" imgH="771525" progId="Word.Document.12">
                  <p:embed/>
                  <p:pic>
                    <p:nvPicPr>
                      <p:cNvPr id="0" name="图片 6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22800"/>
                        <a:ext cx="216058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0916"/>
                                        </p:tgtEl>
                                        <p:attrNameLst>
                                          <p:attrName>style.visibility</p:attrName>
                                        </p:attrNameLst>
                                      </p:cBhvr>
                                      <p:to>
                                        <p:strVal val="visible"/>
                                      </p:to>
                                    </p:set>
                                    <p:anim calcmode="lin" valueType="num">
                                      <p:cBhvr>
                                        <p:cTn id="7" dur="1000" fill="hold"/>
                                        <p:tgtEl>
                                          <p:spTgt spid="80916"/>
                                        </p:tgtEl>
                                        <p:attrNameLst>
                                          <p:attrName>ppt_w</p:attrName>
                                        </p:attrNameLst>
                                      </p:cBhvr>
                                      <p:tavLst>
                                        <p:tav tm="0">
                                          <p:val>
                                            <p:fltVal val="0"/>
                                          </p:val>
                                        </p:tav>
                                        <p:tav tm="100000">
                                          <p:val>
                                            <p:strVal val="#ppt_w"/>
                                          </p:val>
                                        </p:tav>
                                      </p:tavLst>
                                    </p:anim>
                                    <p:anim calcmode="lin" valueType="num">
                                      <p:cBhvr>
                                        <p:cTn id="8" dur="1000" fill="hold"/>
                                        <p:tgtEl>
                                          <p:spTgt spid="80916"/>
                                        </p:tgtEl>
                                        <p:attrNameLst>
                                          <p:attrName>ppt_h</p:attrName>
                                        </p:attrNameLst>
                                      </p:cBhvr>
                                      <p:tavLst>
                                        <p:tav tm="0">
                                          <p:val>
                                            <p:fltVal val="0"/>
                                          </p:val>
                                        </p:tav>
                                        <p:tav tm="100000">
                                          <p:val>
                                            <p:strVal val="#ppt_h"/>
                                          </p:val>
                                        </p:tav>
                                      </p:tavLst>
                                    </p:anim>
                                    <p:anim calcmode="lin" valueType="num">
                                      <p:cBhvr>
                                        <p:cTn id="9" dur="1000" fill="hold"/>
                                        <p:tgtEl>
                                          <p:spTgt spid="809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91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80908"/>
                                        </p:tgtEl>
                                        <p:attrNameLst>
                                          <p:attrName>style.visibility</p:attrName>
                                        </p:attrNameLst>
                                      </p:cBhvr>
                                      <p:to>
                                        <p:strVal val="visible"/>
                                      </p:to>
                                    </p:set>
                                    <p:animEffect transition="in" filter="randombar(horizontal)">
                                      <p:cBhvr>
                                        <p:cTn id="14" dur="500"/>
                                        <p:tgtEl>
                                          <p:spTgt spid="80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76263" y="629568"/>
            <a:ext cx="7567612" cy="711200"/>
          </a:xfrm>
        </p:spPr>
        <p:txBody>
          <a:bodyPr/>
          <a:lstStyle/>
          <a:p>
            <a:r>
              <a:rPr lang="zh-CN" altLang="en-US" sz="3600" smtClean="0">
                <a:solidFill>
                  <a:srgbClr val="BA313B"/>
                </a:solidFill>
                <a:latin typeface="微软雅黑" panose="020B0503020204020204" charset="-122"/>
                <a:ea typeface="微软雅黑" panose="020B0503020204020204" charset="-122"/>
              </a:rPr>
              <a:t>四</a:t>
            </a:r>
            <a:r>
              <a:rPr lang="en-US" altLang="zh-CN" sz="3600" smtClean="0">
                <a:solidFill>
                  <a:srgbClr val="BA313B"/>
                </a:solidFill>
                <a:latin typeface="微软雅黑" panose="020B0503020204020204" charset="-122"/>
                <a:ea typeface="微软雅黑" panose="020B0503020204020204" charset="-122"/>
              </a:rPr>
              <a:t>. </a:t>
            </a:r>
            <a:r>
              <a:rPr lang="zh-CN" altLang="en-US" sz="3600" smtClean="0">
                <a:solidFill>
                  <a:srgbClr val="BA313B"/>
                </a:solidFill>
                <a:latin typeface="微软雅黑" panose="020B0503020204020204" charset="-122"/>
                <a:ea typeface="微软雅黑" panose="020B0503020204020204" charset="-122"/>
              </a:rPr>
              <a:t>实现本质安全工艺</a:t>
            </a:r>
            <a:endParaRPr lang="zh-CN" altLang="en-US" sz="3600" smtClean="0">
              <a:solidFill>
                <a:srgbClr val="BA313B"/>
              </a:solidFill>
              <a:latin typeface="微软雅黑" panose="020B0503020204020204" charset="-122"/>
              <a:ea typeface="微软雅黑" panose="020B0503020204020204" charset="-122"/>
            </a:endParaRPr>
          </a:p>
        </p:txBody>
      </p:sp>
      <p:sp>
        <p:nvSpPr>
          <p:cNvPr id="52227" name="Content Placeholder 2"/>
          <p:cNvSpPr>
            <a:spLocks noGrp="1"/>
          </p:cNvSpPr>
          <p:nvPr>
            <p:ph idx="1"/>
          </p:nvPr>
        </p:nvSpPr>
        <p:spPr>
          <a:xfrm>
            <a:off x="576263" y="1581497"/>
            <a:ext cx="7904162" cy="4295775"/>
          </a:xfrm>
        </p:spPr>
        <p:txBody>
          <a:bodyPr/>
          <a:lstStyle/>
          <a:p>
            <a:pPr marL="0"/>
            <a:r>
              <a:rPr lang="zh-CN" altLang="en-US" sz="2400" b="1" dirty="0" smtClean="0">
                <a:solidFill>
                  <a:srgbClr val="FF0000"/>
                </a:solidFill>
                <a:latin typeface="微软雅黑" panose="020B0503020204020204" charset="-122"/>
                <a:ea typeface="微软雅黑" panose="020B0503020204020204" charset="-122"/>
              </a:rPr>
              <a:t>本质安全工艺</a:t>
            </a:r>
            <a:r>
              <a:rPr lang="zh-CN" altLang="en-US" sz="2400" dirty="0" smtClean="0">
                <a:latin typeface="微软雅黑" panose="020B0503020204020204" charset="-122"/>
                <a:ea typeface="微软雅黑" panose="020B0503020204020204" charset="-122"/>
              </a:rPr>
              <a:t>就是通过一系列的方法，来辨识、评估和控制存在于工艺系统内的所有危险源，降低生产过程和现场作业环境中的各种风险，不因时间、空间的变化而发生重大事故，形成工艺系统与其它要素相互补充、相互制约的安全可靠性体系。</a:t>
            </a:r>
            <a:endParaRPr lang="en-US" altLang="zh-CN" sz="2400" dirty="0" smtClean="0">
              <a:latin typeface="微软雅黑" panose="020B0503020204020204" charset="-122"/>
              <a:ea typeface="微软雅黑" panose="020B0503020204020204" charset="-122"/>
            </a:endParaRPr>
          </a:p>
          <a:p>
            <a:pPr marL="0"/>
            <a:r>
              <a:rPr lang="zh-CN" altLang="en-US" sz="2400" dirty="0" smtClean="0">
                <a:latin typeface="微软雅黑" panose="020B0503020204020204" charset="-122"/>
                <a:ea typeface="微软雅黑" panose="020B0503020204020204" charset="-122"/>
              </a:rPr>
              <a:t>本质安全工艺具体化便形成了一系列的本质安全原则，不同的工艺安全研究机构对原则的定义大同小异，现在简单介绍几种最常用的原则：</a:t>
            </a:r>
            <a:r>
              <a:rPr lang="zh-CN" altLang="en-US" sz="2400" b="1" dirty="0" smtClean="0">
                <a:solidFill>
                  <a:srgbClr val="FF0000"/>
                </a:solidFill>
                <a:latin typeface="微软雅黑" panose="020B0503020204020204" charset="-122"/>
                <a:ea typeface="微软雅黑" panose="020B0503020204020204" charset="-122"/>
              </a:rPr>
              <a:t>最小化，取代，缓和，简化和限制影响</a:t>
            </a:r>
            <a:r>
              <a:rPr lang="zh-CN" altLang="en-US" sz="2400" dirty="0" smtClean="0">
                <a:latin typeface="微软雅黑" panose="020B0503020204020204" charset="-122"/>
                <a:ea typeface="微软雅黑" panose="020B0503020204020204" charset="-122"/>
              </a:rPr>
              <a:t>。</a:t>
            </a:r>
            <a:endParaRPr lang="zh-CN" altLang="en-US" sz="2400" dirty="0" smtClean="0">
              <a:latin typeface="微软雅黑" panose="020B0503020204020204" charset="-122"/>
              <a:ea typeface="微软雅黑" panose="020B0503020204020204" charset="-122"/>
            </a:endParaRPr>
          </a:p>
        </p:txBody>
      </p:sp>
      <p:sp>
        <p:nvSpPr>
          <p:cNvPr id="52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1A9A404-0328-458C-989D-6AEB95EDB3CC}" type="slidenum">
              <a:rPr lang="zh-CN" altLang="en-US" sz="900" smtClean="0">
                <a:cs typeface="Arial" panose="020B0604020202020204" pitchFamily="34" charset="0"/>
              </a:rPr>
            </a:fld>
            <a:endParaRPr lang="en-US" altLang="zh-CN" sz="900" smtClean="0">
              <a:cs typeface="Arial" panose="020B0604020202020204" pitchFamily="34" charset="0"/>
            </a:endParaRPr>
          </a:p>
        </p:txBody>
      </p:sp>
      <p:pic>
        <p:nvPicPr>
          <p:cNvPr id="5" name="Picture 2" descr="PE01460_"/>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38950" y="4943475"/>
            <a:ext cx="1487488"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1"/>
          <a:srcRect/>
          <a:stretch>
            <a:fillRect/>
          </a:stretch>
        </p:blipFill>
        <p:spPr bwMode="auto">
          <a:xfrm>
            <a:off x="889000" y="1160463"/>
            <a:ext cx="7416800" cy="56737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Rectangle 2"/>
          <p:cNvSpPr>
            <a:spLocks noChangeArrowheads="1"/>
          </p:cNvSpPr>
          <p:nvPr/>
        </p:nvSpPr>
        <p:spPr bwMode="auto">
          <a:xfrm>
            <a:off x="355600" y="500063"/>
            <a:ext cx="81168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spAutoFit/>
          </a:bodyPr>
          <a:lstStyle/>
          <a:p>
            <a:pPr eaLnBrk="0" hangingPunct="0"/>
            <a:r>
              <a:rPr lang="zh-CN" altLang="en-US" sz="3600" b="1" i="0">
                <a:solidFill>
                  <a:srgbClr val="C00000"/>
                </a:solidFill>
                <a:latin typeface="微软雅黑" panose="020B0503020204020204" charset="-122"/>
                <a:ea typeface="微软雅黑" panose="020B0503020204020204" charset="-122"/>
                <a:cs typeface="MS PGothic" panose="020B0600070205080204" pitchFamily="34" charset="-128"/>
              </a:rPr>
              <a:t>安全经验分享</a:t>
            </a:r>
            <a:endParaRPr lang="en-US" altLang="zh-CN" sz="3600" b="1" i="0">
              <a:solidFill>
                <a:srgbClr val="C00000"/>
              </a:solidFill>
              <a:latin typeface="微软雅黑" panose="020B0503020204020204" charset="-122"/>
              <a:ea typeface="微软雅黑" panose="020B0503020204020204" charset="-122"/>
              <a:cs typeface="MS PGothic"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611014"/>
            <a:ext cx="3941763" cy="608012"/>
          </a:xfrm>
        </p:spPr>
        <p:txBody>
          <a:bodyPr/>
          <a:lstStyle/>
          <a:p>
            <a:r>
              <a:rPr lang="zh-CN" altLang="en-US" sz="3600" smtClean="0">
                <a:solidFill>
                  <a:srgbClr val="BA313B"/>
                </a:solidFill>
                <a:latin typeface="微软雅黑" panose="020B0503020204020204" charset="-122"/>
                <a:ea typeface="微软雅黑" panose="020B0503020204020204" charset="-122"/>
              </a:rPr>
              <a:t>实现本质安全工艺</a:t>
            </a:r>
            <a:endParaRPr lang="zh-CN" altLang="en-US" sz="3600" smtClean="0"/>
          </a:p>
        </p:txBody>
      </p:sp>
      <p:sp>
        <p:nvSpPr>
          <p:cNvPr id="53251" name="Content Placeholder 2"/>
          <p:cNvSpPr>
            <a:spLocks noGrp="1"/>
          </p:cNvSpPr>
          <p:nvPr>
            <p:ph idx="1"/>
          </p:nvPr>
        </p:nvSpPr>
        <p:spPr>
          <a:xfrm>
            <a:off x="457200" y="1341264"/>
            <a:ext cx="8229600" cy="1466850"/>
          </a:xfrm>
        </p:spPr>
        <p:txBody>
          <a:bodyPr/>
          <a:lstStyle/>
          <a:p>
            <a:pPr marL="0"/>
            <a:r>
              <a:rPr lang="zh-CN" altLang="en-US" sz="1800" smtClean="0">
                <a:latin typeface="微软雅黑" panose="020B0503020204020204" charset="-122"/>
                <a:ea typeface="微软雅黑" panose="020B0503020204020204" charset="-122"/>
              </a:rPr>
              <a:t>一个化工生产装置的设计依次经历了</a:t>
            </a:r>
            <a:r>
              <a:rPr lang="zh-CN" altLang="en-US" sz="1800" b="1" smtClean="0">
                <a:solidFill>
                  <a:srgbClr val="FF0000"/>
                </a:solidFill>
                <a:latin typeface="微软雅黑" panose="020B0503020204020204" charset="-122"/>
                <a:ea typeface="微软雅黑" panose="020B0503020204020204" charset="-122"/>
              </a:rPr>
              <a:t>可行性研究、工艺包开发、初步设计、下达投资计划、详细设计与施工图设计</a:t>
            </a:r>
            <a:r>
              <a:rPr lang="zh-CN" altLang="en-US" sz="1800" smtClean="0">
                <a:latin typeface="微软雅黑" panose="020B0503020204020204" charset="-122"/>
                <a:ea typeface="微软雅黑" panose="020B0503020204020204" charset="-122"/>
              </a:rPr>
              <a:t>等阶段；随着设计的深入，可以获得的工艺信息越来丰富，工艺的确定性越来越高，本质安全的应用机会也会逐渐降低。实施本质安全工艺的最佳时间就是在</a:t>
            </a:r>
            <a:r>
              <a:rPr lang="zh-CN" altLang="en-US" sz="1800" b="1" smtClean="0">
                <a:solidFill>
                  <a:srgbClr val="FF0000"/>
                </a:solidFill>
                <a:latin typeface="微软雅黑" panose="020B0503020204020204" charset="-122"/>
                <a:ea typeface="微软雅黑" panose="020B0503020204020204" charset="-122"/>
              </a:rPr>
              <a:t>研究与开发阶段</a:t>
            </a:r>
            <a:r>
              <a:rPr lang="zh-CN" altLang="en-US" sz="1800" smtClean="0">
                <a:latin typeface="微软雅黑" panose="020B0503020204020204" charset="-122"/>
                <a:ea typeface="微软雅黑" panose="020B0503020204020204" charset="-122"/>
              </a:rPr>
              <a:t>，特别是概念设计阶段。</a:t>
            </a:r>
            <a:endParaRPr lang="zh-CN" altLang="en-US" sz="1800" smtClean="0">
              <a:latin typeface="微软雅黑" panose="020B0503020204020204" charset="-122"/>
              <a:ea typeface="微软雅黑" panose="020B0503020204020204" charset="-122"/>
            </a:endParaRPr>
          </a:p>
        </p:txBody>
      </p:sp>
      <p:sp>
        <p:nvSpPr>
          <p:cNvPr id="53252" name="Slide Number Placeholder 3"/>
          <p:cNvSpPr>
            <a:spLocks noGrp="1"/>
          </p:cNvSpPr>
          <p:nvPr>
            <p:ph type="sldNum" sz="quarter" idx="10"/>
          </p:nvPr>
        </p:nvSpPr>
        <p:spPr bwMode="auto">
          <a:xfrm>
            <a:off x="457200" y="6337126"/>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698C53E-A972-4407-8918-6B304F41E0C4}" type="slidenum">
              <a:rPr lang="zh-CN" altLang="en-US" sz="900" smtClean="0">
                <a:cs typeface="Arial" panose="020B0604020202020204" pitchFamily="34" charset="0"/>
              </a:rPr>
            </a:fld>
            <a:endParaRPr lang="en-US" altLang="zh-CN" sz="900" smtClean="0">
              <a:cs typeface="Arial" panose="020B0604020202020204" pitchFamily="34" charset="0"/>
            </a:endParaRPr>
          </a:p>
        </p:txBody>
      </p:sp>
      <p:graphicFrame>
        <p:nvGraphicFramePr>
          <p:cNvPr id="9" name="Table 8"/>
          <p:cNvGraphicFramePr>
            <a:graphicFrameLocks noGrp="1"/>
          </p:cNvGraphicFramePr>
          <p:nvPr/>
        </p:nvGraphicFramePr>
        <p:xfrm>
          <a:off x="1900238" y="3138314"/>
          <a:ext cx="4999038" cy="3243263"/>
        </p:xfrm>
        <a:graphic>
          <a:graphicData uri="http://schemas.openxmlformats.org/drawingml/2006/table">
            <a:tbl>
              <a:tblPr/>
              <a:tblGrid>
                <a:gridCol w="657768"/>
                <a:gridCol w="603379"/>
                <a:gridCol w="900092"/>
                <a:gridCol w="751735"/>
                <a:gridCol w="751735"/>
                <a:gridCol w="751735"/>
                <a:gridCol w="582594"/>
              </a:tblGrid>
              <a:tr h="188225">
                <a:tc>
                  <a:txBody>
                    <a:bodyPr/>
                    <a:lstStyle/>
                    <a:p>
                      <a:pPr algn="l" fontAlgn="b"/>
                      <a:endParaRPr lang="zh-CN" altLang="en-US" sz="1100" b="0" i="0" u="none" strike="noStrike" dirty="0">
                        <a:solidFill>
                          <a:srgbClr val="000000"/>
                        </a:solidFill>
                        <a:effectLst/>
                        <a:latin typeface="宋体" panose="02010600030101010101" pitchFamily="2" charset="-122"/>
                      </a:endParaRPr>
                    </a:p>
                  </a:txBody>
                  <a:tcPr marL="0" marR="0" marT="0" marB="0">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r>
              <a:tr h="179380">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r>
              <a:tr h="188225">
                <a:tc rowSpan="7">
                  <a:txBody>
                    <a:bodyPr/>
                    <a:lstStyle/>
                    <a:p>
                      <a:pPr algn="ctr" fontAlgn="t"/>
                      <a:r>
                        <a:rPr lang="zh-CN" altLang="en-US" sz="1400" b="0" i="0" u="none" strike="noStrike" dirty="0">
                          <a:solidFill>
                            <a:srgbClr val="000000"/>
                          </a:solidFill>
                          <a:effectLst/>
                          <a:latin typeface="微软雅黑" panose="020B0503020204020204" charset="-122"/>
                          <a:ea typeface="微软雅黑" panose="020B0503020204020204" charset="-122"/>
                        </a:rPr>
                        <a:t>应用本质安全工艺的时机</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0" marR="0" marT="0" marB="0" vert="eaVert">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r>
              <a:tr h="188225">
                <a:tc vMerge="1">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r>
              <a:tr h="188225">
                <a:tc vMerge="1">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r>
              <a:tr h="188225">
                <a:tc vMerge="1">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r>
              <a:tr h="188225">
                <a:tc vMerge="1">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r>
              <a:tr h="188225">
                <a:tc vMerge="1">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r>
              <a:tr h="188225">
                <a:tc vMerge="1">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dirty="0">
                        <a:solidFill>
                          <a:srgbClr val="000000"/>
                        </a:solidFill>
                        <a:effectLst/>
                        <a:latin typeface="宋体" panose="02010600030101010101" pitchFamily="2" charset="-122"/>
                      </a:endParaRPr>
                    </a:p>
                  </a:txBody>
                  <a:tcPr marL="0" marR="0" marT="0" marB="0" anchor="b">
                    <a:lnL>
                      <a:noFill/>
                    </a:lnL>
                    <a:lnR>
                      <a:noFill/>
                    </a:lnR>
                    <a:lnT>
                      <a:noFill/>
                    </a:lnT>
                    <a:lnB>
                      <a:noFill/>
                    </a:lnB>
                  </a:tcPr>
                </a:tc>
              </a:tr>
              <a:tr h="188225">
                <a:tc>
                  <a:txBody>
                    <a:bodyPr/>
                    <a:lstStyle/>
                    <a:p>
                      <a:pPr algn="ctr" fontAlgn="t"/>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0" marR="0" marT="0" marB="0" vert="eaVert">
                    <a:lnL>
                      <a:noFill/>
                    </a:lnL>
                    <a:lnR>
                      <a:noFill/>
                    </a:lnR>
                    <a:lnT>
                      <a:noFill/>
                    </a:lnT>
                    <a:lnB>
                      <a:noFill/>
                    </a:lnB>
                  </a:tcPr>
                </a:tc>
                <a:tc>
                  <a:txBody>
                    <a:bodyPr/>
                    <a:lstStyle/>
                    <a:p>
                      <a:pPr algn="l" fontAlgn="b"/>
                      <a:endParaRPr lang="zh-CN" altLang="en-US" sz="1100" b="0" i="0" u="none" strike="noStrike" dirty="0">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宋体" panose="02010600030101010101" pitchFamily="2" charset="-122"/>
                      </a:endParaRPr>
                    </a:p>
                  </a:txBody>
                  <a:tcPr marL="0" marR="0" marT="0" marB="0" anchor="b">
                    <a:lnL>
                      <a:noFill/>
                    </a:lnL>
                    <a:lnR>
                      <a:noFill/>
                    </a:lnR>
                    <a:lnT>
                      <a:noFill/>
                    </a:lnT>
                    <a:lnB>
                      <a:noFill/>
                    </a:lnB>
                  </a:tcPr>
                </a:tc>
              </a:tr>
              <a:tr h="1369858">
                <a:tc>
                  <a:txBody>
                    <a:bodyPr/>
                    <a:lstStyle/>
                    <a:p>
                      <a:pPr algn="l" fontAlgn="t"/>
                      <a:endParaRPr lang="zh-CN" altLang="en-US" sz="1100" b="0" i="0" u="none" strike="noStrike">
                        <a:solidFill>
                          <a:srgbClr val="000000"/>
                        </a:solidFill>
                        <a:effectLst/>
                        <a:latin typeface="宋体" panose="02010600030101010101" pitchFamily="2" charset="-122"/>
                      </a:endParaRPr>
                    </a:p>
                  </a:txBody>
                  <a:tcPr marL="0" marR="0" marT="0" marB="0" vert="eaVert">
                    <a:lnL>
                      <a:noFill/>
                    </a:lnL>
                    <a:lnR>
                      <a:noFill/>
                    </a:lnR>
                    <a:lnT>
                      <a:noFill/>
                    </a:lnT>
                    <a:lnB>
                      <a:noFill/>
                    </a:lnB>
                  </a:tcPr>
                </a:tc>
                <a:tc>
                  <a:txBody>
                    <a:bodyPr/>
                    <a:lstStyle/>
                    <a:p>
                      <a:pPr algn="ctr" fontAlgn="t"/>
                      <a:r>
                        <a:rPr lang="zh-CN" altLang="en-US" sz="1400" b="0" i="0" u="none" strike="noStrike" dirty="0">
                          <a:solidFill>
                            <a:srgbClr val="000000"/>
                          </a:solidFill>
                          <a:effectLst/>
                          <a:latin typeface="微软雅黑" panose="020B0503020204020204" charset="-122"/>
                          <a:ea typeface="微软雅黑" panose="020B0503020204020204" charset="-122"/>
                        </a:rPr>
                        <a:t>可行性研究</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0" marR="0" marT="0" marB="0" vert="eaVert">
                    <a:lnL>
                      <a:noFill/>
                    </a:lnL>
                    <a:lnR>
                      <a:noFill/>
                    </a:lnR>
                    <a:lnT>
                      <a:noFill/>
                    </a:lnT>
                    <a:lnB>
                      <a:noFill/>
                    </a:lnB>
                  </a:tcPr>
                </a:tc>
                <a:tc>
                  <a:txBody>
                    <a:bodyPr/>
                    <a:lstStyle/>
                    <a:p>
                      <a:pPr algn="ctr" fontAlgn="t"/>
                      <a:r>
                        <a:rPr lang="zh-CN" altLang="en-US" sz="1400" b="1" i="0" u="none" strike="noStrike" dirty="0" smtClean="0">
                          <a:solidFill>
                            <a:srgbClr val="FF0000"/>
                          </a:solidFill>
                          <a:effectLst/>
                          <a:latin typeface="微软雅黑" panose="020B0503020204020204" charset="-122"/>
                          <a:ea typeface="微软雅黑" panose="020B0503020204020204" charset="-122"/>
                        </a:rPr>
                        <a:t>工艺包开发</a:t>
                      </a:r>
                      <a:endParaRPr lang="zh-CN" altLang="en-US" sz="1400" b="1" i="0" u="none" strike="noStrike" dirty="0">
                        <a:solidFill>
                          <a:srgbClr val="FF0000"/>
                        </a:solidFill>
                        <a:effectLst/>
                        <a:latin typeface="微软雅黑" panose="020B0503020204020204" charset="-122"/>
                        <a:ea typeface="微软雅黑" panose="020B0503020204020204" charset="-122"/>
                      </a:endParaRPr>
                    </a:p>
                  </a:txBody>
                  <a:tcPr marL="0" marR="0" marT="0" marB="0" vert="eaVert">
                    <a:lnL>
                      <a:noFill/>
                    </a:lnL>
                    <a:lnR>
                      <a:noFill/>
                    </a:lnR>
                    <a:lnT>
                      <a:noFill/>
                    </a:lnT>
                    <a:lnB>
                      <a:noFill/>
                    </a:lnB>
                  </a:tcPr>
                </a:tc>
                <a:tc>
                  <a:txBody>
                    <a:bodyPr/>
                    <a:lstStyle/>
                    <a:p>
                      <a:pPr algn="ctr" fontAlgn="t"/>
                      <a:r>
                        <a:rPr lang="zh-CN" altLang="en-US" sz="1400" b="0" i="0" u="none" strike="noStrike" dirty="0">
                          <a:solidFill>
                            <a:srgbClr val="000000"/>
                          </a:solidFill>
                          <a:effectLst/>
                          <a:latin typeface="微软雅黑" panose="020B0503020204020204" charset="-122"/>
                          <a:ea typeface="微软雅黑" panose="020B0503020204020204" charset="-122"/>
                        </a:rPr>
                        <a:t>初步设计</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0" marR="0" marT="0" marB="0" vert="eaVert">
                    <a:lnL>
                      <a:noFill/>
                    </a:lnL>
                    <a:lnR>
                      <a:noFill/>
                    </a:lnR>
                    <a:lnT>
                      <a:noFill/>
                    </a:lnT>
                    <a:lnB>
                      <a:noFill/>
                    </a:lnB>
                  </a:tcPr>
                </a:tc>
                <a:tc>
                  <a:txBody>
                    <a:bodyPr/>
                    <a:lstStyle/>
                    <a:p>
                      <a:pPr algn="ctr" fontAlgn="t"/>
                      <a:r>
                        <a:rPr lang="zh-CN" altLang="en-US" sz="1400" b="1" i="0" u="none" strike="noStrike" dirty="0">
                          <a:solidFill>
                            <a:srgbClr val="FF0000"/>
                          </a:solidFill>
                          <a:effectLst/>
                          <a:latin typeface="微软雅黑" panose="020B0503020204020204" charset="-122"/>
                          <a:ea typeface="微软雅黑" panose="020B0503020204020204" charset="-122"/>
                        </a:rPr>
                        <a:t>下达投资计划</a:t>
                      </a:r>
                      <a:endParaRPr lang="zh-CN" altLang="en-US" sz="1400" b="1" i="0" u="none" strike="noStrike" dirty="0">
                        <a:solidFill>
                          <a:srgbClr val="FF0000"/>
                        </a:solidFill>
                        <a:effectLst/>
                        <a:latin typeface="微软雅黑" panose="020B0503020204020204" charset="-122"/>
                        <a:ea typeface="微软雅黑" panose="020B0503020204020204" charset="-122"/>
                      </a:endParaRPr>
                    </a:p>
                  </a:txBody>
                  <a:tcPr marL="0" marR="0" marT="0" marB="0" vert="eaVert">
                    <a:lnL>
                      <a:noFill/>
                    </a:lnL>
                    <a:lnR>
                      <a:noFill/>
                    </a:lnR>
                    <a:lnT>
                      <a:noFill/>
                    </a:lnT>
                    <a:lnB>
                      <a:noFill/>
                    </a:lnB>
                  </a:tcPr>
                </a:tc>
                <a:tc>
                  <a:txBody>
                    <a:bodyPr/>
                    <a:lstStyle/>
                    <a:p>
                      <a:pPr algn="ctr" fontAlgn="t"/>
                      <a:r>
                        <a:rPr lang="zh-CN" altLang="en-US" sz="1400" b="0" i="0" u="none" strike="noStrike" dirty="0">
                          <a:solidFill>
                            <a:srgbClr val="000000"/>
                          </a:solidFill>
                          <a:effectLst/>
                          <a:latin typeface="微软雅黑" panose="020B0503020204020204" charset="-122"/>
                          <a:ea typeface="微软雅黑" panose="020B0503020204020204" charset="-122"/>
                        </a:rPr>
                        <a:t>详细设计与施工图设计</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0" marR="0" marT="0" marB="0" vert="eaVert">
                    <a:lnL>
                      <a:noFill/>
                    </a:lnL>
                    <a:lnR>
                      <a:noFill/>
                    </a:lnR>
                    <a:lnT>
                      <a:noFill/>
                    </a:lnT>
                    <a:lnB>
                      <a:noFill/>
                    </a:lnB>
                  </a:tcPr>
                </a:tc>
                <a:tc>
                  <a:txBody>
                    <a:bodyPr/>
                    <a:lstStyle/>
                    <a:p>
                      <a:pPr algn="l" fontAlgn="t"/>
                      <a:endParaRPr lang="zh-CN" altLang="en-US" sz="1100" b="0" i="0" u="none" strike="noStrike" dirty="0">
                        <a:solidFill>
                          <a:srgbClr val="000000"/>
                        </a:solidFill>
                        <a:effectLst/>
                        <a:latin typeface="宋体" panose="02010600030101010101" pitchFamily="2" charset="-122"/>
                      </a:endParaRPr>
                    </a:p>
                  </a:txBody>
                  <a:tcPr marL="0" marR="0" marT="0" marB="0" vert="eaVert">
                    <a:lnL>
                      <a:noFill/>
                    </a:lnL>
                    <a:lnR>
                      <a:noFill/>
                    </a:lnR>
                    <a:lnT>
                      <a:noFill/>
                    </a:lnT>
                    <a:lnB>
                      <a:noFill/>
                    </a:lnB>
                  </a:tcPr>
                </a:tc>
              </a:tr>
            </a:tbl>
          </a:graphicData>
        </a:graphic>
      </p:graphicFrame>
      <p:cxnSp>
        <p:nvCxnSpPr>
          <p:cNvPr id="10" name="Straight Arrow Connector 9"/>
          <p:cNvCxnSpPr/>
          <p:nvPr/>
        </p:nvCxnSpPr>
        <p:spPr>
          <a:xfrm>
            <a:off x="2646363" y="5014739"/>
            <a:ext cx="40370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flipV="1">
            <a:off x="2646363" y="3074814"/>
            <a:ext cx="0" cy="19446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Arc 11"/>
          <p:cNvSpPr/>
          <p:nvPr/>
        </p:nvSpPr>
        <p:spPr>
          <a:xfrm rot="10800000">
            <a:off x="2962275" y="1341264"/>
            <a:ext cx="6503988" cy="3567112"/>
          </a:xfrm>
          <a:prstGeom prst="arc">
            <a:avLst>
              <a:gd name="adj1" fmla="val 16351570"/>
              <a:gd name="adj2" fmla="val 21043381"/>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76263" y="660796"/>
            <a:ext cx="7567612" cy="711200"/>
          </a:xfrm>
        </p:spPr>
        <p:txBody>
          <a:bodyPr/>
          <a:lstStyle/>
          <a:p>
            <a:r>
              <a:rPr lang="zh-CN" altLang="en-US" sz="3600" smtClean="0">
                <a:solidFill>
                  <a:srgbClr val="BA313B"/>
                </a:solidFill>
                <a:latin typeface="微软雅黑" panose="020B0503020204020204" charset="-122"/>
                <a:ea typeface="微软雅黑" panose="020B0503020204020204" charset="-122"/>
              </a:rPr>
              <a:t>实现本质安全工艺的基本原则</a:t>
            </a:r>
            <a:endParaRPr lang="zh-CN" altLang="en-US" sz="3600" smtClean="0">
              <a:solidFill>
                <a:srgbClr val="BA313B"/>
              </a:solidFill>
              <a:latin typeface="微软雅黑" panose="020B0503020204020204" charset="-122"/>
              <a:ea typeface="微软雅黑" panose="020B0503020204020204" charset="-122"/>
            </a:endParaRPr>
          </a:p>
        </p:txBody>
      </p:sp>
      <p:sp>
        <p:nvSpPr>
          <p:cNvPr id="54275" name="Content Placeholder 2"/>
          <p:cNvSpPr>
            <a:spLocks noGrp="1"/>
          </p:cNvSpPr>
          <p:nvPr>
            <p:ph idx="1"/>
          </p:nvPr>
        </p:nvSpPr>
        <p:spPr>
          <a:xfrm>
            <a:off x="576263" y="1552971"/>
            <a:ext cx="7915275" cy="4895850"/>
          </a:xfrm>
        </p:spPr>
        <p:txBody>
          <a:bodyPr/>
          <a:lstStyle/>
          <a:p>
            <a:pPr>
              <a:buFontTx/>
              <a:buAutoNum type="arabicPeriod"/>
            </a:pPr>
            <a:r>
              <a:rPr lang="zh-CN" altLang="en-US" sz="2000" smtClean="0">
                <a:latin typeface="微软雅黑" panose="020B0503020204020204" charset="-122"/>
                <a:ea typeface="微软雅黑" panose="020B0503020204020204" charset="-122"/>
              </a:rPr>
              <a:t>最小化原理：采取措施</a:t>
            </a:r>
            <a:r>
              <a:rPr lang="zh-CN" altLang="en-US" sz="2000" b="1" smtClean="0">
                <a:solidFill>
                  <a:srgbClr val="FF0000"/>
                </a:solidFill>
                <a:latin typeface="微软雅黑" panose="020B0503020204020204" charset="-122"/>
                <a:ea typeface="微软雅黑" panose="020B0503020204020204" charset="-122"/>
              </a:rPr>
              <a:t>消除或减少</a:t>
            </a:r>
            <a:r>
              <a:rPr lang="zh-CN" altLang="en-US" sz="2000" smtClean="0">
                <a:latin typeface="微软雅黑" panose="020B0503020204020204" charset="-122"/>
                <a:ea typeface="微软雅黑" panose="020B0503020204020204" charset="-122"/>
              </a:rPr>
              <a:t>系统中的危险因素；系统中的危险因素越小，发生事故的概率就越小；危险物质的数量越少，发生事故可能造成的后果严重程度就越小。</a:t>
            </a:r>
            <a:endParaRPr lang="en-US" altLang="zh-CN" sz="2000" smtClean="0">
              <a:latin typeface="微软雅黑" panose="020B0503020204020204" charset="-122"/>
              <a:ea typeface="微软雅黑" panose="020B0503020204020204" charset="-122"/>
            </a:endParaRPr>
          </a:p>
          <a:p>
            <a:pPr>
              <a:buFontTx/>
              <a:buAutoNum type="arabicPeriod"/>
            </a:pPr>
            <a:r>
              <a:rPr lang="zh-CN" altLang="en-US" sz="2000" smtClean="0">
                <a:latin typeface="微软雅黑" panose="020B0503020204020204" charset="-122"/>
                <a:ea typeface="微软雅黑" panose="020B0503020204020204" charset="-122"/>
              </a:rPr>
              <a:t>取代原理：在系统中使用相对安全的物质来</a:t>
            </a:r>
            <a:r>
              <a:rPr lang="zh-CN" altLang="en-US" sz="2000" b="1" smtClean="0">
                <a:solidFill>
                  <a:srgbClr val="FF0000"/>
                </a:solidFill>
                <a:latin typeface="微软雅黑" panose="020B0503020204020204" charset="-122"/>
                <a:ea typeface="微软雅黑" panose="020B0503020204020204" charset="-122"/>
              </a:rPr>
              <a:t>替代</a:t>
            </a:r>
            <a:r>
              <a:rPr lang="zh-CN" altLang="en-US" sz="2000" smtClean="0">
                <a:latin typeface="微软雅黑" panose="020B0503020204020204" charset="-122"/>
                <a:ea typeface="微软雅黑" panose="020B0503020204020204" charset="-122"/>
              </a:rPr>
              <a:t>危险的物质。</a:t>
            </a:r>
            <a:endParaRPr lang="en-US" altLang="zh-CN" sz="2000" smtClean="0">
              <a:latin typeface="微软雅黑" panose="020B0503020204020204" charset="-122"/>
              <a:ea typeface="微软雅黑" panose="020B0503020204020204" charset="-122"/>
            </a:endParaRPr>
          </a:p>
          <a:p>
            <a:pPr>
              <a:buFontTx/>
              <a:buAutoNum type="arabicPeriod"/>
            </a:pPr>
            <a:r>
              <a:rPr lang="zh-CN" altLang="en-US" sz="2000" smtClean="0">
                <a:latin typeface="微软雅黑" panose="020B0503020204020204" charset="-122"/>
                <a:ea typeface="微软雅黑" panose="020B0503020204020204" charset="-122"/>
              </a:rPr>
              <a:t>缓和原理：在必须使用危险性物质时，采用危险物的</a:t>
            </a:r>
            <a:r>
              <a:rPr lang="zh-CN" altLang="en-US" sz="2000" b="1" smtClean="0">
                <a:solidFill>
                  <a:srgbClr val="FF0000"/>
                </a:solidFill>
                <a:latin typeface="微软雅黑" panose="020B0503020204020204" charset="-122"/>
                <a:ea typeface="微软雅黑" panose="020B0503020204020204" charset="-122"/>
              </a:rPr>
              <a:t>最小</a:t>
            </a:r>
            <a:r>
              <a:rPr lang="zh-CN" altLang="en-US" sz="2000" smtClean="0">
                <a:latin typeface="微软雅黑" panose="020B0503020204020204" charset="-122"/>
                <a:ea typeface="微软雅黑" panose="020B0503020204020204" charset="-122"/>
              </a:rPr>
              <a:t>危害形态或造成最小危险的工艺、环境条件；</a:t>
            </a:r>
            <a:endParaRPr lang="en-US" altLang="zh-CN" sz="2000" smtClean="0">
              <a:latin typeface="微软雅黑" panose="020B0503020204020204" charset="-122"/>
              <a:ea typeface="微软雅黑" panose="020B0503020204020204" charset="-122"/>
            </a:endParaRPr>
          </a:p>
          <a:p>
            <a:pPr>
              <a:buFontTx/>
              <a:buAutoNum type="arabicPeriod"/>
            </a:pPr>
            <a:r>
              <a:rPr lang="zh-CN" altLang="en-US" sz="2000" smtClean="0">
                <a:latin typeface="微软雅黑" panose="020B0503020204020204" charset="-122"/>
                <a:ea typeface="微软雅黑" panose="020B0503020204020204" charset="-122"/>
              </a:rPr>
              <a:t>简化原理：保证工艺系统中的技术、设备、管理制度保持</a:t>
            </a:r>
            <a:r>
              <a:rPr lang="zh-CN" altLang="en-US" sz="2000" b="1" smtClean="0">
                <a:solidFill>
                  <a:srgbClr val="FF0000"/>
                </a:solidFill>
                <a:latin typeface="微软雅黑" panose="020B0503020204020204" charset="-122"/>
                <a:ea typeface="微软雅黑" panose="020B0503020204020204" charset="-122"/>
              </a:rPr>
              <a:t>最简洁</a:t>
            </a:r>
            <a:r>
              <a:rPr lang="zh-CN" altLang="en-US" sz="2000" smtClean="0">
                <a:latin typeface="微软雅黑" panose="020B0503020204020204" charset="-122"/>
                <a:ea typeface="微软雅黑" panose="020B0503020204020204" charset="-122"/>
              </a:rPr>
              <a:t>、科学、合理。</a:t>
            </a:r>
            <a:endParaRPr lang="zh-CN" altLang="en-US" sz="2000" smtClean="0">
              <a:latin typeface="微软雅黑" panose="020B0503020204020204" charset="-122"/>
              <a:ea typeface="微软雅黑" panose="020B0503020204020204" charset="-122"/>
            </a:endParaRPr>
          </a:p>
          <a:p>
            <a:pPr>
              <a:buFontTx/>
              <a:buAutoNum type="arabicPeriod"/>
            </a:pPr>
            <a:r>
              <a:rPr lang="zh-CN" altLang="en-US" sz="2000" smtClean="0">
                <a:latin typeface="微软雅黑" panose="020B0503020204020204" charset="-122"/>
                <a:ea typeface="微软雅黑" panose="020B0503020204020204" charset="-122"/>
              </a:rPr>
              <a:t>限制影响：承认事故发生的可能性，通过改变设计与操作，以</a:t>
            </a:r>
            <a:r>
              <a:rPr lang="zh-CN" altLang="en-US" sz="2000" b="1" smtClean="0">
                <a:solidFill>
                  <a:srgbClr val="FF0000"/>
                </a:solidFill>
                <a:latin typeface="微软雅黑" panose="020B0503020204020204" charset="-122"/>
                <a:ea typeface="微软雅黑" panose="020B0503020204020204" charset="-122"/>
              </a:rPr>
              <a:t>限制</a:t>
            </a:r>
            <a:r>
              <a:rPr lang="zh-CN" altLang="en-US" sz="2000" smtClean="0">
                <a:latin typeface="微软雅黑" panose="020B0503020204020204" charset="-122"/>
                <a:ea typeface="微软雅黑" panose="020B0503020204020204" charset="-122"/>
              </a:rPr>
              <a:t>事故带来的影响。</a:t>
            </a:r>
            <a:endParaRPr lang="en-US" altLang="zh-CN" sz="2000" smtClean="0">
              <a:latin typeface="微软雅黑" panose="020B0503020204020204" charset="-122"/>
              <a:ea typeface="微软雅黑" panose="020B0503020204020204" charset="-122"/>
            </a:endParaRPr>
          </a:p>
        </p:txBody>
      </p:sp>
      <p:sp>
        <p:nvSpPr>
          <p:cNvPr id="54276" name="Slide Number Placeholder 3"/>
          <p:cNvSpPr>
            <a:spLocks noGrp="1"/>
          </p:cNvSpPr>
          <p:nvPr>
            <p:ph type="sldNum" sz="quarter" idx="10"/>
          </p:nvPr>
        </p:nvSpPr>
        <p:spPr bwMode="auto">
          <a:xfrm>
            <a:off x="457200" y="6404371"/>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843C22C-D8BE-4BDE-B0A5-BF7BC87F2336}" type="slidenum">
              <a:rPr lang="zh-CN" altLang="en-US" sz="900" smtClean="0">
                <a:cs typeface="Arial" panose="020B0604020202020204" pitchFamily="34" charset="0"/>
              </a:rPr>
            </a:fld>
            <a:endParaRPr lang="en-US" altLang="zh-CN" sz="900" smtClean="0">
              <a:cs typeface="Arial" panose="020B0604020202020204" pitchFamily="34" charset="0"/>
            </a:endParaRPr>
          </a:p>
        </p:txBody>
      </p:sp>
      <p:graphicFrame>
        <p:nvGraphicFramePr>
          <p:cNvPr id="54277" name="Object 1"/>
          <p:cNvGraphicFramePr>
            <a:graphicFrameLocks noChangeAspect="1"/>
          </p:cNvGraphicFramePr>
          <p:nvPr/>
        </p:nvGraphicFramePr>
        <p:xfrm>
          <a:off x="6032500" y="5626496"/>
          <a:ext cx="1492250" cy="1258888"/>
        </p:xfrm>
        <a:graphic>
          <a:graphicData uri="http://schemas.openxmlformats.org/presentationml/2006/ole">
            <mc:AlternateContent xmlns:mc="http://schemas.openxmlformats.org/markup-compatibility/2006">
              <mc:Choice xmlns:v="urn:schemas-microsoft-com:vml" Requires="v">
                <p:oleObj spid="_x0000_s7175" name="Document" showAsIcon="1" r:id="rId1" imgW="914400" imgH="771525" progId="Word.Document.8">
                  <p:embed/>
                </p:oleObj>
              </mc:Choice>
              <mc:Fallback>
                <p:oleObj name="Document" showAsIcon="1" r:id="rId1" imgW="914400" imgH="771525" progId="Word.Document.8">
                  <p:embed/>
                  <p:pic>
                    <p:nvPicPr>
                      <p:cNvPr id="0" name="图片 7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5626496"/>
                        <a:ext cx="14922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57213" y="612601"/>
            <a:ext cx="7840662" cy="600075"/>
          </a:xfrm>
        </p:spPr>
        <p:txBody>
          <a:bodyPr/>
          <a:lstStyle/>
          <a:p>
            <a:r>
              <a:rPr lang="zh-CN" altLang="en-US" sz="3600" smtClean="0">
                <a:solidFill>
                  <a:srgbClr val="BA313B"/>
                </a:solidFill>
                <a:latin typeface="微软雅黑" panose="020B0503020204020204" charset="-122"/>
                <a:ea typeface="微软雅黑" panose="020B0503020204020204" charset="-122"/>
              </a:rPr>
              <a:t>本质安全工艺的优势</a:t>
            </a:r>
            <a:endParaRPr lang="zh-CN" altLang="en-US" smtClean="0"/>
          </a:p>
        </p:txBody>
      </p:sp>
      <p:sp>
        <p:nvSpPr>
          <p:cNvPr id="3" name="Content Placeholder 2"/>
          <p:cNvSpPr>
            <a:spLocks noGrp="1"/>
          </p:cNvSpPr>
          <p:nvPr>
            <p:ph idx="1"/>
          </p:nvPr>
        </p:nvSpPr>
        <p:spPr>
          <a:xfrm>
            <a:off x="576263" y="1615901"/>
            <a:ext cx="7970837" cy="4765675"/>
          </a:xfrm>
        </p:spPr>
        <p:txBody>
          <a:bodyPr/>
          <a:lstStyle/>
          <a:p>
            <a:pPr>
              <a:buFontTx/>
              <a:buAutoNum type="arabicPeriod"/>
              <a:defRPr/>
            </a:pPr>
            <a:r>
              <a:rPr lang="zh-CN" altLang="en-US" sz="2400" dirty="0" smtClean="0">
                <a:latin typeface="微软雅黑" panose="020B0503020204020204" charset="-122"/>
                <a:ea typeface="微软雅黑" panose="020B0503020204020204" charset="-122"/>
              </a:rPr>
              <a:t>强调在设计初期阶段消除或减少系统的危险，实现系统的真正的安全；</a:t>
            </a:r>
            <a:endParaRPr lang="en-US" altLang="zh-CN" sz="2400" dirty="0" smtClean="0">
              <a:latin typeface="微软雅黑" panose="020B0503020204020204" charset="-122"/>
              <a:ea typeface="微软雅黑" panose="020B0503020204020204" charset="-122"/>
            </a:endParaRPr>
          </a:p>
          <a:p>
            <a:pPr>
              <a:buFontTx/>
              <a:buAutoNum type="arabicPeriod"/>
              <a:defRPr/>
            </a:pPr>
            <a:r>
              <a:rPr lang="zh-CN" altLang="en-US" sz="2400" dirty="0" smtClean="0">
                <a:latin typeface="微软雅黑" panose="020B0503020204020204" charset="-122"/>
                <a:ea typeface="微软雅黑" panose="020B0503020204020204" charset="-122"/>
              </a:rPr>
              <a:t>本质安全的工艺系统必定是简单地，使用了更少的生产设备和安全设备，降低投资和日常维护的费用；</a:t>
            </a:r>
            <a:endParaRPr lang="en-US" altLang="zh-CN" sz="2400" dirty="0" smtClean="0">
              <a:latin typeface="微软雅黑" panose="020B0503020204020204" charset="-122"/>
              <a:ea typeface="微软雅黑" panose="020B0503020204020204" charset="-122"/>
            </a:endParaRPr>
          </a:p>
          <a:p>
            <a:pPr>
              <a:buFontTx/>
              <a:buAutoNum type="arabicPeriod"/>
              <a:defRPr/>
            </a:pPr>
            <a:r>
              <a:rPr lang="zh-CN" altLang="en-US" sz="2400" dirty="0" smtClean="0">
                <a:latin typeface="微软雅黑" panose="020B0503020204020204" charset="-122"/>
                <a:ea typeface="微软雅黑" panose="020B0503020204020204" charset="-122"/>
              </a:rPr>
              <a:t>本质安全的工艺系统使用更少的设备，相应的设备失效或者操作失误的可能性降低，需要更少的设备管理和人员；</a:t>
            </a:r>
            <a:endParaRPr lang="en-US" altLang="zh-CN" sz="2400" dirty="0" smtClean="0">
              <a:latin typeface="微软雅黑" panose="020B0503020204020204" charset="-122"/>
              <a:ea typeface="微软雅黑" panose="020B0503020204020204" charset="-122"/>
            </a:endParaRPr>
          </a:p>
          <a:p>
            <a:pPr>
              <a:buFontTx/>
              <a:buAutoNum type="arabicPeriod"/>
              <a:defRPr/>
            </a:pPr>
            <a:r>
              <a:rPr lang="zh-CN" altLang="en-US" sz="2400" dirty="0" smtClean="0">
                <a:latin typeface="微软雅黑" panose="020B0503020204020204" charset="-122"/>
                <a:ea typeface="微软雅黑" panose="020B0503020204020204" charset="-122"/>
              </a:rPr>
              <a:t>本质安全的工艺系统由于自身固有的安全性，降低了外界灾害或人为破坏带来的公共安全风险。</a:t>
            </a:r>
            <a:endParaRPr lang="en-US" altLang="zh-CN" sz="2400" dirty="0" smtClean="0">
              <a:latin typeface="微软雅黑" panose="020B0503020204020204" charset="-122"/>
              <a:ea typeface="微软雅黑" panose="020B0503020204020204" charset="-122"/>
            </a:endParaRPr>
          </a:p>
          <a:p>
            <a:pPr marL="0" indent="0">
              <a:defRPr/>
            </a:pPr>
            <a:endParaRPr lang="zh-CN" altLang="en-US" sz="2400" dirty="0">
              <a:latin typeface="微软雅黑" panose="020B0503020204020204" charset="-122"/>
              <a:ea typeface="微软雅黑" panose="020B0503020204020204" charset="-122"/>
            </a:endParaRPr>
          </a:p>
        </p:txBody>
      </p:sp>
      <p:sp>
        <p:nvSpPr>
          <p:cNvPr id="55300" name="Slide Number Placeholder 3"/>
          <p:cNvSpPr>
            <a:spLocks noGrp="1"/>
          </p:cNvSpPr>
          <p:nvPr>
            <p:ph type="sldNum" sz="quarter" idx="10"/>
          </p:nvPr>
        </p:nvSpPr>
        <p:spPr bwMode="auto">
          <a:xfrm>
            <a:off x="457200" y="6337126"/>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C7F8AA-7226-435A-B938-4F07C24C107B}" type="slidenum">
              <a:rPr lang="zh-CN" altLang="en-US" sz="900" smtClean="0">
                <a:cs typeface="Arial" panose="020B0604020202020204" pitchFamily="34" charset="0"/>
              </a:rPr>
            </a:fld>
            <a:endParaRPr lang="en-US" altLang="zh-CN" sz="900" smtClean="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09920" y="3968750"/>
            <a:ext cx="31191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33745" y="4231005"/>
            <a:ext cx="105981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18960" y="4907915"/>
            <a:ext cx="839470"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1"/>
          <a:srcRect/>
          <a:stretch>
            <a:fillRect/>
          </a:stretch>
        </p:blipFill>
        <p:spPr bwMode="auto">
          <a:xfrm>
            <a:off x="863600" y="1209675"/>
            <a:ext cx="7445375" cy="5588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Rectangle 2"/>
          <p:cNvSpPr>
            <a:spLocks noChangeArrowheads="1"/>
          </p:cNvSpPr>
          <p:nvPr/>
        </p:nvSpPr>
        <p:spPr bwMode="auto">
          <a:xfrm>
            <a:off x="355600" y="500063"/>
            <a:ext cx="81168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spAutoFit/>
          </a:bodyPr>
          <a:lstStyle/>
          <a:p>
            <a:pPr eaLnBrk="0" hangingPunct="0"/>
            <a:r>
              <a:rPr lang="zh-CN" altLang="en-US" sz="3600" b="1" i="0">
                <a:solidFill>
                  <a:srgbClr val="C00000"/>
                </a:solidFill>
                <a:latin typeface="微软雅黑" panose="020B0503020204020204" charset="-122"/>
                <a:ea typeface="微软雅黑" panose="020B0503020204020204" charset="-122"/>
                <a:cs typeface="MS PGothic" panose="020B0600070205080204" pitchFamily="34" charset="-128"/>
              </a:rPr>
              <a:t>安全经验分享</a:t>
            </a:r>
            <a:endParaRPr lang="en-US" altLang="zh-CN" sz="3600" b="1" i="0">
              <a:solidFill>
                <a:srgbClr val="C00000"/>
              </a:solidFill>
              <a:latin typeface="微软雅黑" panose="020B0503020204020204" charset="-122"/>
              <a:ea typeface="微软雅黑" panose="020B0503020204020204" charset="-122"/>
              <a:cs typeface="MS PGothic"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6263" y="869950"/>
            <a:ext cx="8229600" cy="677863"/>
          </a:xfrm>
        </p:spPr>
        <p:txBody>
          <a:bodyPr/>
          <a:lstStyle/>
          <a:p>
            <a:r>
              <a:rPr lang="zh-CN" altLang="en-US" sz="3600" smtClean="0">
                <a:solidFill>
                  <a:srgbClr val="C00000"/>
                </a:solidFill>
                <a:latin typeface="微软雅黑" panose="020B0503020204020204" charset="-122"/>
                <a:ea typeface="微软雅黑" panose="020B0503020204020204" charset="-122"/>
              </a:rPr>
              <a:t>培训内容</a:t>
            </a:r>
            <a:endParaRPr lang="en-US" altLang="zh-CN" sz="3600" smtClean="0">
              <a:solidFill>
                <a:srgbClr val="C00000"/>
              </a:solidFill>
              <a:latin typeface="微软雅黑" panose="020B0503020204020204" charset="-122"/>
              <a:ea typeface="微软雅黑" panose="020B0503020204020204" charset="-122"/>
            </a:endParaRPr>
          </a:p>
        </p:txBody>
      </p:sp>
      <p:sp>
        <p:nvSpPr>
          <p:cNvPr id="19459" name="Content Placeholder 2"/>
          <p:cNvSpPr>
            <a:spLocks noGrp="1"/>
          </p:cNvSpPr>
          <p:nvPr>
            <p:ph idx="1"/>
          </p:nvPr>
        </p:nvSpPr>
        <p:spPr>
          <a:xfrm>
            <a:off x="395536" y="2132856"/>
            <a:ext cx="8280920" cy="3357563"/>
          </a:xfrm>
        </p:spPr>
        <p:txBody>
          <a:bodyPr/>
          <a:lstStyle/>
          <a:p>
            <a:pPr lvl="1"/>
            <a:r>
              <a:rPr lang="zh-CN" altLang="en-US" sz="2400" b="1" dirty="0" smtClean="0">
                <a:latin typeface="微软雅黑" panose="020B0503020204020204" charset="-122"/>
                <a:ea typeface="微软雅黑" panose="020B0503020204020204" charset="-122"/>
              </a:rPr>
              <a:t>一</a:t>
            </a:r>
            <a:r>
              <a:rPr lang="en-US" altLang="zh-CN" sz="2400" b="1" dirty="0" smtClean="0">
                <a:latin typeface="微软雅黑" panose="020B0503020204020204" charset="-122"/>
                <a:ea typeface="微软雅黑" panose="020B0503020204020204" charset="-122"/>
              </a:rPr>
              <a:t>. </a:t>
            </a:r>
            <a:r>
              <a:rPr lang="zh-CN" altLang="en-US" sz="2400" b="1" dirty="0" smtClean="0">
                <a:latin typeface="微软雅黑" panose="020B0503020204020204" charset="-122"/>
                <a:ea typeface="微软雅黑" panose="020B0503020204020204" charset="-122"/>
              </a:rPr>
              <a:t>人类安全哲学的发展进程介绍</a:t>
            </a:r>
            <a:r>
              <a:rPr lang="en-US" altLang="zh-CN" sz="2400" b="1" dirty="0" smtClean="0">
                <a:latin typeface="微软雅黑" panose="020B0503020204020204" charset="-122"/>
                <a:ea typeface="微软雅黑" panose="020B0503020204020204" charset="-122"/>
              </a:rPr>
              <a:t>                 (20 </a:t>
            </a:r>
            <a:r>
              <a:rPr lang="zh-CN" altLang="en-US" sz="2400" b="1" dirty="0" smtClean="0">
                <a:latin typeface="微软雅黑" panose="020B0503020204020204" charset="-122"/>
                <a:ea typeface="微软雅黑" panose="020B0503020204020204" charset="-122"/>
              </a:rPr>
              <a:t>分钟</a:t>
            </a:r>
            <a:r>
              <a:rPr lang="en-US" altLang="zh-CN" sz="2400" b="1" dirty="0" smtClean="0">
                <a:latin typeface="微软雅黑" panose="020B0503020204020204" charset="-122"/>
                <a:ea typeface="微软雅黑" panose="020B0503020204020204" charset="-122"/>
              </a:rPr>
              <a:t>)</a:t>
            </a:r>
            <a:endParaRPr lang="en-US" altLang="zh-CN" sz="2400" b="1" dirty="0" smtClean="0">
              <a:latin typeface="微软雅黑" panose="020B0503020204020204" charset="-122"/>
              <a:ea typeface="微软雅黑" panose="020B0503020204020204" charset="-122"/>
            </a:endParaRPr>
          </a:p>
          <a:p>
            <a:pPr lvl="1"/>
            <a:endParaRPr lang="en-US" altLang="zh-CN" sz="2400" b="1" dirty="0" smtClean="0">
              <a:latin typeface="微软雅黑" panose="020B0503020204020204" charset="-122"/>
              <a:ea typeface="微软雅黑" panose="020B0503020204020204" charset="-122"/>
            </a:endParaRPr>
          </a:p>
          <a:p>
            <a:pPr lvl="1"/>
            <a:r>
              <a:rPr lang="zh-CN" altLang="en-US" sz="2400" b="1" dirty="0" smtClean="0">
                <a:latin typeface="微软雅黑" panose="020B0503020204020204" charset="-122"/>
                <a:ea typeface="微软雅黑" panose="020B0503020204020204" charset="-122"/>
              </a:rPr>
              <a:t>二</a:t>
            </a:r>
            <a:r>
              <a:rPr lang="en-US" altLang="zh-CN" sz="2400" b="1" dirty="0" smtClean="0">
                <a:latin typeface="微软雅黑" panose="020B0503020204020204" charset="-122"/>
                <a:ea typeface="微软雅黑" panose="020B0503020204020204" charset="-122"/>
              </a:rPr>
              <a:t>. </a:t>
            </a:r>
            <a:r>
              <a:rPr lang="zh-CN" altLang="en-US" sz="2400" b="1" dirty="0" smtClean="0">
                <a:latin typeface="微软雅黑" panose="020B0503020204020204" charset="-122"/>
                <a:ea typeface="微软雅黑" panose="020B0503020204020204" charset="-122"/>
              </a:rPr>
              <a:t>本质安全的含义                    </a:t>
            </a:r>
            <a:r>
              <a:rPr lang="en-US" altLang="zh-CN" sz="2400" b="1" dirty="0" smtClean="0">
                <a:latin typeface="微软雅黑" panose="020B0503020204020204" charset="-122"/>
                <a:ea typeface="微软雅黑" panose="020B0503020204020204" charset="-122"/>
              </a:rPr>
              <a:t>                 (20 </a:t>
            </a:r>
            <a:r>
              <a:rPr lang="zh-CN" altLang="en-US" sz="2400" b="1" dirty="0" smtClean="0">
                <a:latin typeface="微软雅黑" panose="020B0503020204020204" charset="-122"/>
                <a:ea typeface="微软雅黑" panose="020B0503020204020204" charset="-122"/>
              </a:rPr>
              <a:t>分钟</a:t>
            </a:r>
            <a:r>
              <a:rPr lang="en-US" altLang="zh-CN" sz="2400" b="1" dirty="0" smtClean="0">
                <a:latin typeface="微软雅黑" panose="020B0503020204020204" charset="-122"/>
                <a:ea typeface="微软雅黑" panose="020B0503020204020204" charset="-122"/>
              </a:rPr>
              <a:t>)</a:t>
            </a:r>
            <a:endParaRPr lang="en-US" altLang="zh-CN" sz="2400" b="1" dirty="0" smtClean="0">
              <a:latin typeface="微软雅黑" panose="020B0503020204020204" charset="-122"/>
              <a:ea typeface="微软雅黑" panose="020B0503020204020204" charset="-122"/>
            </a:endParaRPr>
          </a:p>
          <a:p>
            <a:pPr lvl="1">
              <a:buFontTx/>
              <a:buNone/>
            </a:pPr>
            <a:endParaRPr lang="en-US" altLang="zh-CN" sz="2400" b="1" dirty="0" smtClean="0">
              <a:latin typeface="微软雅黑" panose="020B0503020204020204" charset="-122"/>
              <a:ea typeface="微软雅黑" panose="020B0503020204020204" charset="-122"/>
            </a:endParaRPr>
          </a:p>
          <a:p>
            <a:pPr lvl="1"/>
            <a:r>
              <a:rPr lang="zh-CN" altLang="en-US" sz="2400" b="1" dirty="0" smtClean="0">
                <a:latin typeface="微软雅黑" panose="020B0503020204020204" charset="-122"/>
                <a:ea typeface="微软雅黑" panose="020B0503020204020204" charset="-122"/>
              </a:rPr>
              <a:t>三</a:t>
            </a:r>
            <a:r>
              <a:rPr lang="en-US" altLang="zh-CN" sz="2400" b="1" dirty="0" smtClean="0">
                <a:latin typeface="微软雅黑" panose="020B0503020204020204" charset="-122"/>
                <a:ea typeface="微软雅黑" panose="020B0503020204020204" charset="-122"/>
              </a:rPr>
              <a:t>. </a:t>
            </a:r>
            <a:r>
              <a:rPr lang="zh-CN" altLang="en-US" sz="2400" b="1" dirty="0" smtClean="0">
                <a:latin typeface="微软雅黑" panose="020B0503020204020204" charset="-122"/>
                <a:ea typeface="微软雅黑" panose="020B0503020204020204" charset="-122"/>
              </a:rPr>
              <a:t>本质安全相关的几个概念          </a:t>
            </a:r>
            <a:r>
              <a:rPr lang="en-US" altLang="zh-CN" sz="2400" b="1" dirty="0" smtClean="0">
                <a:latin typeface="微软雅黑" panose="020B0503020204020204" charset="-122"/>
                <a:ea typeface="微软雅黑" panose="020B0503020204020204" charset="-122"/>
              </a:rPr>
              <a:t>             (30 </a:t>
            </a:r>
            <a:r>
              <a:rPr lang="zh-CN" altLang="en-US" sz="2400" b="1" dirty="0" smtClean="0">
                <a:latin typeface="微软雅黑" panose="020B0503020204020204" charset="-122"/>
                <a:ea typeface="微软雅黑" panose="020B0503020204020204" charset="-122"/>
              </a:rPr>
              <a:t>分钟</a:t>
            </a:r>
            <a:r>
              <a:rPr lang="en-US" altLang="zh-CN" sz="2400" b="1" dirty="0" smtClean="0">
                <a:latin typeface="微软雅黑" panose="020B0503020204020204" charset="-122"/>
                <a:ea typeface="微软雅黑" panose="020B0503020204020204" charset="-122"/>
              </a:rPr>
              <a:t>)</a:t>
            </a:r>
            <a:endParaRPr lang="en-US" altLang="zh-CN" sz="2400" b="1" dirty="0" smtClean="0">
              <a:latin typeface="微软雅黑" panose="020B0503020204020204" charset="-122"/>
              <a:ea typeface="微软雅黑" panose="020B0503020204020204" charset="-122"/>
            </a:endParaRPr>
          </a:p>
          <a:p>
            <a:pPr lvl="2">
              <a:buFont typeface="Arial" panose="020B0604020202020204" pitchFamily="34" charset="0"/>
              <a:buNone/>
            </a:pPr>
            <a:endParaRPr lang="en-US" altLang="zh-CN" sz="2400" b="1" dirty="0" smtClean="0">
              <a:latin typeface="微软雅黑" panose="020B0503020204020204" charset="-122"/>
              <a:ea typeface="微软雅黑" panose="020B0503020204020204" charset="-122"/>
            </a:endParaRPr>
          </a:p>
          <a:p>
            <a:pPr lvl="1"/>
            <a:r>
              <a:rPr lang="zh-CN" altLang="en-US" sz="2400" b="1" dirty="0" smtClean="0">
                <a:latin typeface="微软雅黑" panose="020B0503020204020204" charset="-122"/>
                <a:ea typeface="微软雅黑" panose="020B0503020204020204" charset="-122"/>
              </a:rPr>
              <a:t>四</a:t>
            </a:r>
            <a:r>
              <a:rPr lang="en-US" altLang="zh-CN" sz="2400" b="1" dirty="0" smtClean="0">
                <a:latin typeface="微软雅黑" panose="020B0503020204020204" charset="-122"/>
                <a:ea typeface="微软雅黑" panose="020B0503020204020204" charset="-122"/>
              </a:rPr>
              <a:t>. </a:t>
            </a:r>
            <a:r>
              <a:rPr lang="zh-CN" altLang="en-US" sz="2400" b="1" dirty="0" smtClean="0">
                <a:latin typeface="微软雅黑" panose="020B0503020204020204" charset="-122"/>
                <a:ea typeface="微软雅黑" panose="020B0503020204020204" charset="-122"/>
              </a:rPr>
              <a:t>实现本质安全工艺                    </a:t>
            </a:r>
            <a:r>
              <a:rPr lang="en-US" altLang="zh-CN" sz="2400" b="1" dirty="0" smtClean="0">
                <a:latin typeface="微软雅黑" panose="020B0503020204020204" charset="-122"/>
                <a:ea typeface="微软雅黑" panose="020B0503020204020204" charset="-122"/>
              </a:rPr>
              <a:t>             (30 </a:t>
            </a:r>
            <a:r>
              <a:rPr lang="zh-CN" altLang="en-US" sz="2400" b="1" dirty="0" smtClean="0">
                <a:latin typeface="微软雅黑" panose="020B0503020204020204" charset="-122"/>
                <a:ea typeface="微软雅黑" panose="020B0503020204020204" charset="-122"/>
              </a:rPr>
              <a:t>分钟</a:t>
            </a:r>
            <a:r>
              <a:rPr lang="en-US" altLang="zh-CN" sz="2400" b="1" dirty="0" smtClean="0">
                <a:latin typeface="微软雅黑" panose="020B0503020204020204" charset="-122"/>
                <a:ea typeface="微软雅黑" panose="020B0503020204020204" charset="-122"/>
              </a:rPr>
              <a:t>)</a:t>
            </a:r>
            <a:endParaRPr lang="en-US" altLang="zh-CN" sz="2400" b="1" dirty="0" smtClean="0">
              <a:latin typeface="微软雅黑" panose="020B0503020204020204" charset="-122"/>
              <a:ea typeface="微软雅黑" panose="020B0503020204020204" charset="-122"/>
            </a:endParaRPr>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80B1BBD-774B-45AB-8E2F-5A6E923ECAE6}" type="slidenum">
              <a:rPr lang="zh-CN" altLang="en-US" sz="900" smtClean="0">
                <a:cs typeface="Arial" panose="020B0604020202020204" pitchFamily="34" charset="0"/>
              </a:rPr>
            </a:fld>
            <a:endParaRPr lang="en-US" altLang="zh-CN" sz="900" smtClean="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bwMode="auto">
          <a:xfrm>
            <a:off x="8562975" y="6289675"/>
            <a:ext cx="581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514C74-D17E-4991-ADF6-CD95E52EC2E2}" type="slidenum">
              <a:rPr lang="zh-CN" altLang="en-US" sz="900" smtClean="0">
                <a:cs typeface="Arial" panose="020B0604020202020204" pitchFamily="34" charset="0"/>
              </a:rPr>
            </a:fld>
            <a:endParaRPr lang="en-US" altLang="zh-CN" sz="900" smtClean="0">
              <a:cs typeface="Arial" panose="020B0604020202020204" pitchFamily="34" charset="0"/>
            </a:endParaRPr>
          </a:p>
        </p:txBody>
      </p:sp>
      <p:sp>
        <p:nvSpPr>
          <p:cNvPr id="20483" name="Rectangle 2"/>
          <p:cNvSpPr>
            <a:spLocks noChangeArrowheads="1"/>
          </p:cNvSpPr>
          <p:nvPr/>
        </p:nvSpPr>
        <p:spPr bwMode="auto">
          <a:xfrm>
            <a:off x="355600" y="896938"/>
            <a:ext cx="81168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spAutoFit/>
          </a:bodyPr>
          <a:lstStyle/>
          <a:p>
            <a:pPr eaLnBrk="0" hangingPunct="0"/>
            <a:r>
              <a:rPr lang="zh-CN" altLang="en-US" sz="3600" b="1" i="0">
                <a:solidFill>
                  <a:srgbClr val="C00000"/>
                </a:solidFill>
                <a:latin typeface="微软雅黑" panose="020B0503020204020204" charset="-122"/>
                <a:ea typeface="微软雅黑" panose="020B0503020204020204" charset="-122"/>
                <a:cs typeface="MS PGothic" panose="020B0600070205080204" pitchFamily="34" charset="-128"/>
              </a:rPr>
              <a:t>一</a:t>
            </a:r>
            <a:r>
              <a:rPr lang="en-US" altLang="zh-CN" sz="3600" b="1" i="0">
                <a:solidFill>
                  <a:srgbClr val="C00000"/>
                </a:solidFill>
                <a:latin typeface="微软雅黑" panose="020B0503020204020204" charset="-122"/>
                <a:ea typeface="微软雅黑" panose="020B0503020204020204" charset="-122"/>
                <a:cs typeface="MS PGothic" panose="020B0600070205080204" pitchFamily="34" charset="-128"/>
              </a:rPr>
              <a:t>. </a:t>
            </a:r>
            <a:r>
              <a:rPr lang="zh-CN" altLang="en-US" sz="3600" b="1" i="0">
                <a:solidFill>
                  <a:srgbClr val="C00000"/>
                </a:solidFill>
                <a:latin typeface="微软雅黑" panose="020B0503020204020204" charset="-122"/>
                <a:ea typeface="微软雅黑" panose="020B0503020204020204" charset="-122"/>
                <a:cs typeface="MS PGothic" panose="020B0600070205080204" pitchFamily="34" charset="-128"/>
              </a:rPr>
              <a:t>人类安全哲学的发展进程介绍 </a:t>
            </a:r>
            <a:endParaRPr lang="en-US" altLang="zh-CN" sz="3600" b="1" i="0">
              <a:solidFill>
                <a:srgbClr val="C00000"/>
              </a:solidFill>
              <a:latin typeface="微软雅黑" panose="020B0503020204020204" charset="-122"/>
              <a:ea typeface="微软雅黑" panose="020B0503020204020204" charset="-122"/>
              <a:cs typeface="MS PGothic" panose="020B0600070205080204" pitchFamily="34" charset="-128"/>
            </a:endParaRPr>
          </a:p>
        </p:txBody>
      </p:sp>
      <p:sp>
        <p:nvSpPr>
          <p:cNvPr id="7" name="Content Placeholder 2"/>
          <p:cNvSpPr txBox="1"/>
          <p:nvPr/>
        </p:nvSpPr>
        <p:spPr>
          <a:xfrm>
            <a:off x="617538" y="2105025"/>
            <a:ext cx="7945437" cy="3357563"/>
          </a:xfrm>
          <a:prstGeom prst="rect">
            <a:avLst/>
          </a:prstGeom>
        </p:spPr>
        <p:txBody>
          <a:bodyPr/>
          <a:lstStyle>
            <a:lvl1pPr marL="342900" indent="-342900" algn="l" defTabSz="457200" rtl="0" eaLnBrk="0" fontAlgn="base" hangingPunct="0">
              <a:spcBef>
                <a:spcPts val="2400"/>
              </a:spcBef>
              <a:spcAft>
                <a:spcPct val="0"/>
              </a:spcAft>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indent="-457200" algn="l" defTabSz="457200" rtl="0" eaLnBrk="0" fontAlgn="base" hangingPunct="0">
              <a:spcBef>
                <a:spcPct val="20000"/>
              </a:spcBef>
              <a:spcAft>
                <a:spcPct val="0"/>
              </a:spcAft>
              <a:buSzPct val="78000"/>
              <a:buBlip>
                <a:blip r:embed="rId1"/>
              </a:buBlip>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1">
              <a:defRPr/>
            </a:pPr>
            <a:r>
              <a:rPr lang="zh-CN" altLang="en-US" sz="2400" b="1" i="0" dirty="0" smtClean="0">
                <a:latin typeface="微软雅黑" panose="020B0503020204020204" charset="-122"/>
                <a:ea typeface="微软雅黑" panose="020B0503020204020204" charset="-122"/>
              </a:rPr>
              <a:t>人类安全哲学的发展进程</a:t>
            </a:r>
            <a:endParaRPr lang="en-US" altLang="zh-CN" sz="2400" b="1" i="0" dirty="0" smtClean="0">
              <a:latin typeface="微软雅黑" panose="020B0503020204020204" charset="-122"/>
              <a:ea typeface="微软雅黑" panose="020B0503020204020204" charset="-122"/>
            </a:endParaRPr>
          </a:p>
          <a:p>
            <a:pPr lvl="1">
              <a:defRPr/>
            </a:pPr>
            <a:endParaRPr lang="en-US" altLang="zh-CN" sz="2400" b="1" i="0" dirty="0" smtClean="0">
              <a:latin typeface="微软雅黑" panose="020B0503020204020204" charset="-122"/>
              <a:ea typeface="微软雅黑" panose="020B0503020204020204" charset="-122"/>
            </a:endParaRPr>
          </a:p>
          <a:p>
            <a:pPr lvl="1">
              <a:defRPr/>
            </a:pPr>
            <a:r>
              <a:rPr lang="zh-CN" altLang="en-US" sz="2400" b="1" i="0" dirty="0" smtClean="0">
                <a:latin typeface="微软雅黑" panose="020B0503020204020204" charset="-122"/>
                <a:ea typeface="微软雅黑" panose="020B0503020204020204" charset="-122"/>
              </a:rPr>
              <a:t>各历史时期安全哲学综述</a:t>
            </a:r>
            <a:endParaRPr lang="en-US" altLang="zh-CN" sz="2400" b="1" i="0" dirty="0" smtClean="0">
              <a:latin typeface="微软雅黑" panose="020B0503020204020204" charset="-122"/>
              <a:ea typeface="微软雅黑" panose="020B0503020204020204" charset="-122"/>
            </a:endParaRPr>
          </a:p>
          <a:p>
            <a:pPr lvl="1">
              <a:buFontTx/>
              <a:buNone/>
              <a:defRPr/>
            </a:pPr>
            <a:endParaRPr lang="en-US" altLang="zh-CN" sz="2400" b="1" i="0" dirty="0" smtClean="0">
              <a:latin typeface="微软雅黑" panose="020B0503020204020204" charset="-122"/>
              <a:ea typeface="微软雅黑" panose="020B0503020204020204" charset="-122"/>
            </a:endParaRPr>
          </a:p>
          <a:p>
            <a:pPr lvl="1">
              <a:defRPr/>
            </a:pPr>
            <a:r>
              <a:rPr lang="zh-CN" altLang="en-US" sz="2400" b="1" i="0" dirty="0" smtClean="0">
                <a:latin typeface="微软雅黑" panose="020B0503020204020204" charset="-122"/>
                <a:ea typeface="微软雅黑" panose="020B0503020204020204" charset="-122"/>
              </a:rPr>
              <a:t>本质论与预防型安全哲学的观念</a:t>
            </a:r>
            <a:endParaRPr lang="en-US" altLang="zh-CN" sz="2400" b="1" i="0" dirty="0" smtClean="0">
              <a:latin typeface="微软雅黑" panose="020B0503020204020204" charset="-122"/>
              <a:ea typeface="微软雅黑" panose="020B0503020204020204" charset="-122"/>
            </a:endParaRPr>
          </a:p>
          <a:p>
            <a:pPr lvl="1">
              <a:defRPr/>
            </a:pPr>
            <a:endParaRPr lang="en-US" altLang="zh-CN" sz="2400" b="1" i="0" dirty="0" smtClean="0">
              <a:latin typeface="微软雅黑" panose="020B0503020204020204" charset="-122"/>
              <a:ea typeface="微软雅黑" panose="020B0503020204020204" charset="-122"/>
            </a:endParaRPr>
          </a:p>
          <a:p>
            <a:pPr lvl="1">
              <a:defRPr/>
            </a:pPr>
            <a:r>
              <a:rPr lang="zh-CN" altLang="en-US" sz="2400" b="1" i="0" dirty="0" smtClean="0">
                <a:latin typeface="微软雅黑" panose="020B0503020204020204" charset="-122"/>
                <a:ea typeface="微软雅黑" panose="020B0503020204020204" charset="-122"/>
              </a:rPr>
              <a:t>安全系统的构成</a:t>
            </a:r>
            <a:endParaRPr lang="zh-CN" altLang="en-US" sz="2400" b="1" i="0" dirty="0" smtClean="0">
              <a:latin typeface="微软雅黑" panose="020B0503020204020204" charset="-122"/>
              <a:ea typeface="微软雅黑" panose="020B0503020204020204" charset="-122"/>
            </a:endParaRPr>
          </a:p>
          <a:p>
            <a:pPr marL="0" lvl="1" indent="0">
              <a:buFontTx/>
              <a:buNone/>
              <a:defRPr/>
            </a:pPr>
            <a:endParaRPr lang="en-US" altLang="zh-CN" sz="2400" b="1" i="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
          <p:cNvSpPr txBox="1">
            <a:spLocks noChangeArrowheads="1"/>
          </p:cNvSpPr>
          <p:nvPr/>
        </p:nvSpPr>
        <p:spPr bwMode="auto">
          <a:xfrm>
            <a:off x="457200" y="530225"/>
            <a:ext cx="8229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zh-CN" altLang="en-US" sz="3600" b="1" i="0">
                <a:solidFill>
                  <a:srgbClr val="C00000"/>
                </a:solidFill>
                <a:latin typeface="微软雅黑" panose="020B0503020204020204" charset="-122"/>
                <a:ea typeface="微软雅黑" panose="020B0503020204020204" charset="-122"/>
                <a:cs typeface="MS PGothic" panose="020B0600070205080204" pitchFamily="34" charset="-128"/>
              </a:rPr>
              <a:t>人类</a:t>
            </a:r>
            <a:r>
              <a:rPr lang="zh-CN" altLang="en-US" sz="3600" b="1" i="0">
                <a:solidFill>
                  <a:srgbClr val="BA313B"/>
                </a:solidFill>
                <a:latin typeface="微软雅黑" panose="020B0503020204020204" charset="-122"/>
                <a:ea typeface="微软雅黑" panose="020B0503020204020204" charset="-122"/>
                <a:cs typeface="MS PGothic" panose="020B0600070205080204" pitchFamily="34" charset="-128"/>
              </a:rPr>
              <a:t>安</a:t>
            </a:r>
            <a:r>
              <a:rPr lang="zh-CN" altLang="en-US" sz="3600" b="1" i="0">
                <a:solidFill>
                  <a:srgbClr val="C00000"/>
                </a:solidFill>
                <a:latin typeface="微软雅黑" panose="020B0503020204020204" charset="-122"/>
                <a:ea typeface="微软雅黑" panose="020B0503020204020204" charset="-122"/>
                <a:cs typeface="MS PGothic" panose="020B0600070205080204" pitchFamily="34" charset="-128"/>
              </a:rPr>
              <a:t>全哲学的发展进程</a:t>
            </a:r>
            <a:endParaRPr lang="zh-CN" altLang="en-US" sz="3600" b="1" i="0">
              <a:solidFill>
                <a:srgbClr val="C00000"/>
              </a:solidFill>
              <a:latin typeface="微软雅黑" panose="020B0503020204020204" charset="-122"/>
              <a:ea typeface="微软雅黑" panose="020B0503020204020204" charset="-122"/>
              <a:cs typeface="MS PGothic" panose="020B0600070205080204" pitchFamily="34" charset="-128"/>
            </a:endParaRPr>
          </a:p>
        </p:txBody>
      </p:sp>
      <p:sp>
        <p:nvSpPr>
          <p:cNvPr id="21507" name="Rectangle 3"/>
          <p:cNvSpPr txBox="1">
            <a:spLocks noChangeArrowheads="1"/>
          </p:cNvSpPr>
          <p:nvPr/>
        </p:nvSpPr>
        <p:spPr bwMode="auto">
          <a:xfrm>
            <a:off x="457200" y="1460500"/>
            <a:ext cx="82296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2400"/>
              </a:spcBef>
            </a:pPr>
            <a:r>
              <a:rPr lang="zh-CN" altLang="en-US" i="0">
                <a:latin typeface="微软雅黑" panose="020B0503020204020204" charset="-122"/>
                <a:ea typeface="微软雅黑" panose="020B0503020204020204" charset="-122"/>
                <a:cs typeface="MS PGothic" panose="020B0600070205080204" pitchFamily="34" charset="-128"/>
              </a:rPr>
              <a:t>    在人类历史进程中，包含着人类安全哲学</a:t>
            </a:r>
            <a:r>
              <a:rPr lang="en-US" altLang="zh-CN" i="0">
                <a:latin typeface="微软雅黑" panose="020B0503020204020204" charset="-122"/>
                <a:ea typeface="微软雅黑" panose="020B0503020204020204" charset="-122"/>
                <a:cs typeface="MS PGothic" panose="020B0600070205080204" pitchFamily="34" charset="-128"/>
              </a:rPr>
              <a:t>—</a:t>
            </a:r>
            <a:r>
              <a:rPr lang="zh-CN" altLang="en-US" i="0">
                <a:latin typeface="微软雅黑" panose="020B0503020204020204" charset="-122"/>
                <a:ea typeface="微软雅黑" panose="020B0503020204020204" charset="-122"/>
                <a:cs typeface="MS PGothic" panose="020B0600070205080204" pitchFamily="34" charset="-128"/>
              </a:rPr>
              <a:t>人类安全生产的认识论和方法论的发展和进步。人类安全哲学的发展进程见下表：</a:t>
            </a:r>
            <a:endParaRPr lang="zh-CN" altLang="en-US" i="0">
              <a:latin typeface="微软雅黑" panose="020B0503020204020204" charset="-122"/>
              <a:ea typeface="微软雅黑" panose="020B0503020204020204" charset="-122"/>
              <a:cs typeface="MS PGothic" panose="020B0600070205080204" pitchFamily="34" charset="-128"/>
            </a:endParaRPr>
          </a:p>
        </p:txBody>
      </p:sp>
      <p:graphicFrame>
        <p:nvGraphicFramePr>
          <p:cNvPr id="8" name="Group 331"/>
          <p:cNvGraphicFramePr/>
          <p:nvPr/>
        </p:nvGraphicFramePr>
        <p:xfrm>
          <a:off x="685800" y="2819400"/>
          <a:ext cx="7772400" cy="2968625"/>
        </p:xfrm>
        <a:graphic>
          <a:graphicData uri="http://schemas.openxmlformats.org/drawingml/2006/table">
            <a:tbl>
              <a:tblPr/>
              <a:tblGrid>
                <a:gridCol w="573088"/>
                <a:gridCol w="1789112"/>
                <a:gridCol w="1752600"/>
                <a:gridCol w="1114425"/>
                <a:gridCol w="942975"/>
                <a:gridCol w="1600200"/>
              </a:tblGrid>
              <a:tr h="59372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阶段</a:t>
                      </a:r>
                      <a:endPar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时代</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技术特征</a:t>
                      </a:r>
                      <a:endPar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哲学观</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认识论</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方法论</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9372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1</a:t>
                      </a:r>
                      <a:endParaRPr kumimoji="0" lang="en-US" altLang="zh-CN"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17</a:t>
                      </a: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世纪以前</a:t>
                      </a:r>
                      <a:endPar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农牧业及手工业</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宿命论</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与被动型</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听天由命</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无能为力</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93725">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a:t>
                      </a:r>
                      <a:endParaRPr kumimoji="0" lang="en-US" altLang="zh-CN"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17</a:t>
                      </a: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世纪末至</a:t>
                      </a:r>
                      <a:r>
                        <a:rPr kumimoji="0" lang="en-US" altLang="zh-CN"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世纪初</a:t>
                      </a:r>
                      <a:endPar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蒸汽机时代</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经验论</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与事后型</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局部安全</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亡羊补牢，事后型</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93725">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3</a:t>
                      </a:r>
                      <a:endParaRPr kumimoji="0" lang="en-US" altLang="zh-CN"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世纪初至</a:t>
                      </a:r>
                      <a:r>
                        <a:rPr kumimoji="0" lang="en-US" altLang="zh-CN"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50</a:t>
                      </a: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年代</a:t>
                      </a:r>
                      <a:endPar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电气化时代</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系统论</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与综合型</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系统安全</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综合对策及系统工程</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93725">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4</a:t>
                      </a:r>
                      <a:endParaRPr kumimoji="0" lang="en-US" altLang="zh-CN"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世纪</a:t>
                      </a:r>
                      <a:r>
                        <a:rPr kumimoji="0" lang="en-US" altLang="zh-CN"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50</a:t>
                      </a: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年代以来</a:t>
                      </a:r>
                      <a:endPar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宇航技术与核能</a:t>
                      </a:r>
                      <a:endPar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本质论</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与预防型</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安全系统</a:t>
                      </a:r>
                      <a:endParaRPr kumimoji="0" lang="zh-CN" altLang="en-US" sz="14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本质安全化，防预型</a:t>
                      </a:r>
                      <a:endParaRPr kumimoji="0" lang="zh-CN" altLang="en-US" sz="1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34975" y="522288"/>
            <a:ext cx="5508625" cy="1022350"/>
          </a:xfrm>
        </p:spPr>
        <p:txBody>
          <a:bodyPr/>
          <a:lstStyle/>
          <a:p>
            <a:r>
              <a:rPr lang="zh-CN" altLang="en-US" sz="3600" dirty="0" smtClean="0">
                <a:solidFill>
                  <a:srgbClr val="BA313B"/>
                </a:solidFill>
                <a:latin typeface="微软雅黑" panose="020B0503020204020204" charset="-122"/>
                <a:ea typeface="微软雅黑" panose="020B0503020204020204" charset="-122"/>
              </a:rPr>
              <a:t>各历史时期安全哲学综述</a:t>
            </a:r>
            <a:endParaRPr lang="zh-CN" altLang="en-US" sz="3600" dirty="0" smtClean="0">
              <a:solidFill>
                <a:srgbClr val="BA313B"/>
              </a:solidFill>
              <a:latin typeface="微软雅黑" panose="020B0503020204020204" charset="-122"/>
              <a:ea typeface="微软雅黑" panose="020B0503020204020204" charset="-122"/>
            </a:endParaRPr>
          </a:p>
        </p:txBody>
      </p:sp>
      <p:sp>
        <p:nvSpPr>
          <p:cNvPr id="22531" name="Rectangle 3"/>
          <p:cNvSpPr txBox="1">
            <a:spLocks noChangeArrowheads="1"/>
          </p:cNvSpPr>
          <p:nvPr/>
        </p:nvSpPr>
        <p:spPr bwMode="auto">
          <a:xfrm>
            <a:off x="457200" y="1414463"/>
            <a:ext cx="53752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indent="-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2400"/>
              </a:spcBef>
            </a:pPr>
            <a:r>
              <a:rPr lang="zh-CN" altLang="en-US" sz="2000" i="0">
                <a:latin typeface="微软雅黑" panose="020B0503020204020204" charset="-122"/>
                <a:ea typeface="微软雅黑" panose="020B0503020204020204" charset="-122"/>
                <a:cs typeface="MS PGothic" panose="020B0600070205080204" pitchFamily="34" charset="-128"/>
              </a:rPr>
              <a:t>宿命论与被动型的安全哲学</a:t>
            </a:r>
            <a:r>
              <a:rPr lang="zh-CN" altLang="en-US" sz="2000" i="0">
                <a:latin typeface="微软雅黑" panose="020B0503020204020204" charset="-122"/>
                <a:ea typeface="微软雅黑" panose="020B0503020204020204" charset="-122"/>
                <a:cs typeface="Times New Roman" panose="02020603050405020304" pitchFamily="18" charset="0"/>
              </a:rPr>
              <a:t>（ </a:t>
            </a:r>
            <a:r>
              <a:rPr lang="en-US" altLang="zh-CN" sz="2000" i="0">
                <a:latin typeface="微软雅黑" panose="020B0503020204020204" charset="-122"/>
                <a:ea typeface="微软雅黑" panose="020B0503020204020204" charset="-122"/>
                <a:cs typeface="Times New Roman" panose="02020603050405020304" pitchFamily="18" charset="0"/>
              </a:rPr>
              <a:t>17</a:t>
            </a:r>
            <a:r>
              <a:rPr lang="zh-CN" altLang="en-US" sz="2000" i="0">
                <a:latin typeface="微软雅黑" panose="020B0503020204020204" charset="-122"/>
                <a:ea typeface="微软雅黑" panose="020B0503020204020204" charset="-122"/>
                <a:cs typeface="Times New Roman" panose="02020603050405020304" pitchFamily="18" charset="0"/>
              </a:rPr>
              <a:t>世纪以前）</a:t>
            </a:r>
            <a:endParaRPr lang="zh-CN" altLang="en-US" sz="2000" i="0">
              <a:latin typeface="微软雅黑" panose="020B0503020204020204" charset="-122"/>
              <a:ea typeface="微软雅黑" panose="020B0503020204020204" charset="-122"/>
              <a:cs typeface="Times New Roman" panose="02020603050405020304" pitchFamily="18" charset="0"/>
            </a:endParaRPr>
          </a:p>
          <a:p>
            <a:pPr lvl="1">
              <a:spcBef>
                <a:spcPct val="20000"/>
              </a:spcBef>
              <a:buSzPct val="78000"/>
              <a:buFontTx/>
              <a:buBlip>
                <a:blip r:embed="rId1"/>
              </a:buBlip>
            </a:pPr>
            <a:r>
              <a:rPr lang="zh-CN" altLang="en-US" sz="1800" i="0">
                <a:latin typeface="微软雅黑" panose="020B0503020204020204" charset="-122"/>
                <a:ea typeface="微软雅黑" panose="020B0503020204020204" charset="-122"/>
                <a:cs typeface="MS PGothic" panose="020B0600070205080204" pitchFamily="34" charset="-128"/>
              </a:rPr>
              <a:t>这样的认识论与方法论表现为：对于事故与灾害听天由命，无能为力。认为命运是老天的安排，神灵是人类的主宰。面对事故对生命的残酷与践蹋，人类只能是被动地承受。人类的生活质量无从谈起，生命与健康的价值被抹灭。</a:t>
            </a:r>
            <a:endParaRPr lang="zh-CN" altLang="en-US" sz="1800" i="0">
              <a:latin typeface="微软雅黑" panose="020B0503020204020204" charset="-122"/>
              <a:ea typeface="微软雅黑" panose="020B0503020204020204" charset="-122"/>
              <a:cs typeface="MS PGothic" panose="020B0600070205080204" pitchFamily="34" charset="-128"/>
            </a:endParaRPr>
          </a:p>
          <a:p>
            <a:pPr>
              <a:spcBef>
                <a:spcPts val="2400"/>
              </a:spcBef>
            </a:pPr>
            <a:r>
              <a:rPr lang="zh-CN" altLang="en-US" sz="2000" i="0">
                <a:latin typeface="微软雅黑" panose="020B0503020204020204" charset="-122"/>
                <a:ea typeface="微软雅黑" panose="020B0503020204020204" charset="-122"/>
                <a:cs typeface="MS PGothic" panose="020B0600070205080204" pitchFamily="34" charset="-128"/>
              </a:rPr>
              <a:t>经验论与事后型的安全哲学（ </a:t>
            </a:r>
            <a:r>
              <a:rPr lang="en-US" altLang="zh-CN" sz="2000" i="0">
                <a:latin typeface="微软雅黑" panose="020B0503020204020204" charset="-122"/>
                <a:ea typeface="微软雅黑" panose="020B0503020204020204" charset="-122"/>
                <a:cs typeface="MS PGothic" panose="020B0600070205080204" pitchFamily="34" charset="-128"/>
              </a:rPr>
              <a:t>17</a:t>
            </a:r>
            <a:r>
              <a:rPr lang="zh-CN" altLang="en-US" sz="2000" i="0">
                <a:latin typeface="微软雅黑" panose="020B0503020204020204" charset="-122"/>
                <a:ea typeface="微软雅黑" panose="020B0503020204020204" charset="-122"/>
                <a:cs typeface="MS PGothic" panose="020B0600070205080204" pitchFamily="34" charset="-128"/>
              </a:rPr>
              <a:t>世纪末至</a:t>
            </a:r>
            <a:r>
              <a:rPr lang="en-US" altLang="zh-CN" sz="2000" i="0">
                <a:latin typeface="微软雅黑" panose="020B0503020204020204" charset="-122"/>
                <a:ea typeface="微软雅黑" panose="020B0503020204020204" charset="-122"/>
                <a:cs typeface="MS PGothic" panose="020B0600070205080204" pitchFamily="34" charset="-128"/>
              </a:rPr>
              <a:t>20</a:t>
            </a:r>
            <a:r>
              <a:rPr lang="zh-CN" altLang="en-US" sz="2000" i="0">
                <a:latin typeface="微软雅黑" panose="020B0503020204020204" charset="-122"/>
                <a:ea typeface="微软雅黑" panose="020B0503020204020204" charset="-122"/>
                <a:cs typeface="MS PGothic" panose="020B0600070205080204" pitchFamily="34" charset="-128"/>
              </a:rPr>
              <a:t>世纪初）</a:t>
            </a:r>
            <a:endParaRPr lang="zh-CN" altLang="en-US" sz="2000" i="0">
              <a:latin typeface="微软雅黑" panose="020B0503020204020204" charset="-122"/>
              <a:ea typeface="微软雅黑" panose="020B0503020204020204" charset="-122"/>
              <a:cs typeface="MS PGothic" panose="020B0600070205080204" pitchFamily="34" charset="-128"/>
            </a:endParaRPr>
          </a:p>
          <a:p>
            <a:pPr lvl="1">
              <a:spcBef>
                <a:spcPct val="20000"/>
              </a:spcBef>
              <a:buSzPct val="78000"/>
              <a:buFontTx/>
              <a:buBlip>
                <a:blip r:embed="rId1"/>
              </a:buBlip>
            </a:pPr>
            <a:r>
              <a:rPr lang="zh-CN" altLang="en-US" sz="1800" i="0">
                <a:latin typeface="微软雅黑" panose="020B0503020204020204" charset="-122"/>
                <a:ea typeface="微软雅黑" panose="020B0503020204020204" charset="-122"/>
                <a:cs typeface="MS PGothic" panose="020B0600070205080204" pitchFamily="34" charset="-128"/>
              </a:rPr>
              <a:t>随着生产方式的变更，人类从农牧业进入了早期的工业化社会─</a:t>
            </a:r>
            <a:r>
              <a:rPr lang="zh-CN" altLang="en-US" sz="1800" i="0">
                <a:solidFill>
                  <a:srgbClr val="FF0000"/>
                </a:solidFill>
                <a:latin typeface="微软雅黑" panose="020B0503020204020204" charset="-122"/>
                <a:ea typeface="微软雅黑" panose="020B0503020204020204" charset="-122"/>
                <a:cs typeface="MS PGothic" panose="020B0600070205080204" pitchFamily="34" charset="-128"/>
              </a:rPr>
              <a:t>蒸汽机时代</a:t>
            </a:r>
            <a:r>
              <a:rPr lang="zh-CN" altLang="en-US" sz="1800" i="0">
                <a:latin typeface="微软雅黑" panose="020B0503020204020204" charset="-122"/>
                <a:ea typeface="微软雅黑" panose="020B0503020204020204" charset="-122"/>
                <a:cs typeface="MS PGothic" panose="020B0600070205080204" pitchFamily="34" charset="-128"/>
              </a:rPr>
              <a:t>。由于事故与灾害类型的复杂多样和事故严重性的扩大，人类进入了</a:t>
            </a:r>
            <a:r>
              <a:rPr lang="zh-CN" altLang="en-US" sz="1800" i="0">
                <a:solidFill>
                  <a:srgbClr val="FF0000"/>
                </a:solidFill>
                <a:latin typeface="微软雅黑" panose="020B0503020204020204" charset="-122"/>
                <a:ea typeface="微软雅黑" panose="020B0503020204020204" charset="-122"/>
                <a:cs typeface="MS PGothic" panose="020B0600070205080204" pitchFamily="34" charset="-128"/>
              </a:rPr>
              <a:t>局部安全</a:t>
            </a:r>
            <a:r>
              <a:rPr lang="zh-CN" altLang="en-US" sz="1800" i="0">
                <a:latin typeface="微软雅黑" panose="020B0503020204020204" charset="-122"/>
                <a:ea typeface="微软雅黑" panose="020B0503020204020204" charset="-122"/>
                <a:cs typeface="MS PGothic" panose="020B0600070205080204" pitchFamily="34" charset="-128"/>
              </a:rPr>
              <a:t>认识阶段，哲学上反映出：建立在事故与灾难的经历上来认识人类安全，有了与事故抗争的意识，学会了＂亡羊补牢＂的手段，是一种头痛医头、脚痛医脚的对策方式。</a:t>
            </a:r>
            <a:endParaRPr lang="zh-CN" altLang="en-US" sz="1800" i="0">
              <a:latin typeface="微软雅黑" panose="020B0503020204020204" charset="-122"/>
              <a:ea typeface="微软雅黑" panose="020B0503020204020204" charset="-122"/>
              <a:cs typeface="MS PGothic" panose="020B0600070205080204" pitchFamily="34" charset="-128"/>
            </a:endParaRPr>
          </a:p>
        </p:txBody>
      </p:sp>
      <p:pic>
        <p:nvPicPr>
          <p:cNvPr id="6" name="Picture 6" descr="2007102682550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67000"/>
            <a:ext cx="24384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20072212353179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67238"/>
            <a:ext cx="24384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xin_36204053013365781819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781050"/>
            <a:ext cx="26098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2000"/>
                                        <p:tgtEl>
                                          <p:spTgt spid="6"/>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演示设计">
  <a:themeElements>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默认设计模板_8">
  <a:themeElements>
    <a:clrScheme name="默认设计模板_8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_8">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默认设计模板_8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8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演示设计">
  <a:themeElements>
    <a:clrScheme name="1_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fontScheme name="1_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1_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1_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1_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1_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1_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1_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1_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默认设计模板_3">
  <a:themeElements>
    <a:clrScheme name="默认设计模板_3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_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默认设计模板_3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3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默认设计模板_4">
  <a:themeElements>
    <a:clrScheme name="默认设计模板_4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_4">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60000"/>
            <a:lumOff val="40000"/>
          </a:schemeClr>
        </a:solidFill>
      </a:spPr>
      <a:bodyPr spcFirstLastPara="0" vert="horz" wrap="square" lIns="1263006" tIns="83820" rIns="83821" bIns="83820" numCol="1" spcCol="1270" anchor="ctr" anchorCtr="0">
        <a:noAutofit/>
      </a:bodyPr>
      <a:lstStyle>
        <a:defPPr algn="l" defTabSz="977900">
          <a:lnSpc>
            <a:spcPct val="90000"/>
          </a:lnSpc>
          <a:spcBef>
            <a:spcPct val="0"/>
          </a:spcBef>
          <a:spcAft>
            <a:spcPct val="35000"/>
          </a:spcAft>
          <a:defRPr sz="2200" b="1" i="0" kern="1200" dirty="0" smtClean="0">
            <a:solidFill>
              <a:schemeClr val="accent2">
                <a:lumMod val="50000"/>
              </a:schemeClr>
            </a:solidFill>
            <a:latin typeface="微软雅黑" panose="020B0503020204020204" charset="-122"/>
            <a:ea typeface="微软雅黑" panose="020B0503020204020204" charset="-122"/>
          </a:defRPr>
        </a:defPPr>
      </a:lstStyle>
      <a: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a: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txDef>
      <a:spPr bwMode="auto">
        <a:noFill/>
        <a:ln w="9525">
          <a:noFill/>
          <a:miter lim="800000"/>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sz="2800" b="1" i="0" u="none" strike="noStrike" kern="0" cap="none" spc="0" normalizeH="0" baseline="0" noProof="0" dirty="0" smtClean="0">
            <a:ln>
              <a:noFill/>
            </a:ln>
            <a:solidFill>
              <a:schemeClr val="tx2"/>
            </a:solidFill>
            <a:effectLst/>
            <a:uLnTx/>
            <a:uFillTx/>
            <a:latin typeface="+mj-lt"/>
            <a:ea typeface="+mj-ea"/>
            <a:cs typeface="+mj-cs"/>
          </a:defRPr>
        </a:defPPr>
      </a:lstStyle>
    </a:txDef>
  </a:objectDefaults>
  <a:extraClrSchemeLst>
    <a:extraClrScheme>
      <a:clrScheme name="默认设计模板_4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4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默认设计模板_5">
  <a:themeElements>
    <a:clrScheme name="默认设计模板_5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_5">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默认设计模板_5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5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默认设计模板_6">
  <a:themeElements>
    <a:clrScheme name="默认设计模板_6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默认设计模板_6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6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默认设计模板_7">
  <a:themeElements>
    <a:clrScheme name="默认设计模板_7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_7">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默认设计模板_7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7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9199</Words>
  <Application>WPS 演示</Application>
  <PresentationFormat>全屏显示(4:3)</PresentationFormat>
  <Paragraphs>565</Paragraphs>
  <Slides>43</Slides>
  <Notes>1</Notes>
  <HiddenSlides>0</HiddenSlides>
  <MMClips>0</MMClips>
  <ScaleCrop>false</ScaleCrop>
  <HeadingPairs>
    <vt:vector size="8" baseType="variant">
      <vt:variant>
        <vt:lpstr>已用的字体</vt:lpstr>
      </vt:variant>
      <vt:variant>
        <vt:i4>20</vt:i4>
      </vt:variant>
      <vt:variant>
        <vt:lpstr>主题</vt:lpstr>
      </vt:variant>
      <vt:variant>
        <vt:i4>10</vt:i4>
      </vt:variant>
      <vt:variant>
        <vt:lpstr>嵌入 OLE 服务器</vt:lpstr>
      </vt:variant>
      <vt:variant>
        <vt:i4>6</vt:i4>
      </vt:variant>
      <vt:variant>
        <vt:lpstr>幻灯片标题</vt:lpstr>
      </vt:variant>
      <vt:variant>
        <vt:i4>43</vt:i4>
      </vt:variant>
    </vt:vector>
  </HeadingPairs>
  <TitlesOfParts>
    <vt:vector size="79" baseType="lpstr">
      <vt:lpstr>Arial</vt:lpstr>
      <vt:lpstr>宋体</vt:lpstr>
      <vt:lpstr>Wingdings</vt:lpstr>
      <vt:lpstr>华文细黑</vt:lpstr>
      <vt:lpstr>微软雅黑</vt:lpstr>
      <vt:lpstr>MS UI Gothic</vt:lpstr>
      <vt:lpstr>黑体</vt:lpstr>
      <vt:lpstr>MS PGothic</vt:lpstr>
      <vt:lpstr>Arial</vt:lpstr>
      <vt:lpstr>Times New Roman</vt:lpstr>
      <vt:lpstr>Arial Unicode MS</vt:lpstr>
      <vt:lpstr>楷体_GB2312</vt:lpstr>
      <vt:lpstr>新宋体</vt:lpstr>
      <vt:lpstr>DFKai-SB</vt:lpstr>
      <vt:lpstr>MingLiU-ExtB</vt:lpstr>
      <vt:lpstr>PMingLiU</vt:lpstr>
      <vt:lpstr>华文仿宋</vt:lpstr>
      <vt:lpstr>仿宋</vt:lpstr>
      <vt:lpstr>楷体</vt:lpstr>
      <vt:lpstr>汉仪旗黑-85S</vt:lpstr>
      <vt:lpstr>演示设计</vt:lpstr>
      <vt:lpstr>1_演示设计</vt:lpstr>
      <vt:lpstr>默认设计模板</vt:lpstr>
      <vt:lpstr>默认设计模板_2</vt:lpstr>
      <vt:lpstr>默认设计模板_3</vt:lpstr>
      <vt:lpstr>默认设计模板_4</vt:lpstr>
      <vt:lpstr>默认设计模板_5</vt:lpstr>
      <vt:lpstr>默认设计模板_6</vt:lpstr>
      <vt:lpstr>默认设计模板_7</vt:lpstr>
      <vt:lpstr>默认设计模板_8</vt:lpstr>
      <vt:lpstr>Word.Document.12</vt:lpstr>
      <vt:lpstr>Word.Document.8</vt:lpstr>
      <vt:lpstr>Excel.Chart.8</vt:lpstr>
      <vt:lpstr>Excel.Chart.8</vt:lpstr>
      <vt:lpstr>MS_ClipArt_Gallery.2</vt:lpstr>
      <vt:lpstr>MS_ClipArt_Gallery.2</vt:lpstr>
      <vt:lpstr>PowerPoint 演示文稿</vt:lpstr>
      <vt:lpstr>PowerPoint 演示文稿</vt:lpstr>
      <vt:lpstr>PowerPoint 演示文稿</vt:lpstr>
      <vt:lpstr>PowerPoint 演示文稿</vt:lpstr>
      <vt:lpstr>PowerPoint 演示文稿</vt:lpstr>
      <vt:lpstr>培训内容</vt:lpstr>
      <vt:lpstr>PowerPoint 演示文稿</vt:lpstr>
      <vt:lpstr>PowerPoint 演示文稿</vt:lpstr>
      <vt:lpstr>各历史时期安全哲学综述</vt:lpstr>
      <vt:lpstr>各历史时期安全哲学综述（续）</vt:lpstr>
      <vt:lpstr>各历史时期安全哲学综述（续）</vt:lpstr>
      <vt:lpstr>杜邦的安全管理——损失工时事件- 2011</vt:lpstr>
      <vt:lpstr>本质论与预防型安全哲学的观念</vt:lpstr>
      <vt:lpstr>PowerPoint 演示文稿</vt:lpstr>
      <vt:lpstr>安全系统的构成</vt:lpstr>
      <vt:lpstr>事故系统 安全系统的静态特性之一</vt:lpstr>
      <vt:lpstr>PowerPoint 演示文稿</vt:lpstr>
      <vt:lpstr>安全系统 安全系统的静态特性之二</vt:lpstr>
      <vt:lpstr>安全系统中“人”的重要性</vt:lpstr>
      <vt:lpstr>PowerPoint 演示文稿</vt:lpstr>
      <vt:lpstr>什么是本质安全</vt:lpstr>
      <vt:lpstr>什么是本质安全（续）</vt:lpstr>
      <vt:lpstr>狭义的本质安全</vt:lpstr>
      <vt:lpstr>本质安全的理念</vt:lpstr>
      <vt:lpstr>本质安全的理念</vt:lpstr>
      <vt:lpstr>PowerPoint 演示文稿</vt:lpstr>
      <vt:lpstr>案例：违章操作，自断手指</vt:lpstr>
      <vt:lpstr>PowerPoint 演示文稿</vt:lpstr>
      <vt:lpstr>案例：英国弗里克斯镇的爆炸事故</vt:lpstr>
      <vt:lpstr>PowerPoint 演示文稿</vt:lpstr>
      <vt:lpstr>PowerPoint 演示文稿</vt:lpstr>
      <vt:lpstr>本质安全的理念—小结</vt:lpstr>
      <vt:lpstr>三. 与本质安全有关的几个概念</vt:lpstr>
      <vt:lpstr>三违</vt:lpstr>
      <vt:lpstr>四不伤害</vt:lpstr>
      <vt:lpstr>三点控制</vt:lpstr>
      <vt:lpstr>3E原则</vt:lpstr>
      <vt:lpstr>安全效益“金字塔法则”</vt:lpstr>
      <vt:lpstr>四. 实现本质安全工艺</vt:lpstr>
      <vt:lpstr>实现本质安全工艺</vt:lpstr>
      <vt:lpstr>实现本质安全工艺的基本原则</vt:lpstr>
      <vt:lpstr>本质安全工艺的优势</vt:lpstr>
      <vt:lpstr>感谢聆听</vt:lpstr>
    </vt:vector>
  </TitlesOfParts>
  <Company>NordriDesign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单击此处添加标题文字</dc:title>
  <dc:creator/>
  <cp:lastModifiedBy>little fairy</cp:lastModifiedBy>
  <cp:revision>538</cp:revision>
  <dcterms:created xsi:type="dcterms:W3CDTF">2008-05-06T01:42:00Z</dcterms:created>
  <dcterms:modified xsi:type="dcterms:W3CDTF">2024-01-18T07:50:43Z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E3AD5FFE73714F47967206C7A7757D8C_13</vt:lpwstr>
  </property>
</Properties>
</file>