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77" r:id="rId5"/>
    <p:sldMasterId id="2147483680" r:id="rId6"/>
  </p:sldMasterIdLst>
  <p:notesMasterIdLst>
    <p:notesMasterId r:id="rId8"/>
  </p:notesMasterIdLst>
  <p:sldIdLst>
    <p:sldId id="257" r:id="rId7"/>
    <p:sldId id="294" r:id="rId9"/>
    <p:sldId id="258" r:id="rId10"/>
    <p:sldId id="259" r:id="rId11"/>
    <p:sldId id="266" r:id="rId12"/>
    <p:sldId id="260" r:id="rId13"/>
    <p:sldId id="267" r:id="rId14"/>
    <p:sldId id="271" r:id="rId15"/>
    <p:sldId id="261" r:id="rId16"/>
    <p:sldId id="268" r:id="rId17"/>
    <p:sldId id="272" r:id="rId18"/>
    <p:sldId id="273" r:id="rId19"/>
    <p:sldId id="274" r:id="rId20"/>
    <p:sldId id="275" r:id="rId21"/>
    <p:sldId id="276" r:id="rId22"/>
    <p:sldId id="262" r:id="rId23"/>
    <p:sldId id="277" r:id="rId24"/>
    <p:sldId id="278" r:id="rId25"/>
    <p:sldId id="279" r:id="rId26"/>
    <p:sldId id="283" r:id="rId27"/>
    <p:sldId id="280" r:id="rId28"/>
    <p:sldId id="281" r:id="rId29"/>
    <p:sldId id="282" r:id="rId30"/>
    <p:sldId id="284" r:id="rId31"/>
    <p:sldId id="285" r:id="rId32"/>
    <p:sldId id="263" r:id="rId33"/>
    <p:sldId id="286" r:id="rId34"/>
    <p:sldId id="287" r:id="rId35"/>
    <p:sldId id="288" r:id="rId36"/>
    <p:sldId id="264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11D"/>
    <a:srgbClr val="E6E6E6"/>
    <a:srgbClr val="F6D10C"/>
    <a:srgbClr val="A6A6A6"/>
    <a:srgbClr val="EF761A"/>
    <a:srgbClr val="002060"/>
    <a:srgbClr val="FF6600"/>
    <a:srgbClr val="2D2E27"/>
    <a:srgbClr val="2E2B27"/>
    <a:srgbClr val="F3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6" autoAdjust="0"/>
    <p:restoredTop sz="93910" autoAdjust="0"/>
  </p:normalViewPr>
  <p:slideViewPr>
    <p:cSldViewPr>
      <p:cViewPr varScale="1">
        <p:scale>
          <a:sx n="71" d="100"/>
          <a:sy n="71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gs" Target="tags/tag28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47E0-CD62-43EF-8859-75D8D8F167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C11835-FF80-4868-A59E-2FEF136606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6B9E85-F482-4920-9D88-241F822ABD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9E85-F482-4920-9D88-241F822ABD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6585" y="190500"/>
            <a:ext cx="1237615" cy="62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909800"/>
            <a:ext cx="121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DDE0E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909800"/>
            <a:ext cx="121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DDE0E4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4909800"/>
            <a:ext cx="121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DDE0E4"/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976215" y="776941"/>
            <a:ext cx="1093003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4909800"/>
            <a:ext cx="121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DDE0E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909800"/>
            <a:ext cx="121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DDE0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DDE0E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13272" y="7087939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</a:t>
            </a:r>
            <a:endParaRPr lang="zh-CN" altLang="en-US" sz="11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tags" Target="../tags/tag9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2.png"/><Relationship Id="rId5" Type="http://schemas.openxmlformats.org/officeDocument/2006/relationships/tags" Target="../tags/tag10.xml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ctr" defTabSz="1212215" rtl="0" fontAlgn="base">
        <a:spcBef>
          <a:spcPct val="0"/>
        </a:spcBef>
        <a:spcAft>
          <a:spcPct val="0"/>
        </a:spcAft>
        <a:defRPr sz="589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573405"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1146810"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720215"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2293620" algn="ctr" defTabSz="1212215" rtl="0" fontAlgn="base">
        <a:spcBef>
          <a:spcPct val="0"/>
        </a:spcBef>
        <a:spcAft>
          <a:spcPct val="0"/>
        </a:spcAft>
        <a:defRPr sz="58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454025" indent="-454025" algn="l" defTabSz="121221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5520" indent="-378460" algn="l" defTabSz="121221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60" kern="1200">
          <a:solidFill>
            <a:schemeClr val="tx1"/>
          </a:solidFill>
          <a:latin typeface="+mn-lt"/>
          <a:ea typeface="+mn-ea"/>
          <a:cs typeface="+mn-cs"/>
        </a:defRPr>
      </a:lvl2pPr>
      <a:lvl3pPr marL="1517015" indent="-302895" algn="l" defTabSz="121221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3pPr>
      <a:lvl4pPr marL="2122170" indent="-302895" algn="l" defTabSz="121221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35" kern="1200">
          <a:solidFill>
            <a:schemeClr val="tx1"/>
          </a:solidFill>
          <a:latin typeface="+mn-lt"/>
          <a:ea typeface="+mn-ea"/>
          <a:cs typeface="+mn-cs"/>
        </a:defRPr>
      </a:lvl4pPr>
      <a:lvl5pPr marL="2729230" indent="-302895" algn="l" defTabSz="121221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35" kern="1200">
          <a:solidFill>
            <a:schemeClr val="tx1"/>
          </a:solidFill>
          <a:latin typeface="+mn-lt"/>
          <a:ea typeface="+mn-ea"/>
          <a:cs typeface="+mn-cs"/>
        </a:defRPr>
      </a:lvl5pPr>
      <a:lvl6pPr marL="3337560" indent="-303530" algn="l" defTabSz="1213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6pPr>
      <a:lvl7pPr marL="3944620" indent="-303530" algn="l" defTabSz="1213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0" indent="-303530" algn="l" defTabSz="1213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8pPr>
      <a:lvl9pPr marL="5158105" indent="-303530" algn="l" defTabSz="1213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1pPr>
      <a:lvl2pPr marL="607060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2pPr>
      <a:lvl3pPr marL="1213485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3pPr>
      <a:lvl4pPr marL="1820545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4pPr>
      <a:lvl5pPr marL="2427605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5pPr>
      <a:lvl6pPr marL="3034030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6pPr>
      <a:lvl7pPr marL="3641090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7pPr>
      <a:lvl8pPr marL="4248150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8pPr>
      <a:lvl9pPr marL="4854575" algn="l" defTabSz="1213485" rtl="0" eaLnBrk="1" latinLnBrk="0" hangingPunct="1">
        <a:defRPr sz="2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6" Type="http://schemas.openxmlformats.org/officeDocument/2006/relationships/notesSlide" Target="../notesSlides/notesSlide2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hyperlink" Target="http://www.bofety.com/" TargetMode="Externa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636912"/>
            <a:ext cx="12192000" cy="2052106"/>
          </a:xfrm>
          <a:prstGeom prst="rect">
            <a:avLst/>
          </a:prstGeom>
          <a:solidFill>
            <a:schemeClr val="bg1">
              <a:alpha val="52941"/>
            </a:schemeClr>
          </a:solidFill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700" b="1" dirty="0">
                <a:solidFill>
                  <a:srgbClr val="002060"/>
                </a:solidFill>
              </a:rPr>
              <a:t>   </a:t>
            </a:r>
            <a:endParaRPr lang="en-US" altLang="zh-CN" sz="700" b="1" dirty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zh-CN" altLang="en-US" sz="5400" b="1" dirty="0">
                <a:solidFill>
                  <a:srgbClr val="2E2B27"/>
                </a:solidFill>
              </a:rPr>
              <a:t>       </a:t>
            </a:r>
            <a:r>
              <a:rPr lang="zh-CN" altLang="en-US" sz="6000" b="1" dirty="0">
                <a:solidFill>
                  <a:srgbClr val="002060"/>
                </a:solidFill>
              </a:rPr>
              <a:t>电焊工焊接与切割</a:t>
            </a:r>
            <a:r>
              <a:rPr lang="zh-CN" altLang="en-US" sz="6000" b="1" dirty="0" smtClean="0">
                <a:solidFill>
                  <a:srgbClr val="002060"/>
                </a:solidFill>
              </a:rPr>
              <a:t>知识</a:t>
            </a:r>
            <a:endParaRPr lang="en-US" altLang="zh-CN" sz="6000" b="1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endParaRPr lang="zh-CN" altLang="en-US" sz="1000" dirty="0">
              <a:solidFill>
                <a:srgbClr val="002060"/>
              </a:solidFill>
            </a:endParaRPr>
          </a:p>
        </p:txBody>
      </p:sp>
      <p:grpSp>
        <p:nvGrpSpPr>
          <p:cNvPr id="4" name="组合 12"/>
          <p:cNvGrpSpPr/>
          <p:nvPr/>
        </p:nvGrpSpPr>
        <p:grpSpPr bwMode="auto">
          <a:xfrm>
            <a:off x="9486516" y="6237312"/>
            <a:ext cx="425908" cy="343657"/>
            <a:chOff x="0" y="0"/>
            <a:chExt cx="1088225" cy="869861"/>
          </a:xfrm>
          <a:solidFill>
            <a:srgbClr val="FFFFFF"/>
          </a:solidFill>
        </p:grpSpPr>
        <p:sp>
          <p:nvSpPr>
            <p:cNvPr id="5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1444187" y="6237312"/>
            <a:ext cx="340445" cy="343657"/>
            <a:chOff x="0" y="0"/>
            <a:chExt cx="881859" cy="881859"/>
          </a:xfrm>
          <a:solidFill>
            <a:srgbClr val="FFFFFF"/>
          </a:solidFill>
        </p:grpSpPr>
        <p:sp>
          <p:nvSpPr>
            <p:cNvPr id="11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21"/>
          <p:cNvGrpSpPr/>
          <p:nvPr/>
        </p:nvGrpSpPr>
        <p:grpSpPr bwMode="auto">
          <a:xfrm>
            <a:off x="10161629" y="6237312"/>
            <a:ext cx="410688" cy="343657"/>
            <a:chOff x="0" y="0"/>
            <a:chExt cx="961046" cy="796672"/>
          </a:xfrm>
          <a:solidFill>
            <a:srgbClr val="FFFFFF"/>
          </a:solidFill>
        </p:grpSpPr>
        <p:sp>
          <p:nvSpPr>
            <p:cNvPr id="14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" name="Freeform 9"/>
          <p:cNvSpPr>
            <a:spLocks noChangeAspect="1" noEditPoints="1" noChangeArrowheads="1"/>
          </p:cNvSpPr>
          <p:nvPr/>
        </p:nvSpPr>
        <p:spPr bwMode="auto">
          <a:xfrm>
            <a:off x="10821522" y="6237312"/>
            <a:ext cx="373460" cy="34365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zh-CN" sz="2255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7823835" y="414895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7373835" y="539688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5"/>
            </p:custDataLst>
          </p:nvPr>
        </p:nvSpPr>
        <p:spPr>
          <a:xfrm>
            <a:off x="8616950" y="539750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>
          <a:xfrm>
            <a:off x="9860065" y="539688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13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087888" y="2060848"/>
            <a:ext cx="6696744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defRPr/>
            </a:pPr>
            <a:r>
              <a:rPr lang="zh-CN" altLang="en-US" sz="2800" b="1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焊接发生变形和应力的原因和危害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015880" y="3070615"/>
            <a:ext cx="6048672" cy="17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defRPr/>
            </a:pPr>
            <a:r>
              <a:rPr lang="zh-CN" altLang="en-US" sz="18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焊接过程中对焊件不均匀的加热和冷却，是导致焊件产生变形和应力的主要原因，另一个原因是当熔池的金属由液态变为固态时，或从高温降为常温时，由于焊缝收缩，体积缩小。</a:t>
            </a:r>
            <a:r>
              <a:rPr lang="zh-CN" altLang="en-US" sz="2400" b="1" kern="0" dirty="0">
                <a:solidFill>
                  <a:srgbClr val="FF0000"/>
                </a:solidFill>
              </a:rPr>
              <a:t>其危害主要有：</a:t>
            </a:r>
            <a:endParaRPr lang="zh-CN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3" name="圆角矩形 8"/>
          <p:cNvSpPr/>
          <p:nvPr/>
        </p:nvSpPr>
        <p:spPr>
          <a:xfrm>
            <a:off x="5087888" y="4893025"/>
            <a:ext cx="6048672" cy="840231"/>
          </a:xfrm>
          <a:prstGeom prst="roundRect">
            <a:avLst>
              <a:gd name="adj" fmla="val 8152"/>
            </a:avLst>
          </a:prstGeom>
          <a:solidFill>
            <a:srgbClr val="00B0F0">
              <a:alpha val="92157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59895" y="4986897"/>
            <a:ext cx="5976664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30000"/>
              </a:lnSpc>
              <a:defRPr/>
            </a:pPr>
            <a:r>
              <a:rPr lang="zh-CN" altLang="en-US" sz="2800" b="1" kern="0" dirty="0">
                <a:solidFill>
                  <a:prstClr val="white"/>
                </a:solidFill>
              </a:rPr>
              <a:t>焊件报废     矫正费工时     工伤事故</a:t>
            </a:r>
            <a:endParaRPr lang="zh-CN" altLang="en-US" sz="2800" b="1" kern="0" dirty="0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1" y="2006746"/>
            <a:ext cx="3343275" cy="37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" b="5829"/>
          <a:stretch>
            <a:fillRect/>
          </a:stretch>
        </p:blipFill>
        <p:spPr>
          <a:xfrm>
            <a:off x="1704948" y="1556793"/>
            <a:ext cx="3598964" cy="3315166"/>
          </a:xfrm>
          <a:prstGeom prst="flowChartConnector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177494" y="529410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焊接变形的类型</a:t>
            </a:r>
            <a:endParaRPr lang="zh-CN" altLang="en-US" sz="28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36622" y="1048040"/>
            <a:ext cx="3614137" cy="4823058"/>
            <a:chOff x="6096000" y="1014778"/>
            <a:chExt cx="3888432" cy="5189103"/>
          </a:xfrm>
        </p:grpSpPr>
        <p:grpSp>
          <p:nvGrpSpPr>
            <p:cNvPr id="18" name="组合 17"/>
            <p:cNvGrpSpPr/>
            <p:nvPr/>
          </p:nvGrpSpPr>
          <p:grpSpPr>
            <a:xfrm>
              <a:off x="6096000" y="1014778"/>
              <a:ext cx="3875465" cy="1192087"/>
              <a:chOff x="1907705" y="833239"/>
              <a:chExt cx="3739534" cy="1164730"/>
            </a:xfrm>
          </p:grpSpPr>
          <p:sp>
            <p:nvSpPr>
              <p:cNvPr id="19" name="任意多边形 77"/>
              <p:cNvSpPr/>
              <p:nvPr/>
            </p:nvSpPr>
            <p:spPr>
              <a:xfrm>
                <a:off x="1907705" y="1024437"/>
                <a:ext cx="3739534" cy="801606"/>
              </a:xfrm>
              <a:custGeom>
                <a:avLst/>
                <a:gdLst>
                  <a:gd name="connsiteX0" fmla="*/ 0 w 4957592"/>
                  <a:gd name="connsiteY0" fmla="*/ 0 h 1062709"/>
                  <a:gd name="connsiteX1" fmla="*/ 1167246 w 4957592"/>
                  <a:gd name="connsiteY1" fmla="*/ 0 h 1062709"/>
                  <a:gd name="connsiteX2" fmla="*/ 1167246 w 4957592"/>
                  <a:gd name="connsiteY2" fmla="*/ 909793 h 1062709"/>
                  <a:gd name="connsiteX3" fmla="*/ 1568416 w 4957592"/>
                  <a:gd name="connsiteY3" fmla="*/ 0 h 1062709"/>
                  <a:gd name="connsiteX4" fmla="*/ 4426238 w 4957592"/>
                  <a:gd name="connsiteY4" fmla="*/ 0 h 1062709"/>
                  <a:gd name="connsiteX5" fmla="*/ 4957592 w 4957592"/>
                  <a:gd name="connsiteY5" fmla="*/ 531355 h 1062709"/>
                  <a:gd name="connsiteX6" fmla="*/ 4426238 w 4957592"/>
                  <a:gd name="connsiteY6" fmla="*/ 1062709 h 1062709"/>
                  <a:gd name="connsiteX7" fmla="*/ 0 w 4957592"/>
                  <a:gd name="connsiteY7" fmla="*/ 1062709 h 10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592" h="1062709">
                    <a:moveTo>
                      <a:pt x="0" y="0"/>
                    </a:moveTo>
                    <a:lnTo>
                      <a:pt x="1167246" y="0"/>
                    </a:lnTo>
                    <a:lnTo>
                      <a:pt x="1167246" y="909793"/>
                    </a:lnTo>
                    <a:lnTo>
                      <a:pt x="1568416" y="0"/>
                    </a:lnTo>
                    <a:lnTo>
                      <a:pt x="4426238" y="0"/>
                    </a:lnTo>
                    <a:lnTo>
                      <a:pt x="4957592" y="531355"/>
                    </a:lnTo>
                    <a:lnTo>
                      <a:pt x="4426238" y="1062709"/>
                    </a:lnTo>
                    <a:lnTo>
                      <a:pt x="0" y="1062709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07705" y="1024438"/>
                <a:ext cx="102979" cy="801604"/>
              </a:xfrm>
              <a:prstGeom prst="rect">
                <a:avLst/>
              </a:prstGeom>
              <a:solidFill>
                <a:srgbClr val="00B0F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等腰三角形 43"/>
              <p:cNvSpPr/>
              <p:nvPr/>
            </p:nvSpPr>
            <p:spPr>
              <a:xfrm rot="11946960" flipH="1">
                <a:off x="2901056" y="1030034"/>
                <a:ext cx="292551" cy="754639"/>
              </a:xfrm>
              <a:custGeom>
                <a:avLst/>
                <a:gdLst>
                  <a:gd name="connsiteX0" fmla="*/ 0 w 401171"/>
                  <a:gd name="connsiteY0" fmla="*/ 909795 h 909795"/>
                  <a:gd name="connsiteX1" fmla="*/ 0 w 401171"/>
                  <a:gd name="connsiteY1" fmla="*/ 0 h 909795"/>
                  <a:gd name="connsiteX2" fmla="*/ 401171 w 401171"/>
                  <a:gd name="connsiteY2" fmla="*/ 909795 h 909795"/>
                  <a:gd name="connsiteX3" fmla="*/ 0 w 401171"/>
                  <a:gd name="connsiteY3" fmla="*/ 909795 h 909795"/>
                  <a:gd name="connsiteX0-1" fmla="*/ 84091 w 485262"/>
                  <a:gd name="connsiteY0-2" fmla="*/ 994386 h 994386"/>
                  <a:gd name="connsiteX1-3" fmla="*/ 0 w 485262"/>
                  <a:gd name="connsiteY1-4" fmla="*/ 0 h 994386"/>
                  <a:gd name="connsiteX2-5" fmla="*/ 485262 w 485262"/>
                  <a:gd name="connsiteY2-6" fmla="*/ 994386 h 994386"/>
                  <a:gd name="connsiteX3-7" fmla="*/ 84091 w 485262"/>
                  <a:gd name="connsiteY3-8" fmla="*/ 994386 h 994386"/>
                  <a:gd name="connsiteX0-9" fmla="*/ 87032 w 488203"/>
                  <a:gd name="connsiteY0-10" fmla="*/ 1000445 h 1000445"/>
                  <a:gd name="connsiteX1-11" fmla="*/ 0 w 488203"/>
                  <a:gd name="connsiteY1-12" fmla="*/ 0 h 1000445"/>
                  <a:gd name="connsiteX2-13" fmla="*/ 488203 w 488203"/>
                  <a:gd name="connsiteY2-14" fmla="*/ 1000445 h 1000445"/>
                  <a:gd name="connsiteX3-15" fmla="*/ 87032 w 488203"/>
                  <a:gd name="connsiteY3-16" fmla="*/ 1000445 h 1000445"/>
                  <a:gd name="connsiteX0-17" fmla="*/ 87032 w 497475"/>
                  <a:gd name="connsiteY0-18" fmla="*/ 1000445 h 1000445"/>
                  <a:gd name="connsiteX1-19" fmla="*/ 0 w 497475"/>
                  <a:gd name="connsiteY1-20" fmla="*/ 0 h 1000445"/>
                  <a:gd name="connsiteX2-21" fmla="*/ 497475 w 497475"/>
                  <a:gd name="connsiteY2-22" fmla="*/ 896130 h 1000445"/>
                  <a:gd name="connsiteX3-23" fmla="*/ 87032 w 497475"/>
                  <a:gd name="connsiteY3-24" fmla="*/ 1000445 h 1000445"/>
                  <a:gd name="connsiteX0-25" fmla="*/ 87032 w 387842"/>
                  <a:gd name="connsiteY0-26" fmla="*/ 1000445 h 1000445"/>
                  <a:gd name="connsiteX1-27" fmla="*/ 0 w 387842"/>
                  <a:gd name="connsiteY1-28" fmla="*/ 0 h 1000445"/>
                  <a:gd name="connsiteX2-29" fmla="*/ 387842 w 387842"/>
                  <a:gd name="connsiteY2-30" fmla="*/ 793614 h 1000445"/>
                  <a:gd name="connsiteX3-31" fmla="*/ 87032 w 387842"/>
                  <a:gd name="connsiteY3-32" fmla="*/ 1000445 h 1000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87842" h="1000445">
                    <a:moveTo>
                      <a:pt x="87032" y="1000445"/>
                    </a:moveTo>
                    <a:lnTo>
                      <a:pt x="0" y="0"/>
                    </a:lnTo>
                    <a:lnTo>
                      <a:pt x="387842" y="793614"/>
                    </a:lnTo>
                    <a:lnTo>
                      <a:pt x="87032" y="1000445"/>
                    </a:lnTo>
                    <a:close/>
                  </a:path>
                </a:pathLst>
              </a:custGeom>
              <a:solidFill>
                <a:sysClr val="window" lastClr="FFFFFF">
                  <a:alpha val="59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文本框 45"/>
              <p:cNvSpPr txBox="1"/>
              <p:nvPr/>
            </p:nvSpPr>
            <p:spPr>
              <a:xfrm>
                <a:off x="2052277" y="833239"/>
                <a:ext cx="680979" cy="116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</a:t>
                </a:r>
                <a:endParaRPr kumimoji="0" lang="zh-CN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文本框 46"/>
              <p:cNvSpPr txBox="1"/>
              <p:nvPr/>
            </p:nvSpPr>
            <p:spPr>
              <a:xfrm>
                <a:off x="3381120" y="1158201"/>
                <a:ext cx="1524610" cy="498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6774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扭曲变形</a:t>
                </a:r>
                <a:endParaRPr lang="zh-CN" altLang="en-US" sz="2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096000" y="2042199"/>
              <a:ext cx="3875465" cy="1192087"/>
              <a:chOff x="983374" y="1667240"/>
              <a:chExt cx="3739534" cy="1164730"/>
            </a:xfrm>
          </p:grpSpPr>
          <p:sp>
            <p:nvSpPr>
              <p:cNvPr id="25" name="任意多边形 84"/>
              <p:cNvSpPr/>
              <p:nvPr/>
            </p:nvSpPr>
            <p:spPr>
              <a:xfrm>
                <a:off x="983374" y="1858438"/>
                <a:ext cx="3739534" cy="801606"/>
              </a:xfrm>
              <a:custGeom>
                <a:avLst/>
                <a:gdLst>
                  <a:gd name="connsiteX0" fmla="*/ 0 w 4957592"/>
                  <a:gd name="connsiteY0" fmla="*/ 0 h 1062709"/>
                  <a:gd name="connsiteX1" fmla="*/ 1167246 w 4957592"/>
                  <a:gd name="connsiteY1" fmla="*/ 0 h 1062709"/>
                  <a:gd name="connsiteX2" fmla="*/ 1167246 w 4957592"/>
                  <a:gd name="connsiteY2" fmla="*/ 909793 h 1062709"/>
                  <a:gd name="connsiteX3" fmla="*/ 1568416 w 4957592"/>
                  <a:gd name="connsiteY3" fmla="*/ 0 h 1062709"/>
                  <a:gd name="connsiteX4" fmla="*/ 4426238 w 4957592"/>
                  <a:gd name="connsiteY4" fmla="*/ 0 h 1062709"/>
                  <a:gd name="connsiteX5" fmla="*/ 4957592 w 4957592"/>
                  <a:gd name="connsiteY5" fmla="*/ 531355 h 1062709"/>
                  <a:gd name="connsiteX6" fmla="*/ 4426238 w 4957592"/>
                  <a:gd name="connsiteY6" fmla="*/ 1062709 h 1062709"/>
                  <a:gd name="connsiteX7" fmla="*/ 0 w 4957592"/>
                  <a:gd name="connsiteY7" fmla="*/ 1062709 h 10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592" h="1062709">
                    <a:moveTo>
                      <a:pt x="0" y="0"/>
                    </a:moveTo>
                    <a:lnTo>
                      <a:pt x="1167246" y="0"/>
                    </a:lnTo>
                    <a:lnTo>
                      <a:pt x="1167246" y="909793"/>
                    </a:lnTo>
                    <a:lnTo>
                      <a:pt x="1568416" y="0"/>
                    </a:lnTo>
                    <a:lnTo>
                      <a:pt x="4426238" y="0"/>
                    </a:lnTo>
                    <a:lnTo>
                      <a:pt x="4957592" y="531355"/>
                    </a:lnTo>
                    <a:lnTo>
                      <a:pt x="4426238" y="1062709"/>
                    </a:lnTo>
                    <a:lnTo>
                      <a:pt x="0" y="1062709"/>
                    </a:lnTo>
                    <a:close/>
                  </a:path>
                </a:pathLst>
              </a:custGeom>
              <a:solidFill>
                <a:srgbClr val="F9392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83374" y="1858439"/>
                <a:ext cx="102979" cy="801604"/>
              </a:xfrm>
              <a:prstGeom prst="rect">
                <a:avLst/>
              </a:prstGeom>
              <a:solidFill>
                <a:srgbClr val="DE1D0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等腰三角形 43"/>
              <p:cNvSpPr/>
              <p:nvPr/>
            </p:nvSpPr>
            <p:spPr>
              <a:xfrm rot="11946960" flipH="1">
                <a:off x="1976726" y="1864036"/>
                <a:ext cx="292551" cy="754639"/>
              </a:xfrm>
              <a:custGeom>
                <a:avLst/>
                <a:gdLst>
                  <a:gd name="connsiteX0" fmla="*/ 0 w 401171"/>
                  <a:gd name="connsiteY0" fmla="*/ 909795 h 909795"/>
                  <a:gd name="connsiteX1" fmla="*/ 0 w 401171"/>
                  <a:gd name="connsiteY1" fmla="*/ 0 h 909795"/>
                  <a:gd name="connsiteX2" fmla="*/ 401171 w 401171"/>
                  <a:gd name="connsiteY2" fmla="*/ 909795 h 909795"/>
                  <a:gd name="connsiteX3" fmla="*/ 0 w 401171"/>
                  <a:gd name="connsiteY3" fmla="*/ 909795 h 909795"/>
                  <a:gd name="connsiteX0-1" fmla="*/ 84091 w 485262"/>
                  <a:gd name="connsiteY0-2" fmla="*/ 994386 h 994386"/>
                  <a:gd name="connsiteX1-3" fmla="*/ 0 w 485262"/>
                  <a:gd name="connsiteY1-4" fmla="*/ 0 h 994386"/>
                  <a:gd name="connsiteX2-5" fmla="*/ 485262 w 485262"/>
                  <a:gd name="connsiteY2-6" fmla="*/ 994386 h 994386"/>
                  <a:gd name="connsiteX3-7" fmla="*/ 84091 w 485262"/>
                  <a:gd name="connsiteY3-8" fmla="*/ 994386 h 994386"/>
                  <a:gd name="connsiteX0-9" fmla="*/ 87032 w 488203"/>
                  <a:gd name="connsiteY0-10" fmla="*/ 1000445 h 1000445"/>
                  <a:gd name="connsiteX1-11" fmla="*/ 0 w 488203"/>
                  <a:gd name="connsiteY1-12" fmla="*/ 0 h 1000445"/>
                  <a:gd name="connsiteX2-13" fmla="*/ 488203 w 488203"/>
                  <a:gd name="connsiteY2-14" fmla="*/ 1000445 h 1000445"/>
                  <a:gd name="connsiteX3-15" fmla="*/ 87032 w 488203"/>
                  <a:gd name="connsiteY3-16" fmla="*/ 1000445 h 1000445"/>
                  <a:gd name="connsiteX0-17" fmla="*/ 87032 w 497475"/>
                  <a:gd name="connsiteY0-18" fmla="*/ 1000445 h 1000445"/>
                  <a:gd name="connsiteX1-19" fmla="*/ 0 w 497475"/>
                  <a:gd name="connsiteY1-20" fmla="*/ 0 h 1000445"/>
                  <a:gd name="connsiteX2-21" fmla="*/ 497475 w 497475"/>
                  <a:gd name="connsiteY2-22" fmla="*/ 896130 h 1000445"/>
                  <a:gd name="connsiteX3-23" fmla="*/ 87032 w 497475"/>
                  <a:gd name="connsiteY3-24" fmla="*/ 1000445 h 1000445"/>
                  <a:gd name="connsiteX0-25" fmla="*/ 87032 w 387842"/>
                  <a:gd name="connsiteY0-26" fmla="*/ 1000445 h 1000445"/>
                  <a:gd name="connsiteX1-27" fmla="*/ 0 w 387842"/>
                  <a:gd name="connsiteY1-28" fmla="*/ 0 h 1000445"/>
                  <a:gd name="connsiteX2-29" fmla="*/ 387842 w 387842"/>
                  <a:gd name="connsiteY2-30" fmla="*/ 793614 h 1000445"/>
                  <a:gd name="connsiteX3-31" fmla="*/ 87032 w 387842"/>
                  <a:gd name="connsiteY3-32" fmla="*/ 1000445 h 1000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87842" h="1000445">
                    <a:moveTo>
                      <a:pt x="87032" y="1000445"/>
                    </a:moveTo>
                    <a:lnTo>
                      <a:pt x="0" y="0"/>
                    </a:lnTo>
                    <a:lnTo>
                      <a:pt x="387842" y="793614"/>
                    </a:lnTo>
                    <a:lnTo>
                      <a:pt x="87032" y="1000445"/>
                    </a:lnTo>
                    <a:close/>
                  </a:path>
                </a:pathLst>
              </a:custGeom>
              <a:solidFill>
                <a:sysClr val="window" lastClr="FFFFFF">
                  <a:alpha val="59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文本框 53"/>
              <p:cNvSpPr txBox="1"/>
              <p:nvPr/>
            </p:nvSpPr>
            <p:spPr>
              <a:xfrm>
                <a:off x="1127947" y="1667240"/>
                <a:ext cx="680979" cy="116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6600" b="1" kern="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2</a:t>
                </a:r>
                <a:endParaRPr lang="zh-CN" altLang="en-US" sz="6600" b="1" kern="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文本框 54"/>
              <p:cNvSpPr txBox="1"/>
              <p:nvPr/>
            </p:nvSpPr>
            <p:spPr>
              <a:xfrm>
                <a:off x="2179465" y="2004605"/>
                <a:ext cx="2200070" cy="439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6774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纵向或横向变形</a:t>
                </a:r>
                <a:endPara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108967" y="3073793"/>
              <a:ext cx="3875465" cy="1192087"/>
              <a:chOff x="1907705" y="833239"/>
              <a:chExt cx="3739534" cy="1164730"/>
            </a:xfrm>
          </p:grpSpPr>
          <p:sp>
            <p:nvSpPr>
              <p:cNvPr id="31" name="任意多边形 77"/>
              <p:cNvSpPr/>
              <p:nvPr/>
            </p:nvSpPr>
            <p:spPr>
              <a:xfrm>
                <a:off x="1907705" y="1024437"/>
                <a:ext cx="3739534" cy="801606"/>
              </a:xfrm>
              <a:custGeom>
                <a:avLst/>
                <a:gdLst>
                  <a:gd name="connsiteX0" fmla="*/ 0 w 4957592"/>
                  <a:gd name="connsiteY0" fmla="*/ 0 h 1062709"/>
                  <a:gd name="connsiteX1" fmla="*/ 1167246 w 4957592"/>
                  <a:gd name="connsiteY1" fmla="*/ 0 h 1062709"/>
                  <a:gd name="connsiteX2" fmla="*/ 1167246 w 4957592"/>
                  <a:gd name="connsiteY2" fmla="*/ 909793 h 1062709"/>
                  <a:gd name="connsiteX3" fmla="*/ 1568416 w 4957592"/>
                  <a:gd name="connsiteY3" fmla="*/ 0 h 1062709"/>
                  <a:gd name="connsiteX4" fmla="*/ 4426238 w 4957592"/>
                  <a:gd name="connsiteY4" fmla="*/ 0 h 1062709"/>
                  <a:gd name="connsiteX5" fmla="*/ 4957592 w 4957592"/>
                  <a:gd name="connsiteY5" fmla="*/ 531355 h 1062709"/>
                  <a:gd name="connsiteX6" fmla="*/ 4426238 w 4957592"/>
                  <a:gd name="connsiteY6" fmla="*/ 1062709 h 1062709"/>
                  <a:gd name="connsiteX7" fmla="*/ 0 w 4957592"/>
                  <a:gd name="connsiteY7" fmla="*/ 1062709 h 10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592" h="1062709">
                    <a:moveTo>
                      <a:pt x="0" y="0"/>
                    </a:moveTo>
                    <a:lnTo>
                      <a:pt x="1167246" y="0"/>
                    </a:lnTo>
                    <a:lnTo>
                      <a:pt x="1167246" y="909793"/>
                    </a:lnTo>
                    <a:lnTo>
                      <a:pt x="1568416" y="0"/>
                    </a:lnTo>
                    <a:lnTo>
                      <a:pt x="4426238" y="0"/>
                    </a:lnTo>
                    <a:lnTo>
                      <a:pt x="4957592" y="531355"/>
                    </a:lnTo>
                    <a:lnTo>
                      <a:pt x="4426238" y="1062709"/>
                    </a:lnTo>
                    <a:lnTo>
                      <a:pt x="0" y="1062709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907705" y="1024438"/>
                <a:ext cx="102979" cy="801604"/>
              </a:xfrm>
              <a:prstGeom prst="rect">
                <a:avLst/>
              </a:prstGeom>
              <a:solidFill>
                <a:srgbClr val="00B0F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等腰三角形 43"/>
              <p:cNvSpPr/>
              <p:nvPr/>
            </p:nvSpPr>
            <p:spPr>
              <a:xfrm rot="11946960" flipH="1">
                <a:off x="2901056" y="1030034"/>
                <a:ext cx="292551" cy="754639"/>
              </a:xfrm>
              <a:custGeom>
                <a:avLst/>
                <a:gdLst>
                  <a:gd name="connsiteX0" fmla="*/ 0 w 401171"/>
                  <a:gd name="connsiteY0" fmla="*/ 909795 h 909795"/>
                  <a:gd name="connsiteX1" fmla="*/ 0 w 401171"/>
                  <a:gd name="connsiteY1" fmla="*/ 0 h 909795"/>
                  <a:gd name="connsiteX2" fmla="*/ 401171 w 401171"/>
                  <a:gd name="connsiteY2" fmla="*/ 909795 h 909795"/>
                  <a:gd name="connsiteX3" fmla="*/ 0 w 401171"/>
                  <a:gd name="connsiteY3" fmla="*/ 909795 h 909795"/>
                  <a:gd name="connsiteX0-1" fmla="*/ 84091 w 485262"/>
                  <a:gd name="connsiteY0-2" fmla="*/ 994386 h 994386"/>
                  <a:gd name="connsiteX1-3" fmla="*/ 0 w 485262"/>
                  <a:gd name="connsiteY1-4" fmla="*/ 0 h 994386"/>
                  <a:gd name="connsiteX2-5" fmla="*/ 485262 w 485262"/>
                  <a:gd name="connsiteY2-6" fmla="*/ 994386 h 994386"/>
                  <a:gd name="connsiteX3-7" fmla="*/ 84091 w 485262"/>
                  <a:gd name="connsiteY3-8" fmla="*/ 994386 h 994386"/>
                  <a:gd name="connsiteX0-9" fmla="*/ 87032 w 488203"/>
                  <a:gd name="connsiteY0-10" fmla="*/ 1000445 h 1000445"/>
                  <a:gd name="connsiteX1-11" fmla="*/ 0 w 488203"/>
                  <a:gd name="connsiteY1-12" fmla="*/ 0 h 1000445"/>
                  <a:gd name="connsiteX2-13" fmla="*/ 488203 w 488203"/>
                  <a:gd name="connsiteY2-14" fmla="*/ 1000445 h 1000445"/>
                  <a:gd name="connsiteX3-15" fmla="*/ 87032 w 488203"/>
                  <a:gd name="connsiteY3-16" fmla="*/ 1000445 h 1000445"/>
                  <a:gd name="connsiteX0-17" fmla="*/ 87032 w 497475"/>
                  <a:gd name="connsiteY0-18" fmla="*/ 1000445 h 1000445"/>
                  <a:gd name="connsiteX1-19" fmla="*/ 0 w 497475"/>
                  <a:gd name="connsiteY1-20" fmla="*/ 0 h 1000445"/>
                  <a:gd name="connsiteX2-21" fmla="*/ 497475 w 497475"/>
                  <a:gd name="connsiteY2-22" fmla="*/ 896130 h 1000445"/>
                  <a:gd name="connsiteX3-23" fmla="*/ 87032 w 497475"/>
                  <a:gd name="connsiteY3-24" fmla="*/ 1000445 h 1000445"/>
                  <a:gd name="connsiteX0-25" fmla="*/ 87032 w 387842"/>
                  <a:gd name="connsiteY0-26" fmla="*/ 1000445 h 1000445"/>
                  <a:gd name="connsiteX1-27" fmla="*/ 0 w 387842"/>
                  <a:gd name="connsiteY1-28" fmla="*/ 0 h 1000445"/>
                  <a:gd name="connsiteX2-29" fmla="*/ 387842 w 387842"/>
                  <a:gd name="connsiteY2-30" fmla="*/ 793614 h 1000445"/>
                  <a:gd name="connsiteX3-31" fmla="*/ 87032 w 387842"/>
                  <a:gd name="connsiteY3-32" fmla="*/ 1000445 h 1000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87842" h="1000445">
                    <a:moveTo>
                      <a:pt x="87032" y="1000445"/>
                    </a:moveTo>
                    <a:lnTo>
                      <a:pt x="0" y="0"/>
                    </a:lnTo>
                    <a:lnTo>
                      <a:pt x="387842" y="793614"/>
                    </a:lnTo>
                    <a:lnTo>
                      <a:pt x="87032" y="1000445"/>
                    </a:lnTo>
                    <a:close/>
                  </a:path>
                </a:pathLst>
              </a:custGeom>
              <a:solidFill>
                <a:sysClr val="window" lastClr="FFFFFF">
                  <a:alpha val="59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文本框 45"/>
              <p:cNvSpPr txBox="1"/>
              <p:nvPr/>
            </p:nvSpPr>
            <p:spPr>
              <a:xfrm>
                <a:off x="2052277" y="833239"/>
                <a:ext cx="680979" cy="116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6600" b="1" kern="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3</a:t>
                </a:r>
                <a:endParaRPr lang="zh-CN" altLang="en-US" sz="6600" b="1" kern="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文本框 46"/>
              <p:cNvSpPr txBox="1"/>
              <p:nvPr/>
            </p:nvSpPr>
            <p:spPr>
              <a:xfrm>
                <a:off x="3381120" y="1158201"/>
                <a:ext cx="1186880" cy="498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6774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角变形</a:t>
                </a:r>
                <a:endParaRPr lang="zh-CN" altLang="en-US" sz="2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108967" y="4029135"/>
              <a:ext cx="3875465" cy="1192087"/>
              <a:chOff x="983374" y="1667240"/>
              <a:chExt cx="3739534" cy="1164730"/>
            </a:xfrm>
          </p:grpSpPr>
          <p:sp>
            <p:nvSpPr>
              <p:cNvPr id="37" name="任意多边形 84"/>
              <p:cNvSpPr/>
              <p:nvPr/>
            </p:nvSpPr>
            <p:spPr>
              <a:xfrm>
                <a:off x="983374" y="1858438"/>
                <a:ext cx="3739534" cy="801606"/>
              </a:xfrm>
              <a:custGeom>
                <a:avLst/>
                <a:gdLst>
                  <a:gd name="connsiteX0" fmla="*/ 0 w 4957592"/>
                  <a:gd name="connsiteY0" fmla="*/ 0 h 1062709"/>
                  <a:gd name="connsiteX1" fmla="*/ 1167246 w 4957592"/>
                  <a:gd name="connsiteY1" fmla="*/ 0 h 1062709"/>
                  <a:gd name="connsiteX2" fmla="*/ 1167246 w 4957592"/>
                  <a:gd name="connsiteY2" fmla="*/ 909793 h 1062709"/>
                  <a:gd name="connsiteX3" fmla="*/ 1568416 w 4957592"/>
                  <a:gd name="connsiteY3" fmla="*/ 0 h 1062709"/>
                  <a:gd name="connsiteX4" fmla="*/ 4426238 w 4957592"/>
                  <a:gd name="connsiteY4" fmla="*/ 0 h 1062709"/>
                  <a:gd name="connsiteX5" fmla="*/ 4957592 w 4957592"/>
                  <a:gd name="connsiteY5" fmla="*/ 531355 h 1062709"/>
                  <a:gd name="connsiteX6" fmla="*/ 4426238 w 4957592"/>
                  <a:gd name="connsiteY6" fmla="*/ 1062709 h 1062709"/>
                  <a:gd name="connsiteX7" fmla="*/ 0 w 4957592"/>
                  <a:gd name="connsiteY7" fmla="*/ 1062709 h 10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592" h="1062709">
                    <a:moveTo>
                      <a:pt x="0" y="0"/>
                    </a:moveTo>
                    <a:lnTo>
                      <a:pt x="1167246" y="0"/>
                    </a:lnTo>
                    <a:lnTo>
                      <a:pt x="1167246" y="909793"/>
                    </a:lnTo>
                    <a:lnTo>
                      <a:pt x="1568416" y="0"/>
                    </a:lnTo>
                    <a:lnTo>
                      <a:pt x="4426238" y="0"/>
                    </a:lnTo>
                    <a:lnTo>
                      <a:pt x="4957592" y="531355"/>
                    </a:lnTo>
                    <a:lnTo>
                      <a:pt x="4426238" y="1062709"/>
                    </a:lnTo>
                    <a:lnTo>
                      <a:pt x="0" y="1062709"/>
                    </a:lnTo>
                    <a:close/>
                  </a:path>
                </a:pathLst>
              </a:custGeom>
              <a:solidFill>
                <a:srgbClr val="F9392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83374" y="1858439"/>
                <a:ext cx="102979" cy="801604"/>
              </a:xfrm>
              <a:prstGeom prst="rect">
                <a:avLst/>
              </a:prstGeom>
              <a:solidFill>
                <a:srgbClr val="DE1D0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等腰三角形 43"/>
              <p:cNvSpPr/>
              <p:nvPr/>
            </p:nvSpPr>
            <p:spPr>
              <a:xfrm rot="11946960" flipH="1">
                <a:off x="1976726" y="1864036"/>
                <a:ext cx="292551" cy="754639"/>
              </a:xfrm>
              <a:custGeom>
                <a:avLst/>
                <a:gdLst>
                  <a:gd name="connsiteX0" fmla="*/ 0 w 401171"/>
                  <a:gd name="connsiteY0" fmla="*/ 909795 h 909795"/>
                  <a:gd name="connsiteX1" fmla="*/ 0 w 401171"/>
                  <a:gd name="connsiteY1" fmla="*/ 0 h 909795"/>
                  <a:gd name="connsiteX2" fmla="*/ 401171 w 401171"/>
                  <a:gd name="connsiteY2" fmla="*/ 909795 h 909795"/>
                  <a:gd name="connsiteX3" fmla="*/ 0 w 401171"/>
                  <a:gd name="connsiteY3" fmla="*/ 909795 h 909795"/>
                  <a:gd name="connsiteX0-1" fmla="*/ 84091 w 485262"/>
                  <a:gd name="connsiteY0-2" fmla="*/ 994386 h 994386"/>
                  <a:gd name="connsiteX1-3" fmla="*/ 0 w 485262"/>
                  <a:gd name="connsiteY1-4" fmla="*/ 0 h 994386"/>
                  <a:gd name="connsiteX2-5" fmla="*/ 485262 w 485262"/>
                  <a:gd name="connsiteY2-6" fmla="*/ 994386 h 994386"/>
                  <a:gd name="connsiteX3-7" fmla="*/ 84091 w 485262"/>
                  <a:gd name="connsiteY3-8" fmla="*/ 994386 h 994386"/>
                  <a:gd name="connsiteX0-9" fmla="*/ 87032 w 488203"/>
                  <a:gd name="connsiteY0-10" fmla="*/ 1000445 h 1000445"/>
                  <a:gd name="connsiteX1-11" fmla="*/ 0 w 488203"/>
                  <a:gd name="connsiteY1-12" fmla="*/ 0 h 1000445"/>
                  <a:gd name="connsiteX2-13" fmla="*/ 488203 w 488203"/>
                  <a:gd name="connsiteY2-14" fmla="*/ 1000445 h 1000445"/>
                  <a:gd name="connsiteX3-15" fmla="*/ 87032 w 488203"/>
                  <a:gd name="connsiteY3-16" fmla="*/ 1000445 h 1000445"/>
                  <a:gd name="connsiteX0-17" fmla="*/ 87032 w 497475"/>
                  <a:gd name="connsiteY0-18" fmla="*/ 1000445 h 1000445"/>
                  <a:gd name="connsiteX1-19" fmla="*/ 0 w 497475"/>
                  <a:gd name="connsiteY1-20" fmla="*/ 0 h 1000445"/>
                  <a:gd name="connsiteX2-21" fmla="*/ 497475 w 497475"/>
                  <a:gd name="connsiteY2-22" fmla="*/ 896130 h 1000445"/>
                  <a:gd name="connsiteX3-23" fmla="*/ 87032 w 497475"/>
                  <a:gd name="connsiteY3-24" fmla="*/ 1000445 h 1000445"/>
                  <a:gd name="connsiteX0-25" fmla="*/ 87032 w 387842"/>
                  <a:gd name="connsiteY0-26" fmla="*/ 1000445 h 1000445"/>
                  <a:gd name="connsiteX1-27" fmla="*/ 0 w 387842"/>
                  <a:gd name="connsiteY1-28" fmla="*/ 0 h 1000445"/>
                  <a:gd name="connsiteX2-29" fmla="*/ 387842 w 387842"/>
                  <a:gd name="connsiteY2-30" fmla="*/ 793614 h 1000445"/>
                  <a:gd name="connsiteX3-31" fmla="*/ 87032 w 387842"/>
                  <a:gd name="connsiteY3-32" fmla="*/ 1000445 h 1000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87842" h="1000445">
                    <a:moveTo>
                      <a:pt x="87032" y="1000445"/>
                    </a:moveTo>
                    <a:lnTo>
                      <a:pt x="0" y="0"/>
                    </a:lnTo>
                    <a:lnTo>
                      <a:pt x="387842" y="793614"/>
                    </a:lnTo>
                    <a:lnTo>
                      <a:pt x="87032" y="1000445"/>
                    </a:lnTo>
                    <a:close/>
                  </a:path>
                </a:pathLst>
              </a:custGeom>
              <a:solidFill>
                <a:sysClr val="window" lastClr="FFFFFF">
                  <a:alpha val="59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文本框 53"/>
              <p:cNvSpPr txBox="1"/>
              <p:nvPr/>
            </p:nvSpPr>
            <p:spPr>
              <a:xfrm>
                <a:off x="1127947" y="1667240"/>
                <a:ext cx="680979" cy="116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6600" b="1" kern="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4</a:t>
                </a:r>
                <a:endParaRPr lang="zh-CN" altLang="en-US" sz="6600" b="1" kern="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文本框 54"/>
              <p:cNvSpPr txBox="1"/>
              <p:nvPr/>
            </p:nvSpPr>
            <p:spPr>
              <a:xfrm>
                <a:off x="2502005" y="1992415"/>
                <a:ext cx="1524610" cy="498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6774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弯曲变形</a:t>
                </a:r>
                <a:endParaRPr lang="zh-CN" altLang="en-US" sz="2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096000" y="5011794"/>
              <a:ext cx="3875465" cy="1192087"/>
              <a:chOff x="1907705" y="833239"/>
              <a:chExt cx="3739534" cy="1164730"/>
            </a:xfrm>
          </p:grpSpPr>
          <p:sp>
            <p:nvSpPr>
              <p:cNvPr id="43" name="任意多边形 77"/>
              <p:cNvSpPr/>
              <p:nvPr/>
            </p:nvSpPr>
            <p:spPr>
              <a:xfrm>
                <a:off x="1907705" y="1024437"/>
                <a:ext cx="3739534" cy="801606"/>
              </a:xfrm>
              <a:custGeom>
                <a:avLst/>
                <a:gdLst>
                  <a:gd name="connsiteX0" fmla="*/ 0 w 4957592"/>
                  <a:gd name="connsiteY0" fmla="*/ 0 h 1062709"/>
                  <a:gd name="connsiteX1" fmla="*/ 1167246 w 4957592"/>
                  <a:gd name="connsiteY1" fmla="*/ 0 h 1062709"/>
                  <a:gd name="connsiteX2" fmla="*/ 1167246 w 4957592"/>
                  <a:gd name="connsiteY2" fmla="*/ 909793 h 1062709"/>
                  <a:gd name="connsiteX3" fmla="*/ 1568416 w 4957592"/>
                  <a:gd name="connsiteY3" fmla="*/ 0 h 1062709"/>
                  <a:gd name="connsiteX4" fmla="*/ 4426238 w 4957592"/>
                  <a:gd name="connsiteY4" fmla="*/ 0 h 1062709"/>
                  <a:gd name="connsiteX5" fmla="*/ 4957592 w 4957592"/>
                  <a:gd name="connsiteY5" fmla="*/ 531355 h 1062709"/>
                  <a:gd name="connsiteX6" fmla="*/ 4426238 w 4957592"/>
                  <a:gd name="connsiteY6" fmla="*/ 1062709 h 1062709"/>
                  <a:gd name="connsiteX7" fmla="*/ 0 w 4957592"/>
                  <a:gd name="connsiteY7" fmla="*/ 1062709 h 10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592" h="1062709">
                    <a:moveTo>
                      <a:pt x="0" y="0"/>
                    </a:moveTo>
                    <a:lnTo>
                      <a:pt x="1167246" y="0"/>
                    </a:lnTo>
                    <a:lnTo>
                      <a:pt x="1167246" y="909793"/>
                    </a:lnTo>
                    <a:lnTo>
                      <a:pt x="1568416" y="0"/>
                    </a:lnTo>
                    <a:lnTo>
                      <a:pt x="4426238" y="0"/>
                    </a:lnTo>
                    <a:lnTo>
                      <a:pt x="4957592" y="531355"/>
                    </a:lnTo>
                    <a:lnTo>
                      <a:pt x="4426238" y="1062709"/>
                    </a:lnTo>
                    <a:lnTo>
                      <a:pt x="0" y="1062709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07705" y="1024438"/>
                <a:ext cx="102979" cy="801604"/>
              </a:xfrm>
              <a:prstGeom prst="rect">
                <a:avLst/>
              </a:prstGeom>
              <a:solidFill>
                <a:srgbClr val="00B0F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等腰三角形 43"/>
              <p:cNvSpPr/>
              <p:nvPr/>
            </p:nvSpPr>
            <p:spPr>
              <a:xfrm rot="11946960" flipH="1">
                <a:off x="2901056" y="1030034"/>
                <a:ext cx="292551" cy="754639"/>
              </a:xfrm>
              <a:custGeom>
                <a:avLst/>
                <a:gdLst>
                  <a:gd name="connsiteX0" fmla="*/ 0 w 401171"/>
                  <a:gd name="connsiteY0" fmla="*/ 909795 h 909795"/>
                  <a:gd name="connsiteX1" fmla="*/ 0 w 401171"/>
                  <a:gd name="connsiteY1" fmla="*/ 0 h 909795"/>
                  <a:gd name="connsiteX2" fmla="*/ 401171 w 401171"/>
                  <a:gd name="connsiteY2" fmla="*/ 909795 h 909795"/>
                  <a:gd name="connsiteX3" fmla="*/ 0 w 401171"/>
                  <a:gd name="connsiteY3" fmla="*/ 909795 h 909795"/>
                  <a:gd name="connsiteX0-1" fmla="*/ 84091 w 485262"/>
                  <a:gd name="connsiteY0-2" fmla="*/ 994386 h 994386"/>
                  <a:gd name="connsiteX1-3" fmla="*/ 0 w 485262"/>
                  <a:gd name="connsiteY1-4" fmla="*/ 0 h 994386"/>
                  <a:gd name="connsiteX2-5" fmla="*/ 485262 w 485262"/>
                  <a:gd name="connsiteY2-6" fmla="*/ 994386 h 994386"/>
                  <a:gd name="connsiteX3-7" fmla="*/ 84091 w 485262"/>
                  <a:gd name="connsiteY3-8" fmla="*/ 994386 h 994386"/>
                  <a:gd name="connsiteX0-9" fmla="*/ 87032 w 488203"/>
                  <a:gd name="connsiteY0-10" fmla="*/ 1000445 h 1000445"/>
                  <a:gd name="connsiteX1-11" fmla="*/ 0 w 488203"/>
                  <a:gd name="connsiteY1-12" fmla="*/ 0 h 1000445"/>
                  <a:gd name="connsiteX2-13" fmla="*/ 488203 w 488203"/>
                  <a:gd name="connsiteY2-14" fmla="*/ 1000445 h 1000445"/>
                  <a:gd name="connsiteX3-15" fmla="*/ 87032 w 488203"/>
                  <a:gd name="connsiteY3-16" fmla="*/ 1000445 h 1000445"/>
                  <a:gd name="connsiteX0-17" fmla="*/ 87032 w 497475"/>
                  <a:gd name="connsiteY0-18" fmla="*/ 1000445 h 1000445"/>
                  <a:gd name="connsiteX1-19" fmla="*/ 0 w 497475"/>
                  <a:gd name="connsiteY1-20" fmla="*/ 0 h 1000445"/>
                  <a:gd name="connsiteX2-21" fmla="*/ 497475 w 497475"/>
                  <a:gd name="connsiteY2-22" fmla="*/ 896130 h 1000445"/>
                  <a:gd name="connsiteX3-23" fmla="*/ 87032 w 497475"/>
                  <a:gd name="connsiteY3-24" fmla="*/ 1000445 h 1000445"/>
                  <a:gd name="connsiteX0-25" fmla="*/ 87032 w 387842"/>
                  <a:gd name="connsiteY0-26" fmla="*/ 1000445 h 1000445"/>
                  <a:gd name="connsiteX1-27" fmla="*/ 0 w 387842"/>
                  <a:gd name="connsiteY1-28" fmla="*/ 0 h 1000445"/>
                  <a:gd name="connsiteX2-29" fmla="*/ 387842 w 387842"/>
                  <a:gd name="connsiteY2-30" fmla="*/ 793614 h 1000445"/>
                  <a:gd name="connsiteX3-31" fmla="*/ 87032 w 387842"/>
                  <a:gd name="connsiteY3-32" fmla="*/ 1000445 h 1000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87842" h="1000445">
                    <a:moveTo>
                      <a:pt x="87032" y="1000445"/>
                    </a:moveTo>
                    <a:lnTo>
                      <a:pt x="0" y="0"/>
                    </a:lnTo>
                    <a:lnTo>
                      <a:pt x="387842" y="793614"/>
                    </a:lnTo>
                    <a:lnTo>
                      <a:pt x="87032" y="1000445"/>
                    </a:lnTo>
                    <a:close/>
                  </a:path>
                </a:pathLst>
              </a:custGeom>
              <a:solidFill>
                <a:sysClr val="window" lastClr="FFFFFF">
                  <a:alpha val="59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4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052277" y="833239"/>
                <a:ext cx="680979" cy="116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677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6600" b="1" kern="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5</a:t>
                </a:r>
                <a:endParaRPr lang="zh-CN" altLang="en-US" sz="6600" b="1" kern="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3381120" y="1158201"/>
                <a:ext cx="1524610" cy="498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6774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波浪变形</a:t>
                </a:r>
                <a:endParaRPr lang="zh-CN" altLang="en-US" sz="2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589900" y="3802477"/>
            <a:ext cx="2136187" cy="1921175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969696"/>
            </a:solidFill>
            <a:prstDash val="dash"/>
            <a:round/>
          </a:ln>
        </p:spPr>
        <p:txBody>
          <a:bodyPr anchor="ctr"/>
          <a:lstStyle/>
          <a:p>
            <a:pPr defTabSz="121348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rgbClr val="262626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焊接材料的线性膨胀系数越大，焊后变形越大</a:t>
            </a:r>
            <a:endParaRPr lang="zh-CN" altLang="en-US" sz="2000" dirty="0">
              <a:solidFill>
                <a:srgbClr val="262626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657844" y="3802477"/>
            <a:ext cx="2136187" cy="1921175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969696"/>
            </a:solidFill>
            <a:prstDash val="dash"/>
            <a:round/>
          </a:ln>
        </p:spPr>
        <p:txBody>
          <a:bodyPr anchor="ctr"/>
          <a:lstStyle/>
          <a:p>
            <a:pPr defTabSz="121348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rgbClr val="262626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焊接结构的刚性</a:t>
            </a:r>
            <a:endParaRPr lang="zh-CN" altLang="en-US" sz="2000" dirty="0">
              <a:solidFill>
                <a:srgbClr val="262626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140297" y="3802477"/>
            <a:ext cx="2187951" cy="1921175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969696"/>
            </a:solidFill>
            <a:prstDash val="dash"/>
            <a:round/>
          </a:ln>
        </p:spPr>
        <p:txBody>
          <a:bodyPr anchor="ctr"/>
          <a:lstStyle/>
          <a:p>
            <a:pPr defTabSz="1213485">
              <a:lnSpc>
                <a:spcPct val="120000"/>
              </a:lnSpc>
              <a:defRPr/>
            </a:pPr>
            <a:r>
              <a:rPr lang="zh-CN" altLang="en-US" sz="2005" dirty="0">
                <a:solidFill>
                  <a:srgbClr val="262626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焊接结构的装配机焊接顺序</a:t>
            </a:r>
            <a:endParaRPr lang="zh-CN" altLang="en-US" sz="2005" dirty="0">
              <a:solidFill>
                <a:srgbClr val="262626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206459" y="3812081"/>
            <a:ext cx="2136187" cy="1921175"/>
          </a:xfrm>
          <a:prstGeom prst="roundRect">
            <a:avLst>
              <a:gd name="adj" fmla="val 0"/>
            </a:avLst>
          </a:prstGeom>
          <a:noFill/>
          <a:ln w="3175" algn="ctr">
            <a:solidFill>
              <a:srgbClr val="969696"/>
            </a:solidFill>
            <a:prstDash val="dash"/>
            <a:round/>
          </a:ln>
        </p:spPr>
        <p:txBody>
          <a:bodyPr anchor="ctr"/>
          <a:lstStyle/>
          <a:p>
            <a:pPr defTabSz="121348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rgbClr val="262626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焊缝在结构中的位置</a:t>
            </a:r>
            <a:endParaRPr lang="zh-CN" altLang="en-US" sz="2000" dirty="0">
              <a:solidFill>
                <a:srgbClr val="262626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651229" y="2334866"/>
            <a:ext cx="2594084" cy="1493142"/>
          </a:xfrm>
          <a:prstGeom prst="chevron">
            <a:avLst>
              <a:gd name="adj" fmla="val 25746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10" kern="0" dirty="0">
                <a:solidFill>
                  <a:srgbClr val="F8F8F8"/>
                </a:solidFill>
                <a:latin typeface="微软雅黑" panose="020B0503020204020204" pitchFamily="34" charset="-122"/>
              </a:rPr>
              <a:t>NO.2</a:t>
            </a:r>
            <a:endParaRPr lang="en-US" altLang="zh-CN" sz="3010" kern="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206458" y="2334866"/>
            <a:ext cx="2594084" cy="1493142"/>
          </a:xfrm>
          <a:prstGeom prst="homePlate">
            <a:avLst>
              <a:gd name="adj" fmla="val 3045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10" kern="0" dirty="0">
                <a:solidFill>
                  <a:srgbClr val="F8F8F8"/>
                </a:solidFill>
                <a:latin typeface="微软雅黑" panose="020B0503020204020204" pitchFamily="34" charset="-122"/>
              </a:rPr>
              <a:t>NO.1</a:t>
            </a:r>
            <a:endParaRPr lang="en-US" altLang="zh-CN" sz="3010" kern="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096000" y="2334866"/>
            <a:ext cx="2594084" cy="1493142"/>
          </a:xfrm>
          <a:prstGeom prst="chevron">
            <a:avLst>
              <a:gd name="adj" fmla="val 25746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10" kern="0" dirty="0">
                <a:solidFill>
                  <a:srgbClr val="F8F8F8"/>
                </a:solidFill>
                <a:latin typeface="微软雅黑" panose="020B0503020204020204" pitchFamily="34" charset="-122"/>
              </a:rPr>
              <a:t>NO.3</a:t>
            </a:r>
            <a:endParaRPr lang="en-US" altLang="zh-CN" sz="3010" kern="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538779" y="2334866"/>
            <a:ext cx="2594086" cy="1493142"/>
          </a:xfrm>
          <a:prstGeom prst="chevron">
            <a:avLst>
              <a:gd name="adj" fmla="val 25780"/>
            </a:avLst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algn="ctr" defTabSz="1213485">
              <a:defRPr/>
            </a:pPr>
            <a:r>
              <a:rPr lang="en-US" altLang="zh-CN" sz="3010" kern="0" dirty="0">
                <a:solidFill>
                  <a:srgbClr val="F8F8F8"/>
                </a:solidFill>
                <a:latin typeface="微软雅黑" panose="020B0503020204020204" pitchFamily="34" charset="-122"/>
              </a:rPr>
              <a:t>NO.4</a:t>
            </a:r>
            <a:endParaRPr lang="en-US" altLang="zh-CN" sz="3010" kern="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4958" y="117977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影响焊接变形的主要因素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10" y="1916832"/>
            <a:ext cx="2796856" cy="190013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26" y="1916832"/>
            <a:ext cx="2796856" cy="18944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26" y="3976341"/>
            <a:ext cx="2796856" cy="189444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09" y="3970652"/>
            <a:ext cx="2796856" cy="1900138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7680176" y="1916832"/>
            <a:ext cx="2796856" cy="3953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992596" y="2420888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抑制法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992596" y="306896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定位法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992596" y="37890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预变形法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92596" y="4653136"/>
            <a:ext cx="2484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减小焊接变形和应力的措施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0" grpId="0"/>
      <p:bldP spid="62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31" y="1844824"/>
            <a:ext cx="2796857" cy="19001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8" y="1863891"/>
            <a:ext cx="2796856" cy="1894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904333"/>
            <a:ext cx="2796856" cy="19809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27847" y="1844824"/>
            <a:ext cx="2796857" cy="1894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35188" y="2107316"/>
            <a:ext cx="2484436" cy="122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bg1"/>
                </a:solidFill>
              </a:rPr>
              <a:t>逆向分段法</a:t>
            </a:r>
            <a:endParaRPr lang="zh-CN" altLang="en-US" sz="2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bg1"/>
                </a:solidFill>
              </a:rPr>
              <a:t>焊后热处理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4968" y="3898645"/>
            <a:ext cx="2796856" cy="1980948"/>
          </a:xfrm>
          <a:prstGeom prst="rect">
            <a:avLst/>
          </a:prstGeom>
          <a:solidFill>
            <a:srgbClr val="F08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80050" y="4253323"/>
            <a:ext cx="2484436" cy="122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bg1"/>
                </a:solidFill>
              </a:rPr>
              <a:t>预热法</a:t>
            </a:r>
            <a:endParaRPr lang="zh-CN" altLang="en-US" sz="2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bg1"/>
                </a:solidFill>
              </a:rPr>
              <a:t>对称焊法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91631" y="3898645"/>
            <a:ext cx="2796857" cy="19809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979664" y="4263947"/>
            <a:ext cx="2484436" cy="122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chemeClr val="bg1"/>
                </a:solidFill>
              </a:rPr>
              <a:t>减小焊接变形和应力的措施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6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6"/>
          <a:stretch>
            <a:fillRect/>
          </a:stretch>
        </p:blipFill>
        <p:spPr>
          <a:xfrm>
            <a:off x="0" y="3353804"/>
            <a:ext cx="12192000" cy="3503670"/>
          </a:xfrm>
          <a:prstGeom prst="rect">
            <a:avLst/>
          </a:prstGeom>
        </p:spPr>
      </p:pic>
      <p:sp>
        <p:nvSpPr>
          <p:cNvPr id="15" name="对话气泡: 椭圆形 14"/>
          <p:cNvSpPr/>
          <p:nvPr/>
        </p:nvSpPr>
        <p:spPr>
          <a:xfrm>
            <a:off x="2918418" y="2276871"/>
            <a:ext cx="2006170" cy="1818517"/>
          </a:xfrm>
          <a:prstGeom prst="wedgeEllipseCallout">
            <a:avLst>
              <a:gd name="adj1" fmla="val -18396"/>
              <a:gd name="adj2" fmla="val 67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焊接变形和应力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1049" y="132160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焊接变形的矫正方法有两种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对话气泡: 椭圆形 12"/>
          <p:cNvSpPr/>
          <p:nvPr/>
        </p:nvSpPr>
        <p:spPr>
          <a:xfrm>
            <a:off x="3162957" y="2276872"/>
            <a:ext cx="1780915" cy="1584176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22472" y="2591906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机械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矫正法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对话气泡: 椭圆形 15"/>
          <p:cNvSpPr/>
          <p:nvPr/>
        </p:nvSpPr>
        <p:spPr>
          <a:xfrm>
            <a:off x="7498396" y="2189220"/>
            <a:ext cx="2006170" cy="1818517"/>
          </a:xfrm>
          <a:prstGeom prst="wedgeEllipseCallout">
            <a:avLst>
              <a:gd name="adj1" fmla="val -18396"/>
              <a:gd name="adj2" fmla="val 67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对话气泡: 椭圆形 13"/>
          <p:cNvSpPr/>
          <p:nvPr/>
        </p:nvSpPr>
        <p:spPr>
          <a:xfrm>
            <a:off x="7771469" y="2204864"/>
            <a:ext cx="1780915" cy="1584176"/>
          </a:xfrm>
          <a:prstGeom prst="wedgeEllipse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30984" y="2519898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火焰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矫正法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7" grpId="0"/>
      <p:bldP spid="16" grpId="0" animBg="1"/>
      <p:bldP spid="1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535205" y="4293372"/>
            <a:ext cx="5843001" cy="814261"/>
          </a:xfrm>
          <a:prstGeom prst="rect">
            <a:avLst/>
          </a:prstGeom>
          <a:solidFill>
            <a:srgbClr val="F9E551"/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lvl="0" algn="ctr" defTabSz="1213485">
              <a:defRPr/>
            </a:pP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焊接缺陷及预防措施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6888088" y="681961"/>
            <a:ext cx="3452144" cy="3452144"/>
          </a:xfrm>
          <a:prstGeom prst="ellipse">
            <a:avLst/>
          </a:prstGeom>
          <a:solidFill>
            <a:srgbClr val="F6D80D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7164816" y="956699"/>
            <a:ext cx="2898686" cy="2900677"/>
          </a:xfrm>
          <a:prstGeom prst="ellipse">
            <a:avLst/>
          </a:prstGeom>
          <a:solidFill>
            <a:srgbClr val="F6D80D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7395755" y="1187638"/>
            <a:ext cx="2436807" cy="2438799"/>
          </a:xfrm>
          <a:prstGeom prst="ellipse">
            <a:avLst/>
          </a:prstGeom>
          <a:solidFill>
            <a:srgbClr val="F6D80D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7666511" y="1458394"/>
            <a:ext cx="1895295" cy="1897286"/>
          </a:xfrm>
          <a:prstGeom prst="ellipse">
            <a:avLst/>
          </a:prstGeom>
          <a:solidFill>
            <a:srgbClr val="F6D80D">
              <a:alpha val="63922"/>
            </a:srgbClr>
          </a:soli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7937268" y="1729151"/>
            <a:ext cx="1353782" cy="1355773"/>
          </a:xfrm>
          <a:prstGeom prst="ellipse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35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endParaRPr kumimoji="0" lang="zh-CN" altLang="en-US" sz="10035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5920774" y="5187853"/>
            <a:ext cx="52269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defTabSz="1213485">
              <a:defRPr/>
            </a:pPr>
            <a:r>
              <a:rPr lang="en-US" altLang="zh-CN" sz="2400" dirty="0">
                <a:solidFill>
                  <a:srgbClr val="F6D1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Welding defects and preventive measures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6D1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04461" y="509807"/>
            <a:ext cx="822892" cy="822892"/>
            <a:chOff x="6157069" y="4376643"/>
            <a:chExt cx="656171" cy="656171"/>
          </a:xfrm>
        </p:grpSpPr>
        <p:grpSp>
          <p:nvGrpSpPr>
            <p:cNvPr id="78" name="组合 77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80" name="椭圆 79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9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" y="42554"/>
            <a:ext cx="7107356" cy="6772892"/>
            <a:chOff x="175369" y="80153"/>
            <a:chExt cx="5492006" cy="5230924"/>
          </a:xfrm>
        </p:grpSpPr>
        <p:sp>
          <p:nvSpPr>
            <p:cNvPr id="38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74514"/>
            <a:ext cx="6908736" cy="6928062"/>
            <a:chOff x="117866" y="80153"/>
            <a:chExt cx="5267744" cy="5237586"/>
          </a:xfrm>
        </p:grpSpPr>
        <p:sp>
          <p:nvSpPr>
            <p:cNvPr id="41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7" grpId="0" bldLvl="0" animBg="1" autoUpdateAnimBg="0"/>
      <p:bldP spid="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焊接缺陷及预防措施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64" y="2153422"/>
            <a:ext cx="4577822" cy="32346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56040" y="2000060"/>
            <a:ext cx="4968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焊接缺陷指焊接过程中在焊接接头中产生的金属不连续、不致密或连接不良的现象。</a:t>
            </a:r>
            <a:endParaRPr lang="zh-CN" altLang="en-US" sz="2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7048" y="3352924"/>
            <a:ext cx="4577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08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焊条电弧焊常见的焊接缺陷有：</a:t>
            </a:r>
            <a:endParaRPr lang="zh-CN" altLang="en-US" sz="2400" b="1" dirty="0">
              <a:solidFill>
                <a:srgbClr val="F081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裂纹（包括热裂纹、冷裂纹和延时裂纹）、孔穴（气孔）、固体夹杂（夹渣）、咬边、未熔合和未焊透、烧穿、焊瘤、焊缝尺寸不符合要求。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6389361" y="3113470"/>
            <a:ext cx="4968552" cy="0"/>
          </a:xfrm>
          <a:prstGeom prst="line">
            <a:avLst/>
          </a:prstGeom>
          <a:noFill/>
          <a:ln w="76200" cap="flat" cmpd="thinThick" algn="ctr">
            <a:solidFill>
              <a:srgbClr val="FF9300"/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焊接缺陷及预防措施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34" y="1589439"/>
            <a:ext cx="7778419" cy="5295945"/>
          </a:xfrm>
          <a:prstGeom prst="pentagon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3392" y="3717032"/>
            <a:ext cx="38164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正确选用坡口角度及装配间隙；</a:t>
            </a:r>
            <a:endParaRPr lang="en-US" altLang="zh-CN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正确选择焊接电流；</a:t>
            </a:r>
            <a:endParaRPr lang="en-US" altLang="zh-CN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提高焊工操作技能；</a:t>
            </a:r>
            <a:endParaRPr lang="en-US" altLang="zh-CN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角焊缝时随时注意保持正确的焊条角度和焊接速度等。</a:t>
            </a:r>
            <a:endParaRPr lang="zh-CN" altLang="en-US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3392" y="240172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预防焊接缺陷的措施主要有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337613"/>
            <a:ext cx="4126610" cy="34780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33265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预防触电事故的措施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rapezoid 5"/>
          <p:cNvSpPr/>
          <p:nvPr/>
        </p:nvSpPr>
        <p:spPr>
          <a:xfrm rot="16200000">
            <a:off x="4615182" y="5294479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rapezoid 6"/>
          <p:cNvSpPr/>
          <p:nvPr/>
        </p:nvSpPr>
        <p:spPr>
          <a:xfrm rot="16200000">
            <a:off x="4615182" y="4450314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rapezoid 7"/>
          <p:cNvSpPr/>
          <p:nvPr/>
        </p:nvSpPr>
        <p:spPr>
          <a:xfrm rot="16200000">
            <a:off x="4615182" y="3606149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rapezoid 8"/>
          <p:cNvSpPr/>
          <p:nvPr/>
        </p:nvSpPr>
        <p:spPr>
          <a:xfrm rot="16200000">
            <a:off x="4615182" y="2761983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entagon 9"/>
          <p:cNvSpPr/>
          <p:nvPr/>
        </p:nvSpPr>
        <p:spPr>
          <a:xfrm>
            <a:off x="4917585" y="2499680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Pentagon 10"/>
          <p:cNvSpPr/>
          <p:nvPr/>
        </p:nvSpPr>
        <p:spPr>
          <a:xfrm>
            <a:off x="4917585" y="3343845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entagon 11"/>
          <p:cNvSpPr/>
          <p:nvPr/>
        </p:nvSpPr>
        <p:spPr>
          <a:xfrm>
            <a:off x="4917585" y="4188011"/>
            <a:ext cx="864096" cy="568097"/>
          </a:xfrm>
          <a:prstGeom prst="homePlate">
            <a:avLst>
              <a:gd name="adj" fmla="val 36274"/>
            </a:avLst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Pentagon 12"/>
          <p:cNvSpPr/>
          <p:nvPr/>
        </p:nvSpPr>
        <p:spPr>
          <a:xfrm>
            <a:off x="4917585" y="5032176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5202897" y="2499680"/>
            <a:ext cx="74728" cy="6093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91"/>
          <p:cNvSpPr txBox="1"/>
          <p:nvPr/>
        </p:nvSpPr>
        <p:spPr>
          <a:xfrm>
            <a:off x="5202897" y="3344002"/>
            <a:ext cx="74728" cy="6093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92"/>
          <p:cNvSpPr txBox="1"/>
          <p:nvPr/>
        </p:nvSpPr>
        <p:spPr>
          <a:xfrm>
            <a:off x="5202897" y="4188324"/>
            <a:ext cx="74728" cy="6093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93"/>
          <p:cNvSpPr txBox="1"/>
          <p:nvPr/>
        </p:nvSpPr>
        <p:spPr>
          <a:xfrm>
            <a:off x="5202897" y="5032647"/>
            <a:ext cx="74728" cy="6093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21272" y="2599062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弧焊设备的外壳必须接零或接地，且接线必须牢靠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021271" y="3199356"/>
            <a:ext cx="52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弧焊设备的初始接线、修理和检查必须由专人负责进行，焊工不可私自进行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051967" y="4076649"/>
            <a:ext cx="52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操作控制电源开关时，应戴好干燥的皮手套，面部不要对着开关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051967" y="4953942"/>
            <a:ext cx="521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焊钳应有可靠的绝缘，中断工作时，焊钳要放在安全的地方，防止焊钳与焊件之间产生短路而烧毁弧焊机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47696" y="1176427"/>
            <a:ext cx="25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工伤事故预防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22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9" y="2344518"/>
            <a:ext cx="4408907" cy="324472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376" y="33265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预防触电事故的措施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rapezoid 5"/>
          <p:cNvSpPr/>
          <p:nvPr/>
        </p:nvSpPr>
        <p:spPr>
          <a:xfrm rot="16200000">
            <a:off x="4770548" y="5224212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rapezoid 6"/>
          <p:cNvSpPr/>
          <p:nvPr/>
        </p:nvSpPr>
        <p:spPr>
          <a:xfrm rot="16200000">
            <a:off x="4770548" y="4380047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rapezoid 7"/>
          <p:cNvSpPr/>
          <p:nvPr/>
        </p:nvSpPr>
        <p:spPr>
          <a:xfrm rot="16200000">
            <a:off x="4770548" y="3535882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rapezoid 8"/>
          <p:cNvSpPr/>
          <p:nvPr/>
        </p:nvSpPr>
        <p:spPr>
          <a:xfrm rot="16200000">
            <a:off x="4770548" y="2691716"/>
            <a:ext cx="650528" cy="45719"/>
          </a:xfrm>
          <a:prstGeom prst="trapezoid">
            <a:avLst>
              <a:gd name="adj" fmla="val 69837"/>
            </a:avLst>
          </a:prstGeom>
          <a:solidFill>
            <a:srgbClr val="A6A6A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entagon 9"/>
          <p:cNvSpPr/>
          <p:nvPr/>
        </p:nvSpPr>
        <p:spPr>
          <a:xfrm>
            <a:off x="5072951" y="2429413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Pentagon 10"/>
          <p:cNvSpPr/>
          <p:nvPr/>
        </p:nvSpPr>
        <p:spPr>
          <a:xfrm>
            <a:off x="5072951" y="3273578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entagon 11"/>
          <p:cNvSpPr/>
          <p:nvPr/>
        </p:nvSpPr>
        <p:spPr>
          <a:xfrm>
            <a:off x="5072951" y="4117744"/>
            <a:ext cx="864096" cy="568097"/>
          </a:xfrm>
          <a:prstGeom prst="homePlate">
            <a:avLst>
              <a:gd name="adj" fmla="val 36274"/>
            </a:avLst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Pentagon 12"/>
          <p:cNvSpPr/>
          <p:nvPr/>
        </p:nvSpPr>
        <p:spPr>
          <a:xfrm>
            <a:off x="5072951" y="4961909"/>
            <a:ext cx="864096" cy="568097"/>
          </a:xfrm>
          <a:prstGeom prst="homePlate">
            <a:avLst>
              <a:gd name="adj" fmla="val 36274"/>
            </a:avLst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5358263" y="2429413"/>
            <a:ext cx="74728" cy="561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91"/>
          <p:cNvSpPr txBox="1"/>
          <p:nvPr/>
        </p:nvSpPr>
        <p:spPr>
          <a:xfrm>
            <a:off x="5358263" y="3273735"/>
            <a:ext cx="74728" cy="561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92"/>
          <p:cNvSpPr txBox="1"/>
          <p:nvPr/>
        </p:nvSpPr>
        <p:spPr>
          <a:xfrm>
            <a:off x="5358263" y="4118057"/>
            <a:ext cx="74728" cy="561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93"/>
          <p:cNvSpPr txBox="1"/>
          <p:nvPr/>
        </p:nvSpPr>
        <p:spPr>
          <a:xfrm>
            <a:off x="5358263" y="4962380"/>
            <a:ext cx="74728" cy="561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76638" y="2429413"/>
            <a:ext cx="4899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在潮湿的地点工作时，应用干燥的木板或橡胶片等绝缘物作垫板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176637" y="3216458"/>
            <a:ext cx="52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在光线暗淡的地点作业时，使用照明灯的电压应不大于</a:t>
            </a:r>
            <a:r>
              <a:rPr lang="en-US" altLang="zh-CN" dirty="0"/>
              <a:t>36V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207333" y="4080554"/>
            <a:ext cx="52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更换焊条时，不仅应带好手套，而且应避免身体与焊件接触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207333" y="4942909"/>
            <a:ext cx="52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焊接电缆必须有良好的绝缘，不可将电缆放在焊接电弧的附近或炽热的焊件金属上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47696" y="117642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工伤事故预防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22" grpId="0"/>
      <p:bldP spid="24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62146" y="4051053"/>
            <a:ext cx="4233854" cy="2260636"/>
          </a:xfrm>
          <a:prstGeom prst="rect">
            <a:avLst/>
          </a:prstGeom>
          <a:solidFill>
            <a:srgbClr val="F08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23992" y="1742188"/>
            <a:ext cx="4305861" cy="2308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423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预防电弧灼伤事故的措施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845" y="1052736"/>
            <a:ext cx="2505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电弧灼伤措施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46" y="1742188"/>
            <a:ext cx="4233851" cy="23088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4039086"/>
            <a:ext cx="4233851" cy="226063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168008" y="2098960"/>
            <a:ext cx="4089837" cy="16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焊工在施焊时必须穿好工作服，戴好电焊用手套和脚盖。</a:t>
            </a:r>
            <a:r>
              <a:rPr lang="zh-CN" altLang="en-US" sz="2000" b="1" dirty="0">
                <a:solidFill>
                  <a:schemeClr val="bg1"/>
                </a:solidFill>
              </a:rPr>
              <a:t>绝对不允许</a:t>
            </a:r>
            <a:r>
              <a:rPr lang="zh-CN" altLang="en-US" sz="1600" dirty="0">
                <a:solidFill>
                  <a:schemeClr val="bg1"/>
                </a:solidFill>
              </a:rPr>
              <a:t>卷起袖口，穿短袖以及敞开衣服等进行电焊作业，以防电焊飞溅物灼伤皮肤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06161" y="4709832"/>
            <a:ext cx="3945819" cy="87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电焊工在施焊过程中更换焊条时，</a:t>
            </a:r>
            <a:r>
              <a:rPr lang="zh-CN" altLang="en-US" sz="2000" b="1" dirty="0">
                <a:solidFill>
                  <a:schemeClr val="bg1"/>
                </a:solidFill>
              </a:rPr>
              <a:t>严禁</a:t>
            </a:r>
            <a:r>
              <a:rPr lang="zh-CN" altLang="en-US" sz="1600" dirty="0">
                <a:solidFill>
                  <a:schemeClr val="bg1"/>
                </a:solidFill>
              </a:rPr>
              <a:t>乱扔焊条头，以免灼伤别人和引起火灾事故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1700808"/>
            <a:ext cx="6876764" cy="4464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56" y="1700808"/>
            <a:ext cx="3996444" cy="4464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9376" y="332656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预防火灾和爆炸事故的措施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845" y="980728"/>
            <a:ext cx="3153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火灾和爆炸预防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3490" y="2070715"/>
            <a:ext cx="66365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bg1"/>
                </a:solidFill>
              </a:rPr>
              <a:t>1</a:t>
            </a:r>
            <a:r>
              <a:rPr lang="zh-CN" altLang="en-US" b="1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焊接与切割作业时，将作业场所</a:t>
            </a:r>
            <a:r>
              <a:rPr lang="en-US" altLang="zh-CN" sz="1600" dirty="0" err="1">
                <a:solidFill>
                  <a:schemeClr val="bg1"/>
                </a:solidFill>
              </a:rPr>
              <a:t>lOm</a:t>
            </a:r>
            <a:r>
              <a:rPr lang="zh-CN" altLang="en-US" sz="1600" dirty="0">
                <a:solidFill>
                  <a:schemeClr val="bg1"/>
                </a:solidFill>
              </a:rPr>
              <a:t>范围内所有易燃易爆物品</a:t>
            </a:r>
            <a:r>
              <a:rPr lang="zh-CN" altLang="en-US" sz="2000" b="1" dirty="0">
                <a:solidFill>
                  <a:schemeClr val="bg1"/>
                </a:solidFill>
              </a:rPr>
              <a:t>清理干净</a:t>
            </a:r>
            <a:r>
              <a:rPr lang="zh-CN" altLang="en-US" sz="1600" dirty="0">
                <a:solidFill>
                  <a:schemeClr val="bg1"/>
                </a:solidFill>
              </a:rPr>
              <a:t>，应注意作业场所的地沟、下水道内有无可燃液体和气体，以及是否有可能泄露到地沟和下水道内可燃易爆物质。</a:t>
            </a:r>
            <a:endParaRPr lang="zh-CN" alt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zh-CN" altLang="en-US" b="1" dirty="0">
                <a:solidFill>
                  <a:schemeClr val="bg1"/>
                </a:solidFill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</a:rPr>
              <a:t>高空焊接、切割时，</a:t>
            </a:r>
            <a:r>
              <a:rPr lang="zh-CN" altLang="en-US" sz="2000" b="1" dirty="0">
                <a:solidFill>
                  <a:schemeClr val="bg1"/>
                </a:solidFill>
              </a:rPr>
              <a:t>禁止</a:t>
            </a:r>
            <a:r>
              <a:rPr lang="zh-CN" altLang="en-US" sz="1600" dirty="0">
                <a:solidFill>
                  <a:schemeClr val="bg1"/>
                </a:solidFill>
              </a:rPr>
              <a:t>乱扔焊条头，对焊接切割作业下方应进行</a:t>
            </a:r>
            <a:r>
              <a:rPr lang="zh-CN" altLang="en-US" sz="2000" b="1" dirty="0">
                <a:solidFill>
                  <a:schemeClr val="bg1"/>
                </a:solidFill>
              </a:rPr>
              <a:t>隔离</a:t>
            </a:r>
            <a:r>
              <a:rPr lang="zh-CN" altLang="en-US" sz="1600" dirty="0">
                <a:solidFill>
                  <a:schemeClr val="bg1"/>
                </a:solidFill>
              </a:rPr>
              <a:t>，作业完毕后应做到认真细致的检查、确认无火灾隐患后方可离开作业现场。</a:t>
            </a:r>
            <a:endParaRPr lang="zh-CN" alt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bg1"/>
                </a:solidFill>
              </a:rPr>
              <a:t>3</a:t>
            </a:r>
            <a:r>
              <a:rPr lang="zh-CN" altLang="en-US" b="1" dirty="0">
                <a:solidFill>
                  <a:schemeClr val="bg1"/>
                </a:solidFill>
              </a:rPr>
              <a:t>、</a:t>
            </a:r>
            <a:r>
              <a:rPr lang="zh-CN" altLang="en-US" sz="2000" b="1" dirty="0">
                <a:solidFill>
                  <a:schemeClr val="bg1"/>
                </a:solidFill>
              </a:rPr>
              <a:t>应使用符合国家有关标准</a:t>
            </a:r>
            <a:r>
              <a:rPr lang="zh-CN" altLang="en-US" sz="1600" dirty="0">
                <a:solidFill>
                  <a:schemeClr val="bg1"/>
                </a:solidFill>
              </a:rPr>
              <a:t>、规程要求的气瓶，并在贮存、运输、使用等环节上应严格遵守安全操作规程。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预防火灾和爆炸事故的措施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5480" y="1786406"/>
            <a:ext cx="4532197" cy="4464496"/>
          </a:xfrm>
          <a:prstGeom prst="rect">
            <a:avLst/>
          </a:prstGeom>
          <a:solidFill>
            <a:srgbClr val="F08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1534" y="2171994"/>
            <a:ext cx="375840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、对输送可燃气体和助燃气体的管道应按规定安装使用和管理。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、焊补燃料容器和管道时，应结合实际情况确定焊补方法。实施臵换时，臵换应彻底，要加强检测、注意监护、要有安全与技术措施。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、在煤矿井下从事焊割作业时，应严格执行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煤矿安全规程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和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作业规程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的规定。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86407"/>
            <a:ext cx="4118737" cy="22322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2670"/>
            <a:ext cx="4118737" cy="208823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3845" y="1052736"/>
            <a:ext cx="3153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防火防爆 人人有责</a:t>
            </a:r>
            <a:endParaRPr lang="zh-CN" altLang="en-US" sz="2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预防金属飞溅及机械性外伤的措施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圆角矩形标注 52"/>
          <p:cNvSpPr/>
          <p:nvPr/>
        </p:nvSpPr>
        <p:spPr bwMode="auto">
          <a:xfrm flipH="1">
            <a:off x="697468" y="1719071"/>
            <a:ext cx="6453140" cy="3286005"/>
          </a:xfrm>
          <a:prstGeom prst="wedgeRoundRectCallout">
            <a:avLst>
              <a:gd name="adj1" fmla="val -37828"/>
              <a:gd name="adj2" fmla="val 68169"/>
              <a:gd name="adj3" fmla="val 16667"/>
            </a:avLst>
          </a:prstGeom>
          <a:gradFill flip="none" rotWithShape="1">
            <a:gsLst>
              <a:gs pos="0">
                <a:srgbClr val="A5A5A5">
                  <a:shade val="30000"/>
                  <a:satMod val="115000"/>
                </a:srgbClr>
              </a:gs>
              <a:gs pos="50000">
                <a:srgbClr val="A5A5A5">
                  <a:shade val="67500"/>
                  <a:satMod val="115000"/>
                </a:srgbClr>
              </a:gs>
              <a:gs pos="100000">
                <a:srgbClr val="A5A5A5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</a:ln>
          <a:effectLst>
            <a:outerShdw blurRad="393700" dist="38100" dir="5400000" algn="t" rotWithShape="0">
              <a:sysClr val="windowText" lastClr="000000">
                <a:alpha val="37000"/>
              </a:sysClr>
            </a:outerShdw>
          </a:effectLst>
        </p:spPr>
        <p:txBody>
          <a:bodyPr anchor="ctr"/>
          <a:lstStyle/>
          <a:p>
            <a:pPr marL="0" marR="0" lv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0" cap="none" spc="0" normalizeH="0" baseline="0" noProof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标注 53"/>
          <p:cNvSpPr/>
          <p:nvPr/>
        </p:nvSpPr>
        <p:spPr bwMode="auto">
          <a:xfrm flipH="1">
            <a:off x="724124" y="1859846"/>
            <a:ext cx="6280180" cy="3145230"/>
          </a:xfrm>
          <a:prstGeom prst="wedgeRoundRectCallout">
            <a:avLst>
              <a:gd name="adj1" fmla="val -38475"/>
              <a:gd name="adj2" fmla="val 67006"/>
              <a:gd name="adj3" fmla="val 16667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3485">
              <a:defRPr/>
            </a:pPr>
            <a:endParaRPr lang="zh-CN" altLang="en-US" sz="2385" kern="0">
              <a:solidFill>
                <a:srgbClr val="7F7F7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6190" y="2399711"/>
            <a:ext cx="5795696" cy="205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、 在焊接作业过程中，无论作业环境的好坏，都应注重个人防护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穿戴好工作服、鞋、帽、手套、眼镜、口罩、面罩等防护用品。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、焊件必须放臵平稳，特殊形状焊件应用支架或电焊胎夹具保持稳固。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7568" y="537321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安全防护</a:t>
            </a:r>
            <a:endParaRPr lang="zh-CN" altLang="en-US" sz="32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8992" y="1719071"/>
            <a:ext cx="3528884" cy="394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预防金属飞溅及机械性外伤的措施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圆角矩形标注 52"/>
          <p:cNvSpPr/>
          <p:nvPr/>
        </p:nvSpPr>
        <p:spPr bwMode="auto">
          <a:xfrm flipH="1">
            <a:off x="5259484" y="1412776"/>
            <a:ext cx="6453140" cy="3286005"/>
          </a:xfrm>
          <a:prstGeom prst="wedgeRoundRectCallout">
            <a:avLst>
              <a:gd name="adj1" fmla="val 36781"/>
              <a:gd name="adj2" fmla="val 66465"/>
              <a:gd name="adj3" fmla="val 16667"/>
            </a:avLst>
          </a:prstGeom>
          <a:gradFill flip="none" rotWithShape="1">
            <a:gsLst>
              <a:gs pos="0">
                <a:srgbClr val="A5A5A5">
                  <a:shade val="30000"/>
                  <a:satMod val="115000"/>
                </a:srgbClr>
              </a:gs>
              <a:gs pos="50000">
                <a:srgbClr val="A5A5A5">
                  <a:shade val="67500"/>
                  <a:satMod val="115000"/>
                </a:srgbClr>
              </a:gs>
              <a:gs pos="100000">
                <a:srgbClr val="A5A5A5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</a:ln>
          <a:effectLst>
            <a:outerShdw blurRad="393700" dist="38100" dir="5400000" algn="t" rotWithShape="0">
              <a:sysClr val="windowText" lastClr="000000">
                <a:alpha val="37000"/>
              </a:sysClr>
            </a:outerShdw>
          </a:effectLst>
        </p:spPr>
        <p:txBody>
          <a:bodyPr anchor="ctr"/>
          <a:lstStyle/>
          <a:p>
            <a:pPr marL="0" marR="0" lvl="0" indent="0" algn="ctr" defTabSz="12134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0" cap="none" spc="0" normalizeH="0" baseline="0" noProof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圆角矩形标注 53"/>
          <p:cNvSpPr/>
          <p:nvPr/>
        </p:nvSpPr>
        <p:spPr bwMode="auto">
          <a:xfrm flipH="1">
            <a:off x="5286140" y="1553551"/>
            <a:ext cx="6280180" cy="3145230"/>
          </a:xfrm>
          <a:prstGeom prst="wedgeRoundRectCallout">
            <a:avLst>
              <a:gd name="adj1" fmla="val 34623"/>
              <a:gd name="adj2" fmla="val 62259"/>
              <a:gd name="adj3" fmla="val 16667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3485">
              <a:defRPr/>
            </a:pPr>
            <a:endParaRPr lang="zh-CN" altLang="en-US" sz="2385" kern="0">
              <a:solidFill>
                <a:srgbClr val="7F7F7F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8206" y="2093416"/>
            <a:ext cx="57956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、焊接圆形工件的环节焊缝，施焊时不准用起重机吊转工件，也不能站在转动的工件上操作，防止跌落摔伤。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、焊接转动机械传动部分应设防护罩。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</a:rPr>
              <a:t>、清铲焊渣时应带护目镜。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7488" y="2606123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安全防护</a:t>
            </a:r>
            <a:endParaRPr lang="zh-CN" altLang="en-US" sz="32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4" y="3959489"/>
            <a:ext cx="4339088" cy="289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0"/>
          <p:cNvSpPr>
            <a:spLocks noChangeArrowheads="1"/>
          </p:cNvSpPr>
          <p:nvPr/>
        </p:nvSpPr>
        <p:spPr bwMode="auto">
          <a:xfrm>
            <a:off x="6908736" y="4295364"/>
            <a:ext cx="4469470" cy="812269"/>
          </a:xfrm>
          <a:prstGeom prst="rect">
            <a:avLst/>
          </a:prstGeom>
          <a:solidFill>
            <a:srgbClr val="F0811D"/>
          </a:solidFill>
          <a:ln>
            <a:noFill/>
          </a:ln>
        </p:spPr>
        <p:txBody>
          <a:bodyPr anchor="ctr"/>
          <a:lstStyle/>
          <a:p>
            <a:pPr algn="ctr" defTabSz="1213485">
              <a:defRPr/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职业病的预防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8"/>
          <p:cNvSpPr>
            <a:spLocks noChangeArrowheads="1"/>
          </p:cNvSpPr>
          <p:nvPr/>
        </p:nvSpPr>
        <p:spPr bwMode="auto">
          <a:xfrm>
            <a:off x="7699105" y="960682"/>
            <a:ext cx="2892714" cy="2892713"/>
          </a:xfrm>
          <a:prstGeom prst="rect">
            <a:avLst/>
          </a:prstGeom>
          <a:solidFill>
            <a:srgbClr val="F0811D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7904164" y="1165739"/>
            <a:ext cx="2480606" cy="2482598"/>
          </a:xfrm>
          <a:prstGeom prst="rect">
            <a:avLst/>
          </a:prstGeom>
          <a:solidFill>
            <a:srgbClr val="F0811D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8127140" y="1390707"/>
            <a:ext cx="2034654" cy="2034654"/>
          </a:xfrm>
          <a:prstGeom prst="rect">
            <a:avLst/>
          </a:prstGeom>
          <a:solidFill>
            <a:srgbClr val="F0811D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8350115" y="1611691"/>
            <a:ext cx="1590693" cy="1590694"/>
          </a:xfrm>
          <a:prstGeom prst="rect">
            <a:avLst/>
          </a:prstGeom>
          <a:solidFill>
            <a:srgbClr val="F0811D"/>
          </a:solidFill>
          <a:ln w="76200" cap="flat" cmpd="sng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8557165" y="1820732"/>
            <a:ext cx="1174605" cy="1174605"/>
          </a:xfrm>
          <a:prstGeom prst="rect">
            <a:avLst/>
          </a:prstGeom>
          <a:solidFill>
            <a:srgbClr val="F6D10C"/>
          </a:solidFill>
          <a:ln w="76200" cap="flat" cmpd="sng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r>
              <a:rPr lang="en-US" altLang="zh-CN" sz="10035" b="1" dirty="0">
                <a:solidFill>
                  <a:srgbClr val="F4F4F4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10035" b="1" dirty="0">
              <a:solidFill>
                <a:srgbClr val="F4F4F4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15"/>
          <p:cNvSpPr>
            <a:spLocks noChangeArrowheads="1"/>
          </p:cNvSpPr>
          <p:nvPr/>
        </p:nvSpPr>
        <p:spPr bwMode="auto">
          <a:xfrm>
            <a:off x="6927805" y="5152028"/>
            <a:ext cx="4469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081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Prevention of occupational disease</a:t>
            </a:r>
            <a:endParaRPr lang="zh-CN" altLang="en-US" sz="2400" dirty="0">
              <a:solidFill>
                <a:srgbClr val="F0811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80988" y="509443"/>
            <a:ext cx="822892" cy="822892"/>
            <a:chOff x="7021166" y="4387903"/>
            <a:chExt cx="656171" cy="656171"/>
          </a:xfrm>
        </p:grpSpPr>
        <p:grpSp>
          <p:nvGrpSpPr>
            <p:cNvPr id="67" name="组合 66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69" name="椭圆 68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任意多边形 67"/>
            <p:cNvSpPr/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14673" tIns="57337" rIns="114673" bIns="57337" numCol="1" anchor="t" anchorCtr="0" compatLnSpc="1">
              <a:noAutofit/>
            </a:bodyPr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" y="42554"/>
            <a:ext cx="7107356" cy="6772892"/>
            <a:chOff x="175369" y="80153"/>
            <a:chExt cx="5492006" cy="5230924"/>
          </a:xfrm>
        </p:grpSpPr>
        <p:sp>
          <p:nvSpPr>
            <p:cNvPr id="38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133350"/>
            <a:ext cx="6743027" cy="6986897"/>
            <a:chOff x="117866" y="80153"/>
            <a:chExt cx="5267744" cy="5237586"/>
          </a:xfrm>
        </p:grpSpPr>
        <p:sp>
          <p:nvSpPr>
            <p:cNvPr id="41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 autoUpdateAnimBg="0"/>
      <p:bldP spid="48" grpId="0" bldLvl="0" animBg="1" autoUpdateAnimBg="0"/>
      <p:bldP spid="49" grpId="0" bldLvl="0" animBg="1" autoUpdateAnimBg="0"/>
      <p:bldP spid="50" grpId="0" bldLvl="0" animBg="1" autoUpdateAnimBg="0"/>
      <p:bldP spid="51" grpId="0" bldLvl="0" animBg="1" autoUpdateAnimBg="0"/>
      <p:bldP spid="52" grpId="0" bldLvl="0" animBg="1" autoUpdateAnimBg="0"/>
      <p:bldP spid="53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职业病的预防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51584" y="1412776"/>
            <a:ext cx="8064896" cy="700916"/>
            <a:chOff x="1559496" y="1124744"/>
            <a:chExt cx="8064896" cy="700916"/>
          </a:xfrm>
        </p:grpSpPr>
        <p:sp>
          <p:nvSpPr>
            <p:cNvPr id="6" name="矩形: 圆角 5"/>
            <p:cNvSpPr/>
            <p:nvPr/>
          </p:nvSpPr>
          <p:spPr>
            <a:xfrm>
              <a:off x="1559496" y="1124744"/>
              <a:ext cx="8064896" cy="70091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91680" y="1290536"/>
              <a:ext cx="4943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、焊工必须使用有电焊防护玻璃的面罩。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51584" y="2251902"/>
            <a:ext cx="8064896" cy="700916"/>
            <a:chOff x="1559496" y="2118037"/>
            <a:chExt cx="8064896" cy="700916"/>
          </a:xfrm>
        </p:grpSpPr>
        <p:sp>
          <p:nvSpPr>
            <p:cNvPr id="9" name="矩形: 圆角 8"/>
            <p:cNvSpPr/>
            <p:nvPr/>
          </p:nvSpPr>
          <p:spPr>
            <a:xfrm>
              <a:off x="1559496" y="2118037"/>
              <a:ext cx="8064896" cy="70091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91680" y="2283829"/>
              <a:ext cx="75006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、面罩应轻便、成型合适，耐热、不导电、不导热、不漏光。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51584" y="3091028"/>
            <a:ext cx="8064896" cy="700916"/>
            <a:chOff x="1559496" y="3111330"/>
            <a:chExt cx="8064896" cy="700916"/>
          </a:xfrm>
        </p:grpSpPr>
        <p:sp>
          <p:nvSpPr>
            <p:cNvPr id="10" name="矩形: 圆角 9"/>
            <p:cNvSpPr/>
            <p:nvPr/>
          </p:nvSpPr>
          <p:spPr>
            <a:xfrm>
              <a:off x="1559496" y="3111330"/>
              <a:ext cx="8064896" cy="70091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91680" y="3277122"/>
              <a:ext cx="69958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、焊工工作时，应穿白色帆布工作服，防止弧光灼伤皮肤。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51584" y="3930154"/>
            <a:ext cx="8197080" cy="700916"/>
            <a:chOff x="1559496" y="4104623"/>
            <a:chExt cx="8197080" cy="700916"/>
          </a:xfrm>
          <a:solidFill>
            <a:srgbClr val="F6D10C"/>
          </a:solidFill>
        </p:grpSpPr>
        <p:sp>
          <p:nvSpPr>
            <p:cNvPr id="11" name="矩形: 圆角 10"/>
            <p:cNvSpPr/>
            <p:nvPr/>
          </p:nvSpPr>
          <p:spPr>
            <a:xfrm>
              <a:off x="1559496" y="4104623"/>
              <a:ext cx="8064896" cy="7009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91680" y="4270415"/>
              <a:ext cx="80648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4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、操作时，焊工应该注意周围人员，以免强烈弧光伤害他人眼睛。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51584" y="4769280"/>
            <a:ext cx="8940824" cy="700916"/>
            <a:chOff x="1559496" y="5097916"/>
            <a:chExt cx="8940824" cy="700916"/>
          </a:xfrm>
        </p:grpSpPr>
        <p:sp>
          <p:nvSpPr>
            <p:cNvPr id="12" name="矩形: 圆角 11"/>
            <p:cNvSpPr/>
            <p:nvPr/>
          </p:nvSpPr>
          <p:spPr>
            <a:xfrm>
              <a:off x="1559496" y="5097916"/>
              <a:ext cx="8064896" cy="70091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91680" y="5263708"/>
              <a:ext cx="88086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5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、在厂房内或人多的区域进行焊接时，尽可能地使用屏风板。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51584" y="5608404"/>
            <a:ext cx="9084840" cy="700916"/>
            <a:chOff x="1559496" y="5968884"/>
            <a:chExt cx="9084840" cy="700916"/>
          </a:xfrm>
          <a:solidFill>
            <a:schemeClr val="bg2"/>
          </a:solidFill>
        </p:grpSpPr>
        <p:sp>
          <p:nvSpPr>
            <p:cNvPr id="23" name="矩形: 圆角 22"/>
            <p:cNvSpPr/>
            <p:nvPr/>
          </p:nvSpPr>
          <p:spPr>
            <a:xfrm>
              <a:off x="1559496" y="5968884"/>
              <a:ext cx="8064896" cy="7009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91680" y="6156012"/>
              <a:ext cx="89526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6</a:t>
              </a:r>
              <a:r>
                <a:rPr lang="zh-CN" altLang="en-US" sz="2000" dirty="0">
                  <a:solidFill>
                    <a:schemeClr val="bg1"/>
                  </a:solidFill>
                </a:rPr>
                <a:t>、焊接作业场所加强通风是防高温辐射的重要技术措施。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79376" y="9177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预防弧光辐射、高温热辐射的措施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9376" y="3326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职业病的预防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4397" y="2449996"/>
            <a:ext cx="5334124" cy="306723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>
              <a:lnSpc>
                <a:spcPct val="130000"/>
              </a:lnSpc>
              <a:spcAft>
                <a:spcPts val="0"/>
              </a:spcAft>
            </a:pPr>
            <a:endParaRPr lang="en-US" kern="100" dirty="0">
              <a:effectLst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9931" y="2694734"/>
            <a:ext cx="4883056" cy="257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、应判明火灾、爆炸的部位和引起火灾和爆炸的物质特性，迅速向矿调度室汇报</a:t>
            </a:r>
            <a:endParaRPr lang="zh-CN" altLang="en-US" kern="10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、现场人员应根据起火或爆炸物质的特性，采取有效的方法控制事故的蔓延，如迅速切断电源、撤离事故现场的氧气瓶、乙炔瓶等受热易爆设备，正确使用灭火器材等措施。</a:t>
            </a:r>
            <a:endParaRPr lang="zh-CN" altLang="en-US" kern="10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、在事故处理时必须由专人负责，统一指挥。</a:t>
            </a:r>
            <a:endParaRPr lang="zh-CN" altLang="en-US" kern="10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7"/>
          <a:stretch>
            <a:fillRect/>
          </a:stretch>
        </p:blipFill>
        <p:spPr>
          <a:xfrm>
            <a:off x="6349329" y="2449996"/>
            <a:ext cx="4931247" cy="306723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787883" y="118043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火灾、爆炸事故的紧急处理方法</a:t>
            </a:r>
            <a:endParaRPr lang="zh-CN" altLang="en-US" sz="28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4676736" y="2250738"/>
            <a:ext cx="655272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zh-CN" altLang="en-US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、灭火时，应采取防中毒、倒塌、坠落伤人的防范措施。</a:t>
            </a:r>
            <a:endParaRPr lang="zh-CN" altLang="en-US" sz="2000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indent="0"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zh-CN" altLang="en-US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、为了便于查明起火原因、灭火过程中要尽可能地注意观察起火部位、蔓延方向等，灭火后应保护好现场。</a:t>
            </a:r>
            <a:endParaRPr lang="zh-CN" altLang="en-US" sz="2000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indent="0"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zh-CN" altLang="en-US" sz="20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、乙炔气和氧气瓶口着火时，设法立即关闭阀门。</a:t>
            </a:r>
            <a:endParaRPr lang="zh-CN" altLang="en-US" sz="2000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799856" y="4518101"/>
            <a:ext cx="6429608" cy="881825"/>
          </a:xfrm>
          <a:prstGeom prst="roundRect">
            <a:avLst>
              <a:gd name="adj" fmla="val 8152"/>
            </a:avLst>
          </a:prstGeom>
          <a:solidFill>
            <a:srgbClr val="00B0F0">
              <a:alpha val="92157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5132988" y="4653136"/>
            <a:ext cx="6147588" cy="5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30000"/>
              </a:lnSpc>
              <a:defRPr/>
            </a:pPr>
            <a:r>
              <a:rPr lang="zh-CN" altLang="en-US" sz="2800" b="1" kern="0" dirty="0">
                <a:solidFill>
                  <a:prstClr val="white"/>
                </a:solidFill>
              </a:rPr>
              <a:t>火灾、爆炸事故的紧急处理方法</a:t>
            </a:r>
            <a:endParaRPr lang="zh-CN" alt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5591944" y="4342240"/>
            <a:ext cx="373494" cy="175861"/>
          </a:xfrm>
          <a:prstGeom prst="rtTriangle">
            <a:avLst/>
          </a:prstGeom>
          <a:solidFill>
            <a:srgbClr val="00B0F0">
              <a:alpha val="92157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9376" y="33265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职业病的预防 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74570"/>
            <a:ext cx="2967438" cy="404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-24784"/>
            <a:ext cx="7107356" cy="6840230"/>
            <a:chOff x="175369" y="28146"/>
            <a:chExt cx="5492006" cy="5282931"/>
          </a:xfrm>
        </p:grpSpPr>
        <p:sp>
          <p:nvSpPr>
            <p:cNvPr id="5" name="Freeform 39"/>
            <p:cNvSpPr/>
            <p:nvPr/>
          </p:nvSpPr>
          <p:spPr bwMode="auto">
            <a:xfrm>
              <a:off x="4452541" y="28146"/>
              <a:ext cx="1214834" cy="1642308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Freeform 41"/>
          <p:cNvSpPr/>
          <p:nvPr/>
        </p:nvSpPr>
        <p:spPr bwMode="auto">
          <a:xfrm>
            <a:off x="5316962" y="-23077"/>
            <a:ext cx="1437037" cy="2104822"/>
          </a:xfrm>
          <a:custGeom>
            <a:avLst/>
            <a:gdLst>
              <a:gd name="T0" fmla="*/ 0 w 617"/>
              <a:gd name="T1" fmla="*/ 780 h 870"/>
              <a:gd name="T2" fmla="*/ 251 w 617"/>
              <a:gd name="T3" fmla="*/ 0 h 870"/>
              <a:gd name="T4" fmla="*/ 617 w 617"/>
              <a:gd name="T5" fmla="*/ 0 h 870"/>
              <a:gd name="T6" fmla="*/ 343 w 617"/>
              <a:gd name="T7" fmla="*/ 870 h 870"/>
              <a:gd name="T8" fmla="*/ 0 w 617"/>
              <a:gd name="T9" fmla="*/ 78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7" h="870">
                <a:moveTo>
                  <a:pt x="0" y="780"/>
                </a:moveTo>
                <a:lnTo>
                  <a:pt x="251" y="0"/>
                </a:lnTo>
                <a:lnTo>
                  <a:pt x="617" y="0"/>
                </a:lnTo>
                <a:lnTo>
                  <a:pt x="343" y="870"/>
                </a:lnTo>
                <a:lnTo>
                  <a:pt x="0" y="78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42"/>
          <p:cNvSpPr/>
          <p:nvPr/>
        </p:nvSpPr>
        <p:spPr bwMode="auto">
          <a:xfrm>
            <a:off x="5266523" y="844592"/>
            <a:ext cx="854525" cy="1237580"/>
          </a:xfrm>
          <a:custGeom>
            <a:avLst/>
            <a:gdLst>
              <a:gd name="T0" fmla="*/ 137 w 406"/>
              <a:gd name="T1" fmla="*/ 0 h 528"/>
              <a:gd name="T2" fmla="*/ 406 w 406"/>
              <a:gd name="T3" fmla="*/ 528 h 528"/>
              <a:gd name="T4" fmla="*/ 0 w 406"/>
              <a:gd name="T5" fmla="*/ 528 h 528"/>
              <a:gd name="T6" fmla="*/ 137 w 406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6" h="528">
                <a:moveTo>
                  <a:pt x="137" y="0"/>
                </a:moveTo>
                <a:lnTo>
                  <a:pt x="406" y="528"/>
                </a:lnTo>
                <a:lnTo>
                  <a:pt x="0" y="528"/>
                </a:lnTo>
                <a:lnTo>
                  <a:pt x="137" y="0"/>
                </a:lnTo>
                <a:close/>
              </a:path>
            </a:pathLst>
          </a:custGeom>
          <a:solidFill>
            <a:srgbClr val="381850"/>
          </a:soli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43"/>
          <p:cNvSpPr/>
          <p:nvPr/>
        </p:nvSpPr>
        <p:spPr bwMode="auto">
          <a:xfrm>
            <a:off x="4388057" y="844591"/>
            <a:ext cx="1172341" cy="2104822"/>
          </a:xfrm>
          <a:custGeom>
            <a:avLst/>
            <a:gdLst>
              <a:gd name="T0" fmla="*/ 0 w 557"/>
              <a:gd name="T1" fmla="*/ 806 h 898"/>
              <a:gd name="T2" fmla="*/ 193 w 557"/>
              <a:gd name="T3" fmla="*/ 0 h 898"/>
              <a:gd name="T4" fmla="*/ 557 w 557"/>
              <a:gd name="T5" fmla="*/ 0 h 898"/>
              <a:gd name="T6" fmla="*/ 344 w 557"/>
              <a:gd name="T7" fmla="*/ 898 h 898"/>
              <a:gd name="T8" fmla="*/ 0 w 557"/>
              <a:gd name="T9" fmla="*/ 806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7" h="898">
                <a:moveTo>
                  <a:pt x="0" y="806"/>
                </a:moveTo>
                <a:lnTo>
                  <a:pt x="193" y="0"/>
                </a:lnTo>
                <a:lnTo>
                  <a:pt x="557" y="0"/>
                </a:lnTo>
                <a:lnTo>
                  <a:pt x="344" y="898"/>
                </a:lnTo>
                <a:lnTo>
                  <a:pt x="0" y="80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44"/>
          <p:cNvSpPr/>
          <p:nvPr/>
        </p:nvSpPr>
        <p:spPr bwMode="auto">
          <a:xfrm>
            <a:off x="4251665" y="1661975"/>
            <a:ext cx="854525" cy="1289145"/>
          </a:xfrm>
          <a:custGeom>
            <a:avLst/>
            <a:gdLst>
              <a:gd name="T0" fmla="*/ 155 w 406"/>
              <a:gd name="T1" fmla="*/ 0 h 550"/>
              <a:gd name="T2" fmla="*/ 406 w 406"/>
              <a:gd name="T3" fmla="*/ 550 h 550"/>
              <a:gd name="T4" fmla="*/ 0 w 406"/>
              <a:gd name="T5" fmla="*/ 550 h 550"/>
              <a:gd name="T6" fmla="*/ 155 w 406"/>
              <a:gd name="T7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6" h="550">
                <a:moveTo>
                  <a:pt x="155" y="0"/>
                </a:moveTo>
                <a:lnTo>
                  <a:pt x="406" y="550"/>
                </a:lnTo>
                <a:lnTo>
                  <a:pt x="0" y="550"/>
                </a:lnTo>
                <a:lnTo>
                  <a:pt x="155" y="0"/>
                </a:lnTo>
                <a:close/>
              </a:path>
            </a:pathLst>
          </a:custGeom>
          <a:solidFill>
            <a:srgbClr val="9C0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45"/>
          <p:cNvSpPr/>
          <p:nvPr/>
        </p:nvSpPr>
        <p:spPr bwMode="auto">
          <a:xfrm>
            <a:off x="3372039" y="1659632"/>
            <a:ext cx="1206017" cy="2139980"/>
          </a:xfrm>
          <a:custGeom>
            <a:avLst/>
            <a:gdLst>
              <a:gd name="T0" fmla="*/ 0 w 573"/>
              <a:gd name="T1" fmla="*/ 822 h 913"/>
              <a:gd name="T2" fmla="*/ 208 w 573"/>
              <a:gd name="T3" fmla="*/ 0 h 913"/>
              <a:gd name="T4" fmla="*/ 573 w 573"/>
              <a:gd name="T5" fmla="*/ 0 h 913"/>
              <a:gd name="T6" fmla="*/ 343 w 573"/>
              <a:gd name="T7" fmla="*/ 913 h 913"/>
              <a:gd name="T8" fmla="*/ 0 w 573"/>
              <a:gd name="T9" fmla="*/ 822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" h="913">
                <a:moveTo>
                  <a:pt x="0" y="822"/>
                </a:moveTo>
                <a:lnTo>
                  <a:pt x="208" y="0"/>
                </a:lnTo>
                <a:lnTo>
                  <a:pt x="573" y="0"/>
                </a:lnTo>
                <a:lnTo>
                  <a:pt x="343" y="913"/>
                </a:lnTo>
                <a:lnTo>
                  <a:pt x="0" y="822"/>
                </a:lnTo>
                <a:close/>
              </a:path>
            </a:pathLst>
          </a:custGeom>
          <a:gradFill flip="none" rotWithShape="1">
            <a:gsLst>
              <a:gs pos="0">
                <a:srgbClr val="E95314"/>
              </a:gs>
              <a:gs pos="100000">
                <a:srgbClr val="C41023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3235047" y="2404991"/>
            <a:ext cx="854525" cy="1403997"/>
          </a:xfrm>
          <a:custGeom>
            <a:avLst/>
            <a:gdLst>
              <a:gd name="T0" fmla="*/ 172 w 406"/>
              <a:gd name="T1" fmla="*/ 0 h 599"/>
              <a:gd name="T2" fmla="*/ 406 w 406"/>
              <a:gd name="T3" fmla="*/ 599 h 599"/>
              <a:gd name="T4" fmla="*/ 0 w 406"/>
              <a:gd name="T5" fmla="*/ 599 h 599"/>
              <a:gd name="T6" fmla="*/ 172 w 406"/>
              <a:gd name="T7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6" h="599">
                <a:moveTo>
                  <a:pt x="172" y="0"/>
                </a:moveTo>
                <a:lnTo>
                  <a:pt x="406" y="599"/>
                </a:lnTo>
                <a:lnTo>
                  <a:pt x="0" y="599"/>
                </a:lnTo>
                <a:lnTo>
                  <a:pt x="172" y="0"/>
                </a:lnTo>
                <a:close/>
              </a:path>
            </a:pathLst>
          </a:custGeom>
          <a:solidFill>
            <a:srgbClr val="DD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47"/>
          <p:cNvSpPr/>
          <p:nvPr/>
        </p:nvSpPr>
        <p:spPr bwMode="auto">
          <a:xfrm>
            <a:off x="1" y="4453467"/>
            <a:ext cx="3226594" cy="2418602"/>
          </a:xfrm>
          <a:custGeom>
            <a:avLst/>
            <a:gdLst>
              <a:gd name="T0" fmla="*/ 0 w 1546"/>
              <a:gd name="T1" fmla="*/ 1005 h 1005"/>
              <a:gd name="T2" fmla="*/ 0 w 1546"/>
              <a:gd name="T3" fmla="*/ 202 h 1005"/>
              <a:gd name="T4" fmla="*/ 1146 w 1546"/>
              <a:gd name="T5" fmla="*/ 0 h 1005"/>
              <a:gd name="T6" fmla="*/ 1546 w 1546"/>
              <a:gd name="T7" fmla="*/ 14 h 1005"/>
              <a:gd name="T8" fmla="*/ 838 w 1546"/>
              <a:gd name="T9" fmla="*/ 1005 h 1005"/>
              <a:gd name="T10" fmla="*/ 0 w 1546"/>
              <a:gd name="T11" fmla="*/ 1005 h 1005"/>
              <a:gd name="connsiteX0" fmla="*/ 0 w 9916"/>
              <a:gd name="connsiteY0" fmla="*/ 10028 h 10028"/>
              <a:gd name="connsiteX1" fmla="*/ 0 w 9916"/>
              <a:gd name="connsiteY1" fmla="*/ 2038 h 10028"/>
              <a:gd name="connsiteX2" fmla="*/ 7413 w 9916"/>
              <a:gd name="connsiteY2" fmla="*/ 28 h 10028"/>
              <a:gd name="connsiteX3" fmla="*/ 9916 w 9916"/>
              <a:gd name="connsiteY3" fmla="*/ 0 h 10028"/>
              <a:gd name="connsiteX4" fmla="*/ 5420 w 9916"/>
              <a:gd name="connsiteY4" fmla="*/ 10028 h 10028"/>
              <a:gd name="connsiteX5" fmla="*/ 0 w 9916"/>
              <a:gd name="connsiteY5" fmla="*/ 10028 h 10028"/>
              <a:gd name="connsiteX0-1" fmla="*/ 0 w 10000"/>
              <a:gd name="connsiteY0-2" fmla="*/ 10009 h 10009"/>
              <a:gd name="connsiteX1-3" fmla="*/ 0 w 10000"/>
              <a:gd name="connsiteY1-4" fmla="*/ 2041 h 10009"/>
              <a:gd name="connsiteX2-5" fmla="*/ 7464 w 10000"/>
              <a:gd name="connsiteY2-6" fmla="*/ 0 h 10009"/>
              <a:gd name="connsiteX3-7" fmla="*/ 10000 w 10000"/>
              <a:gd name="connsiteY3-8" fmla="*/ 9 h 10009"/>
              <a:gd name="connsiteX4-9" fmla="*/ 5466 w 10000"/>
              <a:gd name="connsiteY4-10" fmla="*/ 10009 h 10009"/>
              <a:gd name="connsiteX5-11" fmla="*/ 0 w 10000"/>
              <a:gd name="connsiteY5-12" fmla="*/ 10009 h 100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9">
                <a:moveTo>
                  <a:pt x="0" y="10009"/>
                </a:moveTo>
                <a:lnTo>
                  <a:pt x="0" y="2041"/>
                </a:lnTo>
                <a:lnTo>
                  <a:pt x="7464" y="0"/>
                </a:lnTo>
                <a:lnTo>
                  <a:pt x="10000" y="9"/>
                </a:lnTo>
                <a:lnTo>
                  <a:pt x="5466" y="10009"/>
                </a:lnTo>
                <a:lnTo>
                  <a:pt x="0" y="10009"/>
                </a:lnTo>
                <a:close/>
              </a:path>
            </a:pathLst>
          </a:custGeom>
          <a:gradFill flip="none" rotWithShape="1">
            <a:gsLst>
              <a:gs pos="0">
                <a:srgbClr val="F8B52B"/>
              </a:gs>
              <a:gs pos="100000">
                <a:srgbClr val="EA571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48"/>
          <p:cNvSpPr/>
          <p:nvPr/>
        </p:nvSpPr>
        <p:spPr bwMode="auto">
          <a:xfrm>
            <a:off x="2391046" y="2404990"/>
            <a:ext cx="1210225" cy="2048476"/>
          </a:xfrm>
          <a:custGeom>
            <a:avLst/>
            <a:gdLst>
              <a:gd name="T0" fmla="*/ 0 w 575"/>
              <a:gd name="T1" fmla="*/ 873 h 887"/>
              <a:gd name="T2" fmla="*/ 210 w 575"/>
              <a:gd name="T3" fmla="*/ 0 h 887"/>
              <a:gd name="T4" fmla="*/ 575 w 575"/>
              <a:gd name="T5" fmla="*/ 0 h 887"/>
              <a:gd name="T6" fmla="*/ 398 w 575"/>
              <a:gd name="T7" fmla="*/ 887 h 887"/>
              <a:gd name="T8" fmla="*/ 0 w 575"/>
              <a:gd name="T9" fmla="*/ 873 h 887"/>
              <a:gd name="connsiteX0" fmla="*/ 0 w 10000"/>
              <a:gd name="connsiteY0" fmla="*/ 9842 h 9853"/>
              <a:gd name="connsiteX1" fmla="*/ 3652 w 10000"/>
              <a:gd name="connsiteY1" fmla="*/ 0 h 9853"/>
              <a:gd name="connsiteX2" fmla="*/ 10000 w 10000"/>
              <a:gd name="connsiteY2" fmla="*/ 0 h 9853"/>
              <a:gd name="connsiteX3" fmla="*/ 6922 w 10000"/>
              <a:gd name="connsiteY3" fmla="*/ 9853 h 9853"/>
              <a:gd name="connsiteX4" fmla="*/ 0 w 10000"/>
              <a:gd name="connsiteY4" fmla="*/ 9842 h 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853">
                <a:moveTo>
                  <a:pt x="0" y="9842"/>
                </a:moveTo>
                <a:lnTo>
                  <a:pt x="3652" y="0"/>
                </a:lnTo>
                <a:lnTo>
                  <a:pt x="10000" y="0"/>
                </a:lnTo>
                <a:lnTo>
                  <a:pt x="6922" y="9853"/>
                </a:lnTo>
                <a:lnTo>
                  <a:pt x="0" y="9842"/>
                </a:lnTo>
                <a:close/>
              </a:path>
            </a:pathLst>
          </a:custGeom>
          <a:gradFill flip="none" rotWithShape="1">
            <a:gsLst>
              <a:gs pos="0">
                <a:srgbClr val="F7ED11"/>
              </a:gs>
              <a:gs pos="100000">
                <a:srgbClr val="F49B0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14673" tIns="57337" rIns="114673" bIns="57337" numCol="1" anchor="t" anchorCtr="0" compatLnSpc="1"/>
          <a:lstStyle/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itle 3"/>
          <p:cNvSpPr txBox="1"/>
          <p:nvPr/>
        </p:nvSpPr>
        <p:spPr bwMode="auto">
          <a:xfrm>
            <a:off x="5834625" y="437179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778351" y="1268760"/>
            <a:ext cx="3863234" cy="754822"/>
            <a:chOff x="5637248" y="492648"/>
            <a:chExt cx="3080527" cy="601892"/>
          </a:xfrm>
        </p:grpSpPr>
        <p:sp>
          <p:nvSpPr>
            <p:cNvPr id="17" name="TextBox 85"/>
            <p:cNvSpPr txBox="1"/>
            <p:nvPr/>
          </p:nvSpPr>
          <p:spPr>
            <a:xfrm>
              <a:off x="5712198" y="492648"/>
              <a:ext cx="3005577" cy="601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3485">
                <a:defRPr/>
              </a:pPr>
              <a:r>
                <a:rPr lang="zh-CN" altLang="en-US" sz="28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焊接与切割基础</a:t>
              </a:r>
              <a:endPara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50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>
              <a:off x="5637248" y="550461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Title 3"/>
          <p:cNvSpPr txBox="1"/>
          <p:nvPr/>
        </p:nvSpPr>
        <p:spPr bwMode="auto">
          <a:xfrm>
            <a:off x="4730609" y="1218457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itle 3"/>
          <p:cNvSpPr txBox="1"/>
          <p:nvPr/>
        </p:nvSpPr>
        <p:spPr bwMode="auto">
          <a:xfrm>
            <a:off x="3734678" y="2010846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itle 3"/>
          <p:cNvSpPr txBox="1"/>
          <p:nvPr/>
        </p:nvSpPr>
        <p:spPr bwMode="auto">
          <a:xfrm>
            <a:off x="2735225" y="2959291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62012" y="2242130"/>
            <a:ext cx="3863234" cy="754822"/>
            <a:chOff x="5065466" y="1462588"/>
            <a:chExt cx="3080527" cy="601893"/>
          </a:xfrm>
        </p:grpSpPr>
        <p:sp>
          <p:nvSpPr>
            <p:cNvPr id="23" name="TextBox 106"/>
            <p:cNvSpPr txBox="1"/>
            <p:nvPr/>
          </p:nvSpPr>
          <p:spPr>
            <a:xfrm>
              <a:off x="5140416" y="1462588"/>
              <a:ext cx="3005577" cy="601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3485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焊接与切割工艺基础</a:t>
              </a:r>
              <a:endParaRPr lang="en-US" altLang="zh-CN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50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65"/>
            <p:cNvSpPr/>
            <p:nvPr/>
          </p:nvSpPr>
          <p:spPr bwMode="auto">
            <a:xfrm>
              <a:off x="5065466" y="1520402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11097" y="3215698"/>
            <a:ext cx="3863234" cy="754822"/>
            <a:chOff x="4386950" y="2389645"/>
            <a:chExt cx="3080527" cy="601893"/>
          </a:xfrm>
        </p:grpSpPr>
        <p:sp>
          <p:nvSpPr>
            <p:cNvPr id="26" name="TextBox 108"/>
            <p:cNvSpPr txBox="1"/>
            <p:nvPr/>
          </p:nvSpPr>
          <p:spPr>
            <a:xfrm>
              <a:off x="4461900" y="2389645"/>
              <a:ext cx="3005577" cy="601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3485">
                <a:defRPr/>
              </a:pPr>
              <a:r>
                <a:rPr lang="zh-CN" altLang="en-US" sz="2800" dirty="0">
                  <a:solidFill>
                    <a:srgbClr val="DA38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焊接变形和应力</a:t>
              </a:r>
              <a:endParaRPr lang="en-US" altLang="zh-CN" sz="2800" dirty="0">
                <a:solidFill>
                  <a:srgbClr val="DA38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50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4386950" y="2447459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C3B2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941095" y="5676950"/>
            <a:ext cx="822892" cy="822892"/>
            <a:chOff x="7008498" y="4342329"/>
            <a:chExt cx="656171" cy="656171"/>
          </a:xfrm>
        </p:grpSpPr>
        <p:grpSp>
          <p:nvGrpSpPr>
            <p:cNvPr id="29" name="组合 28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3" name="椭圆 32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31" name="Freeform 26"/>
              <p:cNvSpPr/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14673" tIns="57337" rIns="114673" bIns="57337" numCol="1" anchor="t" anchorCtr="0" compatLnSpc="1">
                <a:noAutofit/>
              </a:bodyPr>
              <a:lstStyle/>
              <a:p>
                <a:pPr marL="0" marR="0" lvl="0" indent="0" algn="l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任意多边形 439"/>
              <p:cNvSpPr/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14673" tIns="57337" rIns="114673" bIns="57337" numCol="1" anchor="t" anchorCtr="0" compatLnSpc="1">
                <a:noAutofit/>
              </a:bodyPr>
              <a:lstStyle/>
              <a:p>
                <a:pPr marL="0" marR="0" lvl="0" indent="0" algn="l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9924223" y="5691070"/>
            <a:ext cx="822892" cy="822892"/>
            <a:chOff x="7021166" y="4387903"/>
            <a:chExt cx="656171" cy="656171"/>
          </a:xfrm>
        </p:grpSpPr>
        <p:grpSp>
          <p:nvGrpSpPr>
            <p:cNvPr id="36" name="组合 35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8" name="椭圆 37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7" name="任意多边形 436"/>
            <p:cNvSpPr/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14673" tIns="57337" rIns="114673" bIns="57337" numCol="1" anchor="t" anchorCtr="0" compatLnSpc="1">
              <a:noAutofit/>
            </a:bodyPr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840575" y="5676950"/>
            <a:ext cx="822892" cy="822892"/>
            <a:chOff x="6157069" y="4376643"/>
            <a:chExt cx="656171" cy="656171"/>
          </a:xfrm>
        </p:grpSpPr>
        <p:grpSp>
          <p:nvGrpSpPr>
            <p:cNvPr id="41" name="组合 40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3" name="椭圆 42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5" name="Title 3"/>
          <p:cNvSpPr txBox="1"/>
          <p:nvPr/>
        </p:nvSpPr>
        <p:spPr>
          <a:xfrm>
            <a:off x="0" y="4454"/>
            <a:ext cx="1078617" cy="233195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1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目</a:t>
            </a:r>
            <a:endParaRPr kumimoji="0" lang="en-US" altLang="zh-CN" sz="501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1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录</a:t>
            </a:r>
            <a:endParaRPr kumimoji="0" lang="en-US" altLang="zh-CN" sz="501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Title 3"/>
          <p:cNvSpPr txBox="1"/>
          <p:nvPr/>
        </p:nvSpPr>
        <p:spPr bwMode="auto">
          <a:xfrm>
            <a:off x="2704713" y="3296943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0699" y="4168222"/>
            <a:ext cx="3863234" cy="754822"/>
            <a:chOff x="4386950" y="2389645"/>
            <a:chExt cx="3080527" cy="601893"/>
          </a:xfrm>
        </p:grpSpPr>
        <p:sp>
          <p:nvSpPr>
            <p:cNvPr id="48" name="TextBox 108"/>
            <p:cNvSpPr txBox="1"/>
            <p:nvPr/>
          </p:nvSpPr>
          <p:spPr>
            <a:xfrm>
              <a:off x="4461900" y="2389645"/>
              <a:ext cx="3005577" cy="601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3485">
                <a:defRPr/>
              </a:pPr>
              <a:r>
                <a:rPr lang="zh-CN" altLang="en-US" sz="2800" dirty="0">
                  <a:solidFill>
                    <a:srgbClr val="F6D1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焊接变形和应力</a:t>
              </a:r>
              <a:endParaRPr lang="en-US" altLang="zh-CN" sz="2800" dirty="0">
                <a:solidFill>
                  <a:srgbClr val="F6D1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50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65"/>
            <p:cNvSpPr/>
            <p:nvPr/>
          </p:nvSpPr>
          <p:spPr bwMode="auto">
            <a:xfrm>
              <a:off x="4386950" y="2447459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6D10C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46039" y="5196029"/>
            <a:ext cx="3863234" cy="523221"/>
            <a:chOff x="4386950" y="2389643"/>
            <a:chExt cx="3080527" cy="417214"/>
          </a:xfrm>
        </p:grpSpPr>
        <p:sp>
          <p:nvSpPr>
            <p:cNvPr id="51" name="TextBox 108"/>
            <p:cNvSpPr txBox="1"/>
            <p:nvPr/>
          </p:nvSpPr>
          <p:spPr>
            <a:xfrm>
              <a:off x="4461900" y="2389643"/>
              <a:ext cx="3005577" cy="417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213485">
                <a:defRPr/>
              </a:pPr>
              <a:r>
                <a:rPr lang="zh-CN" altLang="en-US" sz="2800" dirty="0">
                  <a:solidFill>
                    <a:srgbClr val="EE75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职业病的预防</a:t>
              </a:r>
              <a:endParaRPr kumimoji="0" lang="en-US" altLang="zh-CN" sz="1505" b="0" i="0" u="none" strike="noStrike" kern="1200" cap="none" spc="0" normalizeH="0" baseline="0" noProof="0" dirty="0">
                <a:ln>
                  <a:noFill/>
                </a:ln>
                <a:solidFill>
                  <a:srgbClr val="EE751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4386950" y="2447459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F761A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3" name="Title 3"/>
          <p:cNvSpPr txBox="1"/>
          <p:nvPr/>
        </p:nvSpPr>
        <p:spPr bwMode="auto">
          <a:xfrm>
            <a:off x="2008449" y="4747356"/>
            <a:ext cx="799332" cy="5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en-US" altLang="zh-CN" sz="401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45" grpId="0" animBg="1"/>
      <p:bldP spid="45" grpId="1" animBg="1"/>
      <p:bldP spid="46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80928"/>
            <a:ext cx="12192000" cy="103505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</a:t>
            </a:r>
            <a:endParaRPr kumimoji="0" lang="en-US" altLang="zh-CN" sz="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E2B2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</a:t>
            </a:r>
            <a:endParaRPr lang="en-US" altLang="zh-CN" sz="600" dirty="0">
              <a:solidFill>
                <a:srgbClr val="002060"/>
              </a:solidFill>
            </a:endParaRPr>
          </a:p>
        </p:txBody>
      </p:sp>
      <p:grpSp>
        <p:nvGrpSpPr>
          <p:cNvPr id="28" name="组合 12"/>
          <p:cNvGrpSpPr/>
          <p:nvPr/>
        </p:nvGrpSpPr>
        <p:grpSpPr bwMode="auto">
          <a:xfrm>
            <a:off x="9486516" y="6237312"/>
            <a:ext cx="425908" cy="343657"/>
            <a:chOff x="0" y="0"/>
            <a:chExt cx="1088225" cy="869861"/>
          </a:xfrm>
          <a:solidFill>
            <a:srgbClr val="FFFFFF"/>
          </a:solidFill>
        </p:grpSpPr>
        <p:sp>
          <p:nvSpPr>
            <p:cNvPr id="29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11444187" y="6237312"/>
            <a:ext cx="340445" cy="343657"/>
            <a:chOff x="0" y="0"/>
            <a:chExt cx="881859" cy="881859"/>
          </a:xfrm>
          <a:solidFill>
            <a:srgbClr val="FFFFFF"/>
          </a:solidFill>
        </p:grpSpPr>
        <p:sp>
          <p:nvSpPr>
            <p:cNvPr id="35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7" name="组合 21"/>
          <p:cNvGrpSpPr/>
          <p:nvPr/>
        </p:nvGrpSpPr>
        <p:grpSpPr bwMode="auto">
          <a:xfrm>
            <a:off x="10161629" y="6237312"/>
            <a:ext cx="410688" cy="343657"/>
            <a:chOff x="0" y="0"/>
            <a:chExt cx="961046" cy="796672"/>
          </a:xfrm>
          <a:solidFill>
            <a:srgbClr val="FFFFFF"/>
          </a:solidFill>
        </p:grpSpPr>
        <p:sp>
          <p:nvSpPr>
            <p:cNvPr id="38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9" name="Freeform 9"/>
          <p:cNvSpPr>
            <a:spLocks noChangeAspect="1" noEditPoints="1" noChangeArrowheads="1"/>
          </p:cNvSpPr>
          <p:nvPr/>
        </p:nvSpPr>
        <p:spPr bwMode="auto">
          <a:xfrm>
            <a:off x="10821522" y="6237312"/>
            <a:ext cx="373460" cy="34365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zh-CN" sz="2255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11769" y="1269476"/>
            <a:ext cx="5284399" cy="1179607"/>
          </a:xfrm>
          <a:prstGeom prst="rect">
            <a:avLst/>
          </a:prstGeo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r>
              <a:rPr sz="6600" spc="1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764780" y="4149090"/>
            <a:ext cx="400685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89608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1560451" y="4077578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bg1"/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1981201" y="2781687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  <a:hlinkClick r:id="rId12"/>
              </a:rPr>
              <a:t>http://www.bofety.com/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  <a:hlinkClick r:id="rId1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6908736" y="4293372"/>
            <a:ext cx="4469470" cy="814261"/>
          </a:xfrm>
          <a:prstGeom prst="rect">
            <a:avLst/>
          </a:prstGeom>
          <a:solidFill>
            <a:schemeClr val="accent4"/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lvl="0" algn="ctr" defTabSz="1213485">
              <a:defRPr/>
            </a:pP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焊接与切割基础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7"/>
          <p:cNvSpPr>
            <a:spLocks noChangeArrowheads="1"/>
          </p:cNvSpPr>
          <p:nvPr/>
        </p:nvSpPr>
        <p:spPr bwMode="auto">
          <a:xfrm>
            <a:off x="7418395" y="681961"/>
            <a:ext cx="3452144" cy="3452144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7695123" y="956699"/>
            <a:ext cx="2898686" cy="290067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7926062" y="1187638"/>
            <a:ext cx="2436807" cy="243879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2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8196818" y="1458394"/>
            <a:ext cx="1895295" cy="189728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38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8467575" y="1729151"/>
            <a:ext cx="1353782" cy="13557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marL="0" marR="0" lvl="0" indent="0" algn="ctr" defTabSz="12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35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endParaRPr kumimoji="0" lang="zh-CN" altLang="en-US" sz="10035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6908736" y="5107633"/>
            <a:ext cx="44694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defTabSz="1213485">
              <a:defRPr/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Welding and cutting Foundation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04461" y="509807"/>
            <a:ext cx="822892" cy="822892"/>
            <a:chOff x="6157069" y="4376643"/>
            <a:chExt cx="656171" cy="656171"/>
          </a:xfrm>
        </p:grpSpPr>
        <p:grpSp>
          <p:nvGrpSpPr>
            <p:cNvPr id="78" name="组合 77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80" name="椭圆 79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22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38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9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" y="42554"/>
            <a:ext cx="7107356" cy="6772892"/>
            <a:chOff x="175369" y="80153"/>
            <a:chExt cx="5492006" cy="5230924"/>
          </a:xfrm>
        </p:grpSpPr>
        <p:sp>
          <p:nvSpPr>
            <p:cNvPr id="38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74514"/>
            <a:ext cx="6908736" cy="6928062"/>
            <a:chOff x="117866" y="80153"/>
            <a:chExt cx="5267744" cy="5237586"/>
          </a:xfrm>
        </p:grpSpPr>
        <p:sp>
          <p:nvSpPr>
            <p:cNvPr id="41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marL="0" marR="0" lvl="0" indent="0" algn="l" defTabSz="1212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7" grpId="0" bldLvl="0" animBg="1" autoUpdateAnimBg="0"/>
      <p:bldP spid="8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368" y="313492"/>
            <a:ext cx="668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焊接与切割基础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AutoShape 3"/>
          <p:cNvSpPr/>
          <p:nvPr/>
        </p:nvSpPr>
        <p:spPr bwMode="auto">
          <a:xfrm>
            <a:off x="1573784" y="2724230"/>
            <a:ext cx="2425377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rgbClr val="EEECE1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焊接原理</a:t>
            </a:r>
            <a:endParaRPr lang="zh-CN" altLang="en-US" sz="36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1573784" y="3727825"/>
            <a:ext cx="2425377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rgbClr val="EEECE1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焊接分类</a:t>
            </a:r>
            <a:endParaRPr lang="zh-CN" altLang="en-US" sz="36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1559496" y="4731420"/>
            <a:ext cx="2425377" cy="785812"/>
          </a:xfrm>
          <a:prstGeom prst="roundRect">
            <a:avLst>
              <a:gd name="adj" fmla="val 18519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dist="12699" dir="5400000" algn="ctr" rotWithShape="0">
              <a:srgbClr val="EEECE1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omic Sans MS" panose="030F0702030302020204" pitchFamily="66" charset="0"/>
              </a:rPr>
              <a:t>切割原理</a:t>
            </a:r>
            <a:endParaRPr lang="zh-CN" altLang="en-US" sz="36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omic Sans MS" panose="030F0702030302020204" pitchFamily="66" charset="0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5526336" y="2724230"/>
            <a:ext cx="5314275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通过加热或加压，或两者并用，并且用或不用填充材料，使焊件达到结合的一种加工工艺。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5526336" y="3727825"/>
            <a:ext cx="5314275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焊接可分为溶焊、压焊和钎焊三类。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10"/>
          <p:cNvSpPr/>
          <p:nvPr/>
        </p:nvSpPr>
        <p:spPr bwMode="auto">
          <a:xfrm>
            <a:off x="5526336" y="4731420"/>
            <a:ext cx="5314275" cy="785812"/>
          </a:xfrm>
          <a:prstGeom prst="roundRect">
            <a:avLst>
              <a:gd name="adj" fmla="val 18519"/>
            </a:avLst>
          </a:prstGeom>
          <a:noFill/>
          <a:ln w="63500" cap="flat">
            <a:solidFill>
              <a:srgbClr val="FF9300">
                <a:alpha val="8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可分为热切割和冷切割，我们常用的是热切割。热切割主要有两种方法：气割和熔割。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虚尾箭头 8"/>
          <p:cNvSpPr/>
          <p:nvPr/>
        </p:nvSpPr>
        <p:spPr>
          <a:xfrm>
            <a:off x="4367808" y="2857790"/>
            <a:ext cx="925042" cy="518691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虚尾箭头 69"/>
          <p:cNvSpPr/>
          <p:nvPr/>
        </p:nvSpPr>
        <p:spPr>
          <a:xfrm>
            <a:off x="4367808" y="4864980"/>
            <a:ext cx="925042" cy="518691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虚尾箭头 72"/>
          <p:cNvSpPr/>
          <p:nvPr/>
        </p:nvSpPr>
        <p:spPr>
          <a:xfrm>
            <a:off x="4367808" y="3861385"/>
            <a:ext cx="925042" cy="518691"/>
          </a:xfrm>
          <a:prstGeom prst="stripedRightArrow">
            <a:avLst>
              <a:gd name="adj1" fmla="val 69578"/>
              <a:gd name="adj2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0982" y="1160642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焊接与切割</a:t>
            </a:r>
            <a:r>
              <a:rPr lang="zh-CN" altLang="en-US" sz="4800" b="1" kern="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原理和分类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0"/>
          <p:cNvSpPr>
            <a:spLocks noChangeArrowheads="1"/>
          </p:cNvSpPr>
          <p:nvPr/>
        </p:nvSpPr>
        <p:spPr bwMode="auto">
          <a:xfrm>
            <a:off x="6023992" y="4350223"/>
            <a:ext cx="5769690" cy="812269"/>
          </a:xfrm>
          <a:prstGeom prst="rect">
            <a:avLst/>
          </a:prstGeom>
          <a:solidFill>
            <a:srgbClr val="9751CB"/>
          </a:solidFill>
          <a:ln>
            <a:noFill/>
          </a:ln>
        </p:spPr>
        <p:txBody>
          <a:bodyPr anchor="ctr"/>
          <a:lstStyle/>
          <a:p>
            <a:pPr algn="ctr" defTabSz="1213485">
              <a:defRPr/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焊接与切割工艺基础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8"/>
          <p:cNvSpPr>
            <a:spLocks noChangeArrowheads="1"/>
          </p:cNvSpPr>
          <p:nvPr/>
        </p:nvSpPr>
        <p:spPr bwMode="auto">
          <a:xfrm>
            <a:off x="7392144" y="980728"/>
            <a:ext cx="2892714" cy="2892713"/>
          </a:xfrm>
          <a:prstGeom prst="rect">
            <a:avLst/>
          </a:prstGeom>
          <a:solidFill>
            <a:srgbClr val="7030A0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7597203" y="1185785"/>
            <a:ext cx="2480606" cy="2482598"/>
          </a:xfrm>
          <a:prstGeom prst="rect">
            <a:avLst/>
          </a:prstGeom>
          <a:solidFill>
            <a:srgbClr val="7030A0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7820179" y="1410753"/>
            <a:ext cx="2034654" cy="2034654"/>
          </a:xfrm>
          <a:prstGeom prst="rect">
            <a:avLst/>
          </a:prstGeom>
          <a:solidFill>
            <a:srgbClr val="7030A0"/>
          </a:solidFill>
          <a:ln w="76200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8043154" y="1631737"/>
            <a:ext cx="1590693" cy="1590694"/>
          </a:xfrm>
          <a:prstGeom prst="rect">
            <a:avLst/>
          </a:prstGeom>
          <a:solidFill>
            <a:srgbClr val="9751CB"/>
          </a:solidFill>
          <a:ln w="76200" cap="flat" cmpd="sng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8250204" y="1840778"/>
            <a:ext cx="1174605" cy="1174605"/>
          </a:xfrm>
          <a:prstGeom prst="rect">
            <a:avLst/>
          </a:prstGeom>
          <a:gradFill flip="none" rotWithShape="1">
            <a:gsLst>
              <a:gs pos="0">
                <a:srgbClr val="9751CB">
                  <a:shade val="30000"/>
                  <a:satMod val="115000"/>
                </a:srgbClr>
              </a:gs>
              <a:gs pos="50000">
                <a:srgbClr val="9751CB">
                  <a:shade val="67500"/>
                  <a:satMod val="115000"/>
                </a:srgbClr>
              </a:gs>
              <a:gs pos="100000">
                <a:srgbClr val="9751CB">
                  <a:shade val="100000"/>
                  <a:satMod val="115000"/>
                  <a:alpha val="49000"/>
                </a:srgbClr>
              </a:gs>
            </a:gsLst>
            <a:lin ang="2700000" scaled="1"/>
            <a:tileRect/>
          </a:gradFill>
          <a:ln w="76200" cap="flat" cmpd="sng">
            <a:solidFill>
              <a:srgbClr val="E7E9E8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r>
              <a:rPr lang="en-US" altLang="zh-CN" sz="10035" b="1" dirty="0">
                <a:solidFill>
                  <a:srgbClr val="F4F4F4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10035" b="1" dirty="0">
              <a:solidFill>
                <a:srgbClr val="F4F4F4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15"/>
          <p:cNvSpPr>
            <a:spLocks noChangeArrowheads="1"/>
          </p:cNvSpPr>
          <p:nvPr/>
        </p:nvSpPr>
        <p:spPr bwMode="auto">
          <a:xfrm>
            <a:off x="6927805" y="5152028"/>
            <a:ext cx="4469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9751C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Welding and cutting process foundation</a:t>
            </a:r>
            <a:endParaRPr lang="zh-CN" altLang="en-US" sz="2400" dirty="0">
              <a:solidFill>
                <a:srgbClr val="9751C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80988" y="509443"/>
            <a:ext cx="822892" cy="822892"/>
            <a:chOff x="7021166" y="4387903"/>
            <a:chExt cx="656171" cy="656171"/>
          </a:xfrm>
        </p:grpSpPr>
        <p:grpSp>
          <p:nvGrpSpPr>
            <p:cNvPr id="67" name="组合 66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69" name="椭圆 68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任意多边形 67"/>
            <p:cNvSpPr/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14673" tIns="57337" rIns="114673" bIns="57337" numCol="1" anchor="t" anchorCtr="0" compatLnSpc="1">
              <a:noAutofit/>
            </a:bodyPr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" y="42554"/>
            <a:ext cx="7107356" cy="6772892"/>
            <a:chOff x="175369" y="80153"/>
            <a:chExt cx="5492006" cy="5230924"/>
          </a:xfrm>
        </p:grpSpPr>
        <p:sp>
          <p:nvSpPr>
            <p:cNvPr id="38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133350"/>
            <a:ext cx="6743027" cy="6986897"/>
            <a:chOff x="117866" y="80153"/>
            <a:chExt cx="5267744" cy="5237586"/>
          </a:xfrm>
        </p:grpSpPr>
        <p:sp>
          <p:nvSpPr>
            <p:cNvPr id="41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 autoUpdateAnimBg="0"/>
      <p:bldP spid="48" grpId="0" bldLvl="0" animBg="1" autoUpdateAnimBg="0"/>
      <p:bldP spid="49" grpId="0" bldLvl="0" animBg="1" autoUpdateAnimBg="0"/>
      <p:bldP spid="50" grpId="0" bldLvl="0" animBg="1" autoUpdateAnimBg="0"/>
      <p:bldP spid="51" grpId="0" bldLvl="0" animBg="1" autoUpdateAnimBg="0"/>
      <p:bldP spid="52" grpId="0" bldLvl="0" animBg="1" autoUpdateAnimBg="0"/>
      <p:bldP spid="53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376" y="332656"/>
            <a:ext cx="668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焊接与切割工艺基础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24426" y="2189060"/>
            <a:ext cx="5043582" cy="3033874"/>
          </a:xfrm>
          <a:prstGeom prst="rect">
            <a:avLst/>
          </a:prstGeom>
          <a:blipFill rotWithShape="1">
            <a:blip r:embed="rId1" cstate="print"/>
            <a:srcRect/>
            <a:stretch>
              <a:fillRect l="-51048" r="-51397"/>
            </a:stretch>
          </a:blipFill>
          <a:ln>
            <a:noFill/>
          </a:ln>
        </p:spPr>
        <p:style>
          <a:lnRef idx="2">
            <a:srgbClr val="08D0B6">
              <a:shade val="50000"/>
            </a:srgbClr>
          </a:lnRef>
          <a:fillRef idx="1">
            <a:srgbClr val="08D0B6"/>
          </a:fillRef>
          <a:effectRef idx="0">
            <a:srgbClr val="08D0B6"/>
          </a:effectRef>
          <a:fontRef idx="minor">
            <a:srgbClr val="000000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19" name="矩形 18"/>
          <p:cNvSpPr/>
          <p:nvPr/>
        </p:nvSpPr>
        <p:spPr>
          <a:xfrm>
            <a:off x="6096000" y="2189060"/>
            <a:ext cx="5432816" cy="3033874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>
              <a:lnSpc>
                <a:spcPct val="130000"/>
              </a:lnSpc>
              <a:spcAft>
                <a:spcPts val="0"/>
              </a:spcAft>
            </a:pPr>
            <a:endParaRPr lang="en-US" kern="100" dirty="0">
              <a:effectLst/>
              <a:latin typeface="Times New Roman" panose="02020603050405020304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73477" y="2662636"/>
            <a:ext cx="476610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焊件的厚度、结构形状和使用条件等不同，焊接接头和坡口形式亦不相同。常用的焊接接头形式有对接接头、搭接接头和</a:t>
            </a:r>
            <a:r>
              <a:rPr lang="en-US" altLang="zh-CN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T</a:t>
            </a:r>
            <a:r>
              <a:rPr lang="zh-CN" altLang="en-US" kern="100" dirty="0">
                <a:solidFill>
                  <a:schemeClr val="bg1"/>
                </a:solidFill>
                <a:latin typeface="Times New Roman" panose="02020603050405020304"/>
                <a:ea typeface="微软雅黑" panose="020B0503020204020204" pitchFamily="34" charset="-122"/>
                <a:cs typeface="宋体" panose="02010600030101010101" pitchFamily="2" charset="-122"/>
              </a:rPr>
              <a:t>形接头以及角接接头等。</a:t>
            </a:r>
            <a:endParaRPr lang="zh-CN" altLang="en-US" kern="100" dirty="0">
              <a:solidFill>
                <a:schemeClr val="bg1"/>
              </a:solidFill>
              <a:latin typeface="Times New Roman" panose="02020603050405020304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355" y="429309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焊接接头和坡口形式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725547" y="2232092"/>
            <a:ext cx="1673570" cy="1442734"/>
          </a:xfrm>
          <a:prstGeom prst="hexagon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259215" y="1527021"/>
            <a:ext cx="1673570" cy="144273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720571" y="3851067"/>
            <a:ext cx="1673570" cy="144273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782875" y="2232092"/>
            <a:ext cx="1673570" cy="1442734"/>
          </a:xfrm>
          <a:prstGeom prst="hexagon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782875" y="3851067"/>
            <a:ext cx="1673570" cy="1442734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278125" y="4572200"/>
            <a:ext cx="1673570" cy="1442734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1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27716" y="3034566"/>
            <a:ext cx="7522872" cy="1452009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1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1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1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1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86325" tIns="43163" rIns="86325" bIns="4316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1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963343" y="2169731"/>
            <a:ext cx="302820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焊工俯视焊件 </a:t>
            </a:r>
            <a:endParaRPr lang="en-US" altLang="zh-CN" sz="1400" spc="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963343" y="1851980"/>
            <a:ext cx="16162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平焊 </a:t>
            </a:r>
            <a:endParaRPr lang="en-AU" sz="2000" b="1" dirty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036351" y="2169731"/>
            <a:ext cx="302820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4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在焊件立面或倾斜面纵向焊接</a:t>
            </a:r>
            <a:endParaRPr lang="en-US" altLang="zh-CN" sz="1400" spc="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448253" y="1851980"/>
            <a:ext cx="16162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立焊 </a:t>
            </a:r>
            <a:endParaRPr lang="en-AU" sz="2000" b="1" dirty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963343" y="5359231"/>
            <a:ext cx="302820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在焊件立面或倾斜面横向焊接</a:t>
            </a:r>
            <a:endParaRPr lang="en-US" altLang="zh-CN" sz="1400" spc="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963343" y="5085184"/>
            <a:ext cx="16162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横焊 </a:t>
            </a:r>
            <a:endParaRPr lang="en-AU" sz="2000" b="1" dirty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394141" y="5359231"/>
            <a:ext cx="267041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4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焊工仰视焊件，焊接电弧位于焊件下方</a:t>
            </a:r>
            <a:endParaRPr lang="en-US" altLang="zh-CN" sz="1400" spc="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448253" y="5085184"/>
            <a:ext cx="16162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rgbClr val="F0811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仰焊 </a:t>
            </a:r>
            <a:endParaRPr lang="en-AU" sz="2000" b="1" dirty="0">
              <a:solidFill>
                <a:srgbClr val="F0811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14958" y="332656"/>
            <a:ext cx="35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焊接与切割工艺基础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287077"/>
            <a:ext cx="191344" cy="6216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0413" y="103188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焊接位置及操作要点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六边形 7"/>
          <p:cNvSpPr>
            <a:spLocks noChangeArrowheads="1"/>
          </p:cNvSpPr>
          <p:nvPr/>
        </p:nvSpPr>
        <p:spPr bwMode="auto">
          <a:xfrm>
            <a:off x="7310172" y="1000226"/>
            <a:ext cx="3487979" cy="3008182"/>
          </a:xfrm>
          <a:prstGeom prst="hexagon">
            <a:avLst>
              <a:gd name="adj" fmla="val 24988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六边形 6"/>
          <p:cNvSpPr>
            <a:spLocks noChangeArrowheads="1"/>
          </p:cNvSpPr>
          <p:nvPr/>
        </p:nvSpPr>
        <p:spPr bwMode="auto">
          <a:xfrm>
            <a:off x="7578939" y="1233156"/>
            <a:ext cx="2950448" cy="2542323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六边形 5"/>
          <p:cNvSpPr>
            <a:spLocks noChangeArrowheads="1"/>
          </p:cNvSpPr>
          <p:nvPr/>
        </p:nvSpPr>
        <p:spPr bwMode="auto">
          <a:xfrm>
            <a:off x="7819831" y="1440205"/>
            <a:ext cx="2468661" cy="21282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六边形 36"/>
          <p:cNvSpPr>
            <a:spLocks noChangeArrowheads="1"/>
          </p:cNvSpPr>
          <p:nvPr/>
        </p:nvSpPr>
        <p:spPr bwMode="auto">
          <a:xfrm>
            <a:off x="8064708" y="1651235"/>
            <a:ext cx="1978911" cy="1706164"/>
          </a:xfrm>
          <a:prstGeom prst="hexagon">
            <a:avLst>
              <a:gd name="adj" fmla="val 24991"/>
              <a:gd name="vf" fmla="val 115470"/>
            </a:avLst>
          </a:prstGeom>
          <a:solidFill>
            <a:srgbClr val="CC3300"/>
          </a:solidFill>
          <a:ln w="76200" cap="flat" cmpd="sng">
            <a:solidFill>
              <a:srgbClr val="ECECEC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endParaRPr lang="zh-CN" altLang="zh-CN" sz="23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六边形 3"/>
          <p:cNvSpPr>
            <a:spLocks noChangeArrowheads="1"/>
          </p:cNvSpPr>
          <p:nvPr/>
        </p:nvSpPr>
        <p:spPr bwMode="auto">
          <a:xfrm>
            <a:off x="8319538" y="1872221"/>
            <a:ext cx="1469251" cy="1266184"/>
          </a:xfrm>
          <a:prstGeom prst="hexagon">
            <a:avLst>
              <a:gd name="adj" fmla="val 25013"/>
              <a:gd name="vf" fmla="val 115470"/>
            </a:avLst>
          </a:prstGeom>
          <a:solidFill>
            <a:schemeClr val="accent1"/>
          </a:solidFill>
          <a:ln w="76200" cap="flat" cmpd="sng">
            <a:solidFill>
              <a:srgbClr val="ECECEC"/>
            </a:solidFill>
            <a:miter lim="800000"/>
          </a:ln>
        </p:spPr>
        <p:txBody>
          <a:bodyPr anchor="ctr"/>
          <a:lstStyle/>
          <a:p>
            <a:pPr algn="ctr" defTabSz="1213485">
              <a:defRPr/>
            </a:pPr>
            <a:r>
              <a:rPr lang="en-US" altLang="zh-CN" sz="10035" b="1">
                <a:solidFill>
                  <a:srgbClr val="F0F2F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10035" b="1">
              <a:solidFill>
                <a:srgbClr val="F0F2F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18432" y="4159714"/>
            <a:ext cx="4559774" cy="812269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="ctr"/>
          <a:lstStyle/>
          <a:p>
            <a:pPr algn="ctr" defTabSz="1213485">
              <a:defRPr/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焊接变形和应力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2"/>
          <p:cNvSpPr>
            <a:spLocks noChangeArrowheads="1"/>
          </p:cNvSpPr>
          <p:nvPr/>
        </p:nvSpPr>
        <p:spPr bwMode="auto">
          <a:xfrm>
            <a:off x="6908736" y="4983859"/>
            <a:ext cx="4469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Welding deformation and stress</a:t>
            </a:r>
            <a:endParaRPr lang="zh-CN" altLang="en-US" sz="2400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23891" y="47007"/>
            <a:ext cx="7107356" cy="6772892"/>
            <a:chOff x="175369" y="80153"/>
            <a:chExt cx="5492006" cy="5230924"/>
          </a:xfrm>
        </p:grpSpPr>
        <p:sp>
          <p:nvSpPr>
            <p:cNvPr id="42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-23891" y="4453"/>
            <a:ext cx="7065299" cy="6853547"/>
            <a:chOff x="117866" y="80153"/>
            <a:chExt cx="5267744" cy="5237586"/>
          </a:xfrm>
        </p:grpSpPr>
        <p:sp>
          <p:nvSpPr>
            <p:cNvPr id="45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114673" tIns="57337" rIns="114673" bIns="57337" numCol="1" anchor="t" anchorCtr="0" compatLnSpc="1"/>
            <a:lstStyle/>
            <a:p>
              <a:pPr defTabSz="121221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0957" y="293814"/>
            <a:ext cx="822892" cy="822892"/>
            <a:chOff x="7008498" y="4342329"/>
            <a:chExt cx="656171" cy="656171"/>
          </a:xfrm>
        </p:grpSpPr>
        <p:grpSp>
          <p:nvGrpSpPr>
            <p:cNvPr id="29" name="组合 28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3" name="椭圆 32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31" name="Freeform 26"/>
              <p:cNvSpPr/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14673" tIns="57337" rIns="114673" bIns="57337" numCol="1" anchor="t" anchorCtr="0" compatLnSpc="1">
                <a:noAutofit/>
              </a:bodyPr>
              <a:lstStyle/>
              <a:p>
                <a:pPr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 439"/>
              <p:cNvSpPr/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14673" tIns="57337" rIns="114673" bIns="57337" numCol="1" anchor="t" anchorCtr="0" compatLnSpc="1">
                <a:noAutofit/>
              </a:bodyPr>
              <a:lstStyle/>
              <a:p>
                <a:pPr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 autoUpdateAnimBg="0"/>
      <p:bldP spid="23" grpId="0" bldLvl="0" animBg="1" autoUpdateAnimBg="0"/>
      <p:bldP spid="24" grpId="0" bldLvl="0" animBg="1" autoUpdateAnimBg="0"/>
      <p:bldP spid="37" grpId="0" bldLvl="0" animBg="1" autoUpdateAnimBg="0"/>
      <p:bldP spid="38" grpId="0" bldLvl="0" animBg="1" autoUpdateAnimBg="0"/>
      <p:bldP spid="39" grpId="0" bldLvl="0" animBg="1" autoUpdateAnimBg="0"/>
      <p:bldP spid="41" grpId="0" bldLvl="0" autoUpdateAnimBg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ISPRING_PRESENTATION_TITLE" val="PowerPoint 演示文稿"/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2912</Words>
  <Application>WPS 演示</Application>
  <PresentationFormat>自定义</PresentationFormat>
  <Paragraphs>350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Calibri</vt:lpstr>
      <vt:lpstr>Calibri</vt:lpstr>
      <vt:lpstr>Arial</vt:lpstr>
      <vt:lpstr>等线</vt:lpstr>
      <vt:lpstr>Comic Sans MS</vt:lpstr>
      <vt:lpstr>Times New Roman</vt:lpstr>
      <vt:lpstr>Neris Thin</vt:lpstr>
      <vt:lpstr>Segoe Print</vt:lpstr>
      <vt:lpstr>Arial Unicode MS</vt:lpstr>
      <vt:lpstr>Calibri Light</vt:lpstr>
      <vt:lpstr>楷体</vt:lpstr>
      <vt:lpstr>汉仪旗黑-85S</vt:lpstr>
      <vt:lpstr>黑体</vt:lpstr>
      <vt:lpstr>Office 主题</vt:lpstr>
      <vt:lpstr>1_Office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3</cp:revision>
  <dcterms:created xsi:type="dcterms:W3CDTF">2021-08-10T00:59:00Z</dcterms:created>
  <dcterms:modified xsi:type="dcterms:W3CDTF">2024-01-29T06:41:29Z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7E851B324F51424693BEDCBB8CA681EB_13</vt:lpwstr>
  </property>
  <property fmtid="{D5CDD505-2E9C-101B-9397-08002B2CF9AE}" pid="3" name="KSOProductBuildVer">
    <vt:lpwstr>2052-12.1.0.16120</vt:lpwstr>
  </property>
</Properties>
</file>