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10" r:id="rId3"/>
    <p:sldId id="436" r:id="rId4"/>
    <p:sldId id="412" r:id="rId5"/>
    <p:sldId id="396" r:id="rId6"/>
    <p:sldId id="408" r:id="rId7"/>
    <p:sldId id="332" r:id="rId8"/>
    <p:sldId id="333" r:id="rId10"/>
    <p:sldId id="364" r:id="rId11"/>
    <p:sldId id="365" r:id="rId12"/>
    <p:sldId id="366" r:id="rId13"/>
    <p:sldId id="394" r:id="rId14"/>
    <p:sldId id="367" r:id="rId15"/>
    <p:sldId id="368" r:id="rId16"/>
    <p:sldId id="369" r:id="rId17"/>
    <p:sldId id="370" r:id="rId18"/>
    <p:sldId id="371" r:id="rId19"/>
    <p:sldId id="372" r:id="rId20"/>
    <p:sldId id="374" r:id="rId21"/>
    <p:sldId id="377" r:id="rId22"/>
    <p:sldId id="379" r:id="rId23"/>
    <p:sldId id="397" r:id="rId24"/>
    <p:sldId id="409" r:id="rId25"/>
    <p:sldId id="381" r:id="rId26"/>
    <p:sldId id="383" r:id="rId27"/>
    <p:sldId id="393" r:id="rId28"/>
    <p:sldId id="438" r:id="rId29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FF0000"/>
    <a:srgbClr val="FFFF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39"/>
    <p:restoredTop sz="88964"/>
  </p:normalViewPr>
  <p:slideViewPr>
    <p:cSldViewPr showGuides="1">
      <p:cViewPr>
        <p:scale>
          <a:sx n="100" d="100"/>
          <a:sy n="100" d="100"/>
        </p:scale>
        <p:origin x="-1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5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38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4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  <p:sp>
        <p:nvSpPr>
          <p:cNvPr id="6758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buClr>
                <a:schemeClr val="tx1"/>
              </a:buClr>
              <a:buFont typeface="Wingdings" panose="05000000000000000000" pitchFamily="2" charset="2"/>
              <a:buChar char="•"/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  <p:sp>
        <p:nvSpPr>
          <p:cNvPr id="7168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巡检就是：对设备一个巡视检查；如何巡检，传统的中医理论。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  <p:sp>
        <p:nvSpPr>
          <p:cNvPr id="7270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zh-CN"/>
          </a:p>
          <a:p>
            <a:pPr lvl="0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  <p:sp>
        <p:nvSpPr>
          <p:cNvPr id="737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计划性维修与非计划性维修的区别：非计划性维修多时，计划性维修就会少，当计划性维修多起来时，非计划 性维修就会 变少。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 userDrawn="1"/>
        </p:nvGrpSpPr>
        <p:grpSpPr>
          <a:xfrm>
            <a:off x="0" y="2438400"/>
            <a:ext cx="9009063" cy="1052513"/>
            <a:chOff x="0" y="0"/>
            <a:chExt cx="5675" cy="663"/>
          </a:xfrm>
        </p:grpSpPr>
        <p:grpSp>
          <p:nvGrpSpPr>
            <p:cNvPr id="2075" name="Group 3"/>
            <p:cNvGrpSpPr/>
            <p:nvPr/>
          </p:nvGrpSpPr>
          <p:grpSpPr>
            <a:xfrm>
              <a:off x="183" y="68"/>
              <a:ext cx="449" cy="299"/>
              <a:chOff x="0" y="0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76" name="Group 6"/>
            <p:cNvGrpSpPr/>
            <p:nvPr/>
          </p:nvGrpSpPr>
          <p:grpSpPr>
            <a:xfrm>
              <a:off x="261" y="334"/>
              <a:ext cx="466" cy="299"/>
              <a:chOff x="0" y="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71550" y="1844675"/>
            <a:ext cx="7772400" cy="14620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350" y="4005263"/>
            <a:ext cx="6400800" cy="1752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defRPr kumimoji="0" sz="1400" b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16585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 b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092825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400" b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en-US" altLang="zh-CN" sz="1400" b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tags" Target="../tags/tag9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83" name="Rectangle 15"/>
          <p:cNvSpPr>
            <a:spLocks noChangeArrowheads="1"/>
          </p:cNvSpPr>
          <p:nvPr userDrawn="1"/>
        </p:nvSpPr>
        <p:spPr bwMode="auto">
          <a:xfrm>
            <a:off x="7596188" y="6381750"/>
            <a:ext cx="1265238" cy="384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lvl="0" algn="r" eaLnBrk="0" hangingPunct="0">
              <a:lnSpc>
                <a:spcPct val="120000"/>
              </a:lnSpc>
            </a:pP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　</a:t>
            </a:r>
            <a:fld id="{9A0DB2DC-4C9A-4742-B13C-FB6460FD3503}" type="slidenum"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</a:fld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/61</a:t>
            </a:r>
            <a:endParaRPr lang="zh-CN" altLang="zh-CN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30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3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hyperlink" Target="&#35745;&#21010;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3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36.xml"/><Relationship Id="rId5" Type="http://schemas.openxmlformats.org/officeDocument/2006/relationships/image" Target="../media/image10.jpeg"/><Relationship Id="rId4" Type="http://schemas.openxmlformats.org/officeDocument/2006/relationships/tags" Target="../tags/tag35.xml"/><Relationship Id="rId3" Type="http://schemas.openxmlformats.org/officeDocument/2006/relationships/image" Target="../media/image9.jpe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24775" cy="2087562"/>
          </a:xfrm>
          <a:ln>
            <a:noFill/>
          </a:ln>
        </p:spPr>
        <p:txBody>
          <a:bodyPr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sz="6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预防性维修</a:t>
            </a:r>
            <a:br>
              <a:rPr lang="zh-CN" altLang="en-US" sz="5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zh-CN" altLang="en-US" sz="54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2700338" y="3213100"/>
            <a:ext cx="412273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2524125" y="2852738"/>
            <a:ext cx="449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724684" y="37170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387184" y="4652979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2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319520" y="46534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2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251856" y="46529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2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Rectangle 2"/>
          <p:cNvSpPr/>
          <p:nvPr>
            <p:ph type="title"/>
          </p:nvPr>
        </p:nvSpPr>
        <p:spPr>
          <a:xfrm>
            <a:off x="395288" y="981075"/>
            <a:ext cx="5327650" cy="790575"/>
          </a:xfrm>
          <a:solidFill>
            <a:srgbClr val="FFFFFF"/>
          </a:solidFill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设备润滑管理的目的：</a:t>
            </a:r>
            <a:r>
              <a:rPr lang="zh-CN" altLang="en-US" dirty="0"/>
              <a:t>  </a:t>
            </a:r>
            <a:endParaRPr lang="zh-CN" altLang="en-US" dirty="0"/>
          </a:p>
        </p:txBody>
      </p:sp>
      <p:sp>
        <p:nvSpPr>
          <p:cNvPr id="32771" name="Text Box 3"/>
          <p:cNvSpPr txBox="1"/>
          <p:nvPr/>
        </p:nvSpPr>
        <p:spPr>
          <a:xfrm>
            <a:off x="323850" y="1844675"/>
            <a:ext cx="8496300" cy="392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</a:rPr>
              <a:t>① </a:t>
            </a:r>
            <a:r>
              <a:rPr lang="zh-CN" altLang="en-US" sz="2400" dirty="0">
                <a:latin typeface="宋体" panose="02010600030101010101" pitchFamily="2" charset="-122"/>
              </a:rPr>
              <a:t>给设备以正确润滑，减少和消除设备磨损，延长设备使   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</a:rPr>
              <a:t>   用寿命。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</a:rPr>
              <a:t>② 保证设备正常运转，防止发生设备事故和降低设备产能。</a:t>
            </a:r>
            <a:br>
              <a:rPr lang="zh-CN" altLang="en-US" sz="2400" dirty="0">
                <a:latin typeface="宋体" panose="02010600030101010101" pitchFamily="2" charset="-122"/>
              </a:rPr>
            </a:br>
            <a:r>
              <a:rPr lang="zh-CN" altLang="en-US" sz="2400" dirty="0">
                <a:latin typeface="宋体" panose="02010600030101010101" pitchFamily="2" charset="-122"/>
              </a:rPr>
              <a:t>③ 减少摩擦阻力，降低动能消耗。</a:t>
            </a:r>
            <a:br>
              <a:rPr lang="zh-CN" altLang="en-US" sz="2400" dirty="0">
                <a:latin typeface="宋体" panose="02010600030101010101" pitchFamily="2" charset="-122"/>
              </a:rPr>
            </a:br>
            <a:r>
              <a:rPr lang="zh-CN" altLang="en-US" sz="2400" dirty="0">
                <a:latin typeface="宋体" panose="02010600030101010101" pitchFamily="2" charset="-122"/>
              </a:rPr>
              <a:t>④ 提高设备的生产效率和产品加工精度，保证企业获得良好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</a:rPr>
              <a:t>   的经济效益。</a:t>
            </a:r>
            <a:br>
              <a:rPr lang="zh-CN" altLang="en-US" sz="2400" dirty="0">
                <a:latin typeface="宋体" panose="02010600030101010101" pitchFamily="2" charset="-122"/>
              </a:rPr>
            </a:br>
            <a:r>
              <a:rPr lang="zh-CN" altLang="en-US" sz="2400" dirty="0">
                <a:latin typeface="宋体" panose="02010600030101010101" pitchFamily="2" charset="-122"/>
              </a:rPr>
              <a:t>⑤ 合理润滑，节约用油，避免浪费。</a:t>
            </a:r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95288" y="908050"/>
            <a:ext cx="5111750" cy="706438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4000" b="1" dirty="0"/>
              <a:t>如何润滑</a:t>
            </a:r>
            <a:endParaRPr lang="zh-CN" altLang="en-US" sz="4000" b="1" dirty="0"/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533400"/>
          </a:xfrm>
          <a:noFill/>
          <a:ln>
            <a:noFill/>
          </a:ln>
        </p:spPr>
        <p:txBody>
          <a:bodyPr/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FF0000"/>
                </a:solidFill>
              </a:rPr>
              <a:t>设备润滑管理五定：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99727" name="Group 47"/>
          <p:cNvGraphicFramePr>
            <a:graphicFrameLocks noGrp="1"/>
          </p:cNvGraphicFramePr>
          <p:nvPr>
            <p:ph sz="half" idx="4294967295"/>
          </p:nvPr>
        </p:nvGraphicFramePr>
        <p:xfrm>
          <a:off x="684213" y="2349500"/>
          <a:ext cx="7926388" cy="3681413"/>
        </p:xfrm>
        <a:graphic>
          <a:graphicData uri="http://schemas.openxmlformats.org/drawingml/2006/table">
            <a:tbl>
              <a:tblPr/>
              <a:tblGrid>
                <a:gridCol w="1800225"/>
                <a:gridCol w="61261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五定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内容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定点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确定每台设备的润滑部位和润滑点，实施定点给油。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定质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按照润滑规定的油脂用油，润滑材料。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定量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在保证良好润滑的基础上，实行日常耗油和定量换油。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定期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按照润滑规定的周期加油、添油和清油。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定人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确定润滑责任人。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27088" y="1125538"/>
            <a:ext cx="3382962" cy="792162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b="1" dirty="0">
                <a:solidFill>
                  <a:srgbClr val="0000FF"/>
                </a:solidFill>
              </a:rPr>
              <a:t>点检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900113" y="2205038"/>
            <a:ext cx="5111750" cy="2663825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40000"/>
              </a:lnSpc>
            </a:pPr>
            <a:r>
              <a:rPr lang="zh-CN" altLang="en-US" b="1" dirty="0"/>
              <a:t>什么是点检</a:t>
            </a:r>
            <a:endParaRPr lang="zh-CN" alt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b="1" dirty="0"/>
              <a:t>如何点检</a:t>
            </a:r>
            <a:endParaRPr lang="zh-CN" altLang="en-US" b="1" dirty="0"/>
          </a:p>
          <a:p>
            <a:pPr eaLnBrk="1" hangingPunct="1">
              <a:lnSpc>
                <a:spcPct val="140000"/>
              </a:lnSpc>
            </a:pPr>
            <a:r>
              <a:rPr lang="zh-CN" altLang="en-US" b="1" dirty="0"/>
              <a:t>点检的重要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755650" y="1196975"/>
            <a:ext cx="7272338" cy="647700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</a:rPr>
              <a:t>什么是点检？如何点检？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827088" y="2205038"/>
            <a:ext cx="7273925" cy="3529012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点检：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就是定期定位对设备的检查，从而发现问题。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点检制度：                               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每班必须按照点检项检查一次，并做好巡检记录。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点检的要点：看、闻、听、摸、查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3959225" cy="792162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巡检的要</a:t>
            </a:r>
            <a:r>
              <a:rPr lang="zh-CN" altLang="en-US" sz="3600" b="1" dirty="0">
                <a:solidFill>
                  <a:srgbClr val="FF0000"/>
                </a:solidFill>
              </a:rPr>
              <a:t>（看）</a:t>
            </a:r>
            <a:r>
              <a:rPr lang="zh-CN" altLang="en-US" sz="3600" dirty="0"/>
              <a:t>：</a:t>
            </a:r>
            <a:endParaRPr lang="zh-CN" altLang="en-US" sz="3600" dirty="0"/>
          </a:p>
        </p:txBody>
      </p:sp>
      <p:sp>
        <p:nvSpPr>
          <p:cNvPr id="36867" name="Text Box 3"/>
          <p:cNvSpPr txBox="1"/>
          <p:nvPr/>
        </p:nvSpPr>
        <p:spPr>
          <a:xfrm>
            <a:off x="5795963" y="2133600"/>
            <a:ext cx="2952750" cy="3776663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lnSpc>
                <a:spcPct val="140000"/>
              </a:lnSpc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看设备有无物料或润滑   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 油泄漏点：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lnSpc>
                <a:spcPct val="120000"/>
              </a:lnSpc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看各种仪表指示是否正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 常；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lnSpc>
                <a:spcPct val="130000"/>
              </a:lnSpc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看操作员有无违规操作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 行为；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lnSpc>
                <a:spcPct val="140000"/>
              </a:lnSpc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看跑、冒、滴、漏点；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lnSpc>
                <a:spcPct val="140000"/>
              </a:lnSpc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看配电接点有无变色。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algn="l">
              <a:buChar char="•"/>
            </a:pP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989138"/>
            <a:ext cx="5148262" cy="410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323850" y="1052513"/>
            <a:ext cx="4897438" cy="719137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巡检的要点</a:t>
            </a:r>
            <a:r>
              <a:rPr lang="zh-CN" altLang="en-US" sz="3600" b="1" dirty="0">
                <a:solidFill>
                  <a:srgbClr val="FF0000"/>
                </a:solidFill>
              </a:rPr>
              <a:t>（闻）</a:t>
            </a:r>
            <a:r>
              <a:rPr lang="zh-CN" altLang="en-US" sz="3600" b="1" dirty="0"/>
              <a:t>：</a:t>
            </a:r>
            <a:endParaRPr lang="zh-CN" altLang="en-US" sz="3600" b="1" dirty="0"/>
          </a:p>
        </p:txBody>
      </p:sp>
      <p:sp>
        <p:nvSpPr>
          <p:cNvPr id="37891" name="Text Box 3"/>
          <p:cNvSpPr txBox="1"/>
          <p:nvPr/>
        </p:nvSpPr>
        <p:spPr>
          <a:xfrm>
            <a:off x="6351588" y="2243138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7892" name="Rectangle 4"/>
          <p:cNvSpPr/>
          <p:nvPr/>
        </p:nvSpPr>
        <p:spPr>
          <a:xfrm>
            <a:off x="5724525" y="2492375"/>
            <a:ext cx="2879725" cy="296545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</a:rPr>
              <a:t>闻有无电控元器件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</a:pPr>
            <a:r>
              <a:rPr lang="zh-CN" altLang="en-US" sz="2400" dirty="0">
                <a:latin typeface="Times New Roman" panose="02020603050405020304" pitchFamily="18" charset="0"/>
              </a:rPr>
              <a:t>  异味；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</a:rPr>
              <a:t>闻有皮带传动处有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</a:pPr>
            <a:r>
              <a:rPr lang="zh-CN" altLang="en-US" sz="2400" dirty="0">
                <a:latin typeface="Times New Roman" panose="02020603050405020304" pitchFamily="18" charset="0"/>
              </a:rPr>
              <a:t>  无磨擦皮带异味；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endParaRPr lang="en-US" altLang="zh-CN" sz="2400">
              <a:latin typeface="Times New Roman" panose="02020603050405020304" pitchFamily="18" charset="0"/>
            </a:endParaRPr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989138"/>
            <a:ext cx="5184775" cy="4437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4895850" cy="719138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巡检的要点</a:t>
            </a:r>
            <a:r>
              <a:rPr lang="zh-CN" altLang="en-US" sz="3600" b="1" dirty="0">
                <a:solidFill>
                  <a:srgbClr val="FF0000"/>
                </a:solidFill>
              </a:rPr>
              <a:t>（听）</a:t>
            </a:r>
            <a:r>
              <a:rPr lang="zh-CN" altLang="en-US" sz="3600" b="1" dirty="0">
                <a:solidFill>
                  <a:schemeClr val="tx1"/>
                </a:solidFill>
              </a:rPr>
              <a:t>：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pic>
        <p:nvPicPr>
          <p:cNvPr id="38915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288" y="1989138"/>
            <a:ext cx="5040312" cy="4210050"/>
          </a:xfrm>
          <a:noFill/>
          <a:ln>
            <a:noFill/>
          </a:ln>
        </p:spPr>
      </p:pic>
      <p:sp>
        <p:nvSpPr>
          <p:cNvPr id="38916" name="Text Box 4"/>
          <p:cNvSpPr txBox="1"/>
          <p:nvPr/>
        </p:nvSpPr>
        <p:spPr>
          <a:xfrm>
            <a:off x="7143750" y="3251200"/>
            <a:ext cx="1841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8917" name="Rectangle 5"/>
          <p:cNvSpPr/>
          <p:nvPr/>
        </p:nvSpPr>
        <p:spPr>
          <a:xfrm>
            <a:off x="5795963" y="2781300"/>
            <a:ext cx="2879725" cy="194310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buChar char="•"/>
            </a:pPr>
            <a:r>
              <a:rPr lang="zh-CN" altLang="en-US" sz="2400" dirty="0">
                <a:latin typeface="宋体" panose="02010600030101010101" pitchFamily="2" charset="-122"/>
              </a:rPr>
              <a:t>听运行设备有无异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algn="l"/>
            <a:r>
              <a:rPr lang="zh-CN" altLang="en-US" sz="2400" dirty="0">
                <a:latin typeface="宋体" panose="02010600030101010101" pitchFamily="2" charset="-122"/>
              </a:rPr>
              <a:t> 响；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algn="l">
              <a:buChar char="•"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algn="l">
              <a:buChar char="•"/>
            </a:pPr>
            <a:r>
              <a:rPr lang="zh-CN" altLang="en-US" sz="2400" dirty="0">
                <a:latin typeface="宋体" panose="02010600030101010101" pitchFamily="2" charset="-122"/>
              </a:rPr>
              <a:t>听有无漏气现象；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algn="l"/>
            <a:endParaRPr lang="en-US" altLang="zh-CN" sz="2400"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395288" y="1052513"/>
            <a:ext cx="4321175" cy="647700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巡检的要点</a:t>
            </a:r>
            <a:r>
              <a:rPr lang="zh-CN" altLang="en-US" sz="3600" b="1" dirty="0">
                <a:solidFill>
                  <a:srgbClr val="FF0000"/>
                </a:solidFill>
              </a:rPr>
              <a:t>（摸）</a:t>
            </a:r>
            <a:r>
              <a:rPr lang="zh-CN" altLang="en-US" sz="3600" b="1" dirty="0"/>
              <a:t>：</a:t>
            </a:r>
            <a:endParaRPr lang="zh-CN" altLang="en-US" sz="3600" b="1" dirty="0"/>
          </a:p>
        </p:txBody>
      </p:sp>
      <p:pic>
        <p:nvPicPr>
          <p:cNvPr id="39939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288" y="2060575"/>
            <a:ext cx="5329237" cy="4248150"/>
          </a:xfrm>
          <a:noFill/>
          <a:ln>
            <a:noFill/>
          </a:ln>
        </p:spPr>
      </p:pic>
      <p:sp>
        <p:nvSpPr>
          <p:cNvPr id="39940" name="Text Box 4"/>
          <p:cNvSpPr txBox="1"/>
          <p:nvPr/>
        </p:nvSpPr>
        <p:spPr>
          <a:xfrm>
            <a:off x="6711950" y="3251200"/>
            <a:ext cx="1841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9941" name="Rectangle 5"/>
          <p:cNvSpPr/>
          <p:nvPr/>
        </p:nvSpPr>
        <p:spPr>
          <a:xfrm>
            <a:off x="5940425" y="2636838"/>
            <a:ext cx="2771775" cy="2454275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</a:rPr>
              <a:t>摸设备表面有无温升异常现象；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</a:rPr>
              <a:t>摸运行设备震动是否异常；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endParaRPr lang="en-US" altLang="zh-CN" sz="240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395288" y="1052513"/>
            <a:ext cx="4392612" cy="647700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巡检的要点</a:t>
            </a:r>
            <a:r>
              <a:rPr lang="zh-CN" altLang="en-US" sz="3600" b="1" dirty="0">
                <a:solidFill>
                  <a:srgbClr val="FF0000"/>
                </a:solidFill>
              </a:rPr>
              <a:t>（查）</a:t>
            </a:r>
            <a:r>
              <a:rPr lang="zh-CN" altLang="en-US" sz="3600" b="1" dirty="0"/>
              <a:t>：</a:t>
            </a:r>
            <a:endParaRPr lang="zh-CN" altLang="en-US" sz="3600" b="1" dirty="0"/>
          </a:p>
        </p:txBody>
      </p:sp>
      <p:pic>
        <p:nvPicPr>
          <p:cNvPr id="41987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0" y="2060575"/>
            <a:ext cx="5367338" cy="4321175"/>
          </a:xfrm>
          <a:noFill/>
          <a:ln>
            <a:noFill/>
          </a:ln>
        </p:spPr>
      </p:pic>
      <p:sp>
        <p:nvSpPr>
          <p:cNvPr id="41988" name="Text Box 4"/>
          <p:cNvSpPr txBox="1"/>
          <p:nvPr/>
        </p:nvSpPr>
        <p:spPr>
          <a:xfrm>
            <a:off x="6711950" y="3468688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41989" name="Rectangle 5"/>
          <p:cNvSpPr/>
          <p:nvPr/>
        </p:nvSpPr>
        <p:spPr>
          <a:xfrm>
            <a:off x="6156325" y="2636838"/>
            <a:ext cx="2454275" cy="2308225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lnSpc>
                <a:spcPct val="150000"/>
              </a:lnSpc>
              <a:buChar char="•"/>
            </a:pPr>
            <a:r>
              <a:rPr lang="zh-CN" altLang="en-US" sz="2400" dirty="0">
                <a:latin typeface="Times New Roman" panose="02020603050405020304" pitchFamily="18" charset="0"/>
              </a:rPr>
              <a:t>查：检查异常设备异常原因及故障排除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；</a:t>
            </a:r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5058" name="Rectangle 2"/>
          <p:cNvSpPr/>
          <p:nvPr>
            <p:ph idx="1"/>
          </p:nvPr>
        </p:nvSpPr>
        <p:spPr>
          <a:xfrm>
            <a:off x="395288" y="2133600"/>
            <a:ext cx="8424862" cy="4248150"/>
          </a:xfrm>
          <a:solidFill>
            <a:srgbClr val="FFFFFF"/>
          </a:solidFill>
          <a:ln>
            <a:noFill/>
          </a:ln>
        </p:spPr>
        <p:txBody>
          <a:bodyPr/>
          <a:p>
            <a:pPr eaLnBrk="1" hangingPunct="1">
              <a:lnSpc>
                <a:spcPct val="17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		事后控制不如事中控制，事中控制不如事前控制，可惜大多数的企业经营者均未能体会到这一点，等到错误的决策造成了重大的損失才寻求弥补。而往往是即使请来了名气很大的“空降兵”，结果于事无补。</a:t>
            </a:r>
            <a:endParaRPr lang="zh-CN" altLang="en-US" sz="2400" b="1" dirty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45059" name="Rectangle 3"/>
          <p:cNvSpPr/>
          <p:nvPr/>
        </p:nvSpPr>
        <p:spPr>
          <a:xfrm>
            <a:off x="971550" y="1052513"/>
            <a:ext cx="6913563" cy="7921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5060" name="Rectangle 4"/>
          <p:cNvSpPr/>
          <p:nvPr/>
        </p:nvSpPr>
        <p:spPr>
          <a:xfrm>
            <a:off x="755650" y="1196975"/>
            <a:ext cx="3529013" cy="790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algn="l"/>
            <a:r>
              <a:rPr lang="zh-CN" altLang="en-US" sz="3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点检的重要</a:t>
            </a:r>
            <a:endParaRPr lang="zh-CN" altLang="en-US" sz="36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900" y="1714500"/>
            <a:ext cx="601154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26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900113" y="1125538"/>
            <a:ext cx="4751387" cy="863600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b="1" dirty="0">
                <a:solidFill>
                  <a:srgbClr val="0000FF"/>
                </a:solidFill>
              </a:rPr>
              <a:t>计划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1042988" y="2205038"/>
            <a:ext cx="5832475" cy="3384550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40000"/>
              </a:lnSpc>
            </a:pPr>
            <a:r>
              <a:rPr lang="zh-CN" altLang="en-US" sz="2800" b="1" dirty="0"/>
              <a:t>计划是怎么来的</a:t>
            </a:r>
            <a:endParaRPr lang="zh-CN" altLang="en-US" sz="2800" b="1" dirty="0"/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/>
              <a:t>计划的种类</a:t>
            </a:r>
            <a:endParaRPr lang="zh-CN" altLang="en-US" sz="2800" b="1" dirty="0"/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/>
              <a:t>计划的重要</a:t>
            </a:r>
            <a:endParaRPr lang="zh-CN" altLang="en-US" sz="2800" b="1" dirty="0"/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/>
              <a:t>如何作计划</a:t>
            </a:r>
            <a:endParaRPr lang="zh-CN" altLang="en-US" sz="2800" b="1" dirty="0"/>
          </a:p>
          <a:p>
            <a:pPr eaLnBrk="1" hangingPunct="1"/>
            <a:endParaRPr lang="en-US" altLang="zh-CN" sz="28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4752975" cy="719137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计划是怎么来的</a:t>
            </a:r>
            <a:endParaRPr lang="zh-CN" altLang="en-US" sz="3600" b="1" dirty="0"/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611188" y="1989138"/>
            <a:ext cx="6696075" cy="3817937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10000"/>
              </a:lnSpc>
              <a:buNone/>
            </a:pPr>
            <a:r>
              <a:rPr lang="en-US" altLang="zh-CN" sz="1800" b="1">
                <a:latin typeface="宋体" panose="02010600030101010101" pitchFamily="2" charset="-122"/>
              </a:rPr>
              <a:t>1</a:t>
            </a:r>
            <a:r>
              <a:rPr lang="zh-CN" altLang="en-US" sz="1800" b="1" dirty="0">
                <a:latin typeface="宋体" panose="02010600030101010101" pitchFamily="2" charset="-122"/>
              </a:rPr>
              <a:t>、通过巡检发现问题；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1800" b="1">
                <a:latin typeface="宋体" panose="02010600030101010101" pitchFamily="2" charset="-122"/>
              </a:rPr>
              <a:t>2</a:t>
            </a:r>
            <a:r>
              <a:rPr lang="zh-CN" altLang="en-US" sz="1800" b="1" dirty="0">
                <a:latin typeface="宋体" panose="02010600030101010101" pitchFamily="2" charset="-122"/>
              </a:rPr>
              <a:t>、设备运转率的分析；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1800" b="1">
                <a:latin typeface="宋体" panose="02010600030101010101" pitchFamily="2" charset="-122"/>
              </a:rPr>
              <a:t>3</a:t>
            </a:r>
            <a:r>
              <a:rPr lang="zh-CN" altLang="en-US" sz="1800" b="1" dirty="0">
                <a:latin typeface="宋体" panose="02010600030101010101" pitchFamily="2" charset="-122"/>
              </a:rPr>
              <a:t>、将问题按轻重缓急分类：</a:t>
            </a:r>
            <a:r>
              <a:rPr lang="en-US" altLang="zh-CN" sz="1800" b="1">
                <a:latin typeface="宋体" panose="02010600030101010101" pitchFamily="2" charset="-122"/>
              </a:rPr>
              <a:t>AA</a:t>
            </a:r>
            <a:r>
              <a:rPr lang="zh-CN" altLang="en-US" sz="1800" b="1" dirty="0">
                <a:latin typeface="宋体" panose="02010600030101010101" pitchFamily="2" charset="-122"/>
              </a:rPr>
              <a:t>、</a:t>
            </a:r>
            <a:r>
              <a:rPr lang="en-US" altLang="zh-CN" sz="1800" b="1">
                <a:latin typeface="宋体" panose="02010600030101010101" pitchFamily="2" charset="-122"/>
              </a:rPr>
              <a:t>A</a:t>
            </a:r>
            <a:r>
              <a:rPr lang="zh-CN" altLang="en-US" sz="1800" b="1" dirty="0">
                <a:latin typeface="宋体" panose="02010600030101010101" pitchFamily="2" charset="-122"/>
              </a:rPr>
              <a:t>、</a:t>
            </a:r>
            <a:r>
              <a:rPr lang="en-US" altLang="zh-CN" sz="1800" b="1">
                <a:latin typeface="宋体" panose="02010600030101010101" pitchFamily="2" charset="-122"/>
              </a:rPr>
              <a:t>B</a:t>
            </a:r>
            <a:r>
              <a:rPr lang="zh-CN" altLang="en-US" sz="1800" b="1" dirty="0">
                <a:latin typeface="宋体" panose="02010600030101010101" pitchFamily="2" charset="-122"/>
              </a:rPr>
              <a:t>、</a:t>
            </a:r>
            <a:r>
              <a:rPr lang="en-US" altLang="zh-CN" sz="1800" b="1">
                <a:latin typeface="宋体" panose="02010600030101010101" pitchFamily="2" charset="-122"/>
              </a:rPr>
              <a:t>C</a:t>
            </a:r>
            <a:endParaRPr lang="en-US" altLang="zh-CN" sz="18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1800" b="1">
                <a:latin typeface="宋体" panose="02010600030101010101" pitchFamily="2" charset="-122"/>
              </a:rPr>
              <a:t>4</a:t>
            </a:r>
            <a:r>
              <a:rPr lang="zh-CN" altLang="en-US" sz="1800" b="1" dirty="0">
                <a:latin typeface="宋体" panose="02010600030101010101" pitchFamily="2" charset="-122"/>
              </a:rPr>
              <a:t>、依据问题类别得出检修计划和采购计划。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AA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类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即重要又急的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日计划；如灌装机私服不归零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A 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类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急而不重要的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周计划；如蒸汽阀门泄露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B 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类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重要而不急的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月计划；如冻干机门把手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C 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类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不急且不重要的</a:t>
            </a:r>
            <a:r>
              <a:rPr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年计划。如换油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95288" y="981075"/>
            <a:ext cx="5759450" cy="576263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如：月检修计划：</a:t>
            </a:r>
            <a:r>
              <a:rPr lang="zh-CN" altLang="en-US" sz="3600" b="1" dirty="0">
                <a:hlinkClick r:id="rId1" action="ppaction://hlinkfile"/>
              </a:rPr>
              <a:t>计划</a:t>
            </a:r>
            <a:endParaRPr lang="zh-CN" altLang="en-US" sz="3600" b="1" dirty="0"/>
          </a:p>
        </p:txBody>
      </p:sp>
      <p:graphicFrame>
        <p:nvGraphicFramePr>
          <p:cNvPr id="50238" name="表格占位符 50237"/>
          <p:cNvGraphicFramePr/>
          <p:nvPr>
            <p:ph type="tbl" idx="1"/>
          </p:nvPr>
        </p:nvGraphicFramePr>
        <p:xfrm>
          <a:off x="250825" y="1700213"/>
          <a:ext cx="8642350" cy="4408488"/>
        </p:xfrm>
        <a:graphic>
          <a:graphicData uri="http://schemas.openxmlformats.org/drawingml/2006/table">
            <a:tbl>
              <a:tblPr/>
              <a:tblGrid>
                <a:gridCol w="1879600"/>
                <a:gridCol w="1276350"/>
                <a:gridCol w="1127125"/>
                <a:gridCol w="3230563"/>
                <a:gridCol w="1128712"/>
              </a:tblGrid>
              <a:tr h="517525">
                <a:tc gridSpan="5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 dirty="0">
                          <a:latin typeface="宋体" panose="02010600030101010101" pitchFamily="2" charset="-122"/>
                        </a:rPr>
                        <a:t>月份检修计划</a:t>
                      </a:r>
                      <a:endParaRPr lang="zh-CN" altLang="en-US" b="1" dirty="0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321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问题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时间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责任人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解决方法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完成情况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228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高温期前大电机轴润</a:t>
                      </a:r>
                      <a:endParaRPr lang="zh-CN" altLang="en-US" sz="1400" b="1" dirty="0">
                        <a:latin typeface="宋体" panose="02010600030101010101" pitchFamily="2" charset="-122"/>
                      </a:endParaRPr>
                    </a:p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滑保养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30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号以前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周振华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轴承保养润滑（使用高温黄油）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所有热保护维护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4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号以前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李厚云</a:t>
                      </a:r>
                      <a:endParaRPr lang="zh-CN" altLang="en-US" sz="1400" b="1" dirty="0">
                        <a:latin typeface="宋体" panose="02010600030101010101" pitchFamily="2" charset="-122"/>
                      </a:endParaRPr>
                    </a:p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黄叶平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检查、试验、调整、更换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衡量器的检查维护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20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号以前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周振华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限位的调整、接线盒干燥剂的更换、</a:t>
                      </a:r>
                      <a:endParaRPr lang="zh-CN" altLang="en-US" sz="1400" b="1" dirty="0">
                        <a:latin typeface="宋体" panose="02010600030101010101" pitchFamily="2" charset="-122"/>
                      </a:endParaRPr>
                    </a:p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连接处的检查润滑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膨化机大修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30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号以前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周振华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更换油封以及</a:t>
                      </a: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29332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的轴承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金粉碎机、膨化老粉</a:t>
                      </a:r>
                      <a:endParaRPr lang="zh-CN" altLang="en-US" sz="1400" b="1" dirty="0">
                        <a:latin typeface="宋体" panose="02010600030101010101" pitchFamily="2" charset="-122"/>
                      </a:endParaRPr>
                    </a:p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碎机保养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31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号以前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汪宜敏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检查连轴器、更换轴承黄油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金制粒机体检保养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30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号以前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汪宜敏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检查传动键、耐磨衫圈、连轴器、更</a:t>
                      </a:r>
                      <a:endParaRPr lang="zh-CN" altLang="en-US" sz="1400" b="1" dirty="0">
                        <a:latin typeface="宋体" panose="02010600030101010101" pitchFamily="2" charset="-122"/>
                      </a:endParaRPr>
                    </a:p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换齿轮箱油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2#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制粒机体检保养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</a:rPr>
                        <a:t>30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号以前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周振华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检查传动键、耐磨衫圈、连轴器、更</a:t>
                      </a:r>
                      <a:endParaRPr lang="zh-CN" altLang="en-US" sz="1400" b="1" dirty="0">
                        <a:latin typeface="宋体" panose="02010600030101010101" pitchFamily="2" charset="-122"/>
                      </a:endParaRPr>
                    </a:p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换齿轮箱油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539750" y="1052513"/>
            <a:ext cx="5040313" cy="574675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月采购计划</a:t>
            </a:r>
            <a:endParaRPr lang="zh-CN" altLang="en-US" sz="3600" b="1" dirty="0"/>
          </a:p>
        </p:txBody>
      </p:sp>
      <p:graphicFrame>
        <p:nvGraphicFramePr>
          <p:cNvPr id="51278" name="表格占位符 51277"/>
          <p:cNvGraphicFramePr/>
          <p:nvPr>
            <p:ph type="tbl" idx="1"/>
          </p:nvPr>
        </p:nvGraphicFramePr>
        <p:xfrm>
          <a:off x="468313" y="1700213"/>
          <a:ext cx="8229600" cy="4351338"/>
        </p:xfrm>
        <a:graphic>
          <a:graphicData uri="http://schemas.openxmlformats.org/drawingml/2006/table">
            <a:tbl>
              <a:tblPr/>
              <a:tblGrid>
                <a:gridCol w="1096963"/>
                <a:gridCol w="1881187"/>
                <a:gridCol w="1881188"/>
                <a:gridCol w="1881187"/>
                <a:gridCol w="1489075"/>
              </a:tblGrid>
              <a:tr h="649288">
                <a:tc gridSpan="5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 dirty="0">
                          <a:latin typeface="宋体" panose="02010600030101010101" pitchFamily="2" charset="-122"/>
                        </a:rPr>
                        <a:t>第一月采购计划</a:t>
                      </a:r>
                      <a:endParaRPr lang="zh-CN" altLang="en-US" dirty="0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序号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配件名称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规格型号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采购数量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库存量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2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3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6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7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8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宋体" panose="02010600030101010101" pitchFamily="2" charset="-122"/>
                        </a:rPr>
                        <a:t>9</a:t>
                      </a:r>
                      <a:endParaRPr lang="en-US" altLang="zh-CN" sz="1800" b="1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042988" y="1268413"/>
            <a:ext cx="5689600" cy="865187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</a:rPr>
              <a:t>计划的重要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1187450" y="2276475"/>
            <a:ext cx="6911975" cy="3816350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月采购计划的目的是：零库存、减少临时采购。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如果你不按排时间对设备做计划性的维护，你的设备将会替你按排时间。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对设备出现的故障，防范于未燃。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3490" name="Rectangle 2"/>
          <p:cNvSpPr/>
          <p:nvPr>
            <p:ph type="title"/>
          </p:nvPr>
        </p:nvSpPr>
        <p:spPr>
          <a:xfrm>
            <a:off x="611188" y="1125538"/>
            <a:ext cx="5113337" cy="790575"/>
          </a:xfrm>
          <a:solidFill>
            <a:srgbClr val="FFFFFF"/>
          </a:solidFill>
          <a:ln>
            <a:noFill/>
          </a:ln>
        </p:spPr>
        <p:txBody>
          <a:bodyPr/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</a:rPr>
              <a:t>如何做好预防性维修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63491" name="Rectangle 3"/>
          <p:cNvSpPr/>
          <p:nvPr>
            <p:ph idx="1"/>
          </p:nvPr>
        </p:nvSpPr>
        <p:spPr>
          <a:xfrm>
            <a:off x="323850" y="1773238"/>
            <a:ext cx="8424863" cy="4751387"/>
          </a:xfrm>
          <a:solidFill>
            <a:srgbClr val="FFFFFF"/>
          </a:solidFill>
          <a:ln>
            <a:noFill/>
          </a:ln>
        </p:spPr>
        <p:txBody>
          <a:bodyPr/>
          <a:p>
            <a:pPr eaLnBrk="1" hangingPunct="1">
              <a:lnSpc>
                <a:spcPct val="130000"/>
              </a:lnSpc>
            </a:pPr>
            <a:r>
              <a:rPr lang="zh-CN" altLang="en-US" sz="2800" b="1" dirty="0"/>
              <a:t>现在我们理念还停留在故障后维护，我们必须改变这种现状，由故障后维护转变到预防性维护。</a:t>
            </a:r>
            <a:endParaRPr lang="zh-CN" altLang="en-US" sz="2800" b="1" dirty="0"/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/>
              <a:t>在进入预防性维护稳定后，我们还有更高要求，更高境界－－预测性维护。</a:t>
            </a:r>
            <a:endParaRPr lang="zh-CN" altLang="en-US" sz="2800" b="1" dirty="0"/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/>
              <a:t>这就是我们最终的目的。。。。。。</a:t>
            </a:r>
            <a:endParaRPr lang="zh-CN" altLang="en-US" sz="2800" b="1" dirty="0"/>
          </a:p>
          <a:p>
            <a:pPr eaLnBrk="1" hangingPunct="1">
              <a:buClr>
                <a:schemeClr val="tx1"/>
              </a:buClr>
              <a:buNone/>
            </a:pPr>
            <a:endParaRPr lang="en-US" altLang="zh-CN" sz="28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70880" y="3968750"/>
            <a:ext cx="305816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80735" y="4149090"/>
            <a:ext cx="101282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94525" y="4907915"/>
            <a:ext cx="76390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3186" name="Rectangle 2"/>
          <p:cNvSpPr/>
          <p:nvPr>
            <p:ph type="title" idx="4294967295"/>
          </p:nvPr>
        </p:nvSpPr>
        <p:spPr>
          <a:xfrm>
            <a:off x="323850" y="1052513"/>
            <a:ext cx="8281988" cy="7207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algn="ctr" eaLnBrk="1" hangingPunct="1"/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扁鹊的医术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3187" name="Rectangle 3"/>
          <p:cNvSpPr/>
          <p:nvPr>
            <p:ph type="body" idx="4294967295"/>
          </p:nvPr>
        </p:nvSpPr>
        <p:spPr>
          <a:xfrm>
            <a:off x="250825" y="1989138"/>
            <a:ext cx="8642350" cy="44640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None/>
            </a:pPr>
            <a:r>
              <a:rPr lang="en-US" altLang="zh-CN" sz="2400" b="1">
                <a:latin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宋体" panose="02010600030101010101" pitchFamily="2" charset="-122"/>
              </a:rPr>
              <a:t>魏文王问名医扁鹊说</a:t>
            </a:r>
            <a:r>
              <a:rPr lang="en-US" altLang="zh-CN" sz="2400" b="1">
                <a:latin typeface="宋体" panose="02010600030101010101" pitchFamily="2" charset="-122"/>
              </a:rPr>
              <a:t>︰“</a:t>
            </a:r>
            <a:r>
              <a:rPr lang="zh-CN" altLang="en-US" sz="2400" b="1" dirty="0">
                <a:latin typeface="宋体" panose="02010600030101010101" pitchFamily="2" charset="-122"/>
              </a:rPr>
              <a:t>你们家兄弟三人，都精于医术，到底哪一位最好呢？” </a:t>
            </a:r>
            <a:br>
              <a:rPr lang="zh-CN" altLang="en-US" sz="2400" b="1" dirty="0">
                <a:latin typeface="宋体" panose="02010600030101010101" pitchFamily="2" charset="-122"/>
              </a:rPr>
            </a:br>
            <a:r>
              <a:rPr lang="zh-CN" altLang="en-US" sz="2400" b="1" dirty="0">
                <a:latin typeface="宋体" panose="02010600030101010101" pitchFamily="2" charset="-122"/>
              </a:rPr>
              <a:t>扁鹊答</a:t>
            </a:r>
            <a:r>
              <a:rPr lang="en-US" altLang="zh-CN" sz="2400" b="1">
                <a:latin typeface="宋体" panose="02010600030101010101" pitchFamily="2" charset="-122"/>
              </a:rPr>
              <a:t>︰“</a:t>
            </a:r>
            <a:r>
              <a:rPr lang="zh-CN" altLang="en-US" sz="2400" b="1" dirty="0">
                <a:latin typeface="宋体" panose="02010600030101010101" pitchFamily="2" charset="-122"/>
              </a:rPr>
              <a:t>长兄最好，中兄次之，我最差。” </a:t>
            </a:r>
            <a:br>
              <a:rPr lang="zh-CN" altLang="en-US" sz="2400" b="1" dirty="0">
                <a:latin typeface="宋体" panose="02010600030101010101" pitchFamily="2" charset="-122"/>
              </a:rPr>
            </a:br>
            <a:r>
              <a:rPr lang="zh-CN" altLang="en-US" sz="2400" b="1" dirty="0">
                <a:latin typeface="宋体" panose="02010600030101010101" pitchFamily="2" charset="-122"/>
              </a:rPr>
              <a:t>文王再问</a:t>
            </a:r>
            <a:r>
              <a:rPr lang="en-US" altLang="zh-CN" sz="2400" b="1">
                <a:latin typeface="宋体" panose="02010600030101010101" pitchFamily="2" charset="-122"/>
              </a:rPr>
              <a:t>︰“</a:t>
            </a:r>
            <a:r>
              <a:rPr lang="zh-CN" altLang="en-US" sz="2400" b="1" dirty="0">
                <a:latin typeface="宋体" panose="02010600030101010101" pitchFamily="2" charset="-122"/>
              </a:rPr>
              <a:t>那么为什么你最出名呢？” </a:t>
            </a:r>
            <a:br>
              <a:rPr lang="zh-CN" altLang="en-US" sz="2400" b="1" dirty="0">
                <a:latin typeface="宋体" panose="02010600030101010101" pitchFamily="2" charset="-122"/>
              </a:rPr>
            </a:br>
            <a:r>
              <a:rPr lang="zh-CN" altLang="en-US" sz="2400" b="1" dirty="0">
                <a:latin typeface="宋体" panose="02010600030101010101" pitchFamily="2" charset="-122"/>
              </a:rPr>
              <a:t>扁鹊答</a:t>
            </a:r>
            <a:r>
              <a:rPr lang="en-US" altLang="zh-CN" sz="2400" b="1">
                <a:latin typeface="宋体" panose="02010600030101010101" pitchFamily="2" charset="-122"/>
              </a:rPr>
              <a:t>︰“</a:t>
            </a:r>
            <a:r>
              <a:rPr lang="zh-CN" altLang="en-US" sz="2400" b="1" dirty="0">
                <a:latin typeface="宋体" panose="02010600030101010101" pitchFamily="2" charset="-122"/>
              </a:rPr>
              <a:t>长兄治病，是治病于病情发作之前。由于一般人不知道他事先能去除病因，所以他的名气无法传出去；中兄治病，是治病于病情初起時。一般人以为他只能治轻微的小病，所以他的名气只及本乡里。而我是治病于病情最重之时。一般人都看到我在静脉上穿针管放血、在皮夫上敷药等大手术，所以以为我的医术高明，名气因此传遍全国。” 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xfrm>
            <a:off x="457200" y="2565400"/>
            <a:ext cx="8362950" cy="1368425"/>
          </a:xfrm>
          <a:noFill/>
          <a:ln>
            <a:noFill/>
          </a:ln>
        </p:spPr>
        <p:txBody>
          <a:bodyPr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维修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预防性维修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事故性维修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预防性维修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预防性保养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预防性修理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AutoShape 4"/>
          <p:cNvSpPr/>
          <p:nvPr/>
        </p:nvSpPr>
        <p:spPr>
          <a:xfrm>
            <a:off x="1619250" y="1484313"/>
            <a:ext cx="1368425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设备档案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47" name="AutoShape 5"/>
          <p:cNvSpPr/>
          <p:nvPr/>
        </p:nvSpPr>
        <p:spPr>
          <a:xfrm>
            <a:off x="3924300" y="1484313"/>
            <a:ext cx="2303463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400" dirty="0">
                <a:latin typeface="Times New Roman" panose="02020603050405020304" pitchFamily="18" charset="0"/>
              </a:rPr>
              <a:t>加油、润滑计划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48" name="AutoShape 8"/>
          <p:cNvSpPr/>
          <p:nvPr/>
        </p:nvSpPr>
        <p:spPr>
          <a:xfrm>
            <a:off x="684213" y="1268413"/>
            <a:ext cx="792162" cy="187325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l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预防性保养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AutoShape 11"/>
          <p:cNvSpPr/>
          <p:nvPr/>
        </p:nvSpPr>
        <p:spPr>
          <a:xfrm>
            <a:off x="3059113" y="1628775"/>
            <a:ext cx="720725" cy="144463"/>
          </a:xfrm>
          <a:prstGeom prst="rightArrow">
            <a:avLst>
              <a:gd name="adj1" fmla="val 50000"/>
              <a:gd name="adj2" fmla="val 12472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50" name="Rectangle 24"/>
          <p:cNvSpPr/>
          <p:nvPr/>
        </p:nvSpPr>
        <p:spPr>
          <a:xfrm>
            <a:off x="2268538" y="2492375"/>
            <a:ext cx="5183187" cy="730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51" name="Text Box 26"/>
          <p:cNvSpPr txBox="1"/>
          <p:nvPr/>
        </p:nvSpPr>
        <p:spPr>
          <a:xfrm>
            <a:off x="3492500" y="2060575"/>
            <a:ext cx="1655763" cy="4318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记    录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2" name="AutoShape 27"/>
          <p:cNvSpPr/>
          <p:nvPr/>
        </p:nvSpPr>
        <p:spPr>
          <a:xfrm>
            <a:off x="6877050" y="1484313"/>
            <a:ext cx="1152525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实 施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3" name="AutoShape 28"/>
          <p:cNvSpPr/>
          <p:nvPr/>
        </p:nvSpPr>
        <p:spPr>
          <a:xfrm>
            <a:off x="6300788" y="1628775"/>
            <a:ext cx="504825" cy="144463"/>
          </a:xfrm>
          <a:prstGeom prst="rightArrow">
            <a:avLst>
              <a:gd name="adj1" fmla="val 50000"/>
              <a:gd name="adj2" fmla="val 8736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54" name="Rectangle 29"/>
          <p:cNvSpPr/>
          <p:nvPr/>
        </p:nvSpPr>
        <p:spPr>
          <a:xfrm>
            <a:off x="7380288" y="1989138"/>
            <a:ext cx="71437" cy="5762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55" name="AutoShape 30"/>
          <p:cNvSpPr/>
          <p:nvPr/>
        </p:nvSpPr>
        <p:spPr>
          <a:xfrm>
            <a:off x="684213" y="3500438"/>
            <a:ext cx="792162" cy="1944687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l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预防性修理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AutoShape 31"/>
          <p:cNvSpPr/>
          <p:nvPr/>
        </p:nvSpPr>
        <p:spPr>
          <a:xfrm>
            <a:off x="1979613" y="3141663"/>
            <a:ext cx="1222375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点  检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7" name="AutoShape 32"/>
          <p:cNvSpPr/>
          <p:nvPr/>
        </p:nvSpPr>
        <p:spPr>
          <a:xfrm>
            <a:off x="4067175" y="3141663"/>
            <a:ext cx="1368425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问题分类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8" name="AutoShape 33"/>
          <p:cNvSpPr/>
          <p:nvPr/>
        </p:nvSpPr>
        <p:spPr>
          <a:xfrm>
            <a:off x="3276600" y="3284538"/>
            <a:ext cx="6477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59" name="AutoShape 34"/>
          <p:cNvSpPr/>
          <p:nvPr/>
        </p:nvSpPr>
        <p:spPr>
          <a:xfrm rot="-5400000">
            <a:off x="1979613" y="2205038"/>
            <a:ext cx="576262" cy="144462"/>
          </a:xfrm>
          <a:prstGeom prst="rightArrow">
            <a:avLst>
              <a:gd name="adj1" fmla="val 50000"/>
              <a:gd name="adj2" fmla="val 9972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AutoShape 36"/>
          <p:cNvSpPr/>
          <p:nvPr/>
        </p:nvSpPr>
        <p:spPr>
          <a:xfrm rot="-5400000">
            <a:off x="-107950" y="3644900"/>
            <a:ext cx="3744913" cy="142875"/>
          </a:xfrm>
          <a:prstGeom prst="rightArrow">
            <a:avLst>
              <a:gd name="adj1" fmla="val 50000"/>
              <a:gd name="adj2" fmla="val 65527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1" name="AutoShape 37"/>
          <p:cNvSpPr/>
          <p:nvPr/>
        </p:nvSpPr>
        <p:spPr>
          <a:xfrm>
            <a:off x="5580063" y="3284538"/>
            <a:ext cx="649287" cy="144462"/>
          </a:xfrm>
          <a:prstGeom prst="rightArrow">
            <a:avLst>
              <a:gd name="adj1" fmla="val 50000"/>
              <a:gd name="adj2" fmla="val 11236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2" name="AutoShape 38"/>
          <p:cNvSpPr/>
          <p:nvPr/>
        </p:nvSpPr>
        <p:spPr>
          <a:xfrm>
            <a:off x="5795963" y="4076700"/>
            <a:ext cx="1295400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日计划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63" name="AutoShape 39"/>
          <p:cNvSpPr/>
          <p:nvPr/>
        </p:nvSpPr>
        <p:spPr>
          <a:xfrm>
            <a:off x="6300788" y="3141663"/>
            <a:ext cx="1655762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维修计划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64" name="Rectangle 41"/>
          <p:cNvSpPr/>
          <p:nvPr/>
        </p:nvSpPr>
        <p:spPr>
          <a:xfrm>
            <a:off x="7092950" y="3644900"/>
            <a:ext cx="71438" cy="18732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5" name="AutoShape 42"/>
          <p:cNvSpPr/>
          <p:nvPr/>
        </p:nvSpPr>
        <p:spPr>
          <a:xfrm>
            <a:off x="7164388" y="4941888"/>
            <a:ext cx="1368425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年计划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66" name="AutoShape 43"/>
          <p:cNvSpPr/>
          <p:nvPr/>
        </p:nvSpPr>
        <p:spPr>
          <a:xfrm>
            <a:off x="5795963" y="4941888"/>
            <a:ext cx="1295400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月计划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67" name="AutoShape 44"/>
          <p:cNvSpPr/>
          <p:nvPr/>
        </p:nvSpPr>
        <p:spPr>
          <a:xfrm>
            <a:off x="7164388" y="4076700"/>
            <a:ext cx="1295400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周计划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68" name="AutoShape 46"/>
          <p:cNvSpPr/>
          <p:nvPr/>
        </p:nvSpPr>
        <p:spPr>
          <a:xfrm flipH="1">
            <a:off x="4859338" y="5445125"/>
            <a:ext cx="2305050" cy="144463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728787" y="0"/>
              </a:cxn>
              <a:cxn ang="11796480">
                <a:pos x="0" y="72232"/>
              </a:cxn>
              <a:cxn ang="5898240">
                <a:pos x="1728787" y="144463"/>
              </a:cxn>
              <a:cxn ang="0">
                <a:pos x="2305050" y="72232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69" name="AutoShape 47"/>
          <p:cNvSpPr/>
          <p:nvPr/>
        </p:nvSpPr>
        <p:spPr>
          <a:xfrm>
            <a:off x="3635375" y="5300663"/>
            <a:ext cx="1222375" cy="431800"/>
          </a:xfrm>
          <a:prstGeom prst="flowChartTermina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zh-CN" altLang="en-US" sz="2400" dirty="0">
                <a:latin typeface="Times New Roman" panose="02020603050405020304" pitchFamily="18" charset="0"/>
              </a:rPr>
              <a:t>实 施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70" name="Rectangle 48"/>
          <p:cNvSpPr/>
          <p:nvPr/>
        </p:nvSpPr>
        <p:spPr>
          <a:xfrm flipV="1">
            <a:off x="1763713" y="5516563"/>
            <a:ext cx="1798637" cy="7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71" name="Text Box 49"/>
          <p:cNvSpPr txBox="1"/>
          <p:nvPr/>
        </p:nvSpPr>
        <p:spPr>
          <a:xfrm>
            <a:off x="1763713" y="4221163"/>
            <a:ext cx="549275" cy="9366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记 录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865187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4000" b="1" dirty="0">
                <a:solidFill>
                  <a:srgbClr val="0000FF"/>
                </a:solidFill>
              </a:rPr>
              <a:t>预防性维修的目的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755650" y="2492375"/>
            <a:ext cx="7416800" cy="2089150"/>
          </a:xfrm>
          <a:noFill/>
          <a:ln>
            <a:noFill/>
          </a:ln>
        </p:spPr>
        <p:txBody>
          <a:bodyPr/>
          <a:p>
            <a:pPr marL="609600" indent="-609600" eaLnBrk="1" hangingPunct="1"/>
            <a:r>
              <a:rPr lang="zh-CN" altLang="en-US" b="1" dirty="0"/>
              <a:t>零故障、零不良</a:t>
            </a:r>
            <a:endParaRPr lang="zh-CN" altLang="en-US" b="1" dirty="0"/>
          </a:p>
          <a:p>
            <a:pPr marL="609600" indent="-609600" eaLnBrk="1" hangingPunct="1"/>
            <a:endParaRPr lang="zh-CN" altLang="en-US" b="1" dirty="0"/>
          </a:p>
          <a:p>
            <a:pPr marL="609600" indent="-609600" eaLnBrk="1" hangingPunct="1"/>
            <a:r>
              <a:rPr lang="zh-CN" altLang="en-US" b="1" dirty="0"/>
              <a:t>提高生产效率、降低生产成本</a:t>
            </a:r>
            <a:endParaRPr lang="zh-CN" altLang="en-US" b="1" dirty="0"/>
          </a:p>
          <a:p>
            <a:pPr marL="609600" indent="-609600" eaLnBrk="1" hangingPunct="1">
              <a:buNone/>
            </a:pPr>
            <a:endParaRPr lang="en-US" altLang="zh-CN" b="1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68313" y="1196975"/>
            <a:ext cx="5256212" cy="792163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4000" b="1" dirty="0">
                <a:solidFill>
                  <a:srgbClr val="0000FF"/>
                </a:solidFill>
              </a:rPr>
              <a:t>预防性维修的意义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539750" y="2276475"/>
            <a:ext cx="8280400" cy="4105275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30000"/>
              </a:lnSpc>
              <a:buClr>
                <a:schemeClr val="tx1"/>
              </a:buClr>
              <a:buNone/>
            </a:pPr>
            <a:r>
              <a:rPr lang="en-US" altLang="zh-CN" sz="2400" b="1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通过预防性维修可以准确撑握设备技术状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况，维持和改善设备工作性能，预防事故的发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生，减少停机时间，延长设备的使用寿命，保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证正常生产，提高生产效率降低生产成本，减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轻维修人员的劳动强度。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755650" y="1341438"/>
            <a:ext cx="4824413" cy="935037"/>
          </a:xfrm>
          <a:noFill/>
          <a:ln>
            <a:noFill/>
          </a:ln>
        </p:spPr>
        <p:txBody>
          <a:bodyPr/>
          <a:p>
            <a:pPr eaLnBrk="1" hangingPunct="1"/>
            <a:r>
              <a:rPr lang="zh-CN" altLang="en-US" sz="4000" b="1" dirty="0">
                <a:latin typeface="宋体" panose="02010600030101010101" pitchFamily="2" charset="-122"/>
              </a:rPr>
              <a:t>设备润滑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914400" y="2349500"/>
            <a:ext cx="5026025" cy="3128963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润滑的目的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润滑的意义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如何润滑</a:t>
            </a:r>
            <a:endParaRPr lang="zh-CN" altLang="en-US" sz="2800" b="1" dirty="0"/>
          </a:p>
          <a:p>
            <a:pPr eaLnBrk="1" hangingPunct="1">
              <a:buNone/>
            </a:pPr>
            <a:endParaRPr lang="en-US" altLang="zh-CN" sz="2800" b="1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Rectangle 2"/>
          <p:cNvSpPr/>
          <p:nvPr>
            <p:ph type="title"/>
          </p:nvPr>
        </p:nvSpPr>
        <p:spPr>
          <a:xfrm>
            <a:off x="827088" y="1125538"/>
            <a:ext cx="5327650" cy="863600"/>
          </a:xfrm>
          <a:solidFill>
            <a:srgbClr val="FFFFFF"/>
          </a:solidFill>
          <a:ln>
            <a:noFill/>
          </a:ln>
        </p:spPr>
        <p:txBody>
          <a:bodyPr/>
          <a:p>
            <a:pPr eaLnBrk="1" hangingPunct="1"/>
            <a:r>
              <a:rPr lang="zh-CN" altLang="en-US" sz="3600" b="1" dirty="0"/>
              <a:t>设备润滑管理的意义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323850" y="1844675"/>
            <a:ext cx="8496300" cy="4321175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30000"/>
              </a:lnSpc>
              <a:buNone/>
            </a:pPr>
            <a:r>
              <a:rPr lang="en-US" altLang="zh-CN" sz="2200">
                <a:latin typeface="宋体" panose="02010600030101010101" pitchFamily="2" charset="-122"/>
              </a:rPr>
              <a:t>      </a:t>
            </a:r>
            <a:r>
              <a:rPr lang="zh-CN" altLang="en-US" sz="2200" b="1" dirty="0">
                <a:latin typeface="宋体" panose="02010600030101010101" pitchFamily="2" charset="-122"/>
              </a:rPr>
              <a:t>机械设备是主要生产工具，也是企业固定资产的重要组成部分。机械设备在使用过程中，既是其生产产品，创造利润的过程，也是其自身磨损消耗的过程，而磨损又是机械设备失效最主要的原因之一。设备润滑是防止和延缓零件磨损及其它形式失效的重要手段，润滑管理是设备管理中最基础和最关键的工作之一，是设备“管、用、养、修”中至关重要的环节。加强设备的润滑管理，对保证企业生产的正常进行，减少设备的有形磨损，延长设备使用寿命和零部件的更换周期，减少设备事故和故障，提高企业经济效益有着重要意义。</a:t>
            </a:r>
            <a:endParaRPr lang="zh-CN" altLang="en-US" sz="2200" b="1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3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8.xml><?xml version="1.0" encoding="utf-8"?>
<p:tagLst xmlns:p="http://schemas.openxmlformats.org/presentationml/2006/main">
  <p:tag name="commondata" val="eyJoZGlkIjoiNDY1MmY4MTY3YzFkZTg4NGM1MWI4N2I1NTA1MWI4M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2559</Words>
  <Application>WPS 演示</Application>
  <PresentationFormat>在屏幕上显示</PresentationFormat>
  <Paragraphs>438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黑体</vt:lpstr>
      <vt:lpstr>Tahoma</vt:lpstr>
      <vt:lpstr>汉仪旗黑-85S</vt:lpstr>
      <vt:lpstr>微软雅黑</vt:lpstr>
      <vt:lpstr>楷体</vt:lpstr>
      <vt:lpstr>Arial Unicode MS</vt:lpstr>
      <vt:lpstr>Blends</vt:lpstr>
      <vt:lpstr>预防性维修 </vt:lpstr>
      <vt:lpstr>PowerPoint 演示文稿</vt:lpstr>
      <vt:lpstr>扁鹊的医术</vt:lpstr>
      <vt:lpstr>PowerPoint 演示文稿</vt:lpstr>
      <vt:lpstr>PowerPoint 演示文稿</vt:lpstr>
      <vt:lpstr>预防性维修的目的</vt:lpstr>
      <vt:lpstr>预防性维修的意义</vt:lpstr>
      <vt:lpstr>设备润滑</vt:lpstr>
      <vt:lpstr>设备润滑管理的意义 </vt:lpstr>
      <vt:lpstr>设备润滑管理的目的：  </vt:lpstr>
      <vt:lpstr>如何润滑</vt:lpstr>
      <vt:lpstr>点检</vt:lpstr>
      <vt:lpstr>什么是点检？如何点检？</vt:lpstr>
      <vt:lpstr>巡检的要（看）：</vt:lpstr>
      <vt:lpstr>巡检的要点（闻）：</vt:lpstr>
      <vt:lpstr>巡检的要点（听）：</vt:lpstr>
      <vt:lpstr>巡检的要点（摸）：</vt:lpstr>
      <vt:lpstr>巡检的要点（查）：</vt:lpstr>
      <vt:lpstr>PowerPoint 演示文稿</vt:lpstr>
      <vt:lpstr>计划</vt:lpstr>
      <vt:lpstr>计划是怎么来的</vt:lpstr>
      <vt:lpstr>如：月检修计划：计划</vt:lpstr>
      <vt:lpstr>月采购计划</vt:lpstr>
      <vt:lpstr>计划的重要</vt:lpstr>
      <vt:lpstr>如何做好预防性维修</vt:lpstr>
      <vt:lpstr>感谢聆听</vt:lpstr>
    </vt:vector>
  </TitlesOfParts>
  <Company>MS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MS User</dc:creator>
  <cp:lastModifiedBy>little fairy</cp:lastModifiedBy>
  <cp:revision>122</cp:revision>
  <dcterms:created xsi:type="dcterms:W3CDTF">2006-02-17T06:24:00Z</dcterms:created>
  <dcterms:modified xsi:type="dcterms:W3CDTF">2024-01-19T07:29:40Z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31ABADE2860A497ABA958190806910DF_13</vt:lpwstr>
  </property>
  <property fmtid="{D5CDD505-2E9C-101B-9397-08002B2CF9AE}" pid="3" name="KSOProductBuildVer">
    <vt:lpwstr>2052-12.1.0.16120</vt:lpwstr>
  </property>
</Properties>
</file>