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4" r:id="rId3"/>
    <p:sldId id="1265" r:id="rId4"/>
    <p:sldId id="1025" r:id="rId5"/>
    <p:sldId id="1118" r:id="rId6"/>
    <p:sldId id="1028" r:id="rId7"/>
    <p:sldId id="1120" r:id="rId8"/>
    <p:sldId id="1029" r:id="rId9"/>
    <p:sldId id="1030" r:id="rId10"/>
    <p:sldId id="1121" r:id="rId11"/>
    <p:sldId id="1122" r:id="rId12"/>
    <p:sldId id="1126" r:id="rId13"/>
    <p:sldId id="1123" r:id="rId14"/>
    <p:sldId id="1124" r:id="rId15"/>
    <p:sldId id="1125" r:id="rId16"/>
    <p:sldId id="1188" r:id="rId17"/>
    <p:sldId id="1127" r:id="rId18"/>
    <p:sldId id="1128" r:id="rId19"/>
    <p:sldId id="1129" r:id="rId20"/>
    <p:sldId id="1130" r:id="rId21"/>
    <p:sldId id="1131" r:id="rId22"/>
    <p:sldId id="1132" r:id="rId23"/>
    <p:sldId id="1133" r:id="rId24"/>
    <p:sldId id="1134" r:id="rId25"/>
    <p:sldId id="1136" r:id="rId26"/>
    <p:sldId id="1135" r:id="rId27"/>
    <p:sldId id="1137" r:id="rId28"/>
    <p:sldId id="1138" r:id="rId29"/>
    <p:sldId id="1139" r:id="rId30"/>
    <p:sldId id="1140" r:id="rId31"/>
    <p:sldId id="1141" r:id="rId32"/>
    <p:sldId id="1142" r:id="rId33"/>
    <p:sldId id="1143" r:id="rId34"/>
    <p:sldId id="1144" r:id="rId35"/>
    <p:sldId id="1145" r:id="rId36"/>
    <p:sldId id="1146" r:id="rId37"/>
    <p:sldId id="1147" r:id="rId38"/>
    <p:sldId id="1148" r:id="rId39"/>
    <p:sldId id="1149" r:id="rId40"/>
    <p:sldId id="1150" r:id="rId41"/>
    <p:sldId id="1151" r:id="rId42"/>
    <p:sldId id="1152" r:id="rId43"/>
    <p:sldId id="1153" r:id="rId44"/>
    <p:sldId id="1155" r:id="rId45"/>
    <p:sldId id="1154" r:id="rId46"/>
    <p:sldId id="1156" r:id="rId47"/>
    <p:sldId id="1157" r:id="rId48"/>
    <p:sldId id="1159" r:id="rId49"/>
    <p:sldId id="1160" r:id="rId50"/>
    <p:sldId id="1158" r:id="rId51"/>
    <p:sldId id="1161" r:id="rId52"/>
    <p:sldId id="1162" r:id="rId53"/>
    <p:sldId id="1164" r:id="rId54"/>
    <p:sldId id="1165" r:id="rId55"/>
    <p:sldId id="1163" r:id="rId56"/>
    <p:sldId id="1166" r:id="rId57"/>
    <p:sldId id="1167" r:id="rId58"/>
    <p:sldId id="1168" r:id="rId59"/>
    <p:sldId id="1169" r:id="rId60"/>
    <p:sldId id="1170" r:id="rId61"/>
    <p:sldId id="1171" r:id="rId62"/>
    <p:sldId id="1172" r:id="rId63"/>
    <p:sldId id="1173" r:id="rId64"/>
    <p:sldId id="1174" r:id="rId65"/>
    <p:sldId id="1175" r:id="rId66"/>
    <p:sldId id="1177" r:id="rId67"/>
    <p:sldId id="1176" r:id="rId68"/>
    <p:sldId id="1178" r:id="rId69"/>
    <p:sldId id="1179" r:id="rId70"/>
    <p:sldId id="1180" r:id="rId71"/>
    <p:sldId id="1181" r:id="rId72"/>
    <p:sldId id="1182" r:id="rId73"/>
    <p:sldId id="1183" r:id="rId74"/>
    <p:sldId id="1184" r:id="rId75"/>
    <p:sldId id="1185" r:id="rId76"/>
    <p:sldId id="1186" r:id="rId77"/>
    <p:sldId id="1187" r:id="rId78"/>
    <p:sldId id="1097" r:id="rId79"/>
    <p:sldId id="1098" r:id="rId80"/>
    <p:sldId id="1099" r:id="rId81"/>
    <p:sldId id="1100" r:id="rId82"/>
    <p:sldId id="1101" r:id="rId83"/>
    <p:sldId id="1109" r:id="rId84"/>
    <p:sldId id="1103" r:id="rId85"/>
    <p:sldId id="1102" r:id="rId86"/>
    <p:sldId id="1104" r:id="rId87"/>
    <p:sldId id="1106" r:id="rId88"/>
    <p:sldId id="1108" r:id="rId89"/>
    <p:sldId id="1105" r:id="rId90"/>
    <p:sldId id="1110" r:id="rId91"/>
    <p:sldId id="1113" r:id="rId92"/>
    <p:sldId id="929" r:id="rId93"/>
  </p:sldIdLst>
  <p:sldSz cx="9144000" cy="6858000" type="screen4x3"/>
  <p:notesSz cx="6858000" cy="9144000"/>
  <p:custDataLst>
    <p:tags r:id="rId98"/>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006600"/>
    <a:srgbClr val="990000"/>
    <a:srgbClr val="993300"/>
    <a:srgbClr val="800000"/>
    <a:srgbClr val="66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54"/>
    <p:restoredTop sz="94660"/>
  </p:normalViewPr>
  <p:slideViewPr>
    <p:cSldViewPr showGuides="1">
      <p:cViewPr varScale="1">
        <p:scale>
          <a:sx n="85" d="100"/>
          <a:sy n="85" d="100"/>
        </p:scale>
        <p:origin x="-1262"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25.xml"/><Relationship Id="rId97" Type="http://schemas.openxmlformats.org/officeDocument/2006/relationships/commentAuthors" Target="commentAuthors.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 name="AutoShape 7"/>
          <p:cNvSpPr>
            <a:spLocks noChangeArrowheads="1"/>
          </p:cNvSpPr>
          <p:nvPr userDrawn="1"/>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38" name="Rectangle 2"/>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endParaRPr lang="zh-CN" altLang="en-US"/>
          </a:p>
        </p:txBody>
      </p:sp>
      <p:sp>
        <p:nvSpPr>
          <p:cNvPr id="14339"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10"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566738" y="1752600"/>
            <a:ext cx="8001000" cy="4267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6" name="AutoShape 4"/>
          <p:cNvSpPr>
            <a:spLocks noChangeArrowheads="1"/>
          </p:cNvSpPr>
          <p:nvPr userDrawn="1"/>
        </p:nvSpPr>
        <p:spPr bwMode="auto">
          <a:xfrm>
            <a:off x="609600" y="1566863"/>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17" name="Line 5"/>
          <p:cNvSpPr>
            <a:spLocks noChangeShapeType="1"/>
          </p:cNvSpPr>
          <p:nvPr userDrawn="1"/>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318"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319"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320"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lvl="0" eaLnBrk="1" hangingPunct="1">
              <a:buNone/>
            </a:pPr>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9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13.jpe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12.jpeg"/><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slideLayout" Target="../slideLayouts/slideLayout2.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hyperlink" Target="http://www.bofety.com/" TargetMode="Externa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type="subTitle" idx="1"/>
          </p:nvPr>
        </p:nvSpPr>
        <p:spPr>
          <a:xfrm>
            <a:off x="222250" y="2560638"/>
            <a:ext cx="8642350" cy="3816350"/>
          </a:xfrm>
          <a:ln/>
        </p:spPr>
        <p:txBody>
          <a:bodyPr vert="horz" wrap="square" lIns="91440" tIns="45720" rIns="91440" bIns="45720" anchor="t" anchorCtr="0"/>
          <a:p>
            <a:pPr algn="ctr" eaLnBrk="1" hangingPunct="1">
              <a:buSzTx/>
            </a:pPr>
            <a:endParaRPr lang="en-US" altLang="zh-CN" sz="2400" b="1" dirty="0">
              <a:solidFill>
                <a:srgbClr val="0000CC"/>
              </a:solidFill>
              <a:latin typeface="隶书" pitchFamily="49" charset="-122"/>
              <a:ea typeface="隶书" pitchFamily="49" charset="-122"/>
              <a:cs typeface="+mn-cs"/>
            </a:endParaRPr>
          </a:p>
          <a:p>
            <a:pPr algn="ctr" eaLnBrk="1" hangingPunct="1">
              <a:lnSpc>
                <a:spcPct val="140000"/>
              </a:lnSpc>
              <a:spcBef>
                <a:spcPct val="0"/>
              </a:spcBef>
              <a:buSzTx/>
            </a:pPr>
            <a:r>
              <a:rPr lang="zh-CN" altLang="en-US" sz="4800" b="1" dirty="0">
                <a:latin typeface="隶书" pitchFamily="49" charset="-122"/>
                <a:ea typeface="隶书" pitchFamily="49" charset="-122"/>
                <a:cs typeface="+mn-cs"/>
              </a:rPr>
              <a:t>安全生产教育和培训</a:t>
            </a:r>
            <a:endParaRPr lang="en-US" altLang="zh-CN" sz="4800" b="1" dirty="0">
              <a:latin typeface="隶书" pitchFamily="49" charset="-122"/>
              <a:ea typeface="隶书" pitchFamily="49" charset="-122"/>
              <a:cs typeface="+mn-cs"/>
            </a:endParaRPr>
          </a:p>
          <a:p>
            <a:pPr algn="ctr" eaLnBrk="1" hangingPunct="1">
              <a:lnSpc>
                <a:spcPct val="140000"/>
              </a:lnSpc>
              <a:spcBef>
                <a:spcPct val="0"/>
              </a:spcBef>
              <a:buSzTx/>
            </a:pPr>
            <a:r>
              <a:rPr lang="zh-CN" altLang="en-US" sz="5400" dirty="0">
                <a:solidFill>
                  <a:srgbClr val="0000CC"/>
                </a:solidFill>
                <a:latin typeface="隶书" pitchFamily="49" charset="-122"/>
                <a:ea typeface="隶书" pitchFamily="49" charset="-122"/>
                <a:cs typeface="+mn-cs"/>
              </a:rPr>
              <a:t>有关要求</a:t>
            </a:r>
            <a:endParaRPr lang="zh-CN" altLang="en-US" sz="5400" dirty="0">
              <a:solidFill>
                <a:srgbClr val="0000CC"/>
              </a:solidFill>
              <a:latin typeface="隶书" pitchFamily="49" charset="-122"/>
              <a:ea typeface="隶书" pitchFamily="49" charset="-122"/>
              <a:cs typeface="+mn-cs"/>
            </a:endParaRPr>
          </a:p>
          <a:p>
            <a:pPr algn="ctr" eaLnBrk="1" hangingPunct="1">
              <a:lnSpc>
                <a:spcPct val="120000"/>
              </a:lnSpc>
              <a:buSzTx/>
            </a:pPr>
            <a:r>
              <a:rPr lang="zh-CN" altLang="en-US" sz="1200" b="1" dirty="0">
                <a:solidFill>
                  <a:srgbClr val="000000"/>
                </a:solidFill>
                <a:latin typeface="隶书" pitchFamily="49" charset="-122"/>
                <a:ea typeface="隶书" pitchFamily="49" charset="-122"/>
                <a:cs typeface="+mn-cs"/>
              </a:rPr>
              <a:t>   </a:t>
            </a:r>
            <a:r>
              <a:rPr lang="zh-CN" altLang="en-US" sz="800" b="1" dirty="0">
                <a:solidFill>
                  <a:srgbClr val="000000"/>
                </a:solidFill>
                <a:latin typeface="隶书" pitchFamily="49" charset="-122"/>
                <a:ea typeface="隶书" pitchFamily="49" charset="-122"/>
                <a:cs typeface="+mn-cs"/>
              </a:rPr>
              <a:t> </a:t>
            </a:r>
            <a:r>
              <a:rPr lang="zh-CN" altLang="en-US" sz="1200" b="1" dirty="0">
                <a:solidFill>
                  <a:srgbClr val="000000"/>
                </a:solidFill>
                <a:latin typeface="隶书" pitchFamily="49" charset="-122"/>
                <a:ea typeface="隶书" pitchFamily="49" charset="-122"/>
                <a:cs typeface="+mn-cs"/>
              </a:rPr>
              <a:t> </a:t>
            </a:r>
            <a:endParaRPr lang="zh-CN" altLang="en-US" sz="1200" b="1" dirty="0">
              <a:solidFill>
                <a:srgbClr val="000000"/>
              </a:solidFill>
              <a:latin typeface="隶书" pitchFamily="49" charset="-122"/>
              <a:ea typeface="隶书" pitchFamily="49" charset="-122"/>
              <a:cs typeface="+mn-cs"/>
            </a:endParaRPr>
          </a:p>
        </p:txBody>
      </p:sp>
      <p:sp>
        <p:nvSpPr>
          <p:cNvPr id="3075" name="Rectangle 5"/>
          <p:cNvSpPr/>
          <p:nvPr/>
        </p:nvSpPr>
        <p:spPr>
          <a:xfrm>
            <a:off x="735013" y="1422400"/>
            <a:ext cx="5565775" cy="708025"/>
          </a:xfrm>
          <a:prstGeom prst="rect">
            <a:avLst/>
          </a:prstGeom>
          <a:noFill/>
          <a:ln w="9525">
            <a:noFill/>
          </a:ln>
        </p:spPr>
        <p:txBody>
          <a:bodyPr>
            <a:spAutoFit/>
          </a:bodyPr>
          <a:p>
            <a:r>
              <a:rPr lang="zh-CN" altLang="en-US" sz="4000" dirty="0">
                <a:solidFill>
                  <a:schemeClr val="tx2"/>
                </a:solidFill>
                <a:latin typeface="Verdana" panose="020B0604030504040204" pitchFamily="34" charset="0"/>
                <a:ea typeface="隶书" pitchFamily="49" charset="-122"/>
              </a:rPr>
              <a:t>企业安全生产主体责任</a:t>
            </a:r>
            <a:endParaRPr lang="zh-CN" altLang="en-US" sz="4000" dirty="0">
              <a:solidFill>
                <a:schemeClr val="tx2"/>
              </a:solidFill>
              <a:latin typeface="Verdana" panose="020B0604030504040204" pitchFamily="34" charset="0"/>
              <a:ea typeface="隶书"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301264" y="44371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963764" y="537306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896100" y="53735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828436" y="53730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5</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建立教育和培训档案</a:t>
            </a:r>
            <a:endParaRPr lang="zh-CN" altLang="zh-CN" sz="2800" b="1"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800" b="1" dirty="0">
                <a:solidFill>
                  <a:srgbClr val="0000CC"/>
                </a:solidFill>
                <a:latin typeface="隶书" pitchFamily="49" charset="-122"/>
                <a:ea typeface="隶书" pitchFamily="49" charset="-122"/>
              </a:rPr>
              <a:t>生产经营单位应当建立安全生产教育和培训档案，</a:t>
            </a:r>
            <a:r>
              <a:rPr lang="zh-CN" altLang="zh-CN" sz="2800" b="1" dirty="0">
                <a:solidFill>
                  <a:srgbClr val="800000"/>
                </a:solidFill>
                <a:latin typeface="隶书" pitchFamily="49" charset="-122"/>
                <a:ea typeface="隶书" pitchFamily="49" charset="-122"/>
              </a:rPr>
              <a:t>如实记录安全生产教育和培训的</a:t>
            </a:r>
            <a:r>
              <a:rPr lang="zh-CN" altLang="zh-CN" sz="2800" b="1" u="sng" dirty="0">
                <a:solidFill>
                  <a:srgbClr val="800000"/>
                </a:solidFill>
                <a:latin typeface="隶书" pitchFamily="49" charset="-122"/>
                <a:ea typeface="隶书" pitchFamily="49" charset="-122"/>
              </a:rPr>
              <a:t>时间</a:t>
            </a:r>
            <a:r>
              <a:rPr lang="zh-CN" altLang="zh-CN" sz="2800" b="1" dirty="0">
                <a:solidFill>
                  <a:srgbClr val="800000"/>
                </a:solidFill>
                <a:latin typeface="隶书" pitchFamily="49" charset="-122"/>
                <a:ea typeface="隶书" pitchFamily="49" charset="-122"/>
              </a:rPr>
              <a:t>、</a:t>
            </a:r>
            <a:r>
              <a:rPr lang="zh-CN" altLang="zh-CN" sz="2800" b="1" u="sng" dirty="0">
                <a:solidFill>
                  <a:srgbClr val="800000"/>
                </a:solidFill>
                <a:latin typeface="隶书" pitchFamily="49" charset="-122"/>
                <a:ea typeface="隶书" pitchFamily="49" charset="-122"/>
              </a:rPr>
              <a:t>内容</a:t>
            </a:r>
            <a:r>
              <a:rPr lang="zh-CN" altLang="zh-CN" sz="2800" b="1" dirty="0">
                <a:solidFill>
                  <a:srgbClr val="800000"/>
                </a:solidFill>
                <a:latin typeface="隶书" pitchFamily="49" charset="-122"/>
                <a:ea typeface="隶书" pitchFamily="49" charset="-122"/>
              </a:rPr>
              <a:t>、</a:t>
            </a:r>
            <a:r>
              <a:rPr lang="zh-CN" altLang="zh-CN" sz="2800" b="1" u="sng" dirty="0">
                <a:solidFill>
                  <a:srgbClr val="800000"/>
                </a:solidFill>
                <a:latin typeface="隶书" pitchFamily="49" charset="-122"/>
                <a:ea typeface="隶书" pitchFamily="49" charset="-122"/>
              </a:rPr>
              <a:t>参加人员</a:t>
            </a:r>
            <a:r>
              <a:rPr lang="zh-CN" altLang="zh-CN" sz="2800" b="1" dirty="0">
                <a:solidFill>
                  <a:srgbClr val="800000"/>
                </a:solidFill>
                <a:latin typeface="隶书" pitchFamily="49" charset="-122"/>
                <a:ea typeface="隶书" pitchFamily="49" charset="-122"/>
              </a:rPr>
              <a:t>以及</a:t>
            </a:r>
            <a:r>
              <a:rPr lang="zh-CN" altLang="zh-CN" sz="2800" b="1" u="sng" dirty="0">
                <a:solidFill>
                  <a:srgbClr val="800000"/>
                </a:solidFill>
                <a:latin typeface="隶书" pitchFamily="49" charset="-122"/>
                <a:ea typeface="隶书" pitchFamily="49" charset="-122"/>
              </a:rPr>
              <a:t>考核结果</a:t>
            </a:r>
            <a:r>
              <a:rPr lang="zh-CN" altLang="zh-CN" sz="2800" b="1" dirty="0">
                <a:solidFill>
                  <a:srgbClr val="800000"/>
                </a:solidFill>
                <a:latin typeface="隶书" pitchFamily="49" charset="-122"/>
                <a:ea typeface="隶书" pitchFamily="49" charset="-122"/>
              </a:rPr>
              <a:t>等情况</a:t>
            </a:r>
            <a:r>
              <a:rPr lang="zh-CN" altLang="zh-CN" sz="2800" dirty="0">
                <a:solidFill>
                  <a:srgbClr val="800000"/>
                </a:solidFill>
                <a:latin typeface="隶书" pitchFamily="49" charset="-122"/>
                <a:ea typeface="隶书" pitchFamily="49" charset="-122"/>
              </a:rPr>
              <a:t>。</a:t>
            </a:r>
            <a:endParaRPr lang="en-US" altLang="zh-CN" sz="2800" dirty="0">
              <a:solidFill>
                <a:srgbClr val="800000"/>
              </a:solidFill>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第二十五条第三款</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一</a:t>
            </a:r>
            <a:r>
              <a:rPr kumimoji="0" lang="zh-CN" altLang="en-US" b="1" kern="0" cap="none" spc="0" normalizeH="0" baseline="0" noProof="0" dirty="0">
                <a:solidFill>
                  <a:schemeClr val="tx2"/>
                </a:solidFill>
                <a:latin typeface="隶书" pitchFamily="49" charset="-122"/>
                <a:ea typeface="隶书" pitchFamily="49" charset="-122"/>
                <a:cs typeface="+mj-cs"/>
              </a:rPr>
              <a:t>、</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安全生产法</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施工单位从业人员要求</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三类责人员</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施工单位的</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主要负责人</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项目负责人</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专职安全生产管理人员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应当经建设行政主管部门或者其他有关部门考核合格后方可任职。</a:t>
            </a:r>
            <a:endPar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第三十六条</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第一款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b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b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二</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200" b="1" kern="0" cap="none" spc="-100" normalizeH="0" baseline="0" noProof="0" dirty="0">
                <a:solidFill>
                  <a:schemeClr val="tx2"/>
                </a:solidFill>
                <a:latin typeface="隶书" pitchFamily="49" charset="-122"/>
                <a:ea typeface="隶书" pitchFamily="49" charset="-122"/>
                <a:cs typeface="+mj-cs"/>
              </a:rPr>
              <a:t>建设工程安全生产管理条例</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施工单位从业人员要求</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其他管理人员和专业人员</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施工单位应当对管理人员和作业人员</a:t>
            </a:r>
            <a:r>
              <a:rPr kumimoji="0" lang="zh-CN" altLang="zh-CN" sz="2800" b="1" i="0" u="heavy"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每年至少进行一次安全生产教育培训</a:t>
            </a:r>
            <a:r>
              <a:rPr kumimoji="0" lang="zh-CN" altLang="zh-CN" sz="24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其教育培训情况记入个人工作档案。</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安全生产教育培训考核不合格的人员</a:t>
            </a:r>
            <a:r>
              <a:rPr kumimoji="0" lang="zh-CN" altLang="zh-CN" sz="24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不得上岗。</a:t>
            </a:r>
            <a:endParaRPr kumimoji="0" lang="en-US"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第三十六条</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二</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200" b="1" kern="0" cap="none" spc="-100" normalizeH="0" baseline="0" noProof="0" dirty="0">
                <a:solidFill>
                  <a:schemeClr val="tx2"/>
                </a:solidFill>
                <a:latin typeface="隶书" pitchFamily="49" charset="-122"/>
                <a:ea typeface="隶书" pitchFamily="49" charset="-122"/>
                <a:cs typeface="+mj-cs"/>
              </a:rPr>
              <a:t>建设工程安全生产管理条例</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转岗作业及采用</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四新</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要求</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作业人员进入新的岗位或者新的施工现场</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前，</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应</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当接受安全生产教育培</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训</a:t>
            </a:r>
            <a:r>
              <a:rPr kumimoji="0" lang="zh-CN" altLang="zh-CN" sz="24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未</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经教育培训</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或者</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教育</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培训考</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核不合格的人</a:t>
            </a:r>
            <a:r>
              <a:rPr kumimoji="0" lang="zh-CN" altLang="zh-CN" sz="2800" b="1" i="0" u="none" strike="noStrike" kern="0" cap="none" spc="-90" normalizeH="0" baseline="0" noProof="0" dirty="0" smtClean="0">
                <a:ln>
                  <a:noFill/>
                </a:ln>
                <a:solidFill>
                  <a:srgbClr val="990000"/>
                </a:solidFill>
                <a:effectLst/>
                <a:uLnTx/>
                <a:uFillTx/>
                <a:latin typeface="隶书" pitchFamily="49" charset="-122"/>
                <a:ea typeface="隶书" pitchFamily="49" charset="-122"/>
                <a:cs typeface="+mn-cs"/>
              </a:rPr>
              <a:t>员，不得</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上岗作</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业。</a:t>
            </a: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b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b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施工单位在采用新技术</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新工艺</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新设备</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新材料时</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应当对作业人员进行相应的安全生产教育培训。 </a:t>
            </a:r>
            <a:r>
              <a:rPr kumimoji="0" lang="zh-CN" altLang="zh-CN" sz="28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第三十七条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二</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200" b="1" kern="0" cap="none" spc="-100" normalizeH="0" baseline="0" noProof="0" dirty="0">
                <a:solidFill>
                  <a:schemeClr val="tx2"/>
                </a:solidFill>
                <a:latin typeface="隶书" pitchFamily="49" charset="-122"/>
                <a:ea typeface="隶书" pitchFamily="49" charset="-122"/>
                <a:cs typeface="+mj-cs"/>
              </a:rPr>
              <a:t>建设工程安全生产管理条例</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新修订的</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公路水运工程安全生产监督管理办法</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交通运输部令</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2017</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年第</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25</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号）自</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2017</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年</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8</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月</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1</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日起施行</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内容包括总则</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安全生产条件</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安全生产责任</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监督管理</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法律责任</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附则六部分</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施工单位主要负责人和安全生产管理人员</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施工单位的</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主要负责人</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和</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安全生产管理人员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应当经</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交通运输主管部门</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对其安全生产知识和管理能力考核合格。</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第十四条 部分</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其他从业人员</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从业单位</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依法</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对从业人员进行安全生产教育和培训</a:t>
            </a:r>
            <a:r>
              <a:rPr kumimoji="0" lang="zh-CN" altLang="zh-CN" sz="24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未经安全生产教育和培训合格的从业人员</a:t>
            </a:r>
            <a:r>
              <a:rPr kumimoji="0" lang="zh-CN" altLang="zh-CN" sz="24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不得上岗作业。</a:t>
            </a: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第十五条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3</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特种作业人员</a:t>
            </a:r>
            <a:endParaRPr lang="en-US" altLang="zh-CN" sz="2800" b="1"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800" b="1" dirty="0">
                <a:latin typeface="隶书" pitchFamily="49" charset="-122"/>
                <a:ea typeface="隶书" pitchFamily="49" charset="-122"/>
              </a:rPr>
              <a:t>公路水运工程从业人员中的特种作业人员</a:t>
            </a:r>
            <a:r>
              <a:rPr lang="zh-CN" altLang="zh-CN" sz="2800" b="1" dirty="0">
                <a:solidFill>
                  <a:srgbClr val="0000CC"/>
                </a:solidFill>
                <a:latin typeface="隶书" pitchFamily="49" charset="-122"/>
                <a:ea typeface="隶书" pitchFamily="49" charset="-122"/>
              </a:rPr>
              <a:t>应当按照国家有关规定取得相应资格</a:t>
            </a:r>
            <a:r>
              <a:rPr lang="zh-CN" altLang="zh-CN" sz="2400" b="1" dirty="0">
                <a:solidFill>
                  <a:srgbClr val="0000CC"/>
                </a:solidFill>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方可上岗作业</a:t>
            </a:r>
            <a:r>
              <a:rPr lang="zh-CN" altLang="zh-CN" sz="2400" b="1" dirty="0">
                <a:solidFill>
                  <a:srgbClr val="0000CC"/>
                </a:solidFill>
                <a:latin typeface="隶书" pitchFamily="49" charset="-122"/>
                <a:ea typeface="隶书" pitchFamily="49" charset="-122"/>
              </a:rPr>
              <a:t>。</a:t>
            </a:r>
            <a:r>
              <a:rPr lang="en-US" altLang="zh-CN" sz="2800" b="1" dirty="0">
                <a:solidFill>
                  <a:srgbClr val="0000CC"/>
                </a:solidFill>
                <a:latin typeface="隶书" pitchFamily="49" charset="-122"/>
                <a:ea typeface="隶书" pitchFamily="49" charset="-122"/>
              </a:rPr>
              <a:t> </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第十六条</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 </a:t>
            </a:r>
            <a:endParaRPr lang="en-US" altLang="zh-CN" sz="2400" dirty="0">
              <a:latin typeface="隶书" pitchFamily="49" charset="-122"/>
              <a:ea typeface="隶书" pitchFamily="49" charset="-122"/>
            </a:endParaRPr>
          </a:p>
          <a:p>
            <a:pPr>
              <a:lnSpc>
                <a:spcPct val="120000"/>
              </a:lnSpc>
              <a:spcBef>
                <a:spcPct val="0"/>
              </a:spcBef>
              <a:buNone/>
            </a:pPr>
            <a:r>
              <a:rPr lang="zh-CN" altLang="en-US" sz="2800" b="1" dirty="0">
                <a:latin typeface="隶书" pitchFamily="49" charset="-122"/>
                <a:ea typeface="隶书" pitchFamily="49" charset="-122"/>
              </a:rPr>
              <a:t>       </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劳务人员及新进人员</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转岗人员</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施工单位应当将专业分包单位</a:t>
            </a:r>
            <a:r>
              <a:rPr kumimoji="0" lang="zh-CN" altLang="zh-CN" sz="2400" b="1" i="0" u="none"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劳务合作单位的作业人员及实习人员纳入本单位统一管理</a:t>
            </a:r>
            <a:r>
              <a:rPr kumimoji="0" lang="zh-CN" altLang="zh-CN" sz="2400" b="1" i="0" u="none"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 </a:t>
            </a:r>
            <a:b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b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新进人员</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和</a:t>
            </a:r>
            <a:r>
              <a:rPr kumimoji="0" lang="zh-CN" altLang="zh-CN" sz="2800" b="0" i="0" u="sng"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作业人员进入新的施工现场或者转入新的岗位前</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施工单位应当对其进行安全生产培训考核。</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endPar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第三十九条</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第一、二款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四新</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作业</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人员</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施工单位采用新技术</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新工艺</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新设备</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新材料的</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应当对作业人员进行相应的安全生产教育培训</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生产作业前还应当开展岗位风险提示</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第三十九条</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安全技术交底</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施工单位</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建立健全安全生产技术分级交底制度</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明确安全技术分级交底的原则</a:t>
            </a:r>
            <a:r>
              <a:rPr kumimoji="0" lang="zh-CN" altLang="zh-CN" sz="24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内容</a:t>
            </a:r>
            <a:r>
              <a:rPr kumimoji="0" lang="zh-CN" altLang="zh-CN" sz="24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方法及确认手续。</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b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b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分项工程实施前，施工单位负责项目管理的技术人员应按规定对有关安全施工的技术要求向</a:t>
            </a:r>
            <a:r>
              <a:rPr kumimoji="0" lang="zh-CN" altLang="zh-CN" sz="2800" b="1" i="0" u="heavy"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施工作业班组</a:t>
            </a:r>
            <a:r>
              <a:rPr kumimoji="0" lang="zh-CN" altLang="zh-CN" sz="24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a:t>
            </a:r>
            <a:r>
              <a:rPr kumimoji="0" lang="zh-CN" altLang="zh-CN" sz="2800" b="1" i="0" u="heavy"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作业人员</a:t>
            </a:r>
            <a:r>
              <a:rPr kumimoji="0" lang="zh-CN" altLang="zh-CN" sz="28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详细说明</a:t>
            </a:r>
            <a:r>
              <a:rPr kumimoji="0" lang="zh-CN" altLang="zh-CN" sz="24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并由双方签字确认</a:t>
            </a:r>
            <a:r>
              <a:rPr kumimoji="0" lang="zh-CN" altLang="zh-CN" sz="20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rPr>
              <a:t>。</a:t>
            </a:r>
            <a:endParaRPr kumimoji="0" lang="en-US" altLang="zh-CN" sz="2800" b="1" i="0" u="none" strike="noStrike" kern="0" cap="none" spc="-100" normalizeH="0" baseline="0" noProof="0" dirty="0" smtClean="0">
              <a:ln>
                <a:noFill/>
              </a:ln>
              <a:solidFill>
                <a:srgbClr val="9933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（第四十条）</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000" b="1" kern="100" cap="none" spc="-90" normalizeH="0" baseline="0" noProof="0" dirty="0">
                <a:solidFill>
                  <a:schemeClr val="tx2"/>
                </a:solidFill>
                <a:latin typeface="隶书" pitchFamily="49" charset="-122"/>
                <a:ea typeface="隶书" pitchFamily="49" charset="-122"/>
                <a:cs typeface="+mj-cs"/>
              </a:rPr>
              <a:t>三</a:t>
            </a:r>
            <a:r>
              <a:rPr kumimoji="0" lang="zh-CN" altLang="en-US" sz="2800" b="1" kern="100" cap="none" spc="-90" normalizeH="0" baseline="0" noProof="0" dirty="0">
                <a:solidFill>
                  <a:schemeClr val="tx2"/>
                </a:solidFill>
                <a:latin typeface="隶书" pitchFamily="49" charset="-122"/>
                <a:ea typeface="隶书" pitchFamily="49" charset="-122"/>
                <a:cs typeface="+mj-cs"/>
              </a:rPr>
              <a:t>、</a:t>
            </a:r>
            <a:r>
              <a:rPr kumimoji="0" lang="zh-CN" altLang="zh-CN" sz="3000" b="1" kern="100" cap="none" spc="-90" normalizeH="0" baseline="0" noProof="0" dirty="0">
                <a:solidFill>
                  <a:schemeClr val="tx2"/>
                </a:solidFill>
                <a:latin typeface="隶书" pitchFamily="49" charset="-122"/>
                <a:ea typeface="隶书" pitchFamily="49" charset="-122"/>
                <a:cs typeface="+mj-cs"/>
              </a:rPr>
              <a:t>公路水运工程安全生产监督管理办法</a:t>
            </a:r>
            <a:endParaRPr kumimoji="0" lang="zh-CN" altLang="en-US" sz="2800" b="1" kern="100" cap="none" spc="-90" normalizeH="0" baseline="0" noProof="0" dirty="0">
              <a:solidFill>
                <a:schemeClr val="tx2"/>
              </a:solidFill>
              <a:latin typeface="隶书" pitchFamily="49" charset="-122"/>
              <a:ea typeface="隶书" pitchFamily="49" charset="-122"/>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714500"/>
            <a:ext cx="592010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安全生产培训管理办法</a:t>
            </a:r>
            <a:r>
              <a:rPr kumimoji="0" lang="zh-CN" altLang="zh-CN" sz="24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国家安监总局令第</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44</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号</a:t>
            </a:r>
            <a:r>
              <a:rPr kumimoji="0" lang="zh-CN" altLang="en-US" sz="24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2012</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年</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月</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19</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日国家安全监管总局令第</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44</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号公布，根据</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2013</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年</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8</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月</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29</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日国家安全监管总局令第</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63</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号第一次修正</a:t>
            </a:r>
            <a:r>
              <a:rPr kumimoji="0" lang="en-US"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根据</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2015</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年</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5</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月</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29</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日国家安全监管总局令第</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80</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号第二次修正</a:t>
            </a:r>
            <a:r>
              <a:rPr kumimoji="0" lang="zh-CN" altLang="en-US"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4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培训大纲</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第六条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安全培训</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应当按照规定的</a:t>
            </a:r>
            <a:r>
              <a:rPr kumimoji="0" lang="zh-CN" altLang="zh-CN" sz="2800" b="1" i="0" u="heavy"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安全培训大纲</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进行。</a:t>
            </a:r>
            <a:endParaRPr kumimoji="0" lang="zh-CN" altLang="zh-CN" sz="28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安全监管监察人员</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危险物品的生产</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经营</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储存单位与非煤矿山</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金属冶炼单位的主要负责人和安全生产管理人员</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特种作业人员以及从事安全生产工作的相关人员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的安全</a:t>
            </a:r>
            <a:r>
              <a:rPr kumimoji="0" lang="zh-CN" altLang="en-US"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培训大纲，</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由国家安全监管总局组织制定</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培训大纲</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第六条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0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en-US"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煤矿企业的主要负责人和安全生产管理人员</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特种作业人员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的</a:t>
            </a:r>
            <a:r>
              <a:rPr kumimoji="0" lang="zh-CN" altLang="en-US"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安全生产</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培训大纲由</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国家煤矿安监局组织制定</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培训大纲</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第六条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en-US"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除危险物品的生产</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经营</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储存单位和矿山</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金属冶炼单位以外其他生产经营单位的主要负责人</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安全生产管理人员及其他从业人员的安全</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培训大纲，</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由省级安全生产监督管理部门</a:t>
            </a:r>
            <a:r>
              <a:rPr kumimoji="0" lang="zh-CN" altLang="zh-CN" sz="24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省级煤矿安全培训监管机构组织制定</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培训要求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建立安全培训管理制度</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保障从业人员安全培训所需经费，</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对从业人员进行与其所从事岗位相应的安全教育培训；</a:t>
            </a:r>
            <a:r>
              <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从业人员调整工作岗位或者采用新工艺、新技术、新设备、新材料的，应当对其进行专门的安全教育和培训。</a:t>
            </a:r>
            <a:r>
              <a:rPr kumimoji="0" lang="zh-CN" altLang="zh-CN" sz="2800" b="1" i="0" u="none" strike="noStrike" kern="0" cap="none" spc="0" normalizeH="0" baseline="0" noProof="0" dirty="0" smtClean="0">
                <a:ln>
                  <a:noFill/>
                </a:ln>
                <a:solidFill>
                  <a:srgbClr val="993300"/>
                </a:solidFill>
                <a:effectLst/>
                <a:uLnTx/>
                <a:uFillTx/>
                <a:latin typeface="隶书" pitchFamily="49" charset="-122"/>
                <a:ea typeface="隶书" pitchFamily="49" charset="-122"/>
                <a:cs typeface="+mn-cs"/>
              </a:rPr>
              <a:t>未经安全教育和培训合格的从业人员，不得上岗作业。</a:t>
            </a:r>
            <a:endParaRPr kumimoji="0" lang="zh-CN" altLang="zh-CN" sz="2800" b="0" i="0" u="none" strike="noStrike" kern="0" cap="none" spc="0" normalizeH="0" baseline="0" noProof="0" dirty="0">
              <a:ln>
                <a:noFill/>
              </a:ln>
              <a:solidFill>
                <a:srgbClr val="9933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培训要求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生产经营单位使用被派遣劳动者的</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应当将被派遣劳动者纳入本单位从业人员统一管理，</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对被派遣劳动者进行</a:t>
            </a:r>
            <a:r>
              <a:rPr kumimoji="0" lang="zh-CN" altLang="zh-CN" sz="2800" b="1" i="0" u="sng"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岗位安全操作规程</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和</a:t>
            </a:r>
            <a:r>
              <a:rPr kumimoji="0" lang="zh-CN" altLang="zh-CN" sz="2800" b="1" i="0" u="sng"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安全操作技能</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的教育和培训。</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劳务派遣单位应当对被派遣劳动者进行必要的安全生产教育和培训。</a:t>
            </a: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培训要求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生产经营单位接收中等职业学校、高等学校学生实习的，应当对实习学生进行相应的安全生产教育和培训，提供必要的劳动防护用品。</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学校应当协助生产经营单位对实习学生进行安全生产教育和培训。</a:t>
            </a: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培训要求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生产经营单位接收中等职业学校、高等学校学生实习的，</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应当对实习学生进行相应的安全生产教育和培训，提供必要的劳动防护用品。</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学校应当协助生产经营单位对实习学生进行安全生产教育和培训。</a:t>
            </a: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培训要求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从业人员安全培训的时间、内容、参加人员以及考核结果等情况，</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生产经营单位应当如实记录并建档备查。</a:t>
            </a: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培训考核标准制定</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第十九条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安全监管监察人员</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危险物品的生产</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经营、储存单位及非煤矿山、金属冶炼单位主要负责人、安全生产管理人员和特种作业人员，以及从事安全生产工作的相关人员的</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考核标准，由</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国家安全监管总局统一制定</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引言</a:t>
            </a:r>
            <a:endParaRPr lang="zh-CN" altLang="en-US" dirty="0"/>
          </a:p>
        </p:txBody>
      </p:sp>
      <p:sp>
        <p:nvSpPr>
          <p:cNvPr id="4099" name="Rectangle 3"/>
          <p:cNvSpPr>
            <a:spLocks noGrp="1"/>
          </p:cNvSpPr>
          <p:nvPr>
            <p:ph type="body" idx="4294967295"/>
          </p:nvPr>
        </p:nvSpPr>
        <p:spPr>
          <a:xfrm>
            <a:off x="250825" y="1709738"/>
            <a:ext cx="8393113" cy="4456112"/>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solidFill>
                  <a:schemeClr val="tx2"/>
                </a:solidFill>
                <a:latin typeface="隶书" pitchFamily="49" charset="-122"/>
                <a:ea typeface="隶书" pitchFamily="49" charset="-122"/>
              </a:rPr>
              <a:t>      </a:t>
            </a:r>
            <a:r>
              <a:rPr lang="zh-CN" altLang="zh-CN" b="1" dirty="0">
                <a:solidFill>
                  <a:schemeClr val="tx2"/>
                </a:solidFill>
                <a:latin typeface="隶书" pitchFamily="49" charset="-122"/>
                <a:ea typeface="隶书" pitchFamily="49" charset="-122"/>
              </a:rPr>
              <a:t>安全生产</a:t>
            </a:r>
            <a:r>
              <a:rPr lang="zh-CN" altLang="en-US" b="1" dirty="0">
                <a:solidFill>
                  <a:schemeClr val="tx2"/>
                </a:solidFill>
                <a:latin typeface="隶书" pitchFamily="49" charset="-122"/>
                <a:ea typeface="隶书" pitchFamily="49" charset="-122"/>
              </a:rPr>
              <a:t>教育和培训</a:t>
            </a:r>
            <a:r>
              <a:rPr lang="zh-CN" altLang="zh-CN" b="1" dirty="0">
                <a:solidFill>
                  <a:srgbClr val="0000CC"/>
                </a:solidFill>
                <a:latin typeface="隶书" pitchFamily="49" charset="-122"/>
                <a:ea typeface="隶书" pitchFamily="49" charset="-122"/>
              </a:rPr>
              <a:t>是</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安全生产法</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等法律</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法规</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规章对生产经营单位</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企业</a:t>
            </a:r>
            <a:r>
              <a:rPr lang="zh-CN" altLang="zh-CN" sz="2800" b="1" dirty="0">
                <a:solidFill>
                  <a:srgbClr val="0000CC"/>
                </a:solidFill>
                <a:latin typeface="隶书" pitchFamily="49" charset="-122"/>
                <a:ea typeface="隶书" pitchFamily="49" charset="-122"/>
              </a:rPr>
              <a:t>）</a:t>
            </a:r>
            <a:r>
              <a:rPr lang="zh-CN" altLang="zh-CN" b="1" dirty="0">
                <a:solidFill>
                  <a:srgbClr val="0000CC"/>
                </a:solidFill>
                <a:latin typeface="隶书" pitchFamily="49" charset="-122"/>
                <a:ea typeface="隶书" pitchFamily="49" charset="-122"/>
              </a:rPr>
              <a:t>及从业人员的法定要求</a:t>
            </a:r>
            <a:r>
              <a:rPr lang="zh-CN" altLang="zh-CN" sz="2800" b="1" dirty="0">
                <a:solidFill>
                  <a:srgbClr val="0000CC"/>
                </a:solidFill>
                <a:latin typeface="隶书" pitchFamily="49" charset="-122"/>
                <a:ea typeface="隶书" pitchFamily="49" charset="-122"/>
              </a:rPr>
              <a:t>，</a:t>
            </a:r>
            <a:r>
              <a:rPr lang="zh-CN" altLang="zh-CN" b="1" dirty="0">
                <a:solidFill>
                  <a:srgbClr val="990000"/>
                </a:solidFill>
                <a:latin typeface="隶书" pitchFamily="49" charset="-122"/>
                <a:ea typeface="隶书" pitchFamily="49" charset="-122"/>
              </a:rPr>
              <a:t>是企业生存与发展的重要保障</a:t>
            </a:r>
            <a:r>
              <a:rPr lang="zh-CN" altLang="zh-CN" sz="2800" b="1" dirty="0">
                <a:solidFill>
                  <a:srgbClr val="990000"/>
                </a:solidFill>
                <a:latin typeface="隶书" pitchFamily="49" charset="-122"/>
                <a:ea typeface="隶书" pitchFamily="49" charset="-122"/>
              </a:rPr>
              <a:t>，</a:t>
            </a:r>
            <a:r>
              <a:rPr lang="zh-CN" altLang="zh-CN" b="1" dirty="0">
                <a:solidFill>
                  <a:srgbClr val="006600"/>
                </a:solidFill>
                <a:latin typeface="隶书" pitchFamily="49" charset="-122"/>
                <a:ea typeface="隶书" pitchFamily="49" charset="-122"/>
              </a:rPr>
              <a:t>也是从业人员强化安全生产意识</a:t>
            </a:r>
            <a:r>
              <a:rPr lang="zh-CN" altLang="zh-CN" sz="2800" b="1" dirty="0">
                <a:solidFill>
                  <a:srgbClr val="006600"/>
                </a:solidFill>
                <a:latin typeface="隶书" pitchFamily="49" charset="-122"/>
                <a:ea typeface="隶书" pitchFamily="49" charset="-122"/>
              </a:rPr>
              <a:t>、</a:t>
            </a:r>
            <a:r>
              <a:rPr lang="zh-CN" altLang="zh-CN" b="1" dirty="0">
                <a:solidFill>
                  <a:srgbClr val="006600"/>
                </a:solidFill>
                <a:latin typeface="隶书" pitchFamily="49" charset="-122"/>
                <a:ea typeface="隶书" pitchFamily="49" charset="-122"/>
              </a:rPr>
              <a:t>掌握安全生产知识</a:t>
            </a:r>
            <a:r>
              <a:rPr lang="zh-CN" altLang="zh-CN" sz="2800" b="1" dirty="0">
                <a:solidFill>
                  <a:srgbClr val="006600"/>
                </a:solidFill>
                <a:latin typeface="隶书" pitchFamily="49" charset="-122"/>
                <a:ea typeface="隶书" pitchFamily="49" charset="-122"/>
              </a:rPr>
              <a:t>、</a:t>
            </a:r>
            <a:r>
              <a:rPr lang="zh-CN" altLang="zh-CN" b="1" dirty="0">
                <a:solidFill>
                  <a:srgbClr val="006600"/>
                </a:solidFill>
                <a:latin typeface="隶书" pitchFamily="49" charset="-122"/>
                <a:ea typeface="隶书" pitchFamily="49" charset="-122"/>
              </a:rPr>
              <a:t>提高安全生产技能实现自我保护的基本需要</a:t>
            </a:r>
            <a:r>
              <a:rPr lang="zh-CN" altLang="zh-CN" sz="2800" b="1" dirty="0">
                <a:solidFill>
                  <a:srgbClr val="006600"/>
                </a:solidFill>
                <a:latin typeface="隶书" pitchFamily="49" charset="-122"/>
                <a:ea typeface="隶书" pitchFamily="49" charset="-122"/>
              </a:rPr>
              <a:t>。</a:t>
            </a:r>
            <a:endParaRPr lang="zh-CN" altLang="zh-CN" sz="2800" b="1" dirty="0">
              <a:solidFill>
                <a:schemeClr val="tx2"/>
              </a:solidFill>
              <a:latin typeface="隶书" pitchFamily="49" charset="-122"/>
              <a:ea typeface="隶书"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培训考核标准制定</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第十九条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煤矿企业的主要负责人、安全生产管理人员和特种作业人员的</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考核标准，由</a:t>
            </a:r>
            <a:r>
              <a:rPr kumimoji="0" lang="zh-CN" altLang="zh-CN" sz="2800" b="1" i="0" u="heavy"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国家煤矿安监局制定</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培训考核标准制定</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第十九条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除危险物品的生产、经营、储存单位和矿山、金属冶炼单位以外其他生产经营单位主要负责人、安全生产管理人员及其他从业人员的</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考核标准，由</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省级安全生产监督管理部门制定</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主体</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二</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国家安全监管总局</a:t>
            </a:r>
            <a:r>
              <a:rPr kumimoji="0" lang="zh-CN" altLang="zh-CN" sz="2800" b="0"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负责</a:t>
            </a:r>
            <a:r>
              <a:rPr kumimoji="0" lang="zh-CN" altLang="zh-CN" sz="2800" b="0" i="0" u="sng"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省级以上安全生产监督管理部门的安全生产监管人员</a:t>
            </a:r>
            <a:r>
              <a:rPr kumimoji="0" lang="zh-CN" altLang="zh-CN" sz="2800" b="0"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sng"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各级煤矿安全监察机构的煤矿安全监察人员</a:t>
            </a:r>
            <a:r>
              <a:rPr kumimoji="0" lang="zh-CN" altLang="zh-CN" sz="2800" b="0"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的考核；</a:t>
            </a:r>
            <a:r>
              <a:rPr kumimoji="0" lang="zh-CN" altLang="zh-CN" sz="2800" b="0" i="0" u="none" strike="noStrike" kern="100" cap="none" spc="0" normalizeH="0" baseline="0" noProof="0" dirty="0" smtClean="0">
                <a:ln>
                  <a:noFill/>
                </a:ln>
                <a:solidFill>
                  <a:srgbClr val="660066"/>
                </a:solidFill>
                <a:effectLst/>
                <a:uLnTx/>
                <a:uFillTx/>
                <a:latin typeface="隶书" pitchFamily="49" charset="-122"/>
                <a:ea typeface="隶书" pitchFamily="49" charset="-122"/>
                <a:cs typeface="+mn-cs"/>
              </a:rPr>
              <a:t>负责</a:t>
            </a:r>
            <a:r>
              <a:rPr kumimoji="0" lang="zh-CN" altLang="zh-CN" sz="2800" b="0" i="0" u="sng" strike="noStrike" kern="100" cap="none" spc="0" normalizeH="0" baseline="0" noProof="0" dirty="0" smtClean="0">
                <a:ln>
                  <a:noFill/>
                </a:ln>
                <a:solidFill>
                  <a:srgbClr val="660066"/>
                </a:solidFill>
                <a:effectLst/>
                <a:uLnTx/>
                <a:uFillTx/>
                <a:latin typeface="隶书" pitchFamily="49" charset="-122"/>
                <a:ea typeface="隶书" pitchFamily="49" charset="-122"/>
                <a:cs typeface="+mn-cs"/>
              </a:rPr>
              <a:t>中央企业的总公司、总厂或者集团公司的主要负责人和安全生产管理人员</a:t>
            </a:r>
            <a:r>
              <a:rPr kumimoji="0" lang="zh-CN" altLang="zh-CN" sz="2800" b="0" i="0" u="none" strike="noStrike" kern="100" cap="none" spc="0" normalizeH="0" baseline="0" noProof="0" dirty="0" smtClean="0">
                <a:ln>
                  <a:noFill/>
                </a:ln>
                <a:solidFill>
                  <a:srgbClr val="660066"/>
                </a:solidFill>
                <a:effectLst/>
                <a:uLnTx/>
                <a:uFillTx/>
                <a:latin typeface="隶书" pitchFamily="49" charset="-122"/>
                <a:ea typeface="隶书" pitchFamily="49" charset="-122"/>
                <a:cs typeface="+mn-cs"/>
              </a:rPr>
              <a:t>的考核。</a:t>
            </a:r>
            <a:endParaRPr kumimoji="0" lang="zh-CN" altLang="zh-CN" sz="2800" b="0" i="0" u="none" strike="noStrike" kern="100" cap="none" spc="0" normalizeH="0" baseline="0" noProof="0" dirty="0" smtClean="0">
              <a:ln>
                <a:noFill/>
              </a:ln>
              <a:solidFill>
                <a:srgbClr val="660066"/>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主体</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二</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省级安全生产监督管理部门</a:t>
            </a:r>
            <a:r>
              <a:rPr kumimoji="0" lang="zh-CN" altLang="zh-CN" sz="2800" b="0" i="0" u="none" strike="noStrike" kern="100" cap="none" spc="0" normalizeH="0" baseline="0" noProof="0" dirty="0" smtClean="0">
                <a:ln>
                  <a:noFill/>
                </a:ln>
                <a:solidFill>
                  <a:srgbClr val="006600"/>
                </a:solidFill>
                <a:effectLst/>
                <a:uLnTx/>
                <a:uFillTx/>
                <a:latin typeface="隶书" pitchFamily="49" charset="-122"/>
                <a:ea typeface="隶书" pitchFamily="49" charset="-122"/>
                <a:cs typeface="+mn-cs"/>
              </a:rPr>
              <a:t>负责</a:t>
            </a:r>
            <a:r>
              <a:rPr kumimoji="0" lang="zh-CN" altLang="zh-CN" sz="2800" b="0" i="0" u="sng" strike="noStrike" kern="100" cap="none" spc="0" normalizeH="0" baseline="0" noProof="0" dirty="0" smtClean="0">
                <a:ln>
                  <a:noFill/>
                </a:ln>
                <a:solidFill>
                  <a:srgbClr val="006600"/>
                </a:solidFill>
                <a:effectLst/>
                <a:uLnTx/>
                <a:uFillTx/>
                <a:latin typeface="隶书" pitchFamily="49" charset="-122"/>
                <a:ea typeface="隶书" pitchFamily="49" charset="-122"/>
                <a:cs typeface="+mn-cs"/>
              </a:rPr>
              <a:t>市级</a:t>
            </a:r>
            <a:r>
              <a:rPr kumimoji="0" lang="zh-CN" altLang="zh-CN" sz="2400" b="0" i="0" u="sng"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a:t>
            </a:r>
            <a:r>
              <a:rPr kumimoji="0" lang="zh-CN" altLang="zh-CN" sz="2800" b="0" i="0" u="sng" strike="noStrike" kern="100" cap="none" spc="0" normalizeH="0" baseline="0" noProof="0" dirty="0" smtClean="0">
                <a:ln>
                  <a:noFill/>
                </a:ln>
                <a:solidFill>
                  <a:srgbClr val="006600"/>
                </a:solidFill>
                <a:effectLst/>
                <a:uLnTx/>
                <a:uFillTx/>
                <a:latin typeface="隶书" pitchFamily="49" charset="-122"/>
                <a:ea typeface="隶书" pitchFamily="49" charset="-122"/>
                <a:cs typeface="+mn-cs"/>
              </a:rPr>
              <a:t>县级安全生产监督管理部门的安全生产监管人员</a:t>
            </a:r>
            <a:r>
              <a:rPr kumimoji="0" lang="zh-CN" altLang="zh-CN" sz="2800" b="0" i="0" u="none" strike="noStrike" kern="100" cap="none" spc="0" normalizeH="0" baseline="0" noProof="0" dirty="0" smtClean="0">
                <a:ln>
                  <a:noFill/>
                </a:ln>
                <a:solidFill>
                  <a:srgbClr val="006600"/>
                </a:solidFill>
                <a:effectLst/>
                <a:uLnTx/>
                <a:uFillTx/>
                <a:latin typeface="隶书" pitchFamily="49" charset="-122"/>
                <a:ea typeface="隶书" pitchFamily="49" charset="-122"/>
                <a:cs typeface="+mn-cs"/>
              </a:rPr>
              <a:t>的考核；</a:t>
            </a:r>
            <a:r>
              <a:rPr kumimoji="0" lang="zh-CN" altLang="zh-CN" sz="2800" b="0" i="0" u="none" strike="noStrike" kern="100" cap="none" spc="0" normalizeH="0" baseline="0" noProof="0" dirty="0" smtClean="0">
                <a:ln>
                  <a:noFill/>
                </a:ln>
                <a:solidFill>
                  <a:srgbClr val="0070C0"/>
                </a:solidFill>
                <a:effectLst/>
                <a:uLnTx/>
                <a:uFillTx/>
                <a:latin typeface="隶书" pitchFamily="49" charset="-122"/>
                <a:ea typeface="隶书" pitchFamily="49" charset="-122"/>
                <a:cs typeface="+mn-cs"/>
              </a:rPr>
              <a:t>负责</a:t>
            </a:r>
            <a:r>
              <a:rPr kumimoji="0" lang="zh-CN" altLang="zh-CN" sz="2800" b="0" i="0" u="sng" strike="noStrike" kern="100" cap="none" spc="0" normalizeH="0" baseline="0" noProof="0" dirty="0" smtClean="0">
                <a:ln>
                  <a:noFill/>
                </a:ln>
                <a:solidFill>
                  <a:srgbClr val="0070C0"/>
                </a:solidFill>
                <a:effectLst/>
                <a:uLnTx/>
                <a:uFillTx/>
                <a:latin typeface="隶书" pitchFamily="49" charset="-122"/>
                <a:ea typeface="隶书" pitchFamily="49" charset="-122"/>
                <a:cs typeface="+mn-cs"/>
              </a:rPr>
              <a:t>省属生产经营单位和中央企业分公司、子公司及其所属单位的主要负责人和安全生产管理人员</a:t>
            </a:r>
            <a:r>
              <a:rPr kumimoji="0" lang="zh-CN" altLang="zh-CN" sz="2800" b="0" i="0" u="none" strike="noStrike" kern="100" cap="none" spc="0" normalizeH="0" baseline="0" noProof="0" dirty="0" smtClean="0">
                <a:ln>
                  <a:noFill/>
                </a:ln>
                <a:solidFill>
                  <a:srgbClr val="0070C0"/>
                </a:solidFill>
                <a:effectLst/>
                <a:uLnTx/>
                <a:uFillTx/>
                <a:latin typeface="隶书" pitchFamily="49" charset="-122"/>
                <a:ea typeface="隶书" pitchFamily="49" charset="-122"/>
                <a:cs typeface="+mn-cs"/>
              </a:rPr>
              <a:t>的考核；</a:t>
            </a:r>
            <a:r>
              <a:rPr kumimoji="0" lang="zh-CN" altLang="zh-CN" sz="2800" b="0" i="0" u="none"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负责</a:t>
            </a:r>
            <a:r>
              <a:rPr kumimoji="0" lang="zh-CN" altLang="zh-CN" sz="2800" b="0" i="0" u="sng"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特种作业人员</a:t>
            </a:r>
            <a:r>
              <a:rPr kumimoji="0" lang="zh-CN" altLang="zh-CN" sz="2800" b="0" i="0" u="none"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的考核。</a:t>
            </a:r>
            <a:endParaRPr kumimoji="0" lang="zh-CN" altLang="zh-CN" sz="2800" b="0" i="0" u="none" strike="noStrike" kern="100" cap="none" spc="0" normalizeH="0" baseline="0" noProof="0" dirty="0" smtClean="0">
              <a:ln>
                <a:noFill/>
              </a:ln>
              <a:solidFill>
                <a:srgbClr val="8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主体</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二</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市级安全生产监督管理部门</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负责</a:t>
            </a:r>
            <a:r>
              <a:rPr kumimoji="0" lang="zh-CN" altLang="zh-CN" sz="2800" b="0"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本行政区域内除中央企业、省属生产经营单位以外的其他生产经营单位的主要负责人和安全生产管理人员的考核</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省级煤矿安全培训监管机构</a:t>
            </a:r>
            <a:r>
              <a:rPr kumimoji="0" lang="zh-CN" altLang="zh-CN" sz="2800" b="0" i="0" u="none"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负责所辖区域内</a:t>
            </a:r>
            <a:r>
              <a:rPr kumimoji="0" lang="zh-CN" altLang="zh-CN" sz="2800" b="0" i="0" u="sng"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煤矿企业的主要负责人、安全生产管理人员和特种作业人员的考核</a:t>
            </a:r>
            <a:r>
              <a:rPr kumimoji="0" lang="zh-CN" altLang="zh-CN" sz="2800" b="0" i="0" u="none" strike="noStrike" kern="100" cap="none" spc="0" normalizeH="0" baseline="0" noProof="0" dirty="0" smtClean="0">
                <a:ln>
                  <a:noFill/>
                </a:ln>
                <a:solidFill>
                  <a:srgbClr val="80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培训考核标准</a:t>
            </a:r>
            <a:r>
              <a:rPr kumimoji="0" lang="zh-CN" altLang="en-US"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主体</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二</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sng"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除主要负责人</a:t>
            </a:r>
            <a:r>
              <a:rPr kumimoji="0" lang="zh-CN" altLang="zh-CN" sz="2400" b="0" i="0" u="sng"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sng"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安全生产管理人员</a:t>
            </a:r>
            <a:r>
              <a:rPr kumimoji="0" lang="zh-CN" altLang="zh-CN" sz="2400" b="0" i="0" u="sng"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sng"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特种作业人员以外的生产经营单位的其他从业人员的考核</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由生产经营单位按照省级安全生产监督管理部门公布的考核标准，自行组织考核。</a:t>
            </a:r>
            <a:endPar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合格颁发证书</a:t>
            </a:r>
            <a:r>
              <a:rPr kumimoji="0" lang="zh-CN" altLang="zh-CN" sz="24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第二十</a:t>
            </a:r>
            <a:r>
              <a:rPr kumimoji="0" lang="zh-CN" altLang="en-US"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三</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条</a:t>
            </a:r>
            <a:r>
              <a:rPr kumimoji="0" lang="zh-CN" altLang="zh-CN" sz="24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4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安全生产监管人员经考核合格后，</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颁发</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安全生产监管执法证</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4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煤矿安全监察人员经考核合格后，</a:t>
            </a:r>
            <a:r>
              <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颁发</a:t>
            </a:r>
            <a:r>
              <a:rPr kumimoji="0" lang="zh-CN" altLang="zh-CN" sz="2800" b="1" i="0" u="heavy"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煤矿安全监察执法证</a:t>
            </a:r>
            <a:r>
              <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4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en-US" sz="24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危险物品的生产、经营、储存单位和矿山、金属冶炼单位主要负责人、安全生产管理人员经考核合格后，</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颁发</a:t>
            </a:r>
            <a:r>
              <a:rPr kumimoji="0" lang="zh-CN" altLang="zh-CN" sz="2800" b="1" i="0" u="heavy"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安全合格证</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合格颁发证书</a:t>
            </a:r>
            <a:r>
              <a:rPr kumimoji="0" lang="zh-CN" altLang="zh-CN" sz="24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第二十</a:t>
            </a:r>
            <a:r>
              <a:rPr kumimoji="0" lang="zh-CN" altLang="en-US"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三</a:t>
            </a:r>
            <a:r>
              <a:rPr kumimoji="0" lang="zh-CN" altLang="zh-CN" sz="28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条</a:t>
            </a:r>
            <a:r>
              <a:rPr kumimoji="0" lang="zh-CN" altLang="zh-CN" sz="2400" b="0"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特种作业人员经考核合格后，颁发</a:t>
            </a:r>
            <a:r>
              <a:rPr kumimoji="0" lang="zh-CN" altLang="zh-CN" sz="2400" b="0"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中华人民共和国特种作业操作证</a:t>
            </a:r>
            <a:r>
              <a:rPr kumimoji="0" lang="zh-CN" altLang="zh-CN" sz="2400" b="0"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以下简称</a:t>
            </a:r>
            <a:r>
              <a:rPr kumimoji="0" lang="zh-CN" altLang="zh-CN" sz="2800" b="1" i="0" u="heavy"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特种作业操作证</a:t>
            </a:r>
            <a:r>
              <a:rPr kumimoji="0" lang="zh-CN" altLang="zh-CN" sz="2400" b="0"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危险化学品登记机构的登记人员经考核合格后，颁发</a:t>
            </a:r>
            <a:r>
              <a:rPr kumimoji="0" lang="zh-CN" altLang="zh-CN" sz="2800" b="1" i="0" u="heavy"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上岗证</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其他人员经培训合格后，颁发</a:t>
            </a:r>
            <a:r>
              <a:rPr kumimoji="0" lang="zh-CN" altLang="zh-CN" sz="2800" b="1" i="0" u="heavy"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培训合格证</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培训监督管理</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第三十条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安全生产监督管理部门</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煤矿安全培训监管机构应当对</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生产经营单位的安全培训情况</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进行监督检查，检查内容包括：</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安全培训制度</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年度培训计划</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安全培训管理档案</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的制定和实施的情况；</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6</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培训监督管理</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第三十条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2</a:t>
            </a:r>
            <a:r>
              <a:rPr lang="zh-CN" altLang="zh-CN" sz="2400" dirty="0">
                <a:latin typeface="隶书" pitchFamily="49" charset="-122"/>
                <a:ea typeface="隶书" pitchFamily="49" charset="-122"/>
              </a:rPr>
              <a:t>）</a:t>
            </a:r>
            <a:r>
              <a:rPr lang="zh-CN" altLang="zh-CN" sz="2800" b="1" dirty="0">
                <a:solidFill>
                  <a:srgbClr val="003399"/>
                </a:solidFill>
                <a:latin typeface="隶书" pitchFamily="49" charset="-122"/>
                <a:ea typeface="隶书" pitchFamily="49" charset="-122"/>
              </a:rPr>
              <a:t>安全培训经费投入和使用的情况；</a:t>
            </a:r>
            <a:endParaRPr lang="zh-CN" altLang="zh-CN" sz="2800" dirty="0">
              <a:solidFill>
                <a:srgbClr val="003399"/>
              </a:solidFill>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3</a:t>
            </a:r>
            <a:r>
              <a:rPr lang="zh-CN" altLang="zh-CN" sz="2400" dirty="0">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主要负责人、安全生产管理人员接受安全生产知识和管理能力考核的情况；</a:t>
            </a:r>
            <a:endParaRPr lang="zh-CN" altLang="zh-CN" sz="2800" dirty="0">
              <a:solidFill>
                <a:srgbClr val="006600"/>
              </a:solidFill>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4</a:t>
            </a:r>
            <a:r>
              <a:rPr lang="zh-CN" altLang="zh-CN" sz="2400" dirty="0">
                <a:latin typeface="隶书" pitchFamily="49" charset="-122"/>
                <a:ea typeface="隶书" pitchFamily="49" charset="-122"/>
              </a:rPr>
              <a:t>）</a:t>
            </a:r>
            <a:r>
              <a:rPr lang="zh-CN" altLang="zh-CN" sz="2800" b="1" dirty="0">
                <a:solidFill>
                  <a:srgbClr val="990000"/>
                </a:solidFill>
                <a:latin typeface="隶书" pitchFamily="49" charset="-122"/>
                <a:ea typeface="隶书" pitchFamily="49" charset="-122"/>
              </a:rPr>
              <a:t>特种作业人员持证上岗的情况；</a:t>
            </a:r>
            <a:endParaRPr lang="en-US" altLang="zh-CN" sz="2800" b="1" dirty="0">
              <a:solidFill>
                <a:srgbClr val="990000"/>
              </a:solidFill>
              <a:latin typeface="隶书" pitchFamily="49" charset="-122"/>
              <a:ea typeface="隶书" pitchFamily="49" charset="-122"/>
            </a:endParaRPr>
          </a:p>
          <a:p>
            <a:pPr>
              <a:lnSpc>
                <a:spcPct val="120000"/>
              </a:lnSpc>
              <a:spcBef>
                <a:spcPct val="0"/>
              </a:spcBef>
              <a:buNone/>
            </a:pPr>
            <a:r>
              <a:rPr lang="en-US" altLang="zh-CN" sz="2400" dirty="0">
                <a:solidFill>
                  <a:srgbClr val="0000CC"/>
                </a:solidFill>
                <a:latin typeface="隶书" pitchFamily="49" charset="-122"/>
                <a:ea typeface="隶书" pitchFamily="49" charset="-122"/>
              </a:rPr>
              <a:t>       </a:t>
            </a:r>
            <a:endParaRPr lang="zh-CN" altLang="zh-CN" sz="2800" dirty="0">
              <a:solidFill>
                <a:srgbClr val="990000"/>
              </a:solidFill>
              <a:latin typeface="隶书" pitchFamily="49" charset="-122"/>
              <a:ea typeface="隶书" pitchFamily="49" charset="-122"/>
            </a:endParaRPr>
          </a:p>
          <a:p>
            <a:pPr>
              <a:lnSpc>
                <a:spcPct val="120000"/>
              </a:lnSpc>
              <a:spcBef>
                <a:spcPct val="0"/>
              </a:spcBef>
              <a:buNone/>
            </a:pPr>
            <a:endParaRPr lang="zh-CN" altLang="zh-CN" sz="2800" b="1" dirty="0">
              <a:solidFill>
                <a:srgbClr val="660066"/>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内容简介</a:t>
            </a:r>
            <a:endParaRPr lang="zh-CN" altLang="en-US" dirty="0"/>
          </a:p>
        </p:txBody>
      </p:sp>
      <p:sp>
        <p:nvSpPr>
          <p:cNvPr id="5123" name="Rectangle 3"/>
          <p:cNvSpPr>
            <a:spLocks noGrp="1" noChangeArrowheads="1"/>
          </p:cNvSpPr>
          <p:nvPr>
            <p:ph type="body" idx="1"/>
          </p:nvPr>
        </p:nvSpPr>
        <p:spPr>
          <a:xfrm>
            <a:off x="250825" y="1709738"/>
            <a:ext cx="8393113" cy="4456113"/>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ct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      </a:t>
            </a:r>
            <a:r>
              <a:rPr kumimoji="0" lang="zh-CN" altLang="en-US" sz="2800" b="1"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以下介绍</a:t>
            </a:r>
            <a:r>
              <a:rPr kumimoji="0" lang="en-US"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安全生产法</a:t>
            </a:r>
            <a:r>
              <a:rPr kumimoji="0" lang="en-US"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2014</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年修订</a:t>
            </a:r>
            <a:r>
              <a:rPr kumimoji="0" lang="zh-CN"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en-US" sz="20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建设工程安全生产管理条例</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400" b="0" i="0" u="none" strike="noStrike" kern="0" cap="none" spc="-10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2"/>
                </a:solidFill>
                <a:effectLst/>
                <a:uLnTx/>
                <a:uFillTx/>
                <a:latin typeface="隶书" pitchFamily="49" charset="-122"/>
                <a:ea typeface="隶书" pitchFamily="49" charset="-122"/>
                <a:cs typeface="+mn-cs"/>
              </a:rPr>
              <a:t>国务院令第</a:t>
            </a:r>
            <a:r>
              <a:rPr kumimoji="0" lang="en-US" altLang="zh-CN" sz="2800" b="0" i="0" u="none" strike="noStrike" kern="0" cap="none" spc="-100" normalizeH="0" baseline="0" noProof="0" dirty="0" smtClean="0">
                <a:ln>
                  <a:noFill/>
                </a:ln>
                <a:solidFill>
                  <a:schemeClr val="tx2"/>
                </a:solidFill>
                <a:effectLst/>
                <a:uLnTx/>
                <a:uFillTx/>
                <a:latin typeface="隶书" pitchFamily="49" charset="-122"/>
                <a:ea typeface="隶书" pitchFamily="49" charset="-122"/>
                <a:cs typeface="+mn-cs"/>
              </a:rPr>
              <a:t>393</a:t>
            </a:r>
            <a:r>
              <a:rPr kumimoji="0" lang="zh-CN" altLang="zh-CN" sz="2800" b="0" i="0" u="none" strike="noStrike" kern="0" cap="none" spc="-100" normalizeH="0" baseline="0" noProof="0" dirty="0" smtClean="0">
                <a:ln>
                  <a:noFill/>
                </a:ln>
                <a:solidFill>
                  <a:schemeClr val="tx2"/>
                </a:solidFill>
                <a:effectLst/>
                <a:uLnTx/>
                <a:uFillTx/>
                <a:latin typeface="隶书" pitchFamily="49" charset="-122"/>
                <a:ea typeface="隶书" pitchFamily="49" charset="-122"/>
                <a:cs typeface="+mn-cs"/>
              </a:rPr>
              <a:t>号</a:t>
            </a:r>
            <a:r>
              <a:rPr kumimoji="0" lang="zh-CN" altLang="zh-CN" sz="2400" b="0" i="0" u="none" strike="noStrike" kern="0" cap="none" spc="-10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en-US" sz="20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公路水运工程安全生产监督管理办法</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交通运输部令</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2017</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年第</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25</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号</a:t>
            </a:r>
            <a:r>
              <a:rPr kumimoji="0" lang="zh-CN"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en-US" sz="2000" b="1"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安全生产培训管理办法</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en-US"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r>
              <a:rPr kumimoji="0" lang="en-US"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国家安监总局令第</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44</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号</a:t>
            </a:r>
            <a:r>
              <a:rPr kumimoji="0" lang="zh-CN"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2015</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修正</a:t>
            </a:r>
            <a:r>
              <a:rPr kumimoji="0" lang="en-US"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en-US" sz="20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生产经营单位安全培训规定</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en-US"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国家安监总局令第</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3</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号</a:t>
            </a:r>
            <a:r>
              <a:rPr kumimoji="0" lang="zh-CN" altLang="zh-CN" sz="20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en-US"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2015</a:t>
            </a:r>
            <a:r>
              <a:rPr kumimoji="0" lang="zh-CN" altLang="zh-CN" sz="28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修正</a:t>
            </a:r>
            <a:r>
              <a:rPr kumimoji="0" lang="en-US" altLang="zh-CN" sz="2400" b="0" i="0" u="none" strike="noStrike" kern="0" cap="none" spc="0" normalizeH="0" baseline="0" noProof="0" dirty="0" smtClean="0">
                <a:ln>
                  <a:noFill/>
                </a:ln>
                <a:solidFill>
                  <a:schemeClr val="tx2"/>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等有关安全生产教育和培训规定</a:t>
            </a:r>
            <a:r>
              <a:rPr kumimoji="0" lang="zh-CN" altLang="en-US" sz="20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仅供学习参考。</a:t>
            </a: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6</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培训监督管理</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第三十条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20000"/>
              </a:lnSpc>
              <a:spcBef>
                <a:spcPct val="0"/>
              </a:spcBef>
              <a:buNone/>
            </a:pPr>
            <a:r>
              <a:rPr lang="en-US" altLang="zh-CN" sz="2400" dirty="0">
                <a:solidFill>
                  <a:srgbClr val="0000CC"/>
                </a:solidFill>
                <a:latin typeface="隶书" pitchFamily="49" charset="-122"/>
                <a:ea typeface="隶书" pitchFamily="49" charset="-122"/>
              </a:rPr>
              <a:t>       </a:t>
            </a:r>
            <a:r>
              <a:rPr lang="zh-CN" altLang="zh-CN" sz="2400" dirty="0">
                <a:solidFill>
                  <a:srgbClr val="0000CC"/>
                </a:solidFill>
                <a:latin typeface="隶书" pitchFamily="49" charset="-122"/>
                <a:ea typeface="隶书" pitchFamily="49" charset="-122"/>
              </a:rPr>
              <a:t>（</a:t>
            </a:r>
            <a:r>
              <a:rPr lang="en-US" altLang="zh-CN" sz="2800" b="1" dirty="0">
                <a:solidFill>
                  <a:srgbClr val="0000CC"/>
                </a:solidFill>
                <a:latin typeface="隶书" pitchFamily="49" charset="-122"/>
                <a:ea typeface="隶书" pitchFamily="49" charset="-122"/>
              </a:rPr>
              <a:t>5</a:t>
            </a:r>
            <a:r>
              <a:rPr lang="zh-CN" altLang="zh-CN" sz="2400" dirty="0">
                <a:solidFill>
                  <a:srgbClr val="0000CC"/>
                </a:solidFill>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应用新工艺、新技术、新材料、新设备以及转岗前对从业人员安全培训的情况；</a:t>
            </a:r>
            <a:endParaRPr lang="zh-CN" altLang="zh-CN" sz="2800" dirty="0">
              <a:solidFill>
                <a:srgbClr val="0000CC"/>
              </a:solidFill>
              <a:latin typeface="隶书" pitchFamily="49" charset="-122"/>
              <a:ea typeface="隶书" pitchFamily="49" charset="-122"/>
            </a:endParaRPr>
          </a:p>
          <a:p>
            <a:pPr>
              <a:lnSpc>
                <a:spcPct val="120000"/>
              </a:lnSpc>
              <a:spcBef>
                <a:spcPct val="0"/>
              </a:spcBef>
              <a:buNone/>
            </a:pPr>
            <a:r>
              <a:rPr lang="en-US" altLang="zh-CN" sz="2800" b="1" dirty="0">
                <a:solidFill>
                  <a:srgbClr val="FF0000"/>
                </a:solidFill>
                <a:latin typeface="隶书" pitchFamily="49" charset="-122"/>
                <a:ea typeface="隶书" pitchFamily="49" charset="-122"/>
              </a:rPr>
              <a:t>      </a:t>
            </a:r>
            <a:r>
              <a:rPr lang="zh-CN" altLang="zh-CN" sz="2400" dirty="0">
                <a:solidFill>
                  <a:srgbClr val="FF0000"/>
                </a:solidFill>
                <a:latin typeface="隶书" pitchFamily="49" charset="-122"/>
                <a:ea typeface="隶书" pitchFamily="49" charset="-122"/>
              </a:rPr>
              <a:t>（</a:t>
            </a:r>
            <a:r>
              <a:rPr lang="en-US" altLang="zh-CN" sz="2800" b="1" dirty="0">
                <a:solidFill>
                  <a:srgbClr val="FF0000"/>
                </a:solidFill>
                <a:latin typeface="隶书" pitchFamily="49" charset="-122"/>
                <a:ea typeface="隶书" pitchFamily="49" charset="-122"/>
              </a:rPr>
              <a:t>6</a:t>
            </a:r>
            <a:r>
              <a:rPr lang="zh-CN" altLang="zh-CN" sz="2400" dirty="0">
                <a:solidFill>
                  <a:srgbClr val="FF0000"/>
                </a:solidFill>
                <a:latin typeface="隶书" pitchFamily="49" charset="-122"/>
                <a:ea typeface="隶书" pitchFamily="49" charset="-122"/>
              </a:rPr>
              <a:t>）</a:t>
            </a:r>
            <a:r>
              <a:rPr lang="zh-CN" altLang="zh-CN" sz="2800" b="1" dirty="0">
                <a:solidFill>
                  <a:srgbClr val="FF0000"/>
                </a:solidFill>
                <a:latin typeface="隶书" pitchFamily="49" charset="-122"/>
                <a:ea typeface="隶书" pitchFamily="49" charset="-122"/>
              </a:rPr>
              <a:t>其他从业人员安全培训的情况；</a:t>
            </a:r>
            <a:endParaRPr lang="zh-CN" altLang="zh-CN" sz="2800" dirty="0">
              <a:solidFill>
                <a:srgbClr val="FF0000"/>
              </a:solidFill>
              <a:latin typeface="隶书" pitchFamily="49" charset="-122"/>
              <a:ea typeface="隶书" pitchFamily="49" charset="-122"/>
            </a:endParaRPr>
          </a:p>
          <a:p>
            <a:pPr>
              <a:lnSpc>
                <a:spcPct val="120000"/>
              </a:lnSpc>
              <a:spcBef>
                <a:spcPct val="0"/>
              </a:spcBef>
              <a:buNone/>
            </a:pPr>
            <a:r>
              <a:rPr lang="en-US" altLang="zh-CN" sz="2800" b="1" dirty="0">
                <a:solidFill>
                  <a:srgbClr val="006600"/>
                </a:solidFill>
                <a:latin typeface="隶书" pitchFamily="49" charset="-122"/>
                <a:ea typeface="隶书" pitchFamily="49" charset="-122"/>
              </a:rPr>
              <a:t>      </a:t>
            </a:r>
            <a:r>
              <a:rPr lang="zh-CN" altLang="zh-CN" sz="2400" dirty="0">
                <a:solidFill>
                  <a:srgbClr val="006600"/>
                </a:solidFill>
                <a:latin typeface="隶书" pitchFamily="49" charset="-122"/>
                <a:ea typeface="隶书" pitchFamily="49" charset="-122"/>
              </a:rPr>
              <a:t>（</a:t>
            </a:r>
            <a:r>
              <a:rPr lang="en-US" altLang="zh-CN" sz="2800" b="1" dirty="0">
                <a:solidFill>
                  <a:srgbClr val="006600"/>
                </a:solidFill>
                <a:latin typeface="隶书" pitchFamily="49" charset="-122"/>
                <a:ea typeface="隶书" pitchFamily="49" charset="-122"/>
              </a:rPr>
              <a:t>7</a:t>
            </a:r>
            <a:r>
              <a:rPr lang="zh-CN" altLang="zh-CN" sz="2400" dirty="0">
                <a:solidFill>
                  <a:srgbClr val="006600"/>
                </a:solidFill>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法律法规规定的其他内容。</a:t>
            </a:r>
            <a:endParaRPr lang="zh-CN" altLang="zh-CN" sz="2800" dirty="0">
              <a:solidFill>
                <a:srgbClr val="006600"/>
              </a:solidFill>
              <a:latin typeface="隶书" pitchFamily="49" charset="-122"/>
              <a:ea typeface="隶书" pitchFamily="49" charset="-122"/>
            </a:endParaRPr>
          </a:p>
          <a:p>
            <a:pPr>
              <a:lnSpc>
                <a:spcPct val="120000"/>
              </a:lnSpc>
              <a:spcBef>
                <a:spcPct val="0"/>
              </a:spcBef>
              <a:buNone/>
            </a:pPr>
            <a:endParaRPr lang="zh-CN" altLang="zh-CN" sz="2800" dirty="0">
              <a:solidFill>
                <a:srgbClr val="990000"/>
              </a:solidFill>
              <a:latin typeface="隶书" pitchFamily="49" charset="-122"/>
              <a:ea typeface="隶书" pitchFamily="49" charset="-122"/>
            </a:endParaRPr>
          </a:p>
          <a:p>
            <a:pPr>
              <a:lnSpc>
                <a:spcPct val="120000"/>
              </a:lnSpc>
              <a:spcBef>
                <a:spcPct val="0"/>
              </a:spcBef>
              <a:buNone/>
            </a:pPr>
            <a:endParaRPr lang="zh-CN" altLang="zh-CN" sz="2800" b="1" dirty="0">
              <a:solidFill>
                <a:srgbClr val="660066"/>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四</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安全生产培训管理办法</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169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生产经营单位安全培训规定</a:t>
            </a:r>
            <a:r>
              <a:rPr kumimoji="0" lang="zh-CN" altLang="zh-CN" sz="24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2006</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年</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1</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月</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17</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日</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国家安全监管总局令第</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3</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号公布，</a:t>
            </a:r>
            <a:r>
              <a:rPr kumimoji="0" lang="zh-CN"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根据</a:t>
            </a:r>
            <a:r>
              <a:rPr kumimoji="0" lang="en-US"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2013</a:t>
            </a:r>
            <a:r>
              <a:rPr kumimoji="0" lang="zh-CN"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年</a:t>
            </a:r>
            <a:r>
              <a:rPr kumimoji="0" lang="en-US"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8</a:t>
            </a:r>
            <a:r>
              <a:rPr kumimoji="0" lang="zh-CN"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月</a:t>
            </a:r>
            <a:r>
              <a:rPr kumimoji="0" lang="en-US"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29</a:t>
            </a:r>
            <a:r>
              <a:rPr kumimoji="0" lang="zh-CN"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日国家安全监管总局令第</a:t>
            </a:r>
            <a:r>
              <a:rPr kumimoji="0" lang="en-US"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63</a:t>
            </a:r>
            <a:r>
              <a:rPr kumimoji="0" lang="zh-CN" altLang="zh-CN"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号第一次修正</a:t>
            </a:r>
            <a:r>
              <a:rPr kumimoji="0" lang="zh-CN" altLang="en-US"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根据</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2015</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年</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5</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月</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29</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日国家安全生产监管总局令第</a:t>
            </a:r>
            <a:r>
              <a:rPr kumimoji="0" lang="en-US"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80</a:t>
            </a:r>
            <a:r>
              <a:rPr kumimoji="0" lang="zh-CN" altLang="zh-CN" sz="28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号第二次修正</a:t>
            </a:r>
            <a:r>
              <a:rPr kumimoji="0" lang="zh-CN" altLang="zh-CN" sz="24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en-US" sz="2400" b="1" i="0" u="none" strike="noStrike" kern="10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总体要求</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第一章 总则</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1.1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建立健全安全培训制度</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生产经营单位负责本单位从业人员安全培训工作。</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生产经营单位应当按照安全生产法和有关法律、行政法规和本规定，</a:t>
            </a:r>
            <a:r>
              <a:rPr kumimoji="0" lang="zh-CN" altLang="zh-CN" sz="2800" b="1" i="0" u="heavy"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建立健全安全培训工作制度</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总体要求</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第一章 总则</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1.2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安全培训要全员工</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全覆盖</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生产经营单位应当进行安全培训的从业人员包括</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主要负责人</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安全生产管理人员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特种作业人员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其他从业人员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总体要求</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第一章 总则</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1.2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安全培训要全员工</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全覆盖</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生产经营单位使用被派遣劳动者的</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应当将被派遣劳动者纳入本单位从业人员统一管理，对被派遣劳动者进行</a:t>
            </a:r>
            <a:r>
              <a:rPr kumimoji="0" lang="zh-CN" altLang="zh-CN" sz="2800" b="0"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岗位安全操作规程</a:t>
            </a:r>
            <a:r>
              <a:rPr kumimoji="0" lang="zh-CN" altLang="zh-CN" sz="28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0"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安全操作技能</a:t>
            </a:r>
            <a:r>
              <a:rPr kumimoji="0" lang="zh-CN" altLang="zh-CN" sz="28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的教育和培训。</a:t>
            </a:r>
            <a:r>
              <a:rPr kumimoji="0" lang="zh-CN" altLang="zh-CN" sz="2800" b="0" i="0" u="none" strike="noStrike" kern="0" cap="none" spc="-100" normalizeH="0" baseline="0" noProof="0" dirty="0" smtClean="0">
                <a:ln>
                  <a:noFill/>
                </a:ln>
                <a:solidFill>
                  <a:srgbClr val="006600"/>
                </a:solidFill>
                <a:effectLst/>
                <a:uLnTx/>
                <a:uFillTx/>
                <a:latin typeface="隶书" pitchFamily="49" charset="-122"/>
                <a:ea typeface="隶书" pitchFamily="49" charset="-122"/>
                <a:cs typeface="+mn-cs"/>
              </a:rPr>
              <a:t>劳务派遣单位应当对被派遣劳动者进行必要的安全生产教育和培训。</a:t>
            </a:r>
            <a:r>
              <a:rPr kumimoji="0" lang="en-US"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1</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总体要求</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第一章 总则</a:t>
            </a:r>
            <a:r>
              <a:rPr lang="zh-CN" altLang="zh-CN" sz="2400" dirty="0">
                <a:latin typeface="隶书" pitchFamily="49" charset="-122"/>
                <a:ea typeface="隶书" pitchFamily="49" charset="-122"/>
              </a:rPr>
              <a:t>）</a:t>
            </a:r>
            <a:endParaRPr lang="en-US" altLang="zh-CN" sz="2400"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en-US" altLang="zh-CN" sz="1600" b="1" dirty="0">
                <a:latin typeface="隶书" pitchFamily="49" charset="-122"/>
                <a:ea typeface="隶书" pitchFamily="49" charset="-122"/>
              </a:rPr>
              <a:t>  </a:t>
            </a:r>
            <a:r>
              <a:rPr lang="en-US" altLang="zh-CN" sz="1400" b="1" dirty="0">
                <a:latin typeface="隶书" pitchFamily="49" charset="-122"/>
                <a:ea typeface="隶书" pitchFamily="49" charset="-122"/>
              </a:rPr>
              <a:t> </a:t>
            </a:r>
            <a:r>
              <a:rPr lang="en-US" altLang="zh-CN" sz="2800" b="1" dirty="0">
                <a:latin typeface="隶书" pitchFamily="49" charset="-122"/>
                <a:ea typeface="隶书" pitchFamily="49" charset="-122"/>
              </a:rPr>
              <a:t>1.2 </a:t>
            </a:r>
            <a:r>
              <a:rPr lang="zh-CN" altLang="zh-CN" sz="2800" b="1" dirty="0">
                <a:latin typeface="隶书" pitchFamily="49" charset="-122"/>
                <a:ea typeface="隶书" pitchFamily="49" charset="-122"/>
              </a:rPr>
              <a:t>安全培训要全员工</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全覆盖</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第四条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b="1" dirty="0">
                <a:latin typeface="隶书" pitchFamily="49" charset="-122"/>
                <a:ea typeface="隶书" pitchFamily="49" charset="-122"/>
              </a:rPr>
              <a:t>（</a:t>
            </a:r>
            <a:r>
              <a:rPr lang="en-US" altLang="zh-CN" sz="2800" b="1" dirty="0">
                <a:latin typeface="隶书" pitchFamily="49" charset="-122"/>
                <a:ea typeface="隶书" pitchFamily="49" charset="-122"/>
              </a:rPr>
              <a:t>3</a:t>
            </a:r>
            <a:r>
              <a:rPr lang="zh-CN" altLang="zh-CN" sz="2400" b="1" dirty="0">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生产经营单位接收中等职业学校、高等学校学生实习的，应当对实习学生进行相应的安全生产教育和培训，提供必要的劳动防护用品。</a:t>
            </a:r>
            <a:r>
              <a:rPr lang="zh-CN" altLang="zh-CN" sz="2800" b="1" dirty="0">
                <a:solidFill>
                  <a:srgbClr val="800000"/>
                </a:solidFill>
                <a:latin typeface="隶书" pitchFamily="49" charset="-122"/>
                <a:ea typeface="隶书" pitchFamily="49" charset="-122"/>
              </a:rPr>
              <a:t>学校应当协助生产经营单位对实习学生进行安全生产教育和培训。</a:t>
            </a:r>
            <a:endParaRPr lang="en-US" altLang="zh-CN" sz="2400" dirty="0">
              <a:latin typeface="隶书" pitchFamily="49" charset="-122"/>
              <a:ea typeface="隶书" pitchFamily="49" charset="-122"/>
            </a:endParaRPr>
          </a:p>
          <a:p>
            <a:pPr>
              <a:lnSpc>
                <a:spcPct val="120000"/>
              </a:lnSpc>
              <a:spcBef>
                <a:spcPct val="0"/>
              </a:spcBef>
              <a:buNone/>
            </a:pPr>
            <a:endParaRPr lang="zh-CN" altLang="zh-CN" sz="2400" dirty="0">
              <a:latin typeface="隶书" pitchFamily="49" charset="-122"/>
              <a:ea typeface="隶书" pitchFamily="49" charset="-122"/>
            </a:endParaRPr>
          </a:p>
          <a:p>
            <a:pPr>
              <a:lnSpc>
                <a:spcPct val="120000"/>
              </a:lnSpc>
              <a:spcBef>
                <a:spcPct val="0"/>
              </a:spcBef>
              <a:buNone/>
            </a:pPr>
            <a:endParaRPr lang="zh-CN" altLang="zh-CN" sz="2800" b="1" dirty="0">
              <a:solidFill>
                <a:srgbClr val="660066"/>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1</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总体要求</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第一章 总则</a:t>
            </a:r>
            <a:r>
              <a:rPr lang="zh-CN" altLang="zh-CN" sz="2400" dirty="0">
                <a:latin typeface="隶书" pitchFamily="49" charset="-122"/>
                <a:ea typeface="隶书" pitchFamily="49" charset="-122"/>
              </a:rPr>
              <a:t>）</a:t>
            </a:r>
            <a:endParaRPr lang="en-US" altLang="zh-CN" sz="2400"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en-US" altLang="zh-CN" sz="1600" b="1" dirty="0">
                <a:latin typeface="隶书" pitchFamily="49" charset="-122"/>
                <a:ea typeface="隶书" pitchFamily="49" charset="-122"/>
              </a:rPr>
              <a:t>  </a:t>
            </a:r>
            <a:r>
              <a:rPr lang="en-US" altLang="zh-CN" sz="1400" b="1" dirty="0">
                <a:latin typeface="隶书" pitchFamily="49" charset="-122"/>
                <a:ea typeface="隶书" pitchFamily="49" charset="-122"/>
              </a:rPr>
              <a:t> </a:t>
            </a:r>
            <a:r>
              <a:rPr lang="en-US" altLang="zh-CN" sz="2800" b="1" dirty="0">
                <a:latin typeface="隶书" pitchFamily="49" charset="-122"/>
                <a:ea typeface="隶书" pitchFamily="49" charset="-122"/>
              </a:rPr>
              <a:t>1.2 </a:t>
            </a:r>
            <a:r>
              <a:rPr lang="zh-CN" altLang="zh-CN" sz="2800" b="1" dirty="0">
                <a:latin typeface="隶书" pitchFamily="49" charset="-122"/>
                <a:ea typeface="隶书" pitchFamily="49" charset="-122"/>
              </a:rPr>
              <a:t>安全培训要全员工</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全覆盖</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第四条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b="1" dirty="0">
                <a:latin typeface="隶书" pitchFamily="49" charset="-122"/>
                <a:ea typeface="隶书" pitchFamily="49" charset="-122"/>
              </a:rPr>
              <a:t>（</a:t>
            </a:r>
            <a:r>
              <a:rPr lang="en-US" altLang="zh-CN" sz="2800" b="1" dirty="0">
                <a:latin typeface="隶书" pitchFamily="49" charset="-122"/>
                <a:ea typeface="隶书" pitchFamily="49" charset="-122"/>
              </a:rPr>
              <a:t>4</a:t>
            </a:r>
            <a:r>
              <a:rPr lang="zh-CN" altLang="zh-CN" sz="2400" b="1" dirty="0">
                <a:latin typeface="隶书" pitchFamily="49" charset="-122"/>
                <a:ea typeface="隶书" pitchFamily="49" charset="-122"/>
              </a:rPr>
              <a:t>）</a:t>
            </a:r>
            <a:r>
              <a:rPr lang="zh-CN" altLang="zh-CN" sz="2800" dirty="0">
                <a:solidFill>
                  <a:srgbClr val="0000CC"/>
                </a:solidFill>
                <a:latin typeface="隶书" pitchFamily="49" charset="-122"/>
                <a:ea typeface="隶书" pitchFamily="49" charset="-122"/>
              </a:rPr>
              <a:t>生产经营单位从业人员应当接受安全培训，熟悉有关安全生产规章制度和安全操作规程，具备必要的安全生产知识，掌握本岗位的安全操作技能，了解事故应急处理措施，知悉自身在安全生产方面的权利和义务。</a:t>
            </a:r>
            <a:r>
              <a:rPr lang="zh-CN" altLang="zh-CN" sz="2800" dirty="0">
                <a:solidFill>
                  <a:srgbClr val="990000"/>
                </a:solidFill>
                <a:latin typeface="隶书" pitchFamily="49" charset="-122"/>
                <a:ea typeface="隶书" pitchFamily="49" charset="-122"/>
              </a:rPr>
              <a:t>未经安全培训合格的从业人员，不得上岗作业。</a:t>
            </a:r>
            <a:endParaRPr lang="en-US" altLang="zh-CN" sz="2400" dirty="0">
              <a:latin typeface="隶书" pitchFamily="49" charset="-122"/>
              <a:ea typeface="隶书" pitchFamily="49" charset="-122"/>
            </a:endParaRPr>
          </a:p>
          <a:p>
            <a:pPr>
              <a:lnSpc>
                <a:spcPct val="120000"/>
              </a:lnSpc>
              <a:spcBef>
                <a:spcPct val="0"/>
              </a:spcBef>
              <a:buNone/>
            </a:pPr>
            <a:endParaRPr lang="zh-CN" altLang="zh-CN" sz="2400" dirty="0">
              <a:latin typeface="隶书" pitchFamily="49" charset="-122"/>
              <a:ea typeface="隶书" pitchFamily="49" charset="-122"/>
            </a:endParaRPr>
          </a:p>
          <a:p>
            <a:pPr>
              <a:lnSpc>
                <a:spcPct val="120000"/>
              </a:lnSpc>
              <a:spcBef>
                <a:spcPct val="0"/>
              </a:spcBef>
              <a:buNone/>
            </a:pPr>
            <a:endParaRPr lang="zh-CN" altLang="zh-CN" sz="2800" b="1" dirty="0">
              <a:solidFill>
                <a:srgbClr val="660066"/>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2.1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主要负责人安全培训内容</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第七条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国家</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安全生产方针</a:t>
            </a:r>
            <a:r>
              <a:rPr kumimoji="0" lang="zh-CN" altLang="zh-CN" sz="2400" b="0"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政策</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有关安全生产的法律、法规、规章及标准</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安全生产管理基本知识</a:t>
            </a:r>
            <a:r>
              <a:rPr kumimoji="0" lang="zh-CN" altLang="zh-CN" sz="24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安全生产技术</a:t>
            </a:r>
            <a:r>
              <a:rPr kumimoji="0" lang="zh-CN" altLang="zh-CN" sz="24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安全生产专业知识</a:t>
            </a:r>
            <a:r>
              <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a:t>
            </a:r>
            <a:endParaRPr kumimoji="0" lang="en-US"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en-US"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2.1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主要负责人安全培训内容</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第七条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重大危险源管理</a:t>
            </a:r>
            <a:r>
              <a:rPr kumimoji="0" lang="zh-CN" altLang="zh-CN" sz="2800" b="1" i="0" u="none"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重大事故防范</a:t>
            </a:r>
            <a:r>
              <a:rPr kumimoji="0" lang="zh-CN" altLang="zh-CN" sz="2800" b="1" i="0" u="none"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应急管理和救援组织以及事故调查处理的有关规定</a:t>
            </a:r>
            <a:r>
              <a:rPr kumimoji="0" lang="zh-CN" altLang="zh-CN" sz="2800" b="1" i="0" u="none" strike="noStrike" kern="100" cap="none" spc="-100" normalizeH="0" baseline="0" noProof="0" dirty="0" smtClean="0">
                <a:ln>
                  <a:noFill/>
                </a:ln>
                <a:solidFill>
                  <a:srgbClr val="003399"/>
                </a:solidFill>
                <a:effectLst/>
                <a:uLnTx/>
                <a:uFillTx/>
                <a:latin typeface="隶书" pitchFamily="49" charset="-122"/>
                <a:ea typeface="隶书" pitchFamily="49" charset="-122"/>
                <a:cs typeface="+mn-cs"/>
              </a:rPr>
              <a:t>；</a:t>
            </a:r>
            <a:endPar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rPr>
              <a:t>职业危害及其预防措施；</a:t>
            </a:r>
            <a:endParaRPr kumimoji="0" lang="en-US"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国内外先进的安全生产管理经验；</a:t>
            </a:r>
            <a:endParaRPr kumimoji="0" lang="en-US"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      </a:t>
            </a:r>
            <a:r>
              <a:rPr kumimoji="0" lang="en-US" altLang="zh-CN" sz="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6</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FF0000"/>
                </a:solidFill>
                <a:effectLst/>
                <a:uLnTx/>
                <a:uFillTx/>
                <a:latin typeface="隶书" pitchFamily="49" charset="-122"/>
                <a:ea typeface="隶书" pitchFamily="49" charset="-122"/>
                <a:cs typeface="+mn-cs"/>
              </a:rPr>
              <a:t>典型事故和应急救援案例分析；</a:t>
            </a:r>
            <a:endParaRPr kumimoji="0" lang="zh-CN" altLang="zh-CN" sz="2800" b="1" i="0" u="none" strike="noStrike" kern="100" cap="none" spc="-100" normalizeH="0" baseline="0" noProof="0" dirty="0" smtClean="0">
              <a:ln>
                <a:noFill/>
              </a:ln>
              <a:solidFill>
                <a:srgbClr val="FF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8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7</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rPr>
              <a:t>其他需要培训的内容。</a:t>
            </a:r>
            <a:endPar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en-US"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2.2 </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安全生产管理人员安全培训内容</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七个方面</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八</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国家</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安全生产方针</a:t>
            </a:r>
            <a:r>
              <a:rPr kumimoji="0" lang="zh-CN" altLang="zh-CN" sz="2400" b="0"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政策</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有关安全生产的法律、法规、规章及标准</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rPr>
              <a:t>安全生产管理</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rPr>
              <a:t>安全生产技术</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rPr>
              <a:t>职业卫生等知识</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solidFill>
                  <a:schemeClr val="tx2"/>
                </a:solidFill>
                <a:latin typeface="隶书" pitchFamily="49" charset="-122"/>
                <a:ea typeface="隶书" pitchFamily="49" charset="-122"/>
              </a:rPr>
              <a:t>      </a:t>
            </a:r>
            <a:r>
              <a:rPr lang="en-US" altLang="zh-CN" sz="2800" b="1" dirty="0">
                <a:latin typeface="隶书" pitchFamily="49" charset="-122"/>
                <a:ea typeface="隶书" pitchFamily="49" charset="-122"/>
              </a:rPr>
              <a:t>1</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对生产经营单位及其从业人员基本要求</a:t>
            </a:r>
            <a:endParaRPr lang="zh-CN" altLang="zh-CN" sz="2800" b="1" dirty="0">
              <a:latin typeface="隶书" pitchFamily="49" charset="-122"/>
              <a:ea typeface="隶书" pitchFamily="49" charset="-122"/>
            </a:endParaRPr>
          </a:p>
          <a:p>
            <a:pPr>
              <a:lnSpc>
                <a:spcPct val="120000"/>
              </a:lnSpc>
              <a:spcBef>
                <a:spcPct val="0"/>
              </a:spcBef>
              <a:buNone/>
            </a:pPr>
            <a:r>
              <a:rPr lang="en-US" altLang="zh-CN" sz="2800" dirty="0">
                <a:latin typeface="隶书" pitchFamily="49" charset="-122"/>
                <a:ea typeface="隶书" pitchFamily="49" charset="-122"/>
              </a:rPr>
              <a:t>       </a:t>
            </a:r>
            <a:r>
              <a:rPr lang="zh-CN" altLang="zh-CN" sz="2800" b="1" dirty="0">
                <a:latin typeface="黑体" panose="02010609060101010101" pitchFamily="49" charset="-122"/>
                <a:ea typeface="黑体" panose="02010609060101010101" pitchFamily="49" charset="-122"/>
              </a:rPr>
              <a:t>生产经营单位应当对从业人员进行安全生产教育和培训</a:t>
            </a:r>
            <a:r>
              <a:rPr lang="zh-CN" altLang="en-US" sz="2800" b="1" dirty="0">
                <a:latin typeface="黑体" panose="02010609060101010101" pitchFamily="49" charset="-122"/>
                <a:ea typeface="黑体" panose="02010609060101010101" pitchFamily="49" charset="-122"/>
              </a:rPr>
              <a:t>，保证：</a:t>
            </a:r>
            <a:endParaRPr lang="en-US" altLang="zh-CN" sz="2400" b="1" dirty="0">
              <a:latin typeface="黑体" panose="02010609060101010101" pitchFamily="49" charset="-122"/>
              <a:ea typeface="黑体" panose="02010609060101010101" pitchFamily="49" charset="-122"/>
            </a:endParaRPr>
          </a:p>
          <a:p>
            <a:pPr>
              <a:lnSpc>
                <a:spcPct val="120000"/>
              </a:lnSpc>
              <a:spcBef>
                <a:spcPct val="0"/>
              </a:spcBef>
              <a:buNone/>
            </a:pPr>
            <a:r>
              <a:rPr lang="en-US" altLang="zh-CN" sz="24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dirty="0">
                <a:latin typeface="隶书" pitchFamily="49" charset="-122"/>
                <a:ea typeface="隶书" pitchFamily="49" charset="-122"/>
              </a:rPr>
              <a:t>1</a:t>
            </a:r>
            <a:r>
              <a:rPr lang="zh-CN" altLang="zh-CN" sz="2400" dirty="0">
                <a:latin typeface="隶书" pitchFamily="49" charset="-122"/>
                <a:ea typeface="隶书" pitchFamily="49" charset="-122"/>
              </a:rPr>
              <a:t>）</a:t>
            </a:r>
            <a:r>
              <a:rPr lang="zh-CN" altLang="zh-CN" sz="2800" dirty="0">
                <a:solidFill>
                  <a:srgbClr val="000099"/>
                </a:solidFill>
                <a:latin typeface="隶书" pitchFamily="49" charset="-122"/>
                <a:ea typeface="隶书" pitchFamily="49" charset="-122"/>
              </a:rPr>
              <a:t>从业人员具备必要的安全生产知识</a:t>
            </a:r>
            <a:r>
              <a:rPr lang="zh-CN" altLang="en-US" sz="2800" dirty="0">
                <a:solidFill>
                  <a:srgbClr val="000099"/>
                </a:solidFill>
                <a:latin typeface="隶书" pitchFamily="49" charset="-122"/>
                <a:ea typeface="隶书" pitchFamily="49" charset="-122"/>
              </a:rPr>
              <a:t>；</a:t>
            </a:r>
            <a:endParaRPr lang="en-US" altLang="zh-CN" sz="2400" dirty="0">
              <a:solidFill>
                <a:srgbClr val="000099"/>
              </a:solidFill>
              <a:latin typeface="隶书" pitchFamily="49" charset="-122"/>
              <a:ea typeface="隶书" pitchFamily="49" charset="-122"/>
            </a:endParaRPr>
          </a:p>
          <a:p>
            <a:pPr>
              <a:lnSpc>
                <a:spcPct val="120000"/>
              </a:lnSpc>
              <a:spcBef>
                <a:spcPct val="0"/>
              </a:spcBef>
              <a:buNone/>
            </a:pPr>
            <a:r>
              <a:rPr lang="en-US" altLang="zh-CN" sz="2400" dirty="0">
                <a:solidFill>
                  <a:srgbClr val="000099"/>
                </a:solidFill>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dirty="0">
                <a:latin typeface="隶书" pitchFamily="49" charset="-122"/>
                <a:ea typeface="隶书" pitchFamily="49" charset="-122"/>
              </a:rPr>
              <a:t>2</a:t>
            </a:r>
            <a:r>
              <a:rPr lang="zh-CN" altLang="zh-CN" sz="2400" dirty="0">
                <a:latin typeface="隶书" pitchFamily="49" charset="-122"/>
                <a:ea typeface="隶书" pitchFamily="49" charset="-122"/>
              </a:rPr>
              <a:t>）</a:t>
            </a:r>
            <a:r>
              <a:rPr lang="zh-CN" altLang="zh-CN" sz="2800" dirty="0">
                <a:solidFill>
                  <a:srgbClr val="006600"/>
                </a:solidFill>
                <a:latin typeface="隶书" pitchFamily="49" charset="-122"/>
                <a:ea typeface="隶书" pitchFamily="49" charset="-122"/>
              </a:rPr>
              <a:t>熟悉有关的安全生产规章制度和安全操作规程</a:t>
            </a:r>
            <a:r>
              <a:rPr lang="zh-CN" altLang="en-US" sz="2800" dirty="0">
                <a:solidFill>
                  <a:srgbClr val="006600"/>
                </a:solidFill>
                <a:latin typeface="隶书" pitchFamily="49" charset="-122"/>
                <a:ea typeface="隶书" pitchFamily="49" charset="-122"/>
              </a:rPr>
              <a:t>；</a:t>
            </a:r>
            <a:endParaRPr lang="en-US" altLang="zh-CN" sz="2400" dirty="0">
              <a:solidFill>
                <a:srgbClr val="006600"/>
              </a:solidFill>
              <a:latin typeface="隶书" pitchFamily="49" charset="-122"/>
              <a:ea typeface="隶书" pitchFamily="49" charset="-122"/>
            </a:endParaRPr>
          </a:p>
          <a:p>
            <a:pPr>
              <a:lnSpc>
                <a:spcPct val="120000"/>
              </a:lnSpc>
              <a:spcBef>
                <a:spcPct val="0"/>
              </a:spcBef>
              <a:buNone/>
            </a:pPr>
            <a:r>
              <a:rPr lang="en-US" altLang="zh-CN" sz="2400" dirty="0">
                <a:solidFill>
                  <a:srgbClr val="006600"/>
                </a:solidFill>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dirty="0">
                <a:latin typeface="隶书" pitchFamily="49" charset="-122"/>
                <a:ea typeface="隶书" pitchFamily="49" charset="-122"/>
              </a:rPr>
              <a:t>3</a:t>
            </a:r>
            <a:r>
              <a:rPr lang="zh-CN" altLang="zh-CN" sz="2400" dirty="0">
                <a:latin typeface="隶书" pitchFamily="49" charset="-122"/>
                <a:ea typeface="隶书" pitchFamily="49" charset="-122"/>
              </a:rPr>
              <a:t>）</a:t>
            </a:r>
            <a:r>
              <a:rPr lang="zh-CN" altLang="zh-CN" sz="2800" dirty="0">
                <a:solidFill>
                  <a:srgbClr val="C00000"/>
                </a:solidFill>
                <a:latin typeface="隶书" pitchFamily="49" charset="-122"/>
                <a:ea typeface="隶书" pitchFamily="49" charset="-122"/>
              </a:rPr>
              <a:t>掌握本岗位的安全操作技能</a:t>
            </a:r>
            <a:r>
              <a:rPr lang="zh-CN" altLang="en-US" sz="2800" dirty="0">
                <a:solidFill>
                  <a:srgbClr val="C00000"/>
                </a:solidFill>
                <a:latin typeface="隶书" pitchFamily="49" charset="-122"/>
                <a:ea typeface="隶书" pitchFamily="49" charset="-122"/>
              </a:rPr>
              <a:t>；</a:t>
            </a:r>
            <a:endParaRPr lang="en-US" altLang="zh-CN" sz="2400" dirty="0">
              <a:solidFill>
                <a:srgbClr val="C00000"/>
              </a:solidFill>
              <a:latin typeface="隶书" pitchFamily="49" charset="-122"/>
              <a:ea typeface="隶书" pitchFamily="49" charset="-122"/>
            </a:endParaRPr>
          </a:p>
          <a:p>
            <a:pPr>
              <a:lnSpc>
                <a:spcPct val="120000"/>
              </a:lnSpc>
              <a:spcBef>
                <a:spcPct val="0"/>
              </a:spcBef>
              <a:buNone/>
            </a:pPr>
            <a:r>
              <a:rPr lang="en-US" altLang="zh-CN" sz="2400" b="1" dirty="0">
                <a:solidFill>
                  <a:srgbClr val="C00000"/>
                </a:solidFill>
                <a:latin typeface="隶书" pitchFamily="49" charset="-122"/>
                <a:ea typeface="隶书" pitchFamily="49" charset="-122"/>
              </a:rPr>
              <a:t>       </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a:solidFill>
                  <a:schemeClr val="tx2"/>
                </a:solidFill>
                <a:latin typeface="隶书" pitchFamily="49" charset="-122"/>
                <a:ea typeface="隶书" pitchFamily="49" charset="-122"/>
                <a:cs typeface="+mj-cs"/>
              </a:rPr>
              <a:t>     </a:t>
            </a:r>
            <a:r>
              <a:rPr kumimoji="0" lang="zh-CN" altLang="en-US" sz="3200" b="1" kern="0" cap="none" spc="0" normalizeH="0" baseline="0" noProof="0">
                <a:solidFill>
                  <a:schemeClr val="tx2"/>
                </a:solidFill>
                <a:latin typeface="隶书" pitchFamily="49" charset="-122"/>
                <a:ea typeface="隶书" pitchFamily="49" charset="-122"/>
                <a:cs typeface="+mj-cs"/>
              </a:rPr>
              <a:t>一</a:t>
            </a:r>
            <a:r>
              <a:rPr kumimoji="0" lang="zh-CN" altLang="en-US" b="1" kern="0" cap="none" spc="0" normalizeH="0" baseline="0" noProof="0">
                <a:solidFill>
                  <a:schemeClr val="tx2"/>
                </a:solidFill>
                <a:latin typeface="隶书" pitchFamily="49" charset="-122"/>
                <a:ea typeface="隶书" pitchFamily="49" charset="-122"/>
                <a:cs typeface="+mj-cs"/>
              </a:rPr>
              <a:t>、</a:t>
            </a:r>
            <a:r>
              <a:rPr kumimoji="0" lang="zh-CN" altLang="zh-CN" sz="2800" b="1" kern="0" cap="none" spc="0" normalizeH="0" baseline="0" noProof="0">
                <a:solidFill>
                  <a:schemeClr val="tx2"/>
                </a:solidFill>
                <a:latin typeface="隶书" pitchFamily="49" charset="-122"/>
                <a:ea typeface="隶书" pitchFamily="49" charset="-122"/>
                <a:cs typeface="+mj-cs"/>
              </a:rPr>
              <a:t>《</a:t>
            </a:r>
            <a:r>
              <a:rPr kumimoji="0" lang="zh-CN" altLang="zh-CN" sz="3200" b="1" kern="0" cap="none" spc="0" normalizeH="0" baseline="0" noProof="0">
                <a:solidFill>
                  <a:schemeClr val="tx2"/>
                </a:solidFill>
                <a:latin typeface="隶书" pitchFamily="49" charset="-122"/>
                <a:ea typeface="隶书" pitchFamily="49" charset="-122"/>
                <a:cs typeface="+mj-cs"/>
              </a:rPr>
              <a:t>安全生产法</a:t>
            </a:r>
            <a:r>
              <a:rPr kumimoji="0" lang="zh-CN" altLang="zh-CN" sz="2800" b="1" kern="0" cap="none" spc="0" normalizeH="0" baseline="0" noProof="0">
                <a:solidFill>
                  <a:schemeClr val="tx2"/>
                </a:solidFill>
                <a:latin typeface="隶书" pitchFamily="49" charset="-122"/>
                <a:ea typeface="隶书" pitchFamily="49" charset="-122"/>
                <a:cs typeface="+mj-cs"/>
              </a:rPr>
              <a:t>》</a:t>
            </a:r>
            <a:r>
              <a:rPr kumimoji="0" lang="zh-CN" altLang="zh-CN" sz="3200" b="1" kern="0" cap="none" spc="0" normalizeH="0" baseline="0" noProof="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2.2 </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安全生产管理人员安全培训内容</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七个方面</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八</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4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伤亡事故统计</a:t>
            </a:r>
            <a:r>
              <a:rPr kumimoji="0" lang="zh-CN" altLang="zh-CN" sz="24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报告及职业危害的调查处理方法；</a:t>
            </a:r>
            <a:endPar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4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应急管理</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应急预案编制以及应急处置的内容和要求</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2.2 </a:t>
            </a:r>
            <a:r>
              <a:rPr kumimoji="0" lang="zh-CN" altLang="zh-CN" sz="2800" b="1"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安全生产管理人员安全培训内容</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0" i="0" u="none" strike="noStrike" kern="100" cap="none" spc="0" normalizeH="0" baseline="0" noProof="0" dirty="0" smtClean="0">
                <a:ln>
                  <a:noFill/>
                </a:ln>
                <a:solidFill>
                  <a:schemeClr val="tx1"/>
                </a:solidFill>
                <a:effectLst/>
                <a:uLnTx/>
                <a:uFillTx/>
                <a:latin typeface="隶书" pitchFamily="49" charset="-122"/>
                <a:ea typeface="隶书" pitchFamily="49" charset="-122"/>
                <a:cs typeface="+mn-cs"/>
              </a:rPr>
              <a:t>七个方面</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a:t>
            </a:r>
            <a:r>
              <a:rPr kumimoji="0" lang="zh-CN" altLang="en-US"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八</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国内外先进的安全生产管理经验；</a:t>
            </a:r>
            <a:endPar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6</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FF0000"/>
                </a:solidFill>
                <a:effectLst/>
                <a:uLnTx/>
                <a:uFillTx/>
                <a:latin typeface="隶书" pitchFamily="49" charset="-122"/>
                <a:ea typeface="隶书" pitchFamily="49" charset="-122"/>
                <a:cs typeface="+mn-cs"/>
              </a:rPr>
              <a:t>典型事故和应急救援案例分析；</a:t>
            </a:r>
            <a:endParaRPr kumimoji="0" lang="zh-CN" altLang="zh-CN" sz="2800" b="1" i="0" u="none" strike="noStrike" kern="100" cap="none" spc="-100" normalizeH="0" baseline="0" noProof="0" dirty="0" smtClean="0">
              <a:ln>
                <a:noFill/>
              </a:ln>
              <a:solidFill>
                <a:srgbClr val="FF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7</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rPr>
              <a:t>其他需要培训的内容。</a:t>
            </a:r>
            <a:endPar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2.3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主要负责人和安全生产管理人员安全培训学时</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第九条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生产经营单位主要负责人和安全生产管理人员</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初次安全培训时间不得少于</a:t>
            </a:r>
            <a:r>
              <a:rPr kumimoji="0" lang="en-US"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32</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学时</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。每年再培训时间不得少于</a:t>
            </a: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12</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学时。</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主要负责人和安全生产管理人员的安全培训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6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2.3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主要负责人和安全生产管理人员安全培训学时</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第九条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煤矿</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非煤矿山</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危险化学品</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烟花爆竹</a:t>
            </a:r>
            <a:r>
              <a:rPr kumimoji="0" lang="zh-CN" altLang="zh-CN" sz="20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金属冶炼等生产经营单位主要负责人和安全生产管理人员</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初次安全培训时间不得少于</a:t>
            </a:r>
            <a:r>
              <a:rPr kumimoji="0" lang="en-US"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48</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学时</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，每年再培训时间不得少于</a:t>
            </a:r>
            <a:r>
              <a:rPr kumimoji="0" lang="en-US"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16</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学时。</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smtClean="0">
              <a:ln>
                <a:noFill/>
              </a:ln>
              <a:solidFill>
                <a:srgbClr val="C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3.1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其他人员接受培训教育的规定</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煤矿</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非煤矿山</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危险化学品</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烟花爆竹</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金属冶炼等生产经营单位</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必须对新上岗的</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临时工</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合同工</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劳务工</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轮换工</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协议工</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等进行强制性安全培训，</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保证</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其具备</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本岗位安全操作</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自救互救</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以及</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应急处置所需的知识和技能</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后，方能安排上岗作业。</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第十一条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3.1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其他人员接受培训教育的规定</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加工</a:t>
            </a:r>
            <a:r>
              <a:rPr kumimoji="0" lang="zh-CN" altLang="zh-CN" sz="24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制造业等生产单位的其他从业人员</a:t>
            </a:r>
            <a:r>
              <a:rPr kumimoji="0" lang="zh-CN" altLang="zh-CN" sz="24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在上岗前</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必须经过</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厂</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矿</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车间</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工段</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区</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队</a:t>
            </a:r>
            <a:r>
              <a:rPr kumimoji="0" lang="zh-CN" altLang="zh-CN" sz="24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班组三级安全培训教育</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第十二条第一款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3.1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其他人员接受培训教育的规定</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生产经营单位应当根据工作性质对其他从业人员进行安全培训，</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保证其具备本岗位</a:t>
            </a:r>
            <a:r>
              <a:rPr kumimoji="0" lang="zh-CN" altLang="zh-CN" sz="2800" b="1" i="0" u="sng"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安全操作</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应急处置</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等知识和技能。</a:t>
            </a:r>
            <a:endParaRPr kumimoji="0" lang="en-US"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第十二条第二款</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3.2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其他人员安全培训学时</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第十三条</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生产经营单位新上岗的从业人员，</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岗前安全培训时间不得少于</a:t>
            </a:r>
            <a:r>
              <a:rPr kumimoji="0" lang="en-US"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24</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学时</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煤矿、非煤矿山、危险化学品、烟花爆竹、金属冶炼等生产经营单位</a:t>
            </a:r>
            <a:r>
              <a:rPr kumimoji="0" lang="zh-CN" altLang="zh-CN" sz="2800" b="1" i="0" u="heavy"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新上岗的从业人员</a:t>
            </a:r>
            <a:r>
              <a:rPr kumimoji="0" lang="zh-CN" altLang="zh-CN" sz="2800" b="1" i="0" u="heavy"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安全培训时间不得少于</a:t>
            </a:r>
            <a:r>
              <a:rPr kumimoji="0" lang="en-US" altLang="zh-CN" sz="2800" b="1" i="0" u="heavy"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72</a:t>
            </a:r>
            <a:r>
              <a:rPr kumimoji="0" lang="zh-CN" altLang="zh-CN" sz="2800" b="1" i="0" u="heavy"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学时</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FF0000"/>
                </a:solidFill>
                <a:effectLst/>
                <a:uLnTx/>
                <a:uFillTx/>
                <a:latin typeface="隶书" pitchFamily="49" charset="-122"/>
                <a:ea typeface="隶书" pitchFamily="49" charset="-122"/>
                <a:cs typeface="+mn-cs"/>
              </a:rPr>
              <a:t>每年再培训的时间不得少于</a:t>
            </a:r>
            <a:r>
              <a:rPr kumimoji="0" lang="en-US" altLang="zh-CN" sz="2800" b="1" i="0" u="none" strike="noStrike" kern="0" cap="none" spc="0" normalizeH="0" baseline="0" noProof="0" dirty="0" smtClean="0">
                <a:ln>
                  <a:noFill/>
                </a:ln>
                <a:solidFill>
                  <a:srgbClr val="FF0000"/>
                </a:solidFill>
                <a:effectLst/>
                <a:uLnTx/>
                <a:uFillTx/>
                <a:latin typeface="隶书" pitchFamily="49" charset="-122"/>
                <a:ea typeface="隶书" pitchFamily="49" charset="-122"/>
                <a:cs typeface="+mn-cs"/>
              </a:rPr>
              <a:t>20</a:t>
            </a:r>
            <a:r>
              <a:rPr kumimoji="0" lang="zh-CN" altLang="zh-CN" sz="2800" b="1" i="0" u="none" strike="noStrike" kern="0" cap="none" spc="0" normalizeH="0" baseline="0" noProof="0" dirty="0" smtClean="0">
                <a:ln>
                  <a:noFill/>
                </a:ln>
                <a:solidFill>
                  <a:srgbClr val="FF0000"/>
                </a:solidFill>
                <a:effectLst/>
                <a:uLnTx/>
                <a:uFillTx/>
                <a:latin typeface="隶书" pitchFamily="49" charset="-122"/>
                <a:ea typeface="隶书" pitchFamily="49" charset="-122"/>
                <a:cs typeface="+mn-cs"/>
              </a:rPr>
              <a:t>学时。</a:t>
            </a:r>
            <a:endParaRPr kumimoji="0" lang="zh-CN" altLang="zh-CN" sz="2800" b="0" i="0" u="none" strike="noStrike" kern="0" cap="none" spc="0" normalizeH="0" baseline="0" noProof="0" dirty="0">
              <a:ln>
                <a:noFill/>
              </a:ln>
              <a:solidFill>
                <a:srgbClr val="FF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3.3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厂</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矿</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级岗前安全培训内容</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第十四条</a:t>
            </a:r>
            <a:r>
              <a:rPr kumimoji="0" lang="en-US"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第一款</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本单位安全生产情况及安全生产基本知识</a:t>
            </a:r>
            <a:r>
              <a:rPr kumimoji="0" lang="zh-CN" altLang="zh-CN" sz="20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本单位安全生产规章制度和劳动纪律；</a:t>
            </a:r>
            <a:endParaRPr kumimoji="0" lang="zh-CN" altLang="zh-CN" sz="2800" b="0"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从业人员安全生产权利和义务；</a:t>
            </a:r>
            <a:endParaRPr kumimoji="0" lang="en-US"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有关事故案例等。</a:t>
            </a:r>
            <a:endParaRPr kumimoji="0" lang="zh-CN" altLang="zh-CN" sz="2800" b="0"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a:ln>
                <a:noFill/>
              </a:ln>
              <a:solidFill>
                <a:srgbClr val="FF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3.3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厂</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矿</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级岗前安全培训内容</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第十四条</a:t>
            </a:r>
            <a:r>
              <a:rPr kumimoji="0" lang="en-US"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en-US"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第一款</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煤矿</a:t>
            </a:r>
            <a:r>
              <a:rPr kumimoji="0" lang="zh-CN" altLang="zh-CN" sz="20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非煤矿山</a:t>
            </a:r>
            <a:r>
              <a:rPr kumimoji="0" lang="zh-CN" altLang="zh-CN" sz="20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危险化学品</a:t>
            </a:r>
            <a:r>
              <a:rPr kumimoji="0" lang="zh-CN" altLang="zh-CN" sz="20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烟花爆竹</a:t>
            </a:r>
            <a:r>
              <a:rPr kumimoji="0" lang="zh-CN" altLang="zh-CN" sz="20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金属冶炼等生产经营单位厂</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矿</a:t>
            </a:r>
            <a:r>
              <a:rPr kumimoji="0" lang="zh-CN" altLang="zh-CN" sz="24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级安全培训除包括上述内容外，</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应当增加</a:t>
            </a:r>
            <a:r>
              <a:rPr kumimoji="0" lang="zh-CN" altLang="zh-CN" sz="2800" b="1" i="0" u="heavy"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事故应急救援、事故应急预案演练及防范措施</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等内容。</a:t>
            </a:r>
            <a:endParaRPr kumimoji="0" lang="zh-CN" altLang="zh-CN" sz="2800" b="0" i="0" u="none" strike="noStrike" kern="0" cap="none" spc="0" normalizeH="0" baseline="0" noProof="0" dirty="0">
              <a:ln>
                <a:noFill/>
              </a:ln>
              <a:solidFill>
                <a:srgbClr val="8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solidFill>
                  <a:schemeClr val="tx2"/>
                </a:solidFill>
                <a:latin typeface="隶书" pitchFamily="49" charset="-122"/>
                <a:ea typeface="隶书" pitchFamily="49" charset="-122"/>
              </a:rPr>
              <a:t>      </a:t>
            </a:r>
            <a:r>
              <a:rPr lang="en-US" altLang="zh-CN" sz="2800" b="1" dirty="0">
                <a:latin typeface="隶书" pitchFamily="49" charset="-122"/>
                <a:ea typeface="隶书" pitchFamily="49" charset="-122"/>
              </a:rPr>
              <a:t>1</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对生产经营单位及其从业人员基本要求</a:t>
            </a:r>
            <a:endParaRPr lang="zh-CN" altLang="zh-CN" sz="2800" b="1" dirty="0">
              <a:latin typeface="隶书" pitchFamily="49" charset="-122"/>
              <a:ea typeface="隶书" pitchFamily="49" charset="-122"/>
            </a:endParaRPr>
          </a:p>
          <a:p>
            <a:pPr>
              <a:lnSpc>
                <a:spcPct val="120000"/>
              </a:lnSpc>
              <a:spcBef>
                <a:spcPct val="0"/>
              </a:spcBef>
              <a:buNone/>
            </a:pPr>
            <a:r>
              <a:rPr lang="en-US" altLang="zh-CN" sz="24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dirty="0">
                <a:latin typeface="隶书" pitchFamily="49" charset="-122"/>
                <a:ea typeface="隶书" pitchFamily="49" charset="-122"/>
              </a:rPr>
              <a:t>4</a:t>
            </a:r>
            <a:r>
              <a:rPr lang="zh-CN" altLang="zh-CN" sz="2400" dirty="0">
                <a:latin typeface="隶书" pitchFamily="49" charset="-122"/>
                <a:ea typeface="隶书" pitchFamily="49" charset="-122"/>
              </a:rPr>
              <a:t>）</a:t>
            </a:r>
            <a:r>
              <a:rPr lang="zh-CN" altLang="zh-CN" sz="2800" dirty="0">
                <a:solidFill>
                  <a:srgbClr val="0000CC"/>
                </a:solidFill>
                <a:latin typeface="隶书" pitchFamily="49" charset="-122"/>
                <a:ea typeface="隶书" pitchFamily="49" charset="-122"/>
              </a:rPr>
              <a:t>了解事故应急处理措施</a:t>
            </a:r>
            <a:r>
              <a:rPr lang="zh-CN" altLang="en-US" sz="2800" dirty="0">
                <a:solidFill>
                  <a:srgbClr val="0000CC"/>
                </a:solidFill>
                <a:latin typeface="隶书" pitchFamily="49" charset="-122"/>
                <a:ea typeface="隶书" pitchFamily="49" charset="-122"/>
              </a:rPr>
              <a:t>；</a:t>
            </a:r>
            <a:endParaRPr lang="en-US" altLang="zh-CN" sz="2400" dirty="0">
              <a:solidFill>
                <a:srgbClr val="0000CC"/>
              </a:solidFill>
              <a:latin typeface="隶书" pitchFamily="49" charset="-122"/>
              <a:ea typeface="隶书" pitchFamily="49" charset="-122"/>
            </a:endParaRPr>
          </a:p>
          <a:p>
            <a:pPr>
              <a:lnSpc>
                <a:spcPct val="120000"/>
              </a:lnSpc>
              <a:spcBef>
                <a:spcPct val="0"/>
              </a:spcBef>
              <a:buNone/>
            </a:pPr>
            <a:r>
              <a:rPr lang="en-US" altLang="zh-CN" sz="2400" dirty="0">
                <a:solidFill>
                  <a:srgbClr val="0070C0"/>
                </a:solidFill>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dirty="0">
                <a:latin typeface="隶书" pitchFamily="49" charset="-122"/>
                <a:ea typeface="隶书" pitchFamily="49" charset="-122"/>
              </a:rPr>
              <a:t>5</a:t>
            </a:r>
            <a:r>
              <a:rPr lang="zh-CN" altLang="zh-CN" sz="2400" dirty="0">
                <a:latin typeface="隶书" pitchFamily="49" charset="-122"/>
                <a:ea typeface="隶书" pitchFamily="49" charset="-122"/>
              </a:rPr>
              <a:t>）</a:t>
            </a:r>
            <a:r>
              <a:rPr lang="zh-CN" altLang="zh-CN" sz="2800" dirty="0">
                <a:solidFill>
                  <a:srgbClr val="660066"/>
                </a:solidFill>
                <a:latin typeface="隶书" pitchFamily="49" charset="-122"/>
                <a:ea typeface="隶书" pitchFamily="49" charset="-122"/>
              </a:rPr>
              <a:t>知悉自身在安全生产方面的权利和义务</a:t>
            </a:r>
            <a:r>
              <a:rPr lang="zh-CN" altLang="zh-CN" sz="2000" dirty="0">
                <a:solidFill>
                  <a:srgbClr val="660066"/>
                </a:solidFill>
                <a:latin typeface="隶书" pitchFamily="49" charset="-122"/>
                <a:ea typeface="隶书" pitchFamily="49" charset="-122"/>
              </a:rPr>
              <a:t>；</a:t>
            </a:r>
            <a:endParaRPr lang="en-US" altLang="zh-CN" sz="2000" dirty="0">
              <a:solidFill>
                <a:srgbClr val="660066"/>
              </a:solidFill>
              <a:latin typeface="隶书" pitchFamily="49" charset="-122"/>
              <a:ea typeface="隶书" pitchFamily="49" charset="-122"/>
            </a:endParaRPr>
          </a:p>
          <a:p>
            <a:pPr>
              <a:lnSpc>
                <a:spcPct val="120000"/>
              </a:lnSpc>
              <a:spcBef>
                <a:spcPct val="0"/>
              </a:spcBef>
              <a:buNone/>
            </a:pPr>
            <a:r>
              <a:rPr lang="en-US" altLang="zh-CN" sz="2400" b="1" dirty="0">
                <a:solidFill>
                  <a:srgbClr val="660066"/>
                </a:solidFill>
                <a:latin typeface="隶书" pitchFamily="49" charset="-122"/>
                <a:ea typeface="隶书" pitchFamily="49" charset="-122"/>
              </a:rPr>
              <a:t>        </a:t>
            </a:r>
            <a:r>
              <a:rPr lang="zh-CN" altLang="zh-CN" sz="2800" b="1" dirty="0">
                <a:solidFill>
                  <a:srgbClr val="990000"/>
                </a:solidFill>
                <a:latin typeface="黑体" panose="02010609060101010101" pitchFamily="49" charset="-122"/>
                <a:ea typeface="黑体" panose="02010609060101010101" pitchFamily="49" charset="-122"/>
              </a:rPr>
              <a:t>未经安全生产教育和培训合格的从业人员</a:t>
            </a:r>
            <a:r>
              <a:rPr lang="zh-CN" altLang="zh-CN" sz="2400" b="1" dirty="0">
                <a:solidFill>
                  <a:srgbClr val="990000"/>
                </a:solidFill>
                <a:latin typeface="黑体" panose="02010609060101010101" pitchFamily="49" charset="-122"/>
                <a:ea typeface="黑体" panose="02010609060101010101" pitchFamily="49" charset="-122"/>
              </a:rPr>
              <a:t>，</a:t>
            </a:r>
            <a:r>
              <a:rPr lang="zh-CN" altLang="zh-CN" sz="2800" b="1" dirty="0">
                <a:solidFill>
                  <a:srgbClr val="990000"/>
                </a:solidFill>
                <a:latin typeface="黑体" panose="02010609060101010101" pitchFamily="49" charset="-122"/>
                <a:ea typeface="黑体" panose="02010609060101010101" pitchFamily="49" charset="-122"/>
              </a:rPr>
              <a:t>不得上岗作业</a:t>
            </a:r>
            <a:r>
              <a:rPr lang="zh-CN" altLang="zh-CN" sz="2400" b="1" dirty="0">
                <a:solidFill>
                  <a:srgbClr val="990000"/>
                </a:solidFill>
                <a:latin typeface="黑体" panose="02010609060101010101" pitchFamily="49" charset="-122"/>
                <a:ea typeface="黑体" panose="02010609060101010101" pitchFamily="49" charset="-122"/>
              </a:rPr>
              <a:t>。</a:t>
            </a:r>
            <a:endParaRPr lang="en-US" altLang="zh-CN" sz="2400" b="1" dirty="0">
              <a:solidFill>
                <a:srgbClr val="990000"/>
              </a:solidFill>
              <a:latin typeface="黑体" panose="02010609060101010101" pitchFamily="49" charset="-122"/>
              <a:ea typeface="黑体" panose="02010609060101010101" pitchFamily="49" charset="-122"/>
            </a:endParaRPr>
          </a:p>
          <a:p>
            <a:pPr>
              <a:lnSpc>
                <a:spcPct val="120000"/>
              </a:lnSpc>
              <a:spcBef>
                <a:spcPct val="0"/>
              </a:spcBef>
              <a:buNone/>
            </a:pPr>
            <a:r>
              <a:rPr lang="en-US" altLang="zh-CN" sz="2400" b="1" dirty="0">
                <a:solidFill>
                  <a:srgbClr val="990000"/>
                </a:solidFill>
                <a:latin typeface="隶书" pitchFamily="49" charset="-122"/>
                <a:ea typeface="隶书" pitchFamily="49" charset="-122"/>
              </a:rPr>
              <a:t>       </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第二十五条第一款</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一</a:t>
            </a:r>
            <a:r>
              <a:rPr kumimoji="0" lang="zh-CN" altLang="en-US" b="1" kern="0" cap="none" spc="0" normalizeH="0" baseline="0" noProof="0" dirty="0">
                <a:solidFill>
                  <a:schemeClr val="tx2"/>
                </a:solidFill>
                <a:latin typeface="隶书" pitchFamily="49" charset="-122"/>
                <a:ea typeface="隶书" pitchFamily="49" charset="-122"/>
                <a:cs typeface="+mj-cs"/>
              </a:rPr>
              <a:t>、</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安全生产法</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type="body" idx="4294967295"/>
          </p:nvPr>
        </p:nvSpPr>
        <p:spPr>
          <a:xfrm>
            <a:off x="250825" y="1643063"/>
            <a:ext cx="8393113" cy="4522787"/>
          </a:xfrm>
          <a:ln/>
        </p:spPr>
        <p:txBody>
          <a:bodyPr vert="horz" wrap="square" lIns="91440" tIns="45720" rIns="91440" bIns="45720" anchor="t" anchorCtr="0"/>
          <a:p>
            <a:pPr>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3</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其他人员的安全生产培训</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第三章</a:t>
            </a:r>
            <a:r>
              <a:rPr lang="zh-CN" altLang="zh-CN" sz="2400" dirty="0">
                <a:latin typeface="隶书" pitchFamily="49" charset="-122"/>
                <a:ea typeface="隶书" pitchFamily="49" charset="-122"/>
              </a:rPr>
              <a:t>）</a:t>
            </a:r>
            <a:endParaRPr lang="en-US" altLang="zh-CN" sz="2400" dirty="0">
              <a:latin typeface="隶书" pitchFamily="49" charset="-122"/>
              <a:ea typeface="隶书" pitchFamily="49" charset="-122"/>
            </a:endParaRPr>
          </a:p>
          <a:p>
            <a:pPr>
              <a:lnSpc>
                <a:spcPct val="115000"/>
              </a:lnSpc>
              <a:spcBef>
                <a:spcPct val="0"/>
              </a:spcBef>
              <a:buNone/>
            </a:pPr>
            <a:r>
              <a:rPr lang="en-US" altLang="zh-CN" sz="2400" b="1" dirty="0">
                <a:latin typeface="隶书" pitchFamily="49" charset="-122"/>
                <a:ea typeface="隶书" pitchFamily="49" charset="-122"/>
              </a:rPr>
              <a:t>        </a:t>
            </a:r>
            <a:r>
              <a:rPr lang="en-US" altLang="zh-CN" sz="2800" b="1" dirty="0">
                <a:latin typeface="隶书" pitchFamily="49" charset="-122"/>
                <a:ea typeface="隶书" pitchFamily="49" charset="-122"/>
              </a:rPr>
              <a:t>3.4 </a:t>
            </a:r>
            <a:r>
              <a:rPr lang="zh-CN" altLang="zh-CN" sz="2800" b="1" dirty="0">
                <a:latin typeface="隶书" pitchFamily="49" charset="-122"/>
                <a:ea typeface="隶书" pitchFamily="49" charset="-122"/>
              </a:rPr>
              <a:t>车间</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工段</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区</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队</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级岗前安全培训内容</a:t>
            </a:r>
            <a:r>
              <a:rPr lang="zh-CN" altLang="en-US" sz="2400" dirty="0">
                <a:latin typeface="隶书" pitchFamily="49" charset="-122"/>
                <a:ea typeface="隶书" pitchFamily="49" charset="-122"/>
              </a:rPr>
              <a:t>（</a:t>
            </a:r>
            <a:r>
              <a:rPr lang="zh-CN" altLang="en-US" sz="2800" dirty="0">
                <a:latin typeface="隶书" pitchFamily="49" charset="-122"/>
                <a:ea typeface="隶书" pitchFamily="49" charset="-122"/>
              </a:rPr>
              <a:t>九个方面</a:t>
            </a:r>
            <a:r>
              <a:rPr lang="zh-CN" altLang="en-US" sz="2400" dirty="0">
                <a:latin typeface="隶书" pitchFamily="49" charset="-122"/>
                <a:ea typeface="隶书" pitchFamily="49" charset="-122"/>
              </a:rPr>
              <a:t>）</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第十五条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15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1</a:t>
            </a:r>
            <a:r>
              <a:rPr lang="zh-CN" altLang="zh-CN" sz="2400" dirty="0">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工作环境及危险因素；</a:t>
            </a:r>
            <a:endParaRPr lang="zh-CN" altLang="zh-CN" sz="2800" dirty="0">
              <a:solidFill>
                <a:srgbClr val="0000CC"/>
              </a:solidFill>
              <a:latin typeface="隶书" pitchFamily="49" charset="-122"/>
              <a:ea typeface="隶书" pitchFamily="49" charset="-122"/>
            </a:endParaRPr>
          </a:p>
          <a:p>
            <a:pPr>
              <a:lnSpc>
                <a:spcPct val="115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2</a:t>
            </a:r>
            <a:r>
              <a:rPr lang="zh-CN" altLang="zh-CN" sz="2400" dirty="0">
                <a:latin typeface="隶书" pitchFamily="49" charset="-122"/>
                <a:ea typeface="隶书" pitchFamily="49" charset="-122"/>
              </a:rPr>
              <a:t>）</a:t>
            </a:r>
            <a:r>
              <a:rPr lang="zh-CN" altLang="zh-CN" sz="2800" b="1" dirty="0">
                <a:solidFill>
                  <a:srgbClr val="660066"/>
                </a:solidFill>
                <a:latin typeface="隶书" pitchFamily="49" charset="-122"/>
                <a:ea typeface="隶书" pitchFamily="49" charset="-122"/>
              </a:rPr>
              <a:t>所从事工种</a:t>
            </a:r>
            <a:r>
              <a:rPr lang="zh-CN" altLang="zh-CN" sz="2800" b="1" u="sng" dirty="0">
                <a:solidFill>
                  <a:srgbClr val="660066"/>
                </a:solidFill>
                <a:latin typeface="隶书" pitchFamily="49" charset="-122"/>
                <a:ea typeface="隶书" pitchFamily="49" charset="-122"/>
              </a:rPr>
              <a:t>可能遭受的职业伤害和伤亡事故</a:t>
            </a:r>
            <a:r>
              <a:rPr lang="zh-CN" altLang="zh-CN" sz="2800" b="1" dirty="0">
                <a:solidFill>
                  <a:srgbClr val="660066"/>
                </a:solidFill>
                <a:latin typeface="隶书" pitchFamily="49" charset="-122"/>
                <a:ea typeface="隶书" pitchFamily="49" charset="-122"/>
              </a:rPr>
              <a:t>；</a:t>
            </a:r>
            <a:endParaRPr lang="zh-CN" altLang="zh-CN" sz="2800" dirty="0">
              <a:solidFill>
                <a:srgbClr val="660066"/>
              </a:solidFill>
              <a:latin typeface="隶书" pitchFamily="49" charset="-122"/>
              <a:ea typeface="隶书" pitchFamily="49" charset="-122"/>
            </a:endParaRPr>
          </a:p>
          <a:p>
            <a:pPr>
              <a:lnSpc>
                <a:spcPct val="115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3</a:t>
            </a:r>
            <a:r>
              <a:rPr lang="zh-CN" altLang="zh-CN" sz="2400" dirty="0">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所从事工种的</a:t>
            </a:r>
            <a:r>
              <a:rPr lang="zh-CN" altLang="zh-CN" sz="2800" b="1" u="sng" dirty="0">
                <a:solidFill>
                  <a:srgbClr val="006600"/>
                </a:solidFill>
                <a:latin typeface="隶书" pitchFamily="49" charset="-122"/>
                <a:ea typeface="隶书" pitchFamily="49" charset="-122"/>
              </a:rPr>
              <a:t>安全职责</a:t>
            </a:r>
            <a:r>
              <a:rPr lang="zh-CN" altLang="zh-CN" sz="2800" b="1" dirty="0">
                <a:solidFill>
                  <a:srgbClr val="006600"/>
                </a:solidFill>
                <a:latin typeface="隶书" pitchFamily="49" charset="-122"/>
                <a:ea typeface="隶书" pitchFamily="49" charset="-122"/>
              </a:rPr>
              <a:t>、</a:t>
            </a:r>
            <a:r>
              <a:rPr lang="zh-CN" altLang="zh-CN" sz="2800" b="1" u="sng" dirty="0">
                <a:solidFill>
                  <a:srgbClr val="006600"/>
                </a:solidFill>
                <a:latin typeface="隶书" pitchFamily="49" charset="-122"/>
                <a:ea typeface="隶书" pitchFamily="49" charset="-122"/>
              </a:rPr>
              <a:t>操作技能</a:t>
            </a:r>
            <a:r>
              <a:rPr lang="zh-CN" altLang="zh-CN" sz="2800" b="1" dirty="0">
                <a:solidFill>
                  <a:srgbClr val="006600"/>
                </a:solidFill>
                <a:latin typeface="隶书" pitchFamily="49" charset="-122"/>
                <a:ea typeface="隶书" pitchFamily="49" charset="-122"/>
              </a:rPr>
              <a:t>及</a:t>
            </a:r>
            <a:r>
              <a:rPr lang="zh-CN" altLang="zh-CN" sz="2800" b="1" u="sng" dirty="0">
                <a:solidFill>
                  <a:srgbClr val="006600"/>
                </a:solidFill>
                <a:latin typeface="隶书" pitchFamily="49" charset="-122"/>
                <a:ea typeface="隶书" pitchFamily="49" charset="-122"/>
              </a:rPr>
              <a:t>强制性标准</a:t>
            </a:r>
            <a:r>
              <a:rPr lang="zh-CN" altLang="zh-CN" sz="2800" b="1" dirty="0">
                <a:solidFill>
                  <a:srgbClr val="006600"/>
                </a:solidFill>
                <a:latin typeface="隶书" pitchFamily="49" charset="-122"/>
                <a:ea typeface="隶书" pitchFamily="49" charset="-122"/>
              </a:rPr>
              <a:t>；</a:t>
            </a:r>
            <a:endParaRPr lang="zh-CN" altLang="zh-CN" sz="2800" dirty="0">
              <a:solidFill>
                <a:srgbClr val="006600"/>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a:spLocks noGrp="1"/>
          </p:cNvSpPr>
          <p:nvPr>
            <p:ph type="body" idx="4294967295"/>
          </p:nvPr>
        </p:nvSpPr>
        <p:spPr>
          <a:xfrm>
            <a:off x="250825" y="1643063"/>
            <a:ext cx="8393113" cy="4522787"/>
          </a:xfrm>
          <a:ln/>
        </p:spPr>
        <p:txBody>
          <a:bodyPr vert="horz" wrap="square" lIns="91440" tIns="45720" rIns="91440" bIns="45720" anchor="t" anchorCtr="0"/>
          <a:p>
            <a:pPr>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3</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其他人员的安全生产培训</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第三章</a:t>
            </a:r>
            <a:r>
              <a:rPr lang="zh-CN" altLang="zh-CN" sz="2400" dirty="0">
                <a:latin typeface="隶书" pitchFamily="49" charset="-122"/>
                <a:ea typeface="隶书" pitchFamily="49" charset="-122"/>
              </a:rPr>
              <a:t>）</a:t>
            </a:r>
            <a:endParaRPr lang="en-US" altLang="zh-CN" sz="2400" dirty="0">
              <a:latin typeface="隶书" pitchFamily="49" charset="-122"/>
              <a:ea typeface="隶书" pitchFamily="49" charset="-122"/>
            </a:endParaRPr>
          </a:p>
          <a:p>
            <a:pPr>
              <a:lnSpc>
                <a:spcPct val="115000"/>
              </a:lnSpc>
              <a:spcBef>
                <a:spcPct val="0"/>
              </a:spcBef>
              <a:buNone/>
            </a:pPr>
            <a:r>
              <a:rPr lang="en-US" altLang="zh-CN" sz="2400" b="1" dirty="0">
                <a:latin typeface="隶书" pitchFamily="49" charset="-122"/>
                <a:ea typeface="隶书" pitchFamily="49" charset="-122"/>
              </a:rPr>
              <a:t>        </a:t>
            </a:r>
            <a:r>
              <a:rPr lang="en-US" altLang="zh-CN" sz="2800" b="1" dirty="0">
                <a:latin typeface="隶书" pitchFamily="49" charset="-122"/>
                <a:ea typeface="隶书" pitchFamily="49" charset="-122"/>
              </a:rPr>
              <a:t>3.4 </a:t>
            </a:r>
            <a:r>
              <a:rPr lang="zh-CN" altLang="zh-CN" sz="2800" b="1" dirty="0">
                <a:latin typeface="隶书" pitchFamily="49" charset="-122"/>
                <a:ea typeface="隶书" pitchFamily="49" charset="-122"/>
              </a:rPr>
              <a:t>车间</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工段</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区</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队</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级岗前安全培训内容</a:t>
            </a:r>
            <a:r>
              <a:rPr lang="zh-CN" altLang="en-US" sz="2400" dirty="0">
                <a:latin typeface="隶书" pitchFamily="49" charset="-122"/>
                <a:ea typeface="隶书" pitchFamily="49" charset="-122"/>
              </a:rPr>
              <a:t>（</a:t>
            </a:r>
            <a:r>
              <a:rPr lang="zh-CN" altLang="en-US" sz="2800" dirty="0">
                <a:latin typeface="隶书" pitchFamily="49" charset="-122"/>
                <a:ea typeface="隶书" pitchFamily="49" charset="-122"/>
              </a:rPr>
              <a:t>九个方面</a:t>
            </a:r>
            <a:r>
              <a:rPr lang="zh-CN" altLang="en-US" sz="2400" dirty="0">
                <a:latin typeface="隶书" pitchFamily="49" charset="-122"/>
                <a:ea typeface="隶书" pitchFamily="49" charset="-122"/>
              </a:rPr>
              <a:t>）</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第十五条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15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4</a:t>
            </a:r>
            <a:r>
              <a:rPr lang="zh-CN" altLang="zh-CN" sz="2400" dirty="0">
                <a:latin typeface="隶书" pitchFamily="49" charset="-122"/>
                <a:ea typeface="隶书" pitchFamily="49" charset="-122"/>
              </a:rPr>
              <a:t>）</a:t>
            </a:r>
            <a:r>
              <a:rPr lang="zh-CN" altLang="zh-CN" sz="2800" b="1" dirty="0">
                <a:solidFill>
                  <a:srgbClr val="003399"/>
                </a:solidFill>
                <a:latin typeface="隶书" pitchFamily="49" charset="-122"/>
                <a:ea typeface="隶书" pitchFamily="49" charset="-122"/>
              </a:rPr>
              <a:t>自救互救、急救方法、疏散和现场紧急情况的处理；</a:t>
            </a:r>
            <a:endParaRPr lang="en-US" altLang="zh-CN" sz="2800" b="1" dirty="0">
              <a:latin typeface="隶书" pitchFamily="49" charset="-122"/>
              <a:ea typeface="隶书" pitchFamily="49" charset="-122"/>
            </a:endParaRPr>
          </a:p>
          <a:p>
            <a:pPr>
              <a:lnSpc>
                <a:spcPct val="115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5</a:t>
            </a:r>
            <a:r>
              <a:rPr lang="zh-CN" altLang="zh-CN" sz="2400" dirty="0">
                <a:latin typeface="隶书" pitchFamily="49" charset="-122"/>
                <a:ea typeface="隶书" pitchFamily="49" charset="-122"/>
              </a:rPr>
              <a:t>）</a:t>
            </a:r>
            <a:r>
              <a:rPr lang="zh-CN" altLang="zh-CN" sz="2800" b="1" dirty="0">
                <a:solidFill>
                  <a:srgbClr val="C00000"/>
                </a:solidFill>
                <a:latin typeface="隶书" pitchFamily="49" charset="-122"/>
                <a:ea typeface="隶书" pitchFamily="49" charset="-122"/>
              </a:rPr>
              <a:t>安全设备设施、个人防护用品的使用和维护；</a:t>
            </a:r>
            <a:r>
              <a:rPr lang="en-US" altLang="zh-CN" sz="2800" b="1" dirty="0">
                <a:solidFill>
                  <a:srgbClr val="C00000"/>
                </a:solidFill>
                <a:latin typeface="隶书" pitchFamily="49" charset="-122"/>
                <a:ea typeface="隶书" pitchFamily="49" charset="-122"/>
              </a:rPr>
              <a:t>   </a:t>
            </a:r>
            <a:endParaRPr lang="en-US" altLang="zh-CN" sz="2800" b="1" dirty="0">
              <a:solidFill>
                <a:srgbClr val="C00000"/>
              </a:solidFill>
              <a:latin typeface="隶书" pitchFamily="49" charset="-122"/>
              <a:ea typeface="隶书" pitchFamily="49" charset="-122"/>
            </a:endParaRPr>
          </a:p>
          <a:p>
            <a:pPr>
              <a:lnSpc>
                <a:spcPct val="115000"/>
              </a:lnSpc>
              <a:spcBef>
                <a:spcPct val="0"/>
              </a:spcBef>
              <a:buNone/>
            </a:pP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6</a:t>
            </a:r>
            <a:r>
              <a:rPr lang="zh-CN" altLang="zh-CN" sz="2400" dirty="0">
                <a:latin typeface="隶书" pitchFamily="49" charset="-122"/>
                <a:ea typeface="隶书" pitchFamily="49" charset="-122"/>
              </a:rPr>
              <a:t>）</a:t>
            </a:r>
            <a:r>
              <a:rPr lang="zh-CN" altLang="zh-CN" sz="2800" b="1" dirty="0">
                <a:solidFill>
                  <a:srgbClr val="663300"/>
                </a:solidFill>
                <a:latin typeface="隶书" pitchFamily="49" charset="-122"/>
                <a:ea typeface="隶书" pitchFamily="49" charset="-122"/>
              </a:rPr>
              <a:t>本车间</a:t>
            </a:r>
            <a:r>
              <a:rPr lang="zh-CN" altLang="zh-CN" sz="2400" dirty="0">
                <a:solidFill>
                  <a:srgbClr val="663300"/>
                </a:solidFill>
                <a:latin typeface="隶书" pitchFamily="49" charset="-122"/>
                <a:ea typeface="隶书" pitchFamily="49" charset="-122"/>
              </a:rPr>
              <a:t>（</a:t>
            </a:r>
            <a:r>
              <a:rPr lang="zh-CN" altLang="zh-CN" sz="2800" b="1" dirty="0">
                <a:solidFill>
                  <a:srgbClr val="663300"/>
                </a:solidFill>
                <a:latin typeface="隶书" pitchFamily="49" charset="-122"/>
                <a:ea typeface="隶书" pitchFamily="49" charset="-122"/>
              </a:rPr>
              <a:t>工段、区、队</a:t>
            </a:r>
            <a:r>
              <a:rPr lang="zh-CN" altLang="zh-CN" sz="2400" dirty="0">
                <a:solidFill>
                  <a:srgbClr val="663300"/>
                </a:solidFill>
                <a:latin typeface="隶书" pitchFamily="49" charset="-122"/>
                <a:ea typeface="隶书" pitchFamily="49" charset="-122"/>
              </a:rPr>
              <a:t>）</a:t>
            </a:r>
            <a:r>
              <a:rPr lang="zh-CN" altLang="zh-CN" sz="2800" b="1" dirty="0">
                <a:solidFill>
                  <a:srgbClr val="663300"/>
                </a:solidFill>
                <a:latin typeface="隶书" pitchFamily="49" charset="-122"/>
                <a:ea typeface="隶书" pitchFamily="49" charset="-122"/>
              </a:rPr>
              <a:t>安全生产状况及规章制度；</a:t>
            </a:r>
            <a:endParaRPr lang="zh-CN" altLang="zh-CN" sz="2800" dirty="0">
              <a:solidFill>
                <a:srgbClr val="006600"/>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3"/>
          <p:cNvSpPr>
            <a:spLocks noGrp="1"/>
          </p:cNvSpPr>
          <p:nvPr>
            <p:ph type="body" idx="4294967295"/>
          </p:nvPr>
        </p:nvSpPr>
        <p:spPr>
          <a:xfrm>
            <a:off x="250825" y="1643063"/>
            <a:ext cx="8393113" cy="4522787"/>
          </a:xfrm>
          <a:ln/>
        </p:spPr>
        <p:txBody>
          <a:bodyPr vert="horz" wrap="square" lIns="91440" tIns="45720" rIns="91440" bIns="45720" anchor="t" anchorCtr="0"/>
          <a:p>
            <a:pPr>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3</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其他人员的安全生产培训</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第三章</a:t>
            </a:r>
            <a:r>
              <a:rPr lang="zh-CN" altLang="zh-CN" sz="2400" dirty="0">
                <a:latin typeface="隶书" pitchFamily="49" charset="-122"/>
                <a:ea typeface="隶书" pitchFamily="49" charset="-122"/>
              </a:rPr>
              <a:t>）</a:t>
            </a:r>
            <a:endParaRPr lang="en-US" altLang="zh-CN" sz="2400" dirty="0">
              <a:latin typeface="隶书" pitchFamily="49" charset="-122"/>
              <a:ea typeface="隶书" pitchFamily="49" charset="-122"/>
            </a:endParaRPr>
          </a:p>
          <a:p>
            <a:pPr>
              <a:lnSpc>
                <a:spcPct val="115000"/>
              </a:lnSpc>
              <a:spcBef>
                <a:spcPct val="0"/>
              </a:spcBef>
              <a:buNone/>
            </a:pPr>
            <a:r>
              <a:rPr lang="en-US" altLang="zh-CN" sz="2400" b="1" dirty="0">
                <a:latin typeface="隶书" pitchFamily="49" charset="-122"/>
                <a:ea typeface="隶书" pitchFamily="49" charset="-122"/>
              </a:rPr>
              <a:t>        </a:t>
            </a:r>
            <a:r>
              <a:rPr lang="en-US" altLang="zh-CN" sz="2800" b="1" dirty="0">
                <a:latin typeface="隶书" pitchFamily="49" charset="-122"/>
                <a:ea typeface="隶书" pitchFamily="49" charset="-122"/>
              </a:rPr>
              <a:t>3.4 </a:t>
            </a:r>
            <a:r>
              <a:rPr lang="zh-CN" altLang="zh-CN" sz="2800" b="1" dirty="0">
                <a:latin typeface="隶书" pitchFamily="49" charset="-122"/>
                <a:ea typeface="隶书" pitchFamily="49" charset="-122"/>
              </a:rPr>
              <a:t>车间</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工段</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区</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队</a:t>
            </a:r>
            <a:r>
              <a:rPr lang="zh-CN" altLang="zh-CN" sz="2400" dirty="0">
                <a:latin typeface="隶书" pitchFamily="49" charset="-122"/>
                <a:ea typeface="隶书" pitchFamily="49" charset="-122"/>
              </a:rPr>
              <a:t>）</a:t>
            </a:r>
            <a:r>
              <a:rPr lang="zh-CN" altLang="zh-CN" sz="2800" b="1" dirty="0">
                <a:latin typeface="隶书" pitchFamily="49" charset="-122"/>
                <a:ea typeface="隶书" pitchFamily="49" charset="-122"/>
              </a:rPr>
              <a:t>级岗前安全培训内容</a:t>
            </a:r>
            <a:r>
              <a:rPr lang="zh-CN" altLang="en-US" sz="2400" dirty="0">
                <a:latin typeface="隶书" pitchFamily="49" charset="-122"/>
                <a:ea typeface="隶书" pitchFamily="49" charset="-122"/>
              </a:rPr>
              <a:t>（</a:t>
            </a:r>
            <a:r>
              <a:rPr lang="zh-CN" altLang="en-US" sz="2800" dirty="0">
                <a:latin typeface="隶书" pitchFamily="49" charset="-122"/>
                <a:ea typeface="隶书" pitchFamily="49" charset="-122"/>
              </a:rPr>
              <a:t>九个方面</a:t>
            </a:r>
            <a:r>
              <a:rPr lang="zh-CN" altLang="en-US" sz="2400" dirty="0">
                <a:latin typeface="隶书" pitchFamily="49" charset="-122"/>
                <a:ea typeface="隶书" pitchFamily="49" charset="-122"/>
              </a:rPr>
              <a:t>）</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第十五条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a:p>
            <a:pPr>
              <a:lnSpc>
                <a:spcPct val="120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7</a:t>
            </a:r>
            <a:r>
              <a:rPr lang="zh-CN" altLang="zh-CN" sz="2400" dirty="0">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预防事故和职业危害的措施及应注意的安全事项；</a:t>
            </a:r>
            <a:endParaRPr lang="zh-CN" altLang="zh-CN" sz="2800" dirty="0">
              <a:solidFill>
                <a:srgbClr val="0000CC"/>
              </a:solidFill>
              <a:latin typeface="隶书" pitchFamily="49" charset="-122"/>
              <a:ea typeface="隶书" pitchFamily="49" charset="-122"/>
            </a:endParaRPr>
          </a:p>
          <a:p>
            <a:pPr>
              <a:lnSpc>
                <a:spcPct val="120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8</a:t>
            </a:r>
            <a:r>
              <a:rPr lang="zh-CN" altLang="zh-CN" sz="2400" dirty="0">
                <a:latin typeface="隶书" pitchFamily="49" charset="-122"/>
                <a:ea typeface="隶书" pitchFamily="49" charset="-122"/>
              </a:rPr>
              <a:t>）</a:t>
            </a:r>
            <a:r>
              <a:rPr lang="zh-CN" altLang="zh-CN" sz="2800" b="1" dirty="0">
                <a:solidFill>
                  <a:srgbClr val="FF0000"/>
                </a:solidFill>
                <a:latin typeface="隶书" pitchFamily="49" charset="-122"/>
                <a:ea typeface="隶书" pitchFamily="49" charset="-122"/>
              </a:rPr>
              <a:t>有关事故案例；</a:t>
            </a:r>
            <a:endParaRPr lang="zh-CN" altLang="zh-CN" sz="2800" dirty="0">
              <a:solidFill>
                <a:srgbClr val="FF0000"/>
              </a:solidFill>
              <a:latin typeface="隶书" pitchFamily="49" charset="-122"/>
              <a:ea typeface="隶书" pitchFamily="49" charset="-122"/>
            </a:endParaRPr>
          </a:p>
          <a:p>
            <a:pPr>
              <a:lnSpc>
                <a:spcPct val="120000"/>
              </a:lnSpc>
              <a:spcBef>
                <a:spcPct val="0"/>
              </a:spcBef>
              <a:buNone/>
            </a:pPr>
            <a:r>
              <a:rPr lang="zh-CN" altLang="zh-CN"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zh-CN" sz="2400" dirty="0">
                <a:latin typeface="隶书" pitchFamily="49" charset="-122"/>
                <a:ea typeface="隶书" pitchFamily="49" charset="-122"/>
              </a:rPr>
              <a:t>（</a:t>
            </a:r>
            <a:r>
              <a:rPr lang="en-US" altLang="zh-CN" sz="2800" b="1" dirty="0">
                <a:latin typeface="隶书" pitchFamily="49" charset="-122"/>
                <a:ea typeface="隶书" pitchFamily="49" charset="-122"/>
              </a:rPr>
              <a:t>9</a:t>
            </a:r>
            <a:r>
              <a:rPr lang="zh-CN" altLang="zh-CN" sz="2400" dirty="0">
                <a:latin typeface="隶书" pitchFamily="49" charset="-122"/>
                <a:ea typeface="隶书" pitchFamily="49" charset="-122"/>
              </a:rPr>
              <a:t>）</a:t>
            </a:r>
            <a:r>
              <a:rPr lang="zh-CN" altLang="zh-CN" sz="2800" b="1" dirty="0">
                <a:solidFill>
                  <a:srgbClr val="0070C0"/>
                </a:solidFill>
                <a:latin typeface="隶书" pitchFamily="49" charset="-122"/>
                <a:ea typeface="隶书" pitchFamily="49" charset="-122"/>
              </a:rPr>
              <a:t>其他需要培训的内容。</a:t>
            </a:r>
            <a:endParaRPr lang="zh-CN" altLang="zh-CN" sz="2800" dirty="0">
              <a:solidFill>
                <a:srgbClr val="0070C0"/>
              </a:solidFill>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3.5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班组级岗前安全培训内容</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第十六条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岗位安全操作规程；</a:t>
            </a:r>
            <a:endPar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岗位之间工作衔接配合的安全与职业卫生事项；</a:t>
            </a:r>
            <a:endPar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FF0000"/>
                </a:solidFill>
                <a:effectLst/>
                <a:uLnTx/>
                <a:uFillTx/>
                <a:latin typeface="隶书" pitchFamily="49" charset="-122"/>
                <a:ea typeface="隶书" pitchFamily="49" charset="-122"/>
                <a:cs typeface="+mn-cs"/>
              </a:rPr>
              <a:t>有关事故案例；</a:t>
            </a:r>
            <a:endParaRPr kumimoji="0" lang="zh-CN" altLang="zh-CN" sz="2800" b="1" i="0" u="none" strike="noStrike" kern="0" cap="none" spc="0" normalizeH="0" baseline="0" noProof="0" dirty="0" smtClean="0">
              <a:ln>
                <a:noFill/>
              </a:ln>
              <a:solidFill>
                <a:srgbClr val="FF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rPr>
              <a:t>其他需要培训的内容。</a:t>
            </a:r>
            <a:endParaRPr kumimoji="0" lang="zh-CN" altLang="zh-CN" sz="2800" b="1" i="0" u="none" strike="noStrike" kern="0" cap="none" spc="0" normalizeH="0" baseline="0" noProof="0" dirty="0" smtClean="0">
              <a:ln>
                <a:noFill/>
              </a:ln>
              <a:solidFill>
                <a:srgbClr val="0070C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3</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其他人员的安全生产培训</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第三章</a:t>
            </a:r>
            <a:r>
              <a:rPr kumimoji="0" lang="zh-CN"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1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3.6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特种作业人员安全培训要求</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第十八条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生产经营单位的特种作业人员</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必须按照国家有关法律、法规的规定接受专门的安全培训，</a:t>
            </a:r>
            <a:r>
              <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rPr>
              <a:t>经考核合格，取得特种作业操作资格证书后，方可上岗作业。</a:t>
            </a:r>
            <a:endParaRPr kumimoji="0" lang="zh-CN" altLang="zh-CN" sz="2800" b="1" i="0" u="none" strike="noStrike" kern="0" cap="none" spc="0" normalizeH="0" baseline="0" noProof="0" dirty="0" smtClean="0">
              <a:ln>
                <a:noFill/>
              </a:ln>
              <a:solidFill>
                <a:srgbClr val="660066"/>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安全培训的组织实施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第四章</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4.1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生产经营单位负责组织实施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第十九条</a:t>
            </a:r>
            <a:r>
              <a:rPr kumimoji="0" lang="en-US"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生产经营单位从业人员的安全培训工作</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由生产经营单位组织实施。</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安全培训的组织实施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第四章</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4.1 </a:t>
            </a:r>
            <a:r>
              <a:rPr kumimoji="0" lang="zh-CN"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生产经营单位负责组织实施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第十九条</a:t>
            </a:r>
            <a:r>
              <a:rPr kumimoji="0" lang="en-US"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生产经营单位应当坚持以考促学</a:t>
            </a:r>
            <a:r>
              <a:rPr kumimoji="0" lang="zh-CN" altLang="zh-CN" sz="24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以讲促学</a:t>
            </a:r>
            <a:r>
              <a:rPr kumimoji="0" lang="zh-CN" altLang="zh-CN" sz="24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确保全体从业人员</a:t>
            </a:r>
            <a:r>
              <a:rPr kumimoji="0" lang="zh-CN" altLang="zh-CN" sz="2800" b="1" i="0" u="heavy"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熟练掌握岗位安全生产知识和技能</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煤矿、非煤矿山、危险化学品、烟花爆竹、金属冶炼等生产经营单位</a:t>
            </a:r>
            <a:r>
              <a:rPr kumimoji="0" lang="zh-CN" altLang="zh-CN" sz="2800" b="1" i="0" u="heavy"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还应当完善和落实师傅带徒弟制度</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安全培训的组织实施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第四章</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4.2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培训形式及责任</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第二十条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具备安全培训条件的生产经营单位，应当以自主培训为主；</a:t>
            </a:r>
            <a:r>
              <a:rPr kumimoji="0" lang="zh-CN" altLang="zh-CN" sz="2800" b="1"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rPr>
              <a:t>可以委托具备安全培训条件的机构，对从业人员进行安全培训。</a:t>
            </a:r>
            <a:endParaRPr kumimoji="0" lang="zh-CN" altLang="zh-CN" sz="2800" b="0" i="0" u="none" strike="noStrike" kern="0" cap="none" spc="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不具备安全培训条件的生产经营单位，应当委托具备安全培训条件的机构，对从业人员进行安全培训。</a:t>
            </a:r>
            <a:endParaRPr kumimoji="0" lang="zh-CN" altLang="zh-CN" sz="2800" b="0"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4</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安全培训的组织实施</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第四章</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4.3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建立健全培训档案</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第二十二条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生产经营单位应当建立健全从业人员安全生产教育和培训档案，</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由生产经营单位的安全生产管理机构以及安全生产管理人员</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详细、准确记录培训</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时间</a:t>
            </a:r>
            <a:r>
              <a:rPr kumimoji="0" lang="zh-CN" altLang="zh-CN" sz="24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内容</a:t>
            </a:r>
            <a:r>
              <a:rPr kumimoji="0" lang="zh-CN" altLang="zh-CN" sz="24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参加人员</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以及</a:t>
            </a:r>
            <a:r>
              <a:rPr kumimoji="0" lang="zh-CN" altLang="zh-CN" sz="2800" b="1" i="0" u="heavy"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考核结果</a:t>
            </a:r>
            <a:r>
              <a:rPr kumimoji="0" lang="zh-CN" altLang="zh-CN" sz="28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等情况</a:t>
            </a:r>
            <a:r>
              <a:rPr kumimoji="0" lang="zh-CN" altLang="zh-CN" sz="2400" b="1" i="0" u="none" strike="noStrike" kern="0" cap="none" spc="0" normalizeH="0" baseline="0" noProof="0" dirty="0" smtClean="0">
                <a:ln>
                  <a:noFill/>
                </a:ln>
                <a:solidFill>
                  <a:srgbClr val="99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安全培训监督检查</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第五章 第二十六条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各级安全生产监管监察部门对</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生产经营单位安全培训</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及其</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持证上岗</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的情况进行监督检查</a:t>
            </a:r>
            <a:r>
              <a:rPr kumimoji="0" lang="zh-CN" altLang="zh-CN" sz="24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主要包括以下内容</a:t>
            </a:r>
            <a:r>
              <a:rPr kumimoji="0" lang="zh-CN" altLang="en-US"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六个方面</a:t>
            </a:r>
            <a:r>
              <a:rPr kumimoji="0" lang="zh-CN" altLang="en-US"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1</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rPr>
              <a:t>安全培训制度</a:t>
            </a:r>
            <a:r>
              <a:rPr kumimoji="0" lang="zh-CN" altLang="zh-CN" sz="20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rPr>
              <a:t>计划的制定及其实施的情况；</a:t>
            </a:r>
            <a:endParaRPr kumimoji="0" lang="zh-CN" altLang="zh-CN" sz="2800" b="1" i="0" u="none" strike="noStrike" kern="100" cap="none" spc="-100" normalizeH="0" baseline="0" noProof="0" dirty="0" smtClean="0">
              <a:ln>
                <a:noFill/>
              </a:ln>
              <a:solidFill>
                <a:srgbClr val="8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2</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对使用劳务派遣人员的特别要求</a:t>
            </a:r>
            <a:endParaRPr lang="en-US" altLang="zh-CN" sz="2800" b="1" dirty="0">
              <a:latin typeface="隶书" pitchFamily="49" charset="-122"/>
              <a:ea typeface="隶书" pitchFamily="49" charset="-122"/>
            </a:endParaRPr>
          </a:p>
          <a:p>
            <a:pPr>
              <a:lnSpc>
                <a:spcPct val="120000"/>
              </a:lnSpc>
              <a:spcBef>
                <a:spcPct val="0"/>
              </a:spcBef>
              <a:buNone/>
            </a:pPr>
            <a:r>
              <a:rPr lang="en-US" altLang="zh-CN" sz="2800" b="1" dirty="0">
                <a:solidFill>
                  <a:srgbClr val="0000CC"/>
                </a:solidFill>
                <a:latin typeface="隶书" pitchFamily="49" charset="-122"/>
                <a:ea typeface="隶书" pitchFamily="49" charset="-122"/>
              </a:rPr>
              <a:t>      </a:t>
            </a:r>
            <a:r>
              <a:rPr lang="zh-CN" altLang="zh-CN" sz="2400" b="1" dirty="0">
                <a:latin typeface="隶书" pitchFamily="49" charset="-122"/>
                <a:ea typeface="隶书" pitchFamily="49" charset="-122"/>
              </a:rPr>
              <a:t>（</a:t>
            </a:r>
            <a:r>
              <a:rPr lang="en-US" altLang="zh-CN" sz="2800" b="1" dirty="0">
                <a:latin typeface="隶书" pitchFamily="49" charset="-122"/>
                <a:ea typeface="隶书" pitchFamily="49" charset="-122"/>
              </a:rPr>
              <a:t>1</a:t>
            </a:r>
            <a:r>
              <a:rPr lang="zh-CN" altLang="zh-CN" sz="2400" b="1" dirty="0">
                <a:latin typeface="隶书" pitchFamily="49" charset="-122"/>
                <a:ea typeface="隶书" pitchFamily="49" charset="-122"/>
              </a:rPr>
              <a:t>）</a:t>
            </a:r>
            <a:r>
              <a:rPr lang="zh-CN" altLang="zh-CN" sz="2800" b="1" dirty="0">
                <a:latin typeface="隶书" pitchFamily="49" charset="-122"/>
                <a:ea typeface="隶书" pitchFamily="49" charset="-122"/>
              </a:rPr>
              <a:t>使用被派遣劳动者的，</a:t>
            </a:r>
            <a:r>
              <a:rPr lang="zh-CN" altLang="zh-CN" sz="2800" b="1" dirty="0">
                <a:solidFill>
                  <a:srgbClr val="0000CC"/>
                </a:solidFill>
                <a:latin typeface="隶书" pitchFamily="49" charset="-122"/>
                <a:ea typeface="隶书" pitchFamily="49" charset="-122"/>
              </a:rPr>
              <a:t>应当将被派遣劳动者纳入本单位从业人员统一管理，</a:t>
            </a:r>
            <a:r>
              <a:rPr lang="zh-CN" altLang="zh-CN" sz="2800" b="1" dirty="0">
                <a:solidFill>
                  <a:srgbClr val="006600"/>
                </a:solidFill>
                <a:latin typeface="隶书" pitchFamily="49" charset="-122"/>
                <a:ea typeface="隶书" pitchFamily="49" charset="-122"/>
              </a:rPr>
              <a:t>对被派遣劳动者进行</a:t>
            </a:r>
            <a:r>
              <a:rPr lang="zh-CN" altLang="zh-CN" sz="2800" b="1" u="sng" dirty="0">
                <a:solidFill>
                  <a:srgbClr val="006600"/>
                </a:solidFill>
                <a:latin typeface="隶书" pitchFamily="49" charset="-122"/>
                <a:ea typeface="隶书" pitchFamily="49" charset="-122"/>
              </a:rPr>
              <a:t>岗位安全操作规程</a:t>
            </a:r>
            <a:r>
              <a:rPr lang="zh-CN" altLang="zh-CN" sz="2800" b="1" dirty="0">
                <a:solidFill>
                  <a:srgbClr val="006600"/>
                </a:solidFill>
                <a:latin typeface="隶书" pitchFamily="49" charset="-122"/>
                <a:ea typeface="隶书" pitchFamily="49" charset="-122"/>
              </a:rPr>
              <a:t>和</a:t>
            </a:r>
            <a:r>
              <a:rPr lang="zh-CN" altLang="zh-CN" sz="2800" b="1" u="sng" dirty="0">
                <a:solidFill>
                  <a:srgbClr val="006600"/>
                </a:solidFill>
                <a:latin typeface="隶书" pitchFamily="49" charset="-122"/>
                <a:ea typeface="隶书" pitchFamily="49" charset="-122"/>
              </a:rPr>
              <a:t>安全操作技能</a:t>
            </a:r>
            <a:r>
              <a:rPr lang="zh-CN" altLang="zh-CN" sz="2800" b="1" dirty="0">
                <a:solidFill>
                  <a:srgbClr val="006600"/>
                </a:solidFill>
                <a:latin typeface="隶书" pitchFamily="49" charset="-122"/>
                <a:ea typeface="隶书" pitchFamily="49" charset="-122"/>
              </a:rPr>
              <a:t>的教育和培训； </a:t>
            </a:r>
            <a:endParaRPr lang="en-US" altLang="zh-CN" sz="2800" b="1" dirty="0">
              <a:solidFill>
                <a:srgbClr val="006600"/>
              </a:solidFill>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400" b="1" dirty="0">
                <a:latin typeface="隶书" pitchFamily="49" charset="-122"/>
                <a:ea typeface="隶书" pitchFamily="49" charset="-122"/>
              </a:rPr>
              <a:t>（</a:t>
            </a:r>
            <a:r>
              <a:rPr lang="en-US" altLang="zh-CN" sz="2800" b="1" dirty="0">
                <a:latin typeface="隶书" pitchFamily="49" charset="-122"/>
                <a:ea typeface="隶书" pitchFamily="49" charset="-122"/>
              </a:rPr>
              <a:t>2</a:t>
            </a:r>
            <a:r>
              <a:rPr lang="zh-CN" altLang="zh-CN" sz="2400" b="1" dirty="0">
                <a:latin typeface="隶书" pitchFamily="49" charset="-122"/>
                <a:ea typeface="隶书" pitchFamily="49" charset="-122"/>
              </a:rPr>
              <a:t>）</a:t>
            </a:r>
            <a:r>
              <a:rPr lang="zh-CN" altLang="zh-CN" sz="2800" b="1" dirty="0">
                <a:solidFill>
                  <a:srgbClr val="990000"/>
                </a:solidFill>
                <a:latin typeface="隶书" pitchFamily="49" charset="-122"/>
                <a:ea typeface="隶书" pitchFamily="49" charset="-122"/>
              </a:rPr>
              <a:t>劳务派遣单位应当对被派遣劳动者</a:t>
            </a:r>
            <a:r>
              <a:rPr lang="zh-CN" altLang="zh-CN" sz="2800" b="1" u="sng" dirty="0">
                <a:solidFill>
                  <a:srgbClr val="990000"/>
                </a:solidFill>
                <a:latin typeface="隶书" pitchFamily="49" charset="-122"/>
                <a:ea typeface="隶书" pitchFamily="49" charset="-122"/>
              </a:rPr>
              <a:t>进行必要的安全生产教育和培训</a:t>
            </a:r>
            <a:r>
              <a:rPr lang="zh-CN" altLang="zh-CN" sz="2800" b="1" dirty="0">
                <a:solidFill>
                  <a:srgbClr val="990000"/>
                </a:solidFill>
                <a:latin typeface="隶书" pitchFamily="49" charset="-122"/>
                <a:ea typeface="隶书" pitchFamily="49" charset="-122"/>
              </a:rPr>
              <a:t>。</a:t>
            </a:r>
            <a:r>
              <a:rPr lang="en-US" altLang="zh-CN" sz="2800" b="1" dirty="0">
                <a:solidFill>
                  <a:srgbClr val="990000"/>
                </a:solidFill>
                <a:latin typeface="隶书" pitchFamily="49" charset="-122"/>
                <a:ea typeface="隶书" pitchFamily="49" charset="-122"/>
              </a:rPr>
              <a:t>    </a:t>
            </a:r>
            <a:endParaRPr lang="en-US" altLang="zh-CN" sz="2800" b="1" dirty="0">
              <a:solidFill>
                <a:srgbClr val="990000"/>
              </a:solidFill>
              <a:latin typeface="隶书" pitchFamily="49" charset="-122"/>
              <a:ea typeface="隶书" pitchFamily="49" charset="-122"/>
            </a:endParaRPr>
          </a:p>
          <a:p>
            <a:pPr>
              <a:lnSpc>
                <a:spcPct val="120000"/>
              </a:lnSpc>
              <a:spcBef>
                <a:spcPct val="0"/>
              </a:spcBef>
              <a:buNone/>
            </a:pPr>
            <a:r>
              <a:rPr lang="en-US" altLang="zh-CN" sz="2800" b="1" dirty="0">
                <a:solidFill>
                  <a:srgbClr val="660066"/>
                </a:solidFill>
                <a:latin typeface="隶书" pitchFamily="49" charset="-122"/>
                <a:ea typeface="隶书" pitchFamily="49" charset="-122"/>
              </a:rPr>
              <a:t>       </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第二十五条第</a:t>
            </a:r>
            <a:r>
              <a:rPr lang="zh-CN" altLang="en-US" sz="2800" dirty="0">
                <a:latin typeface="隶书" pitchFamily="49" charset="-122"/>
                <a:ea typeface="隶书" pitchFamily="49" charset="-122"/>
              </a:rPr>
              <a:t>二</a:t>
            </a:r>
            <a:r>
              <a:rPr lang="zh-CN" altLang="zh-CN" sz="2800" dirty="0">
                <a:latin typeface="隶书" pitchFamily="49" charset="-122"/>
                <a:ea typeface="隶书" pitchFamily="49" charset="-122"/>
              </a:rPr>
              <a:t>款</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一</a:t>
            </a:r>
            <a:r>
              <a:rPr kumimoji="0" lang="zh-CN" altLang="en-US" b="1" kern="0" cap="none" spc="0" normalizeH="0" baseline="0" noProof="0" dirty="0">
                <a:solidFill>
                  <a:schemeClr val="tx2"/>
                </a:solidFill>
                <a:latin typeface="隶书" pitchFamily="49" charset="-122"/>
                <a:ea typeface="隶书" pitchFamily="49" charset="-122"/>
                <a:cs typeface="+mj-cs"/>
              </a:rPr>
              <a:t>、</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安全生产法</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安全培训监督检查</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第五章 第二十六条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2</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煤矿</a:t>
            </a:r>
            <a:r>
              <a:rPr kumimoji="0" lang="zh-CN" altLang="zh-CN" sz="20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非煤矿山</a:t>
            </a:r>
            <a:r>
              <a:rPr kumimoji="0" lang="zh-CN" altLang="zh-CN" sz="24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危险化学品</a:t>
            </a:r>
            <a:r>
              <a:rPr kumimoji="0" lang="zh-CN" altLang="zh-CN" sz="24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烟花爆竹</a:t>
            </a:r>
            <a:r>
              <a:rPr kumimoji="0" lang="zh-CN" altLang="zh-CN" sz="2000" b="0"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0"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金属冶炼等生产经营单位</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主要负责人</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1" i="0" u="sng"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安全生产管理人员</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安全培训以及安全生产知识和管理能力考核的情况；</a:t>
            </a:r>
            <a:r>
              <a:rPr kumimoji="0" lang="zh-CN" altLang="zh-CN" sz="2800" b="0"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其他生产经营单位</a:t>
            </a:r>
            <a:r>
              <a:rPr kumimoji="0" lang="zh-CN" altLang="zh-CN" sz="2800" b="1" i="0" u="sng"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主要负责人</a:t>
            </a:r>
            <a:r>
              <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和</a:t>
            </a:r>
            <a:r>
              <a:rPr kumimoji="0" lang="zh-CN" altLang="zh-CN" sz="2800" b="1" i="0" u="sng"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安全生产管理人员</a:t>
            </a:r>
            <a:r>
              <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培训的情况；</a:t>
            </a:r>
            <a:endParaRPr kumimoji="0" lang="zh-CN" altLang="zh-CN" sz="2800" b="0"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5</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安全培训监督检查</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第五章 第二十六条</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3</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rPr>
              <a:t>特种作业人员操作资格证持证上岗情况；</a:t>
            </a:r>
            <a:endParaRPr kumimoji="0" lang="zh-CN" altLang="zh-CN" sz="2800" b="1" i="0" u="none" strike="noStrike" kern="100" cap="none" spc="-100" normalizeH="0" baseline="0" noProof="0" dirty="0" smtClean="0">
              <a:ln>
                <a:noFill/>
              </a:ln>
              <a:solidFill>
                <a:srgbClr val="99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4</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rPr>
              <a:t>建立安全生产教育和培训档案，并如实记录的情况；</a:t>
            </a:r>
            <a:endParaRPr kumimoji="0" lang="zh-CN" altLang="zh-CN" sz="2800" b="1" i="0" u="none" strike="noStrike" kern="100" cap="none" spc="-100" normalizeH="0" baseline="0" noProof="0" dirty="0" smtClean="0">
              <a:ln>
                <a:noFill/>
              </a:ln>
              <a:solidFill>
                <a:srgbClr val="0066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5</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对从业人员现场抽考本职工作的安全生产知识</a:t>
            </a:r>
            <a:r>
              <a:rPr kumimoji="0" lang="en-US"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1" i="0" u="none" strike="noStrike" kern="100" cap="none" spc="-10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800" b="1" i="0" u="none" strike="noStrike" kern="100" cap="none" spc="-100" normalizeH="0" baseline="0" noProof="0" dirty="0" smtClean="0">
                <a:ln>
                  <a:noFill/>
                </a:ln>
                <a:solidFill>
                  <a:schemeClr val="tx1"/>
                </a:solidFill>
                <a:effectLst/>
                <a:uLnTx/>
                <a:uFillTx/>
                <a:latin typeface="隶书" pitchFamily="49" charset="-122"/>
                <a:ea typeface="隶书" pitchFamily="49" charset="-122"/>
                <a:cs typeface="+mn-cs"/>
              </a:rPr>
              <a:t>6</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rPr>
              <a:t>其他需要检查的内容。</a:t>
            </a:r>
            <a:endParaRPr kumimoji="0" lang="zh-CN" altLang="zh-CN" sz="2800" b="1" i="0" u="none" strike="noStrike" kern="100" cap="none" spc="-100" normalizeH="0" baseline="0" noProof="0" dirty="0" smtClean="0">
              <a:ln>
                <a:noFill/>
              </a:ln>
              <a:solidFill>
                <a:srgbClr val="0070C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有关术语</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第七章附则 第三十二条</a:t>
            </a:r>
            <a:r>
              <a:rPr kumimoji="0" lang="zh-CN" altLang="en-US" sz="24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endParaRPr kumimoji="0" lang="en-US"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0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6.1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生产经营单位主要负责人</a:t>
            </a:r>
            <a:endPar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指有限责任公司或者股份有限公司的董事长、总经理，</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其他生产经营单位的厂长</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经理</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矿务局</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局长</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矿长</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含实际控制人</a:t>
            </a:r>
            <a:r>
              <a:rPr kumimoji="0" lang="zh-CN" altLang="zh-CN" sz="2400" b="0" i="0" u="none" strike="noStrike" kern="0" cap="none" spc="-100" normalizeH="0" baseline="0" noProof="0" dirty="0" smtClean="0">
                <a:ln>
                  <a:noFill/>
                </a:ln>
                <a:solidFill>
                  <a:srgbClr val="663300"/>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rPr>
              <a:t>等。</a:t>
            </a:r>
            <a:endParaRPr kumimoji="0" lang="en-US" altLang="zh-CN" sz="2800" b="1"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endParaRPr kumimoji="0" lang="zh-CN" altLang="zh-CN" sz="2800" b="0"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有关术语</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第七章附则 第三十二条</a:t>
            </a:r>
            <a:endParaRPr kumimoji="0" lang="en-US"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0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6.2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生产经营单位安全生产管理人员</a:t>
            </a:r>
            <a:endPar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指生产经营单位</a:t>
            </a:r>
            <a:r>
              <a:rPr kumimoji="0" lang="zh-CN" altLang="zh-CN" sz="2800" b="1" i="0" u="heavy"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分管安全生产的负责人</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heavy"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安全生产管理机构负责人</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及</a:t>
            </a:r>
            <a:r>
              <a:rPr kumimoji="0" lang="zh-CN" altLang="zh-CN" sz="2800" b="1" i="0" u="heavy"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其管理人员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以及未设安全生产管理机构的生产经营单位</a:t>
            </a:r>
            <a:r>
              <a:rPr kumimoji="0" lang="zh-CN" altLang="zh-CN" sz="2800" b="1" i="0" u="heavy" strike="noStrike" kern="0" cap="none" spc="-100" normalizeH="0" baseline="0" noProof="0" dirty="0" smtClean="0">
                <a:ln>
                  <a:noFill/>
                </a:ln>
                <a:solidFill>
                  <a:srgbClr val="800000"/>
                </a:solidFill>
                <a:effectLst/>
                <a:uLnTx/>
                <a:uFillTx/>
                <a:latin typeface="隶书" pitchFamily="49" charset="-122"/>
                <a:ea typeface="隶书" pitchFamily="49" charset="-122"/>
                <a:cs typeface="+mn-cs"/>
              </a:rPr>
              <a:t>专、兼职安全生产管理人员</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等</a:t>
            </a:r>
            <a:r>
              <a:rPr kumimoji="0" lang="zh-CN" altLang="zh-CN" sz="24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6</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有关术语</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第七章附则 第三十二条</a:t>
            </a:r>
            <a:endParaRPr kumimoji="0" lang="en-US"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4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1000" b="1"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6.3 </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生产经营单位其他从业人员</a:t>
            </a:r>
            <a:endParaRPr kumimoji="0" lang="en-US"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20000"/>
              </a:lnSpc>
              <a:spcBef>
                <a:spcPts val="0"/>
              </a:spcBef>
              <a:spcAft>
                <a:spcPct val="0"/>
              </a:spcAft>
              <a:buClr>
                <a:schemeClr val="accent2"/>
              </a:buClr>
              <a:buSzTx/>
              <a:buFont typeface="Wingdings" panose="05000000000000000000" pitchFamily="2" charset="2"/>
              <a:buNone/>
              <a:defRPr/>
            </a:pPr>
            <a:r>
              <a:rPr kumimoji="0" lang="en-US"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       </a:t>
            </a:r>
            <a:r>
              <a:rPr kumimoji="0" lang="zh-CN" altLang="zh-CN" sz="2800" b="1" i="0" u="none" strike="noStrike" kern="0" cap="none" spc="0" normalizeH="0" baseline="0" noProof="0" dirty="0" smtClean="0">
                <a:ln>
                  <a:noFill/>
                </a:ln>
                <a:solidFill>
                  <a:srgbClr val="800000"/>
                </a:solidFill>
                <a:effectLst/>
                <a:uLnTx/>
                <a:uFillTx/>
                <a:latin typeface="隶书" pitchFamily="49" charset="-122"/>
                <a:ea typeface="隶书" pitchFamily="49" charset="-122"/>
                <a:cs typeface="+mn-cs"/>
              </a:rPr>
              <a:t>指除主要负责人、安全生产管理人员和特种作业人员以外，该单位从事生产经营活动的所有人员，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包括</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其他负责人</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其他管理人员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技术人员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和</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各岗位的工人</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以及</a:t>
            </a:r>
            <a:r>
              <a:rPr kumimoji="0" lang="zh-CN" altLang="zh-CN" sz="2800" b="1" i="0" u="sng"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临时聘用的人员</a:t>
            </a:r>
            <a:r>
              <a:rPr kumimoji="0" lang="zh-CN" altLang="zh-CN" sz="2800" b="1" i="0" u="none" strike="noStrike" kern="0" cap="none" spc="0" normalizeH="0" baseline="0" noProof="0" dirty="0" smtClean="0">
                <a:ln>
                  <a:noFill/>
                </a:ln>
                <a:solidFill>
                  <a:srgbClr val="0000CC"/>
                </a:solidFill>
                <a:effectLst/>
                <a:uLnTx/>
                <a:uFillTx/>
                <a:latin typeface="隶书" pitchFamily="49" charset="-122"/>
                <a:ea typeface="隶书" pitchFamily="49" charset="-122"/>
                <a:cs typeface="+mn-cs"/>
              </a:rPr>
              <a:t>。</a:t>
            </a:r>
            <a:endParaRPr kumimoji="0" lang="zh-CN" altLang="zh-CN" sz="2800" b="0" i="0" u="none" strike="noStrike" kern="0" cap="none" spc="0" normalizeH="0" baseline="0" noProof="0" dirty="0" smtClean="0">
              <a:ln>
                <a:noFill/>
              </a:ln>
              <a:solidFill>
                <a:srgbClr val="66330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五</a:t>
            </a:r>
            <a:r>
              <a:rPr kumimoji="0" lang="zh-CN" altLang="en-US" b="1" kern="0" cap="none" spc="-100" normalizeH="0" baseline="0" noProof="0" dirty="0">
                <a:solidFill>
                  <a:schemeClr val="tx2"/>
                </a:solidFill>
                <a:latin typeface="隶书" pitchFamily="49" charset="-122"/>
                <a:ea typeface="隶书" pitchFamily="49" charset="-122"/>
                <a:cs typeface="+mj-cs"/>
              </a:rPr>
              <a:t>、</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生产经营单位安全培训规定</a:t>
            </a:r>
            <a:r>
              <a:rPr kumimoji="0" lang="zh-CN" altLang="zh-CN" sz="2800" b="1" kern="0" cap="none" spc="-100" normalizeH="0" baseline="0" noProof="0" dirty="0">
                <a:solidFill>
                  <a:schemeClr val="tx2"/>
                </a:solidFill>
                <a:latin typeface="隶书" pitchFamily="49" charset="-122"/>
                <a:ea typeface="隶书" pitchFamily="49" charset="-122"/>
                <a:cs typeface="+mj-cs"/>
              </a:rPr>
              <a:t>》</a:t>
            </a:r>
            <a:r>
              <a:rPr kumimoji="0" lang="zh-CN" altLang="zh-CN" sz="3000" b="1" kern="0" cap="none" spc="-100" normalizeH="0" baseline="0" noProof="0" dirty="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1</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其他有关规范行文件</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国务院关于大力推进职业教育改革与发展的决定</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国发</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[2002]16</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国务院关于进一步加强企业安全生产工作的通知</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（国发〔</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2010</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23</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关于加强企业班组长安全培训工作的指导意见</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（安委办〔</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2010</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27</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关于加强农民工安全生产培训工作的意见</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（安监总培训</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[2006]228</a:t>
            </a:r>
            <a:r>
              <a:rPr kumimoji="0" lang="zh-CN"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特种作业人员安全技术培训考核管理规定</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en-US"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国家安监总局令第</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30</a:t>
            </a:r>
            <a:r>
              <a:rPr kumimoji="0" lang="zh-CN" altLang="en-US"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2015</a:t>
            </a:r>
            <a:r>
              <a:rPr kumimoji="0" lang="zh-CN" altLang="en-US"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修正</a:t>
            </a:r>
            <a:r>
              <a:rPr kumimoji="0" lang="en-US" altLang="zh-CN" sz="20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等等。</a:t>
            </a:r>
            <a:endParaRPr kumimoji="0" lang="zh-CN" altLang="zh-CN" sz="2800" b="0" i="0" u="none" strike="noStrike" kern="0" cap="none" spc="-100" normalizeH="0" baseline="0" noProof="0" dirty="0">
              <a:ln>
                <a:noFill/>
              </a:ln>
              <a:solidFill>
                <a:schemeClr val="tx1"/>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六</a:t>
            </a:r>
            <a:r>
              <a:rPr kumimoji="0" lang="zh-CN" altLang="en-US" b="1" kern="0" cap="none" spc="-100" normalizeH="0" baseline="0" noProof="0">
                <a:solidFill>
                  <a:schemeClr val="tx2"/>
                </a:solidFill>
                <a:latin typeface="隶书" pitchFamily="49" charset="-122"/>
                <a:ea typeface="隶书" pitchFamily="49" charset="-122"/>
                <a:cs typeface="+mj-cs"/>
              </a:rPr>
              <a:t>、</a:t>
            </a:r>
            <a:r>
              <a:rPr kumimoji="0" lang="zh-CN" altLang="zh-CN" sz="3200" b="1" kern="1200" cap="none" spc="0" normalizeH="0" baseline="0" noProof="0">
                <a:latin typeface="隶书" pitchFamily="49" charset="-122"/>
                <a:ea typeface="隶书" pitchFamily="49" charset="-122"/>
                <a:cs typeface="+mn-cs"/>
              </a:rPr>
              <a:t>其他有关要求</a:t>
            </a:r>
            <a:r>
              <a:rPr kumimoji="0" lang="zh-CN" altLang="zh-CN" sz="3000" b="1" kern="0" cap="none" spc="-100" normalizeH="0" baseline="0" noProof="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a:spLocks noGrp="1" noChangeArrowheads="1"/>
          </p:cNvSpPr>
          <p:nvPr>
            <p:ph type="body" idx="1"/>
          </p:nvPr>
        </p:nvSpPr>
        <p:spPr>
          <a:xfrm>
            <a:off x="250825" y="1643063"/>
            <a:ext cx="8393113" cy="4522788"/>
          </a:xfrm>
        </p:spPr>
        <p:txBody>
          <a:bodyPr vert="horz" wrap="square" lIns="91440" tIns="45720" rIns="91440" bIns="45720" numCol="1" anchor="t" anchorCtr="0" compatLnSpc="1"/>
          <a:lstStyle/>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zh-CN" altLang="en-US" sz="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en-US"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2</a:t>
            </a:r>
            <a:r>
              <a:rPr kumimoji="0" lang="zh-CN" altLang="en-US" sz="24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1"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教育培训经费</a:t>
            </a:r>
            <a:endParaRPr kumimoji="0" lang="zh-CN"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endParaRPr>
          </a:p>
          <a:p>
            <a:pPr marL="469900" marR="0" lvl="0" indent="-469900" algn="l" defTabSz="914400" rtl="0" eaLnBrk="0" fontAlgn="base" latinLnBrk="0" hangingPunct="0">
              <a:lnSpc>
                <a:spcPct val="115000"/>
              </a:lnSpc>
              <a:spcBef>
                <a:spcPts val="0"/>
              </a:spcBef>
              <a:spcAft>
                <a:spcPct val="0"/>
              </a:spcAft>
              <a:buClr>
                <a:schemeClr val="accent2"/>
              </a:buClr>
              <a:buSzTx/>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隶书" pitchFamily="49" charset="-122"/>
                <a:ea typeface="隶书" pitchFamily="49" charset="-122"/>
                <a:cs typeface="+mn-cs"/>
              </a:rPr>
              <a:t>       </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根据</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zh-CN" altLang="zh-CN" sz="28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国务院关于大力推进职业教育改革与发展的决定</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》（国发〔</a:t>
            </a:r>
            <a:r>
              <a:rPr kumimoji="0" lang="en-US"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2002</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a:t>
            </a:r>
            <a:r>
              <a:rPr kumimoji="0" lang="en-US"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16</a:t>
            </a:r>
            <a:r>
              <a:rPr kumimoji="0" lang="zh-CN" altLang="zh-CN" sz="2400" b="0" i="0" u="none" strike="noStrike" kern="0" cap="none" spc="-100" normalizeH="0" baseline="0" noProof="0" dirty="0" smtClean="0">
                <a:ln>
                  <a:noFill/>
                </a:ln>
                <a:solidFill>
                  <a:schemeClr val="tx1"/>
                </a:solidFill>
                <a:effectLst/>
                <a:uLnTx/>
                <a:uFillTx/>
                <a:latin typeface="隶书" pitchFamily="49" charset="-122"/>
                <a:ea typeface="隶书" pitchFamily="49" charset="-122"/>
                <a:cs typeface="+mn-cs"/>
              </a:rPr>
              <a:t>号），</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一般企业按照职工工资总额的</a:t>
            </a:r>
            <a:r>
              <a:rPr kumimoji="0" lang="en-US"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1.5%</a:t>
            </a:r>
            <a:r>
              <a:rPr kumimoji="0" lang="zh-CN" altLang="zh-CN" sz="2800" b="1" i="0" u="sng"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足额提取教育培训经费</a:t>
            </a:r>
            <a:r>
              <a:rPr kumimoji="0" lang="zh-CN" altLang="zh-CN" sz="2800" b="1" i="0" u="none" strike="noStrike" kern="0" cap="none" spc="-100" normalizeH="0" baseline="0" noProof="0" dirty="0" smtClean="0">
                <a:ln>
                  <a:noFill/>
                </a:ln>
                <a:solidFill>
                  <a:srgbClr val="0000CC"/>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从业人员技术要求高、培训任务重、经济效益较好的企业可按</a:t>
            </a:r>
            <a:r>
              <a:rPr kumimoji="0" lang="en-US" altLang="zh-CN" sz="2800" b="1" i="0" u="sng"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2.5%</a:t>
            </a:r>
            <a:r>
              <a:rPr kumimoji="0" lang="zh-CN" altLang="zh-CN" sz="2800" b="1" i="0" u="sng"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提取</a:t>
            </a:r>
            <a:r>
              <a:rPr kumimoji="0" lang="zh-CN" altLang="zh-CN" sz="2800" b="1" i="0" u="none" strike="noStrike" kern="0" cap="none" spc="-100" normalizeH="0" baseline="0" noProof="0" dirty="0" smtClean="0">
                <a:ln>
                  <a:noFill/>
                </a:ln>
                <a:solidFill>
                  <a:srgbClr val="990000"/>
                </a:solidFill>
                <a:effectLst/>
                <a:uLnTx/>
                <a:uFillTx/>
                <a:latin typeface="隶书" pitchFamily="49" charset="-122"/>
                <a:ea typeface="隶书" pitchFamily="49" charset="-122"/>
                <a:cs typeface="+mn-cs"/>
              </a:rPr>
              <a:t>，</a:t>
            </a:r>
            <a:r>
              <a:rPr kumimoji="0" lang="zh-CN" altLang="zh-CN" sz="2800" b="1" i="0" u="sng" strike="noStrike" kern="0" cap="none" spc="-100" normalizeH="0" baseline="0" noProof="0" dirty="0" smtClean="0">
                <a:ln>
                  <a:noFill/>
                </a:ln>
                <a:solidFill>
                  <a:srgbClr val="FF0000"/>
                </a:solidFill>
                <a:effectLst/>
                <a:uLnTx/>
                <a:uFillTx/>
                <a:latin typeface="隶书" pitchFamily="49" charset="-122"/>
                <a:ea typeface="隶书" pitchFamily="49" charset="-122"/>
                <a:cs typeface="+mn-cs"/>
              </a:rPr>
              <a:t>列入成本开支</a:t>
            </a:r>
            <a:r>
              <a:rPr kumimoji="0" lang="zh-CN" altLang="zh-CN" sz="2800" b="1" i="0" u="none" strike="noStrike" kern="0" cap="none" spc="-100" normalizeH="0" baseline="0" noProof="0" dirty="0" smtClean="0">
                <a:ln>
                  <a:noFill/>
                </a:ln>
                <a:solidFill>
                  <a:srgbClr val="FF0000"/>
                </a:solidFill>
                <a:effectLst/>
                <a:uLnTx/>
                <a:uFillTx/>
                <a:latin typeface="隶书" pitchFamily="49" charset="-122"/>
                <a:ea typeface="隶书" pitchFamily="49" charset="-122"/>
                <a:cs typeface="+mn-cs"/>
              </a:rPr>
              <a:t>。</a:t>
            </a:r>
            <a:r>
              <a:rPr kumimoji="0" lang="zh-CN" altLang="zh-CN" sz="2800" b="1" i="0" u="none" strike="noStrike" kern="0" cap="none" spc="-100" normalizeH="0" baseline="0" noProof="0" dirty="0" smtClean="0">
                <a:ln>
                  <a:noFill/>
                </a:ln>
                <a:solidFill>
                  <a:srgbClr val="0070C0"/>
                </a:solidFill>
                <a:effectLst/>
                <a:uLnTx/>
                <a:uFillTx/>
                <a:latin typeface="隶书" pitchFamily="49" charset="-122"/>
                <a:ea typeface="隶书" pitchFamily="49" charset="-122"/>
                <a:cs typeface="+mn-cs"/>
              </a:rPr>
              <a:t>要保证经费专项用于职工特别是农民工的教育培训，严禁挪作他用。</a:t>
            </a:r>
            <a:endParaRPr kumimoji="0" lang="zh-CN" altLang="zh-CN" sz="2800" b="0" i="0" u="none" strike="noStrike" kern="0" cap="none" spc="-100" normalizeH="0" baseline="0" noProof="0" dirty="0">
              <a:ln>
                <a:noFill/>
              </a:ln>
              <a:solidFill>
                <a:srgbClr val="0070C0"/>
              </a:solidFill>
              <a:effectLst/>
              <a:uLnTx/>
              <a:uFillTx/>
              <a:latin typeface="隶书" pitchFamily="49" charset="-122"/>
              <a:ea typeface="隶书" pitchFamily="49" charset="-122"/>
              <a:cs typeface="+mn-cs"/>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六</a:t>
            </a:r>
            <a:r>
              <a:rPr kumimoji="0" lang="zh-CN" altLang="en-US" b="1" kern="0" cap="none" spc="-100" normalizeH="0" baseline="0" noProof="0">
                <a:solidFill>
                  <a:schemeClr val="tx2"/>
                </a:solidFill>
                <a:latin typeface="隶书" pitchFamily="49" charset="-122"/>
                <a:ea typeface="隶书" pitchFamily="49" charset="-122"/>
                <a:cs typeface="+mj-cs"/>
              </a:rPr>
              <a:t>、</a:t>
            </a:r>
            <a:r>
              <a:rPr kumimoji="0" lang="zh-CN" altLang="zh-CN" sz="3200" b="1" kern="1200" cap="none" spc="0" normalizeH="0" baseline="0" noProof="0">
                <a:latin typeface="隶书" pitchFamily="49" charset="-122"/>
                <a:ea typeface="隶书" pitchFamily="49" charset="-122"/>
                <a:cs typeface="+mn-cs"/>
              </a:rPr>
              <a:t>其他有关要求</a:t>
            </a:r>
            <a:r>
              <a:rPr kumimoji="0" lang="zh-CN" altLang="zh-CN" sz="3000" b="1" kern="0" cap="none" spc="-100" normalizeH="0" baseline="0" noProof="0">
                <a:solidFill>
                  <a:schemeClr val="tx2"/>
                </a:solidFill>
                <a:latin typeface="隶书" pitchFamily="49" charset="-122"/>
                <a:ea typeface="隶书" pitchFamily="49" charset="-122"/>
                <a:cs typeface="+mj-cs"/>
              </a:rPr>
              <a:t>要求</a:t>
            </a:r>
            <a:endParaRPr kumimoji="0" lang="zh-CN" altLang="en-US" sz="3000" kern="0" cap="none" spc="-100" normalizeH="0" baseline="0" noProof="0" dirty="0">
              <a:solidFill>
                <a:schemeClr val="tx2"/>
              </a:solidFill>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79875" name="Rectangle 3"/>
          <p:cNvSpPr>
            <a:spLocks noGrp="1"/>
          </p:cNvSpPr>
          <p:nvPr>
            <p:ph type="body" idx="4294967295"/>
          </p:nvPr>
        </p:nvSpPr>
        <p:spPr>
          <a:xfrm>
            <a:off x="250825" y="1700213"/>
            <a:ext cx="8393113" cy="446563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a:t>
            </a:r>
            <a:r>
              <a:rPr lang="zh-CN" altLang="zh-CN" sz="2800" b="1" dirty="0">
                <a:latin typeface="隶书" pitchFamily="49" charset="-122"/>
                <a:ea typeface="隶书" pitchFamily="49" charset="-122"/>
              </a:rPr>
              <a:t>结合企业生产实际</a:t>
            </a:r>
            <a:r>
              <a:rPr lang="zh-CN" altLang="zh-CN" sz="2400" b="1" dirty="0">
                <a:latin typeface="隶书" pitchFamily="49" charset="-122"/>
                <a:ea typeface="隶书" pitchFamily="49" charset="-122"/>
              </a:rPr>
              <a:t>，</a:t>
            </a:r>
            <a:r>
              <a:rPr lang="zh-CN" altLang="zh-CN" sz="2800" b="1" dirty="0">
                <a:latin typeface="隶书" pitchFamily="49" charset="-122"/>
                <a:ea typeface="隶书" pitchFamily="49" charset="-122"/>
              </a:rPr>
              <a:t>统筹安排</a:t>
            </a:r>
            <a:r>
              <a:rPr lang="zh-CN" altLang="zh-CN" sz="2400" b="1" dirty="0">
                <a:latin typeface="隶书" pitchFamily="49" charset="-122"/>
                <a:ea typeface="隶书" pitchFamily="49" charset="-122"/>
              </a:rPr>
              <a:t>，</a:t>
            </a:r>
            <a:r>
              <a:rPr lang="zh-CN" altLang="zh-CN" sz="2800" b="1" dirty="0">
                <a:solidFill>
                  <a:srgbClr val="0000CC"/>
                </a:solidFill>
                <a:latin typeface="隶书" pitchFamily="49" charset="-122"/>
                <a:ea typeface="隶书" pitchFamily="49" charset="-122"/>
              </a:rPr>
              <a:t>可采取</a:t>
            </a:r>
            <a:r>
              <a:rPr lang="zh-CN" altLang="zh-CN" sz="2800" b="1" u="sng" dirty="0">
                <a:solidFill>
                  <a:srgbClr val="0000CC"/>
                </a:solidFill>
                <a:latin typeface="隶书" pitchFamily="49" charset="-122"/>
                <a:ea typeface="隶书" pitchFamily="49" charset="-122"/>
              </a:rPr>
              <a:t>集中培训</a:t>
            </a:r>
            <a:r>
              <a:rPr lang="zh-CN" altLang="zh-CN" sz="2800" b="1" dirty="0">
                <a:solidFill>
                  <a:srgbClr val="0000CC"/>
                </a:solidFill>
                <a:latin typeface="隶书" pitchFamily="49" charset="-122"/>
                <a:ea typeface="隶书" pitchFamily="49" charset="-122"/>
              </a:rPr>
              <a:t>、</a:t>
            </a:r>
            <a:r>
              <a:rPr lang="zh-CN" altLang="zh-CN" sz="2800" b="1" u="sng" dirty="0">
                <a:solidFill>
                  <a:srgbClr val="0000CC"/>
                </a:solidFill>
                <a:latin typeface="隶书" pitchFamily="49" charset="-122"/>
                <a:ea typeface="隶书" pitchFamily="49" charset="-122"/>
              </a:rPr>
              <a:t>半工半培</a:t>
            </a:r>
            <a:r>
              <a:rPr lang="zh-CN" altLang="zh-CN" sz="2800" b="1" dirty="0">
                <a:solidFill>
                  <a:srgbClr val="0000CC"/>
                </a:solidFill>
                <a:latin typeface="隶书" pitchFamily="49" charset="-122"/>
                <a:ea typeface="隶书" pitchFamily="49" charset="-122"/>
              </a:rPr>
              <a:t>、</a:t>
            </a:r>
            <a:r>
              <a:rPr lang="zh-CN" altLang="zh-CN" sz="2800" b="1" u="sng" dirty="0">
                <a:solidFill>
                  <a:srgbClr val="0000CC"/>
                </a:solidFill>
                <a:latin typeface="隶书" pitchFamily="49" charset="-122"/>
                <a:ea typeface="隶书" pitchFamily="49" charset="-122"/>
              </a:rPr>
              <a:t>送教上门</a:t>
            </a:r>
            <a:r>
              <a:rPr lang="zh-CN" altLang="zh-CN" sz="2800" b="1" dirty="0">
                <a:solidFill>
                  <a:srgbClr val="0000CC"/>
                </a:solidFill>
                <a:latin typeface="隶书" pitchFamily="49" charset="-122"/>
                <a:ea typeface="隶书" pitchFamily="49" charset="-122"/>
              </a:rPr>
              <a:t>等形式，</a:t>
            </a:r>
            <a:r>
              <a:rPr lang="zh-CN" altLang="zh-CN" sz="2800" b="1" dirty="0">
                <a:solidFill>
                  <a:srgbClr val="660066"/>
                </a:solidFill>
                <a:latin typeface="隶书" pitchFamily="49" charset="-122"/>
                <a:ea typeface="隶书" pitchFamily="49" charset="-122"/>
              </a:rPr>
              <a:t>也可开设安全生产培训宣传栏、编制通俗易懂、便于消化的文字和音像资料，利用多媒体、电视、漫画等图文并茂的直观方法进行教育培训，</a:t>
            </a:r>
            <a:r>
              <a:rPr lang="zh-CN" altLang="zh-CN" sz="2800" b="1" dirty="0">
                <a:solidFill>
                  <a:srgbClr val="006600"/>
                </a:solidFill>
                <a:latin typeface="隶书" pitchFamily="49" charset="-122"/>
                <a:ea typeface="隶书" pitchFamily="49" charset="-122"/>
              </a:rPr>
              <a:t>也可采用师傅</a:t>
            </a:r>
            <a:r>
              <a:rPr lang="en-US" altLang="zh-CN" sz="2400" b="1" dirty="0">
                <a:solidFill>
                  <a:srgbClr val="006600"/>
                </a:solidFill>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传</a:t>
            </a:r>
            <a:r>
              <a:rPr lang="zh-CN" altLang="zh-CN" sz="2400" b="1" dirty="0">
                <a:solidFill>
                  <a:srgbClr val="006600"/>
                </a:solidFill>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帮</a:t>
            </a:r>
            <a:r>
              <a:rPr lang="zh-CN" altLang="zh-CN" sz="2400" b="1" dirty="0">
                <a:solidFill>
                  <a:srgbClr val="006600"/>
                </a:solidFill>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带</a:t>
            </a:r>
            <a:r>
              <a:rPr lang="en-US" altLang="zh-CN" sz="2400" b="1" dirty="0">
                <a:solidFill>
                  <a:srgbClr val="006600"/>
                </a:solidFill>
                <a:latin typeface="隶书" pitchFamily="49" charset="-122"/>
                <a:ea typeface="隶书" pitchFamily="49" charset="-122"/>
              </a:rPr>
              <a:t>”</a:t>
            </a:r>
            <a:r>
              <a:rPr lang="zh-CN" altLang="zh-CN" sz="2800" b="1" dirty="0">
                <a:solidFill>
                  <a:srgbClr val="006600"/>
                </a:solidFill>
                <a:latin typeface="隶书" pitchFamily="49" charset="-122"/>
                <a:ea typeface="隶书" pitchFamily="49" charset="-122"/>
              </a:rPr>
              <a:t>。</a:t>
            </a:r>
            <a:endParaRPr lang="zh-CN" altLang="zh-CN" sz="2800" b="1" dirty="0">
              <a:solidFill>
                <a:srgbClr val="006600"/>
              </a:solidFill>
              <a:latin typeface="隶书" pitchFamily="49" charset="-122"/>
              <a:ea typeface="隶书"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80899"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1</a:t>
            </a:r>
            <a:r>
              <a:rPr lang="zh-CN" altLang="en-US" sz="2400" b="1" dirty="0">
                <a:latin typeface="隶书" pitchFamily="49" charset="-122"/>
                <a:ea typeface="隶书" pitchFamily="49" charset="-122"/>
              </a:rPr>
              <a:t>、</a:t>
            </a:r>
            <a:r>
              <a:rPr lang="zh-CN" altLang="en-US" sz="2800" b="1" dirty="0">
                <a:solidFill>
                  <a:schemeClr val="tx2"/>
                </a:solidFill>
                <a:latin typeface="隶书" pitchFamily="49" charset="-122"/>
                <a:ea typeface="隶书" pitchFamily="49" charset="-122"/>
              </a:rPr>
              <a:t>集中教育培训</a:t>
            </a:r>
            <a:endParaRPr lang="en-US" altLang="zh-CN" sz="2800" b="1" dirty="0">
              <a:solidFill>
                <a:schemeClr val="tx2"/>
              </a:solidFill>
              <a:latin typeface="隶书" pitchFamily="49" charset="-122"/>
              <a:ea typeface="隶书" pitchFamily="49" charset="-122"/>
            </a:endParaRPr>
          </a:p>
          <a:p>
            <a:pPr>
              <a:lnSpc>
                <a:spcPct val="120000"/>
              </a:lnSpc>
              <a:spcBef>
                <a:spcPct val="0"/>
              </a:spcBef>
              <a:buNone/>
            </a:pPr>
            <a:r>
              <a:rPr lang="zh-CN" altLang="en-US" sz="2800" b="1" dirty="0">
                <a:solidFill>
                  <a:srgbClr val="000099"/>
                </a:solidFill>
                <a:latin typeface="隶书" pitchFamily="49" charset="-122"/>
                <a:ea typeface="隶书" pitchFamily="49" charset="-122"/>
              </a:rPr>
              <a:t>       邀请安全技术专家</a:t>
            </a:r>
            <a:r>
              <a:rPr lang="zh-CN" altLang="en-US" sz="2400" b="1" dirty="0">
                <a:solidFill>
                  <a:srgbClr val="000099"/>
                </a:solidFill>
                <a:latin typeface="隶书" pitchFamily="49" charset="-122"/>
                <a:ea typeface="隶书" pitchFamily="49" charset="-122"/>
              </a:rPr>
              <a:t>、</a:t>
            </a:r>
            <a:r>
              <a:rPr lang="zh-CN" altLang="en-US" sz="2800" b="1" dirty="0">
                <a:solidFill>
                  <a:srgbClr val="000099"/>
                </a:solidFill>
                <a:latin typeface="隶书" pitchFamily="49" charset="-122"/>
                <a:ea typeface="隶书" pitchFamily="49" charset="-122"/>
              </a:rPr>
              <a:t>教授给安全管理人员和技术人员授课，</a:t>
            </a:r>
            <a:r>
              <a:rPr lang="zh-CN" altLang="en-US" sz="2800" b="1" dirty="0">
                <a:solidFill>
                  <a:srgbClr val="800000"/>
                </a:solidFill>
                <a:latin typeface="隶书" pitchFamily="49" charset="-122"/>
                <a:ea typeface="隶书" pitchFamily="49" charset="-122"/>
              </a:rPr>
              <a:t>施工安全专项方案评审会虚心向评审专家学习，</a:t>
            </a:r>
            <a:r>
              <a:rPr lang="zh-CN" altLang="en-US" sz="2800" b="1" dirty="0">
                <a:solidFill>
                  <a:schemeClr val="hlink"/>
                </a:solidFill>
                <a:latin typeface="隶书" pitchFamily="49" charset="-122"/>
                <a:ea typeface="隶书" pitchFamily="49" charset="-122"/>
              </a:rPr>
              <a:t>利用安全生产例会进行安全生产知识宣贯学习，</a:t>
            </a:r>
            <a:r>
              <a:rPr lang="zh-CN" altLang="en-US" sz="2800" b="1" dirty="0">
                <a:solidFill>
                  <a:srgbClr val="006600"/>
                </a:solidFill>
                <a:latin typeface="隶书" pitchFamily="49" charset="-122"/>
                <a:ea typeface="隶书" pitchFamily="49" charset="-122"/>
              </a:rPr>
              <a:t>施工方案、工艺、工序等安全技术交底，</a:t>
            </a:r>
            <a:r>
              <a:rPr lang="zh-CN" altLang="en-US" sz="2800" b="1" dirty="0">
                <a:solidFill>
                  <a:srgbClr val="663300"/>
                </a:solidFill>
                <a:latin typeface="隶书" pitchFamily="49" charset="-122"/>
                <a:ea typeface="隶书" pitchFamily="49" charset="-122"/>
              </a:rPr>
              <a:t>班前十分钟讲安全（安全讲评台）</a:t>
            </a:r>
            <a:r>
              <a:rPr lang="zh-CN" altLang="en-US" sz="2800" b="1" dirty="0">
                <a:solidFill>
                  <a:schemeClr val="tx2"/>
                </a:solidFill>
                <a:latin typeface="隶书" pitchFamily="49" charset="-122"/>
                <a:ea typeface="隶书" pitchFamily="49" charset="-122"/>
              </a:rPr>
              <a:t>。</a:t>
            </a:r>
            <a:endParaRPr lang="zh-CN" altLang="en-US" sz="2800" b="1" dirty="0">
              <a:solidFill>
                <a:srgbClr val="663300"/>
              </a:solidFill>
              <a:latin typeface="隶书" pitchFamily="49" charset="-122"/>
              <a:ea typeface="隶书"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81923"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1</a:t>
            </a:r>
            <a:r>
              <a:rPr lang="zh-CN" altLang="en-US" sz="2400" b="1" dirty="0">
                <a:latin typeface="隶书" pitchFamily="49" charset="-122"/>
                <a:ea typeface="隶书" pitchFamily="49" charset="-122"/>
              </a:rPr>
              <a:t>、</a:t>
            </a:r>
            <a:r>
              <a:rPr lang="zh-CN" altLang="en-US" sz="2800" b="1" dirty="0">
                <a:solidFill>
                  <a:schemeClr val="tx2"/>
                </a:solidFill>
                <a:latin typeface="隶书" pitchFamily="49" charset="-122"/>
                <a:ea typeface="隶书" pitchFamily="49" charset="-122"/>
              </a:rPr>
              <a:t>集中教育培训</a:t>
            </a:r>
            <a:endParaRPr lang="en-US" altLang="zh-CN" sz="2800" b="1" dirty="0">
              <a:solidFill>
                <a:schemeClr val="tx2"/>
              </a:solidFill>
              <a:latin typeface="隶书" pitchFamily="49" charset="-122"/>
              <a:ea typeface="隶书" pitchFamily="49" charset="-122"/>
            </a:endParaRPr>
          </a:p>
          <a:p>
            <a:pPr>
              <a:lnSpc>
                <a:spcPct val="120000"/>
              </a:lnSpc>
              <a:spcBef>
                <a:spcPct val="0"/>
              </a:spcBef>
              <a:buNone/>
            </a:pPr>
            <a:r>
              <a:rPr lang="zh-CN" altLang="en-US" sz="2800" b="1" dirty="0">
                <a:solidFill>
                  <a:schemeClr val="tx2"/>
                </a:solidFill>
                <a:latin typeface="隶书" pitchFamily="49" charset="-122"/>
                <a:ea typeface="隶书" pitchFamily="49" charset="-122"/>
              </a:rPr>
              <a:t>       </a:t>
            </a:r>
            <a:r>
              <a:rPr lang="zh-CN" altLang="zh-CN" sz="2800" b="1" dirty="0">
                <a:solidFill>
                  <a:srgbClr val="000099"/>
                </a:solidFill>
                <a:latin typeface="隶书" pitchFamily="49" charset="-122"/>
                <a:ea typeface="隶书" pitchFamily="49" charset="-122"/>
              </a:rPr>
              <a:t>新入场人员</a:t>
            </a:r>
            <a:r>
              <a:rPr lang="zh-CN" altLang="zh-CN" sz="2400" b="1" dirty="0">
                <a:solidFill>
                  <a:srgbClr val="000099"/>
                </a:solidFill>
                <a:latin typeface="隶书" pitchFamily="49" charset="-122"/>
                <a:ea typeface="隶书" pitchFamily="49" charset="-122"/>
              </a:rPr>
              <a:t>（</a:t>
            </a:r>
            <a:r>
              <a:rPr lang="zh-CN" altLang="zh-CN" sz="2800" b="1" dirty="0">
                <a:solidFill>
                  <a:srgbClr val="000099"/>
                </a:solidFill>
                <a:latin typeface="隶书" pitchFamily="49" charset="-122"/>
                <a:ea typeface="隶书" pitchFamily="49" charset="-122"/>
              </a:rPr>
              <a:t>尤其是劳务队施工人员</a:t>
            </a:r>
            <a:r>
              <a:rPr lang="zh-CN" altLang="zh-CN" sz="2400" b="1" dirty="0">
                <a:solidFill>
                  <a:srgbClr val="000099"/>
                </a:solidFill>
                <a:latin typeface="隶书" pitchFamily="49" charset="-122"/>
                <a:ea typeface="隶书" pitchFamily="49" charset="-122"/>
              </a:rPr>
              <a:t>）</a:t>
            </a:r>
            <a:r>
              <a:rPr lang="zh-CN" altLang="zh-CN" sz="2800" b="1" dirty="0">
                <a:solidFill>
                  <a:srgbClr val="000099"/>
                </a:solidFill>
                <a:latin typeface="隶书" pitchFamily="49" charset="-122"/>
                <a:ea typeface="隶书" pitchFamily="49" charset="-122"/>
              </a:rPr>
              <a:t>，三级教育必须</a:t>
            </a:r>
            <a:r>
              <a:rPr lang="en-US" altLang="zh-CN" sz="2800" b="1" dirty="0">
                <a:solidFill>
                  <a:srgbClr val="000099"/>
                </a:solidFill>
                <a:latin typeface="隶书" pitchFamily="49" charset="-122"/>
                <a:ea typeface="隶书" pitchFamily="49" charset="-122"/>
              </a:rPr>
              <a:t>100%</a:t>
            </a:r>
            <a:r>
              <a:rPr lang="zh-CN" altLang="en-US" sz="2800" b="1" dirty="0">
                <a:solidFill>
                  <a:srgbClr val="000099"/>
                </a:solidFill>
                <a:latin typeface="隶书" pitchFamily="49" charset="-122"/>
                <a:ea typeface="隶书" pitchFamily="49" charset="-122"/>
              </a:rPr>
              <a:t>全覆盖，</a:t>
            </a:r>
            <a:r>
              <a:rPr lang="zh-CN" altLang="en-US" sz="2800" b="1" dirty="0">
                <a:solidFill>
                  <a:srgbClr val="663300"/>
                </a:solidFill>
                <a:latin typeface="隶书" pitchFamily="49" charset="-122"/>
                <a:ea typeface="隶书" pitchFamily="49" charset="-122"/>
              </a:rPr>
              <a:t>并且具有针对性</a:t>
            </a:r>
            <a:r>
              <a:rPr lang="zh-CN" altLang="en-US" sz="2400" b="1" dirty="0">
                <a:solidFill>
                  <a:srgbClr val="663300"/>
                </a:solidFill>
                <a:latin typeface="隶书" pitchFamily="49" charset="-122"/>
                <a:ea typeface="隶书" pitchFamily="49" charset="-122"/>
              </a:rPr>
              <a:t>（</a:t>
            </a:r>
            <a:r>
              <a:rPr lang="zh-CN" altLang="en-US" sz="2800" b="1" dirty="0">
                <a:solidFill>
                  <a:srgbClr val="663300"/>
                </a:solidFill>
                <a:latin typeface="隶书" pitchFamily="49" charset="-122"/>
                <a:ea typeface="隶书" pitchFamily="49" charset="-122"/>
              </a:rPr>
              <a:t>不同岗位，安全教育内容有所不同</a:t>
            </a:r>
            <a:r>
              <a:rPr lang="zh-CN" altLang="en-US" sz="2400" b="1" dirty="0">
                <a:solidFill>
                  <a:srgbClr val="663300"/>
                </a:solidFill>
                <a:latin typeface="隶书" pitchFamily="49" charset="-122"/>
                <a:ea typeface="隶书" pitchFamily="49" charset="-122"/>
              </a:rPr>
              <a:t>）</a:t>
            </a:r>
            <a:r>
              <a:rPr lang="zh-CN" altLang="en-US" sz="2800" b="1" dirty="0">
                <a:solidFill>
                  <a:srgbClr val="663300"/>
                </a:solidFill>
                <a:latin typeface="隶书" pitchFamily="49" charset="-122"/>
                <a:ea typeface="隶书" pitchFamily="49" charset="-122"/>
              </a:rPr>
              <a:t>，要有学习和考核的资料记录；</a:t>
            </a:r>
            <a:endParaRPr lang="zh-CN" altLang="en-US" sz="2800" b="1" dirty="0">
              <a:solidFill>
                <a:srgbClr val="663300"/>
              </a:solidFill>
              <a:latin typeface="隶书" pitchFamily="49" charset="-122"/>
              <a:ea typeface="隶书"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3</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特种作业人员</a:t>
            </a:r>
            <a:endParaRPr lang="zh-CN" altLang="zh-CN" sz="2800" b="1"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800" b="1" dirty="0">
                <a:solidFill>
                  <a:srgbClr val="0000CC"/>
                </a:solidFill>
                <a:latin typeface="隶书" pitchFamily="49" charset="-122"/>
                <a:ea typeface="隶书" pitchFamily="49" charset="-122"/>
              </a:rPr>
              <a:t>生产经营单位的特种作业人员必须按照国家有关规定经专门的安全作业培训，取得相应资格，方可上岗作业</a:t>
            </a:r>
            <a:r>
              <a:rPr lang="zh-CN" altLang="zh-CN" sz="2800" dirty="0">
                <a:solidFill>
                  <a:srgbClr val="0000CC"/>
                </a:solidFill>
                <a:latin typeface="隶书" pitchFamily="49" charset="-122"/>
                <a:ea typeface="隶书" pitchFamily="49" charset="-122"/>
              </a:rPr>
              <a:t>。</a:t>
            </a:r>
            <a:r>
              <a:rPr lang="zh-CN" altLang="zh-CN" sz="2800" dirty="0">
                <a:latin typeface="隶书" pitchFamily="49" charset="-122"/>
                <a:ea typeface="隶书" pitchFamily="49" charset="-122"/>
              </a:rPr>
              <a:t> </a:t>
            </a:r>
            <a:r>
              <a:rPr lang="en-US" altLang="zh-CN" sz="2800" dirty="0">
                <a:latin typeface="隶书" pitchFamily="49" charset="-122"/>
                <a:ea typeface="隶书" pitchFamily="49" charset="-122"/>
              </a:rPr>
              <a:t>   </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第二十七条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一</a:t>
            </a:r>
            <a:r>
              <a:rPr kumimoji="0" lang="zh-CN" altLang="en-US" b="1" kern="0" cap="none" spc="0" normalizeH="0" baseline="0" noProof="0" dirty="0">
                <a:solidFill>
                  <a:schemeClr val="tx2"/>
                </a:solidFill>
                <a:latin typeface="隶书" pitchFamily="49" charset="-122"/>
                <a:ea typeface="隶书" pitchFamily="49" charset="-122"/>
                <a:cs typeface="+mj-cs"/>
              </a:rPr>
              <a:t>、</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安全生产法</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82947"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1</a:t>
            </a:r>
            <a:r>
              <a:rPr lang="zh-CN" altLang="en-US" sz="2400" b="1" dirty="0">
                <a:latin typeface="隶书" pitchFamily="49" charset="-122"/>
                <a:ea typeface="隶书" pitchFamily="49" charset="-122"/>
              </a:rPr>
              <a:t>、</a:t>
            </a:r>
            <a:r>
              <a:rPr lang="zh-CN" altLang="en-US" sz="2800" b="1" dirty="0">
                <a:solidFill>
                  <a:schemeClr val="tx2"/>
                </a:solidFill>
                <a:latin typeface="隶书" pitchFamily="49" charset="-122"/>
                <a:ea typeface="隶书" pitchFamily="49" charset="-122"/>
              </a:rPr>
              <a:t>集中教育培训</a:t>
            </a:r>
            <a:endParaRPr lang="en-US" altLang="zh-CN" sz="2800" b="1" dirty="0">
              <a:solidFill>
                <a:schemeClr val="tx2"/>
              </a:solidFill>
              <a:latin typeface="隶书" pitchFamily="49" charset="-122"/>
              <a:ea typeface="隶书" pitchFamily="49" charset="-122"/>
            </a:endParaRPr>
          </a:p>
          <a:p>
            <a:pPr>
              <a:lnSpc>
                <a:spcPct val="120000"/>
              </a:lnSpc>
              <a:spcBef>
                <a:spcPct val="0"/>
              </a:spcBef>
              <a:buNone/>
            </a:pPr>
            <a:r>
              <a:rPr lang="zh-CN" altLang="en-US" sz="2800" b="1" dirty="0">
                <a:solidFill>
                  <a:schemeClr val="tx2"/>
                </a:solidFill>
                <a:latin typeface="隶书" pitchFamily="49" charset="-122"/>
                <a:ea typeface="隶书" pitchFamily="49" charset="-122"/>
              </a:rPr>
              <a:t>       施工安全专项方案实施前</a:t>
            </a:r>
            <a:r>
              <a:rPr lang="zh-CN" altLang="en-US" sz="2400" b="1" dirty="0">
                <a:latin typeface="隶书" pitchFamily="49" charset="-122"/>
                <a:ea typeface="隶书" pitchFamily="49" charset="-122"/>
              </a:rPr>
              <a:t>，</a:t>
            </a:r>
            <a:r>
              <a:rPr lang="zh-CN" altLang="en-US" sz="2800" b="1" dirty="0">
                <a:solidFill>
                  <a:srgbClr val="0000CC"/>
                </a:solidFill>
                <a:latin typeface="隶书" pitchFamily="49" charset="-122"/>
                <a:ea typeface="隶书" pitchFamily="49" charset="-122"/>
              </a:rPr>
              <a:t>要按技术分级交底制度进行安全技术交底，</a:t>
            </a:r>
            <a:r>
              <a:rPr lang="zh-CN" altLang="en-US" sz="2800" b="1" dirty="0">
                <a:solidFill>
                  <a:srgbClr val="990000"/>
                </a:solidFill>
                <a:latin typeface="隶书" pitchFamily="49" charset="-122"/>
                <a:ea typeface="隶书" pitchFamily="49" charset="-122"/>
              </a:rPr>
              <a:t>明确安全技术交底的原则、内容、方法及确认手续，</a:t>
            </a:r>
            <a:r>
              <a:rPr lang="zh-CN" altLang="en-US" sz="2800" b="1" dirty="0">
                <a:solidFill>
                  <a:schemeClr val="hlink"/>
                </a:solidFill>
                <a:latin typeface="隶书" pitchFamily="49" charset="-122"/>
                <a:ea typeface="隶书" pitchFamily="49" charset="-122"/>
              </a:rPr>
              <a:t>总项目部、项目分部、施工队、班组等不同层级，要有不同的安全技术交底内容。</a:t>
            </a:r>
            <a:r>
              <a:rPr lang="zh-CN" altLang="en-US" sz="2800" dirty="0">
                <a:solidFill>
                  <a:schemeClr val="hlink"/>
                </a:solidFill>
              </a:rPr>
              <a:t> </a:t>
            </a:r>
            <a:endParaRPr lang="zh-CN" altLang="zh-CN" sz="2800" dirty="0">
              <a:solidFill>
                <a:schemeClr val="hlink"/>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83971"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a:t>
            </a:r>
            <a:endParaRPr lang="zh-CN" altLang="zh-CN" sz="2800" dirty="0">
              <a:solidFill>
                <a:schemeClr val="hlink"/>
              </a:solidFill>
            </a:endParaRPr>
          </a:p>
        </p:txBody>
      </p:sp>
      <p:pic>
        <p:nvPicPr>
          <p:cNvPr id="83972" name="图片 5" descr="827184092027233163"/>
          <p:cNvPicPr>
            <a:picLocks noChangeAspect="1"/>
          </p:cNvPicPr>
          <p:nvPr/>
        </p:nvPicPr>
        <p:blipFill>
          <a:blip r:embed="rId1"/>
          <a:stretch>
            <a:fillRect/>
          </a:stretch>
        </p:blipFill>
        <p:spPr>
          <a:xfrm>
            <a:off x="1017588" y="1579563"/>
            <a:ext cx="7056437" cy="4589462"/>
          </a:xfrm>
          <a:prstGeom prst="rect">
            <a:avLst/>
          </a:prstGeom>
          <a:noFill/>
          <a:ln w="9525">
            <a:noFill/>
          </a:ln>
        </p:spPr>
      </p:pic>
      <p:sp>
        <p:nvSpPr>
          <p:cNvPr id="83973"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1</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隧道施工安全专项培训</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集中学习</a:t>
            </a:r>
            <a:r>
              <a:rPr lang="zh-CN" altLang="en-US" sz="2000" b="1" dirty="0">
                <a:solidFill>
                  <a:srgbClr val="000099"/>
                </a:solidFill>
                <a:latin typeface="隶书" pitchFamily="49" charset="-122"/>
                <a:ea typeface="隶书" pitchFamily="49" charset="-122"/>
              </a:rPr>
              <a:t>）</a:t>
            </a:r>
            <a:endParaRPr lang="zh-CN" altLang="en-US" sz="2000" b="1" dirty="0">
              <a:solidFill>
                <a:srgbClr val="000099"/>
              </a:solidFill>
              <a:latin typeface="隶书" pitchFamily="49" charset="-122"/>
              <a:ea typeface="隶书"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pic>
        <p:nvPicPr>
          <p:cNvPr id="84995" name="图片 4" descr="IMG_6130"/>
          <p:cNvPicPr>
            <a:picLocks noChangeAspect="1"/>
          </p:cNvPicPr>
          <p:nvPr/>
        </p:nvPicPr>
        <p:blipFill>
          <a:blip r:embed="rId1"/>
          <a:stretch>
            <a:fillRect/>
          </a:stretch>
        </p:blipFill>
        <p:spPr>
          <a:xfrm>
            <a:off x="914400" y="1568450"/>
            <a:ext cx="7258050" cy="4605338"/>
          </a:xfrm>
          <a:prstGeom prst="rect">
            <a:avLst/>
          </a:prstGeom>
          <a:noFill/>
          <a:ln w="9525">
            <a:noFill/>
          </a:ln>
        </p:spPr>
      </p:pic>
      <p:sp>
        <p:nvSpPr>
          <p:cNvPr id="84996"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2</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施工安全技术培训</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集中学习</a:t>
            </a:r>
            <a:r>
              <a:rPr lang="zh-CN" altLang="en-US" sz="2000" b="1" dirty="0">
                <a:solidFill>
                  <a:srgbClr val="000099"/>
                </a:solidFill>
                <a:latin typeface="隶书" pitchFamily="49" charset="-122"/>
                <a:ea typeface="隶书" pitchFamily="49" charset="-122"/>
              </a:rPr>
              <a:t>）</a:t>
            </a:r>
            <a:endParaRPr lang="zh-CN" altLang="en-US" sz="2000" b="1" dirty="0">
              <a:solidFill>
                <a:srgbClr val="000099"/>
              </a:solidFill>
              <a:latin typeface="隶书" pitchFamily="49" charset="-122"/>
              <a:ea typeface="隶书"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86019"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en-US" altLang="zh-CN" sz="2800" b="1" dirty="0">
                <a:latin typeface="隶书" pitchFamily="49" charset="-122"/>
                <a:ea typeface="隶书" pitchFamily="49" charset="-122"/>
              </a:rPr>
              <a:t>       </a:t>
            </a:r>
            <a:endParaRPr lang="zh-CN" altLang="zh-CN" sz="2800" dirty="0">
              <a:solidFill>
                <a:schemeClr val="hlink"/>
              </a:solidFill>
            </a:endParaRPr>
          </a:p>
        </p:txBody>
      </p:sp>
      <p:pic>
        <p:nvPicPr>
          <p:cNvPr id="86020" name="图片 13" descr="微信图片_20171023082908"/>
          <p:cNvPicPr>
            <a:picLocks noChangeAspect="1"/>
          </p:cNvPicPr>
          <p:nvPr/>
        </p:nvPicPr>
        <p:blipFill>
          <a:blip r:embed="rId1"/>
          <a:stretch>
            <a:fillRect/>
          </a:stretch>
        </p:blipFill>
        <p:spPr>
          <a:xfrm>
            <a:off x="965200" y="1571625"/>
            <a:ext cx="7062788" cy="4592638"/>
          </a:xfrm>
          <a:prstGeom prst="rect">
            <a:avLst/>
          </a:prstGeom>
          <a:noFill/>
          <a:ln w="9525">
            <a:noFill/>
          </a:ln>
        </p:spPr>
      </p:pic>
      <p:sp>
        <p:nvSpPr>
          <p:cNvPr id="86021"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3</a:t>
            </a:r>
            <a:r>
              <a:rPr lang="zh-CN" altLang="en-US"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官渡黄河大桥</a:t>
            </a:r>
            <a:r>
              <a:rPr lang="zh-CN" altLang="zh-CN"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班前十分钟</a:t>
            </a:r>
            <a:r>
              <a:rPr lang="zh-CN" altLang="zh-CN" sz="2000" b="1" dirty="0">
                <a:solidFill>
                  <a:srgbClr val="000099"/>
                </a:solidFill>
                <a:latin typeface="隶书" pitchFamily="49" charset="-122"/>
                <a:ea typeface="隶书" pitchFamily="49" charset="-122"/>
              </a:rPr>
              <a:t>”（</a:t>
            </a:r>
            <a:r>
              <a:rPr lang="en-US" altLang="zh-CN" b="1" dirty="0">
                <a:solidFill>
                  <a:srgbClr val="000099"/>
                </a:solidFill>
                <a:latin typeface="隶书" pitchFamily="49" charset="-122"/>
                <a:ea typeface="隶书" pitchFamily="49" charset="-122"/>
              </a:rPr>
              <a:t>2332</a:t>
            </a:r>
            <a:r>
              <a:rPr lang="zh-CN" altLang="zh-CN"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活动</a:t>
            </a:r>
            <a:endParaRPr lang="zh-CN" altLang="en-US" b="1" dirty="0">
              <a:solidFill>
                <a:srgbClr val="000099"/>
              </a:solidFill>
              <a:latin typeface="隶书" pitchFamily="49" charset="-122"/>
              <a:ea typeface="隶书" pitchFamily="49"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4" name="Rectangle 3"/>
          <p:cNvSpPr txBox="1">
            <a:spLocks noChangeArrowheads="1"/>
          </p:cNvSpPr>
          <p:nvPr/>
        </p:nvSpPr>
        <p:spPr bwMode="auto">
          <a:xfrm>
            <a:off x="250825" y="1643063"/>
            <a:ext cx="8393113" cy="4522788"/>
          </a:xfrm>
          <a:prstGeom prst="rect">
            <a:avLst/>
          </a:prstGeom>
          <a:noFill/>
          <a:ln w="9525">
            <a:noFill/>
            <a:miter lim="800000"/>
          </a:ln>
        </p:spPr>
        <p:txBody>
          <a:bodyPr/>
          <a:lstStyle/>
          <a:p>
            <a:pPr marL="469900" marR="0" indent="-469900" defTabSz="914400" eaLnBrk="0" hangingPunct="0">
              <a:lnSpc>
                <a:spcPct val="120000"/>
              </a:lnSpc>
              <a:buClr>
                <a:schemeClr val="accent2"/>
              </a:buClr>
              <a:buSzTx/>
              <a:buFontTx/>
              <a:buNone/>
              <a:defRPr/>
            </a:pPr>
            <a:r>
              <a:rPr kumimoji="0" lang="zh-CN" altLang="en-US" sz="600" b="1" kern="0" cap="none" spc="0" normalizeH="0" baseline="0" noProof="0" dirty="0">
                <a:latin typeface="隶书" pitchFamily="49" charset="-122"/>
                <a:ea typeface="隶书" pitchFamily="49" charset="-122"/>
                <a:cs typeface="+mn-cs"/>
              </a:rPr>
              <a:t>　</a:t>
            </a:r>
            <a:r>
              <a:rPr kumimoji="0" lang="en-US" altLang="zh-CN" sz="1900" b="1" kern="0" cap="none" spc="0" normalizeH="0" baseline="0" noProof="0" dirty="0">
                <a:solidFill>
                  <a:schemeClr val="tx2"/>
                </a:solidFill>
                <a:latin typeface="隶书" pitchFamily="49" charset="-122"/>
                <a:ea typeface="隶书" pitchFamily="49" charset="-122"/>
                <a:cs typeface="+mn-cs"/>
              </a:rPr>
              <a:t>         </a:t>
            </a:r>
            <a:r>
              <a:rPr kumimoji="0" lang="en-US" altLang="zh-CN" sz="1000" b="1" kern="0" cap="none" spc="0" normalizeH="0" baseline="0" noProof="0" dirty="0">
                <a:solidFill>
                  <a:schemeClr val="tx2"/>
                </a:solidFill>
                <a:latin typeface="隶书" pitchFamily="49" charset="-122"/>
                <a:ea typeface="隶书" pitchFamily="49" charset="-122"/>
                <a:cs typeface="+mn-cs"/>
              </a:rPr>
              <a:t> </a:t>
            </a:r>
            <a:r>
              <a:rPr kumimoji="0" lang="en-US" altLang="zh-CN" sz="2800" b="1" kern="0" cap="none" spc="0" normalizeH="0" baseline="0" noProof="0" dirty="0">
                <a:latin typeface="隶书" pitchFamily="49" charset="-122"/>
                <a:ea typeface="隶书" pitchFamily="49" charset="-122"/>
                <a:cs typeface="+mn-cs"/>
              </a:rPr>
              <a:t>2</a:t>
            </a:r>
            <a:r>
              <a:rPr kumimoji="0" lang="zh-CN" altLang="zh-CN" b="1" kern="0" cap="none" spc="0" normalizeH="0" baseline="0" noProof="0" dirty="0">
                <a:latin typeface="隶书" pitchFamily="49" charset="-122"/>
                <a:ea typeface="隶书" pitchFamily="49" charset="-122"/>
                <a:cs typeface="+mn-cs"/>
              </a:rPr>
              <a:t>、</a:t>
            </a:r>
            <a:r>
              <a:rPr kumimoji="0" lang="zh-CN" altLang="zh-CN" sz="2800" b="1" kern="0" cap="none" spc="0" normalizeH="0" baseline="0" noProof="0" dirty="0">
                <a:solidFill>
                  <a:schemeClr val="tx2"/>
                </a:solidFill>
                <a:latin typeface="隶书" pitchFamily="49" charset="-122"/>
                <a:ea typeface="隶书" pitchFamily="49" charset="-122"/>
                <a:cs typeface="+mn-cs"/>
              </a:rPr>
              <a:t>体验式学习</a:t>
            </a:r>
            <a:endParaRPr kumimoji="0" lang="zh-CN" altLang="en-US" sz="2800" b="1" kern="0" cap="none" spc="0" normalizeH="0" baseline="0" noProof="0" dirty="0">
              <a:solidFill>
                <a:schemeClr val="tx2"/>
              </a:solidFill>
              <a:latin typeface="隶书" pitchFamily="49" charset="-122"/>
              <a:ea typeface="隶书" pitchFamily="49" charset="-122"/>
              <a:cs typeface="+mn-cs"/>
            </a:endParaRPr>
          </a:p>
          <a:p>
            <a:pPr marL="469900" marR="0" indent="-469900" defTabSz="914400" eaLnBrk="0" hangingPunct="0">
              <a:lnSpc>
                <a:spcPct val="120000"/>
              </a:lnSpc>
              <a:buClr>
                <a:schemeClr val="accent2"/>
              </a:buClr>
              <a:buSzTx/>
              <a:buFont typeface="Wingdings" panose="05000000000000000000" pitchFamily="2" charset="2"/>
              <a:buNone/>
              <a:defRPr/>
            </a:pPr>
            <a:r>
              <a:rPr kumimoji="0" lang="zh-CN" altLang="en-US" sz="2800" b="1" kern="0" cap="none" spc="0" normalizeH="0" baseline="0" noProof="0" dirty="0">
                <a:solidFill>
                  <a:schemeClr val="tx2"/>
                </a:solidFill>
                <a:latin typeface="隶书" pitchFamily="49" charset="-122"/>
                <a:ea typeface="隶书" pitchFamily="49" charset="-122"/>
                <a:cs typeface="+mn-cs"/>
              </a:rPr>
              <a:t>       有条件的施工单位</a:t>
            </a:r>
            <a:r>
              <a:rPr kumimoji="0" lang="zh-CN" altLang="en-US" b="1" kern="0" cap="none" spc="0" normalizeH="0" baseline="0" noProof="0" dirty="0">
                <a:latin typeface="隶书" pitchFamily="49" charset="-122"/>
                <a:ea typeface="隶书" pitchFamily="49" charset="-122"/>
                <a:cs typeface="+mn-cs"/>
              </a:rPr>
              <a:t>（</a:t>
            </a:r>
            <a:r>
              <a:rPr kumimoji="0" lang="zh-CN" altLang="en-US" sz="2800" b="1" kern="0" cap="none" spc="0" normalizeH="0" baseline="0" noProof="0" dirty="0">
                <a:solidFill>
                  <a:schemeClr val="tx2"/>
                </a:solidFill>
                <a:latin typeface="隶书" pitchFamily="49" charset="-122"/>
                <a:ea typeface="隶书" pitchFamily="49" charset="-122"/>
                <a:cs typeface="+mn-cs"/>
              </a:rPr>
              <a:t>项目部</a:t>
            </a:r>
            <a:r>
              <a:rPr kumimoji="0" lang="zh-CN" altLang="en-US" b="1" kern="0" cap="none" spc="0" normalizeH="0" baseline="0" noProof="0" dirty="0">
                <a:latin typeface="隶书" pitchFamily="49" charset="-122"/>
                <a:ea typeface="隶书" pitchFamily="49" charset="-122"/>
                <a:cs typeface="+mn-cs"/>
              </a:rPr>
              <a:t>）</a:t>
            </a:r>
            <a:r>
              <a:rPr kumimoji="0" lang="zh-CN" altLang="en-US" sz="2800" b="1" kern="0" cap="none" spc="0" normalizeH="0" baseline="0" noProof="0" dirty="0">
                <a:solidFill>
                  <a:schemeClr val="tx2"/>
                </a:solidFill>
                <a:latin typeface="隶书" pitchFamily="49" charset="-122"/>
                <a:ea typeface="隶书" pitchFamily="49" charset="-122"/>
                <a:cs typeface="+mn-cs"/>
              </a:rPr>
              <a:t>可建立安全生产体验馆</a:t>
            </a:r>
            <a:r>
              <a:rPr kumimoji="0" lang="zh-CN" altLang="en-US" b="1" kern="0" cap="none" spc="0" normalizeH="0" baseline="0" noProof="0" dirty="0">
                <a:solidFill>
                  <a:srgbClr val="000099"/>
                </a:solidFill>
                <a:latin typeface="隶书" pitchFamily="49" charset="-122"/>
                <a:ea typeface="隶书" pitchFamily="49" charset="-122"/>
                <a:cs typeface="+mn-cs"/>
              </a:rPr>
              <a:t>，</a:t>
            </a:r>
            <a:r>
              <a:rPr kumimoji="0" lang="zh-CN" altLang="en-US" sz="2800" b="1" kern="0" cap="none" spc="0" normalizeH="0" baseline="0" noProof="0" dirty="0">
                <a:solidFill>
                  <a:srgbClr val="000099"/>
                </a:solidFill>
                <a:latin typeface="隶书" pitchFamily="49" charset="-122"/>
                <a:ea typeface="隶书" pitchFamily="49" charset="-122"/>
                <a:cs typeface="+mn-cs"/>
              </a:rPr>
              <a:t>分批次让项目施工参与人员模拟各种场景</a:t>
            </a:r>
            <a:r>
              <a:rPr kumimoji="0" lang="zh-CN" altLang="en-US" b="1" kern="0" cap="none" spc="0" normalizeH="0" baseline="0" noProof="0" dirty="0">
                <a:solidFill>
                  <a:srgbClr val="000099"/>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进行火灾体验、高空坠落体验、触电体验</a:t>
            </a:r>
            <a:r>
              <a:rPr kumimoji="0" lang="zh-CN" altLang="en-US"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安全带使用体验</a:t>
            </a:r>
            <a:r>
              <a:rPr kumimoji="0" lang="zh-CN" altLang="en-US"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悬空</a:t>
            </a:r>
            <a:r>
              <a:rPr kumimoji="0" lang="zh-CN" altLang="en-US" b="1" kern="0" cap="none" spc="0" normalizeH="0" baseline="0" noProof="0" dirty="0">
                <a:solidFill>
                  <a:srgbClr val="006600"/>
                </a:solidFill>
                <a:latin typeface="隶书" pitchFamily="49" charset="-122"/>
                <a:ea typeface="隶书" pitchFamily="49" charset="-122"/>
                <a:cs typeface="+mn-cs"/>
              </a:rPr>
              <a:t>）</a:t>
            </a:r>
            <a:r>
              <a:rPr kumimoji="0" lang="zh-CN" altLang="en-US" sz="1800"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安全帽使用体验</a:t>
            </a:r>
            <a:r>
              <a:rPr kumimoji="0" lang="zh-CN" altLang="en-US"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敲击</a:t>
            </a:r>
            <a:r>
              <a:rPr kumimoji="0" lang="zh-CN" altLang="en-US" sz="2000" b="1" kern="0" cap="none" spc="0" normalizeH="0" baseline="0" noProof="0" dirty="0">
                <a:solidFill>
                  <a:srgbClr val="006600"/>
                </a:solidFill>
                <a:latin typeface="隶书" pitchFamily="49" charset="-122"/>
                <a:ea typeface="隶书" pitchFamily="49" charset="-122"/>
                <a:cs typeface="+mn-cs"/>
              </a:rPr>
              <a:t>）</a:t>
            </a:r>
            <a:r>
              <a:rPr kumimoji="0" lang="zh-CN" altLang="en-US" sz="1800"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rgbClr val="006600"/>
                </a:solidFill>
                <a:latin typeface="隶书" pitchFamily="49" charset="-122"/>
                <a:ea typeface="隶书" pitchFamily="49" charset="-122"/>
                <a:cs typeface="+mn-cs"/>
              </a:rPr>
              <a:t>应急救援体验等</a:t>
            </a:r>
            <a:r>
              <a:rPr kumimoji="0" lang="zh-CN" altLang="en-US" sz="1800" b="1" kern="0" cap="none" spc="0" normalizeH="0" baseline="0" noProof="0" dirty="0">
                <a:solidFill>
                  <a:srgbClr val="006600"/>
                </a:solidFill>
                <a:latin typeface="隶书" pitchFamily="49" charset="-122"/>
                <a:ea typeface="隶书" pitchFamily="49" charset="-122"/>
                <a:cs typeface="+mn-cs"/>
              </a:rPr>
              <a:t>，</a:t>
            </a:r>
            <a:r>
              <a:rPr kumimoji="0" lang="zh-CN" altLang="en-US" sz="2800" b="1" kern="0" cap="none" spc="0" normalizeH="0" baseline="0" noProof="0" dirty="0">
                <a:solidFill>
                  <a:schemeClr val="tx2"/>
                </a:solidFill>
                <a:latin typeface="隶书" pitchFamily="49" charset="-122"/>
                <a:ea typeface="隶书" pitchFamily="49" charset="-122"/>
                <a:cs typeface="+mn-cs"/>
              </a:rPr>
              <a:t>增强安全防护意识和应急救援能力。 </a:t>
            </a:r>
            <a:endParaRPr kumimoji="0" lang="zh-CN" altLang="zh-CN" sz="2800" b="1" kern="0" cap="none" spc="0" normalizeH="0" baseline="0" noProof="0" dirty="0">
              <a:solidFill>
                <a:schemeClr val="tx2"/>
              </a:solidFill>
              <a:latin typeface="隶书" pitchFamily="49" charset="-122"/>
              <a:ea typeface="隶书" pitchFamily="49" charset="-122"/>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pic>
        <p:nvPicPr>
          <p:cNvPr id="88067" name="图片 141" descr="254531905253428995"/>
          <p:cNvPicPr>
            <a:picLocks noChangeAspect="1"/>
          </p:cNvPicPr>
          <p:nvPr/>
        </p:nvPicPr>
        <p:blipFill>
          <a:blip r:embed="rId1"/>
          <a:stretch>
            <a:fillRect/>
          </a:stretch>
        </p:blipFill>
        <p:spPr>
          <a:xfrm>
            <a:off x="1014413" y="1571625"/>
            <a:ext cx="7007225" cy="4597400"/>
          </a:xfrm>
          <a:prstGeom prst="rect">
            <a:avLst/>
          </a:prstGeom>
          <a:noFill/>
          <a:ln w="9525">
            <a:noFill/>
          </a:ln>
        </p:spPr>
      </p:pic>
      <p:sp>
        <p:nvSpPr>
          <p:cNvPr id="88068"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4</a:t>
            </a:r>
            <a:r>
              <a:rPr lang="zh-CN" altLang="en-US"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安全生产体验馆（体验学习</a:t>
            </a:r>
            <a:r>
              <a:rPr lang="zh-CN" altLang="zh-CN" b="1" dirty="0">
                <a:latin typeface="Verdana" panose="020B0604030504040204" pitchFamily="34" charset="0"/>
              </a:rPr>
              <a:t>）</a:t>
            </a:r>
            <a:endParaRPr lang="zh-CN" altLang="en-US" b="1" dirty="0">
              <a:solidFill>
                <a:srgbClr val="000099"/>
              </a:solidFill>
              <a:latin typeface="隶书" pitchFamily="49" charset="-122"/>
              <a:ea typeface="隶书"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pic>
        <p:nvPicPr>
          <p:cNvPr id="89091" name="Picture 3"/>
          <p:cNvPicPr>
            <a:picLocks noChangeAspect="1"/>
          </p:cNvPicPr>
          <p:nvPr/>
        </p:nvPicPr>
        <p:blipFill>
          <a:blip r:embed="rId1"/>
          <a:stretch>
            <a:fillRect/>
          </a:stretch>
        </p:blipFill>
        <p:spPr>
          <a:xfrm>
            <a:off x="939800" y="1585913"/>
            <a:ext cx="7256463" cy="4562475"/>
          </a:xfrm>
          <a:prstGeom prst="rect">
            <a:avLst/>
          </a:prstGeom>
          <a:noFill/>
          <a:ln w="9525">
            <a:noFill/>
          </a:ln>
        </p:spPr>
      </p:pic>
      <p:sp>
        <p:nvSpPr>
          <p:cNvPr id="89092"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5</a:t>
            </a:r>
            <a:r>
              <a:rPr lang="zh-CN" altLang="en-US" sz="2000" b="1" dirty="0">
                <a:solidFill>
                  <a:srgbClr val="000099"/>
                </a:solidFill>
                <a:latin typeface="隶书" pitchFamily="49" charset="-122"/>
                <a:ea typeface="隶书" pitchFamily="49" charset="-122"/>
              </a:rPr>
              <a:t>：</a:t>
            </a:r>
            <a:r>
              <a:rPr lang="en-US" altLang="zh-CN" b="1" dirty="0">
                <a:solidFill>
                  <a:srgbClr val="000099"/>
                </a:solidFill>
                <a:latin typeface="隶书" pitchFamily="49" charset="-122"/>
                <a:ea typeface="隶书" pitchFamily="49" charset="-122"/>
              </a:rPr>
              <a:t>VR</a:t>
            </a:r>
            <a:r>
              <a:rPr lang="zh-CN" altLang="en-US" b="1" dirty="0">
                <a:solidFill>
                  <a:srgbClr val="000099"/>
                </a:solidFill>
                <a:latin typeface="隶书" pitchFamily="49" charset="-122"/>
                <a:ea typeface="隶书" pitchFamily="49" charset="-122"/>
              </a:rPr>
              <a:t>体验馆</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虚拟各种场景体验</a:t>
            </a:r>
            <a:r>
              <a:rPr lang="zh-CN" altLang="zh-CN" sz="2000" b="1" dirty="0">
                <a:solidFill>
                  <a:srgbClr val="000099"/>
                </a:solidFill>
                <a:latin typeface="隶书" pitchFamily="49" charset="-122"/>
                <a:ea typeface="隶书" pitchFamily="49" charset="-122"/>
              </a:rPr>
              <a:t>）</a:t>
            </a:r>
            <a:endParaRPr lang="zh-CN" altLang="en-US" sz="2000" b="1" dirty="0">
              <a:solidFill>
                <a:srgbClr val="000099"/>
              </a:solidFill>
              <a:latin typeface="隶书" pitchFamily="49" charset="-122"/>
              <a:ea typeface="隶书"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pic>
        <p:nvPicPr>
          <p:cNvPr id="90115" name="Picture 3"/>
          <p:cNvPicPr>
            <a:picLocks noChangeAspect="1"/>
          </p:cNvPicPr>
          <p:nvPr/>
        </p:nvPicPr>
        <p:blipFill>
          <a:blip r:embed="rId1"/>
          <a:stretch>
            <a:fillRect/>
          </a:stretch>
        </p:blipFill>
        <p:spPr>
          <a:xfrm>
            <a:off x="981075" y="1579563"/>
            <a:ext cx="7191375" cy="4564062"/>
          </a:xfrm>
          <a:prstGeom prst="rect">
            <a:avLst/>
          </a:prstGeom>
          <a:noFill/>
          <a:ln w="9525">
            <a:noFill/>
          </a:ln>
        </p:spPr>
      </p:pic>
      <p:sp>
        <p:nvSpPr>
          <p:cNvPr id="90116" name="Rectangle 6"/>
          <p:cNvSpPr/>
          <p:nvPr/>
        </p:nvSpPr>
        <p:spPr>
          <a:xfrm>
            <a:off x="971550" y="5602288"/>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6</a:t>
            </a:r>
            <a:r>
              <a:rPr lang="zh-CN" altLang="en-US" sz="2000" b="1" dirty="0">
                <a:solidFill>
                  <a:srgbClr val="000099"/>
                </a:solidFill>
                <a:latin typeface="隶书" pitchFamily="49" charset="-122"/>
                <a:ea typeface="隶书" pitchFamily="49" charset="-122"/>
              </a:rPr>
              <a:t>：</a:t>
            </a:r>
            <a:r>
              <a:rPr lang="zh-CN" altLang="en-US" b="1" dirty="0">
                <a:solidFill>
                  <a:srgbClr val="000099"/>
                </a:solidFill>
                <a:latin typeface="隶书" pitchFamily="49" charset="-122"/>
                <a:ea typeface="隶书" pitchFamily="49" charset="-122"/>
              </a:rPr>
              <a:t>应急救援体验</a:t>
            </a:r>
            <a:endParaRPr lang="zh-CN" altLang="en-US" sz="2000" b="1" dirty="0">
              <a:solidFill>
                <a:srgbClr val="000099"/>
              </a:solidFill>
              <a:latin typeface="隶书" pitchFamily="49" charset="-122"/>
              <a:ea typeface="隶书" pitchFamily="49"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4" name="Rectangle 3"/>
          <p:cNvSpPr txBox="1">
            <a:spLocks noChangeArrowheads="1"/>
          </p:cNvSpPr>
          <p:nvPr/>
        </p:nvSpPr>
        <p:spPr bwMode="auto">
          <a:xfrm>
            <a:off x="250825" y="1643063"/>
            <a:ext cx="8393113" cy="4522788"/>
          </a:xfrm>
          <a:prstGeom prst="rect">
            <a:avLst/>
          </a:prstGeom>
          <a:noFill/>
          <a:ln w="9525">
            <a:noFill/>
            <a:miter lim="800000"/>
          </a:ln>
        </p:spPr>
        <p:txBody>
          <a:bodyPr/>
          <a:lstStyle/>
          <a:p>
            <a:pPr marR="0" defTabSz="914400">
              <a:buClrTx/>
              <a:buSzTx/>
              <a:buFontTx/>
              <a:buNone/>
              <a:defRPr/>
            </a:pPr>
            <a:r>
              <a:rPr kumimoji="0" lang="zh-CN" altLang="en-US" sz="600" b="1" kern="0" cap="none" spc="0" normalizeH="0" baseline="0" noProof="0" dirty="0">
                <a:latin typeface="隶书" pitchFamily="49" charset="-122"/>
                <a:ea typeface="隶书" pitchFamily="49" charset="-122"/>
                <a:cs typeface="+mn-cs"/>
              </a:rPr>
              <a:t>　</a:t>
            </a:r>
            <a:endParaRPr kumimoji="0" lang="zh-CN" altLang="zh-CN" sz="2800" b="1" kern="0" cap="none" spc="0" normalizeH="0" baseline="0" noProof="0" dirty="0">
              <a:solidFill>
                <a:schemeClr val="tx2"/>
              </a:solidFill>
              <a:latin typeface="隶书" pitchFamily="49" charset="-122"/>
              <a:ea typeface="隶书" pitchFamily="49" charset="-122"/>
              <a:cs typeface="+mn-cs"/>
            </a:endParaRPr>
          </a:p>
        </p:txBody>
      </p:sp>
      <p:sp>
        <p:nvSpPr>
          <p:cNvPr id="5" name="Rectangle 3"/>
          <p:cNvSpPr txBox="1">
            <a:spLocks noChangeArrowheads="1"/>
          </p:cNvSpPr>
          <p:nvPr/>
        </p:nvSpPr>
        <p:spPr bwMode="auto">
          <a:xfrm>
            <a:off x="403225" y="1795463"/>
            <a:ext cx="8172450" cy="4522788"/>
          </a:xfrm>
          <a:prstGeom prst="rect">
            <a:avLst/>
          </a:prstGeom>
          <a:noFill/>
          <a:ln w="9525">
            <a:noFill/>
            <a:miter lim="800000"/>
          </a:ln>
        </p:spPr>
        <p:txBody>
          <a:bodyPr/>
          <a:lstStyle/>
          <a:p>
            <a:pPr marL="469900" marR="0" indent="-469900" defTabSz="914400" eaLnBrk="0" hangingPunct="0">
              <a:lnSpc>
                <a:spcPct val="120000"/>
              </a:lnSpc>
              <a:buClr>
                <a:schemeClr val="accent2"/>
              </a:buClr>
              <a:buSzTx/>
              <a:buFont typeface="Wingdings" panose="05000000000000000000" pitchFamily="2" charset="2"/>
              <a:buNone/>
              <a:defRPr/>
            </a:pPr>
            <a:r>
              <a:rPr kumimoji="0" lang="zh-CN" altLang="en-US" sz="600" b="1" kern="0" cap="none" spc="0" normalizeH="0" baseline="0" noProof="0" dirty="0">
                <a:latin typeface="隶书" pitchFamily="49" charset="-122"/>
                <a:ea typeface="隶书" pitchFamily="49" charset="-122"/>
                <a:cs typeface="+mn-cs"/>
              </a:rPr>
              <a:t>　</a:t>
            </a:r>
            <a:r>
              <a:rPr kumimoji="0" lang="en-US" altLang="zh-CN" sz="1900" b="1" kern="0" cap="none" spc="0" normalizeH="0" baseline="0" noProof="0" dirty="0">
                <a:solidFill>
                  <a:schemeClr val="tx2"/>
                </a:solidFill>
                <a:latin typeface="隶书" pitchFamily="49" charset="-122"/>
                <a:ea typeface="隶书" pitchFamily="49" charset="-122"/>
                <a:cs typeface="+mn-cs"/>
              </a:rPr>
              <a:t>        </a:t>
            </a:r>
            <a:r>
              <a:rPr kumimoji="0" lang="en-US" altLang="zh-CN" sz="2800" b="1" kern="0" cap="none" spc="0" normalizeH="0" baseline="0" noProof="0" dirty="0">
                <a:latin typeface="隶书" pitchFamily="49" charset="-122"/>
                <a:ea typeface="隶书" pitchFamily="49" charset="-122"/>
                <a:cs typeface="+mn-cs"/>
              </a:rPr>
              <a:t>3</a:t>
            </a:r>
            <a:r>
              <a:rPr kumimoji="0" lang="zh-CN" altLang="zh-CN" b="1" kern="0" cap="none" spc="0" normalizeH="0" baseline="0" noProof="0" dirty="0">
                <a:latin typeface="隶书" pitchFamily="49" charset="-122"/>
                <a:ea typeface="隶书" pitchFamily="49" charset="-122"/>
                <a:cs typeface="+mn-cs"/>
              </a:rPr>
              <a:t>、</a:t>
            </a:r>
            <a:r>
              <a:rPr kumimoji="0" lang="zh-CN" altLang="en-US" sz="2800" b="1" kern="0" cap="none" spc="0" normalizeH="0" baseline="0" noProof="0" dirty="0">
                <a:solidFill>
                  <a:schemeClr val="tx2"/>
                </a:solidFill>
                <a:latin typeface="隶书" pitchFamily="49" charset="-122"/>
                <a:ea typeface="隶书" pitchFamily="49" charset="-122"/>
                <a:cs typeface="+mn-cs"/>
              </a:rPr>
              <a:t>利用新媒体平台交流学习</a:t>
            </a:r>
            <a:endParaRPr kumimoji="0" lang="zh-CN" altLang="en-US" sz="2800" b="1" kern="0" cap="none" spc="0" normalizeH="0" baseline="0" noProof="0" dirty="0">
              <a:solidFill>
                <a:schemeClr val="tx2"/>
              </a:solidFill>
              <a:latin typeface="隶书" pitchFamily="49" charset="-122"/>
              <a:ea typeface="隶书" pitchFamily="49" charset="-122"/>
              <a:cs typeface="+mn-cs"/>
            </a:endParaRPr>
          </a:p>
          <a:p>
            <a:pPr marL="469900" marR="0" indent="-469900" defTabSz="914400" eaLnBrk="0" hangingPunct="0">
              <a:lnSpc>
                <a:spcPct val="120000"/>
              </a:lnSpc>
              <a:buClr>
                <a:schemeClr val="accent2"/>
              </a:buClr>
              <a:buSzTx/>
              <a:buFont typeface="Wingdings" panose="05000000000000000000" pitchFamily="2" charset="2"/>
              <a:buNone/>
              <a:defRPr/>
            </a:pPr>
            <a:r>
              <a:rPr kumimoji="0" lang="zh-CN" altLang="en-US" sz="2800" b="1" kern="0" cap="none" spc="0" normalizeH="0" baseline="0" noProof="0" dirty="0">
                <a:solidFill>
                  <a:schemeClr val="tx2"/>
                </a:solidFill>
                <a:latin typeface="隶书" pitchFamily="49" charset="-122"/>
                <a:ea typeface="隶书" pitchFamily="49" charset="-122"/>
                <a:cs typeface="+mn-cs"/>
              </a:rPr>
              <a:t>      </a:t>
            </a:r>
            <a:r>
              <a:rPr kumimoji="0" lang="zh-CN" altLang="en-US" sz="2800" b="1" kern="0" cap="none" spc="0" normalizeH="0" baseline="0" noProof="0" dirty="0">
                <a:solidFill>
                  <a:srgbClr val="000066"/>
                </a:solidFill>
                <a:latin typeface="隶书" pitchFamily="49" charset="-122"/>
                <a:ea typeface="隶书" pitchFamily="49" charset="-122"/>
                <a:cs typeface="+mn-cs"/>
              </a:rPr>
              <a:t>充分利用微信工作交流群</a:t>
            </a:r>
            <a:r>
              <a:rPr kumimoji="0" lang="zh-CN" altLang="en-US" b="1" kern="0" cap="none" spc="0" normalizeH="0" baseline="0" noProof="0" dirty="0">
                <a:solidFill>
                  <a:srgbClr val="000066"/>
                </a:solidFill>
                <a:latin typeface="隶书" pitchFamily="49" charset="-122"/>
                <a:ea typeface="隶书" pitchFamily="49" charset="-122"/>
                <a:cs typeface="+mn-cs"/>
              </a:rPr>
              <a:t>、</a:t>
            </a:r>
            <a:r>
              <a:rPr kumimoji="0" lang="en-US" altLang="zh-CN" sz="2800" b="1" kern="0" cap="none" spc="0" normalizeH="0" baseline="0" noProof="0" dirty="0">
                <a:solidFill>
                  <a:srgbClr val="000066"/>
                </a:solidFill>
                <a:latin typeface="隶书" pitchFamily="49" charset="-122"/>
                <a:ea typeface="隶书" pitchFamily="49" charset="-122"/>
                <a:cs typeface="+mn-cs"/>
              </a:rPr>
              <a:t>QQ</a:t>
            </a:r>
            <a:r>
              <a:rPr kumimoji="0" lang="zh-CN" altLang="en-US" sz="2800" b="1" kern="0" cap="none" spc="0" normalizeH="0" baseline="0" noProof="0" dirty="0">
                <a:solidFill>
                  <a:srgbClr val="000066"/>
                </a:solidFill>
                <a:latin typeface="隶书" pitchFamily="49" charset="-122"/>
                <a:ea typeface="隶书" pitchFamily="49" charset="-122"/>
                <a:cs typeface="+mn-cs"/>
              </a:rPr>
              <a:t>工作交流群等新媒体的便利性、实时性宣传安全生产法律法规规章</a:t>
            </a:r>
            <a:r>
              <a:rPr kumimoji="0" lang="zh-CN" altLang="en-US" b="1" kern="0" cap="none" spc="0" normalizeH="0" baseline="0" noProof="0" dirty="0">
                <a:solidFill>
                  <a:srgbClr val="000066"/>
                </a:solidFill>
                <a:latin typeface="隶书" pitchFamily="49" charset="-122"/>
                <a:ea typeface="隶书" pitchFamily="49" charset="-122"/>
                <a:cs typeface="+mn-cs"/>
              </a:rPr>
              <a:t>，</a:t>
            </a:r>
            <a:r>
              <a:rPr kumimoji="0" lang="zh-CN" altLang="en-US" sz="2800" b="1" kern="0" cap="none" spc="0" normalizeH="0" baseline="0" noProof="0" dirty="0">
                <a:solidFill>
                  <a:srgbClr val="000066"/>
                </a:solidFill>
                <a:latin typeface="隶书" pitchFamily="49" charset="-122"/>
                <a:ea typeface="隶书" pitchFamily="49" charset="-122"/>
                <a:cs typeface="+mn-cs"/>
              </a:rPr>
              <a:t>普及安全生产技术标准</a:t>
            </a:r>
            <a:r>
              <a:rPr kumimoji="0" lang="zh-CN" altLang="en-US" b="1" kern="0" cap="none" spc="0" normalizeH="0" baseline="0" noProof="0" dirty="0">
                <a:solidFill>
                  <a:srgbClr val="000066"/>
                </a:solidFill>
                <a:latin typeface="隶书" pitchFamily="49" charset="-122"/>
                <a:ea typeface="隶书" pitchFamily="49" charset="-122"/>
                <a:cs typeface="+mn-cs"/>
              </a:rPr>
              <a:t>、</a:t>
            </a:r>
            <a:r>
              <a:rPr kumimoji="0" lang="zh-CN" altLang="en-US" sz="2800" b="1" kern="0" cap="none" spc="0" normalizeH="0" baseline="0" noProof="0" dirty="0">
                <a:solidFill>
                  <a:srgbClr val="000066"/>
                </a:solidFill>
                <a:latin typeface="隶书" pitchFamily="49" charset="-122"/>
                <a:ea typeface="隶书" pitchFamily="49" charset="-122"/>
                <a:cs typeface="+mn-cs"/>
              </a:rPr>
              <a:t>规范等安全知识</a:t>
            </a:r>
            <a:r>
              <a:rPr kumimoji="0" lang="zh-CN" altLang="en-US" b="1" kern="0" cap="none" spc="0" normalizeH="0" baseline="0" noProof="0" dirty="0">
                <a:solidFill>
                  <a:srgbClr val="000066"/>
                </a:solidFill>
                <a:latin typeface="隶书" pitchFamily="49" charset="-122"/>
                <a:ea typeface="隶书" pitchFamily="49" charset="-122"/>
                <a:cs typeface="+mn-cs"/>
              </a:rPr>
              <a:t>，</a:t>
            </a:r>
            <a:r>
              <a:rPr kumimoji="0" lang="zh-CN" altLang="en-US" sz="2800" b="1" kern="0" cap="none" spc="0" normalizeH="0" baseline="0" noProof="0" dirty="0">
                <a:solidFill>
                  <a:srgbClr val="000066"/>
                </a:solidFill>
                <a:latin typeface="隶书" pitchFamily="49" charset="-122"/>
                <a:ea typeface="隶书" pitchFamily="49" charset="-122"/>
                <a:cs typeface="+mn-cs"/>
              </a:rPr>
              <a:t>分享安全生产管理经验、技术创新成果等，开拓宣传教育新阵地。</a:t>
            </a:r>
            <a:endParaRPr kumimoji="0" lang="zh-CN" altLang="zh-CN" sz="2800" b="1" kern="0" cap="none" spc="0" normalizeH="0" baseline="0" noProof="0" dirty="0">
              <a:solidFill>
                <a:srgbClr val="000066"/>
              </a:solidFill>
              <a:latin typeface="隶书" pitchFamily="49" charset="-122"/>
              <a:ea typeface="隶书" pitchFamily="49" charset="-122"/>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en-US" altLang="zh-CN" sz="3200" b="1" dirty="0">
                <a:latin typeface="隶书" pitchFamily="49" charset="-122"/>
                <a:ea typeface="隶书" pitchFamily="49" charset="-122"/>
              </a:rPr>
              <a:t>     </a:t>
            </a:r>
            <a:r>
              <a:rPr lang="zh-CN" altLang="en-US" sz="3200" b="1" dirty="0">
                <a:latin typeface="隶书" pitchFamily="49" charset="-122"/>
                <a:ea typeface="隶书" pitchFamily="49" charset="-122"/>
              </a:rPr>
              <a:t>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dirty="0"/>
          </a:p>
        </p:txBody>
      </p:sp>
      <p:sp>
        <p:nvSpPr>
          <p:cNvPr id="4" name="Rectangle 3"/>
          <p:cNvSpPr txBox="1">
            <a:spLocks noChangeArrowheads="1"/>
          </p:cNvSpPr>
          <p:nvPr/>
        </p:nvSpPr>
        <p:spPr bwMode="auto">
          <a:xfrm>
            <a:off x="250825" y="1643063"/>
            <a:ext cx="8393113" cy="4522788"/>
          </a:xfrm>
          <a:prstGeom prst="rect">
            <a:avLst/>
          </a:prstGeom>
          <a:noFill/>
          <a:ln w="9525">
            <a:noFill/>
            <a:miter lim="800000"/>
          </a:ln>
        </p:spPr>
        <p:txBody>
          <a:bodyPr/>
          <a:lstStyle/>
          <a:p>
            <a:pPr marR="0" defTabSz="914400">
              <a:buClrTx/>
              <a:buSzTx/>
              <a:buFontTx/>
              <a:buNone/>
              <a:defRPr/>
            </a:pPr>
            <a:r>
              <a:rPr kumimoji="0" lang="zh-CN" altLang="en-US" sz="600" b="1" kern="0" cap="none" spc="0" normalizeH="0" baseline="0" noProof="0" dirty="0">
                <a:latin typeface="隶书" pitchFamily="49" charset="-122"/>
                <a:ea typeface="隶书" pitchFamily="49" charset="-122"/>
                <a:cs typeface="+mn-cs"/>
              </a:rPr>
              <a:t>　</a:t>
            </a:r>
            <a:endParaRPr kumimoji="0" lang="zh-CN" altLang="zh-CN" sz="2800" b="1" kern="0" cap="none" spc="0" normalizeH="0" baseline="0" noProof="0" dirty="0">
              <a:solidFill>
                <a:schemeClr val="tx2"/>
              </a:solidFill>
              <a:latin typeface="隶书" pitchFamily="49" charset="-122"/>
              <a:ea typeface="隶书" pitchFamily="49" charset="-122"/>
              <a:cs typeface="+mn-cs"/>
            </a:endParaRPr>
          </a:p>
        </p:txBody>
      </p:sp>
      <p:sp>
        <p:nvSpPr>
          <p:cNvPr id="5" name="Rectangle 3"/>
          <p:cNvSpPr txBox="1">
            <a:spLocks noChangeArrowheads="1"/>
          </p:cNvSpPr>
          <p:nvPr/>
        </p:nvSpPr>
        <p:spPr bwMode="auto">
          <a:xfrm>
            <a:off x="773113" y="1795463"/>
            <a:ext cx="7818438" cy="4522788"/>
          </a:xfrm>
          <a:prstGeom prst="rect">
            <a:avLst/>
          </a:prstGeom>
          <a:noFill/>
          <a:ln w="9525">
            <a:noFill/>
            <a:miter lim="800000"/>
          </a:ln>
        </p:spPr>
        <p:txBody>
          <a:bodyPr/>
          <a:lstStyle/>
          <a:p>
            <a:pPr marL="469900" marR="0" indent="-469900" defTabSz="914400" eaLnBrk="0" hangingPunct="0">
              <a:lnSpc>
                <a:spcPct val="120000"/>
              </a:lnSpc>
              <a:buClr>
                <a:schemeClr val="accent2"/>
              </a:buClr>
              <a:buSzTx/>
              <a:buFont typeface="Wingdings" panose="05000000000000000000" pitchFamily="2" charset="2"/>
              <a:buNone/>
              <a:defRPr/>
            </a:pPr>
            <a:r>
              <a:rPr kumimoji="0" lang="zh-CN" altLang="en-US" sz="600" b="1" kern="0" cap="none" spc="0" normalizeH="0" baseline="0" noProof="0" dirty="0">
                <a:latin typeface="隶书" pitchFamily="49" charset="-122"/>
                <a:ea typeface="隶书" pitchFamily="49" charset="-122"/>
                <a:cs typeface="+mn-cs"/>
              </a:rPr>
              <a:t>　</a:t>
            </a:r>
            <a:r>
              <a:rPr kumimoji="0" lang="en-US" altLang="zh-CN" sz="1900" b="1" kern="0" cap="none" spc="0" normalizeH="0" baseline="0" noProof="0" dirty="0">
                <a:solidFill>
                  <a:schemeClr val="tx2"/>
                </a:solidFill>
                <a:latin typeface="隶书" pitchFamily="49" charset="-122"/>
                <a:ea typeface="隶书" pitchFamily="49" charset="-122"/>
                <a:cs typeface="+mn-cs"/>
              </a:rPr>
              <a:t>     </a:t>
            </a:r>
            <a:r>
              <a:rPr kumimoji="0" lang="en-US" altLang="zh-CN" sz="2800" b="1" kern="0" cap="none" spc="0" normalizeH="0" baseline="0" noProof="0" dirty="0">
                <a:latin typeface="隶书" pitchFamily="49" charset="-122"/>
                <a:ea typeface="隶书" pitchFamily="49" charset="-122"/>
                <a:cs typeface="+mn-cs"/>
              </a:rPr>
              <a:t>3</a:t>
            </a:r>
            <a:r>
              <a:rPr kumimoji="0" lang="zh-CN" altLang="zh-CN" b="1" kern="0" cap="none" spc="0" normalizeH="0" baseline="0" noProof="0" dirty="0">
                <a:latin typeface="隶书" pitchFamily="49" charset="-122"/>
                <a:ea typeface="隶书" pitchFamily="49" charset="-122"/>
                <a:cs typeface="+mn-cs"/>
              </a:rPr>
              <a:t>、</a:t>
            </a:r>
            <a:r>
              <a:rPr kumimoji="0" lang="zh-CN" altLang="en-US" sz="2800" b="1" kern="0" cap="none" spc="0" normalizeH="0" baseline="0" noProof="0" dirty="0">
                <a:solidFill>
                  <a:schemeClr val="tx2"/>
                </a:solidFill>
                <a:latin typeface="隶书" pitchFamily="49" charset="-122"/>
                <a:ea typeface="隶书" pitchFamily="49" charset="-122"/>
                <a:cs typeface="+mn-cs"/>
              </a:rPr>
              <a:t>利用新媒体平台交流学习</a:t>
            </a:r>
            <a:endParaRPr kumimoji="0" lang="zh-CN" altLang="en-US" sz="2800" b="1" kern="0" cap="none" spc="0" normalizeH="0" baseline="0" noProof="0" dirty="0">
              <a:solidFill>
                <a:schemeClr val="tx2"/>
              </a:solidFill>
              <a:latin typeface="隶书" pitchFamily="49" charset="-122"/>
              <a:ea typeface="隶书" pitchFamily="49" charset="-122"/>
              <a:cs typeface="+mn-cs"/>
            </a:endParaRPr>
          </a:p>
          <a:p>
            <a:pPr marR="0" defTabSz="914400">
              <a:lnSpc>
                <a:spcPct val="120000"/>
              </a:lnSpc>
              <a:buClrTx/>
              <a:buSzTx/>
              <a:buFontTx/>
              <a:buNone/>
              <a:defRPr/>
            </a:pPr>
            <a:r>
              <a:rPr kumimoji="0" lang="zh-CN" altLang="en-US" sz="2800" b="1" kern="0" cap="none" spc="0" normalizeH="0" baseline="0" noProof="0" dirty="0">
                <a:solidFill>
                  <a:schemeClr val="tx2"/>
                </a:solidFill>
                <a:latin typeface="隶书" pitchFamily="49" charset="-122"/>
                <a:ea typeface="隶书" pitchFamily="49" charset="-122"/>
                <a:cs typeface="+mn-cs"/>
              </a:rPr>
              <a:t>    </a:t>
            </a:r>
            <a:r>
              <a:rPr kumimoji="0" lang="zh-CN" altLang="en-US" b="1" kern="1200" cap="none" spc="0" normalizeH="0" baseline="0" noProof="0" dirty="0">
                <a:solidFill>
                  <a:srgbClr val="990000"/>
                </a:solidFill>
                <a:latin typeface="隶书" pitchFamily="49" charset="-122"/>
                <a:ea typeface="隶书" pitchFamily="49" charset="-122"/>
                <a:cs typeface="+mn-cs"/>
              </a:rPr>
              <a:t>“</a:t>
            </a:r>
            <a:r>
              <a:rPr kumimoji="0" lang="zh-CN" altLang="en-US" sz="2800" b="1" kern="1200" cap="none" spc="0" normalizeH="0" baseline="0" noProof="0" dirty="0">
                <a:solidFill>
                  <a:srgbClr val="990000"/>
                </a:solidFill>
                <a:latin typeface="隶书" pitchFamily="49" charset="-122"/>
                <a:ea typeface="隶书" pitchFamily="49" charset="-122"/>
                <a:cs typeface="+mn-cs"/>
              </a:rPr>
              <a:t>每日三十句，全年一万言</a:t>
            </a:r>
            <a:r>
              <a:rPr kumimoji="0" lang="zh-CN" altLang="en-US" b="1" kern="1200" cap="none" spc="0" normalizeH="0" baseline="0" noProof="0" dirty="0">
                <a:solidFill>
                  <a:srgbClr val="990000"/>
                </a:solidFill>
                <a:latin typeface="隶书" pitchFamily="49" charset="-122"/>
                <a:ea typeface="隶书" pitchFamily="49" charset="-122"/>
                <a:cs typeface="+mn-cs"/>
              </a:rPr>
              <a:t>”</a:t>
            </a:r>
            <a:r>
              <a:rPr kumimoji="0" lang="zh-CN" altLang="en-US" sz="2800" b="1" kern="1200" cap="none" spc="0" normalizeH="0" baseline="0" noProof="0" dirty="0">
                <a:solidFill>
                  <a:srgbClr val="990000"/>
                </a:solidFill>
                <a:latin typeface="隶书" pitchFamily="49" charset="-122"/>
                <a:ea typeface="隶书" pitchFamily="49" charset="-122"/>
                <a:cs typeface="+mn-cs"/>
              </a:rPr>
              <a:t>，</a:t>
            </a:r>
            <a:r>
              <a:rPr kumimoji="0" lang="zh-CN" altLang="en-US" sz="2800" b="1" kern="1200" cap="none" spc="0" normalizeH="0" baseline="0" noProof="0" dirty="0">
                <a:solidFill>
                  <a:schemeClr val="tx2"/>
                </a:solidFill>
                <a:latin typeface="隶书" pitchFamily="49" charset="-122"/>
                <a:ea typeface="隶书" pitchFamily="49" charset="-122"/>
                <a:cs typeface="+mn-cs"/>
              </a:rPr>
              <a:t>高频次、短平快的班前讲话，或者微信群分享，可以达到了高效率、深吸收、全参与的良好效果。 </a:t>
            </a:r>
            <a:endParaRPr kumimoji="0" lang="zh-CN" altLang="zh-CN" sz="2800" b="1" kern="1200" cap="none" spc="0" normalizeH="0" baseline="0" noProof="0" dirty="0">
              <a:solidFill>
                <a:schemeClr val="tx2"/>
              </a:solidFill>
              <a:latin typeface="隶书" pitchFamily="49" charset="-122"/>
              <a:ea typeface="隶书" pitchFamily="49"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type="body" idx="4294967295"/>
          </p:nvPr>
        </p:nvSpPr>
        <p:spPr>
          <a:xfrm>
            <a:off x="250825" y="1643063"/>
            <a:ext cx="8393113" cy="4522787"/>
          </a:xfrm>
          <a:ln/>
        </p:spPr>
        <p:txBody>
          <a:bodyPr vert="horz" wrap="square" lIns="91440" tIns="45720" rIns="91440" bIns="45720" anchor="t" anchorCtr="0"/>
          <a:p>
            <a:pPr>
              <a:lnSpc>
                <a:spcPct val="120000"/>
              </a:lnSpc>
              <a:spcBef>
                <a:spcPct val="0"/>
              </a:spcBef>
              <a:buNone/>
            </a:pPr>
            <a:r>
              <a:rPr lang="zh-CN" altLang="en-US" sz="800" b="1" dirty="0">
                <a:latin typeface="隶书" pitchFamily="49" charset="-122"/>
                <a:ea typeface="隶书" pitchFamily="49" charset="-122"/>
              </a:rPr>
              <a:t>　</a:t>
            </a:r>
            <a:r>
              <a:rPr lang="en-US" altLang="zh-CN" sz="2800" b="1" dirty="0">
                <a:latin typeface="隶书" pitchFamily="49" charset="-122"/>
                <a:ea typeface="隶书" pitchFamily="49" charset="-122"/>
              </a:rPr>
              <a:t>      4</a:t>
            </a:r>
            <a:r>
              <a:rPr lang="zh-CN" altLang="en-US" sz="2400" b="1" dirty="0">
                <a:latin typeface="隶书" pitchFamily="49" charset="-122"/>
                <a:ea typeface="隶书" pitchFamily="49" charset="-122"/>
              </a:rPr>
              <a:t>、</a:t>
            </a:r>
            <a:r>
              <a:rPr lang="zh-CN" altLang="zh-CN" sz="2800" b="1" dirty="0">
                <a:latin typeface="隶书" pitchFamily="49" charset="-122"/>
                <a:ea typeface="隶书" pitchFamily="49" charset="-122"/>
              </a:rPr>
              <a:t>采用</a:t>
            </a:r>
            <a:r>
              <a:rPr lang="zh-CN" altLang="zh-CN" sz="2400" b="1" dirty="0">
                <a:latin typeface="隶书" pitchFamily="49" charset="-122"/>
                <a:ea typeface="隶书" pitchFamily="49" charset="-122"/>
              </a:rPr>
              <a:t>“</a:t>
            </a:r>
            <a:r>
              <a:rPr lang="zh-CN" altLang="zh-CN" sz="2800" b="1" dirty="0">
                <a:latin typeface="隶书" pitchFamily="49" charset="-122"/>
                <a:ea typeface="隶书" pitchFamily="49" charset="-122"/>
              </a:rPr>
              <a:t>四新</a:t>
            </a:r>
            <a:r>
              <a:rPr lang="zh-CN" altLang="zh-CN" sz="2400" b="1" dirty="0">
                <a:latin typeface="隶书" pitchFamily="49" charset="-122"/>
                <a:ea typeface="隶书" pitchFamily="49" charset="-122"/>
              </a:rPr>
              <a:t>”</a:t>
            </a:r>
            <a:r>
              <a:rPr lang="zh-CN" altLang="zh-CN" sz="2800" b="1" dirty="0">
                <a:latin typeface="隶书" pitchFamily="49" charset="-122"/>
                <a:ea typeface="隶书" pitchFamily="49" charset="-122"/>
              </a:rPr>
              <a:t>要求</a:t>
            </a:r>
            <a:endParaRPr lang="zh-CN" altLang="zh-CN" sz="2800" b="1" dirty="0">
              <a:latin typeface="隶书" pitchFamily="49" charset="-122"/>
              <a:ea typeface="隶书" pitchFamily="49" charset="-122"/>
            </a:endParaRPr>
          </a:p>
          <a:p>
            <a:pPr>
              <a:lnSpc>
                <a:spcPct val="120000"/>
              </a:lnSpc>
              <a:spcBef>
                <a:spcPct val="0"/>
              </a:spcBef>
              <a:buNone/>
            </a:pPr>
            <a:r>
              <a:rPr lang="en-US" altLang="zh-CN" sz="2800" b="1" dirty="0">
                <a:latin typeface="隶书" pitchFamily="49" charset="-122"/>
                <a:ea typeface="隶书" pitchFamily="49" charset="-122"/>
              </a:rPr>
              <a:t>       </a:t>
            </a:r>
            <a:r>
              <a:rPr lang="zh-CN" altLang="zh-CN" sz="2800" b="1" dirty="0">
                <a:latin typeface="隶书" pitchFamily="49" charset="-122"/>
                <a:ea typeface="隶书" pitchFamily="49" charset="-122"/>
              </a:rPr>
              <a:t>采用新工艺、新技术、新材料或者使用新设备时，</a:t>
            </a:r>
            <a:r>
              <a:rPr lang="zh-CN" altLang="zh-CN" sz="2800" b="1" dirty="0">
                <a:solidFill>
                  <a:srgbClr val="006600"/>
                </a:solidFill>
                <a:latin typeface="隶书" pitchFamily="49" charset="-122"/>
                <a:ea typeface="隶书" pitchFamily="49" charset="-122"/>
              </a:rPr>
              <a:t>生产经营单位应对从业人员进行专门的安全生产教育和培训。</a:t>
            </a:r>
            <a:r>
              <a:rPr lang="zh-CN" altLang="zh-CN" sz="2400" dirty="0">
                <a:latin typeface="隶书" pitchFamily="49" charset="-122"/>
                <a:ea typeface="隶书" pitchFamily="49" charset="-122"/>
              </a:rPr>
              <a:t>（</a:t>
            </a:r>
            <a:r>
              <a:rPr lang="zh-CN" altLang="zh-CN" sz="2800" dirty="0">
                <a:latin typeface="隶书" pitchFamily="49" charset="-122"/>
                <a:ea typeface="隶书" pitchFamily="49" charset="-122"/>
              </a:rPr>
              <a:t>第二十六条</a:t>
            </a:r>
            <a:r>
              <a:rPr lang="zh-CN" altLang="zh-CN" sz="2400" dirty="0">
                <a:latin typeface="隶书" pitchFamily="49" charset="-122"/>
                <a:ea typeface="隶书" pitchFamily="49" charset="-122"/>
              </a:rPr>
              <a:t>）</a:t>
            </a:r>
            <a:endParaRPr lang="zh-CN" altLang="zh-CN" sz="2400" dirty="0">
              <a:latin typeface="隶书" pitchFamily="49" charset="-122"/>
              <a:ea typeface="隶书" pitchFamily="49" charset="-122"/>
            </a:endParaRPr>
          </a:p>
        </p:txBody>
      </p:sp>
      <p:sp>
        <p:nvSpPr>
          <p:cNvPr id="4" name="Rectangle 2"/>
          <p:cNvSpPr txBox="1">
            <a:spLocks noChangeArrowheads="1"/>
          </p:cNvSpPr>
          <p:nvPr/>
        </p:nvSpPr>
        <p:spPr bwMode="auto">
          <a:xfrm>
            <a:off x="323850" y="908050"/>
            <a:ext cx="8107363" cy="511175"/>
          </a:xfrm>
          <a:prstGeom prst="rect">
            <a:avLst/>
          </a:prstGeom>
          <a:noFill/>
          <a:ln w="9525">
            <a:noFill/>
            <a:miter lim="800000"/>
          </a:ln>
        </p:spPr>
        <p:txBody>
          <a:bodyPr anchor="b"/>
          <a:lstStyle/>
          <a:p>
            <a:pPr marR="0" defTabSz="914400">
              <a:buClrTx/>
              <a:buSzTx/>
              <a:buFontTx/>
              <a:buNone/>
              <a:defRPr/>
            </a:pPr>
            <a:r>
              <a:rPr kumimoji="0" lang="en-US" altLang="zh-CN" sz="3200" b="1" kern="0" cap="none" spc="0" normalizeH="0" baseline="0" noProof="0" dirty="0">
                <a:solidFill>
                  <a:schemeClr val="tx2"/>
                </a:solidFill>
                <a:latin typeface="隶书" pitchFamily="49" charset="-122"/>
                <a:ea typeface="隶书" pitchFamily="49" charset="-122"/>
                <a:cs typeface="+mj-cs"/>
              </a:rPr>
              <a:t>     </a:t>
            </a:r>
            <a:r>
              <a:rPr kumimoji="0" lang="zh-CN" altLang="en-US" sz="3200" b="1" kern="0" cap="none" spc="0" normalizeH="0" baseline="0" noProof="0" dirty="0">
                <a:solidFill>
                  <a:schemeClr val="tx2"/>
                </a:solidFill>
                <a:latin typeface="隶书" pitchFamily="49" charset="-122"/>
                <a:ea typeface="隶书" pitchFamily="49" charset="-122"/>
                <a:cs typeface="+mj-cs"/>
              </a:rPr>
              <a:t>一</a:t>
            </a:r>
            <a:r>
              <a:rPr kumimoji="0" lang="zh-CN" altLang="en-US" b="1" kern="0" cap="none" spc="0" normalizeH="0" baseline="0" noProof="0" dirty="0">
                <a:solidFill>
                  <a:schemeClr val="tx2"/>
                </a:solidFill>
                <a:latin typeface="隶书" pitchFamily="49" charset="-122"/>
                <a:ea typeface="隶书" pitchFamily="49" charset="-122"/>
                <a:cs typeface="+mj-cs"/>
              </a:rPr>
              <a:t>、</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安全生产法</a:t>
            </a:r>
            <a:r>
              <a:rPr kumimoji="0" lang="zh-CN" altLang="zh-CN" sz="2800" b="1" kern="0" cap="none" spc="0" normalizeH="0" baseline="0" noProof="0" dirty="0">
                <a:solidFill>
                  <a:schemeClr val="tx2"/>
                </a:solidFill>
                <a:latin typeface="隶书" pitchFamily="49" charset="-122"/>
                <a:ea typeface="隶书" pitchFamily="49" charset="-122"/>
                <a:cs typeface="+mj-cs"/>
              </a:rPr>
              <a:t>》</a:t>
            </a:r>
            <a:r>
              <a:rPr kumimoji="0" lang="zh-CN" altLang="zh-CN" sz="3200" b="1" kern="0" cap="none" spc="0" normalizeH="0" baseline="0" noProof="0" dirty="0">
                <a:solidFill>
                  <a:schemeClr val="tx2"/>
                </a:solidFill>
                <a:latin typeface="隶书" pitchFamily="49" charset="-122"/>
                <a:ea typeface="隶书" pitchFamily="49" charset="-122"/>
                <a:cs typeface="+mj-cs"/>
              </a:rPr>
              <a:t>要求</a:t>
            </a:r>
            <a:endParaRPr kumimoji="0" lang="zh-CN" altLang="en-US" sz="3800" kern="0" cap="none" spc="0" normalizeH="0" baseline="0" noProof="0" dirty="0">
              <a:solidFill>
                <a:schemeClr val="tx2"/>
              </a:solidFill>
              <a:latin typeface="+mj-lt"/>
              <a:ea typeface="+mj-ea"/>
              <a:cs typeface="+mj-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idx="4294967295"/>
          </p:nvPr>
        </p:nvSpPr>
        <p:spPr>
          <a:xfrm>
            <a:off x="323850" y="908050"/>
            <a:ext cx="8107363" cy="511175"/>
          </a:xfrm>
          <a:ln/>
        </p:spPr>
        <p:txBody>
          <a:bodyPr vert="horz" wrap="square" lIns="91440" tIns="45720" rIns="91440" bIns="45720" anchor="b" anchorCtr="0"/>
          <a:p>
            <a:pPr eaLnBrk="1" hangingPunct="1"/>
            <a:r>
              <a:rPr lang="zh-CN" altLang="en-US" sz="3200" b="1" dirty="0">
                <a:latin typeface="隶书" pitchFamily="49" charset="-122"/>
                <a:ea typeface="隶书" pitchFamily="49" charset="-122"/>
              </a:rPr>
              <a:t>     七</a:t>
            </a:r>
            <a:r>
              <a:rPr lang="zh-CN" altLang="en-US" sz="2400" b="1" dirty="0">
                <a:latin typeface="隶书" pitchFamily="49" charset="-122"/>
                <a:ea typeface="隶书" pitchFamily="49" charset="-122"/>
              </a:rPr>
              <a:t>、</a:t>
            </a:r>
            <a:r>
              <a:rPr lang="zh-CN" altLang="en-US" sz="3200" b="1" dirty="0">
                <a:latin typeface="隶书" pitchFamily="49" charset="-122"/>
                <a:ea typeface="隶书" pitchFamily="49" charset="-122"/>
              </a:rPr>
              <a:t>教育和培训</a:t>
            </a:r>
            <a:r>
              <a:rPr lang="zh-CN" altLang="zh-CN" sz="3200" b="1" dirty="0">
                <a:latin typeface="隶书" pitchFamily="49" charset="-122"/>
                <a:ea typeface="隶书" pitchFamily="49" charset="-122"/>
              </a:rPr>
              <a:t>的</a:t>
            </a:r>
            <a:r>
              <a:rPr lang="zh-CN" altLang="en-US" sz="3200" b="1" dirty="0">
                <a:latin typeface="隶书" pitchFamily="49" charset="-122"/>
                <a:ea typeface="隶书" pitchFamily="49" charset="-122"/>
              </a:rPr>
              <a:t>形式</a:t>
            </a:r>
            <a:endParaRPr lang="zh-CN" altLang="en-US" sz="3200" b="1" dirty="0">
              <a:latin typeface="隶书" pitchFamily="49" charset="-122"/>
              <a:ea typeface="隶书" pitchFamily="49" charset="-122"/>
            </a:endParaRPr>
          </a:p>
        </p:txBody>
      </p:sp>
      <p:pic>
        <p:nvPicPr>
          <p:cNvPr id="93187" name="Picture 2"/>
          <p:cNvPicPr>
            <a:picLocks noChangeAspect="1"/>
          </p:cNvPicPr>
          <p:nvPr/>
        </p:nvPicPr>
        <p:blipFill>
          <a:blip r:embed="rId1"/>
          <a:stretch>
            <a:fillRect/>
          </a:stretch>
        </p:blipFill>
        <p:spPr>
          <a:xfrm>
            <a:off x="4314825" y="1579563"/>
            <a:ext cx="3076575" cy="4575175"/>
          </a:xfrm>
          <a:prstGeom prst="rect">
            <a:avLst/>
          </a:prstGeom>
          <a:noFill/>
          <a:ln w="9525">
            <a:noFill/>
          </a:ln>
        </p:spPr>
      </p:pic>
      <p:pic>
        <p:nvPicPr>
          <p:cNvPr id="93188" name="Picture 3"/>
          <p:cNvPicPr>
            <a:picLocks noChangeAspect="1"/>
          </p:cNvPicPr>
          <p:nvPr/>
        </p:nvPicPr>
        <p:blipFill>
          <a:blip r:embed="rId2"/>
          <a:stretch>
            <a:fillRect/>
          </a:stretch>
        </p:blipFill>
        <p:spPr>
          <a:xfrm>
            <a:off x="1147763" y="1574800"/>
            <a:ext cx="3092450" cy="4589463"/>
          </a:xfrm>
          <a:prstGeom prst="rect">
            <a:avLst/>
          </a:prstGeom>
          <a:noFill/>
          <a:ln w="9525">
            <a:noFill/>
          </a:ln>
        </p:spPr>
      </p:pic>
      <p:sp>
        <p:nvSpPr>
          <p:cNvPr id="93189" name="Rectangle 6"/>
          <p:cNvSpPr/>
          <p:nvPr/>
        </p:nvSpPr>
        <p:spPr>
          <a:xfrm>
            <a:off x="971550" y="5661025"/>
            <a:ext cx="7085013" cy="406400"/>
          </a:xfrm>
          <a:prstGeom prst="rect">
            <a:avLst/>
          </a:prstGeom>
          <a:noFill/>
          <a:ln w="9525">
            <a:noFill/>
          </a:ln>
        </p:spPr>
        <p:txBody>
          <a:bodyPr anchor="ctr" anchorCtr="0">
            <a:spAutoFit/>
          </a:bodyPr>
          <a:p>
            <a:pPr eaLnBrk="0" hangingPunct="0">
              <a:lnSpc>
                <a:spcPct val="85000"/>
              </a:lnSpc>
            </a:pPr>
            <a:r>
              <a:rPr lang="zh-CN" altLang="en-US" b="1" dirty="0">
                <a:solidFill>
                  <a:srgbClr val="000099"/>
                </a:solidFill>
                <a:latin typeface="隶书" pitchFamily="49" charset="-122"/>
                <a:ea typeface="隶书" pitchFamily="49" charset="-122"/>
              </a:rPr>
              <a:t> 图片</a:t>
            </a:r>
            <a:r>
              <a:rPr lang="en-US" altLang="zh-CN" b="1" dirty="0">
                <a:solidFill>
                  <a:srgbClr val="000099"/>
                </a:solidFill>
                <a:latin typeface="隶书" pitchFamily="49" charset="-122"/>
                <a:ea typeface="隶书" pitchFamily="49" charset="-122"/>
              </a:rPr>
              <a:t>7</a:t>
            </a:r>
            <a:r>
              <a:rPr lang="zh-CN" altLang="en-US"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微信安全生产工作交流群</a:t>
            </a:r>
            <a:r>
              <a:rPr lang="zh-CN" altLang="zh-CN" sz="2000" b="1" dirty="0">
                <a:solidFill>
                  <a:srgbClr val="000099"/>
                </a:solidFill>
                <a:latin typeface="隶书" pitchFamily="49" charset="-122"/>
                <a:ea typeface="隶书" pitchFamily="49" charset="-122"/>
              </a:rPr>
              <a:t>（</a:t>
            </a:r>
            <a:r>
              <a:rPr lang="zh-CN" altLang="zh-CN" b="1" dirty="0">
                <a:solidFill>
                  <a:srgbClr val="000099"/>
                </a:solidFill>
                <a:latin typeface="隶书" pitchFamily="49" charset="-122"/>
                <a:ea typeface="隶书" pitchFamily="49" charset="-122"/>
              </a:rPr>
              <a:t>交流学习</a:t>
            </a:r>
            <a:r>
              <a:rPr lang="zh-CN" altLang="zh-CN" sz="2000" b="1" dirty="0">
                <a:solidFill>
                  <a:srgbClr val="000099"/>
                </a:solidFill>
                <a:latin typeface="隶书" pitchFamily="49" charset="-122"/>
                <a:ea typeface="隶书" pitchFamily="49" charset="-122"/>
              </a:rPr>
              <a:t>）</a:t>
            </a:r>
            <a:endParaRPr lang="zh-CN" altLang="en-US" sz="2000" b="1" dirty="0">
              <a:solidFill>
                <a:srgbClr val="000099"/>
              </a:solidFill>
              <a:latin typeface="隶书" pitchFamily="49" charset="-122"/>
              <a:ea typeface="隶书"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a:xfrm>
            <a:off x="791459" y="1970806"/>
            <a:ext cx="3963299" cy="884705"/>
          </a:xfrm>
        </p:spPr>
        <p:txBody>
          <a:bodyPr>
            <a:noAutofit/>
          </a:bodyPr>
          <a:p>
            <a:pPr algn="ctr"/>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13095" y="3968750"/>
            <a:ext cx="31159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3" name="文本框 2"/>
          <p:cNvSpPr txBox="1"/>
          <p:nvPr>
            <p:custDataLst>
              <p:tags r:id="rId5"/>
            </p:custDataLst>
          </p:nvPr>
        </p:nvSpPr>
        <p:spPr>
          <a:xfrm>
            <a:off x="5868035" y="4231005"/>
            <a:ext cx="104140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8"/>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9"/>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0"/>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9" name="文本框 8"/>
          <p:cNvSpPr txBox="1"/>
          <p:nvPr>
            <p:custDataLst>
              <p:tags r:id="rId11"/>
            </p:custDataLst>
          </p:nvPr>
        </p:nvSpPr>
        <p:spPr>
          <a:xfrm>
            <a:off x="6966585" y="4907915"/>
            <a:ext cx="79184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0" name="文本框 9"/>
          <p:cNvSpPr txBox="1"/>
          <p:nvPr>
            <p:custDataLst>
              <p:tags r:id="rId12"/>
            </p:custDataLst>
          </p:nvPr>
        </p:nvSpPr>
        <p:spPr>
          <a:xfrm>
            <a:off x="7942499" y="490722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12955</Words>
  <Application>WPS 演示</Application>
  <PresentationFormat>全屏显示(4:3)</PresentationFormat>
  <Paragraphs>623</Paragraphs>
  <Slides>91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91</vt:i4>
      </vt:variant>
    </vt:vector>
  </HeadingPairs>
  <TitlesOfParts>
    <vt:vector size="104" baseType="lpstr">
      <vt:lpstr>Arial</vt:lpstr>
      <vt:lpstr>宋体</vt:lpstr>
      <vt:lpstr>Wingdings</vt:lpstr>
      <vt:lpstr>Verdana</vt:lpstr>
      <vt:lpstr>Calibri</vt:lpstr>
      <vt:lpstr>隶书</vt:lpstr>
      <vt:lpstr>微软雅黑</vt:lpstr>
      <vt:lpstr>黑体</vt:lpstr>
      <vt:lpstr>Times New Roman</vt:lpstr>
      <vt:lpstr>Arial Unicode MS</vt:lpstr>
      <vt:lpstr>楷体</vt:lpstr>
      <vt:lpstr>汉仪旗黑-85S</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www.ftpdown.com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SZA</dc:creator>
  <cp:lastModifiedBy>little fairy</cp:lastModifiedBy>
  <cp:revision>828</cp:revision>
  <dcterms:created xsi:type="dcterms:W3CDTF">2013-01-02T01:44:59Z</dcterms:created>
  <dcterms:modified xsi:type="dcterms:W3CDTF">2024-01-25T02:54:26Z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A43783E170B24CA0ABFAB254EB4E5BFE_13</vt:lpwstr>
  </property>
  <property fmtid="{D5CDD505-2E9C-101B-9397-08002B2CF9AE}" pid="3" name="KSOProductBuildVer">
    <vt:lpwstr>2052-12.1.0.16120</vt:lpwstr>
  </property>
</Properties>
</file>