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427" r:id="rId4"/>
    <p:sldId id="516" r:id="rId5"/>
    <p:sldId id="338" r:id="rId6"/>
    <p:sldId id="339" r:id="rId7"/>
    <p:sldId id="256" r:id="rId8"/>
    <p:sldId id="303" r:id="rId9"/>
    <p:sldId id="259" r:id="rId10"/>
    <p:sldId id="261" r:id="rId11"/>
    <p:sldId id="286" r:id="rId12"/>
    <p:sldId id="306" r:id="rId13"/>
    <p:sldId id="295" r:id="rId14"/>
    <p:sldId id="304" r:id="rId15"/>
    <p:sldId id="305" r:id="rId16"/>
    <p:sldId id="281" r:id="rId17"/>
    <p:sldId id="284" r:id="rId18"/>
    <p:sldId id="282" r:id="rId19"/>
    <p:sldId id="283" r:id="rId20"/>
    <p:sldId id="267" r:id="rId21"/>
    <p:sldId id="263" r:id="rId22"/>
    <p:sldId id="285" r:id="rId23"/>
    <p:sldId id="265" r:id="rId24"/>
    <p:sldId id="266" r:id="rId25"/>
    <p:sldId id="307" r:id="rId26"/>
    <p:sldId id="340" r:id="rId27"/>
    <p:sldId id="341" r:id="rId28"/>
    <p:sldId id="342" r:id="rId29"/>
    <p:sldId id="343" r:id="rId30"/>
    <p:sldId id="344" r:id="rId31"/>
    <p:sldId id="345" r:id="rId32"/>
    <p:sldId id="346" r:id="rId33"/>
    <p:sldId id="347" r:id="rId34"/>
    <p:sldId id="268" r:id="rId35"/>
    <p:sldId id="290" r:id="rId36"/>
    <p:sldId id="288" r:id="rId37"/>
    <p:sldId id="289" r:id="rId38"/>
    <p:sldId id="269" r:id="rId39"/>
    <p:sldId id="315" r:id="rId40"/>
    <p:sldId id="270" r:id="rId41"/>
    <p:sldId id="316" r:id="rId42"/>
    <p:sldId id="271" r:id="rId43"/>
    <p:sldId id="272" r:id="rId44"/>
    <p:sldId id="292" r:id="rId45"/>
    <p:sldId id="291" r:id="rId46"/>
    <p:sldId id="293" r:id="rId47"/>
    <p:sldId id="294" r:id="rId48"/>
    <p:sldId id="296" r:id="rId49"/>
    <p:sldId id="297" r:id="rId50"/>
    <p:sldId id="298" r:id="rId51"/>
    <p:sldId id="308" r:id="rId52"/>
    <p:sldId id="319" r:id="rId53"/>
    <p:sldId id="320" r:id="rId54"/>
    <p:sldId id="274" r:id="rId55"/>
    <p:sldId id="348" r:id="rId56"/>
    <p:sldId id="311" r:id="rId57"/>
    <p:sldId id="314" r:id="rId58"/>
    <p:sldId id="313" r:id="rId59"/>
    <p:sldId id="349" r:id="rId60"/>
    <p:sldId id="350" r:id="rId61"/>
    <p:sldId id="351" r:id="rId62"/>
    <p:sldId id="352" r:id="rId63"/>
    <p:sldId id="353" r:id="rId64"/>
    <p:sldId id="310" r:id="rId65"/>
    <p:sldId id="275" r:id="rId66"/>
    <p:sldId id="276" r:id="rId67"/>
    <p:sldId id="277" r:id="rId68"/>
    <p:sldId id="309" r:id="rId69"/>
    <p:sldId id="278" r:id="rId70"/>
    <p:sldId id="279" r:id="rId71"/>
    <p:sldId id="317" r:id="rId72"/>
    <p:sldId id="258" r:id="rId73"/>
    <p:sldId id="299" r:id="rId74"/>
    <p:sldId id="300" r:id="rId75"/>
    <p:sldId id="301" r:id="rId76"/>
    <p:sldId id="354" r:id="rId77"/>
    <p:sldId id="355" r:id="rId78"/>
    <p:sldId id="376" r:id="rId79"/>
    <p:sldId id="356" r:id="rId80"/>
    <p:sldId id="357" r:id="rId81"/>
    <p:sldId id="358" r:id="rId82"/>
    <p:sldId id="360" r:id="rId83"/>
    <p:sldId id="361" r:id="rId84"/>
    <p:sldId id="362" r:id="rId85"/>
    <p:sldId id="364" r:id="rId86"/>
    <p:sldId id="365" r:id="rId87"/>
    <p:sldId id="366" r:id="rId88"/>
    <p:sldId id="369" r:id="rId89"/>
    <p:sldId id="370" r:id="rId90"/>
    <p:sldId id="318" r:id="rId91"/>
    <p:sldId id="302" r:id="rId92"/>
    <p:sldId id="321" r:id="rId93"/>
    <p:sldId id="518" r:id="rId94"/>
  </p:sldIdLst>
  <p:sldSz cx="9144000" cy="6858000" type="screen4x3"/>
  <p:notesSz cx="6858000" cy="9144000"/>
  <p:custDataLst>
    <p:tags r:id="rId99"/>
  </p:custDataLst>
  <p:defaultTextStyle>
    <a:defPPr>
      <a:defRPr lang="ru-RU"/>
    </a:defPPr>
    <a:lvl1pPr marL="0" lvl="0" indent="0" algn="l" defTabSz="914400" rtl="0" eaLnBrk="1" fontAlgn="base" latinLnBrk="0" hangingPunct="1">
      <a:lnSpc>
        <a:spcPct val="100000"/>
      </a:lnSpc>
      <a:spcBef>
        <a:spcPct val="0"/>
      </a:spcBef>
      <a:spcAft>
        <a:spcPct val="0"/>
      </a:spcAft>
      <a:buSzPct val="100000"/>
      <a:buNone/>
      <a:defRPr sz="3600" b="0" i="0" u="none" kern="1200">
        <a:solidFill>
          <a:schemeClr val="tx1"/>
        </a:solidFill>
        <a:latin typeface="Arial" panose="020B0604020202020204"/>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6" d="100"/>
          <a:sy n="76" d="100"/>
        </p:scale>
        <p:origin x="-102" y="-26"/>
      </p:cViewPr>
      <p:guideLst>
        <p:guide orient="horz" pos="218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gs" Target="tags/tag124.xml"/><Relationship Id="rId98" Type="http://schemas.openxmlformats.org/officeDocument/2006/relationships/commentAuthors" Target="commentAuthors.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image" Target="C:/Users/DELL/AppData/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image" Target="C:/Users/DELL/AppData/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4.xml"/><Relationship Id="rId4" Type="http://schemas.openxmlformats.org/officeDocument/2006/relationships/image" Target="C:/Users/DELL/AppData/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3.xml"/><Relationship Id="rId10" Type="http://schemas.openxmlformats.org/officeDocument/2006/relationships/tags" Target="../tags/tag1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C:/Users/DELL/AppData/1V994W2/PycharmProjects/PPT_Background_Generation/pic_temp/pic_half_right.png" TargetMode="External"/><Relationship Id="rId6" Type="http://schemas.openxmlformats.org/officeDocument/2006/relationships/image" Target="../media/image6.png"/><Relationship Id="rId5" Type="http://schemas.openxmlformats.org/officeDocument/2006/relationships/tags" Target="../tags/tag19.xml"/><Relationship Id="rId4" Type="http://schemas.openxmlformats.org/officeDocument/2006/relationships/image" Target="C:/Users/DELL/AppData/1V994W2/PycharmProjects/PPT_Background_Generation/pic_temp/pic_half_left.png" TargetMode="External"/><Relationship Id="rId3" Type="http://schemas.openxmlformats.org/officeDocument/2006/relationships/image" Target="../media/image5.png"/><Relationship Id="rId2" Type="http://schemas.openxmlformats.org/officeDocument/2006/relationships/tags" Target="../tags/tag18.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C:/Users/DELL/AppData/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5.xml"/><Relationship Id="rId4" Type="http://schemas.openxmlformats.org/officeDocument/2006/relationships/image" Target="C:/Users/DELL/AppData/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4.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C:/Users/DELL/AppData/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0.xml"/><Relationship Id="rId4" Type="http://schemas.openxmlformats.org/officeDocument/2006/relationships/image" Target="C:/Users/DELL/AppData/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9.xml"/><Relationship Id="rId10" Type="http://schemas.openxmlformats.org/officeDocument/2006/relationships/tags" Target="../tags/tag3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C:/Users/DELL/AppData/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image" Target="C:/Users/DELL/AppData/1V994W2/Documents/Tencent%20Files/574576071/FileRecv/&#25340;&#35013;&#32032;&#26448;/formiddle1/08/subject_holdleft_239,126,49_0_staid_full_0.png" TargetMode="External"/><Relationship Id="rId3" Type="http://schemas.openxmlformats.org/officeDocument/2006/relationships/image" Target="../media/image7.png"/><Relationship Id="rId2" Type="http://schemas.openxmlformats.org/officeDocument/2006/relationships/tags" Target="../tags/tag34.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image" Target="C:/Users/DELL/AppData/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44.xml"/><Relationship Id="rId4" Type="http://schemas.openxmlformats.org/officeDocument/2006/relationships/image" Target="C:/Users/DELL/AppData/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43.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C:/Users/DELL/AppData/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49.xml"/><Relationship Id="rId4" Type="http://schemas.openxmlformats.org/officeDocument/2006/relationships/image" Target="C:/Users/DELL/AppData/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48.xml"/><Relationship Id="rId10" Type="http://schemas.openxmlformats.org/officeDocument/2006/relationships/tags" Target="../tags/tag5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image" Target="C:/Users/DELL/AppData/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4.xml"/><Relationship Id="rId4" Type="http://schemas.openxmlformats.org/officeDocument/2006/relationships/image" Target="C:/Users/DELL/AppData/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3.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C:/Users/DELL/AppData/1V994W2/PycharmProjects/PPT_Background_Generation/pic_temp/pic_sup.png" TargetMode="External"/><Relationship Id="rId3" Type="http://schemas.openxmlformats.org/officeDocument/2006/relationships/image" Target="../media/image2.png"/><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C:/Users/DELL/AppData/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5.xml"/><Relationship Id="rId4" Type="http://schemas.openxmlformats.org/officeDocument/2006/relationships/image" Target="C:/Users/DELL/AppData/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64.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C:/Users/DELL/AppData/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71.xml"/><Relationship Id="rId5" Type="http://schemas.openxmlformats.org/officeDocument/2006/relationships/image" Target="C:/Users/DELL/AppData/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70.xml"/><Relationship Id="rId2" Type="http://schemas.openxmlformats.org/officeDocument/2006/relationships/tags" Target="../tags/tag69.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C:/Users/DELL/AppData/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C:/Users/DELL/AppData/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82.xml"/><Relationship Id="rId5" Type="http://schemas.openxmlformats.org/officeDocument/2006/relationships/image" Target="C:/Users/DELL/AppData/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81.xml"/><Relationship Id="rId2" Type="http://schemas.openxmlformats.org/officeDocument/2006/relationships/tags" Target="../tags/tag80.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C:/Users/DELL/AppData/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88.xml"/><Relationship Id="rId5" Type="http://schemas.openxmlformats.org/officeDocument/2006/relationships/image" Target="C:/Users/DELL/AppData/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image" Target="C:/Users/DELL/AppData/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94.xml"/><Relationship Id="rId5" Type="http://schemas.openxmlformats.org/officeDocument/2006/relationships/image" Target="C:/Users/DELL/AppData/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C:/Users/DELL/AppData/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00.xml"/><Relationship Id="rId5" Type="http://schemas.openxmlformats.org/officeDocument/2006/relationships/image" Target="C:/Users/DELL/AppData/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9.xml"/><Relationship Id="rId2" Type="http://schemas.openxmlformats.org/officeDocument/2006/relationships/tags" Target="../tags/tag98.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p>
        </p:txBody>
      </p:sp>
      <p:sp>
        <p:nvSpPr>
          <p:cNvPr id="5" name="页脚占位符 4"/>
          <p:cNvSpPr>
            <a:spLocks noGrp="1"/>
          </p:cNvSpPr>
          <p:nvPr>
            <p:ph type="ftr" sz="quarter" idx="11"/>
          </p:nvPr>
        </p:nvSpPr>
        <p:spPr/>
        <p:txBody>
          <a:bodyPr/>
          <a:p>
            <a:pPr lvl="0" eaLnBrk="1" fontAlgn="base" hangingPunct="1"/>
            <a:endParaRPr lang="ru-RU" strike="noStrike" noProof="1"/>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p>
        </p:txBody>
      </p:sp>
      <p:sp>
        <p:nvSpPr>
          <p:cNvPr id="5" name="页脚占位符 4"/>
          <p:cNvSpPr>
            <a:spLocks noGrp="1"/>
          </p:cNvSpPr>
          <p:nvPr>
            <p:ph type="ftr" sz="quarter" idx="11"/>
          </p:nvPr>
        </p:nvSpPr>
        <p:spPr/>
        <p:txBody>
          <a:bodyPr/>
          <a:p>
            <a:pPr lvl="0" eaLnBrk="1" fontAlgn="base" hangingPunct="1"/>
            <a:endParaRPr lang="ru-RU" strike="noStrike" noProof="1"/>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p>
        </p:txBody>
      </p:sp>
      <p:sp>
        <p:nvSpPr>
          <p:cNvPr id="5" name="页脚占位符 4"/>
          <p:cNvSpPr>
            <a:spLocks noGrp="1"/>
          </p:cNvSpPr>
          <p:nvPr>
            <p:ph type="ftr" sz="quarter" idx="11"/>
          </p:nvPr>
        </p:nvSpPr>
        <p:spPr/>
        <p:txBody>
          <a:bodyPr/>
          <a:p>
            <a:pPr lvl="0" eaLnBrk="1" fontAlgn="base" hangingPunct="1"/>
            <a:endParaRPr lang="ru-RU" strike="noStrike" noProof="1"/>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med">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3075" name="图片 4" descr="C:/Users/1V994W2/PycharmProjects/PPT_Background_Generation/pic_temp/pic_sup.png"/>
          <p:cNvPicPr/>
          <p:nvPr userDrawn="1">
            <p:custDataLst>
              <p:tags r:id="rId2"/>
            </p:custDataLst>
          </p:nvPr>
        </p:nvPicPr>
        <p:blipFill>
          <a:blip r:embed="rId3" r:link="rId4"/>
          <a:stretch>
            <a:fillRect/>
          </a:stretch>
        </p:blipFill>
        <p:spPr>
          <a:xfrm>
            <a:off x="0" y="857250"/>
            <a:ext cx="9144000" cy="5143500"/>
          </a:xfrm>
          <a:prstGeom prst="rect">
            <a:avLst/>
          </a:prstGeom>
          <a:noFill/>
          <a:ln w="9525">
            <a:noFill/>
          </a:ln>
        </p:spPr>
      </p:pic>
      <p:sp>
        <p:nvSpPr>
          <p:cNvPr id="2" name="标题 1"/>
          <p:cNvSpPr>
            <a:spLocks noGrp="1"/>
          </p:cNvSpPr>
          <p:nvPr>
            <p:ph type="ctrTitle" idx="13" hasCustomPrompt="1"/>
          </p:nvPr>
        </p:nvSpPr>
        <p:spPr>
          <a:xfrm>
            <a:off x="2190731" y="2512695"/>
            <a:ext cx="4762538" cy="1832610"/>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0">
                <a:solidFill>
                  <a:schemeClr val="bg1"/>
                </a:solidFill>
                <a:latin typeface="Arial" panose="020B0604020202020204" pitchFamily="34" charset="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16" name="日期占位符 15"/>
          <p:cNvSpPr>
            <a:spLocks noGrp="1"/>
          </p:cNvSpPr>
          <p:nvPr>
            <p:ph type="dt" sz="half" idx="10"/>
            <p:custDataLst>
              <p:tags r:id="rId5"/>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4099" name="图片 7" descr="C:/Users/1V994W2/PycharmProjects/PPT_Background_Generation/pic_temp/0_pic_quater_left_up.png"/>
          <p:cNvPicPr/>
          <p:nvPr userDrawn="1">
            <p:custDataLst>
              <p:tags r:id="rId2"/>
            </p:custDataLst>
          </p:nvPr>
        </p:nvPicPr>
        <p:blipFill>
          <a:blip r:embed="rId3" r:link="rId4"/>
          <a:stretch>
            <a:fillRect/>
          </a:stretch>
        </p:blipFill>
        <p:spPr>
          <a:xfrm>
            <a:off x="0" y="857250"/>
            <a:ext cx="539750" cy="385763"/>
          </a:xfrm>
          <a:prstGeom prst="rect">
            <a:avLst/>
          </a:prstGeom>
          <a:noFill/>
          <a:ln w="9525">
            <a:noFill/>
          </a:ln>
        </p:spPr>
      </p:pic>
      <p:pic>
        <p:nvPicPr>
          <p:cNvPr id="4100" name="图片 6" descr="C:/Users/1V994W2/PycharmProjects/PPT_Background_Generation/pic_temp/1_pic_quater_right_up.png"/>
          <p:cNvPicPr/>
          <p:nvPr userDrawn="1">
            <p:custDataLst>
              <p:tags r:id="rId5"/>
            </p:custDataLst>
          </p:nvPr>
        </p:nvPicPr>
        <p:blipFill>
          <a:blip r:embed="rId6" r:link="rId7"/>
          <a:stretch>
            <a:fillRect/>
          </a:stretch>
        </p:blipFill>
        <p:spPr>
          <a:xfrm>
            <a:off x="8604250" y="857250"/>
            <a:ext cx="539750" cy="385763"/>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157163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8"/>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5123" name="图片 8" descr="C:/Users/1V994W2/PycharmProjects/PPT_Background_Generation/pic_temp/pic_half_left.png"/>
          <p:cNvPicPr/>
          <p:nvPr userDrawn="1">
            <p:custDataLst>
              <p:tags r:id="rId2"/>
            </p:custDataLst>
          </p:nvPr>
        </p:nvPicPr>
        <p:blipFill>
          <a:blip r:embed="rId3" r:link="rId4"/>
          <a:stretch>
            <a:fillRect/>
          </a:stretch>
        </p:blipFill>
        <p:spPr>
          <a:xfrm>
            <a:off x="0" y="1905000"/>
            <a:ext cx="2709863" cy="3048000"/>
          </a:xfrm>
          <a:prstGeom prst="rect">
            <a:avLst/>
          </a:prstGeom>
          <a:noFill/>
          <a:ln w="9525">
            <a:noFill/>
          </a:ln>
        </p:spPr>
      </p:pic>
      <p:pic>
        <p:nvPicPr>
          <p:cNvPr id="5124" name="图片 7" descr="C:/Users/1V994W2/PycharmProjects/PPT_Background_Generation/pic_temp/pic_half_right.png"/>
          <p:cNvPicPr/>
          <p:nvPr userDrawn="1">
            <p:custDataLst>
              <p:tags r:id="rId5"/>
            </p:custDataLst>
          </p:nvPr>
        </p:nvPicPr>
        <p:blipFill>
          <a:blip r:embed="rId6" r:link="rId7"/>
          <a:stretch>
            <a:fillRect/>
          </a:stretch>
        </p:blipFill>
        <p:spPr>
          <a:xfrm>
            <a:off x="6434138" y="1905000"/>
            <a:ext cx="2709862" cy="3048000"/>
          </a:xfrm>
          <a:prstGeom prst="rect">
            <a:avLst/>
          </a:prstGeom>
          <a:noFill/>
          <a:ln w="9525">
            <a:noFill/>
          </a:ln>
        </p:spPr>
      </p:pic>
      <p:sp>
        <p:nvSpPr>
          <p:cNvPr id="7" name="矩形 6"/>
          <p:cNvSpPr/>
          <p:nvPr userDrawn="1">
            <p:custDataLst>
              <p:tags r:id="rId8"/>
            </p:custDataLst>
          </p:nvPr>
        </p:nvSpPr>
        <p:spPr>
          <a:xfrm>
            <a:off x="219075" y="1085850"/>
            <a:ext cx="8705850" cy="46863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sp>
        <p:nvSpPr>
          <p:cNvPr id="2" name="标题 1"/>
          <p:cNvSpPr>
            <a:spLocks noGrp="1"/>
          </p:cNvSpPr>
          <p:nvPr>
            <p:ph type="ctrTitle" idx="13" hasCustomPrompt="1"/>
          </p:nvPr>
        </p:nvSpPr>
        <p:spPr>
          <a:xfrm>
            <a:off x="3569970" y="3023474"/>
            <a:ext cx="3660458" cy="8110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bg1"/>
                </a:solidFill>
                <a:latin typeface="Arial" panose="020B0604020202020204" pitchFamily="34" charset="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4" name="日期占位符 3"/>
          <p:cNvSpPr>
            <a:spLocks noGrp="1"/>
          </p:cNvSpPr>
          <p:nvPr>
            <p:ph type="dt" sz="half" idx="10"/>
            <p:custDataLst>
              <p:tags r:id="rId9"/>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10"/>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1"/>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6147" name="图片 8" descr="C:/Users/1V994W2/PycharmProjects/PPT_Background_Generation/pic_temp/0_pic_quater_left_up.png"/>
          <p:cNvPicPr/>
          <p:nvPr userDrawn="1">
            <p:custDataLst>
              <p:tags r:id="rId2"/>
            </p:custDataLst>
          </p:nvPr>
        </p:nvPicPr>
        <p:blipFill>
          <a:blip r:embed="rId3" r:link="rId4"/>
          <a:stretch>
            <a:fillRect/>
          </a:stretch>
        </p:blipFill>
        <p:spPr>
          <a:xfrm>
            <a:off x="0" y="857250"/>
            <a:ext cx="539750" cy="385763"/>
          </a:xfrm>
          <a:prstGeom prst="rect">
            <a:avLst/>
          </a:prstGeom>
          <a:noFill/>
          <a:ln w="9525">
            <a:noFill/>
          </a:ln>
        </p:spPr>
      </p:pic>
      <p:pic>
        <p:nvPicPr>
          <p:cNvPr id="6148" name="图片 7" descr="C:/Users/1V994W2/PycharmProjects/PPT_Background_Generation/pic_temp/1_pic_quater_right_up.png"/>
          <p:cNvPicPr/>
          <p:nvPr userDrawn="1">
            <p:custDataLst>
              <p:tags r:id="rId5"/>
            </p:custDataLst>
          </p:nvPr>
        </p:nvPicPr>
        <p:blipFill>
          <a:blip r:embed="rId6" r:link="rId7"/>
          <a:stretch>
            <a:fillRect/>
          </a:stretch>
        </p:blipFill>
        <p:spPr>
          <a:xfrm>
            <a:off x="8604250" y="857250"/>
            <a:ext cx="539750" cy="385763"/>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502448" y="157163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571631"/>
            <a:ext cx="3962432" cy="4041680"/>
          </a:xfrm>
        </p:spPr>
        <p:txBody>
          <a:bodyPr wrap="square" lIns="90170" tIns="46990" rIns="90170" bIns="46990">
            <a:normAutofit/>
          </a:bodyPr>
          <a:lstStyle>
            <a:lvl1pPr eaLnBrk="1" fontAlgn="auto" latinLnBrk="0" hangingPunct="1">
              <a:defRPr sz="1200">
                <a:solidFill>
                  <a:schemeClr val="bg1"/>
                </a:solidFill>
                <a:latin typeface="Arial" panose="020B0604020202020204" pitchFamily="34" charset="0"/>
                <a:ea typeface="微软雅黑" panose="020B0503020204020204" charset="-122"/>
              </a:defRPr>
            </a:lvl1pPr>
            <a:lvl2pPr eaLnBrk="1" fontAlgn="auto" latinLnBrk="0" hangingPunct="1">
              <a:defRPr sz="1200">
                <a:solidFill>
                  <a:schemeClr val="bg1"/>
                </a:solidFill>
                <a:latin typeface="Arial" panose="020B0604020202020204" pitchFamily="34" charset="0"/>
                <a:ea typeface="微软雅黑" panose="020B0503020204020204" charset="-122"/>
              </a:defRPr>
            </a:lvl2pPr>
            <a:lvl3pPr eaLnBrk="1" fontAlgn="auto" latinLnBrk="0" hangingPunct="1">
              <a:defRPr sz="1200">
                <a:solidFill>
                  <a:schemeClr val="bg1"/>
                </a:solidFill>
                <a:latin typeface="Arial" panose="020B0604020202020204" pitchFamily="34" charset="0"/>
                <a:ea typeface="微软雅黑" panose="020B0503020204020204" charset="-122"/>
              </a:defRPr>
            </a:lvl3pPr>
            <a:lvl4pPr eaLnBrk="1" fontAlgn="auto" latinLnBrk="0" hangingPunct="1">
              <a:defRPr sz="1200">
                <a:solidFill>
                  <a:schemeClr val="bg1"/>
                </a:solidFill>
                <a:latin typeface="Arial" panose="020B0604020202020204" pitchFamily="34" charset="0"/>
                <a:ea typeface="微软雅黑" panose="020B0503020204020204" charset="-122"/>
              </a:defRPr>
            </a:lvl4pPr>
            <a:lvl5pPr eaLnBrk="1" fontAlgn="auto" latinLnBrk="0" hangingPunct="1">
              <a:defRPr sz="120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8"/>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9"/>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10"/>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7171" name="图片 10" descr="C:/Users/1V994W2/PycharmProjects/PPT_Background_Generation/pic_temp/0_pic_quater_left_up.png"/>
          <p:cNvPicPr/>
          <p:nvPr userDrawn="1">
            <p:custDataLst>
              <p:tags r:id="rId2"/>
            </p:custDataLst>
          </p:nvPr>
        </p:nvPicPr>
        <p:blipFill>
          <a:blip r:embed="rId3" r:link="rId4"/>
          <a:stretch>
            <a:fillRect/>
          </a:stretch>
        </p:blipFill>
        <p:spPr>
          <a:xfrm>
            <a:off x="0" y="857250"/>
            <a:ext cx="539750" cy="385763"/>
          </a:xfrm>
          <a:prstGeom prst="rect">
            <a:avLst/>
          </a:prstGeom>
          <a:noFill/>
          <a:ln w="9525">
            <a:noFill/>
          </a:ln>
        </p:spPr>
      </p:pic>
      <p:pic>
        <p:nvPicPr>
          <p:cNvPr id="7172" name="图片 9" descr="C:/Users/1V994W2/PycharmProjects/PPT_Background_Generation/pic_temp/1_pic_quater_right_up.png"/>
          <p:cNvPicPr/>
          <p:nvPr userDrawn="1">
            <p:custDataLst>
              <p:tags r:id="rId5"/>
            </p:custDataLst>
          </p:nvPr>
        </p:nvPicPr>
        <p:blipFill>
          <a:blip r:embed="rId6" r:link="rId7"/>
          <a:stretch>
            <a:fillRect/>
          </a:stretch>
        </p:blipFill>
        <p:spPr>
          <a:xfrm>
            <a:off x="8604250" y="857250"/>
            <a:ext cx="539750" cy="385763"/>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157163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91214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dirty="0">
                <a:sym typeface="+mn-ea"/>
              </a:rPr>
              <a:t>单击此处编辑文本</a:t>
            </a:r>
            <a:endParaRPr strike="noStrike" noProof="1" dirty="0">
              <a:sym typeface="+mn-ea"/>
            </a:endParaRPr>
          </a:p>
        </p:txBody>
      </p:sp>
      <p:sp>
        <p:nvSpPr>
          <p:cNvPr id="6" name="内容占位符 5"/>
          <p:cNvSpPr>
            <a:spLocks noGrp="1"/>
          </p:cNvSpPr>
          <p:nvPr>
            <p:ph sz="quarter" idx="4"/>
          </p:nvPr>
        </p:nvSpPr>
        <p:spPr>
          <a:xfrm>
            <a:off x="4676813" y="191214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8"/>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9"/>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10"/>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pic>
        <p:nvPicPr>
          <p:cNvPr id="8195" name="图片 7" descr="C:/Users/1V994W2/Documents/Tencent%20Files/574576071/FileRecv/拼装素材/formiddle1/08/subject_holdleft_239,126,49_0_staid_full_0.png"/>
          <p:cNvPicPr/>
          <p:nvPr userDrawn="1">
            <p:custDataLst>
              <p:tags r:id="rId2"/>
            </p:custDataLst>
          </p:nvPr>
        </p:nvPicPr>
        <p:blipFill>
          <a:blip r:embed="rId3" r:link="rId4"/>
          <a:stretch>
            <a:fillRect/>
          </a:stretch>
        </p:blipFill>
        <p:spPr>
          <a:xfrm>
            <a:off x="228600" y="2503488"/>
            <a:ext cx="3292475" cy="1851025"/>
          </a:xfrm>
          <a:prstGeom prst="rect">
            <a:avLst/>
          </a:prstGeom>
          <a:noFill/>
          <a:ln w="9525">
            <a:noFill/>
          </a:ln>
        </p:spPr>
      </p:pic>
      <p:sp>
        <p:nvSpPr>
          <p:cNvPr id="7" name="矩形 6"/>
          <p:cNvSpPr/>
          <p:nvPr userDrawn="1">
            <p:custDataLst>
              <p:tags r:id="rId5"/>
            </p:custDataLst>
          </p:nvPr>
        </p:nvSpPr>
        <p:spPr>
          <a:xfrm>
            <a:off x="3657600" y="857250"/>
            <a:ext cx="5486400" cy="51435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8197" name="图片 5" descr="C:/Users/1V994W2/PycharmProjects/PPT_Background_Generation/pic_temp/1_pic_quater_right_up.png"/>
          <p:cNvPicPr/>
          <p:nvPr userDrawn="1">
            <p:custDataLst>
              <p:tags r:id="rId6"/>
            </p:custDataLst>
          </p:nvPr>
        </p:nvPicPr>
        <p:blipFill>
          <a:blip r:embed="rId7" r:link="rId8"/>
          <a:stretch>
            <a:fillRect/>
          </a:stretch>
        </p:blipFill>
        <p:spPr>
          <a:xfrm>
            <a:off x="8604250" y="5614988"/>
            <a:ext cx="539750" cy="385762"/>
          </a:xfrm>
          <a:prstGeom prst="rect">
            <a:avLst/>
          </a:prstGeom>
          <a:noFill/>
          <a:ln w="9525">
            <a:noFill/>
          </a:ln>
        </p:spPr>
      </p:pic>
      <p:sp>
        <p:nvSpPr>
          <p:cNvPr id="2" name="标题 1"/>
          <p:cNvSpPr>
            <a:spLocks noGrp="1"/>
          </p:cNvSpPr>
          <p:nvPr>
            <p:ph type="title"/>
          </p:nvPr>
        </p:nvSpPr>
        <p:spPr>
          <a:xfrm>
            <a:off x="502412" y="118967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p>
        </p:txBody>
      </p:sp>
      <p:sp>
        <p:nvSpPr>
          <p:cNvPr id="5" name="页脚占位符 4"/>
          <p:cNvSpPr>
            <a:spLocks noGrp="1"/>
          </p:cNvSpPr>
          <p:nvPr>
            <p:ph type="ftr" sz="quarter" idx="11"/>
          </p:nvPr>
        </p:nvSpPr>
        <p:spPr/>
        <p:txBody>
          <a:bodyPr/>
          <a:p>
            <a:pPr lvl="0" eaLnBrk="1" fontAlgn="base" hangingPunct="1"/>
            <a:endParaRPr lang="ru-RU" strike="noStrike" noProof="1"/>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10243" name="图片 8" descr="C:/Users/1V994W2/PycharmProjects/PPT_Background_Generation/pic_temp/0_pic_quater_left_up.png"/>
          <p:cNvPicPr/>
          <p:nvPr userDrawn="1">
            <p:custDataLst>
              <p:tags r:id="rId2"/>
            </p:custDataLst>
          </p:nvPr>
        </p:nvPicPr>
        <p:blipFill>
          <a:blip r:embed="rId3" r:link="rId4"/>
          <a:stretch>
            <a:fillRect/>
          </a:stretch>
        </p:blipFill>
        <p:spPr>
          <a:xfrm>
            <a:off x="0" y="857250"/>
            <a:ext cx="539750" cy="385763"/>
          </a:xfrm>
          <a:prstGeom prst="rect">
            <a:avLst/>
          </a:prstGeom>
          <a:noFill/>
          <a:ln w="9525">
            <a:noFill/>
          </a:ln>
        </p:spPr>
      </p:pic>
      <p:pic>
        <p:nvPicPr>
          <p:cNvPr id="10244" name="图片 7" descr="C:/Users/1V994W2/PycharmProjects/PPT_Background_Generation/pic_temp/1_pic_quater_right_up.png"/>
          <p:cNvPicPr/>
          <p:nvPr userDrawn="1">
            <p:custDataLst>
              <p:tags r:id="rId5"/>
            </p:custDataLst>
          </p:nvPr>
        </p:nvPicPr>
        <p:blipFill>
          <a:blip r:embed="rId6" r:link="rId7"/>
          <a:stretch>
            <a:fillRect/>
          </a:stretch>
        </p:blipFill>
        <p:spPr>
          <a:xfrm>
            <a:off x="8604250" y="857250"/>
            <a:ext cx="539750" cy="385763"/>
          </a:xfrm>
          <a:prstGeom prst="rect">
            <a:avLst/>
          </a:prstGeom>
          <a:noFill/>
          <a:ln w="9525">
            <a:noFill/>
          </a:ln>
        </p:spPr>
      </p:pic>
      <p:sp>
        <p:nvSpPr>
          <p:cNvPr id="2" name="标题 1"/>
          <p:cNvSpPr>
            <a:spLocks noGrp="1"/>
          </p:cNvSpPr>
          <p:nvPr>
            <p:ph type="title"/>
          </p:nvPr>
        </p:nvSpPr>
        <p:spPr>
          <a:xfrm>
            <a:off x="502448"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57163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8"/>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9"/>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10"/>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11267" name="图片 7" descr="C:/Users/1V994W2/PycharmProjects/PPT_Background_Generation/pic_temp/0_pic_quater_left_up.png"/>
          <p:cNvPicPr/>
          <p:nvPr userDrawn="1">
            <p:custDataLst>
              <p:tags r:id="rId2"/>
            </p:custDataLst>
          </p:nvPr>
        </p:nvPicPr>
        <p:blipFill>
          <a:blip r:embed="rId3" r:link="rId4"/>
          <a:stretch>
            <a:fillRect/>
          </a:stretch>
        </p:blipFill>
        <p:spPr>
          <a:xfrm>
            <a:off x="0" y="857250"/>
            <a:ext cx="539750" cy="385763"/>
          </a:xfrm>
          <a:prstGeom prst="rect">
            <a:avLst/>
          </a:prstGeom>
          <a:noFill/>
          <a:ln w="9525">
            <a:noFill/>
          </a:ln>
        </p:spPr>
      </p:pic>
      <p:pic>
        <p:nvPicPr>
          <p:cNvPr id="11268" name="图片 6" descr="C:/Users/1V994W2/PycharmProjects/PPT_Background_Generation/pic_temp/1_pic_quater_right_up.png"/>
          <p:cNvPicPr/>
          <p:nvPr userDrawn="1">
            <p:custDataLst>
              <p:tags r:id="rId5"/>
            </p:custDataLst>
          </p:nvPr>
        </p:nvPicPr>
        <p:blipFill>
          <a:blip r:embed="rId6" r:link="rId7"/>
          <a:stretch>
            <a:fillRect/>
          </a:stretch>
        </p:blipFill>
        <p:spPr>
          <a:xfrm>
            <a:off x="8604250" y="857250"/>
            <a:ext cx="539750" cy="385763"/>
          </a:xfrm>
          <a:prstGeom prst="rect">
            <a:avLst/>
          </a:prstGeom>
          <a:noFill/>
          <a:ln w="9525">
            <a:noFill/>
          </a:ln>
        </p:spPr>
      </p:pic>
      <p:sp>
        <p:nvSpPr>
          <p:cNvPr id="2" name="竖排标题 1"/>
          <p:cNvSpPr>
            <a:spLocks noGrp="1"/>
          </p:cNvSpPr>
          <p:nvPr>
            <p:ph type="title" orient="vert"/>
          </p:nvPr>
        </p:nvSpPr>
        <p:spPr>
          <a:xfrm>
            <a:off x="7928351" y="157163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571625"/>
            <a:ext cx="7371076" cy="4041680"/>
          </a:xfrm>
        </p:spPr>
        <p:txBody>
          <a:bodyPr vert="eaVert" wrap="square">
            <a:normAutofit/>
          </a:bodyPr>
          <a:lstStyle>
            <a:lvl1pPr indent="0" eaLnBrk="1" fontAlgn="auto" latinLnBrk="0" hangingPunct="1">
              <a:defRPr>
                <a:solidFill>
                  <a:schemeClr val="bg1"/>
                </a:solidFill>
                <a:latin typeface="Arial" panose="020B0604020202020204" pitchFamily="34" charset="0"/>
                <a:ea typeface="微软雅黑" panose="020B0503020204020204" charset="-122"/>
              </a:defRPr>
            </a:lvl1pPr>
            <a:lvl2pPr indent="0" eaLnBrk="1" fontAlgn="auto" latinLnBrk="0" hangingPunct="1">
              <a:defRPr>
                <a:solidFill>
                  <a:schemeClr val="bg1"/>
                </a:solidFill>
                <a:latin typeface="Arial" panose="020B0604020202020204" pitchFamily="34" charset="0"/>
                <a:ea typeface="微软雅黑" panose="020B0503020204020204" charset="-122"/>
              </a:defRPr>
            </a:lvl2pPr>
            <a:lvl3pPr indent="0" eaLnBrk="1" fontAlgn="auto" latinLnBrk="0" hangingPunct="1">
              <a:defRPr>
                <a:solidFill>
                  <a:schemeClr val="bg1"/>
                </a:solidFill>
                <a:latin typeface="Arial" panose="020B0604020202020204" pitchFamily="34" charset="0"/>
                <a:ea typeface="微软雅黑" panose="020B0503020204020204" charset="-122"/>
              </a:defRPr>
            </a:lvl3pPr>
            <a:lvl4pPr indent="0" eaLnBrk="1" fontAlgn="auto" latinLnBrk="0" hangingPunct="1">
              <a:defRPr>
                <a:solidFill>
                  <a:schemeClr val="bg1"/>
                </a:solidFill>
                <a:latin typeface="Arial" panose="020B0604020202020204" pitchFamily="34" charset="0"/>
                <a:ea typeface="微软雅黑" panose="020B0503020204020204" charset="-122"/>
              </a:defRPr>
            </a:lvl4pPr>
            <a:lvl5pPr indent="0" eaLnBrk="1" fontAlgn="auto" latinLnBrk="0" hangingPunct="1">
              <a:defRPr>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8"/>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12291" name="图片 7" descr="C:/Users/1V994W2/PycharmProjects/PPT_Background_Generation/pic_temp/0_pic_quater_left_up.png"/>
          <p:cNvPicPr/>
          <p:nvPr userDrawn="1">
            <p:custDataLst>
              <p:tags r:id="rId2"/>
            </p:custDataLst>
          </p:nvPr>
        </p:nvPicPr>
        <p:blipFill>
          <a:blip r:embed="rId3" r:link="rId4"/>
          <a:stretch>
            <a:fillRect/>
          </a:stretch>
        </p:blipFill>
        <p:spPr>
          <a:xfrm>
            <a:off x="0" y="857250"/>
            <a:ext cx="539750" cy="385763"/>
          </a:xfrm>
          <a:prstGeom prst="rect">
            <a:avLst/>
          </a:prstGeom>
          <a:noFill/>
          <a:ln w="9525">
            <a:noFill/>
          </a:ln>
        </p:spPr>
      </p:pic>
      <p:pic>
        <p:nvPicPr>
          <p:cNvPr id="12292" name="图片 5" descr="C:/Users/1V994W2/PycharmProjects/PPT_Background_Generation/pic_temp/1_pic_quater_right_up.png"/>
          <p:cNvPicPr/>
          <p:nvPr userDrawn="1">
            <p:custDataLst>
              <p:tags r:id="rId5"/>
            </p:custDataLst>
          </p:nvPr>
        </p:nvPicPr>
        <p:blipFill>
          <a:blip r:embed="rId6" r:link="rId7"/>
          <a:stretch>
            <a:fillRect/>
          </a:stretch>
        </p:blipFill>
        <p:spPr>
          <a:xfrm>
            <a:off x="8604250" y="857250"/>
            <a:ext cx="539750" cy="385763"/>
          </a:xfrm>
          <a:prstGeom prst="rect">
            <a:avLst/>
          </a:prstGeom>
          <a:noFill/>
          <a:ln w="9525">
            <a:noFill/>
          </a:ln>
        </p:spPr>
      </p:pic>
      <p:sp>
        <p:nvSpPr>
          <p:cNvPr id="7" name="内容占位符 6"/>
          <p:cNvSpPr>
            <a:spLocks noGrp="1"/>
          </p:cNvSpPr>
          <p:nvPr>
            <p:ph sz="quarter" idx="13"/>
          </p:nvPr>
        </p:nvSpPr>
        <p:spPr>
          <a:xfrm>
            <a:off x="502448" y="1571631"/>
            <a:ext cx="8139178" cy="4041680"/>
          </a:xfrm>
        </p:spPr>
        <p:txBody>
          <a:bodyPr wrap="square">
            <a:normAutofit/>
          </a:bodyPr>
          <a:lstStyle>
            <a:lvl1pPr>
              <a:defRPr>
                <a:solidFill>
                  <a:schemeClr val="bg1"/>
                </a:solidFill>
                <a:latin typeface="Arial" panose="020B0604020202020204" pitchFamily="34" charset="0"/>
                <a:ea typeface="微软雅黑" panose="020B0503020204020204" charset="-122"/>
              </a:defRPr>
            </a:lvl1pPr>
            <a:lvl2pPr>
              <a:defRPr>
                <a:solidFill>
                  <a:schemeClr val="bg1"/>
                </a:solidFill>
                <a:latin typeface="Arial" panose="020B0604020202020204" pitchFamily="34" charset="0"/>
                <a:ea typeface="微软雅黑" panose="020B0503020204020204" charset="-122"/>
              </a:defRPr>
            </a:lvl2pPr>
            <a:lvl3pPr>
              <a:defRPr>
                <a:solidFill>
                  <a:schemeClr val="bg1"/>
                </a:solidFill>
                <a:latin typeface="Arial" panose="020B0604020202020204" pitchFamily="34" charset="0"/>
                <a:ea typeface="微软雅黑" panose="020B0503020204020204" charset="-122"/>
              </a:defRPr>
            </a:lvl3pPr>
            <a:lvl4pPr>
              <a:defRPr>
                <a:solidFill>
                  <a:schemeClr val="bg1"/>
                </a:solidFill>
                <a:latin typeface="Arial" panose="020B0604020202020204" pitchFamily="34" charset="0"/>
                <a:ea typeface="微软雅黑" panose="020B0503020204020204" charset="-122"/>
              </a:defRPr>
            </a:lvl4pPr>
            <a:lvl5pPr>
              <a:defRPr>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13315" name="图片 5" descr="C:/Users/1V994W2/PycharmProjects/PPT_Background_Generation/pic_temp/pic_sup.png"/>
          <p:cNvPicPr/>
          <p:nvPr userDrawn="1">
            <p:custDataLst>
              <p:tags r:id="rId2"/>
            </p:custDataLst>
          </p:nvPr>
        </p:nvPicPr>
        <p:blipFill>
          <a:blip r:embed="rId3" r:link="rId4"/>
          <a:stretch>
            <a:fillRect/>
          </a:stretch>
        </p:blipFill>
        <p:spPr>
          <a:xfrm>
            <a:off x="0" y="857250"/>
            <a:ext cx="9144000" cy="5143500"/>
          </a:xfrm>
          <a:prstGeom prst="rect">
            <a:avLst/>
          </a:prstGeom>
          <a:noFill/>
          <a:ln w="9525">
            <a:noFill/>
          </a:ln>
        </p:spPr>
      </p:pic>
      <p:grpSp>
        <p:nvGrpSpPr>
          <p:cNvPr id="13316" name="组合 7"/>
          <p:cNvGrpSpPr/>
          <p:nvPr userDrawn="1"/>
        </p:nvGrpSpPr>
        <p:grpSpPr>
          <a:xfrm>
            <a:off x="2190750" y="2481263"/>
            <a:ext cx="4762500" cy="1895475"/>
            <a:chOff x="4600" y="3171"/>
            <a:chExt cx="10000" cy="3983"/>
          </a:xfrm>
        </p:grpSpPr>
        <p:sp>
          <p:nvSpPr>
            <p:cNvPr id="9" name="矩形 8"/>
            <p:cNvSpPr/>
            <p:nvPr>
              <p:custDataLst>
                <p:tags r:id="rId5"/>
              </p:custDataLst>
            </p:nvPr>
          </p:nvSpPr>
          <p:spPr>
            <a:xfrm>
              <a:off x="4600" y="3171"/>
              <a:ext cx="9836" cy="380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6"/>
              </p:custDataLst>
            </p:nvPr>
          </p:nvSpPr>
          <p:spPr>
            <a:xfrm>
              <a:off x="4764" y="3350"/>
              <a:ext cx="9836" cy="380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标题 6"/>
          <p:cNvSpPr>
            <a:spLocks noGrp="1"/>
          </p:cNvSpPr>
          <p:nvPr>
            <p:ph type="title" idx="14" hasCustomPrompt="1"/>
          </p:nvPr>
        </p:nvSpPr>
        <p:spPr>
          <a:xfrm>
            <a:off x="2620804" y="2770584"/>
            <a:ext cx="3902393" cy="88915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bg1"/>
                </a:solidFill>
                <a:latin typeface="Arial" panose="020B0604020202020204" pitchFamily="34" charset="0"/>
                <a:ea typeface="汉仪旗黑-85S" pitchFamily="18" charset="-122"/>
              </a:defRPr>
            </a:lvl1pPr>
          </a:lstStyle>
          <a:p>
            <a:pPr fontAlgn="auto"/>
            <a:r>
              <a:rPr lang="zh-CN" altLang="en-US" sz="4950" strike="noStrike" noProof="1" dirty="0"/>
              <a:t>编辑标题</a:t>
            </a:r>
            <a:endParaRPr lang="zh-CN" altLang="en-US" strike="noStrike" noProof="1" dirty="0"/>
          </a:p>
        </p:txBody>
      </p:sp>
      <p:sp>
        <p:nvSpPr>
          <p:cNvPr id="2" name="文本占位符 1"/>
          <p:cNvSpPr>
            <a:spLocks noGrp="1"/>
          </p:cNvSpPr>
          <p:nvPr>
            <p:ph type="body" idx="13" hasCustomPrompt="1"/>
          </p:nvPr>
        </p:nvSpPr>
        <p:spPr>
          <a:xfrm>
            <a:off x="2620804" y="3812143"/>
            <a:ext cx="3902869" cy="274796"/>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5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strike="noStrike" noProof="1"/>
              <a:t>单击此处编辑副标题</a:t>
            </a:r>
            <a:endParaRPr lang="zh-CN" altLang="en-US" strike="noStrike" noProof="1"/>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14339" name="图片 6" descr="C:/Users/1V994W2/PycharmProjects/PPT_Background_Generation/pic_temp/0_pic_quater_left_up.png"/>
          <p:cNvPicPr/>
          <p:nvPr userDrawn="1">
            <p:custDataLst>
              <p:tags r:id="rId2"/>
            </p:custDataLst>
          </p:nvPr>
        </p:nvPicPr>
        <p:blipFill>
          <a:blip r:embed="rId3" r:link="rId4"/>
          <a:stretch>
            <a:fillRect/>
          </a:stretch>
        </p:blipFill>
        <p:spPr>
          <a:xfrm>
            <a:off x="0" y="857250"/>
            <a:ext cx="539750" cy="385763"/>
          </a:xfrm>
          <a:prstGeom prst="rect">
            <a:avLst/>
          </a:prstGeom>
          <a:noFill/>
          <a:ln w="9525">
            <a:noFill/>
          </a:ln>
        </p:spPr>
      </p:pic>
      <p:pic>
        <p:nvPicPr>
          <p:cNvPr id="14340" name="图片 5" descr="C:/Users/1V994W2/PycharmProjects/PPT_Background_Generation/pic_temp/1_pic_quater_right_up.png"/>
          <p:cNvPicPr/>
          <p:nvPr userDrawn="1">
            <p:custDataLst>
              <p:tags r:id="rId5"/>
            </p:custDataLst>
          </p:nvPr>
        </p:nvPicPr>
        <p:blipFill>
          <a:blip r:embed="rId6" r:link="rId7"/>
          <a:stretch>
            <a:fillRect/>
          </a:stretch>
        </p:blipFill>
        <p:spPr>
          <a:xfrm>
            <a:off x="8604250" y="857250"/>
            <a:ext cx="539750" cy="385763"/>
          </a:xfrm>
          <a:prstGeom prst="rect">
            <a:avLst/>
          </a:prstGeom>
          <a:noFill/>
          <a:ln w="9525">
            <a:noFill/>
          </a:ln>
        </p:spPr>
      </p:pic>
      <p:sp>
        <p:nvSpPr>
          <p:cNvPr id="2" name="标题 1"/>
          <p:cNvSpPr>
            <a:spLocks noGrp="1"/>
          </p:cNvSpPr>
          <p:nvPr>
            <p:ph type="title"/>
          </p:nvPr>
        </p:nvSpPr>
        <p:spPr>
          <a:xfrm>
            <a:off x="502412" y="1189673"/>
            <a:ext cx="8139178" cy="33147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75" y="1085850"/>
            <a:ext cx="8705850" cy="46863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15364" name="图片 8" descr="C:/Users/1V994W2/PycharmProjects/PPT_Background_Generation/pic_temp/0_pic_quater_left_up.png"/>
          <p:cNvPicPr/>
          <p:nvPr userDrawn="1">
            <p:custDataLst>
              <p:tags r:id="rId3"/>
            </p:custDataLst>
          </p:nvPr>
        </p:nvPicPr>
        <p:blipFill>
          <a:blip r:embed="rId4" r:link="rId5"/>
          <a:stretch>
            <a:fillRect/>
          </a:stretch>
        </p:blipFill>
        <p:spPr>
          <a:xfrm>
            <a:off x="0" y="857250"/>
            <a:ext cx="539750" cy="385763"/>
          </a:xfrm>
          <a:prstGeom prst="rect">
            <a:avLst/>
          </a:prstGeom>
          <a:noFill/>
          <a:ln w="9525">
            <a:noFill/>
          </a:ln>
        </p:spPr>
      </p:pic>
      <p:pic>
        <p:nvPicPr>
          <p:cNvPr id="15365" name="图片 7" descr="C:/Users/1V994W2/PycharmProjects/PPT_Background_Generation/pic_temp/1_pic_quater_right_up.png"/>
          <p:cNvPicPr/>
          <p:nvPr userDrawn="1">
            <p:custDataLst>
              <p:tags r:id="rId6"/>
            </p:custDataLst>
          </p:nvPr>
        </p:nvPicPr>
        <p:blipFill>
          <a:blip r:embed="rId7" r:link="rId8"/>
          <a:stretch>
            <a:fillRect/>
          </a:stretch>
        </p:blipFill>
        <p:spPr>
          <a:xfrm>
            <a:off x="8604250" y="857250"/>
            <a:ext cx="539750" cy="385763"/>
          </a:xfrm>
          <a:prstGeom prst="rect">
            <a:avLst/>
          </a:prstGeom>
          <a:noFill/>
          <a:ln w="9525">
            <a:noFill/>
          </a:ln>
        </p:spPr>
      </p:pic>
      <p:sp>
        <p:nvSpPr>
          <p:cNvPr id="2" name="标题 1"/>
          <p:cNvSpPr>
            <a:spLocks noGrp="1"/>
          </p:cNvSpPr>
          <p:nvPr>
            <p:ph type="title" hasCustomPrompt="1"/>
          </p:nvPr>
        </p:nvSpPr>
        <p:spPr>
          <a:xfrm>
            <a:off x="961200" y="1794150"/>
            <a:ext cx="7219800" cy="542700"/>
          </a:xfrm>
        </p:spPr>
        <p:txBody>
          <a:bodyPr wrap="square" anchor="ctr">
            <a:normAutofit/>
          </a:bodyPr>
          <a:lstStyle>
            <a:lvl1pPr>
              <a:defRPr sz="2400" baseline="0">
                <a:solidFill>
                  <a:schemeClr val="bg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3617913" cy="51435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16388" name="图片 7" descr="C:/Users/1V994W2/PycharmProjects/PPT_Background_Generation/pic_temp/0_pic_quater_left_up.png"/>
          <p:cNvPicPr/>
          <p:nvPr userDrawn="1">
            <p:custDataLst>
              <p:tags r:id="rId3"/>
            </p:custDataLst>
          </p:nvPr>
        </p:nvPicPr>
        <p:blipFill>
          <a:blip r:embed="rId4" r:link="rId5"/>
          <a:stretch>
            <a:fillRect/>
          </a:stretch>
        </p:blipFill>
        <p:spPr>
          <a:xfrm>
            <a:off x="8604250" y="857250"/>
            <a:ext cx="539750" cy="385763"/>
          </a:xfrm>
          <a:prstGeom prst="rect">
            <a:avLst/>
          </a:prstGeom>
          <a:noFill/>
          <a:ln w="9525">
            <a:noFill/>
          </a:ln>
        </p:spPr>
      </p:pic>
      <p:sp>
        <p:nvSpPr>
          <p:cNvPr id="2" name="标题 1"/>
          <p:cNvSpPr>
            <a:spLocks noGrp="1"/>
          </p:cNvSpPr>
          <p:nvPr>
            <p:ph type="title" hasCustomPrompt="1"/>
          </p:nvPr>
        </p:nvSpPr>
        <p:spPr>
          <a:xfrm>
            <a:off x="437400" y="1435050"/>
            <a:ext cx="2970000" cy="661500"/>
          </a:xfrm>
        </p:spPr>
        <p:txBody>
          <a:bodyPr wrap="square" anchor="ctr" anchorCtr="0">
            <a:normAutofit/>
          </a:bodyPr>
          <a:lstStyle>
            <a:lvl1pPr>
              <a:defRPr sz="2700" baseline="0">
                <a:solidFill>
                  <a:schemeClr val="bg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34704"/>
            <a:ext cx="4860000" cy="381595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57250"/>
            <a:ext cx="9144000" cy="199866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17412" name="图片 9" descr="C:/Users/1V994W2/PycharmProjects/PPT_Background_Generation/pic_temp/0_pic_quater_left_up.png"/>
          <p:cNvPicPr/>
          <p:nvPr userDrawn="1">
            <p:custDataLst>
              <p:tags r:id="rId3"/>
            </p:custDataLst>
          </p:nvPr>
        </p:nvPicPr>
        <p:blipFill>
          <a:blip r:embed="rId4" r:link="rId5"/>
          <a:stretch>
            <a:fillRect/>
          </a:stretch>
        </p:blipFill>
        <p:spPr>
          <a:xfrm>
            <a:off x="0" y="857250"/>
            <a:ext cx="539750" cy="385763"/>
          </a:xfrm>
          <a:prstGeom prst="rect">
            <a:avLst/>
          </a:prstGeom>
          <a:noFill/>
          <a:ln w="9525">
            <a:noFill/>
          </a:ln>
        </p:spPr>
      </p:pic>
      <p:pic>
        <p:nvPicPr>
          <p:cNvPr id="17413" name="图片 7" descr="C:/Users/1V994W2/PycharmProjects/PPT_Background_Generation/pic_temp/1_pic_quater_right_up.png"/>
          <p:cNvPicPr/>
          <p:nvPr userDrawn="1">
            <p:custDataLst>
              <p:tags r:id="rId6"/>
            </p:custDataLst>
          </p:nvPr>
        </p:nvPicPr>
        <p:blipFill>
          <a:blip r:embed="rId7" r:link="rId8"/>
          <a:stretch>
            <a:fillRect/>
          </a:stretch>
        </p:blipFill>
        <p:spPr>
          <a:xfrm>
            <a:off x="8604250" y="857250"/>
            <a:ext cx="539750" cy="385763"/>
          </a:xfrm>
          <a:prstGeom prst="rect">
            <a:avLst/>
          </a:prstGeom>
          <a:noFill/>
          <a:ln w="9525">
            <a:noFill/>
          </a:ln>
        </p:spPr>
      </p:pic>
      <p:sp>
        <p:nvSpPr>
          <p:cNvPr id="2" name="标题 1"/>
          <p:cNvSpPr>
            <a:spLocks noGrp="1"/>
          </p:cNvSpPr>
          <p:nvPr>
            <p:ph type="title"/>
          </p:nvPr>
        </p:nvSpPr>
        <p:spPr>
          <a:xfrm>
            <a:off x="459000" y="1443150"/>
            <a:ext cx="8232300" cy="469800"/>
          </a:xfrm>
        </p:spPr>
        <p:txBody>
          <a:bodyPr wrap="square" anchor="ctr">
            <a:normAutofit/>
          </a:bodyPr>
          <a:lstStyle>
            <a:lvl1pPr algn="ctr">
              <a:defRPr sz="2700" baseline="0">
                <a:solidFill>
                  <a:schemeClr val="bg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2101950"/>
            <a:ext cx="8231981" cy="621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4629150"/>
            <a:ext cx="9144000" cy="13716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18436" name="图片 9" descr="C:/Users/1V994W2/PycharmProjects/PPT_Background_Generation/pic_temp/0_pic_quater_left_up.png"/>
          <p:cNvPicPr/>
          <p:nvPr userDrawn="1">
            <p:custDataLst>
              <p:tags r:id="rId3"/>
            </p:custDataLst>
          </p:nvPr>
        </p:nvPicPr>
        <p:blipFill>
          <a:blip r:embed="rId4" r:link="rId5"/>
          <a:stretch>
            <a:fillRect/>
          </a:stretch>
        </p:blipFill>
        <p:spPr>
          <a:xfrm>
            <a:off x="0" y="857250"/>
            <a:ext cx="539750" cy="385763"/>
          </a:xfrm>
          <a:prstGeom prst="rect">
            <a:avLst/>
          </a:prstGeom>
          <a:noFill/>
          <a:ln w="9525">
            <a:noFill/>
          </a:ln>
        </p:spPr>
      </p:pic>
      <p:pic>
        <p:nvPicPr>
          <p:cNvPr id="18437" name="图片 7" descr="C:/Users/1V994W2/PycharmProjects/PPT_Background_Generation/pic_temp/1_pic_quater_right_up.png"/>
          <p:cNvPicPr/>
          <p:nvPr userDrawn="1">
            <p:custDataLst>
              <p:tags r:id="rId6"/>
            </p:custDataLst>
          </p:nvPr>
        </p:nvPicPr>
        <p:blipFill>
          <a:blip r:embed="rId7" r:link="rId8"/>
          <a:stretch>
            <a:fillRect/>
          </a:stretch>
        </p:blipFill>
        <p:spPr>
          <a:xfrm>
            <a:off x="8604250" y="857250"/>
            <a:ext cx="539750" cy="385763"/>
          </a:xfrm>
          <a:prstGeom prst="rect">
            <a:avLst/>
          </a:prstGeom>
          <a:noFill/>
          <a:ln w="9525">
            <a:noFill/>
          </a:ln>
        </p:spPr>
      </p:pic>
      <p:sp>
        <p:nvSpPr>
          <p:cNvPr id="2" name="标题 1"/>
          <p:cNvSpPr>
            <a:spLocks noGrp="1"/>
          </p:cNvSpPr>
          <p:nvPr>
            <p:ph type="title"/>
          </p:nvPr>
        </p:nvSpPr>
        <p:spPr>
          <a:xfrm>
            <a:off x="453600" y="1359450"/>
            <a:ext cx="8232300" cy="423900"/>
          </a:xfrm>
        </p:spPr>
        <p:txBody>
          <a:bodyPr wrap="square" anchor="ctr" anchorCtr="0">
            <a:normAutofit/>
          </a:bodyPr>
          <a:lstStyle>
            <a:lvl1pPr algn="ctr">
              <a:defRPr sz="2400" baseline="0">
                <a:solidFill>
                  <a:schemeClr val="bg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857250"/>
            <a:ext cx="9144000" cy="6858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19460" name="图片 11" descr="C:/Users/1V994W2/PycharmProjects/PPT_Background_Generation/pic_temp/0_pic_quater_left_up.png"/>
          <p:cNvPicPr/>
          <p:nvPr userDrawn="1">
            <p:custDataLst>
              <p:tags r:id="rId3"/>
            </p:custDataLst>
          </p:nvPr>
        </p:nvPicPr>
        <p:blipFill>
          <a:blip r:embed="rId4" r:link="rId5"/>
          <a:stretch>
            <a:fillRect/>
          </a:stretch>
        </p:blipFill>
        <p:spPr>
          <a:xfrm>
            <a:off x="8604250" y="5614988"/>
            <a:ext cx="539750" cy="385762"/>
          </a:xfrm>
          <a:prstGeom prst="rect">
            <a:avLst/>
          </a:prstGeom>
          <a:noFill/>
          <a:ln w="9525">
            <a:noFill/>
          </a:ln>
        </p:spPr>
      </p:pic>
      <p:pic>
        <p:nvPicPr>
          <p:cNvPr id="19461" name="图片 9" descr="C:/Users/1V994W2/PycharmProjects/PPT_Background_Generation/pic_temp/1_pic_quater_right_up.png"/>
          <p:cNvPicPr/>
          <p:nvPr userDrawn="1">
            <p:custDataLst>
              <p:tags r:id="rId6"/>
            </p:custDataLst>
          </p:nvPr>
        </p:nvPicPr>
        <p:blipFill>
          <a:blip r:embed="rId7" r:link="rId8"/>
          <a:stretch>
            <a:fillRect/>
          </a:stretch>
        </p:blipFill>
        <p:spPr>
          <a:xfrm>
            <a:off x="0" y="5614988"/>
            <a:ext cx="539750" cy="385762"/>
          </a:xfrm>
          <a:prstGeom prst="rect">
            <a:avLst/>
          </a:prstGeom>
          <a:noFill/>
          <a:ln w="9525">
            <a:noFill/>
          </a:ln>
        </p:spPr>
      </p:pic>
      <p:sp>
        <p:nvSpPr>
          <p:cNvPr id="2" name="标题 1"/>
          <p:cNvSpPr>
            <a:spLocks noGrp="1"/>
          </p:cNvSpPr>
          <p:nvPr>
            <p:ph type="title"/>
          </p:nvPr>
        </p:nvSpPr>
        <p:spPr>
          <a:xfrm>
            <a:off x="434700" y="1035450"/>
            <a:ext cx="8278200" cy="331473"/>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wrap="square">
            <a:normAutofit/>
          </a:bodyPr>
          <a:lstStyle>
            <a:lvl1pPr>
              <a:defRPr baseline="0">
                <a:solidFill>
                  <a:schemeClr val="bg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p>
        </p:txBody>
      </p:sp>
      <p:sp>
        <p:nvSpPr>
          <p:cNvPr id="5" name="页脚占位符 4"/>
          <p:cNvSpPr>
            <a:spLocks noGrp="1"/>
          </p:cNvSpPr>
          <p:nvPr>
            <p:ph type="ftr" sz="quarter" idx="11"/>
          </p:nvPr>
        </p:nvSpPr>
        <p:spPr/>
        <p:txBody>
          <a:bodyPr/>
          <a:p>
            <a:pPr lvl="0" eaLnBrk="1" fontAlgn="base" hangingPunct="1"/>
            <a:endParaRPr lang="ru-RU" strike="noStrike" noProof="1"/>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3213"/>
            <a:ext cx="9144000" cy="371157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20484" name="图片 8" descr="C:/Users/1V994W2/PycharmProjects/PPT_Background_Generation/pic_temp/0_pic_quater_left_up.png"/>
          <p:cNvPicPr/>
          <p:nvPr userDrawn="1">
            <p:custDataLst>
              <p:tags r:id="rId3"/>
            </p:custDataLst>
          </p:nvPr>
        </p:nvPicPr>
        <p:blipFill>
          <a:blip r:embed="rId4" r:link="rId5"/>
          <a:stretch>
            <a:fillRect/>
          </a:stretch>
        </p:blipFill>
        <p:spPr>
          <a:xfrm>
            <a:off x="7929563" y="5132388"/>
            <a:ext cx="1214437" cy="868362"/>
          </a:xfrm>
          <a:prstGeom prst="rect">
            <a:avLst/>
          </a:prstGeom>
          <a:noFill/>
          <a:ln w="9525">
            <a:noFill/>
          </a:ln>
        </p:spPr>
      </p:pic>
      <p:pic>
        <p:nvPicPr>
          <p:cNvPr id="20485" name="图片 7" descr="C:/Users/1V994W2/PycharmProjects/PPT_Background_Generation/pic_temp/1_pic_quater_right_up.png"/>
          <p:cNvPicPr/>
          <p:nvPr userDrawn="1">
            <p:custDataLst>
              <p:tags r:id="rId6"/>
            </p:custDataLst>
          </p:nvPr>
        </p:nvPicPr>
        <p:blipFill>
          <a:blip r:embed="rId7" r:link="rId8"/>
          <a:stretch>
            <a:fillRect/>
          </a:stretch>
        </p:blipFill>
        <p:spPr>
          <a:xfrm>
            <a:off x="0" y="5132388"/>
            <a:ext cx="1214438" cy="868362"/>
          </a:xfrm>
          <a:prstGeom prst="rect">
            <a:avLst/>
          </a:prstGeom>
          <a:noFill/>
          <a:ln w="9525">
            <a:noFill/>
          </a:ln>
        </p:spPr>
      </p:pic>
      <p:sp>
        <p:nvSpPr>
          <p:cNvPr id="2" name="标题 1"/>
          <p:cNvSpPr>
            <a:spLocks noGrp="1"/>
          </p:cNvSpPr>
          <p:nvPr>
            <p:ph type="title" hasCustomPrompt="1"/>
          </p:nvPr>
        </p:nvSpPr>
        <p:spPr>
          <a:xfrm>
            <a:off x="1142100" y="1861650"/>
            <a:ext cx="6858000" cy="1790100"/>
          </a:xfrm>
        </p:spPr>
        <p:txBody>
          <a:bodyPr wrap="square" anchor="b">
            <a:normAutofit/>
          </a:bodyPr>
          <a:lstStyle>
            <a:lvl1pPr algn="ctr">
              <a:defRPr sz="4500" baseline="0">
                <a:solidFill>
                  <a:schemeClr val="bg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wrap="square">
            <a:normAutofit/>
          </a:bodyPr>
          <a:lstStyle>
            <a:lvl1pPr algn="ctr">
              <a:defRPr baseline="0">
                <a:solidFill>
                  <a:schemeClr val="bg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p>
        </p:txBody>
      </p:sp>
      <p:sp>
        <p:nvSpPr>
          <p:cNvPr id="6" name="页脚占位符 5"/>
          <p:cNvSpPr>
            <a:spLocks noGrp="1"/>
          </p:cNvSpPr>
          <p:nvPr>
            <p:ph type="ftr" sz="quarter" idx="11"/>
          </p:nvPr>
        </p:nvSpPr>
        <p:spPr/>
        <p:txBody>
          <a:bodyPr/>
          <a:p>
            <a:pPr lvl="0" eaLnBrk="1" fontAlgn="base" hangingPunct="1"/>
            <a:endParaRPr lang="ru-RU" strike="noStrike" noProof="1"/>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p>
        </p:txBody>
      </p:sp>
      <p:sp>
        <p:nvSpPr>
          <p:cNvPr id="8" name="页脚占位符 7"/>
          <p:cNvSpPr>
            <a:spLocks noGrp="1"/>
          </p:cNvSpPr>
          <p:nvPr>
            <p:ph type="ftr" sz="quarter" idx="11"/>
          </p:nvPr>
        </p:nvSpPr>
        <p:spPr/>
        <p:txBody>
          <a:bodyPr/>
          <a:p>
            <a:pPr lvl="0" eaLnBrk="1" fontAlgn="base" hangingPunct="1"/>
            <a:endParaRPr lang="ru-RU" strike="noStrike" noProof="1"/>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p>
        </p:txBody>
      </p:sp>
      <p:sp>
        <p:nvSpPr>
          <p:cNvPr id="4" name="页脚占位符 3"/>
          <p:cNvSpPr>
            <a:spLocks noGrp="1"/>
          </p:cNvSpPr>
          <p:nvPr>
            <p:ph type="ftr" sz="quarter" idx="11"/>
          </p:nvPr>
        </p:nvSpPr>
        <p:spPr/>
        <p:txBody>
          <a:bodyPr/>
          <a:p>
            <a:pPr lvl="0" eaLnBrk="1" fontAlgn="base" hangingPunct="1"/>
            <a:endParaRPr lang="ru-RU" strike="noStrike" noProof="1"/>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p>
        </p:txBody>
      </p:sp>
      <p:sp>
        <p:nvSpPr>
          <p:cNvPr id="3" name="页脚占位符 2"/>
          <p:cNvSpPr>
            <a:spLocks noGrp="1"/>
          </p:cNvSpPr>
          <p:nvPr>
            <p:ph type="ftr" sz="quarter" idx="11"/>
          </p:nvPr>
        </p:nvSpPr>
        <p:spPr/>
        <p:txBody>
          <a:bodyPr/>
          <a:p>
            <a:pPr lvl="0" eaLnBrk="1" fontAlgn="base" hangingPunct="1"/>
            <a:endParaRPr lang="ru-RU" strike="noStrike" noProof="1"/>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p>
        </p:txBody>
      </p:sp>
      <p:sp>
        <p:nvSpPr>
          <p:cNvPr id="6" name="页脚占位符 5"/>
          <p:cNvSpPr>
            <a:spLocks noGrp="1"/>
          </p:cNvSpPr>
          <p:nvPr>
            <p:ph type="ftr" sz="quarter" idx="11"/>
          </p:nvPr>
        </p:nvSpPr>
        <p:spPr/>
        <p:txBody>
          <a:bodyPr/>
          <a:p>
            <a:pPr lvl="0" eaLnBrk="1" fontAlgn="base" hangingPunct="1"/>
            <a:endParaRPr lang="ru-RU" strike="noStrike" noProof="1"/>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p>
        </p:txBody>
      </p:sp>
      <p:sp>
        <p:nvSpPr>
          <p:cNvPr id="6" name="页脚占位符 5"/>
          <p:cNvSpPr>
            <a:spLocks noGrp="1"/>
          </p:cNvSpPr>
          <p:nvPr>
            <p:ph type="ftr" sz="quarter" idx="11"/>
          </p:nvPr>
        </p:nvSpPr>
        <p:spPr/>
        <p:txBody>
          <a:bodyPr/>
          <a:p>
            <a:pPr lvl="0" eaLnBrk="1" fontAlgn="base" hangingPunct="1"/>
            <a:endParaRPr lang="ru-RU" strike="noStrike" noProof="1"/>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spTree>
  </p:cSld>
  <p:clrMapOvr>
    <a:masterClrMapping/>
  </p:clrMapOvr>
  <p:transition spd="med">
    <p:randomBa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7" Type="http://schemas.openxmlformats.org/officeDocument/2006/relationships/theme" Target="../theme/theme2.xml"/><Relationship Id="rId26" Type="http://schemas.openxmlformats.org/officeDocument/2006/relationships/image" Target="../media/image1.png"/><Relationship Id="rId25" Type="http://schemas.openxmlformats.org/officeDocument/2006/relationships/tags" Target="../tags/tag110.xml"/><Relationship Id="rId24" Type="http://schemas.openxmlformats.org/officeDocument/2006/relationships/tags" Target="../tags/tag109.xml"/><Relationship Id="rId23" Type="http://schemas.openxmlformats.org/officeDocument/2006/relationships/tags" Target="../tags/tag108.xml"/><Relationship Id="rId22" Type="http://schemas.openxmlformats.org/officeDocument/2006/relationships/tags" Target="../tags/tag107.xml"/><Relationship Id="rId21" Type="http://schemas.openxmlformats.org/officeDocument/2006/relationships/tags" Target="../tags/tag106.xml"/><Relationship Id="rId20" Type="http://schemas.openxmlformats.org/officeDocument/2006/relationships/tags" Target="../tags/tag105.xml"/><Relationship Id="rId2" Type="http://schemas.openxmlformats.org/officeDocument/2006/relationships/slideLayout" Target="../slideLayouts/slideLayout14.xml"/><Relationship Id="rId19" Type="http://schemas.openxmlformats.org/officeDocument/2006/relationships/tags" Target="../tags/tag104.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eaLnBrk="1" fontAlgn="base" hangingPunct="1"/>
          </a:p>
        </p:txBody>
      </p:sp>
      <p:sp>
        <p:nvSpPr>
          <p:cNvPr id="1029" name="页脚占位符 1028"/>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eaLnBrk="1" fontAlgn="base" hangingPunct="1"/>
            <a:endParaRPr lang="ru-RU" strike="noStrike" noProof="1"/>
          </a:p>
        </p:txBody>
      </p:sp>
      <p:sp>
        <p:nvSpPr>
          <p:cNvPr id="1030" name="灯片编号占位符 1029"/>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eaLnBrk="1" fontAlgn="base" hangingPunct="1"/>
            <a:fld id="{9A0DB2DC-4C9A-4742-B13C-FB6460FD3503}" type="slidenum">
              <a:rPr lang="ru-RU" strike="noStrike" noProof="1">
                <a:latin typeface="Arial" panose="020B0604020202020204"/>
                <a:ea typeface="宋体" panose="02010600030101010101" pitchFamily="2" charset="-122"/>
                <a:cs typeface="+mn-cs"/>
              </a:rPr>
            </a:fld>
            <a:endParaRPr lang="ru-RU" sz="1400" strike="noStrike" noProof="1">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Bar/>
  </p:transition>
  <p:hf sldNum="0" hdr="0" ftr="0" dt="0"/>
  <p:txStyles>
    <p:title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100000"/>
        <a:buFontTx/>
        <a:buChar char="–"/>
        <a:defRPr sz="2800" b="0" i="0" u="none" kern="1200">
          <a:solidFill>
            <a:schemeClr val="tx1"/>
          </a:solidFill>
          <a:latin typeface="Arial" panose="020B0604020202020204"/>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SzPct val="100000"/>
        <a:buFontTx/>
        <a:buChar char="•"/>
        <a:defRPr sz="2400" b="0" i="0" u="none" kern="1200">
          <a:solidFill>
            <a:schemeClr val="tx1"/>
          </a:solidFill>
          <a:latin typeface="Arial" panose="020B0604020202020204"/>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宋体" panose="02010600030101010101" pitchFamily="2" charset="-122"/>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1577975"/>
            <a:ext cx="8140700" cy="40417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bg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3.wmf"/><Relationship Id="rId1"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18.xml"/><Relationship Id="rId4" Type="http://schemas.openxmlformats.org/officeDocument/2006/relationships/image" Target="../media/image1.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5.wmf"/><Relationship Id="rId1"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9.wmf"/><Relationship Id="rId1" Type="http://schemas.openxmlformats.org/officeDocument/2006/relationships/oleObject" Target="../embeddings/oleObject4.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0.wmf"/><Relationship Id="rId1"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1.emf"/><Relationship Id="rId1"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4.wmf"/><Relationship Id="rId1" Type="http://schemas.openxmlformats.org/officeDocument/2006/relationships/oleObject" Target="../embeddings/oleObject7.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5.wmf"/><Relationship Id="rId1"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9983;&#20135;&#36807;&#31243;&#21361;&#38505;&#21644;&#26377;&#23475;&#22240;&#32032;&#20998;&#31867;&#19982;&#20195;&#30721;.doc"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23.xml"/><Relationship Id="rId7" Type="http://schemas.openxmlformats.org/officeDocument/2006/relationships/hyperlink" Target="http://www.bofety.com/" TargetMode="External"/><Relationship Id="rId6" Type="http://schemas.openxmlformats.org/officeDocument/2006/relationships/tags" Target="../tags/tag122.xml"/><Relationship Id="rId5" Type="http://schemas.openxmlformats.org/officeDocument/2006/relationships/image" Target="../media/image27.jpeg"/><Relationship Id="rId4" Type="http://schemas.openxmlformats.org/officeDocument/2006/relationships/tags" Target="../tags/tag121.xml"/><Relationship Id="rId3" Type="http://schemas.openxmlformats.org/officeDocument/2006/relationships/image" Target="../media/image26.jpeg"/><Relationship Id="rId2" Type="http://schemas.openxmlformats.org/officeDocument/2006/relationships/tags" Target="../tags/tag120.xml"/><Relationship Id="rId1" Type="http://schemas.openxmlformats.org/officeDocument/2006/relationships/tags" Target="../tags/tag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2195830" y="2132648"/>
            <a:ext cx="4762500" cy="1831975"/>
          </a:xfrm>
          <a:prstGeom prst="rect">
            <a:avLst/>
          </a:prstGeom>
        </p:spPr>
        <p:txBody>
          <a:bodyPr vert="horz" wrap="square" lIns="0" tIns="0" rIns="0" bIns="0" rtlCol="0" anchor="ctr" anchorCtr="0">
            <a:normAutofit/>
          </a:bodyPr>
          <a:lstStyle>
            <a:lvl1pPr marL="0" marR="0" indent="0" algn="ctr"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u="none" strike="noStrike" kern="1200" cap="none" spc="0" normalizeH="0">
                <a:solidFill>
                  <a:schemeClr val="bg1"/>
                </a:solidFill>
                <a:uFillTx/>
                <a:latin typeface="Arial" panose="020B0604020202020204" pitchFamily="34" charset="0"/>
                <a:ea typeface="汉仪旗黑-85S" pitchFamily="18" charset="-122"/>
                <a:cs typeface="+mj-cs"/>
              </a:defRPr>
            </a:lvl1pPr>
          </a:lstStyle>
          <a:p>
            <a:pPr marL="0" indent="0" algn="ctr" fontAlgn="auto">
              <a:lnSpc>
                <a:spcPct val="100000"/>
              </a:lnSpc>
              <a:spcBef>
                <a:spcPts val="0"/>
              </a:spcBef>
              <a:spcAft>
                <a:spcPts val="0"/>
              </a:spcAft>
              <a:buSzPct val="100000"/>
              <a:buNone/>
            </a:pPr>
            <a:r>
              <a:rPr lang="zh-CN" altLang="en-US" sz="4900" strike="noStrike" noProof="1">
                <a:solidFill>
                  <a:schemeClr val="lt1"/>
                </a:solidFill>
                <a:latin typeface="Arial" panose="020B0604020202020204" pitchFamily="34" charset="0"/>
                <a:ea typeface="汉仪旗黑-85S" pitchFamily="18" charset="-122"/>
                <a:cs typeface="+mj-cs"/>
              </a:rPr>
              <a:t>事 故 致 因 理 论</a:t>
            </a:r>
            <a:endParaRPr lang="zh-CN" altLang="en-US" sz="4900" strike="noStrike" noProof="1">
              <a:solidFill>
                <a:schemeClr val="lt1"/>
              </a:solidFill>
            </a:endParaRPr>
          </a:p>
        </p:txBody>
      </p:sp>
      <p:sp>
        <p:nvSpPr>
          <p:cNvPr id="3" name="文本框 2" descr="7b0a2020202022776f7264617274223a20227b5c2269645c223a32353030343531362c5c227469645c223a31333439377d220a7d0a"/>
          <p:cNvSpPr txBox="1"/>
          <p:nvPr>
            <p:custDataLst>
              <p:tags r:id="rId2"/>
            </p:custDataLst>
          </p:nvPr>
        </p:nvSpPr>
        <p:spPr>
          <a:xfrm>
            <a:off x="5652294"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314794" y="49406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247130"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179466"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6"/>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212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29" name="矩形 2128"/>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危险的评定</a:t>
            </a:r>
            <a:r>
              <a:rPr lang="en-US" altLang="zh-CN" b="1">
                <a:latin typeface="Arial" panose="020B0604020202020204"/>
                <a:ea typeface="华文行楷" pitchFamily="2" charset="-122"/>
              </a:rPr>
              <a:t>——</a:t>
            </a:r>
            <a:r>
              <a:rPr lang="zh-CN" altLang="en-US" b="1">
                <a:latin typeface="Arial" panose="020B0604020202020204"/>
                <a:ea typeface="华文行楷" pitchFamily="2" charset="-122"/>
              </a:rPr>
              <a:t>风险</a:t>
            </a:r>
            <a:endParaRPr lang="zh-CN" altLang="en-US" b="1">
              <a:latin typeface="Arial" panose="020B0604020202020204"/>
              <a:ea typeface="华文行楷" pitchFamily="2" charset="-122"/>
            </a:endParaRPr>
          </a:p>
        </p:txBody>
      </p:sp>
      <p:sp>
        <p:nvSpPr>
          <p:cNvPr id="2130" name="矩形 2129"/>
          <p:cNvSpPr/>
          <p:nvPr/>
        </p:nvSpPr>
        <p:spPr>
          <a:xfrm>
            <a:off x="684213" y="1773238"/>
            <a:ext cx="7848600" cy="1554162"/>
          </a:xfrm>
          <a:prstGeom prst="rect">
            <a:avLst/>
          </a:prstGeom>
          <a:noFill/>
          <a:ln w="9525">
            <a:noFill/>
          </a:ln>
        </p:spPr>
        <p:txBody>
          <a:bodyPr anchor="t" anchorCtr="0">
            <a:spAutoFit/>
          </a:bodyPr>
          <a:p>
            <a:pPr>
              <a:spcBef>
                <a:spcPct val="50000"/>
              </a:spcBef>
            </a:pPr>
            <a:r>
              <a:rPr lang="zh-CN" altLang="en-US" sz="3200" b="1">
                <a:latin typeface="Arial" panose="020B0604020202020204"/>
              </a:rPr>
              <a:t>风险是危险、有害因素引发的事故发生的可能性与严重程度的综合度量。衡量风险大小</a:t>
            </a:r>
            <a:r>
              <a:rPr lang="en-US" altLang="zh-CN" sz="3200" b="1">
                <a:latin typeface="Arial" panose="020B0604020202020204"/>
              </a:rPr>
              <a:t>——</a:t>
            </a:r>
            <a:r>
              <a:rPr lang="zh-CN" altLang="en-US" sz="3200" b="1">
                <a:latin typeface="Arial" panose="020B0604020202020204"/>
              </a:rPr>
              <a:t>风险率</a:t>
            </a:r>
            <a:endParaRPr lang="zh-CN" altLang="en-US" sz="3200" b="1">
              <a:latin typeface="Arial" panose="020B0604020202020204"/>
            </a:endParaRPr>
          </a:p>
        </p:txBody>
      </p:sp>
      <p:graphicFrame>
        <p:nvGraphicFramePr>
          <p:cNvPr id="2131" name="对象 2130"/>
          <p:cNvGraphicFramePr>
            <a:graphicFrameLocks noChangeAspect="1"/>
          </p:cNvGraphicFramePr>
          <p:nvPr/>
        </p:nvGraphicFramePr>
        <p:xfrm>
          <a:off x="4548188" y="2997200"/>
          <a:ext cx="2206625" cy="673100"/>
        </p:xfrm>
        <a:graphic>
          <a:graphicData uri="http://schemas.openxmlformats.org/presentationml/2006/ole">
            <mc:AlternateContent xmlns:mc="http://schemas.openxmlformats.org/markup-compatibility/2006">
              <mc:Choice xmlns:v="urn:schemas-microsoft-com:vml" Requires="v">
                <p:oleObj spid="_x0000_s3076" name="" r:id="rId1" imgW="313690" imgH="177165" progId="Equation.3">
                  <p:embed/>
                </p:oleObj>
              </mc:Choice>
              <mc:Fallback>
                <p:oleObj name="" r:id="rId1" imgW="313690" imgH="177165" progId="Equation.3">
                  <p:embed/>
                  <p:pic>
                    <p:nvPicPr>
                      <p:cNvPr id="0" name="图片 3075"/>
                      <p:cNvPicPr/>
                      <p:nvPr/>
                    </p:nvPicPr>
                    <p:blipFill>
                      <a:blip r:embed="rId2"/>
                      <a:stretch>
                        <a:fillRect/>
                      </a:stretch>
                    </p:blipFill>
                    <p:spPr>
                      <a:xfrm>
                        <a:off x="4548188" y="2997200"/>
                        <a:ext cx="2206625" cy="673100"/>
                      </a:xfrm>
                      <a:prstGeom prst="rect">
                        <a:avLst/>
                      </a:prstGeom>
                      <a:noFill/>
                      <a:ln w="38100">
                        <a:noFill/>
                        <a:miter/>
                      </a:ln>
                    </p:spPr>
                  </p:pic>
                </p:oleObj>
              </mc:Fallback>
            </mc:AlternateContent>
          </a:graphicData>
        </a:graphic>
      </p:graphicFrame>
      <p:sp>
        <p:nvSpPr>
          <p:cNvPr id="2132" name="矩形 2131"/>
          <p:cNvSpPr/>
          <p:nvPr/>
        </p:nvSpPr>
        <p:spPr>
          <a:xfrm>
            <a:off x="684213" y="3860800"/>
            <a:ext cx="78486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由于概率值难以取得，通常用频数代替</a:t>
            </a:r>
            <a:endParaRPr lang="zh-CN" altLang="en-US" sz="3200" b="1">
              <a:latin typeface="Arial" panose="020B0604020202020204"/>
            </a:endParaRPr>
          </a:p>
        </p:txBody>
      </p:sp>
      <p:pic>
        <p:nvPicPr>
          <p:cNvPr id="2133" name="图片 2132"/>
          <p:cNvPicPr>
            <a:picLocks noChangeAspect="1"/>
          </p:cNvPicPr>
          <p:nvPr/>
        </p:nvPicPr>
        <p:blipFill>
          <a:blip r:embed="rId3"/>
          <a:stretch>
            <a:fillRect/>
          </a:stretch>
        </p:blipFill>
        <p:spPr>
          <a:xfrm>
            <a:off x="611188" y="4652963"/>
            <a:ext cx="7632700" cy="1323975"/>
          </a:xfrm>
          <a:prstGeom prst="rect">
            <a:avLst/>
          </a:prstGeom>
          <a:noFill/>
          <a:ln w="9525">
            <a:noFill/>
          </a:ln>
        </p:spPr>
      </p:pic>
      <p:sp>
        <p:nvSpPr>
          <p:cNvPr id="29703" name="矩形 2133"/>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29"/>
                                        </p:tgtEl>
                                        <p:attrNameLst>
                                          <p:attrName>style.visibility</p:attrName>
                                        </p:attrNameLst>
                                      </p:cBhvr>
                                      <p:to>
                                        <p:strVal val="visible"/>
                                      </p:to>
                                    </p:set>
                                    <p:animEffect transition="in" filter="slide(fromBottom)">
                                      <p:cBhvr additive="base">
                                        <p:cTn id="7" dur="500"/>
                                        <p:tgtEl>
                                          <p:spTgt spid="21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130"/>
                                        </p:tgtEl>
                                        <p:attrNameLst>
                                          <p:attrName>style.visibility</p:attrName>
                                        </p:attrNameLst>
                                      </p:cBhvr>
                                      <p:to>
                                        <p:strVal val="visible"/>
                                      </p:to>
                                    </p:set>
                                    <p:animEffect transition="in" filter="slide(fromBottom)">
                                      <p:cBhvr additive="base">
                                        <p:cTn id="12" dur="500"/>
                                        <p:tgtEl>
                                          <p:spTgt spid="21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childTnLst>
                                    <p:set>
                                      <p:cBhvr additive="base">
                                        <p:cTn id="16" dur="1" fill="hold">
                                          <p:stCondLst>
                                            <p:cond delay="0"/>
                                          </p:stCondLst>
                                        </p:cTn>
                                        <p:tgtEl>
                                          <p:spTgt spid="2131"/>
                                        </p:tgtEl>
                                        <p:attrNameLst>
                                          <p:attrName>style.visibility</p:attrName>
                                        </p:attrNameLst>
                                      </p:cBhvr>
                                      <p:to>
                                        <p:strVal val="visible"/>
                                      </p:to>
                                    </p:set>
                                    <p:animEffect transition="in" filter="dissolve">
                                      <p:cBhvr additive="base">
                                        <p:cTn id="17" dur="500"/>
                                        <p:tgtEl>
                                          <p:spTgt spid="213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2" nodeType="clickEffect">
                                  <p:childTnLst>
                                    <p:set>
                                      <p:cBhvr additive="base">
                                        <p:cTn id="21" dur="1" fill="hold">
                                          <p:stCondLst>
                                            <p:cond delay="0"/>
                                          </p:stCondLst>
                                        </p:cTn>
                                        <p:tgtEl>
                                          <p:spTgt spid="2132"/>
                                        </p:tgtEl>
                                        <p:attrNameLst>
                                          <p:attrName>style.visibility</p:attrName>
                                        </p:attrNameLst>
                                      </p:cBhvr>
                                      <p:to>
                                        <p:strVal val="visible"/>
                                      </p:to>
                                    </p:set>
                                    <p:animEffect transition="in" filter="slide(fromBottom)">
                                      <p:cBhvr additive="base">
                                        <p:cTn id="22" dur="500"/>
                                        <p:tgtEl>
                                          <p:spTgt spid="2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childTnLst>
                                    <p:set>
                                      <p:cBhvr additive="base">
                                        <p:cTn id="26" dur="1" fill="hold">
                                          <p:stCondLst>
                                            <p:cond delay="0"/>
                                          </p:stCondLst>
                                        </p:cTn>
                                        <p:tgtEl>
                                          <p:spTgt spid="2133"/>
                                        </p:tgtEl>
                                        <p:attrNameLst>
                                          <p:attrName>style.visibility</p:attrName>
                                        </p:attrNameLst>
                                      </p:cBhvr>
                                      <p:to>
                                        <p:strVal val="visible"/>
                                      </p:to>
                                    </p:set>
                                    <p:animEffect transition="in" filter="fade">
                                      <p:cBhvr additive="base">
                                        <p:cTn id="27" dur="2000"/>
                                        <p:tgtEl>
                                          <p:spTgt spid="2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 grpId="0" animBg="1"/>
      <p:bldP spid="2130" grpId="1" animBg="1"/>
      <p:bldP spid="213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213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38" name="矩形 2137"/>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危险源和重大危险源</a:t>
            </a:r>
            <a:endParaRPr lang="zh-CN" altLang="en-US" b="1">
              <a:latin typeface="Arial" panose="020B0604020202020204"/>
              <a:ea typeface="华文行楷" pitchFamily="2" charset="-122"/>
            </a:endParaRPr>
          </a:p>
        </p:txBody>
      </p:sp>
      <p:sp>
        <p:nvSpPr>
          <p:cNvPr id="2139" name="矩形 2138"/>
          <p:cNvSpPr/>
          <p:nvPr/>
        </p:nvSpPr>
        <p:spPr>
          <a:xfrm>
            <a:off x="533400" y="1600200"/>
            <a:ext cx="8229600" cy="2041525"/>
          </a:xfrm>
          <a:prstGeom prst="rect">
            <a:avLst/>
          </a:prstGeom>
          <a:noFill/>
          <a:ln w="9525">
            <a:noFill/>
          </a:ln>
        </p:spPr>
        <p:txBody>
          <a:bodyPr anchor="ctr" anchorCtr="0">
            <a:spAutoFit/>
          </a:bodyPr>
          <a:p>
            <a:r>
              <a:rPr lang="zh-CN" altLang="en-US" sz="3200" b="1">
                <a:latin typeface="宋体" panose="02010600030101010101" pitchFamily="2" charset="-122"/>
              </a:rPr>
              <a:t>危险源</a:t>
            </a:r>
            <a:r>
              <a:rPr lang="en-US" altLang="zh-CN" sz="3200" b="1">
                <a:latin typeface="宋体" panose="02010600030101010101" pitchFamily="2" charset="-122"/>
              </a:rPr>
              <a:t>——</a:t>
            </a:r>
            <a:r>
              <a:rPr lang="zh-CN" altLang="en-US" sz="3200" b="1">
                <a:latin typeface="宋体" panose="02010600030101010101" pitchFamily="2" charset="-122"/>
              </a:rPr>
              <a:t>可能导致死亡、伤害、职业病、财产损失、工作环境破坏或这些情况组合的根源或状态。危险源应三个要素构成：潜在危险性、存在条件和触发因素。 </a:t>
            </a:r>
            <a:endParaRPr lang="zh-CN" altLang="en-US" sz="3200" b="1">
              <a:latin typeface="宋体" panose="02010600030101010101" pitchFamily="2" charset="-122"/>
            </a:endParaRPr>
          </a:p>
        </p:txBody>
      </p:sp>
      <p:sp>
        <p:nvSpPr>
          <p:cNvPr id="2140" name="矩形 2139"/>
          <p:cNvSpPr/>
          <p:nvPr/>
        </p:nvSpPr>
        <p:spPr>
          <a:xfrm>
            <a:off x="609600" y="3871913"/>
            <a:ext cx="7772400" cy="2041525"/>
          </a:xfrm>
          <a:prstGeom prst="rect">
            <a:avLst/>
          </a:prstGeom>
          <a:noFill/>
          <a:ln w="9525">
            <a:noFill/>
          </a:ln>
        </p:spPr>
        <p:txBody>
          <a:bodyPr anchor="ctr" anchorCtr="0">
            <a:spAutoFit/>
          </a:bodyPr>
          <a:p>
            <a:pPr>
              <a:spcBef>
                <a:spcPct val="50000"/>
              </a:spcBef>
            </a:pPr>
            <a:r>
              <a:rPr lang="zh-CN" altLang="en-US" sz="3200" b="1">
                <a:latin typeface="宋体" panose="02010600030101010101" pitchFamily="2" charset="-122"/>
              </a:rPr>
              <a:t>重大危险源</a:t>
            </a:r>
            <a:r>
              <a:rPr lang="en-US" altLang="zh-CN" sz="3200" b="1">
                <a:latin typeface="宋体" panose="02010600030101010101" pitchFamily="2" charset="-122"/>
              </a:rPr>
              <a:t>——</a:t>
            </a:r>
            <a:r>
              <a:rPr lang="zh-CN" altLang="en-US" sz="3200" b="1">
                <a:latin typeface="宋体" panose="02010600030101010101" pitchFamily="2" charset="-122"/>
              </a:rPr>
              <a:t>长期地或临时地生产、加工、搬运、使用、或贮存危险物质，且危险物质的数量等于或超过临界量的单元</a:t>
            </a:r>
            <a:r>
              <a:rPr lang="en-US" altLang="zh-CN" sz="3200" b="1">
                <a:latin typeface="宋体" panose="02010600030101010101" pitchFamily="2" charset="-122"/>
              </a:rPr>
              <a:t>(</a:t>
            </a:r>
            <a:r>
              <a:rPr lang="zh-CN" altLang="en-US" sz="3200" b="1">
                <a:latin typeface="宋体" panose="02010600030101010101" pitchFamily="2" charset="-122"/>
              </a:rPr>
              <a:t>包括场所和设施）。 </a:t>
            </a:r>
            <a:endParaRPr lang="zh-CN" altLang="en-US" sz="3200" b="1">
              <a:latin typeface="宋体" panose="02010600030101010101" pitchFamily="2" charset="-122"/>
            </a:endParaRPr>
          </a:p>
        </p:txBody>
      </p:sp>
      <p:sp>
        <p:nvSpPr>
          <p:cNvPr id="30725" name="矩形 2140"/>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38"/>
                                        </p:tgtEl>
                                        <p:attrNameLst>
                                          <p:attrName>style.visibility</p:attrName>
                                        </p:attrNameLst>
                                      </p:cBhvr>
                                      <p:to>
                                        <p:strVal val="visible"/>
                                      </p:to>
                                    </p:set>
                                    <p:animEffect transition="in" filter="slide(fromBottom)">
                                      <p:cBhvr additive="base">
                                        <p:cTn id="7" dur="500"/>
                                        <p:tgtEl>
                                          <p:spTgt spid="2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childTnLst>
                                    <p:set>
                                      <p:cBhvr additive="base">
                                        <p:cTn id="11" dur="1" fill="hold">
                                          <p:stCondLst>
                                            <p:cond delay="0"/>
                                          </p:stCondLst>
                                        </p:cTn>
                                        <p:tgtEl>
                                          <p:spTgt spid="2139"/>
                                        </p:tgtEl>
                                        <p:attrNameLst>
                                          <p:attrName>style.visibility</p:attrName>
                                        </p:attrNameLst>
                                      </p:cBhvr>
                                      <p:to>
                                        <p:strVal val="visible"/>
                                      </p:to>
                                    </p:set>
                                    <p:animEffect transition="in" filter="fade">
                                      <p:cBhvr additive="base">
                                        <p:cTn id="12" dur="2000"/>
                                        <p:tgtEl>
                                          <p:spTgt spid="213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2" nodeType="clickEffect">
                                  <p:childTnLst>
                                    <p:set>
                                      <p:cBhvr additive="base">
                                        <p:cTn id="16" dur="1" fill="hold">
                                          <p:stCondLst>
                                            <p:cond delay="0"/>
                                          </p:stCondLst>
                                        </p:cTn>
                                        <p:tgtEl>
                                          <p:spTgt spid="2140"/>
                                        </p:tgtEl>
                                        <p:attrNameLst>
                                          <p:attrName>style.visibility</p:attrName>
                                        </p:attrNameLst>
                                      </p:cBhvr>
                                      <p:to>
                                        <p:strVal val="visible"/>
                                      </p:to>
                                    </p:set>
                                    <p:anim calcmode="lin" valueType="num">
                                      <p:cBhvr additive="base">
                                        <p:cTn id="17" dur="1000" fill="hold"/>
                                        <p:tgtEl>
                                          <p:spTgt spid="2140"/>
                                        </p:tgtEl>
                                        <p:attrNameLst>
                                          <p:attrName>ppt_w</p:attrName>
                                        </p:attrNameLst>
                                      </p:cBhvr>
                                      <p:tavLst>
                                        <p:tav tm="0">
                                          <p:val>
                                            <p:fltVal val="0.000000"/>
                                          </p:val>
                                        </p:tav>
                                        <p:tav tm="100000">
                                          <p:val>
                                            <p:strVal val="#ppt_w"/>
                                          </p:val>
                                        </p:tav>
                                      </p:tavLst>
                                    </p:anim>
                                    <p:anim calcmode="lin" valueType="num">
                                      <p:cBhvr additive="base">
                                        <p:cTn id="18" dur="1000" fill="hold"/>
                                        <p:tgtEl>
                                          <p:spTgt spid="2140"/>
                                        </p:tgtEl>
                                        <p:attrNameLst>
                                          <p:attrName>ppt_h</p:attrName>
                                        </p:attrNameLst>
                                      </p:cBhvr>
                                      <p:tavLst>
                                        <p:tav tm="0">
                                          <p:val>
                                            <p:fltVal val="0.000000"/>
                                          </p:val>
                                        </p:tav>
                                        <p:tav tm="100000">
                                          <p:val>
                                            <p:strVal val="#ppt_h"/>
                                          </p:val>
                                        </p:tav>
                                      </p:tavLst>
                                    </p:anim>
                                    <p:anim calcmode="lin" valueType="num">
                                      <p:cBhvr additive="base">
                                        <p:cTn id="19" dur="1000" fill="hold"/>
                                        <p:tgtEl>
                                          <p:spTgt spid="2140"/>
                                        </p:tgtEl>
                                        <p:attrNameLst>
                                          <p:attrName>style.rotation</p:attrName>
                                        </p:attrNameLst>
                                      </p:cBhvr>
                                      <p:tavLst>
                                        <p:tav tm="0">
                                          <p:val>
                                            <p:fltVal val="90.000000"/>
                                          </p:val>
                                        </p:tav>
                                        <p:tav tm="100000">
                                          <p:val>
                                            <p:fltVal val="0.000000"/>
                                          </p:val>
                                        </p:tav>
                                      </p:tavLst>
                                    </p:anim>
                                    <p:animEffect transition="in" filter="fade">
                                      <p:cBhvr additive="base">
                                        <p:cTn id="20" dur="1000"/>
                                        <p:tgtEl>
                                          <p:spTgt spid="2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 grpId="0" animBg="1"/>
      <p:bldP spid="2139" grpId="1" animBg="1"/>
      <p:bldP spid="214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214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45" name="矩形 2144"/>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几类常见事故</a:t>
            </a:r>
            <a:endParaRPr lang="zh-CN" altLang="en-US" b="1">
              <a:latin typeface="Arial" panose="020B0604020202020204"/>
              <a:ea typeface="华文行楷" pitchFamily="2" charset="-122"/>
            </a:endParaRPr>
          </a:p>
        </p:txBody>
      </p:sp>
      <p:sp>
        <p:nvSpPr>
          <p:cNvPr id="2146" name="矩形 2145"/>
          <p:cNvSpPr/>
          <p:nvPr/>
        </p:nvSpPr>
        <p:spPr>
          <a:xfrm>
            <a:off x="287338" y="1628775"/>
            <a:ext cx="8677275" cy="2528888"/>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伤亡事故：</a:t>
            </a:r>
            <a:r>
              <a:rPr lang="zh-CN" altLang="en-US" sz="3200" b="1">
                <a:latin typeface="宋体" panose="02010600030101010101" pitchFamily="2" charset="-122"/>
              </a:rPr>
              <a:t>由于生产过程中存在的危险因素的影响，突然使人体组织受到损伤或使某些器官失去正常机能，以及导致负伤人员立即中断工作的一切事故。伤亡事故分为轻伤事故、重伤事故、死亡事故和重大死亡事故。 </a:t>
            </a:r>
            <a:endParaRPr lang="zh-CN" altLang="en-US" sz="3200" b="1">
              <a:latin typeface="宋体" panose="02010600030101010101" pitchFamily="2" charset="-122"/>
            </a:endParaRPr>
          </a:p>
        </p:txBody>
      </p:sp>
      <p:sp>
        <p:nvSpPr>
          <p:cNvPr id="2147" name="矩形 2146"/>
          <p:cNvSpPr/>
          <p:nvPr/>
        </p:nvSpPr>
        <p:spPr>
          <a:xfrm>
            <a:off x="323850" y="4437063"/>
            <a:ext cx="8605838" cy="2041525"/>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工伤事故：</a:t>
            </a:r>
            <a:r>
              <a:rPr lang="zh-CN" altLang="en-US" sz="3200" b="1">
                <a:latin typeface="宋体" panose="02010600030101010101" pitchFamily="2" charset="-122"/>
              </a:rPr>
              <a:t>指工人、职员、个人雇工在工作时间、工作场合内，因工作原因所遭受的人身伤亡的突发性伤害事故；除此之外，广义的工伤事故还包括罹患职业病。</a:t>
            </a:r>
            <a:endParaRPr lang="zh-CN" altLang="en-US" sz="3200" b="1">
              <a:latin typeface="宋体" panose="02010600030101010101" pitchFamily="2" charset="-122"/>
            </a:endParaRPr>
          </a:p>
        </p:txBody>
      </p:sp>
      <p:sp>
        <p:nvSpPr>
          <p:cNvPr id="31749" name="矩形 2147"/>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45"/>
                                        </p:tgtEl>
                                        <p:attrNameLst>
                                          <p:attrName>style.visibility</p:attrName>
                                        </p:attrNameLst>
                                      </p:cBhvr>
                                      <p:to>
                                        <p:strVal val="visible"/>
                                      </p:to>
                                    </p:set>
                                    <p:animEffect transition="in" filter="slide(fromBottom)">
                                      <p:cBhvr additive="base">
                                        <p:cTn id="7" dur="500"/>
                                        <p:tgtEl>
                                          <p:spTgt spid="21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146"/>
                                        </p:tgtEl>
                                        <p:attrNameLst>
                                          <p:attrName>style.visibility</p:attrName>
                                        </p:attrNameLst>
                                      </p:cBhvr>
                                      <p:to>
                                        <p:strVal val="visible"/>
                                      </p:to>
                                    </p:set>
                                    <p:animEffect transition="in" filter="slide(fromBottom)">
                                      <p:cBhvr additive="base">
                                        <p:cTn id="12" dur="500"/>
                                        <p:tgtEl>
                                          <p:spTgt spid="214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147"/>
                                        </p:tgtEl>
                                        <p:attrNameLst>
                                          <p:attrName>style.visibility</p:attrName>
                                        </p:attrNameLst>
                                      </p:cBhvr>
                                      <p:to>
                                        <p:strVal val="visible"/>
                                      </p:to>
                                    </p:set>
                                    <p:animEffect transition="in" filter="slide(fromBottom)">
                                      <p:cBhvr additive="base">
                                        <p:cTn id="17" dur="500"/>
                                        <p:tgtEl>
                                          <p:spTgt spid="2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nimBg="1"/>
      <p:bldP spid="2146" grpId="1" animBg="1"/>
      <p:bldP spid="2147"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215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52" name="矩形 2151"/>
          <p:cNvSpPr/>
          <p:nvPr/>
        </p:nvSpPr>
        <p:spPr>
          <a:xfrm>
            <a:off x="250825" y="692150"/>
            <a:ext cx="8677275" cy="1616075"/>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一般事故：</a:t>
            </a:r>
            <a:r>
              <a:rPr lang="zh-CN" altLang="en-US" sz="3200" b="1">
                <a:latin typeface="宋体" panose="02010600030101010101" pitchFamily="2" charset="-122"/>
              </a:rPr>
              <a:t>也称无伤害事故，指人身没有受到伤害或只受微伤，暂时停工或不影响人体机能的未遂事故（险肇事故</a:t>
            </a:r>
            <a:r>
              <a:rPr lang="en-US" altLang="zh-CN" sz="3200" b="1">
                <a:latin typeface="宋体" panose="02010600030101010101" pitchFamily="2" charset="-122"/>
              </a:rPr>
              <a:t>/</a:t>
            </a:r>
            <a:r>
              <a:rPr lang="zh-CN" altLang="en-US" sz="3200" b="1">
                <a:latin typeface="宋体" panose="02010600030101010101" pitchFamily="2" charset="-122"/>
              </a:rPr>
              <a:t>无伤害事故</a:t>
            </a:r>
            <a:r>
              <a:rPr lang="zh-CN" altLang="en-US">
                <a:latin typeface="Arial" panose="020B0604020202020204"/>
              </a:rPr>
              <a:t> </a:t>
            </a:r>
            <a:r>
              <a:rPr lang="zh-CN" altLang="en-US" sz="3200" b="1">
                <a:latin typeface="宋体" panose="02010600030101010101" pitchFamily="2" charset="-122"/>
              </a:rPr>
              <a:t>）</a:t>
            </a:r>
            <a:endParaRPr lang="zh-CN" altLang="en-US" sz="3200" b="1">
              <a:latin typeface="宋体" panose="02010600030101010101" pitchFamily="2" charset="-122"/>
            </a:endParaRPr>
          </a:p>
        </p:txBody>
      </p:sp>
      <p:sp>
        <p:nvSpPr>
          <p:cNvPr id="2153" name="矩形 2152"/>
          <p:cNvSpPr/>
          <p:nvPr/>
        </p:nvSpPr>
        <p:spPr>
          <a:xfrm>
            <a:off x="250825" y="2349500"/>
            <a:ext cx="8677275" cy="579438"/>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二次事故：</a:t>
            </a:r>
            <a:r>
              <a:rPr lang="zh-CN" altLang="en-US" sz="3200" b="1">
                <a:latin typeface="宋体" panose="02010600030101010101" pitchFamily="2" charset="-122"/>
              </a:rPr>
              <a:t>由于外部事件或事故引发的事故。</a:t>
            </a:r>
            <a:endParaRPr lang="zh-CN" altLang="en-US" sz="3200" b="1">
              <a:latin typeface="宋体" panose="02010600030101010101" pitchFamily="2" charset="-122"/>
            </a:endParaRPr>
          </a:p>
        </p:txBody>
      </p:sp>
      <p:sp>
        <p:nvSpPr>
          <p:cNvPr id="2154" name="矩形 2153"/>
          <p:cNvSpPr/>
          <p:nvPr/>
        </p:nvSpPr>
        <p:spPr>
          <a:xfrm>
            <a:off x="179388" y="2997200"/>
            <a:ext cx="8642350" cy="2041525"/>
          </a:xfrm>
          <a:prstGeom prst="rect">
            <a:avLst/>
          </a:prstGeom>
          <a:noFill/>
          <a:ln w="9525">
            <a:noFill/>
          </a:ln>
        </p:spPr>
        <p:txBody>
          <a:bodyPr anchor="ctr" anchorCtr="0">
            <a:spAutoFit/>
          </a:bodyPr>
          <a:p>
            <a:pPr eaLnBrk="0" hangingPunct="0"/>
            <a:r>
              <a:rPr lang="zh-CN" altLang="en-US" sz="3200" b="1">
                <a:solidFill>
                  <a:srgbClr val="FF0000"/>
                </a:solidFill>
                <a:latin typeface="Arial" panose="020B0604020202020204"/>
              </a:rPr>
              <a:t>重大事故：</a:t>
            </a:r>
            <a:r>
              <a:rPr lang="zh-CN" altLang="en-US" sz="3200" b="1">
                <a:latin typeface="Arial" panose="020B0604020202020204"/>
              </a:rPr>
              <a:t>工业活动中发生的重大火灾、爆炸、或毒物泄漏事故，给现场人员或公众带来严重危害，或对财产造成重大损失，对环境造成严重污染。</a:t>
            </a:r>
            <a:endParaRPr lang="zh-CN" altLang="en-US" sz="3200" b="1">
              <a:latin typeface="Arial" panose="020B0604020202020204"/>
            </a:endParaRPr>
          </a:p>
        </p:txBody>
      </p:sp>
      <p:sp>
        <p:nvSpPr>
          <p:cNvPr id="2155" name="矩形 2154"/>
          <p:cNvSpPr/>
          <p:nvPr/>
        </p:nvSpPr>
        <p:spPr>
          <a:xfrm>
            <a:off x="179388" y="5084763"/>
            <a:ext cx="8642350" cy="1554162"/>
          </a:xfrm>
          <a:prstGeom prst="rect">
            <a:avLst/>
          </a:prstGeom>
          <a:noFill/>
          <a:ln w="9525">
            <a:noFill/>
          </a:ln>
        </p:spPr>
        <p:txBody>
          <a:bodyPr anchor="ctr" anchorCtr="0">
            <a:spAutoFit/>
          </a:bodyPr>
          <a:p>
            <a:pPr eaLnBrk="0" hangingPunct="0"/>
            <a:r>
              <a:rPr lang="zh-CN" altLang="en-US" sz="3200" b="1">
                <a:solidFill>
                  <a:srgbClr val="FF0000"/>
                </a:solidFill>
                <a:latin typeface="Arial" panose="020B0604020202020204"/>
              </a:rPr>
              <a:t>重大责任事故：</a:t>
            </a:r>
            <a:r>
              <a:rPr lang="zh-CN" altLang="en-US" sz="3200" b="1">
                <a:latin typeface="Arial" panose="020B0604020202020204"/>
              </a:rPr>
              <a:t>指在生产、作业中违反有关安全管理的规定，因而发生重大伤亡事故或者造成其他严重后果的行为。 </a:t>
            </a:r>
            <a:endParaRPr lang="zh-CN" altLang="en-US" sz="3200" b="1">
              <a:latin typeface="Arial" panose="020B0604020202020204"/>
            </a:endParaRPr>
          </a:p>
        </p:txBody>
      </p:sp>
      <p:sp>
        <p:nvSpPr>
          <p:cNvPr id="32774" name="矩形 2155"/>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52"/>
                                        </p:tgtEl>
                                        <p:attrNameLst>
                                          <p:attrName>style.visibility</p:attrName>
                                        </p:attrNameLst>
                                      </p:cBhvr>
                                      <p:to>
                                        <p:strVal val="visible"/>
                                      </p:to>
                                    </p:set>
                                    <p:animEffect transition="in" filter="slide(fromBottom)">
                                      <p:cBhvr additive="base">
                                        <p:cTn id="7" dur="500"/>
                                        <p:tgtEl>
                                          <p:spTgt spid="21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153"/>
                                        </p:tgtEl>
                                        <p:attrNameLst>
                                          <p:attrName>style.visibility</p:attrName>
                                        </p:attrNameLst>
                                      </p:cBhvr>
                                      <p:to>
                                        <p:strVal val="visible"/>
                                      </p:to>
                                    </p:set>
                                    <p:animEffect transition="in" filter="slide(fromBottom)">
                                      <p:cBhvr additive="base">
                                        <p:cTn id="12" dur="500"/>
                                        <p:tgtEl>
                                          <p:spTgt spid="215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154"/>
                                        </p:tgtEl>
                                        <p:attrNameLst>
                                          <p:attrName>style.visibility</p:attrName>
                                        </p:attrNameLst>
                                      </p:cBhvr>
                                      <p:to>
                                        <p:strVal val="visible"/>
                                      </p:to>
                                    </p:set>
                                    <p:animEffect transition="in" filter="slide(fromBottom)">
                                      <p:cBhvr additive="base">
                                        <p:cTn id="17" dur="500"/>
                                        <p:tgtEl>
                                          <p:spTgt spid="215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155"/>
                                        </p:tgtEl>
                                        <p:attrNameLst>
                                          <p:attrName>style.visibility</p:attrName>
                                        </p:attrNameLst>
                                      </p:cBhvr>
                                      <p:to>
                                        <p:strVal val="visible"/>
                                      </p:to>
                                    </p:set>
                                    <p:animEffect transition="in" filter="slide(fromBottom)">
                                      <p:cBhvr additive="base">
                                        <p:cTn id="22" dur="500"/>
                                        <p:tgtEl>
                                          <p:spTgt spid="2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 grpId="0" animBg="1"/>
      <p:bldP spid="2153" grpId="1" animBg="1"/>
      <p:bldP spid="2154" grpId="2" animBg="1"/>
      <p:bldP spid="2155"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215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60" name="矩形 2159"/>
          <p:cNvSpPr/>
          <p:nvPr/>
        </p:nvSpPr>
        <p:spPr>
          <a:xfrm>
            <a:off x="228600" y="914400"/>
            <a:ext cx="838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工伤事故认定</a:t>
            </a:r>
            <a:r>
              <a:rPr lang="en-US" altLang="zh-CN" b="1">
                <a:latin typeface="Arial" panose="020B0604020202020204"/>
                <a:ea typeface="华文行楷" pitchFamily="2" charset="-122"/>
              </a:rPr>
              <a:t>——</a:t>
            </a:r>
            <a:r>
              <a:rPr lang="zh-CN" altLang="en-US" b="1">
                <a:latin typeface="Arial" panose="020B0604020202020204"/>
                <a:ea typeface="华文行楷" pitchFamily="2" charset="-122"/>
              </a:rPr>
              <a:t>依据</a:t>
            </a:r>
            <a:r>
              <a:rPr lang="en-US" altLang="zh-CN" b="1">
                <a:latin typeface="Arial" panose="020B0604020202020204"/>
                <a:ea typeface="华文行楷" pitchFamily="2" charset="-122"/>
              </a:rPr>
              <a:t>《</a:t>
            </a:r>
            <a:r>
              <a:rPr lang="zh-CN" altLang="en-US" b="1">
                <a:latin typeface="Arial" panose="020B0604020202020204"/>
                <a:ea typeface="华文行楷" pitchFamily="2" charset="-122"/>
              </a:rPr>
              <a:t>工伤保险条例</a:t>
            </a:r>
            <a:r>
              <a:rPr lang="en-US" altLang="zh-CN" b="1">
                <a:latin typeface="Arial" panose="020B0604020202020204"/>
                <a:ea typeface="华文行楷" pitchFamily="2" charset="-122"/>
              </a:rPr>
              <a:t>》</a:t>
            </a:r>
            <a:endParaRPr lang="en-US" altLang="zh-CN" b="1">
              <a:latin typeface="Arial" panose="020B0604020202020204"/>
              <a:ea typeface="华文行楷" pitchFamily="2" charset="-122"/>
            </a:endParaRPr>
          </a:p>
        </p:txBody>
      </p:sp>
      <p:sp>
        <p:nvSpPr>
          <p:cNvPr id="2161" name="矩形 2160"/>
          <p:cNvSpPr/>
          <p:nvPr/>
        </p:nvSpPr>
        <p:spPr>
          <a:xfrm>
            <a:off x="762000" y="2514600"/>
            <a:ext cx="7848600" cy="2041525"/>
          </a:xfrm>
          <a:prstGeom prst="rect">
            <a:avLst/>
          </a:prstGeom>
          <a:noFill/>
          <a:ln w="9525">
            <a:noFill/>
          </a:ln>
        </p:spPr>
        <p:txBody>
          <a:bodyPr anchor="ctr" anchorCtr="0">
            <a:spAutoFit/>
          </a:bodyPr>
          <a:p>
            <a:r>
              <a:rPr lang="zh-CN" altLang="en-US" sz="3200" b="1">
                <a:latin typeface="宋体" panose="02010600030101010101" pitchFamily="2" charset="-122"/>
              </a:rPr>
              <a:t>为了保障因工作遭受事故伤害或者患职业病的职工获得医疗救治和经济补偿，促进工伤预防和职业康复，分散用人单位的工伤风险。</a:t>
            </a:r>
            <a:endParaRPr lang="zh-CN" altLang="en-US" sz="3200" b="1">
              <a:latin typeface="宋体" panose="02010600030101010101" pitchFamily="2" charset="-122"/>
            </a:endParaRPr>
          </a:p>
        </p:txBody>
      </p:sp>
      <p:sp>
        <p:nvSpPr>
          <p:cNvPr id="33796" name="矩形 2161"/>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60"/>
                                        </p:tgtEl>
                                        <p:attrNameLst>
                                          <p:attrName>style.visibility</p:attrName>
                                        </p:attrNameLst>
                                      </p:cBhvr>
                                      <p:to>
                                        <p:strVal val="visible"/>
                                      </p:to>
                                    </p:set>
                                    <p:animEffect transition="in" filter="slide(fromBottom)">
                                      <p:cBhvr additive="base">
                                        <p:cTn id="7" dur="500"/>
                                        <p:tgtEl>
                                          <p:spTgt spid="216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161"/>
                                        </p:tgtEl>
                                        <p:attrNameLst>
                                          <p:attrName>style.visibility</p:attrName>
                                        </p:attrNameLst>
                                      </p:cBhvr>
                                      <p:to>
                                        <p:strVal val="visible"/>
                                      </p:to>
                                    </p:set>
                                    <p:animEffect transition="in" filter="slide(fromBottom)">
                                      <p:cBhvr additive="base">
                                        <p:cTn id="12" dur="500"/>
                                        <p:tgtEl>
                                          <p:spTgt spid="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 grpId="0" animBg="1"/>
      <p:bldP spid="216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矩形 216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66" name="矩形 2165"/>
          <p:cNvSpPr/>
          <p:nvPr/>
        </p:nvSpPr>
        <p:spPr>
          <a:xfrm>
            <a:off x="228600" y="1143000"/>
            <a:ext cx="8763000" cy="5216525"/>
          </a:xfrm>
          <a:prstGeom prst="rect">
            <a:avLst/>
          </a:prstGeom>
          <a:noFill/>
          <a:ln w="9525">
            <a:noFill/>
          </a:ln>
        </p:spPr>
        <p:txBody>
          <a:bodyPr anchor="ctr" anchorCtr="0">
            <a:spAutoFit/>
          </a:bodyPr>
          <a:p>
            <a:r>
              <a:rPr lang="zh-CN" altLang="en-US" sz="2800" b="1">
                <a:latin typeface="宋体" panose="02010600030101010101" pitchFamily="2" charset="-122"/>
              </a:rPr>
              <a:t>第十四条</a:t>
            </a:r>
            <a:r>
              <a:rPr lang="en-US" altLang="zh-CN" sz="2800" b="1">
                <a:latin typeface="宋体" panose="02010600030101010101" pitchFamily="2" charset="-122"/>
              </a:rPr>
              <a:t> </a:t>
            </a:r>
            <a:r>
              <a:rPr lang="zh-CN" altLang="en-US" sz="2800" b="1">
                <a:latin typeface="宋体" panose="02010600030101010101" pitchFamily="2" charset="-122"/>
              </a:rPr>
              <a:t>职工有下列情形之一的，应当认定为工伤：</a:t>
            </a:r>
            <a:r>
              <a:rPr lang="en-US" altLang="zh-CN" sz="2800" b="1">
                <a:latin typeface="宋体" panose="02010600030101010101" pitchFamily="2" charset="-122"/>
              </a:rPr>
              <a:t> </a:t>
            </a:r>
            <a:br>
              <a:rPr lang="en-US" altLang="zh-CN" sz="2800" b="1">
                <a:latin typeface="宋体" panose="02010600030101010101" pitchFamily="2" charset="-122"/>
              </a:rPr>
            </a:br>
            <a:r>
              <a:rPr lang="zh-CN" altLang="en-US" sz="2800" b="1">
                <a:latin typeface="宋体" panose="02010600030101010101" pitchFamily="2" charset="-122"/>
              </a:rPr>
              <a:t>（一）在工作时间和工作场所内，因工作原因受到事故伤害的；</a:t>
            </a:r>
            <a:r>
              <a:rPr lang="en-US" altLang="zh-CN" sz="2800" b="1">
                <a:latin typeface="宋体" panose="02010600030101010101" pitchFamily="2" charset="-122"/>
              </a:rPr>
              <a:t> </a:t>
            </a:r>
            <a:br>
              <a:rPr lang="en-US" altLang="zh-CN" sz="2800" b="1">
                <a:latin typeface="宋体" panose="02010600030101010101" pitchFamily="2" charset="-122"/>
              </a:rPr>
            </a:br>
            <a:r>
              <a:rPr lang="zh-CN" altLang="en-US" sz="2800" b="1">
                <a:latin typeface="宋体" panose="02010600030101010101" pitchFamily="2" charset="-122"/>
              </a:rPr>
              <a:t>（二）工作时间前后在工作场所内，从事与工作有关的预备性或者收尾性工作受到事故伤害的；</a:t>
            </a:r>
            <a:r>
              <a:rPr lang="en-US" altLang="zh-CN" sz="2800" b="1">
                <a:latin typeface="宋体" panose="02010600030101010101" pitchFamily="2" charset="-122"/>
              </a:rPr>
              <a:t> </a:t>
            </a:r>
            <a:br>
              <a:rPr lang="en-US" altLang="zh-CN" sz="2800" b="1">
                <a:latin typeface="宋体" panose="02010600030101010101" pitchFamily="2" charset="-122"/>
              </a:rPr>
            </a:br>
            <a:r>
              <a:rPr lang="zh-CN" altLang="en-US" sz="2800" b="1">
                <a:latin typeface="宋体" panose="02010600030101010101" pitchFamily="2" charset="-122"/>
              </a:rPr>
              <a:t>（三）在工作时间和工作场所内，因履行工作职责受到暴力等意外伤害的；</a:t>
            </a:r>
            <a:r>
              <a:rPr lang="en-US" altLang="zh-CN" sz="2800" b="1">
                <a:latin typeface="宋体" panose="02010600030101010101" pitchFamily="2" charset="-122"/>
              </a:rPr>
              <a:t> </a:t>
            </a:r>
            <a:br>
              <a:rPr lang="en-US" altLang="zh-CN" sz="2800" b="1">
                <a:latin typeface="宋体" panose="02010600030101010101" pitchFamily="2" charset="-122"/>
              </a:rPr>
            </a:br>
            <a:r>
              <a:rPr lang="zh-CN" altLang="en-US" sz="2800" b="1">
                <a:latin typeface="宋体" panose="02010600030101010101" pitchFamily="2" charset="-122"/>
              </a:rPr>
              <a:t>（四）患职业病的；</a:t>
            </a:r>
            <a:r>
              <a:rPr lang="en-US" altLang="zh-CN" sz="2800" b="1">
                <a:latin typeface="宋体" panose="02010600030101010101" pitchFamily="2" charset="-122"/>
              </a:rPr>
              <a:t> </a:t>
            </a:r>
            <a:br>
              <a:rPr lang="en-US" altLang="zh-CN" sz="2800" b="1">
                <a:latin typeface="宋体" panose="02010600030101010101" pitchFamily="2" charset="-122"/>
              </a:rPr>
            </a:br>
            <a:r>
              <a:rPr lang="zh-CN" altLang="en-US" sz="2800" b="1">
                <a:latin typeface="宋体" panose="02010600030101010101" pitchFamily="2" charset="-122"/>
              </a:rPr>
              <a:t>（五）因工外出期间，由于工作原因受到伤害或者发生事故下落不明的；</a:t>
            </a:r>
            <a:r>
              <a:rPr lang="en-US" altLang="zh-CN" sz="2800" b="1">
                <a:latin typeface="宋体" panose="02010600030101010101" pitchFamily="2" charset="-122"/>
              </a:rPr>
              <a:t> </a:t>
            </a:r>
            <a:br>
              <a:rPr lang="en-US" altLang="zh-CN" sz="2800" b="1">
                <a:latin typeface="宋体" panose="02010600030101010101" pitchFamily="2" charset="-122"/>
              </a:rPr>
            </a:br>
            <a:r>
              <a:rPr lang="zh-CN" altLang="en-US" sz="2800" b="1">
                <a:latin typeface="宋体" panose="02010600030101010101" pitchFamily="2" charset="-122"/>
              </a:rPr>
              <a:t>（六）在上下班途中，受到机动车事故伤害的；</a:t>
            </a:r>
            <a:r>
              <a:rPr lang="en-US" altLang="zh-CN" sz="2800" b="1">
                <a:latin typeface="宋体" panose="02010600030101010101" pitchFamily="2" charset="-122"/>
              </a:rPr>
              <a:t> </a:t>
            </a:r>
            <a:br>
              <a:rPr lang="en-US" altLang="zh-CN" sz="2800" b="1">
                <a:latin typeface="宋体" panose="02010600030101010101" pitchFamily="2" charset="-122"/>
              </a:rPr>
            </a:br>
            <a:r>
              <a:rPr lang="zh-CN" altLang="en-US" sz="2800" b="1">
                <a:latin typeface="宋体" panose="02010600030101010101" pitchFamily="2" charset="-122"/>
              </a:rPr>
              <a:t>（七）法律、行政法规规定应当认定为工伤的其他情形。 </a:t>
            </a:r>
            <a:endParaRPr lang="zh-CN" altLang="en-US" sz="2800" b="1">
              <a:latin typeface="宋体" panose="02010600030101010101" pitchFamily="2" charset="-122"/>
            </a:endParaRPr>
          </a:p>
        </p:txBody>
      </p:sp>
      <p:sp>
        <p:nvSpPr>
          <p:cNvPr id="34819" name="矩形 2166"/>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childTnLst>
                                    <p:set>
                                      <p:cBhvr additive="base">
                                        <p:cTn id="6" dur="1" fill="hold">
                                          <p:stCondLst>
                                            <p:cond delay="0"/>
                                          </p:stCondLst>
                                        </p:cTn>
                                        <p:tgtEl>
                                          <p:spTgt spid="2166"/>
                                        </p:tgtEl>
                                        <p:attrNameLst>
                                          <p:attrName>style.visibility</p:attrName>
                                        </p:attrNameLst>
                                      </p:cBhvr>
                                      <p:to>
                                        <p:strVal val="visible"/>
                                      </p:to>
                                    </p:set>
                                    <p:anim calcmode="lin" valueType="num">
                                      <p:cBhvr additive="base">
                                        <p:cTn id="7" dur="500" fill="hold"/>
                                        <p:tgtEl>
                                          <p:spTgt spid="2166"/>
                                        </p:tgtEl>
                                        <p:attrNameLst>
                                          <p:attrName>ppt_w</p:attrName>
                                        </p:attrNameLst>
                                      </p:cBhvr>
                                      <p:tavLst>
                                        <p:tav tm="0">
                                          <p:val>
                                            <p:fltVal val="0.000000"/>
                                          </p:val>
                                        </p:tav>
                                        <p:tav tm="100000">
                                          <p:val>
                                            <p:strVal val="#ppt_w"/>
                                          </p:val>
                                        </p:tav>
                                      </p:tavLst>
                                    </p:anim>
                                    <p:anim calcmode="lin" valueType="num">
                                      <p:cBhvr additive="base">
                                        <p:cTn id="8" dur="500" fill="hold"/>
                                        <p:tgtEl>
                                          <p:spTgt spid="216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矩形 216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71" name="矩形 2170"/>
          <p:cNvSpPr/>
          <p:nvPr/>
        </p:nvSpPr>
        <p:spPr>
          <a:xfrm>
            <a:off x="152400" y="1735138"/>
            <a:ext cx="8839200" cy="3990975"/>
          </a:xfrm>
          <a:prstGeom prst="rect">
            <a:avLst/>
          </a:prstGeom>
          <a:noFill/>
          <a:ln w="9525">
            <a:noFill/>
          </a:ln>
        </p:spPr>
        <p:txBody>
          <a:bodyPr anchor="ctr" anchorCtr="0">
            <a:spAutoFit/>
          </a:bodyPr>
          <a:p>
            <a:r>
              <a:rPr lang="zh-CN" altLang="en-US" sz="3200" b="1">
                <a:latin typeface="宋体" panose="02010600030101010101" pitchFamily="2" charset="-122"/>
              </a:rPr>
              <a:t>第十五条 职工有下列情形之一的，视同工伤： </a:t>
            </a:r>
            <a:endParaRPr lang="zh-CN" altLang="en-US" sz="3200" b="1">
              <a:latin typeface="宋体" panose="02010600030101010101" pitchFamily="2" charset="-122"/>
            </a:endParaRPr>
          </a:p>
          <a:p>
            <a:r>
              <a:rPr lang="zh-CN" altLang="en-US" sz="3200" b="1">
                <a:latin typeface="宋体" panose="02010600030101010101" pitchFamily="2" charset="-122"/>
              </a:rPr>
              <a:t>（一）在工作时间和工作岗位，突发疾病死亡或者在</a:t>
            </a:r>
            <a:r>
              <a:rPr lang="en-US" altLang="zh-CN" sz="3200" b="1">
                <a:latin typeface="宋体" panose="02010600030101010101" pitchFamily="2" charset="-122"/>
              </a:rPr>
              <a:t>48</a:t>
            </a:r>
            <a:r>
              <a:rPr lang="zh-CN" altLang="en-US" sz="3200" b="1">
                <a:latin typeface="宋体" panose="02010600030101010101" pitchFamily="2" charset="-122"/>
              </a:rPr>
              <a:t>小时之内经抢救无效死亡的； </a:t>
            </a:r>
            <a:endParaRPr lang="zh-CN" altLang="en-US" sz="3200" b="1">
              <a:latin typeface="宋体" panose="02010600030101010101" pitchFamily="2" charset="-122"/>
            </a:endParaRPr>
          </a:p>
          <a:p>
            <a:r>
              <a:rPr lang="zh-CN" altLang="en-US" sz="3200" b="1">
                <a:latin typeface="宋体" panose="02010600030101010101" pitchFamily="2" charset="-122"/>
              </a:rPr>
              <a:t>（二）在抢险救灾等维护国家利益、公共利益活动中受到伤害的； </a:t>
            </a:r>
            <a:endParaRPr lang="zh-CN" altLang="en-US" sz="3200" b="1">
              <a:latin typeface="宋体" panose="02010600030101010101" pitchFamily="2" charset="-122"/>
            </a:endParaRPr>
          </a:p>
          <a:p>
            <a:r>
              <a:rPr lang="zh-CN" altLang="en-US" sz="3200" b="1">
                <a:latin typeface="宋体" panose="02010600030101010101" pitchFamily="2" charset="-122"/>
              </a:rPr>
              <a:t>（三）职工原在军队服役，因战、因公负伤致残，已取得革命伤残军人证，到用人单位后旧伤复发的。 </a:t>
            </a:r>
            <a:endParaRPr lang="zh-CN" altLang="en-US" sz="3200" b="1">
              <a:latin typeface="宋体" panose="02010600030101010101" pitchFamily="2" charset="-122"/>
            </a:endParaRPr>
          </a:p>
        </p:txBody>
      </p:sp>
      <p:sp>
        <p:nvSpPr>
          <p:cNvPr id="35843" name="矩形 2171"/>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childTnLst>
                                    <p:set>
                                      <p:cBhvr additive="base">
                                        <p:cTn id="6" dur="1" fill="hold">
                                          <p:stCondLst>
                                            <p:cond delay="0"/>
                                          </p:stCondLst>
                                        </p:cTn>
                                        <p:tgtEl>
                                          <p:spTgt spid="2171"/>
                                        </p:tgtEl>
                                        <p:attrNameLst>
                                          <p:attrName>style.visibility</p:attrName>
                                        </p:attrNameLst>
                                      </p:cBhvr>
                                      <p:to>
                                        <p:strVal val="visible"/>
                                      </p:to>
                                    </p:set>
                                    <p:anim calcmode="lin" valueType="num">
                                      <p:cBhvr additive="base">
                                        <p:cTn id="7" dur="500" fill="hold"/>
                                        <p:tgtEl>
                                          <p:spTgt spid="2171"/>
                                        </p:tgtEl>
                                        <p:attrNameLst>
                                          <p:attrName>ppt_w</p:attrName>
                                        </p:attrNameLst>
                                      </p:cBhvr>
                                      <p:tavLst>
                                        <p:tav tm="0">
                                          <p:val>
                                            <p:fltVal val="0.000000"/>
                                          </p:val>
                                        </p:tav>
                                        <p:tav tm="100000">
                                          <p:val>
                                            <p:strVal val="#ppt_w"/>
                                          </p:val>
                                        </p:tav>
                                      </p:tavLst>
                                    </p:anim>
                                    <p:anim calcmode="lin" valueType="num">
                                      <p:cBhvr additive="base">
                                        <p:cTn id="8" dur="500" fill="hold"/>
                                        <p:tgtEl>
                                          <p:spTgt spid="2171"/>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矩形 217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76" name="矩形 2175"/>
          <p:cNvSpPr/>
          <p:nvPr/>
        </p:nvSpPr>
        <p:spPr>
          <a:xfrm>
            <a:off x="457200" y="2362200"/>
            <a:ext cx="8229600" cy="2528888"/>
          </a:xfrm>
          <a:prstGeom prst="rect">
            <a:avLst/>
          </a:prstGeom>
          <a:noFill/>
          <a:ln w="9525">
            <a:noFill/>
          </a:ln>
        </p:spPr>
        <p:txBody>
          <a:bodyPr anchor="ctr" anchorCtr="0">
            <a:spAutoFit/>
          </a:bodyPr>
          <a:p>
            <a:r>
              <a:rPr lang="zh-CN" altLang="en-US" sz="3200" b="1">
                <a:latin typeface="宋体" panose="02010600030101010101" pitchFamily="2" charset="-122"/>
              </a:rPr>
              <a:t>第十六条 职工有下列情形之一的，不得认定为工伤或者视同工伤： </a:t>
            </a:r>
            <a:endParaRPr lang="zh-CN" altLang="en-US" sz="3200" b="1">
              <a:latin typeface="宋体" panose="02010600030101010101" pitchFamily="2" charset="-122"/>
            </a:endParaRPr>
          </a:p>
          <a:p>
            <a:r>
              <a:rPr lang="zh-CN" altLang="en-US" sz="3200" b="1">
                <a:latin typeface="宋体" panose="02010600030101010101" pitchFamily="2" charset="-122"/>
              </a:rPr>
              <a:t>（一）因犯罪或者违反治安管理伤亡的； </a:t>
            </a:r>
            <a:endParaRPr lang="zh-CN" altLang="en-US" sz="3200" b="1">
              <a:latin typeface="宋体" panose="02010600030101010101" pitchFamily="2" charset="-122"/>
            </a:endParaRPr>
          </a:p>
          <a:p>
            <a:r>
              <a:rPr lang="zh-CN" altLang="en-US" sz="3200" b="1">
                <a:latin typeface="宋体" panose="02010600030101010101" pitchFamily="2" charset="-122"/>
              </a:rPr>
              <a:t>（二）醉酒导致伤亡的； </a:t>
            </a:r>
            <a:endParaRPr lang="zh-CN" altLang="en-US" sz="3200" b="1">
              <a:latin typeface="宋体" panose="02010600030101010101" pitchFamily="2" charset="-122"/>
            </a:endParaRPr>
          </a:p>
          <a:p>
            <a:r>
              <a:rPr lang="zh-CN" altLang="en-US" sz="3200" b="1">
                <a:latin typeface="宋体" panose="02010600030101010101" pitchFamily="2" charset="-122"/>
              </a:rPr>
              <a:t>（三）自残或者自杀的。 </a:t>
            </a:r>
            <a:endParaRPr lang="zh-CN" altLang="en-US" sz="3200" b="1">
              <a:latin typeface="宋体" panose="02010600030101010101" pitchFamily="2" charset="-122"/>
            </a:endParaRPr>
          </a:p>
        </p:txBody>
      </p:sp>
      <p:sp>
        <p:nvSpPr>
          <p:cNvPr id="36867" name="矩形 2176"/>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childTnLst>
                                    <p:set>
                                      <p:cBhvr additive="base">
                                        <p:cTn id="6" dur="1" fill="hold">
                                          <p:stCondLst>
                                            <p:cond delay="0"/>
                                          </p:stCondLst>
                                        </p:cTn>
                                        <p:tgtEl>
                                          <p:spTgt spid="2176"/>
                                        </p:tgtEl>
                                        <p:attrNameLst>
                                          <p:attrName>style.visibility</p:attrName>
                                        </p:attrNameLst>
                                      </p:cBhvr>
                                      <p:to>
                                        <p:strVal val="visible"/>
                                      </p:to>
                                    </p:set>
                                    <p:anim calcmode="lin" valueType="num">
                                      <p:cBhvr additive="base">
                                        <p:cTn id="7" dur="500" fill="hold"/>
                                        <p:tgtEl>
                                          <p:spTgt spid="2176"/>
                                        </p:tgtEl>
                                        <p:attrNameLst>
                                          <p:attrName>ppt_w</p:attrName>
                                        </p:attrNameLst>
                                      </p:cBhvr>
                                      <p:tavLst>
                                        <p:tav tm="0">
                                          <p:val>
                                            <p:fltVal val="0.000000"/>
                                          </p:val>
                                        </p:tav>
                                        <p:tav tm="100000">
                                          <p:val>
                                            <p:strVal val="#ppt_w"/>
                                          </p:val>
                                        </p:tav>
                                      </p:tavLst>
                                    </p:anim>
                                    <p:anim calcmode="lin" valueType="num">
                                      <p:cBhvr additive="base">
                                        <p:cTn id="8" dur="500" fill="hold"/>
                                        <p:tgtEl>
                                          <p:spTgt spid="217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矩形 217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81" name="矩形 2180"/>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事故特征</a:t>
            </a:r>
            <a:endParaRPr lang="zh-CN" altLang="en-US" b="1">
              <a:latin typeface="Arial" panose="020B0604020202020204"/>
              <a:ea typeface="华文行楷" pitchFamily="2" charset="-122"/>
            </a:endParaRPr>
          </a:p>
        </p:txBody>
      </p:sp>
      <p:sp>
        <p:nvSpPr>
          <p:cNvPr id="2182" name="矩形 2181"/>
          <p:cNvSpPr/>
          <p:nvPr/>
        </p:nvSpPr>
        <p:spPr>
          <a:xfrm>
            <a:off x="838200" y="2667000"/>
            <a:ext cx="36576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因果性</a:t>
            </a:r>
            <a:endParaRPr lang="zh-CN" altLang="en-US" sz="3200" b="1">
              <a:latin typeface="Arial" panose="020B0604020202020204"/>
            </a:endParaRPr>
          </a:p>
        </p:txBody>
      </p:sp>
      <p:sp>
        <p:nvSpPr>
          <p:cNvPr id="2183" name="矩形 2182"/>
          <p:cNvSpPr/>
          <p:nvPr/>
        </p:nvSpPr>
        <p:spPr>
          <a:xfrm>
            <a:off x="827088" y="4005263"/>
            <a:ext cx="6172200" cy="579437"/>
          </a:xfrm>
          <a:prstGeom prst="rect">
            <a:avLst/>
          </a:prstGeom>
          <a:noFill/>
          <a:ln w="9525">
            <a:noFill/>
          </a:ln>
        </p:spPr>
        <p:txBody>
          <a:bodyPr anchor="t" anchorCtr="0">
            <a:spAutoFit/>
          </a:bodyPr>
          <a:p>
            <a:pPr>
              <a:spcBef>
                <a:spcPct val="50000"/>
              </a:spcBef>
            </a:pPr>
            <a:r>
              <a:rPr lang="zh-CN" altLang="en-US" sz="3200" b="1">
                <a:latin typeface="Arial" panose="020B0604020202020204"/>
              </a:rPr>
              <a:t>偶然性、必然性、和规律性</a:t>
            </a:r>
            <a:endParaRPr lang="zh-CN" altLang="en-US" sz="3200" b="1">
              <a:latin typeface="Arial" panose="020B0604020202020204"/>
            </a:endParaRPr>
          </a:p>
        </p:txBody>
      </p:sp>
      <p:sp>
        <p:nvSpPr>
          <p:cNvPr id="2184" name="矩形 2183"/>
          <p:cNvSpPr/>
          <p:nvPr/>
        </p:nvSpPr>
        <p:spPr>
          <a:xfrm>
            <a:off x="827088" y="5373688"/>
            <a:ext cx="7467600" cy="579437"/>
          </a:xfrm>
          <a:prstGeom prst="rect">
            <a:avLst/>
          </a:prstGeom>
          <a:noFill/>
          <a:ln w="9525">
            <a:noFill/>
          </a:ln>
        </p:spPr>
        <p:txBody>
          <a:bodyPr anchor="t" anchorCtr="0">
            <a:spAutoFit/>
          </a:bodyPr>
          <a:p>
            <a:pPr>
              <a:spcBef>
                <a:spcPct val="50000"/>
              </a:spcBef>
            </a:pPr>
            <a:r>
              <a:rPr lang="zh-CN" altLang="en-US" sz="3200" b="1">
                <a:latin typeface="Arial" panose="020B0604020202020204"/>
              </a:rPr>
              <a:t>潜伏性、再现性、可预测性</a:t>
            </a:r>
            <a:endParaRPr lang="zh-CN" altLang="en-US" sz="3200" b="1">
              <a:latin typeface="Arial" panose="020B0604020202020204"/>
            </a:endParaRPr>
          </a:p>
        </p:txBody>
      </p:sp>
      <p:sp>
        <p:nvSpPr>
          <p:cNvPr id="2185" name="矩形 2184"/>
          <p:cNvSpPr/>
          <p:nvPr/>
        </p:nvSpPr>
        <p:spPr>
          <a:xfrm>
            <a:off x="827088" y="4581525"/>
            <a:ext cx="6397625" cy="609600"/>
          </a:xfrm>
          <a:prstGeom prst="rect">
            <a:avLst/>
          </a:prstGeom>
          <a:solidFill>
            <a:srgbClr val="BBE0E3"/>
          </a:solidFill>
          <a:ln w="9525">
            <a:noFill/>
          </a:ln>
        </p:spPr>
        <p:txBody>
          <a:bodyPr wrap="none" anchor="ctr" anchorCtr="1"/>
          <a:p>
            <a:pPr algn="ctr"/>
            <a:r>
              <a:rPr lang="zh-CN" altLang="en-US" sz="3200" b="1">
                <a:latin typeface="Arial" panose="020B0604020202020204"/>
              </a:rPr>
              <a:t>几时发生，程度如何，损失怎样</a:t>
            </a:r>
            <a:endParaRPr lang="zh-CN" altLang="en-US" sz="3200" b="1">
              <a:latin typeface="Arial" panose="020B0604020202020204"/>
            </a:endParaRPr>
          </a:p>
        </p:txBody>
      </p:sp>
      <p:graphicFrame>
        <p:nvGraphicFramePr>
          <p:cNvPr id="2186" name="对象 2185"/>
          <p:cNvGraphicFramePr>
            <a:graphicFrameLocks noChangeAspect="1"/>
          </p:cNvGraphicFramePr>
          <p:nvPr/>
        </p:nvGraphicFramePr>
        <p:xfrm>
          <a:off x="2286000" y="914400"/>
          <a:ext cx="4800600" cy="3021013"/>
        </p:xfrm>
        <a:graphic>
          <a:graphicData uri="http://schemas.openxmlformats.org/presentationml/2006/ole">
            <mc:AlternateContent xmlns:mc="http://schemas.openxmlformats.org/markup-compatibility/2006">
              <mc:Choice xmlns:v="urn:schemas-microsoft-com:vml" Requires="v">
                <p:oleObj spid="_x0000_s3078" name="" r:id="rId1" imgW="3314700" imgH="2089150" progId="Word.Picture.8">
                  <p:embed/>
                </p:oleObj>
              </mc:Choice>
              <mc:Fallback>
                <p:oleObj name="" r:id="rId1" imgW="3314700" imgH="2089150" progId="Word.Picture.8">
                  <p:embed/>
                  <p:pic>
                    <p:nvPicPr>
                      <p:cNvPr id="0" name="图片 3077"/>
                      <p:cNvPicPr/>
                      <p:nvPr/>
                    </p:nvPicPr>
                    <p:blipFill>
                      <a:blip r:embed="rId2"/>
                      <a:stretch>
                        <a:fillRect/>
                      </a:stretch>
                    </p:blipFill>
                    <p:spPr>
                      <a:xfrm>
                        <a:off x="2286000" y="914400"/>
                        <a:ext cx="4800600" cy="3021013"/>
                      </a:xfrm>
                      <a:prstGeom prst="rect">
                        <a:avLst/>
                      </a:prstGeom>
                      <a:noFill/>
                      <a:ln w="38100">
                        <a:noFill/>
                        <a:miter/>
                      </a:ln>
                    </p:spPr>
                  </p:pic>
                </p:oleObj>
              </mc:Fallback>
            </mc:AlternateContent>
          </a:graphicData>
        </a:graphic>
      </p:graphicFrame>
      <p:sp>
        <p:nvSpPr>
          <p:cNvPr id="2187" name="矩形 2186"/>
          <p:cNvSpPr/>
          <p:nvPr/>
        </p:nvSpPr>
        <p:spPr>
          <a:xfrm>
            <a:off x="6172200" y="685800"/>
            <a:ext cx="2971800" cy="1752600"/>
          </a:xfrm>
          <a:prstGeom prst="rect">
            <a:avLst/>
          </a:prstGeom>
          <a:solidFill>
            <a:srgbClr val="BBE0E3"/>
          </a:solidFill>
          <a:ln w="9525">
            <a:noFill/>
          </a:ln>
        </p:spPr>
        <p:txBody>
          <a:bodyPr wrap="none" anchor="ctr" anchorCtr="0"/>
          <a:p>
            <a:pPr algn="ctr"/>
            <a:r>
              <a:rPr lang="zh-CN" altLang="en-US" sz="2400">
                <a:latin typeface="Arial" panose="020B0604020202020204"/>
              </a:rPr>
              <a:t>海因里希法则</a:t>
            </a:r>
            <a:endParaRPr lang="zh-CN" altLang="en-US" sz="2400">
              <a:latin typeface="Arial" panose="020B0604020202020204"/>
            </a:endParaRPr>
          </a:p>
          <a:p>
            <a:pPr algn="ctr"/>
            <a:r>
              <a:rPr lang="zh-CN" altLang="en-US" sz="2400">
                <a:latin typeface="宋体" panose="02010600030101010101" pitchFamily="2" charset="-122"/>
              </a:rPr>
              <a:t>死亡、重伤、轻伤和</a:t>
            </a:r>
            <a:endParaRPr lang="zh-CN" altLang="en-US" sz="2400">
              <a:latin typeface="宋体" panose="02010600030101010101" pitchFamily="2" charset="-122"/>
            </a:endParaRPr>
          </a:p>
          <a:p>
            <a:pPr algn="ctr"/>
            <a:r>
              <a:rPr lang="zh-CN" altLang="en-US" sz="2400">
                <a:latin typeface="宋体" panose="02010600030101010101" pitchFamily="2" charset="-122"/>
              </a:rPr>
              <a:t>无伤害的事故件数之比</a:t>
            </a:r>
            <a:endParaRPr lang="zh-CN" altLang="en-US" sz="2400">
              <a:latin typeface="宋体" panose="02010600030101010101" pitchFamily="2" charset="-122"/>
            </a:endParaRPr>
          </a:p>
          <a:p>
            <a:pPr algn="ctr"/>
            <a:r>
              <a:rPr lang="zh-CN" altLang="en-US" sz="2400">
                <a:latin typeface="宋体" panose="02010600030101010101" pitchFamily="2" charset="-122"/>
              </a:rPr>
              <a:t>为</a:t>
            </a:r>
            <a:r>
              <a:rPr lang="en-US" altLang="zh-CN" sz="2400">
                <a:latin typeface="Times New Roman" panose="02020603050405020304" pitchFamily="18" charset="0"/>
              </a:rPr>
              <a:t>1</a:t>
            </a:r>
            <a:r>
              <a:rPr lang="zh-CN" altLang="en-US" sz="2400">
                <a:latin typeface="宋体" panose="02010600030101010101" pitchFamily="2" charset="-122"/>
              </a:rPr>
              <a:t>：</a:t>
            </a:r>
            <a:r>
              <a:rPr lang="en-US" altLang="zh-CN" sz="2400">
                <a:latin typeface="Times New Roman" panose="02020603050405020304" pitchFamily="18" charset="0"/>
              </a:rPr>
              <a:t>29</a:t>
            </a:r>
            <a:r>
              <a:rPr lang="zh-CN" altLang="en-US" sz="2400">
                <a:latin typeface="宋体" panose="02010600030101010101" pitchFamily="2" charset="-122"/>
              </a:rPr>
              <a:t>：</a:t>
            </a:r>
            <a:r>
              <a:rPr lang="en-US" altLang="zh-CN" sz="2400">
                <a:latin typeface="Times New Roman" panose="02020603050405020304" pitchFamily="18" charset="0"/>
              </a:rPr>
              <a:t>300</a:t>
            </a:r>
            <a:r>
              <a:rPr lang="en-US" altLang="zh-CN" sz="2400">
                <a:latin typeface="Arial" panose="020B0604020202020204"/>
              </a:rPr>
              <a:t> </a:t>
            </a:r>
            <a:endParaRPr lang="en-US" altLang="zh-CN" sz="2400">
              <a:latin typeface="Arial" panose="020B0604020202020204"/>
            </a:endParaRPr>
          </a:p>
        </p:txBody>
      </p:sp>
      <p:sp>
        <p:nvSpPr>
          <p:cNvPr id="37897" name="矩形 2187"/>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81"/>
                                        </p:tgtEl>
                                        <p:attrNameLst>
                                          <p:attrName>style.visibility</p:attrName>
                                        </p:attrNameLst>
                                      </p:cBhvr>
                                      <p:to>
                                        <p:strVal val="visible"/>
                                      </p:to>
                                    </p:set>
                                    <p:animEffect transition="in" filter="slide(fromBottom)">
                                      <p:cBhvr additive="base">
                                        <p:cTn id="7" dur="500"/>
                                        <p:tgtEl>
                                          <p:spTgt spid="218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182"/>
                                        </p:tgtEl>
                                        <p:attrNameLst>
                                          <p:attrName>style.visibility</p:attrName>
                                        </p:attrNameLst>
                                      </p:cBhvr>
                                      <p:to>
                                        <p:strVal val="visible"/>
                                      </p:to>
                                    </p:set>
                                    <p:animEffect transition="in" filter="slide(fromBottom)">
                                      <p:cBhvr additive="base">
                                        <p:cTn id="12" dur="500"/>
                                        <p:tgtEl>
                                          <p:spTgt spid="218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183"/>
                                        </p:tgtEl>
                                        <p:attrNameLst>
                                          <p:attrName>style.visibility</p:attrName>
                                        </p:attrNameLst>
                                      </p:cBhvr>
                                      <p:to>
                                        <p:strVal val="visible"/>
                                      </p:to>
                                    </p:set>
                                    <p:animEffect transition="in" filter="slide(fromBottom)">
                                      <p:cBhvr additive="base">
                                        <p:cTn id="17" dur="500"/>
                                        <p:tgtEl>
                                          <p:spTgt spid="218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4" nodeType="clickEffect">
                                  <p:childTnLst>
                                    <p:set>
                                      <p:cBhvr additive="base">
                                        <p:cTn id="21" dur="1" fill="hold">
                                          <p:stCondLst>
                                            <p:cond delay="0"/>
                                          </p:stCondLst>
                                        </p:cTn>
                                        <p:tgtEl>
                                          <p:spTgt spid="2185"/>
                                        </p:tgtEl>
                                        <p:attrNameLst>
                                          <p:attrName>style.visibility</p:attrName>
                                        </p:attrNameLst>
                                      </p:cBhvr>
                                      <p:to>
                                        <p:strVal val="visible"/>
                                      </p:to>
                                    </p:set>
                                    <p:animEffect transition="in" filter="slide(fromBottom)">
                                      <p:cBhvr additive="base">
                                        <p:cTn id="22" dur="500"/>
                                        <p:tgtEl>
                                          <p:spTgt spid="218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3" nodeType="clickEffect">
                                  <p:childTnLst>
                                    <p:set>
                                      <p:cBhvr additive="base">
                                        <p:cTn id="26" dur="1" fill="hold">
                                          <p:stCondLst>
                                            <p:cond delay="0"/>
                                          </p:stCondLst>
                                        </p:cTn>
                                        <p:tgtEl>
                                          <p:spTgt spid="2184"/>
                                        </p:tgtEl>
                                        <p:attrNameLst>
                                          <p:attrName>style.visibility</p:attrName>
                                        </p:attrNameLst>
                                      </p:cBhvr>
                                      <p:to>
                                        <p:strVal val="visible"/>
                                      </p:to>
                                    </p:set>
                                    <p:animEffect transition="in" filter="slide(fromBottom)">
                                      <p:cBhvr additive="base">
                                        <p:cTn id="27" dur="500"/>
                                        <p:tgtEl>
                                          <p:spTgt spid="218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childTnLst>
                                    <p:set>
                                      <p:cBhvr additive="base">
                                        <p:cTn id="31" dur="1" fill="hold">
                                          <p:stCondLst>
                                            <p:cond delay="0"/>
                                          </p:stCondLst>
                                        </p:cTn>
                                        <p:tgtEl>
                                          <p:spTgt spid="2186"/>
                                        </p:tgtEl>
                                        <p:attrNameLst>
                                          <p:attrName>style.visibility</p:attrName>
                                        </p:attrNameLst>
                                      </p:cBhvr>
                                      <p:to>
                                        <p:strVal val="visible"/>
                                      </p:to>
                                    </p:set>
                                    <p:animEffect transition="in" filter="dissolve">
                                      <p:cBhvr additive="base">
                                        <p:cTn id="32" dur="500"/>
                                        <p:tgtEl>
                                          <p:spTgt spid="218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5" nodeType="clickEffect">
                                  <p:childTnLst>
                                    <p:set>
                                      <p:cBhvr additive="base">
                                        <p:cTn id="36" dur="1" fill="hold">
                                          <p:stCondLst>
                                            <p:cond delay="0"/>
                                          </p:stCondLst>
                                        </p:cTn>
                                        <p:tgtEl>
                                          <p:spTgt spid="2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 grpId="0" animBg="1"/>
      <p:bldP spid="2182" grpId="1" animBg="1"/>
      <p:bldP spid="2183" grpId="2" animBg="1"/>
      <p:bldP spid="2184" grpId="3" animBg="1"/>
      <p:bldP spid="2185" grpId="4" animBg="1"/>
      <p:bldP spid="2187" grpId="5"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矩形 219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92" name="矩形 2191"/>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事故分类</a:t>
            </a:r>
            <a:endParaRPr lang="zh-CN" altLang="en-US" b="1">
              <a:latin typeface="Arial" panose="020B0604020202020204"/>
              <a:ea typeface="华文行楷" pitchFamily="2" charset="-122"/>
            </a:endParaRPr>
          </a:p>
        </p:txBody>
      </p:sp>
      <p:sp>
        <p:nvSpPr>
          <p:cNvPr id="2193" name="矩形 2192"/>
          <p:cNvSpPr/>
          <p:nvPr/>
        </p:nvSpPr>
        <p:spPr>
          <a:xfrm>
            <a:off x="609600" y="2514600"/>
            <a:ext cx="7696200" cy="3016250"/>
          </a:xfrm>
          <a:prstGeom prst="rect">
            <a:avLst/>
          </a:prstGeom>
          <a:noFill/>
          <a:ln w="9525">
            <a:noFill/>
          </a:ln>
        </p:spPr>
        <p:txBody>
          <a:bodyPr anchor="ctr" anchorCtr="0">
            <a:spAutoFit/>
          </a:bodyPr>
          <a:p>
            <a:r>
              <a:rPr lang="en-US" altLang="zh-CN" sz="3200" b="1">
                <a:latin typeface="Arial" panose="020B0604020202020204"/>
              </a:rPr>
              <a:t>1</a:t>
            </a:r>
            <a:r>
              <a:rPr lang="zh-CN" altLang="en-US" sz="3200" b="1">
                <a:latin typeface="Arial" panose="020B0604020202020204"/>
              </a:rPr>
              <a:t>物体打击；</a:t>
            </a:r>
            <a:r>
              <a:rPr lang="en-US" altLang="zh-CN" sz="3200" b="1">
                <a:latin typeface="Arial" panose="020B0604020202020204"/>
              </a:rPr>
              <a:t>2</a:t>
            </a:r>
            <a:r>
              <a:rPr lang="zh-CN" altLang="en-US" sz="3200" b="1">
                <a:latin typeface="Arial" panose="020B0604020202020204"/>
              </a:rPr>
              <a:t>车辆伤害；</a:t>
            </a:r>
            <a:r>
              <a:rPr lang="en-US" altLang="zh-CN" sz="3200" b="1">
                <a:latin typeface="Arial" panose="020B0604020202020204"/>
              </a:rPr>
              <a:t>3</a:t>
            </a:r>
            <a:r>
              <a:rPr lang="zh-CN" altLang="en-US" sz="3200" b="1">
                <a:latin typeface="Arial" panose="020B0604020202020204"/>
              </a:rPr>
              <a:t>机械伤害；</a:t>
            </a:r>
            <a:r>
              <a:rPr lang="en-US" altLang="zh-CN" sz="3200" b="1">
                <a:latin typeface="Arial" panose="020B0604020202020204"/>
              </a:rPr>
              <a:t>4</a:t>
            </a:r>
            <a:r>
              <a:rPr lang="zh-CN" altLang="en-US" sz="3200" b="1">
                <a:latin typeface="Arial" panose="020B0604020202020204"/>
              </a:rPr>
              <a:t>起重伤害；</a:t>
            </a:r>
            <a:r>
              <a:rPr lang="en-US" altLang="zh-CN" sz="3200" b="1">
                <a:latin typeface="Arial" panose="020B0604020202020204"/>
              </a:rPr>
              <a:t>5</a:t>
            </a:r>
            <a:r>
              <a:rPr lang="zh-CN" altLang="en-US" sz="3200" b="1">
                <a:latin typeface="Arial" panose="020B0604020202020204"/>
              </a:rPr>
              <a:t>触电；</a:t>
            </a:r>
            <a:r>
              <a:rPr lang="en-US" altLang="zh-CN" sz="3200" b="1">
                <a:latin typeface="Arial" panose="020B0604020202020204"/>
              </a:rPr>
              <a:t>6</a:t>
            </a:r>
            <a:r>
              <a:rPr lang="zh-CN" altLang="en-US" sz="3200" b="1">
                <a:latin typeface="Arial" panose="020B0604020202020204"/>
              </a:rPr>
              <a:t>淹溺；</a:t>
            </a:r>
            <a:r>
              <a:rPr lang="en-US" altLang="zh-CN" sz="3200" b="1">
                <a:latin typeface="Arial" panose="020B0604020202020204"/>
              </a:rPr>
              <a:t>7</a:t>
            </a:r>
            <a:r>
              <a:rPr lang="zh-CN" altLang="en-US" sz="3200" b="1">
                <a:latin typeface="Arial" panose="020B0604020202020204"/>
              </a:rPr>
              <a:t>灼烫；</a:t>
            </a:r>
            <a:r>
              <a:rPr lang="en-US" altLang="zh-CN" sz="3200" b="1">
                <a:latin typeface="Arial" panose="020B0604020202020204"/>
              </a:rPr>
              <a:t>8</a:t>
            </a:r>
            <a:r>
              <a:rPr lang="zh-CN" altLang="en-US" sz="3200" b="1">
                <a:latin typeface="Arial" panose="020B0604020202020204"/>
              </a:rPr>
              <a:t>火灾；</a:t>
            </a:r>
            <a:r>
              <a:rPr lang="en-US" altLang="zh-CN" sz="3200" b="1">
                <a:latin typeface="Arial" panose="020B0604020202020204"/>
              </a:rPr>
              <a:t>9</a:t>
            </a:r>
            <a:r>
              <a:rPr lang="zh-CN" altLang="en-US" sz="3200" b="1">
                <a:latin typeface="Arial" panose="020B0604020202020204"/>
              </a:rPr>
              <a:t>高处坠落；</a:t>
            </a:r>
            <a:r>
              <a:rPr lang="en-US" altLang="zh-CN" sz="3200" b="1">
                <a:latin typeface="Arial" panose="020B0604020202020204"/>
              </a:rPr>
              <a:t>10</a:t>
            </a:r>
            <a:r>
              <a:rPr lang="zh-CN" altLang="en-US" sz="3200" b="1">
                <a:latin typeface="Arial" panose="020B0604020202020204"/>
              </a:rPr>
              <a:t>坍塌；</a:t>
            </a:r>
            <a:r>
              <a:rPr lang="en-US" altLang="zh-CN" sz="3200" b="1">
                <a:latin typeface="Arial" panose="020B0604020202020204"/>
              </a:rPr>
              <a:t>11</a:t>
            </a:r>
            <a:r>
              <a:rPr lang="zh-CN" altLang="en-US" sz="3200" b="1">
                <a:latin typeface="Arial" panose="020B0604020202020204"/>
              </a:rPr>
              <a:t>冒顶片帮；</a:t>
            </a:r>
            <a:r>
              <a:rPr lang="en-US" altLang="zh-CN" sz="3200" b="1">
                <a:latin typeface="Arial" panose="020B0604020202020204"/>
              </a:rPr>
              <a:t>12</a:t>
            </a:r>
            <a:r>
              <a:rPr lang="zh-CN" altLang="en-US" sz="3200" b="1">
                <a:latin typeface="Arial" panose="020B0604020202020204"/>
              </a:rPr>
              <a:t>透水；</a:t>
            </a:r>
            <a:r>
              <a:rPr lang="en-US" altLang="zh-CN" sz="3200" b="1">
                <a:latin typeface="Arial" panose="020B0604020202020204"/>
              </a:rPr>
              <a:t>13</a:t>
            </a:r>
            <a:r>
              <a:rPr lang="zh-CN" altLang="en-US" sz="3200" b="1">
                <a:latin typeface="Arial" panose="020B0604020202020204"/>
              </a:rPr>
              <a:t>放炮；</a:t>
            </a:r>
            <a:r>
              <a:rPr lang="en-US" altLang="zh-CN" sz="3200" b="1">
                <a:latin typeface="Arial" panose="020B0604020202020204"/>
              </a:rPr>
              <a:t>14</a:t>
            </a:r>
            <a:r>
              <a:rPr lang="zh-CN" altLang="en-US" sz="3200" b="1">
                <a:latin typeface="Arial" panose="020B0604020202020204"/>
              </a:rPr>
              <a:t>火药爆炸；</a:t>
            </a:r>
            <a:r>
              <a:rPr lang="en-US" altLang="zh-CN" sz="3200" b="1">
                <a:latin typeface="Arial" panose="020B0604020202020204"/>
              </a:rPr>
              <a:t>15</a:t>
            </a:r>
            <a:r>
              <a:rPr lang="zh-CN" altLang="en-US" sz="3200" b="1">
                <a:latin typeface="Arial" panose="020B0604020202020204"/>
              </a:rPr>
              <a:t>瓦斯爆炸；</a:t>
            </a:r>
            <a:r>
              <a:rPr lang="en-US" altLang="zh-CN" sz="3200" b="1">
                <a:latin typeface="Arial" panose="020B0604020202020204"/>
              </a:rPr>
              <a:t>16</a:t>
            </a:r>
            <a:r>
              <a:rPr lang="zh-CN" altLang="en-US" sz="3200" b="1">
                <a:latin typeface="Arial" panose="020B0604020202020204"/>
              </a:rPr>
              <a:t>锅炉爆炸；</a:t>
            </a:r>
            <a:r>
              <a:rPr lang="en-US" altLang="zh-CN" sz="3200" b="1">
                <a:latin typeface="Arial" panose="020B0604020202020204"/>
              </a:rPr>
              <a:t>17</a:t>
            </a:r>
            <a:r>
              <a:rPr lang="zh-CN" altLang="en-US" sz="3200" b="1">
                <a:latin typeface="Arial" panose="020B0604020202020204"/>
              </a:rPr>
              <a:t>容器爆炸；</a:t>
            </a:r>
            <a:r>
              <a:rPr lang="en-US" altLang="zh-CN" sz="3200" b="1">
                <a:latin typeface="Arial" panose="020B0604020202020204"/>
              </a:rPr>
              <a:t>18</a:t>
            </a:r>
            <a:r>
              <a:rPr lang="zh-CN" altLang="en-US" sz="3200" b="1">
                <a:latin typeface="Arial" panose="020B0604020202020204"/>
              </a:rPr>
              <a:t>其它爆炸；</a:t>
            </a:r>
            <a:r>
              <a:rPr lang="en-US" altLang="zh-CN" sz="3200" b="1">
                <a:latin typeface="Arial" panose="020B0604020202020204"/>
              </a:rPr>
              <a:t>19</a:t>
            </a:r>
            <a:r>
              <a:rPr lang="zh-CN" altLang="en-US" sz="3200" b="1">
                <a:latin typeface="Arial" panose="020B0604020202020204"/>
              </a:rPr>
              <a:t>中毒和窒息；</a:t>
            </a:r>
            <a:r>
              <a:rPr lang="en-US" altLang="zh-CN" sz="3200" b="1">
                <a:latin typeface="Arial" panose="020B0604020202020204"/>
              </a:rPr>
              <a:t>20</a:t>
            </a:r>
            <a:r>
              <a:rPr lang="zh-CN" altLang="en-US" sz="3200" b="1">
                <a:latin typeface="Arial" panose="020B0604020202020204"/>
              </a:rPr>
              <a:t>其它伤害。</a:t>
            </a:r>
            <a:endParaRPr lang="zh-CN" altLang="en-US" sz="3200" b="1">
              <a:latin typeface="Arial" panose="020B0604020202020204"/>
            </a:endParaRPr>
          </a:p>
        </p:txBody>
      </p:sp>
      <p:sp>
        <p:nvSpPr>
          <p:cNvPr id="2194" name="矩形 2193"/>
          <p:cNvSpPr/>
          <p:nvPr/>
        </p:nvSpPr>
        <p:spPr>
          <a:xfrm>
            <a:off x="609600" y="1752600"/>
            <a:ext cx="7559675" cy="579438"/>
          </a:xfrm>
          <a:prstGeom prst="rect">
            <a:avLst/>
          </a:prstGeom>
          <a:solidFill>
            <a:srgbClr val="BBE0E3"/>
          </a:solidFill>
          <a:ln w="9525">
            <a:noFill/>
          </a:ln>
        </p:spPr>
        <p:txBody>
          <a:bodyPr wrap="none" anchor="t" anchorCtr="0">
            <a:spAutoFit/>
          </a:bodyPr>
          <a:p>
            <a:r>
              <a:rPr lang="zh-CN" altLang="en-US" sz="3200" b="1">
                <a:latin typeface="Arial" panose="020B0604020202020204"/>
              </a:rPr>
              <a:t>企业职工伤亡事故分类标准</a:t>
            </a:r>
            <a:r>
              <a:rPr lang="en-US" altLang="zh-CN" sz="3200" b="1">
                <a:latin typeface="Arial" panose="020B0604020202020204"/>
              </a:rPr>
              <a:t>(GB6441-86) </a:t>
            </a:r>
            <a:endParaRPr lang="en-US" altLang="zh-CN" sz="3200" b="1">
              <a:latin typeface="Arial" panose="020B0604020202020204"/>
            </a:endParaRPr>
          </a:p>
        </p:txBody>
      </p:sp>
      <p:sp>
        <p:nvSpPr>
          <p:cNvPr id="38917" name="矩形 2194"/>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92"/>
                                        </p:tgtEl>
                                        <p:attrNameLst>
                                          <p:attrName>style.visibility</p:attrName>
                                        </p:attrNameLst>
                                      </p:cBhvr>
                                      <p:to>
                                        <p:strVal val="visible"/>
                                      </p:to>
                                    </p:set>
                                    <p:animEffect transition="in" filter="slide(fromBottom)">
                                      <p:cBhvr additive="base">
                                        <p:cTn id="7" dur="500"/>
                                        <p:tgtEl>
                                          <p:spTgt spid="219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2" nodeType="clickEffect">
                                  <p:childTnLst>
                                    <p:set>
                                      <p:cBhvr additive="base">
                                        <p:cTn id="11" dur="1" fill="hold">
                                          <p:stCondLst>
                                            <p:cond delay="0"/>
                                          </p:stCondLst>
                                        </p:cTn>
                                        <p:tgtEl>
                                          <p:spTgt spid="2194"/>
                                        </p:tgtEl>
                                        <p:attrNameLst>
                                          <p:attrName>style.visibility</p:attrName>
                                        </p:attrNameLst>
                                      </p:cBhvr>
                                      <p:to>
                                        <p:strVal val="visible"/>
                                      </p:to>
                                    </p:set>
                                    <p:animEffect transition="in" filter="slide(fromBottom)">
                                      <p:cBhvr additive="base">
                                        <p:cTn id="12" dur="500"/>
                                        <p:tgtEl>
                                          <p:spTgt spid="21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childTnLst>
                                    <p:set>
                                      <p:cBhvr additive="base">
                                        <p:cTn id="16" dur="1" fill="hold">
                                          <p:stCondLst>
                                            <p:cond delay="0"/>
                                          </p:stCondLst>
                                        </p:cTn>
                                        <p:tgtEl>
                                          <p:spTgt spid="2193"/>
                                        </p:tgtEl>
                                        <p:attrNameLst>
                                          <p:attrName>style.visibility</p:attrName>
                                        </p:attrNameLst>
                                      </p:cBhvr>
                                      <p:to>
                                        <p:strVal val="visible"/>
                                      </p:to>
                                    </p:set>
                                    <p:animEffect transition="in" filter="dissolve">
                                      <p:cBhvr additive="base">
                                        <p:cTn id="17" dur="500"/>
                                        <p:tgtEl>
                                          <p:spTgt spid="2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 grpId="0" animBg="1"/>
      <p:bldP spid="2193" grpId="1" animBg="1"/>
      <p:bldP spid="219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90359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19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199" name="矩形 2198"/>
          <p:cNvSpPr/>
          <p:nvPr/>
        </p:nvSpPr>
        <p:spPr>
          <a:xfrm>
            <a:off x="533400" y="1371600"/>
            <a:ext cx="8001000" cy="579438"/>
          </a:xfrm>
          <a:prstGeom prst="rect">
            <a:avLst/>
          </a:prstGeom>
          <a:solidFill>
            <a:srgbClr val="BBE0E3"/>
          </a:solidFill>
          <a:ln w="9525">
            <a:noFill/>
          </a:ln>
        </p:spPr>
        <p:txBody>
          <a:bodyPr anchor="t" anchorCtr="0">
            <a:spAutoFit/>
          </a:bodyPr>
          <a:p>
            <a:r>
              <a:rPr lang="zh-CN" altLang="en-US" sz="3200" b="1">
                <a:latin typeface="Arial" panose="020B0604020202020204"/>
              </a:rPr>
              <a:t>国家“九五”科技攻关成果</a:t>
            </a:r>
            <a:r>
              <a:rPr lang="en-US" altLang="zh-CN" sz="3200" b="1">
                <a:latin typeface="Arial" panose="020B0604020202020204"/>
              </a:rPr>
              <a:t>——</a:t>
            </a:r>
            <a:r>
              <a:rPr lang="zh-CN" altLang="en-US" sz="3200" b="1">
                <a:latin typeface="Arial" panose="020B0604020202020204"/>
              </a:rPr>
              <a:t>事故分类标准</a:t>
            </a:r>
            <a:endParaRPr lang="zh-CN" altLang="en-US" sz="3200" b="1">
              <a:latin typeface="Arial" panose="020B0604020202020204"/>
            </a:endParaRPr>
          </a:p>
        </p:txBody>
      </p:sp>
      <p:sp>
        <p:nvSpPr>
          <p:cNvPr id="2200" name="矩形 2199"/>
          <p:cNvSpPr/>
          <p:nvPr/>
        </p:nvSpPr>
        <p:spPr>
          <a:xfrm>
            <a:off x="457200" y="2516188"/>
            <a:ext cx="8229600" cy="3016250"/>
          </a:xfrm>
          <a:prstGeom prst="rect">
            <a:avLst/>
          </a:prstGeom>
          <a:noFill/>
          <a:ln w="9525">
            <a:noFill/>
          </a:ln>
        </p:spPr>
        <p:txBody>
          <a:bodyPr anchor="ctr" anchorCtr="0">
            <a:spAutoFit/>
          </a:bodyPr>
          <a:p>
            <a:r>
              <a:rPr lang="en-US" altLang="zh-CN" sz="3200" b="1">
                <a:latin typeface="Arial" panose="020B0604020202020204"/>
              </a:rPr>
              <a:t>1</a:t>
            </a:r>
            <a:r>
              <a:rPr lang="zh-CN" altLang="en-US" sz="3200" b="1">
                <a:latin typeface="Arial" panose="020B0604020202020204"/>
              </a:rPr>
              <a:t>坠落、滚落；</a:t>
            </a:r>
            <a:r>
              <a:rPr lang="en-US" altLang="zh-CN" sz="3200" b="1">
                <a:latin typeface="Arial" panose="020B0604020202020204"/>
              </a:rPr>
              <a:t>2</a:t>
            </a:r>
            <a:r>
              <a:rPr lang="zh-CN" altLang="en-US" sz="3200" b="1">
                <a:latin typeface="Arial" panose="020B0604020202020204"/>
              </a:rPr>
              <a:t>摔倒、翻到；</a:t>
            </a:r>
            <a:r>
              <a:rPr lang="en-US" altLang="zh-CN" sz="3200" b="1">
                <a:latin typeface="Arial" panose="020B0604020202020204"/>
              </a:rPr>
              <a:t>3</a:t>
            </a:r>
            <a:r>
              <a:rPr lang="zh-CN" altLang="en-US" sz="3200" b="1">
                <a:latin typeface="Arial" panose="020B0604020202020204"/>
              </a:rPr>
              <a:t>碰撞；</a:t>
            </a:r>
            <a:r>
              <a:rPr lang="en-US" altLang="zh-CN" sz="3200" b="1">
                <a:latin typeface="Arial" panose="020B0604020202020204"/>
              </a:rPr>
              <a:t>4</a:t>
            </a:r>
            <a:r>
              <a:rPr lang="zh-CN" altLang="en-US" sz="3200" b="1">
                <a:latin typeface="Arial" panose="020B0604020202020204"/>
              </a:rPr>
              <a:t>飞溅、落下；</a:t>
            </a:r>
            <a:r>
              <a:rPr lang="en-US" altLang="zh-CN" sz="3200" b="1">
                <a:latin typeface="Arial" panose="020B0604020202020204"/>
              </a:rPr>
              <a:t>5</a:t>
            </a:r>
            <a:r>
              <a:rPr lang="zh-CN" altLang="en-US" sz="3200" b="1">
                <a:latin typeface="Arial" panose="020B0604020202020204"/>
              </a:rPr>
              <a:t>坍塌、倒塌；</a:t>
            </a:r>
            <a:r>
              <a:rPr lang="en-US" altLang="zh-CN" sz="3200" b="1">
                <a:latin typeface="Arial" panose="020B0604020202020204"/>
              </a:rPr>
              <a:t>6</a:t>
            </a:r>
            <a:r>
              <a:rPr lang="zh-CN" altLang="en-US" sz="3200" b="1">
                <a:latin typeface="Arial" panose="020B0604020202020204"/>
              </a:rPr>
              <a:t>轧伤；</a:t>
            </a:r>
            <a:r>
              <a:rPr lang="en-US" altLang="zh-CN" sz="3200" b="1">
                <a:latin typeface="Arial" panose="020B0604020202020204"/>
              </a:rPr>
              <a:t>7</a:t>
            </a:r>
            <a:r>
              <a:rPr lang="zh-CN" altLang="en-US" sz="3200" b="1">
                <a:latin typeface="Arial" panose="020B0604020202020204"/>
              </a:rPr>
              <a:t>切伤、擦伤；</a:t>
            </a:r>
            <a:r>
              <a:rPr lang="en-US" altLang="zh-CN" sz="3200" b="1">
                <a:latin typeface="Arial" panose="020B0604020202020204"/>
              </a:rPr>
              <a:t>8</a:t>
            </a:r>
            <a:r>
              <a:rPr lang="zh-CN" altLang="en-US" sz="3200" b="1">
                <a:latin typeface="Arial" panose="020B0604020202020204"/>
              </a:rPr>
              <a:t>踩伤；</a:t>
            </a:r>
            <a:r>
              <a:rPr lang="en-US" altLang="zh-CN" sz="3200" b="1">
                <a:latin typeface="Arial" panose="020B0604020202020204"/>
              </a:rPr>
              <a:t>9</a:t>
            </a:r>
            <a:r>
              <a:rPr lang="zh-CN" altLang="en-US" sz="3200" b="1">
                <a:latin typeface="Arial" panose="020B0604020202020204"/>
              </a:rPr>
              <a:t>淹溺、</a:t>
            </a:r>
            <a:r>
              <a:rPr lang="en-US" altLang="zh-CN" sz="3200" b="1">
                <a:latin typeface="Arial" panose="020B0604020202020204"/>
              </a:rPr>
              <a:t>10</a:t>
            </a:r>
            <a:r>
              <a:rPr lang="zh-CN" altLang="en-US" sz="3200" b="1">
                <a:latin typeface="Arial" panose="020B0604020202020204"/>
              </a:rPr>
              <a:t>接触高、低温物；</a:t>
            </a:r>
            <a:r>
              <a:rPr lang="en-US" altLang="zh-CN" sz="3200" b="1">
                <a:latin typeface="Arial" panose="020B0604020202020204"/>
              </a:rPr>
              <a:t>11</a:t>
            </a:r>
            <a:r>
              <a:rPr lang="zh-CN" altLang="en-US" sz="3200" b="1">
                <a:latin typeface="Arial" panose="020B0604020202020204"/>
              </a:rPr>
              <a:t>接触有毒有害物质；</a:t>
            </a:r>
            <a:r>
              <a:rPr lang="en-US" altLang="zh-CN" sz="3200" b="1">
                <a:latin typeface="Arial" panose="020B0604020202020204"/>
              </a:rPr>
              <a:t>12</a:t>
            </a:r>
            <a:r>
              <a:rPr lang="zh-CN" altLang="en-US" sz="3200" b="1">
                <a:latin typeface="Arial" panose="020B0604020202020204"/>
              </a:rPr>
              <a:t>触电；</a:t>
            </a:r>
            <a:r>
              <a:rPr lang="en-US" altLang="zh-CN" sz="3200" b="1">
                <a:latin typeface="Arial" panose="020B0604020202020204"/>
              </a:rPr>
              <a:t>13</a:t>
            </a:r>
            <a:r>
              <a:rPr lang="zh-CN" altLang="en-US" sz="3200" b="1">
                <a:latin typeface="Arial" panose="020B0604020202020204"/>
              </a:rPr>
              <a:t>爆炸；</a:t>
            </a:r>
            <a:r>
              <a:rPr lang="en-US" altLang="zh-CN" sz="3200" b="1">
                <a:latin typeface="Arial" panose="020B0604020202020204"/>
              </a:rPr>
              <a:t>14</a:t>
            </a:r>
            <a:r>
              <a:rPr lang="zh-CN" altLang="en-US" sz="3200" b="1">
                <a:latin typeface="Arial" panose="020B0604020202020204"/>
              </a:rPr>
              <a:t>火灾；</a:t>
            </a:r>
            <a:r>
              <a:rPr lang="en-US" altLang="zh-CN" sz="3200" b="1">
                <a:latin typeface="Arial" panose="020B0604020202020204"/>
              </a:rPr>
              <a:t>15</a:t>
            </a:r>
            <a:r>
              <a:rPr lang="zh-CN" altLang="en-US" sz="3200" b="1">
                <a:latin typeface="Arial" panose="020B0604020202020204"/>
              </a:rPr>
              <a:t>道路交通事故；</a:t>
            </a:r>
            <a:r>
              <a:rPr lang="en-US" altLang="zh-CN" sz="3200" b="1">
                <a:latin typeface="Arial" panose="020B0604020202020204"/>
              </a:rPr>
              <a:t>16</a:t>
            </a:r>
            <a:r>
              <a:rPr lang="zh-CN" altLang="en-US" sz="3200" b="1">
                <a:latin typeface="Arial" panose="020B0604020202020204"/>
              </a:rPr>
              <a:t>其它交通事故；</a:t>
            </a:r>
            <a:r>
              <a:rPr lang="en-US" altLang="zh-CN" sz="3200" b="1">
                <a:latin typeface="Arial" panose="020B0604020202020204"/>
              </a:rPr>
              <a:t>17</a:t>
            </a:r>
            <a:r>
              <a:rPr lang="zh-CN" altLang="en-US" sz="3200" b="1">
                <a:latin typeface="Arial" panose="020B0604020202020204"/>
              </a:rPr>
              <a:t>行动不当； </a:t>
            </a:r>
            <a:r>
              <a:rPr lang="en-US" altLang="zh-CN" sz="3200" b="1">
                <a:latin typeface="Arial" panose="020B0604020202020204"/>
              </a:rPr>
              <a:t>18 </a:t>
            </a:r>
            <a:r>
              <a:rPr lang="zh-CN" altLang="en-US" sz="3200" b="1">
                <a:latin typeface="Arial" panose="020B0604020202020204"/>
              </a:rPr>
              <a:t>破裂； </a:t>
            </a:r>
            <a:r>
              <a:rPr lang="en-US" altLang="zh-CN" sz="3200" b="1">
                <a:latin typeface="Arial" panose="020B0604020202020204"/>
              </a:rPr>
              <a:t>19</a:t>
            </a:r>
            <a:r>
              <a:rPr lang="zh-CN" altLang="en-US" sz="3200" b="1">
                <a:latin typeface="Arial" panose="020B0604020202020204"/>
              </a:rPr>
              <a:t>其它。</a:t>
            </a:r>
            <a:endParaRPr lang="zh-CN" altLang="en-US" sz="3200" b="1">
              <a:latin typeface="Arial" panose="020B0604020202020204"/>
            </a:endParaRPr>
          </a:p>
        </p:txBody>
      </p:sp>
      <p:sp>
        <p:nvSpPr>
          <p:cNvPr id="39940" name="矩形 2200"/>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99"/>
                                        </p:tgtEl>
                                        <p:attrNameLst>
                                          <p:attrName>style.visibility</p:attrName>
                                        </p:attrNameLst>
                                      </p:cBhvr>
                                      <p:to>
                                        <p:strVal val="visible"/>
                                      </p:to>
                                    </p:set>
                                    <p:animEffect transition="in" filter="slide(fromBottom)">
                                      <p:cBhvr additive="base">
                                        <p:cTn id="7" dur="500"/>
                                        <p:tgtEl>
                                          <p:spTgt spid="21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childTnLst>
                                    <p:set>
                                      <p:cBhvr additive="base">
                                        <p:cTn id="11" dur="1" fill="hold">
                                          <p:stCondLst>
                                            <p:cond delay="0"/>
                                          </p:stCondLst>
                                        </p:cTn>
                                        <p:tgtEl>
                                          <p:spTgt spid="2200"/>
                                        </p:tgtEl>
                                        <p:attrNameLst>
                                          <p:attrName>style.visibility</p:attrName>
                                        </p:attrNameLst>
                                      </p:cBhvr>
                                      <p:to>
                                        <p:strVal val="visible"/>
                                      </p:to>
                                    </p:set>
                                    <p:animEffect transition="in" filter="dissolve">
                                      <p:cBhvr additive="base">
                                        <p:cTn id="12" dur="500"/>
                                        <p:tgtEl>
                                          <p:spTgt spid="2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9" grpId="0" animBg="1"/>
      <p:bldP spid="220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220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40962" name="矩形 2204"/>
          <p:cNvSpPr/>
          <p:nvPr/>
        </p:nvSpPr>
        <p:spPr>
          <a:xfrm>
            <a:off x="1828800" y="6477000"/>
            <a:ext cx="4591050" cy="366713"/>
          </a:xfrm>
          <a:prstGeom prst="rect">
            <a:avLst/>
          </a:prstGeom>
          <a:noFill/>
          <a:ln w="9525">
            <a:noFill/>
          </a:ln>
        </p:spPr>
        <p:txBody>
          <a:bodyPr wrap="none" anchor="ctr" anchorCtr="0">
            <a:spAutoFit/>
          </a:bodyPr>
          <a:p>
            <a:r>
              <a:rPr lang="en-US" altLang="zh-CN" sz="1800">
                <a:latin typeface="Arial" panose="020B0604020202020204"/>
              </a:rPr>
              <a:t>《</a:t>
            </a:r>
            <a:r>
              <a:rPr lang="zh-CN" altLang="en-US" sz="1800">
                <a:latin typeface="Arial" panose="020B0604020202020204"/>
              </a:rPr>
              <a:t>煤矿生产安全事故报告和调查处理规定</a:t>
            </a:r>
            <a:r>
              <a:rPr lang="en-US" altLang="zh-CN" sz="1800">
                <a:latin typeface="Arial" panose="020B0604020202020204"/>
              </a:rPr>
              <a:t>》 </a:t>
            </a:r>
            <a:endParaRPr lang="en-US" altLang="zh-CN" sz="1800">
              <a:latin typeface="Arial" panose="020B0604020202020204"/>
            </a:endParaRPr>
          </a:p>
        </p:txBody>
      </p:sp>
      <p:sp>
        <p:nvSpPr>
          <p:cNvPr id="40963" name="矩形 2205"/>
          <p:cNvSpPr/>
          <p:nvPr/>
        </p:nvSpPr>
        <p:spPr>
          <a:xfrm>
            <a:off x="152400" y="914400"/>
            <a:ext cx="8839200" cy="5453063"/>
          </a:xfrm>
          <a:prstGeom prst="rect">
            <a:avLst/>
          </a:prstGeom>
          <a:noFill/>
          <a:ln w="9525">
            <a:noFill/>
          </a:ln>
        </p:spPr>
        <p:txBody>
          <a:bodyPr anchor="ctr" anchorCtr="0">
            <a:spAutoFit/>
          </a:bodyPr>
          <a:p>
            <a:r>
              <a:rPr lang="zh-CN" altLang="en-US" sz="3200" b="1">
                <a:solidFill>
                  <a:srgbClr val="990000"/>
                </a:solidFill>
                <a:latin typeface="Arial" panose="020B0604020202020204"/>
              </a:rPr>
              <a:t>特别重大事故</a:t>
            </a:r>
            <a:r>
              <a:rPr lang="zh-CN" altLang="en-US" sz="3200" b="1">
                <a:latin typeface="Arial" panose="020B0604020202020204"/>
              </a:rPr>
              <a:t>，是指造成</a:t>
            </a:r>
            <a:r>
              <a:rPr lang="en-US" altLang="zh-CN" sz="3200" b="1">
                <a:latin typeface="Arial" panose="020B0604020202020204"/>
              </a:rPr>
              <a:t>30</a:t>
            </a:r>
            <a:r>
              <a:rPr lang="zh-CN" altLang="en-US" sz="3200" b="1">
                <a:latin typeface="Arial" panose="020B0604020202020204"/>
              </a:rPr>
              <a:t>人以上死亡，或者</a:t>
            </a:r>
            <a:r>
              <a:rPr lang="en-US" altLang="zh-CN" sz="3200" b="1">
                <a:latin typeface="Arial" panose="020B0604020202020204"/>
              </a:rPr>
              <a:t>100</a:t>
            </a:r>
            <a:r>
              <a:rPr lang="zh-CN" altLang="en-US" sz="3200" b="1">
                <a:latin typeface="Arial" panose="020B0604020202020204"/>
              </a:rPr>
              <a:t>人以上重伤</a:t>
            </a:r>
            <a:r>
              <a:rPr lang="en-US" altLang="zh-CN" sz="3200" b="1">
                <a:latin typeface="Arial" panose="020B0604020202020204"/>
              </a:rPr>
              <a:t>(</a:t>
            </a:r>
            <a:r>
              <a:rPr lang="zh-CN" altLang="en-US" sz="3200" b="1">
                <a:latin typeface="Arial" panose="020B0604020202020204"/>
              </a:rPr>
              <a:t>包括急性工业中毒，下同</a:t>
            </a:r>
            <a:r>
              <a:rPr lang="en-US" altLang="zh-CN" sz="3200" b="1">
                <a:latin typeface="Arial" panose="020B0604020202020204"/>
              </a:rPr>
              <a:t>)</a:t>
            </a:r>
            <a:r>
              <a:rPr lang="zh-CN" altLang="en-US" sz="3200" b="1">
                <a:latin typeface="Arial" panose="020B0604020202020204"/>
              </a:rPr>
              <a:t>，或者</a:t>
            </a:r>
            <a:r>
              <a:rPr lang="en-US" altLang="zh-CN" sz="3200" b="1">
                <a:latin typeface="Arial" panose="020B0604020202020204"/>
              </a:rPr>
              <a:t>1</a:t>
            </a:r>
            <a:r>
              <a:rPr lang="zh-CN" altLang="en-US" sz="3200" b="1">
                <a:latin typeface="Arial" panose="020B0604020202020204"/>
              </a:rPr>
              <a:t>亿元以上直接经济损失的事故。</a:t>
            </a:r>
            <a:endParaRPr lang="zh-CN" altLang="en-US" sz="3200" b="1">
              <a:latin typeface="Arial" panose="020B0604020202020204"/>
            </a:endParaRPr>
          </a:p>
          <a:p>
            <a:r>
              <a:rPr lang="zh-CN" altLang="en-US" sz="3200" b="1">
                <a:solidFill>
                  <a:srgbClr val="990000"/>
                </a:solidFill>
                <a:latin typeface="Arial" panose="020B0604020202020204"/>
              </a:rPr>
              <a:t>重大事故</a:t>
            </a:r>
            <a:r>
              <a:rPr lang="zh-CN" altLang="en-US" sz="3200" b="1">
                <a:latin typeface="Arial" panose="020B0604020202020204"/>
              </a:rPr>
              <a:t>，是指造成</a:t>
            </a:r>
            <a:r>
              <a:rPr lang="en-US" altLang="zh-CN" sz="3200" b="1">
                <a:latin typeface="Arial" panose="020B0604020202020204"/>
              </a:rPr>
              <a:t>10</a:t>
            </a:r>
            <a:r>
              <a:rPr lang="zh-CN" altLang="en-US" sz="3200" b="1">
                <a:latin typeface="Arial" panose="020B0604020202020204"/>
              </a:rPr>
              <a:t>人以上</a:t>
            </a:r>
            <a:r>
              <a:rPr lang="en-US" altLang="zh-CN" sz="3200" b="1">
                <a:latin typeface="Arial" panose="020B0604020202020204"/>
              </a:rPr>
              <a:t>30</a:t>
            </a:r>
            <a:r>
              <a:rPr lang="zh-CN" altLang="en-US" sz="3200" b="1">
                <a:latin typeface="Arial" panose="020B0604020202020204"/>
              </a:rPr>
              <a:t>人以下死亡，或者</a:t>
            </a:r>
            <a:r>
              <a:rPr lang="en-US" altLang="zh-CN" sz="3200" b="1">
                <a:latin typeface="Arial" panose="020B0604020202020204"/>
              </a:rPr>
              <a:t>50</a:t>
            </a:r>
            <a:r>
              <a:rPr lang="zh-CN" altLang="en-US" sz="3200" b="1">
                <a:latin typeface="Arial" panose="020B0604020202020204"/>
              </a:rPr>
              <a:t>人以上</a:t>
            </a:r>
            <a:r>
              <a:rPr lang="en-US" altLang="zh-CN" sz="3200" b="1">
                <a:latin typeface="Arial" panose="020B0604020202020204"/>
              </a:rPr>
              <a:t>100</a:t>
            </a:r>
            <a:r>
              <a:rPr lang="zh-CN" altLang="en-US" sz="3200" b="1">
                <a:latin typeface="Arial" panose="020B0604020202020204"/>
              </a:rPr>
              <a:t>人以下重伤，或者</a:t>
            </a:r>
            <a:r>
              <a:rPr lang="en-US" altLang="zh-CN" sz="3200" b="1">
                <a:latin typeface="Arial" panose="020B0604020202020204"/>
              </a:rPr>
              <a:t>5000</a:t>
            </a:r>
            <a:r>
              <a:rPr lang="zh-CN" altLang="en-US" sz="3200" b="1">
                <a:latin typeface="Arial" panose="020B0604020202020204"/>
              </a:rPr>
              <a:t>万元以上</a:t>
            </a:r>
            <a:r>
              <a:rPr lang="en-US" altLang="zh-CN" sz="3200" b="1">
                <a:latin typeface="Arial" panose="020B0604020202020204"/>
              </a:rPr>
              <a:t>1</a:t>
            </a:r>
            <a:r>
              <a:rPr lang="zh-CN" altLang="en-US" sz="3200" b="1">
                <a:latin typeface="Arial" panose="020B0604020202020204"/>
              </a:rPr>
              <a:t>亿元以下直接经济损失的事故。</a:t>
            </a:r>
            <a:endParaRPr lang="zh-CN" altLang="en-US" sz="3200" b="1">
              <a:latin typeface="Arial" panose="020B0604020202020204"/>
            </a:endParaRPr>
          </a:p>
          <a:p>
            <a:r>
              <a:rPr lang="zh-CN" altLang="en-US" sz="3200" b="1">
                <a:solidFill>
                  <a:srgbClr val="990000"/>
                </a:solidFill>
                <a:latin typeface="Arial" panose="020B0604020202020204"/>
              </a:rPr>
              <a:t>较大事故</a:t>
            </a:r>
            <a:r>
              <a:rPr lang="zh-CN" altLang="en-US" sz="3200" b="1">
                <a:latin typeface="Arial" panose="020B0604020202020204"/>
              </a:rPr>
              <a:t>，是指造成</a:t>
            </a:r>
            <a:r>
              <a:rPr lang="en-US" altLang="zh-CN" sz="3200" b="1">
                <a:latin typeface="Arial" panose="020B0604020202020204"/>
              </a:rPr>
              <a:t>3</a:t>
            </a:r>
            <a:r>
              <a:rPr lang="zh-CN" altLang="en-US" sz="3200" b="1">
                <a:latin typeface="Arial" panose="020B0604020202020204"/>
              </a:rPr>
              <a:t>人以上</a:t>
            </a:r>
            <a:r>
              <a:rPr lang="en-US" altLang="zh-CN" sz="3200" b="1">
                <a:latin typeface="Arial" panose="020B0604020202020204"/>
              </a:rPr>
              <a:t>10</a:t>
            </a:r>
            <a:r>
              <a:rPr lang="zh-CN" altLang="en-US" sz="3200" b="1">
                <a:latin typeface="Arial" panose="020B0604020202020204"/>
              </a:rPr>
              <a:t>人以下死亡，或者</a:t>
            </a:r>
            <a:r>
              <a:rPr lang="en-US" altLang="zh-CN" sz="3200" b="1">
                <a:latin typeface="Arial" panose="020B0604020202020204"/>
              </a:rPr>
              <a:t>10</a:t>
            </a:r>
            <a:r>
              <a:rPr lang="zh-CN" altLang="en-US" sz="3200" b="1">
                <a:latin typeface="Arial" panose="020B0604020202020204"/>
              </a:rPr>
              <a:t>人以上</a:t>
            </a:r>
            <a:r>
              <a:rPr lang="en-US" altLang="zh-CN" sz="3200" b="1">
                <a:latin typeface="Arial" panose="020B0604020202020204"/>
              </a:rPr>
              <a:t>50</a:t>
            </a:r>
            <a:r>
              <a:rPr lang="zh-CN" altLang="en-US" sz="3200" b="1">
                <a:latin typeface="Arial" panose="020B0604020202020204"/>
              </a:rPr>
              <a:t>人以下重伤，或者</a:t>
            </a:r>
            <a:r>
              <a:rPr lang="en-US" altLang="zh-CN" sz="3200" b="1">
                <a:latin typeface="Arial" panose="020B0604020202020204"/>
              </a:rPr>
              <a:t>1000</a:t>
            </a:r>
            <a:r>
              <a:rPr lang="zh-CN" altLang="en-US" sz="3200" b="1">
                <a:latin typeface="Arial" panose="020B0604020202020204"/>
              </a:rPr>
              <a:t>万元以上</a:t>
            </a:r>
            <a:r>
              <a:rPr lang="en-US" altLang="zh-CN" sz="3200" b="1">
                <a:latin typeface="Arial" panose="020B0604020202020204"/>
              </a:rPr>
              <a:t>5000</a:t>
            </a:r>
            <a:r>
              <a:rPr lang="zh-CN" altLang="en-US" sz="3200" b="1">
                <a:latin typeface="Arial" panose="020B0604020202020204"/>
              </a:rPr>
              <a:t>万元以下直接经济损失的事故。</a:t>
            </a:r>
            <a:endParaRPr lang="zh-CN" altLang="en-US" sz="3200" b="1">
              <a:latin typeface="Arial" panose="020B0604020202020204"/>
            </a:endParaRPr>
          </a:p>
          <a:p>
            <a:r>
              <a:rPr lang="zh-CN" altLang="en-US" sz="3200" b="1">
                <a:solidFill>
                  <a:srgbClr val="990000"/>
                </a:solidFill>
                <a:latin typeface="Arial" panose="020B0604020202020204"/>
              </a:rPr>
              <a:t>一般事故</a:t>
            </a:r>
            <a:r>
              <a:rPr lang="zh-CN" altLang="en-US" sz="3200" b="1">
                <a:latin typeface="Arial" panose="020B0604020202020204"/>
              </a:rPr>
              <a:t>，是指造成</a:t>
            </a:r>
            <a:r>
              <a:rPr lang="en-US" altLang="zh-CN" sz="3200" b="1">
                <a:latin typeface="Arial" panose="020B0604020202020204"/>
              </a:rPr>
              <a:t>3</a:t>
            </a:r>
            <a:r>
              <a:rPr lang="zh-CN" altLang="en-US" sz="3200" b="1">
                <a:latin typeface="Arial" panose="020B0604020202020204"/>
              </a:rPr>
              <a:t>人以下死亡，或者</a:t>
            </a:r>
            <a:r>
              <a:rPr lang="en-US" altLang="zh-CN" sz="3200" b="1">
                <a:latin typeface="Arial" panose="020B0604020202020204"/>
              </a:rPr>
              <a:t>10</a:t>
            </a:r>
            <a:r>
              <a:rPr lang="zh-CN" altLang="en-US" sz="3200" b="1">
                <a:latin typeface="Arial" panose="020B0604020202020204"/>
              </a:rPr>
              <a:t>人以下重伤，或者</a:t>
            </a:r>
            <a:r>
              <a:rPr lang="en-US" altLang="zh-CN" sz="3200" b="1">
                <a:latin typeface="Arial" panose="020B0604020202020204"/>
              </a:rPr>
              <a:t>1000</a:t>
            </a:r>
            <a:r>
              <a:rPr lang="zh-CN" altLang="en-US" sz="3200" b="1">
                <a:latin typeface="Arial" panose="020B0604020202020204"/>
              </a:rPr>
              <a:t>万元以下直接经济损失的事故。</a:t>
            </a:r>
            <a:endParaRPr lang="zh-CN" altLang="en-US" sz="3200" b="1">
              <a:latin typeface="Arial" panose="020B0604020202020204"/>
            </a:endParaRPr>
          </a:p>
        </p:txBody>
      </p:sp>
      <p:sp>
        <p:nvSpPr>
          <p:cNvPr id="40964" name="矩形 2206"/>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矩形 220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pic>
        <p:nvPicPr>
          <p:cNvPr id="2211" name="图片 2210"/>
          <p:cNvPicPr>
            <a:picLocks noChangeAspect="1"/>
          </p:cNvPicPr>
          <p:nvPr/>
        </p:nvPicPr>
        <p:blipFill>
          <a:blip r:embed="rId1"/>
          <a:stretch>
            <a:fillRect/>
          </a:stretch>
        </p:blipFill>
        <p:spPr>
          <a:xfrm>
            <a:off x="0" y="1752600"/>
            <a:ext cx="9067800" cy="4351338"/>
          </a:xfrm>
          <a:prstGeom prst="rect">
            <a:avLst/>
          </a:prstGeom>
          <a:noFill/>
          <a:ln w="9525">
            <a:noFill/>
          </a:ln>
        </p:spPr>
      </p:pic>
      <p:sp>
        <p:nvSpPr>
          <p:cNvPr id="2212" name="矩形 2211"/>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煤矿常见事故</a:t>
            </a:r>
            <a:endParaRPr lang="zh-CN" altLang="en-US" b="1">
              <a:latin typeface="Arial" panose="020B0604020202020204"/>
              <a:ea typeface="华文行楷" pitchFamily="2" charset="-122"/>
            </a:endParaRPr>
          </a:p>
        </p:txBody>
      </p:sp>
      <p:sp>
        <p:nvSpPr>
          <p:cNvPr id="41988" name="矩形 2212"/>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212"/>
                                        </p:tgtEl>
                                        <p:attrNameLst>
                                          <p:attrName>style.visibility</p:attrName>
                                        </p:attrNameLst>
                                      </p:cBhvr>
                                      <p:to>
                                        <p:strVal val="visible"/>
                                      </p:to>
                                    </p:set>
                                    <p:animEffect transition="in" filter="slide(fromBottom)">
                                      <p:cBhvr additive="base">
                                        <p:cTn id="7" dur="500"/>
                                        <p:tgtEl>
                                          <p:spTgt spid="221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childTnLst>
                                    <p:set>
                                      <p:cBhvr additive="base">
                                        <p:cTn id="11" dur="1" fill="hold">
                                          <p:stCondLst>
                                            <p:cond delay="0"/>
                                          </p:stCondLst>
                                        </p:cTn>
                                        <p:tgtEl>
                                          <p:spTgt spid="2211"/>
                                        </p:tgtEl>
                                        <p:attrNameLst>
                                          <p:attrName>style.visibility</p:attrName>
                                        </p:attrNameLst>
                                      </p:cBhvr>
                                      <p:to>
                                        <p:strVal val="visible"/>
                                      </p:to>
                                    </p:set>
                                    <p:animEffect transition="in" filter="fade">
                                      <p:cBhvr additive="base">
                                        <p:cTn id="12" dur="800" decel="100000"/>
                                        <p:tgtEl>
                                          <p:spTgt spid="2211"/>
                                        </p:tgtEl>
                                      </p:cBhvr>
                                    </p:animEffect>
                                    <p:anim calcmode="lin" valueType="num">
                                      <p:cBhvr additive="base">
                                        <p:cTn id="13" dur="800" decel="100000" fill="hold"/>
                                        <p:tgtEl>
                                          <p:spTgt spid="2211"/>
                                        </p:tgtEl>
                                        <p:attrNameLst>
                                          <p:attrName>style.rotation</p:attrName>
                                        </p:attrNameLst>
                                      </p:cBhvr>
                                      <p:tavLst>
                                        <p:tav tm="0">
                                          <p:val>
                                            <p:fltVal val="-90.000000"/>
                                          </p:val>
                                        </p:tav>
                                        <p:tav tm="100000">
                                          <p:val>
                                            <p:fltVal val="0.000000"/>
                                          </p:val>
                                        </p:tav>
                                      </p:tavLst>
                                    </p:anim>
                                    <p:anim calcmode="lin" valueType="num">
                                      <p:cBhvr additive="base">
                                        <p:cTn id="14" dur="800" decel="100000" fill="hold"/>
                                        <p:tgtEl>
                                          <p:spTgt spid="2211"/>
                                        </p:tgtEl>
                                        <p:attrNameLst>
                                          <p:attrName>ppt_x</p:attrName>
                                        </p:attrNameLst>
                                      </p:cBhvr>
                                      <p:tavLst>
                                        <p:tav tm="0">
                                          <p:val>
                                            <p:strVal val="#ppt_x+0.4"/>
                                          </p:val>
                                        </p:tav>
                                        <p:tav tm="100000">
                                          <p:val>
                                            <p:strVal val="#ppt_x-0.05"/>
                                          </p:val>
                                        </p:tav>
                                      </p:tavLst>
                                    </p:anim>
                                    <p:anim calcmode="lin" valueType="num">
                                      <p:cBhvr additive="base">
                                        <p:cTn id="15" dur="800" decel="100000" fill="hold"/>
                                        <p:tgtEl>
                                          <p:spTgt spid="2211"/>
                                        </p:tgtEl>
                                        <p:attrNameLst>
                                          <p:attrName>ppt_y</p:attrName>
                                        </p:attrNameLst>
                                      </p:cBhvr>
                                      <p:tavLst>
                                        <p:tav tm="0">
                                          <p:val>
                                            <p:strVal val="#ppt_y-0.4"/>
                                          </p:val>
                                        </p:tav>
                                        <p:tav tm="100000">
                                          <p:val>
                                            <p:strVal val="#ppt_y+0.1"/>
                                          </p:val>
                                        </p:tav>
                                      </p:tavLst>
                                    </p:anim>
                                    <p:anim calcmode="lin" valueType="num">
                                      <p:cBhvr additive="base">
                                        <p:cTn id="16" dur="200" accel="100000" fill="hold">
                                          <p:stCondLst>
                                            <p:cond delay="800"/>
                                          </p:stCondLst>
                                        </p:cTn>
                                        <p:tgtEl>
                                          <p:spTgt spid="2211"/>
                                        </p:tgtEl>
                                        <p:attrNameLst>
                                          <p:attrName>ppt_x</p:attrName>
                                        </p:attrNameLst>
                                      </p:cBhvr>
                                      <p:tavLst>
                                        <p:tav tm="0">
                                          <p:val>
                                            <p:strVal val="#ppt_x-0.05"/>
                                          </p:val>
                                        </p:tav>
                                        <p:tav tm="100000">
                                          <p:val>
                                            <p:strVal val="#ppt_x"/>
                                          </p:val>
                                        </p:tav>
                                      </p:tavLst>
                                    </p:anim>
                                    <p:anim calcmode="lin" valueType="num">
                                      <p:cBhvr additive="base">
                                        <p:cTn id="17" dur="200" accel="100000" fill="hold">
                                          <p:stCondLst>
                                            <p:cond delay="800"/>
                                          </p:stCondLst>
                                        </p:cTn>
                                        <p:tgtEl>
                                          <p:spTgt spid="22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6" name="矩形 2215"/>
          <p:cNvSpPr/>
          <p:nvPr/>
        </p:nvSpPr>
        <p:spPr>
          <a:xfrm>
            <a:off x="395288" y="1557338"/>
            <a:ext cx="8497887" cy="1554162"/>
          </a:xfrm>
          <a:prstGeom prst="rect">
            <a:avLst/>
          </a:prstGeom>
          <a:noFill/>
          <a:ln w="9525">
            <a:noFill/>
          </a:ln>
        </p:spPr>
        <p:txBody>
          <a:bodyPr anchor="ctr" anchorCtr="0">
            <a:spAutoFit/>
          </a:bodyPr>
          <a:p>
            <a:pPr eaLnBrk="0" hangingPunct="0"/>
            <a:r>
              <a:rPr lang="zh-CN" altLang="en-US" sz="3200" b="1">
                <a:latin typeface="宋体" panose="02010600030101010101" pitchFamily="2" charset="-122"/>
              </a:rPr>
              <a:t>依据矿山事故可能造成的危害程度、发展情况和紧迫性等因素、由低到高划分为一般、较重、严重、特别严重四个预警级别。 </a:t>
            </a:r>
            <a:endParaRPr lang="zh-CN" altLang="en-US" sz="3200" b="1">
              <a:latin typeface="宋体" panose="02010600030101010101" pitchFamily="2" charset="-122"/>
            </a:endParaRPr>
          </a:p>
        </p:txBody>
      </p:sp>
      <p:sp>
        <p:nvSpPr>
          <p:cNvPr id="43010" name="矩形 221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218" name="矩形 2217"/>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煤矿事故预警</a:t>
            </a:r>
            <a:endParaRPr lang="zh-CN" altLang="en-US" b="1">
              <a:latin typeface="Arial" panose="020B0604020202020204"/>
              <a:ea typeface="华文行楷" pitchFamily="2" charset="-122"/>
            </a:endParaRPr>
          </a:p>
        </p:txBody>
      </p:sp>
      <p:sp>
        <p:nvSpPr>
          <p:cNvPr id="2219" name="矩形 2218"/>
          <p:cNvSpPr/>
          <p:nvPr/>
        </p:nvSpPr>
        <p:spPr>
          <a:xfrm>
            <a:off x="1258888" y="3502025"/>
            <a:ext cx="3063875" cy="641350"/>
          </a:xfrm>
          <a:prstGeom prst="rect">
            <a:avLst/>
          </a:prstGeom>
          <a:solidFill>
            <a:srgbClr val="0000FF"/>
          </a:solidFill>
          <a:ln w="9525">
            <a:noFill/>
          </a:ln>
        </p:spPr>
        <p:txBody>
          <a:bodyPr wrap="none" anchor="ctr" anchorCtr="0">
            <a:spAutoFit/>
          </a:bodyPr>
          <a:p>
            <a:pPr eaLnBrk="0" hangingPunct="0"/>
            <a:r>
              <a:rPr lang="zh-CN" altLang="en-US" b="1">
                <a:solidFill>
                  <a:srgbClr val="FFFF00"/>
                </a:solidFill>
                <a:latin typeface="Arial" panose="020B0604020202020204"/>
              </a:rPr>
              <a:t>一般预警蓝色</a:t>
            </a:r>
            <a:r>
              <a:rPr lang="zh-CN" altLang="en-US">
                <a:solidFill>
                  <a:srgbClr val="FFFF00"/>
                </a:solidFill>
                <a:latin typeface="Arial" panose="020B0604020202020204"/>
              </a:rPr>
              <a:t> </a:t>
            </a:r>
            <a:endParaRPr lang="zh-CN" altLang="en-US">
              <a:solidFill>
                <a:srgbClr val="FFFF00"/>
              </a:solidFill>
              <a:latin typeface="Arial" panose="020B0604020202020204"/>
            </a:endParaRPr>
          </a:p>
        </p:txBody>
      </p:sp>
      <p:sp>
        <p:nvSpPr>
          <p:cNvPr id="2220" name="矩形 2219"/>
          <p:cNvSpPr/>
          <p:nvPr/>
        </p:nvSpPr>
        <p:spPr>
          <a:xfrm>
            <a:off x="1258888" y="4581525"/>
            <a:ext cx="3063875" cy="641350"/>
          </a:xfrm>
          <a:prstGeom prst="rect">
            <a:avLst/>
          </a:prstGeom>
          <a:solidFill>
            <a:srgbClr val="FFFF00"/>
          </a:solidFill>
          <a:ln w="9525">
            <a:noFill/>
          </a:ln>
        </p:spPr>
        <p:txBody>
          <a:bodyPr wrap="none" anchor="ctr" anchorCtr="0">
            <a:spAutoFit/>
          </a:bodyPr>
          <a:p>
            <a:pPr eaLnBrk="0" hangingPunct="0"/>
            <a:r>
              <a:rPr lang="zh-CN" altLang="en-US" b="1">
                <a:latin typeface="Arial" panose="020B0604020202020204"/>
              </a:rPr>
              <a:t>较重预警黄色</a:t>
            </a:r>
            <a:r>
              <a:rPr lang="zh-CN" altLang="en-US">
                <a:latin typeface="Arial" panose="020B0604020202020204"/>
              </a:rPr>
              <a:t> </a:t>
            </a:r>
            <a:endParaRPr lang="zh-CN" altLang="en-US">
              <a:latin typeface="Arial" panose="020B0604020202020204"/>
            </a:endParaRPr>
          </a:p>
        </p:txBody>
      </p:sp>
      <p:sp>
        <p:nvSpPr>
          <p:cNvPr id="2221" name="矩形 2220"/>
          <p:cNvSpPr/>
          <p:nvPr/>
        </p:nvSpPr>
        <p:spPr>
          <a:xfrm>
            <a:off x="1258888" y="5589588"/>
            <a:ext cx="3063875" cy="641350"/>
          </a:xfrm>
          <a:prstGeom prst="rect">
            <a:avLst/>
          </a:prstGeom>
          <a:solidFill>
            <a:srgbClr val="FF6600"/>
          </a:solidFill>
          <a:ln w="9525">
            <a:noFill/>
          </a:ln>
        </p:spPr>
        <p:txBody>
          <a:bodyPr wrap="none" anchor="ctr" anchorCtr="0">
            <a:spAutoFit/>
          </a:bodyPr>
          <a:p>
            <a:pPr eaLnBrk="0" hangingPunct="0"/>
            <a:r>
              <a:rPr lang="zh-CN" altLang="en-US" b="1">
                <a:latin typeface="Arial" panose="020B0604020202020204"/>
              </a:rPr>
              <a:t>严重预警橙色</a:t>
            </a:r>
            <a:r>
              <a:rPr lang="zh-CN" altLang="en-US">
                <a:latin typeface="Arial" panose="020B0604020202020204"/>
              </a:rPr>
              <a:t> </a:t>
            </a:r>
            <a:endParaRPr lang="zh-CN" altLang="en-US">
              <a:latin typeface="Arial" panose="020B0604020202020204"/>
            </a:endParaRPr>
          </a:p>
        </p:txBody>
      </p:sp>
      <p:sp>
        <p:nvSpPr>
          <p:cNvPr id="2222" name="矩形 2221"/>
          <p:cNvSpPr/>
          <p:nvPr/>
        </p:nvSpPr>
        <p:spPr>
          <a:xfrm>
            <a:off x="4714875" y="4581525"/>
            <a:ext cx="3960813" cy="641350"/>
          </a:xfrm>
          <a:prstGeom prst="rect">
            <a:avLst/>
          </a:prstGeom>
          <a:solidFill>
            <a:srgbClr val="FF0000"/>
          </a:solidFill>
          <a:ln w="9525">
            <a:noFill/>
          </a:ln>
        </p:spPr>
        <p:txBody>
          <a:bodyPr anchor="ctr" anchorCtr="0">
            <a:spAutoFit/>
          </a:bodyPr>
          <a:p>
            <a:pPr eaLnBrk="0" hangingPunct="0"/>
            <a:r>
              <a:rPr lang="zh-CN" altLang="en-US" b="1">
                <a:solidFill>
                  <a:srgbClr val="FFFF00"/>
                </a:solidFill>
                <a:latin typeface="Arial" panose="020B0604020202020204"/>
              </a:rPr>
              <a:t>特别严重预警红色</a:t>
            </a:r>
            <a:r>
              <a:rPr lang="zh-CN" altLang="en-US">
                <a:solidFill>
                  <a:srgbClr val="FFFF00"/>
                </a:solidFill>
                <a:latin typeface="Arial" panose="020B0604020202020204"/>
              </a:rPr>
              <a:t> </a:t>
            </a:r>
            <a:endParaRPr lang="zh-CN" altLang="en-US">
              <a:solidFill>
                <a:srgbClr val="FFFF00"/>
              </a:solidFill>
              <a:latin typeface="Arial" panose="020B0604020202020204"/>
            </a:endParaRPr>
          </a:p>
        </p:txBody>
      </p:sp>
      <p:sp>
        <p:nvSpPr>
          <p:cNvPr id="43016" name="矩形 2222"/>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childTnLst>
                                    <p:set>
                                      <p:cBhvr additive="base">
                                        <p:cTn id="6" dur="1" fill="hold">
                                          <p:stCondLst>
                                            <p:cond delay="0"/>
                                          </p:stCondLst>
                                        </p:cTn>
                                        <p:tgtEl>
                                          <p:spTgt spid="2218"/>
                                        </p:tgtEl>
                                        <p:attrNameLst>
                                          <p:attrName>style.visibility</p:attrName>
                                        </p:attrNameLst>
                                      </p:cBhvr>
                                      <p:to>
                                        <p:strVal val="visible"/>
                                      </p:to>
                                    </p:set>
                                    <p:animEffect transition="in" filter="slide(fromBottom)">
                                      <p:cBhvr additive="base">
                                        <p:cTn id="7" dur="500"/>
                                        <p:tgtEl>
                                          <p:spTgt spid="22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childTnLst>
                                    <p:set>
                                      <p:cBhvr additive="base">
                                        <p:cTn id="11" dur="1" fill="hold">
                                          <p:stCondLst>
                                            <p:cond delay="0"/>
                                          </p:stCondLst>
                                        </p:cTn>
                                        <p:tgtEl>
                                          <p:spTgt spid="2216"/>
                                        </p:tgtEl>
                                        <p:attrNameLst>
                                          <p:attrName>style.visibility</p:attrName>
                                        </p:attrNameLst>
                                      </p:cBhvr>
                                      <p:to>
                                        <p:strVal val="visible"/>
                                      </p:to>
                                    </p:set>
                                    <p:animEffect transition="in" filter="slide(fromBottom)">
                                      <p:cBhvr additive="base">
                                        <p:cTn id="12" dur="500"/>
                                        <p:tgtEl>
                                          <p:spTgt spid="2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childTnLst>
                                    <p:set>
                                      <p:cBhvr additive="base">
                                        <p:cTn id="16" dur="1" fill="hold">
                                          <p:stCondLst>
                                            <p:cond delay="0"/>
                                          </p:stCondLst>
                                        </p:cTn>
                                        <p:tgtEl>
                                          <p:spTgt spid="2219"/>
                                        </p:tgtEl>
                                        <p:attrNameLst>
                                          <p:attrName>style.visibility</p:attrName>
                                        </p:attrNameLst>
                                      </p:cBhvr>
                                      <p:to>
                                        <p:strVal val="visible"/>
                                      </p:to>
                                    </p:set>
                                    <p:animEffect transition="in" filter="fade">
                                      <p:cBhvr additive="base">
                                        <p:cTn id="17" dur="2000"/>
                                        <p:tgtEl>
                                          <p:spTgt spid="22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3" nodeType="clickEffect">
                                  <p:childTnLst>
                                    <p:set>
                                      <p:cBhvr additive="base">
                                        <p:cTn id="21" dur="1" fill="hold">
                                          <p:stCondLst>
                                            <p:cond delay="0"/>
                                          </p:stCondLst>
                                        </p:cTn>
                                        <p:tgtEl>
                                          <p:spTgt spid="2220"/>
                                        </p:tgtEl>
                                        <p:attrNameLst>
                                          <p:attrName>style.visibility</p:attrName>
                                        </p:attrNameLst>
                                      </p:cBhvr>
                                      <p:to>
                                        <p:strVal val="visible"/>
                                      </p:to>
                                    </p:set>
                                    <p:animEffect transition="in" filter="fade">
                                      <p:cBhvr additive="base">
                                        <p:cTn id="22" dur="2000"/>
                                        <p:tgtEl>
                                          <p:spTgt spid="222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4" nodeType="clickEffect">
                                  <p:childTnLst>
                                    <p:set>
                                      <p:cBhvr additive="base">
                                        <p:cTn id="26" dur="1" fill="hold">
                                          <p:stCondLst>
                                            <p:cond delay="0"/>
                                          </p:stCondLst>
                                        </p:cTn>
                                        <p:tgtEl>
                                          <p:spTgt spid="2221"/>
                                        </p:tgtEl>
                                        <p:attrNameLst>
                                          <p:attrName>style.visibility</p:attrName>
                                        </p:attrNameLst>
                                      </p:cBhvr>
                                      <p:to>
                                        <p:strVal val="visible"/>
                                      </p:to>
                                    </p:set>
                                    <p:animEffect transition="in" filter="slide(fromBottom)">
                                      <p:cBhvr additive="base">
                                        <p:cTn id="27" dur="500"/>
                                        <p:tgtEl>
                                          <p:spTgt spid="222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5" nodeType="clickEffect">
                                  <p:childTnLst>
                                    <p:set>
                                      <p:cBhvr additive="base">
                                        <p:cTn id="31" dur="1" fill="hold">
                                          <p:stCondLst>
                                            <p:cond delay="0"/>
                                          </p:stCondLst>
                                        </p:cTn>
                                        <p:tgtEl>
                                          <p:spTgt spid="2222"/>
                                        </p:tgtEl>
                                        <p:attrNameLst>
                                          <p:attrName>style.visibility</p:attrName>
                                        </p:attrNameLst>
                                      </p:cBhvr>
                                      <p:to>
                                        <p:strVal val="visible"/>
                                      </p:to>
                                    </p:set>
                                    <p:animEffect transition="in" filter="slide(fromBottom)">
                                      <p:cBhvr additive="base">
                                        <p:cTn id="32" dur="500"/>
                                        <p:tgtEl>
                                          <p:spTgt spid="2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6" grpId="0" animBg="1"/>
      <p:bldP spid="2218" grpId="1" animBg="1"/>
      <p:bldP spid="2219" grpId="2" animBg="1"/>
      <p:bldP spid="2220" grpId="3" animBg="1"/>
      <p:bldP spid="2221" grpId="4" animBg="1"/>
      <p:bldP spid="2222" grpId="5"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矩形 222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2227" name="矩形 2226"/>
          <p:cNvSpPr/>
          <p:nvPr/>
        </p:nvSpPr>
        <p:spPr>
          <a:xfrm>
            <a:off x="609600" y="1219200"/>
            <a:ext cx="7772400" cy="1739900"/>
          </a:xfrm>
          <a:prstGeom prst="rect">
            <a:avLst/>
          </a:prstGeom>
          <a:noFill/>
          <a:ln w="9525">
            <a:noFill/>
          </a:ln>
        </p:spPr>
        <p:txBody>
          <a:bodyPr anchor="t" anchorCtr="0">
            <a:spAutoFit/>
          </a:bodyPr>
          <a:p>
            <a:pPr>
              <a:spcBef>
                <a:spcPct val="50000"/>
              </a:spcBef>
            </a:pPr>
            <a:r>
              <a:rPr lang="zh-CN" altLang="en-US" b="1">
                <a:latin typeface="Arial" panose="020B0604020202020204"/>
              </a:rPr>
              <a:t>事故致因理论</a:t>
            </a:r>
            <a:r>
              <a:rPr lang="en-US" altLang="zh-CN" b="1">
                <a:latin typeface="Arial" panose="020B0604020202020204"/>
              </a:rPr>
              <a:t>——</a:t>
            </a:r>
            <a:r>
              <a:rPr lang="zh-CN" altLang="en-US" b="1">
                <a:latin typeface="Arial" panose="020B0604020202020204"/>
              </a:rPr>
              <a:t>分析研究事故发生的原因和影响事故发生相关因素，从而实现事故预防目的的理论。</a:t>
            </a:r>
            <a:endParaRPr lang="zh-CN" altLang="en-US" b="1">
              <a:latin typeface="Arial" panose="020B0604020202020204"/>
            </a:endParaRPr>
          </a:p>
        </p:txBody>
      </p:sp>
      <p:sp>
        <p:nvSpPr>
          <p:cNvPr id="2228" name="矩形 2227"/>
          <p:cNvSpPr/>
          <p:nvPr/>
        </p:nvSpPr>
        <p:spPr>
          <a:xfrm>
            <a:off x="609600" y="3200400"/>
            <a:ext cx="7772400" cy="1190625"/>
          </a:xfrm>
          <a:prstGeom prst="rect">
            <a:avLst/>
          </a:prstGeom>
          <a:noFill/>
          <a:ln w="9525">
            <a:noFill/>
          </a:ln>
        </p:spPr>
        <p:txBody>
          <a:bodyPr anchor="t" anchorCtr="0">
            <a:spAutoFit/>
          </a:bodyPr>
          <a:p>
            <a:pPr>
              <a:spcBef>
                <a:spcPct val="50000"/>
              </a:spcBef>
            </a:pPr>
            <a:r>
              <a:rPr lang="zh-CN" altLang="en-US" b="1">
                <a:latin typeface="Arial" panose="020B0604020202020204"/>
              </a:rPr>
              <a:t>以解释事故、分析事故和控制事故为目的</a:t>
            </a:r>
            <a:endParaRPr lang="zh-CN" altLang="en-US" b="1">
              <a:latin typeface="Arial" panose="020B0604020202020204"/>
            </a:endParaRPr>
          </a:p>
        </p:txBody>
      </p:sp>
      <p:cxnSp>
        <p:nvCxnSpPr>
          <p:cNvPr id="2229" name="直接连接符 2228"/>
          <p:cNvCxnSpPr/>
          <p:nvPr/>
        </p:nvCxnSpPr>
        <p:spPr>
          <a:xfrm>
            <a:off x="1143000" y="3810000"/>
            <a:ext cx="1905000" cy="0"/>
          </a:xfrm>
          <a:prstGeom prst="line">
            <a:avLst/>
          </a:prstGeom>
          <a:ln w="38100" cap="flat" cmpd="sng">
            <a:solidFill>
              <a:srgbClr val="FF0000"/>
            </a:solidFill>
            <a:prstDash val="solid"/>
            <a:round/>
            <a:headEnd type="none" w="med" len="med"/>
            <a:tailEnd type="none" w="med" len="med"/>
          </a:ln>
        </p:spPr>
      </p:cxnSp>
      <p:sp>
        <p:nvSpPr>
          <p:cNvPr id="2230" name="矩形 2229"/>
          <p:cNvSpPr/>
          <p:nvPr/>
        </p:nvSpPr>
        <p:spPr>
          <a:xfrm>
            <a:off x="762000" y="4648200"/>
            <a:ext cx="5638800" cy="617538"/>
          </a:xfrm>
          <a:prstGeom prst="rect">
            <a:avLst/>
          </a:prstGeom>
          <a:noFill/>
          <a:ln w="38100" cap="flat" cmpd="sng">
            <a:solidFill>
              <a:srgbClr val="FF0000"/>
            </a:solidFill>
            <a:prstDash val="solid"/>
            <a:miter/>
            <a:headEnd type="none" w="med" len="med"/>
            <a:tailEnd type="none" w="med" len="med"/>
          </a:ln>
        </p:spPr>
        <p:txBody>
          <a:bodyPr anchor="t" anchorCtr="0">
            <a:spAutoFit/>
          </a:bodyPr>
          <a:p>
            <a:pPr algn="ctr">
              <a:spcBef>
                <a:spcPct val="50000"/>
              </a:spcBef>
            </a:pPr>
            <a:r>
              <a:rPr lang="zh-CN" altLang="en-US" sz="3200" b="1">
                <a:latin typeface="Arial" panose="020B0604020202020204"/>
              </a:rPr>
              <a:t>事故后，案例教训、责任追究</a:t>
            </a:r>
            <a:endParaRPr lang="zh-CN" altLang="en-US" sz="3200" b="1">
              <a:latin typeface="Arial" panose="020B0604020202020204"/>
            </a:endParaRPr>
          </a:p>
        </p:txBody>
      </p:sp>
      <p:cxnSp>
        <p:nvCxnSpPr>
          <p:cNvPr id="2231" name="直接连接符 2230"/>
          <p:cNvCxnSpPr/>
          <p:nvPr/>
        </p:nvCxnSpPr>
        <p:spPr>
          <a:xfrm>
            <a:off x="3429000" y="3810000"/>
            <a:ext cx="4114800" cy="0"/>
          </a:xfrm>
          <a:prstGeom prst="line">
            <a:avLst/>
          </a:prstGeom>
          <a:ln w="38100" cap="flat" cmpd="sng">
            <a:solidFill>
              <a:srgbClr val="FFCC00"/>
            </a:solidFill>
            <a:prstDash val="solid"/>
            <a:round/>
            <a:headEnd type="none" w="med" len="med"/>
            <a:tailEnd type="none" w="med" len="med"/>
          </a:ln>
        </p:spPr>
      </p:cxnSp>
      <p:sp>
        <p:nvSpPr>
          <p:cNvPr id="2232" name="矩形 2231"/>
          <p:cNvSpPr/>
          <p:nvPr/>
        </p:nvSpPr>
        <p:spPr>
          <a:xfrm>
            <a:off x="762000" y="5562600"/>
            <a:ext cx="5638800" cy="617538"/>
          </a:xfrm>
          <a:prstGeom prst="rect">
            <a:avLst/>
          </a:prstGeom>
          <a:noFill/>
          <a:ln w="38100" cap="flat" cmpd="sng">
            <a:solidFill>
              <a:srgbClr val="FFCC00"/>
            </a:solidFill>
            <a:prstDash val="solid"/>
            <a:miter/>
            <a:headEnd type="none" w="med" len="med"/>
            <a:tailEnd type="none" w="med" len="med"/>
          </a:ln>
        </p:spPr>
        <p:txBody>
          <a:bodyPr anchor="t" anchorCtr="0">
            <a:spAutoFit/>
          </a:bodyPr>
          <a:p>
            <a:pPr algn="ctr">
              <a:spcBef>
                <a:spcPct val="50000"/>
              </a:spcBef>
            </a:pPr>
            <a:r>
              <a:rPr lang="zh-CN" altLang="en-US" sz="3200" b="1">
                <a:latin typeface="Arial" panose="020B0604020202020204"/>
              </a:rPr>
              <a:t>事故前，危险辨识、隐患排查</a:t>
            </a:r>
            <a:endParaRPr lang="zh-CN" altLang="en-US" sz="3200" b="1">
              <a:latin typeface="Arial" panose="020B0604020202020204"/>
            </a:endParaRPr>
          </a:p>
        </p:txBody>
      </p:sp>
      <p:sp>
        <p:nvSpPr>
          <p:cNvPr id="2233" name="右弧形箭头 2232"/>
          <p:cNvSpPr/>
          <p:nvPr/>
        </p:nvSpPr>
        <p:spPr>
          <a:xfrm>
            <a:off x="6477000" y="4876800"/>
            <a:ext cx="533400" cy="1143000"/>
          </a:xfrm>
          <a:prstGeom prst="curvedLeftArrow">
            <a:avLst>
              <a:gd name="adj1" fmla="val 11123"/>
              <a:gd name="adj2" fmla="val 52887"/>
              <a:gd name="adj3" fmla="val 33324"/>
            </a:avLst>
          </a:prstGeom>
          <a:solidFill>
            <a:srgbClr val="0000FF"/>
          </a:solid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2234" name="矩形 2233"/>
          <p:cNvSpPr/>
          <p:nvPr/>
        </p:nvSpPr>
        <p:spPr>
          <a:xfrm>
            <a:off x="7162800" y="5029200"/>
            <a:ext cx="1143000" cy="579438"/>
          </a:xfrm>
          <a:prstGeom prst="rect">
            <a:avLst/>
          </a:prstGeom>
          <a:solidFill>
            <a:srgbClr val="FF6600"/>
          </a:solidFill>
          <a:ln w="9525">
            <a:noFill/>
          </a:ln>
        </p:spPr>
        <p:txBody>
          <a:bodyPr anchor="t" anchorCtr="0">
            <a:spAutoFit/>
          </a:bodyPr>
          <a:p>
            <a:pPr algn="ctr">
              <a:spcBef>
                <a:spcPct val="50000"/>
              </a:spcBef>
            </a:pPr>
            <a:r>
              <a:rPr lang="zh-CN" altLang="en-US" sz="3200" b="1">
                <a:latin typeface="Arial" panose="020B0604020202020204"/>
              </a:rPr>
              <a:t>依据</a:t>
            </a:r>
            <a:endParaRPr lang="zh-CN" altLang="en-US" sz="3200" b="1">
              <a:latin typeface="Arial" panose="020B0604020202020204"/>
            </a:endParaRPr>
          </a:p>
        </p:txBody>
      </p:sp>
      <p:sp>
        <p:nvSpPr>
          <p:cNvPr id="44042" name="矩形 223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childTnLst>
                                    <p:set>
                                      <p:cBhvr additive="base">
                                        <p:cTn id="6" dur="1" fill="hold">
                                          <p:stCondLst>
                                            <p:cond delay="0"/>
                                          </p:stCondLst>
                                        </p:cTn>
                                        <p:tgtEl>
                                          <p:spTgt spid="2227"/>
                                        </p:tgtEl>
                                        <p:attrNameLst>
                                          <p:attrName>style.visibility</p:attrName>
                                        </p:attrNameLst>
                                      </p:cBhvr>
                                      <p:to>
                                        <p:strVal val="visible"/>
                                      </p:to>
                                    </p:set>
                                    <p:anim calcmode="lin" valueType="num">
                                      <p:cBhvr additive="base">
                                        <p:cTn id="7" dur="1000" fill="hold"/>
                                        <p:tgtEl>
                                          <p:spTgt spid="2227"/>
                                        </p:tgtEl>
                                        <p:attrNameLst>
                                          <p:attrName>ppt_w</p:attrName>
                                        </p:attrNameLst>
                                      </p:cBhvr>
                                      <p:tavLst>
                                        <p:tav tm="0">
                                          <p:val>
                                            <p:fltVal val="0.000000"/>
                                          </p:val>
                                        </p:tav>
                                        <p:tav tm="100000">
                                          <p:val>
                                            <p:strVal val="#ppt_w"/>
                                          </p:val>
                                        </p:tav>
                                      </p:tavLst>
                                    </p:anim>
                                    <p:anim calcmode="lin" valueType="num">
                                      <p:cBhvr additive="base">
                                        <p:cTn id="8" dur="1000" fill="hold"/>
                                        <p:tgtEl>
                                          <p:spTgt spid="2227"/>
                                        </p:tgtEl>
                                        <p:attrNameLst>
                                          <p:attrName>ppt_h</p:attrName>
                                        </p:attrNameLst>
                                      </p:cBhvr>
                                      <p:tavLst>
                                        <p:tav tm="0">
                                          <p:val>
                                            <p:fltVal val="0.000000"/>
                                          </p:val>
                                        </p:tav>
                                        <p:tav tm="100000">
                                          <p:val>
                                            <p:strVal val="#ppt_h"/>
                                          </p:val>
                                        </p:tav>
                                      </p:tavLst>
                                    </p:anim>
                                    <p:anim calcmode="lin" valueType="num">
                                      <p:cBhvr additive="base">
                                        <p:cTn id="9" dur="1000" fill="hold"/>
                                        <p:tgtEl>
                                          <p:spTgt spid="2227"/>
                                        </p:tgtEl>
                                        <p:attrNameLst>
                                          <p:attrName>style.rotation</p:attrName>
                                        </p:attrNameLst>
                                      </p:cBhvr>
                                      <p:tavLst>
                                        <p:tav tm="0">
                                          <p:val>
                                            <p:fltVal val="90.000000"/>
                                          </p:val>
                                        </p:tav>
                                        <p:tav tm="100000">
                                          <p:val>
                                            <p:fltVal val="0.000000"/>
                                          </p:val>
                                        </p:tav>
                                      </p:tavLst>
                                    </p:anim>
                                    <p:animEffect transition="in" filter="fade">
                                      <p:cBhvr additive="base">
                                        <p:cTn id="10" dur="1000"/>
                                        <p:tgtEl>
                                          <p:spTgt spid="22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childTnLst>
                                    <p:set>
                                      <p:cBhvr additive="base">
                                        <p:cTn id="14" dur="1" fill="hold">
                                          <p:stCondLst>
                                            <p:cond delay="0"/>
                                          </p:stCondLst>
                                        </p:cTn>
                                        <p:tgtEl>
                                          <p:spTgt spid="2228"/>
                                        </p:tgtEl>
                                        <p:attrNameLst>
                                          <p:attrName>style.visibility</p:attrName>
                                        </p:attrNameLst>
                                      </p:cBhvr>
                                      <p:to>
                                        <p:strVal val="visible"/>
                                      </p:to>
                                    </p:set>
                                    <p:animEffect transition="in" filter="fade">
                                      <p:cBhvr additive="base">
                                        <p:cTn id="15" dur="2000"/>
                                        <p:tgtEl>
                                          <p:spTgt spid="22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childTnLst>
                                    <p:set>
                                      <p:cBhvr additive="base">
                                        <p:cTn id="19" dur="1" fill="hold">
                                          <p:stCondLst>
                                            <p:cond delay="0"/>
                                          </p:stCondLst>
                                        </p:cTn>
                                        <p:tgtEl>
                                          <p:spTgt spid="22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2" nodeType="clickEffect">
                                  <p:childTnLst>
                                    <p:set>
                                      <p:cBhvr additive="base">
                                        <p:cTn id="23" dur="1" fill="hold">
                                          <p:stCondLst>
                                            <p:cond delay="0"/>
                                          </p:stCondLst>
                                        </p:cTn>
                                        <p:tgtEl>
                                          <p:spTgt spid="2230"/>
                                        </p:tgtEl>
                                        <p:attrNameLst>
                                          <p:attrName>style.visibility</p:attrName>
                                        </p:attrNameLst>
                                      </p:cBhvr>
                                      <p:to>
                                        <p:strVal val="visible"/>
                                      </p:to>
                                    </p:set>
                                    <p:animEffect transition="in" filter="slide(fromBottom)">
                                      <p:cBhvr additive="base">
                                        <p:cTn id="24" dur="500"/>
                                        <p:tgtEl>
                                          <p:spTgt spid="22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childTnLst>
                                    <p:set>
                                      <p:cBhvr additive="base">
                                        <p:cTn id="28" dur="1" fill="hold">
                                          <p:stCondLst>
                                            <p:cond delay="0"/>
                                          </p:stCondLst>
                                        </p:cTn>
                                        <p:tgtEl>
                                          <p:spTgt spid="22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3" nodeType="clickEffect">
                                  <p:childTnLst>
                                    <p:set>
                                      <p:cBhvr additive="base">
                                        <p:cTn id="32" dur="1" fill="hold">
                                          <p:stCondLst>
                                            <p:cond delay="0"/>
                                          </p:stCondLst>
                                        </p:cTn>
                                        <p:tgtEl>
                                          <p:spTgt spid="2232"/>
                                        </p:tgtEl>
                                        <p:attrNameLst>
                                          <p:attrName>style.visibility</p:attrName>
                                        </p:attrNameLst>
                                      </p:cBhvr>
                                      <p:to>
                                        <p:strVal val="visible"/>
                                      </p:to>
                                    </p:set>
                                    <p:animEffect transition="in" filter="slide(fromBottom)">
                                      <p:cBhvr additive="base">
                                        <p:cTn id="33" dur="500"/>
                                        <p:tgtEl>
                                          <p:spTgt spid="223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childTnLst>
                                    <p:set>
                                      <p:cBhvr additive="base">
                                        <p:cTn id="37" dur="1" fill="hold">
                                          <p:stCondLst>
                                            <p:cond delay="0"/>
                                          </p:stCondLst>
                                        </p:cTn>
                                        <p:tgtEl>
                                          <p:spTgt spid="2233"/>
                                        </p:tgtEl>
                                        <p:attrNameLst>
                                          <p:attrName>style.visibility</p:attrName>
                                        </p:attrNameLst>
                                      </p:cBhvr>
                                      <p:to>
                                        <p:strVal val="visible"/>
                                      </p:to>
                                    </p:set>
                                    <p:animEffect transition="in" filter="dissolve">
                                      <p:cBhvr additive="base">
                                        <p:cTn id="38" dur="500"/>
                                        <p:tgtEl>
                                          <p:spTgt spid="2233"/>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4" nodeType="clickEffect">
                                  <p:childTnLst>
                                    <p:set>
                                      <p:cBhvr additive="base">
                                        <p:cTn id="42" dur="1" fill="hold">
                                          <p:stCondLst>
                                            <p:cond delay="0"/>
                                          </p:stCondLst>
                                        </p:cTn>
                                        <p:tgtEl>
                                          <p:spTgt spid="2234"/>
                                        </p:tgtEl>
                                        <p:attrNameLst>
                                          <p:attrName>style.visibility</p:attrName>
                                        </p:attrNameLst>
                                      </p:cBhvr>
                                      <p:to>
                                        <p:strVal val="visible"/>
                                      </p:to>
                                    </p:set>
                                    <p:animEffect transition="in" filter="plus(in)">
                                      <p:cBhvr additive="base">
                                        <p:cTn id="43" dur="2000"/>
                                        <p:tgtEl>
                                          <p:spTgt spid="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7" grpId="0" animBg="1"/>
      <p:bldP spid="2228" grpId="1" animBg="1"/>
      <p:bldP spid="2230" grpId="2" animBg="1"/>
      <p:bldP spid="2232" grpId="3" animBg="1"/>
      <p:bldP spid="2234" grpId="4"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矩形 223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45058" name="矩形 2238"/>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2240" name="矩形 2239"/>
          <p:cNvSpPr/>
          <p:nvPr/>
        </p:nvSpPr>
        <p:spPr>
          <a:xfrm>
            <a:off x="304800" y="914400"/>
            <a:ext cx="6572250" cy="641350"/>
          </a:xfrm>
          <a:prstGeom prst="rect">
            <a:avLst/>
          </a:prstGeom>
          <a:noFill/>
          <a:ln w="9525">
            <a:noFill/>
          </a:ln>
        </p:spPr>
        <p:txBody>
          <a:bodyPr anchor="t" anchorCtr="0">
            <a:spAutoFit/>
          </a:bodyPr>
          <a:p>
            <a:pPr>
              <a:spcBef>
                <a:spcPct val="50000"/>
              </a:spcBef>
            </a:pPr>
            <a:r>
              <a:rPr lang="en-US" altLang="zh-CN" b="1">
                <a:latin typeface="Arial" panose="020B0604020202020204"/>
                <a:ea typeface="华文行楷" pitchFamily="2" charset="-122"/>
              </a:rPr>
              <a:t>2.1</a:t>
            </a:r>
            <a:r>
              <a:rPr lang="zh-CN" altLang="en-US" b="1">
                <a:latin typeface="Arial" panose="020B0604020202020204"/>
                <a:ea typeface="华文行楷" pitchFamily="2" charset="-122"/>
              </a:rPr>
              <a:t>、事故致因理论的发展</a:t>
            </a:r>
            <a:endParaRPr lang="zh-CN" altLang="en-US" b="1">
              <a:latin typeface="Arial" panose="020B0604020202020204"/>
              <a:ea typeface="华文行楷" pitchFamily="2" charset="-122"/>
            </a:endParaRPr>
          </a:p>
        </p:txBody>
      </p:sp>
      <p:sp>
        <p:nvSpPr>
          <p:cNvPr id="2241" name="矩形 2240"/>
          <p:cNvSpPr/>
          <p:nvPr/>
        </p:nvSpPr>
        <p:spPr>
          <a:xfrm>
            <a:off x="395288" y="1681163"/>
            <a:ext cx="8569325" cy="1373187"/>
          </a:xfrm>
          <a:prstGeom prst="rect">
            <a:avLst/>
          </a:prstGeom>
          <a:noFill/>
          <a:ln w="9525">
            <a:noFill/>
          </a:ln>
        </p:spPr>
        <p:txBody>
          <a:bodyPr anchor="ctr" anchorCtr="0">
            <a:spAutoFit/>
          </a:bodyPr>
          <a:p>
            <a:pPr eaLnBrk="0" hangingPunct="0"/>
            <a:r>
              <a:rPr lang="en-US" altLang="zh-CN" sz="2800" b="1">
                <a:latin typeface="Times New Roman" panose="02020603050405020304" pitchFamily="18" charset="0"/>
              </a:rPr>
              <a:t>1919</a:t>
            </a:r>
            <a:r>
              <a:rPr lang="zh-CN" altLang="en-US" sz="2800" b="1">
                <a:latin typeface="Times New Roman" panose="02020603050405020304" pitchFamily="18" charset="0"/>
              </a:rPr>
              <a:t>年格林伍德</a:t>
            </a:r>
            <a:r>
              <a:rPr lang="en-US" altLang="zh-CN" sz="2800" b="1">
                <a:latin typeface="Times New Roman" panose="02020603050405020304" pitchFamily="18" charset="0"/>
              </a:rPr>
              <a:t>(Greenwood)</a:t>
            </a:r>
            <a:r>
              <a:rPr lang="zh-CN" altLang="en-US" sz="2800" b="1">
                <a:latin typeface="Times New Roman" panose="02020603050405020304" pitchFamily="18" charset="0"/>
              </a:rPr>
              <a:t>和</a:t>
            </a:r>
            <a:r>
              <a:rPr lang="en-US" altLang="zh-CN" sz="2800" b="1">
                <a:latin typeface="Times New Roman" panose="02020603050405020304" pitchFamily="18" charset="0"/>
              </a:rPr>
              <a:t>1926</a:t>
            </a:r>
            <a:r>
              <a:rPr lang="zh-CN" altLang="en-US" sz="2800" b="1">
                <a:latin typeface="Times New Roman" panose="02020603050405020304" pitchFamily="18" charset="0"/>
              </a:rPr>
              <a:t>年纽博尔德</a:t>
            </a:r>
            <a:r>
              <a:rPr lang="en-US" altLang="zh-CN" sz="2800" b="1">
                <a:latin typeface="Times New Roman" panose="02020603050405020304" pitchFamily="18" charset="0"/>
              </a:rPr>
              <a:t>(M</a:t>
            </a:r>
            <a:r>
              <a:rPr lang="zh-CN" altLang="en-US" sz="2800" b="1">
                <a:latin typeface="Times New Roman" panose="02020603050405020304" pitchFamily="18" charset="0"/>
              </a:rPr>
              <a:t>．</a:t>
            </a:r>
            <a:r>
              <a:rPr lang="en-US" altLang="zh-CN" sz="2800" b="1">
                <a:latin typeface="Times New Roman" panose="02020603050405020304" pitchFamily="18" charset="0"/>
              </a:rPr>
              <a:t>Newbold)</a:t>
            </a:r>
            <a:r>
              <a:rPr lang="zh-CN" altLang="en-US" sz="2800" b="1">
                <a:latin typeface="Times New Roman" panose="02020603050405020304" pitchFamily="18" charset="0"/>
              </a:rPr>
              <a:t>认为，事故在人群中并非随机地分布，某些人比其他人更易发生事故。</a:t>
            </a:r>
            <a:r>
              <a:rPr lang="zh-CN" altLang="en-US" sz="2800" b="1">
                <a:latin typeface="Arial" panose="020B0604020202020204"/>
              </a:rPr>
              <a:t> </a:t>
            </a:r>
            <a:endParaRPr lang="zh-CN" altLang="en-US" sz="2800" b="1">
              <a:latin typeface="Arial" panose="020B0604020202020204"/>
            </a:endParaRPr>
          </a:p>
        </p:txBody>
      </p:sp>
      <p:sp>
        <p:nvSpPr>
          <p:cNvPr id="2242" name="矩形 2241"/>
          <p:cNvSpPr/>
          <p:nvPr/>
        </p:nvSpPr>
        <p:spPr>
          <a:xfrm>
            <a:off x="395288" y="2903538"/>
            <a:ext cx="8497887" cy="1373187"/>
          </a:xfrm>
          <a:prstGeom prst="rect">
            <a:avLst/>
          </a:prstGeom>
          <a:noFill/>
          <a:ln w="9525">
            <a:noFill/>
          </a:ln>
        </p:spPr>
        <p:txBody>
          <a:bodyPr anchor="ctr" anchorCtr="0">
            <a:spAutoFit/>
          </a:bodyPr>
          <a:p>
            <a:pPr eaLnBrk="0" hangingPunct="0"/>
            <a:r>
              <a:rPr lang="en-US" altLang="zh-CN" sz="2800" b="1">
                <a:latin typeface="Times New Roman" panose="02020603050405020304" pitchFamily="18" charset="0"/>
              </a:rPr>
              <a:t>1936</a:t>
            </a:r>
            <a:r>
              <a:rPr lang="zh-CN" altLang="en-US" sz="2800" b="1">
                <a:latin typeface="Times New Roman" panose="02020603050405020304" pitchFamily="18" charset="0"/>
              </a:rPr>
              <a:t>年海因里希</a:t>
            </a:r>
            <a:r>
              <a:rPr lang="en-US" altLang="zh-CN" sz="2800" b="1">
                <a:latin typeface="Times New Roman" panose="02020603050405020304" pitchFamily="18" charset="0"/>
              </a:rPr>
              <a:t>(Heinrich)</a:t>
            </a:r>
            <a:r>
              <a:rPr lang="zh-CN" altLang="en-US" sz="2800" b="1">
                <a:latin typeface="Times New Roman" panose="02020603050405020304" pitchFamily="18" charset="0"/>
              </a:rPr>
              <a:t>提出了应用多米诺骨牌原理研究工人受伤害导致事故的</a:t>
            </a:r>
            <a:r>
              <a:rPr lang="en-US" altLang="zh-CN" sz="2800" b="1">
                <a:latin typeface="Times New Roman" panose="02020603050405020304" pitchFamily="18" charset="0"/>
              </a:rPr>
              <a:t>5</a:t>
            </a:r>
            <a:r>
              <a:rPr lang="zh-CN" altLang="en-US" sz="2800" b="1">
                <a:latin typeface="Times New Roman" panose="02020603050405020304" pitchFamily="18" charset="0"/>
              </a:rPr>
              <a:t>个顺序过程，即“伤亡事故顺序五因素” </a:t>
            </a:r>
            <a:endParaRPr lang="zh-CN" altLang="en-US" sz="2800" b="1">
              <a:latin typeface="Times New Roman" panose="02020603050405020304" pitchFamily="18" charset="0"/>
            </a:endParaRPr>
          </a:p>
        </p:txBody>
      </p:sp>
      <p:sp>
        <p:nvSpPr>
          <p:cNvPr id="2243" name="矩形 2242"/>
          <p:cNvSpPr/>
          <p:nvPr/>
        </p:nvSpPr>
        <p:spPr>
          <a:xfrm>
            <a:off x="395288" y="4125913"/>
            <a:ext cx="8497887" cy="946150"/>
          </a:xfrm>
          <a:prstGeom prst="rect">
            <a:avLst/>
          </a:prstGeom>
          <a:noFill/>
          <a:ln w="9525">
            <a:noFill/>
          </a:ln>
        </p:spPr>
        <p:txBody>
          <a:bodyPr anchor="ctr" anchorCtr="0">
            <a:spAutoFit/>
          </a:bodyPr>
          <a:p>
            <a:pPr eaLnBrk="0" hangingPunct="0"/>
            <a:r>
              <a:rPr lang="en-US" altLang="zh-CN" sz="2800" b="1">
                <a:latin typeface="Times New Roman" panose="02020603050405020304" pitchFamily="18" charset="0"/>
              </a:rPr>
              <a:t>1949</a:t>
            </a:r>
            <a:r>
              <a:rPr lang="zh-CN" altLang="en-US" sz="2800" b="1">
                <a:latin typeface="Times New Roman" panose="02020603050405020304" pitchFamily="18" charset="0"/>
              </a:rPr>
              <a:t>年葛登利用流行病学的原理来论述事故的发生机理，提出了“流行病学方法。</a:t>
            </a:r>
            <a:endParaRPr lang="zh-CN" altLang="en-US" sz="2800" b="1">
              <a:latin typeface="Times New Roman" panose="02020603050405020304" pitchFamily="18" charset="0"/>
            </a:endParaRPr>
          </a:p>
        </p:txBody>
      </p:sp>
      <p:sp>
        <p:nvSpPr>
          <p:cNvPr id="2244" name="矩形 2243"/>
          <p:cNvSpPr/>
          <p:nvPr/>
        </p:nvSpPr>
        <p:spPr>
          <a:xfrm>
            <a:off x="395288" y="4921250"/>
            <a:ext cx="8497887" cy="1373188"/>
          </a:xfrm>
          <a:prstGeom prst="rect">
            <a:avLst/>
          </a:prstGeom>
          <a:noFill/>
          <a:ln w="9525">
            <a:noFill/>
          </a:ln>
        </p:spPr>
        <p:txBody>
          <a:bodyPr anchor="ctr" anchorCtr="0">
            <a:spAutoFit/>
          </a:bodyPr>
          <a:p>
            <a:pPr eaLnBrk="0" hangingPunct="0"/>
            <a:r>
              <a:rPr lang="en-US" altLang="zh-CN" sz="2800" b="1">
                <a:latin typeface="Times New Roman" panose="02020603050405020304" pitchFamily="18" charset="0"/>
              </a:rPr>
              <a:t>1961</a:t>
            </a:r>
            <a:r>
              <a:rPr lang="zh-CN" altLang="en-US" sz="2800" b="1">
                <a:latin typeface="Times New Roman" panose="02020603050405020304" pitchFamily="18" charset="0"/>
              </a:rPr>
              <a:t>年由吉布森</a:t>
            </a:r>
            <a:r>
              <a:rPr lang="en-US" altLang="zh-CN" sz="2800" b="1">
                <a:latin typeface="Times New Roman" panose="02020603050405020304" pitchFamily="18" charset="0"/>
              </a:rPr>
              <a:t>(Gibson)</a:t>
            </a:r>
            <a:r>
              <a:rPr lang="zh-CN" altLang="en-US" sz="2800" b="1">
                <a:latin typeface="Times New Roman" panose="02020603050405020304" pitchFamily="18" charset="0"/>
              </a:rPr>
              <a:t>提出的，并在</a:t>
            </a:r>
            <a:r>
              <a:rPr lang="en-US" altLang="zh-CN" sz="2800" b="1">
                <a:latin typeface="Times New Roman" panose="02020603050405020304" pitchFamily="18" charset="0"/>
              </a:rPr>
              <a:t>1966</a:t>
            </a:r>
            <a:r>
              <a:rPr lang="zh-CN" altLang="en-US" sz="2800" b="1">
                <a:latin typeface="Times New Roman" panose="02020603050405020304" pitchFamily="18" charset="0"/>
              </a:rPr>
              <a:t>年由哈顿</a:t>
            </a:r>
            <a:r>
              <a:rPr lang="en-US" altLang="zh-CN" sz="2800" b="1">
                <a:latin typeface="Times New Roman" panose="02020603050405020304" pitchFamily="18" charset="0"/>
              </a:rPr>
              <a:t>(Haddon)</a:t>
            </a:r>
            <a:r>
              <a:rPr lang="zh-CN" altLang="en-US" sz="2800" b="1">
                <a:latin typeface="Times New Roman" panose="02020603050405020304" pitchFamily="18" charset="0"/>
              </a:rPr>
              <a:t>引申的“能量转移理论”，阐述了伤亡事故与能量及其转移于人体的模型。 </a:t>
            </a:r>
            <a:endParaRPr lang="zh-CN" altLang="en-US" sz="2800" b="1">
              <a:latin typeface="Times New Roman" panose="02020603050405020304" pitchFamily="18"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240"/>
                                        </p:tgtEl>
                                        <p:attrNameLst>
                                          <p:attrName>style.visibility</p:attrName>
                                        </p:attrNameLst>
                                      </p:cBhvr>
                                      <p:to>
                                        <p:strVal val="visible"/>
                                      </p:to>
                                    </p:set>
                                    <p:animEffect transition="in" filter="slide(fromBottom)">
                                      <p:cBhvr additive="base">
                                        <p:cTn id="7" dur="500"/>
                                        <p:tgtEl>
                                          <p:spTgt spid="224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241"/>
                                        </p:tgtEl>
                                        <p:attrNameLst>
                                          <p:attrName>style.visibility</p:attrName>
                                        </p:attrNameLst>
                                      </p:cBhvr>
                                      <p:to>
                                        <p:strVal val="visible"/>
                                      </p:to>
                                    </p:set>
                                    <p:animEffect transition="in" filter="slide(fromBottom)">
                                      <p:cBhvr additive="base">
                                        <p:cTn id="12" dur="500"/>
                                        <p:tgtEl>
                                          <p:spTgt spid="224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3" nodeType="clickEffect">
                                  <p:childTnLst>
                                    <p:set>
                                      <p:cBhvr additive="base">
                                        <p:cTn id="16" dur="1" fill="hold">
                                          <p:stCondLst>
                                            <p:cond delay="0"/>
                                          </p:stCondLst>
                                        </p:cTn>
                                        <p:tgtEl>
                                          <p:spTgt spid="2242"/>
                                        </p:tgtEl>
                                        <p:attrNameLst>
                                          <p:attrName>style.visibility</p:attrName>
                                        </p:attrNameLst>
                                      </p:cBhvr>
                                      <p:to>
                                        <p:strVal val="visible"/>
                                      </p:to>
                                    </p:set>
                                    <p:animEffect transition="in" filter="slide(fromBottom)">
                                      <p:cBhvr additive="base">
                                        <p:cTn id="17" dur="500"/>
                                        <p:tgtEl>
                                          <p:spTgt spid="224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4" nodeType="clickEffect">
                                  <p:childTnLst>
                                    <p:set>
                                      <p:cBhvr additive="base">
                                        <p:cTn id="21" dur="1" fill="hold">
                                          <p:stCondLst>
                                            <p:cond delay="0"/>
                                          </p:stCondLst>
                                        </p:cTn>
                                        <p:tgtEl>
                                          <p:spTgt spid="2243"/>
                                        </p:tgtEl>
                                        <p:attrNameLst>
                                          <p:attrName>style.visibility</p:attrName>
                                        </p:attrNameLst>
                                      </p:cBhvr>
                                      <p:to>
                                        <p:strVal val="visible"/>
                                      </p:to>
                                    </p:set>
                                    <p:animEffect transition="in" filter="slide(fromBottom)">
                                      <p:cBhvr additive="base">
                                        <p:cTn id="22" dur="500"/>
                                        <p:tgtEl>
                                          <p:spTgt spid="224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6" nodeType="clickEffect">
                                  <p:childTnLst>
                                    <p:set>
                                      <p:cBhvr additive="base">
                                        <p:cTn id="26" dur="1" fill="hold">
                                          <p:stCondLst>
                                            <p:cond delay="0"/>
                                          </p:stCondLst>
                                        </p:cTn>
                                        <p:tgtEl>
                                          <p:spTgt spid="2244"/>
                                        </p:tgtEl>
                                        <p:attrNameLst>
                                          <p:attrName>style.visibility</p:attrName>
                                        </p:attrNameLst>
                                      </p:cBhvr>
                                      <p:to>
                                        <p:strVal val="visible"/>
                                      </p:to>
                                    </p:set>
                                    <p:animEffect transition="in" filter="slide(fromBottom)">
                                      <p:cBhvr additive="base">
                                        <p:cTn id="27" dur="500"/>
                                        <p:tgtEl>
                                          <p:spTgt spid="22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childTnLst>
                                    <p:animClr>
                                      <p:cBhvr additive="base">
                                        <p:cTn id="31" dur="2000" fill="hold"/>
                                        <p:tgtEl>
                                          <p:spTgt spid="2242"/>
                                        </p:tgtEl>
                                        <p:attrNameLst>
                                          <p:attrName>style.color</p:attrName>
                                        </p:attrNameLst>
                                      </p:cBhvr>
                                      <p:to>
                                        <a:srgbClr val="FF0000"/>
                                      </p:to>
                                    </p:animClr>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1" nodeType="clickEffect">
                                  <p:childTnLst>
                                    <p:animClr>
                                      <p:cBhvr additive="base">
                                        <p:cTn id="35" dur="2000" fill="hold"/>
                                        <p:tgtEl>
                                          <p:spTgt spid="224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0" grpId="0" animBg="1"/>
      <p:bldP spid="2241" grpId="1" animBg="1"/>
      <p:bldP spid="2242" grpId="2" animBg="1"/>
      <p:bldP spid="2242" grpId="3" animBg="1"/>
      <p:bldP spid="2243" grpId="4" animBg="1"/>
      <p:bldP spid="2244" grpId="5" animBg="1"/>
      <p:bldP spid="2244" grpId="6"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矩形 224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46082" name="矩形 2247"/>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2249" name="矩形 2248"/>
          <p:cNvSpPr/>
          <p:nvPr/>
        </p:nvSpPr>
        <p:spPr>
          <a:xfrm>
            <a:off x="323850" y="1470025"/>
            <a:ext cx="8569325" cy="1800225"/>
          </a:xfrm>
          <a:prstGeom prst="rect">
            <a:avLst/>
          </a:prstGeom>
          <a:noFill/>
          <a:ln w="9525">
            <a:noFill/>
          </a:ln>
        </p:spPr>
        <p:txBody>
          <a:bodyPr anchor="ctr" anchorCtr="0">
            <a:spAutoFit/>
          </a:bodyPr>
          <a:p>
            <a:pPr eaLnBrk="0" hangingPunct="0"/>
            <a:r>
              <a:rPr lang="en-US" altLang="zh-CN" sz="2800" b="1">
                <a:latin typeface="Times New Roman" panose="02020603050405020304" pitchFamily="18" charset="0"/>
              </a:rPr>
              <a:t>1969</a:t>
            </a:r>
            <a:r>
              <a:rPr lang="zh-CN" altLang="en-US" sz="2800" b="1">
                <a:latin typeface="Times New Roman" panose="02020603050405020304" pitchFamily="18" charset="0"/>
              </a:rPr>
              <a:t>年瑟利提出了“瑟利模型”，以人对信息的处理过程为基础描述事故发生的因果关系。其理论认为“</a:t>
            </a:r>
            <a:r>
              <a:rPr lang="zh-CN" altLang="en-US" sz="2800" b="1">
                <a:solidFill>
                  <a:schemeClr val="accent2"/>
                </a:solidFill>
                <a:latin typeface="Times New Roman" panose="02020603050405020304" pitchFamily="18" charset="0"/>
              </a:rPr>
              <a:t>人对信息处理的过程中出现了失误从而导致人的行为失误，进而引发事故</a:t>
            </a:r>
            <a:r>
              <a:rPr lang="zh-CN" altLang="en-US" sz="2800" b="1">
                <a:latin typeface="Times New Roman" panose="02020603050405020304" pitchFamily="18" charset="0"/>
              </a:rPr>
              <a:t>。</a:t>
            </a:r>
            <a:endParaRPr lang="zh-CN" altLang="en-US" sz="2800" b="1">
              <a:latin typeface="Times New Roman" panose="02020603050405020304" pitchFamily="18" charset="0"/>
            </a:endParaRPr>
          </a:p>
        </p:txBody>
      </p:sp>
      <p:sp>
        <p:nvSpPr>
          <p:cNvPr id="2250" name="矩形 2249"/>
          <p:cNvSpPr/>
          <p:nvPr/>
        </p:nvSpPr>
        <p:spPr>
          <a:xfrm>
            <a:off x="323850" y="3559175"/>
            <a:ext cx="8569325" cy="946150"/>
          </a:xfrm>
          <a:prstGeom prst="rect">
            <a:avLst/>
          </a:prstGeom>
          <a:noFill/>
          <a:ln w="9525">
            <a:noFill/>
          </a:ln>
        </p:spPr>
        <p:txBody>
          <a:bodyPr anchor="ctr" anchorCtr="0">
            <a:spAutoFit/>
          </a:bodyPr>
          <a:p>
            <a:pPr eaLnBrk="0" hangingPunct="0"/>
            <a:r>
              <a:rPr lang="en-US" altLang="zh-CN" sz="2800" b="1">
                <a:latin typeface="Times New Roman" panose="02020603050405020304" pitchFamily="18" charset="0"/>
              </a:rPr>
              <a:t>1974</a:t>
            </a:r>
            <a:r>
              <a:rPr lang="zh-CN" altLang="en-US" sz="2800" b="1">
                <a:latin typeface="Times New Roman" panose="02020603050405020304" pitchFamily="18" charset="0"/>
              </a:rPr>
              <a:t>年劳伦斯</a:t>
            </a:r>
            <a:r>
              <a:rPr lang="en-US" altLang="zh-CN" sz="2800" b="1">
                <a:latin typeface="Times New Roman" panose="02020603050405020304" pitchFamily="18" charset="0"/>
              </a:rPr>
              <a:t>(Lawrence)</a:t>
            </a:r>
            <a:r>
              <a:rPr lang="zh-CN" altLang="en-US" sz="2800" b="1">
                <a:latin typeface="Times New Roman" panose="02020603050405020304" pitchFamily="18" charset="0"/>
              </a:rPr>
              <a:t>根据贝纳和威格尔斯沃思的事故理论，提出了“扰动”促成事故的理论。 </a:t>
            </a:r>
            <a:endParaRPr lang="zh-CN" altLang="en-US" sz="2800" b="1">
              <a:latin typeface="Times New Roman" panose="02020603050405020304" pitchFamily="18" charset="0"/>
            </a:endParaRPr>
          </a:p>
        </p:txBody>
      </p:sp>
      <p:sp>
        <p:nvSpPr>
          <p:cNvPr id="2251" name="矩形 2250"/>
          <p:cNvSpPr/>
          <p:nvPr/>
        </p:nvSpPr>
        <p:spPr>
          <a:xfrm>
            <a:off x="323850" y="4794250"/>
            <a:ext cx="8569325" cy="519113"/>
          </a:xfrm>
          <a:prstGeom prst="rect">
            <a:avLst/>
          </a:prstGeom>
          <a:noFill/>
          <a:ln w="9525">
            <a:noFill/>
          </a:ln>
        </p:spPr>
        <p:txBody>
          <a:bodyPr anchor="ctr" anchorCtr="0">
            <a:spAutoFit/>
          </a:bodyPr>
          <a:p>
            <a:pPr eaLnBrk="0" hangingPunct="0"/>
            <a:r>
              <a:rPr lang="en-US" altLang="zh-CN" sz="2800" b="1">
                <a:latin typeface="Times New Roman" panose="02020603050405020304" pitchFamily="18" charset="0"/>
              </a:rPr>
              <a:t>20</a:t>
            </a:r>
            <a:r>
              <a:rPr lang="zh-CN" altLang="en-US" sz="2800" b="1">
                <a:latin typeface="Times New Roman" panose="02020603050405020304" pitchFamily="18" charset="0"/>
              </a:rPr>
              <a:t>世纪</a:t>
            </a:r>
            <a:r>
              <a:rPr lang="en-US" altLang="zh-CN" sz="2800" b="1">
                <a:latin typeface="Times New Roman" panose="02020603050405020304" pitchFamily="18" charset="0"/>
              </a:rPr>
              <a:t>80</a:t>
            </a:r>
            <a:r>
              <a:rPr lang="zh-CN" altLang="en-US" sz="2800" b="1">
                <a:latin typeface="Times New Roman" panose="02020603050405020304" pitchFamily="18" charset="0"/>
              </a:rPr>
              <a:t>年代初期，出现了轨迹交叉理论。</a:t>
            </a:r>
            <a:endParaRPr lang="zh-CN" altLang="en-US" sz="2800" b="1">
              <a:latin typeface="Times New Roman" panose="02020603050405020304" pitchFamily="18"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childTnLst>
                                    <p:set>
                                      <p:cBhvr additive="base">
                                        <p:cTn id="6" dur="1" fill="hold">
                                          <p:stCondLst>
                                            <p:cond delay="0"/>
                                          </p:stCondLst>
                                        </p:cTn>
                                        <p:tgtEl>
                                          <p:spTgt spid="2249"/>
                                        </p:tgtEl>
                                        <p:attrNameLst>
                                          <p:attrName>style.visibility</p:attrName>
                                        </p:attrNameLst>
                                      </p:cBhvr>
                                      <p:to>
                                        <p:strVal val="visible"/>
                                      </p:to>
                                    </p:set>
                                    <p:animEffect transition="in" filter="slide(fromBottom)">
                                      <p:cBhvr additive="base">
                                        <p:cTn id="7" dur="500"/>
                                        <p:tgtEl>
                                          <p:spTgt spid="224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2" nodeType="clickEffect">
                                  <p:childTnLst>
                                    <p:set>
                                      <p:cBhvr additive="base">
                                        <p:cTn id="11" dur="1" fill="hold">
                                          <p:stCondLst>
                                            <p:cond delay="0"/>
                                          </p:stCondLst>
                                        </p:cTn>
                                        <p:tgtEl>
                                          <p:spTgt spid="2250"/>
                                        </p:tgtEl>
                                        <p:attrNameLst>
                                          <p:attrName>style.visibility</p:attrName>
                                        </p:attrNameLst>
                                      </p:cBhvr>
                                      <p:to>
                                        <p:strVal val="visible"/>
                                      </p:to>
                                    </p:set>
                                    <p:animEffect transition="in" filter="slide(fromBottom)">
                                      <p:cBhvr additive="base">
                                        <p:cTn id="12" dur="500"/>
                                        <p:tgtEl>
                                          <p:spTgt spid="225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4" nodeType="clickEffect">
                                  <p:childTnLst>
                                    <p:set>
                                      <p:cBhvr additive="base">
                                        <p:cTn id="16" dur="1" fill="hold">
                                          <p:stCondLst>
                                            <p:cond delay="0"/>
                                          </p:stCondLst>
                                        </p:cTn>
                                        <p:tgtEl>
                                          <p:spTgt spid="2251"/>
                                        </p:tgtEl>
                                        <p:attrNameLst>
                                          <p:attrName>style.visibility</p:attrName>
                                        </p:attrNameLst>
                                      </p:cBhvr>
                                      <p:to>
                                        <p:strVal val="visible"/>
                                      </p:to>
                                    </p:set>
                                    <p:animEffect transition="in" filter="slide(fromBottom)">
                                      <p:cBhvr additive="base">
                                        <p:cTn id="17" dur="500"/>
                                        <p:tgtEl>
                                          <p:spTgt spid="22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childTnLst>
                                    <p:animClr>
                                      <p:cBhvr additive="base">
                                        <p:cTn id="21" dur="2000" fill="hold"/>
                                        <p:tgtEl>
                                          <p:spTgt spid="2249"/>
                                        </p:tgtEl>
                                        <p:attrNameLst>
                                          <p:attrName>style.color</p:attrName>
                                        </p:attrNameLst>
                                      </p:cBhvr>
                                      <p:to>
                                        <a:srgbClr val="FF0000"/>
                                      </p:to>
                                    </p:animClr>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grpId="1" nodeType="clickEffect">
                                  <p:childTnLst>
                                    <p:animClr>
                                      <p:cBhvr additive="base">
                                        <p:cTn id="25" dur="2000" fill="hold"/>
                                        <p:tgtEl>
                                          <p:spTgt spid="225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 grpId="0" animBg="1"/>
      <p:bldP spid="2249" grpId="1" animBg="1"/>
      <p:bldP spid="2250" grpId="2" animBg="1"/>
      <p:bldP spid="2251" grpId="3" animBg="1"/>
      <p:bldP spid="2251" grpId="4"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 name="矩形 2253"/>
          <p:cNvSpPr/>
          <p:nvPr/>
        </p:nvSpPr>
        <p:spPr>
          <a:xfrm>
            <a:off x="304800" y="914400"/>
            <a:ext cx="6572250" cy="641350"/>
          </a:xfrm>
          <a:prstGeom prst="rect">
            <a:avLst/>
          </a:prstGeom>
          <a:noFill/>
          <a:ln w="9525">
            <a:noFill/>
          </a:ln>
        </p:spPr>
        <p:txBody>
          <a:bodyPr anchor="t" anchorCtr="0">
            <a:spAutoFit/>
          </a:bodyPr>
          <a:p>
            <a:pPr>
              <a:spcBef>
                <a:spcPct val="50000"/>
              </a:spcBef>
            </a:pPr>
            <a:r>
              <a:rPr lang="en-US" altLang="zh-CN" b="1">
                <a:latin typeface="Arial" panose="020B0604020202020204"/>
                <a:ea typeface="华文行楷" pitchFamily="2" charset="-122"/>
              </a:rPr>
              <a:t>2.1</a:t>
            </a:r>
            <a:r>
              <a:rPr lang="zh-CN" altLang="en-US" b="1">
                <a:latin typeface="Arial" panose="020B0604020202020204"/>
                <a:ea typeface="华文行楷" pitchFamily="2" charset="-122"/>
              </a:rPr>
              <a:t>、事故的主要影响因素</a:t>
            </a:r>
            <a:endParaRPr lang="zh-CN" altLang="en-US" b="1">
              <a:latin typeface="Arial" panose="020B0604020202020204"/>
              <a:ea typeface="华文行楷" pitchFamily="2" charset="-122"/>
            </a:endParaRPr>
          </a:p>
        </p:txBody>
      </p:sp>
      <p:sp>
        <p:nvSpPr>
          <p:cNvPr id="2255" name="矩形 2254"/>
          <p:cNvSpPr/>
          <p:nvPr/>
        </p:nvSpPr>
        <p:spPr>
          <a:xfrm>
            <a:off x="323850" y="1628775"/>
            <a:ext cx="657225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影响事故是否发生的因素有五项：</a:t>
            </a:r>
            <a:endParaRPr lang="zh-CN" altLang="en-US" sz="3200" b="1">
              <a:latin typeface="Arial" panose="020B0604020202020204"/>
            </a:endParaRPr>
          </a:p>
        </p:txBody>
      </p:sp>
      <p:sp>
        <p:nvSpPr>
          <p:cNvPr id="47107" name="矩形 2255"/>
          <p:cNvSpPr/>
          <p:nvPr/>
        </p:nvSpPr>
        <p:spPr>
          <a:xfrm>
            <a:off x="179388" y="3068638"/>
            <a:ext cx="647700" cy="2041525"/>
          </a:xfrm>
          <a:prstGeom prst="rect">
            <a:avLst/>
          </a:prstGeom>
          <a:noFill/>
          <a:ln w="9525">
            <a:noFill/>
          </a:ln>
        </p:spPr>
        <p:txBody>
          <a:bodyPr anchor="t" anchorCtr="0">
            <a:spAutoFit/>
          </a:bodyPr>
          <a:p>
            <a:pPr>
              <a:spcBef>
                <a:spcPct val="50000"/>
              </a:spcBef>
            </a:pPr>
            <a:r>
              <a:rPr lang="zh-CN" altLang="en-US" sz="3200">
                <a:latin typeface="Arial" panose="020B0604020202020204"/>
              </a:rPr>
              <a:t>人的原因</a:t>
            </a:r>
            <a:endParaRPr lang="zh-CN" altLang="en-US" sz="3200">
              <a:latin typeface="Arial" panose="020B0604020202020204"/>
            </a:endParaRPr>
          </a:p>
        </p:txBody>
      </p:sp>
      <p:sp>
        <p:nvSpPr>
          <p:cNvPr id="47108" name="矩形 225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47109" name="矩形 2257"/>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47110" name="矩形 2258"/>
          <p:cNvSpPr/>
          <p:nvPr/>
        </p:nvSpPr>
        <p:spPr>
          <a:xfrm>
            <a:off x="827088" y="2205038"/>
            <a:ext cx="7921625" cy="4362450"/>
          </a:xfrm>
          <a:prstGeom prst="rect">
            <a:avLst/>
          </a:prstGeom>
          <a:noFill/>
          <a:ln w="9525">
            <a:noFill/>
          </a:ln>
        </p:spPr>
        <p:txBody>
          <a:bodyPr anchor="t" anchorCtr="0">
            <a:spAutoFit/>
          </a:bodyPr>
          <a:p>
            <a:r>
              <a:rPr lang="en-US" altLang="zh-CN" sz="2800" b="1">
                <a:latin typeface="Arial" panose="020B0604020202020204"/>
              </a:rPr>
              <a:t>①</a:t>
            </a:r>
            <a:r>
              <a:rPr lang="zh-CN" altLang="en-US" sz="2800" b="1">
                <a:latin typeface="Arial" panose="020B0604020202020204"/>
              </a:rPr>
              <a:t>未经许可进行操作，忽视安全，忽视警告；</a:t>
            </a:r>
            <a:endParaRPr lang="zh-CN" altLang="en-US" sz="2800" b="1">
              <a:latin typeface="Arial" panose="020B0604020202020204"/>
            </a:endParaRPr>
          </a:p>
          <a:p>
            <a:r>
              <a:rPr lang="en-US" altLang="zh-CN" sz="2800" b="1">
                <a:latin typeface="宋体" panose="02010600030101010101" pitchFamily="2" charset="-122"/>
              </a:rPr>
              <a:t>②</a:t>
            </a:r>
            <a:r>
              <a:rPr lang="zh-CN" altLang="en-US" sz="2800" b="1">
                <a:latin typeface="Arial" panose="020B0604020202020204"/>
              </a:rPr>
              <a:t>危险作业或高速操作；</a:t>
            </a:r>
            <a:endParaRPr lang="zh-CN" altLang="en-US" sz="2800" b="1">
              <a:latin typeface="Arial" panose="020B0604020202020204"/>
            </a:endParaRPr>
          </a:p>
          <a:p>
            <a:r>
              <a:rPr lang="en-US" altLang="zh-CN" sz="2800" b="1">
                <a:latin typeface="Arial" panose="020B0604020202020204"/>
              </a:rPr>
              <a:t>③</a:t>
            </a:r>
            <a:r>
              <a:rPr lang="zh-CN" altLang="en-US" sz="2800" b="1">
                <a:latin typeface="Arial" panose="020B0604020202020204"/>
              </a:rPr>
              <a:t>人为地使安全装置失效；</a:t>
            </a:r>
            <a:endParaRPr lang="zh-CN" altLang="en-US" sz="2800" b="1">
              <a:latin typeface="Arial" panose="020B0604020202020204"/>
            </a:endParaRPr>
          </a:p>
          <a:p>
            <a:r>
              <a:rPr lang="en-US" altLang="zh-CN" sz="2800" b="1">
                <a:latin typeface="Arial" panose="020B0604020202020204"/>
              </a:rPr>
              <a:t>④</a:t>
            </a:r>
            <a:r>
              <a:rPr lang="zh-CN" altLang="en-US" sz="2800" b="1">
                <a:latin typeface="Arial" panose="020B0604020202020204"/>
              </a:rPr>
              <a:t>使用不安全设备，用于代替工具进行操作或违章作业；</a:t>
            </a:r>
            <a:endParaRPr lang="zh-CN" altLang="en-US" sz="2800" b="1">
              <a:latin typeface="Arial" panose="020B0604020202020204"/>
            </a:endParaRPr>
          </a:p>
          <a:p>
            <a:r>
              <a:rPr lang="en-US" altLang="zh-CN" sz="2800" b="1">
                <a:latin typeface="Arial" panose="020B0604020202020204"/>
              </a:rPr>
              <a:t>⑤</a:t>
            </a:r>
            <a:r>
              <a:rPr lang="zh-CN" altLang="en-US" sz="2800" b="1">
                <a:latin typeface="Arial" panose="020B0604020202020204"/>
              </a:rPr>
              <a:t>不安全地装载、堆放、组合物体；</a:t>
            </a:r>
            <a:endParaRPr lang="zh-CN" altLang="en-US" sz="2800" b="1">
              <a:latin typeface="Arial" panose="020B0604020202020204"/>
            </a:endParaRPr>
          </a:p>
          <a:p>
            <a:r>
              <a:rPr lang="en-US" altLang="zh-CN" sz="2800" b="1">
                <a:latin typeface="Arial" panose="020B0604020202020204"/>
              </a:rPr>
              <a:t>⑥</a:t>
            </a:r>
            <a:r>
              <a:rPr lang="zh-CN" altLang="en-US" sz="2800" b="1">
                <a:latin typeface="Arial" panose="020B0604020202020204"/>
              </a:rPr>
              <a:t>采取不安全的作业姿势或方位；</a:t>
            </a:r>
            <a:endParaRPr lang="zh-CN" altLang="en-US" sz="2800" b="1">
              <a:latin typeface="Arial" panose="020B0604020202020204"/>
            </a:endParaRPr>
          </a:p>
          <a:p>
            <a:r>
              <a:rPr lang="en-US" altLang="zh-CN" sz="2800" b="1">
                <a:latin typeface="Arial" panose="020B0604020202020204"/>
              </a:rPr>
              <a:t>⑦</a:t>
            </a:r>
            <a:r>
              <a:rPr lang="zh-CN" altLang="en-US" sz="2800" b="1">
                <a:latin typeface="Arial" panose="020B0604020202020204"/>
              </a:rPr>
              <a:t>在行危险运转的设备装置上或移动着的设备上进行工作；不停机，边工作边检修；</a:t>
            </a:r>
            <a:endParaRPr lang="zh-CN" altLang="en-US" sz="2800" b="1">
              <a:latin typeface="Arial" panose="020B0604020202020204"/>
            </a:endParaRPr>
          </a:p>
          <a:p>
            <a:r>
              <a:rPr lang="en-US" altLang="zh-CN" sz="2800" b="1">
                <a:latin typeface="Arial" panose="020B0604020202020204"/>
              </a:rPr>
              <a:t>⑧</a:t>
            </a:r>
            <a:r>
              <a:rPr lang="zh-CN" altLang="en-US" sz="2800" b="1">
                <a:latin typeface="Arial" panose="020B0604020202020204"/>
              </a:rPr>
              <a:t>注意力分散，嬉闹、恐吓等。</a:t>
            </a:r>
            <a:endParaRPr lang="zh-CN" altLang="en-US" sz="2800" b="1">
              <a:latin typeface="Arial" panose="020B0604020202020204"/>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254"/>
                                        </p:tgtEl>
                                        <p:attrNameLst>
                                          <p:attrName>style.visibility</p:attrName>
                                        </p:attrNameLst>
                                      </p:cBhvr>
                                      <p:to>
                                        <p:strVal val="visible"/>
                                      </p:to>
                                    </p:set>
                                    <p:animEffect transition="in" filter="slide(fromBottom)">
                                      <p:cBhvr additive="base">
                                        <p:cTn id="7" dur="500"/>
                                        <p:tgtEl>
                                          <p:spTgt spid="225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255"/>
                                        </p:tgtEl>
                                        <p:attrNameLst>
                                          <p:attrName>style.visibility</p:attrName>
                                        </p:attrNameLst>
                                      </p:cBhvr>
                                      <p:to>
                                        <p:strVal val="visible"/>
                                      </p:to>
                                    </p:set>
                                    <p:animEffect transition="in" filter="slide(fromBottom)">
                                      <p:cBhvr additive="base">
                                        <p:cTn id="12" dur="500"/>
                                        <p:tgtEl>
                                          <p:spTgt spid="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 grpId="0" animBg="1"/>
      <p:bldP spid="225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矩形 2261"/>
          <p:cNvSpPr/>
          <p:nvPr/>
        </p:nvSpPr>
        <p:spPr>
          <a:xfrm>
            <a:off x="395288" y="1125538"/>
            <a:ext cx="4681537" cy="579437"/>
          </a:xfrm>
          <a:prstGeom prst="rect">
            <a:avLst/>
          </a:prstGeom>
          <a:noFill/>
          <a:ln w="9525">
            <a:noFill/>
          </a:ln>
        </p:spPr>
        <p:txBody>
          <a:bodyPr anchor="t" anchorCtr="0">
            <a:spAutoFit/>
          </a:bodyPr>
          <a:p>
            <a:pPr>
              <a:spcBef>
                <a:spcPct val="50000"/>
              </a:spcBef>
            </a:pPr>
            <a:r>
              <a:rPr lang="zh-CN" altLang="en-US" sz="3200">
                <a:latin typeface="Arial" panose="020B0604020202020204"/>
              </a:rPr>
              <a:t>物的原因</a:t>
            </a:r>
            <a:endParaRPr lang="zh-CN" altLang="en-US" sz="3200">
              <a:latin typeface="Arial" panose="020B0604020202020204"/>
            </a:endParaRPr>
          </a:p>
        </p:txBody>
      </p:sp>
      <p:sp>
        <p:nvSpPr>
          <p:cNvPr id="48130" name="矩形 226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48131" name="矩形 2263"/>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48132" name="矩形 2264"/>
          <p:cNvSpPr/>
          <p:nvPr/>
        </p:nvSpPr>
        <p:spPr>
          <a:xfrm>
            <a:off x="971550" y="1989138"/>
            <a:ext cx="7127875" cy="3508375"/>
          </a:xfrm>
          <a:prstGeom prst="rect">
            <a:avLst/>
          </a:prstGeom>
          <a:noFill/>
          <a:ln w="9525">
            <a:noFill/>
          </a:ln>
        </p:spPr>
        <p:txBody>
          <a:bodyPr anchor="t" anchorCtr="0">
            <a:spAutoFit/>
          </a:bodyPr>
          <a:p>
            <a:r>
              <a:rPr lang="en-US" altLang="zh-CN" sz="2800" b="1">
                <a:latin typeface="Arial" panose="020B0604020202020204"/>
              </a:rPr>
              <a:t>①</a:t>
            </a:r>
            <a:r>
              <a:rPr lang="zh-CN" altLang="en-US" sz="2800" b="1">
                <a:latin typeface="Arial" panose="020B0604020202020204"/>
              </a:rPr>
              <a:t>设备和装置结构不良，材料强度不够，零部件磨损和老化；</a:t>
            </a:r>
            <a:endParaRPr lang="zh-CN" altLang="en-US" sz="2800" b="1">
              <a:latin typeface="Arial" panose="020B0604020202020204"/>
            </a:endParaRPr>
          </a:p>
          <a:p>
            <a:r>
              <a:rPr lang="en-US" altLang="zh-CN" sz="2800" b="1">
                <a:latin typeface="宋体" panose="02010600030101010101" pitchFamily="2" charset="-122"/>
              </a:rPr>
              <a:t>②</a:t>
            </a:r>
            <a:r>
              <a:rPr lang="zh-CN" altLang="en-US" sz="2800" b="1">
                <a:latin typeface="Arial" panose="020B0604020202020204"/>
              </a:rPr>
              <a:t>存在危险物和有害物；</a:t>
            </a:r>
            <a:endParaRPr lang="zh-CN" altLang="en-US" sz="2800" b="1">
              <a:latin typeface="Arial" panose="020B0604020202020204"/>
            </a:endParaRPr>
          </a:p>
          <a:p>
            <a:r>
              <a:rPr lang="en-US" altLang="zh-CN" sz="2800" b="1">
                <a:latin typeface="Arial" panose="020B0604020202020204"/>
              </a:rPr>
              <a:t>③</a:t>
            </a:r>
            <a:r>
              <a:rPr lang="zh-CN" altLang="en-US" sz="2800" b="1">
                <a:latin typeface="Arial" panose="020B0604020202020204"/>
              </a:rPr>
              <a:t>工作场所的面积狭小或有其他缺陷；</a:t>
            </a:r>
            <a:endParaRPr lang="zh-CN" altLang="en-US" sz="2800" b="1">
              <a:latin typeface="Arial" panose="020B0604020202020204"/>
            </a:endParaRPr>
          </a:p>
          <a:p>
            <a:r>
              <a:rPr lang="en-US" altLang="zh-CN" sz="2800" b="1">
                <a:latin typeface="Arial" panose="020B0604020202020204"/>
              </a:rPr>
              <a:t>④</a:t>
            </a:r>
            <a:r>
              <a:rPr lang="zh-CN" altLang="en-US" sz="2800" b="1">
                <a:latin typeface="Arial" panose="020B0604020202020204"/>
              </a:rPr>
              <a:t>安全防护装置失灵；</a:t>
            </a:r>
            <a:endParaRPr lang="zh-CN" altLang="en-US" sz="2800" b="1">
              <a:latin typeface="Arial" panose="020B0604020202020204"/>
            </a:endParaRPr>
          </a:p>
          <a:p>
            <a:r>
              <a:rPr lang="en-US" altLang="zh-CN" sz="2800" b="1">
                <a:latin typeface="Arial" panose="020B0604020202020204"/>
              </a:rPr>
              <a:t>⑤</a:t>
            </a:r>
            <a:r>
              <a:rPr lang="zh-CN" altLang="en-US" sz="2800" b="1">
                <a:latin typeface="Arial" panose="020B0604020202020204"/>
              </a:rPr>
              <a:t>缺乏防护用具和服装或有缺陷；</a:t>
            </a:r>
            <a:endParaRPr lang="zh-CN" altLang="en-US" sz="2800" b="1">
              <a:latin typeface="Arial" panose="020B0604020202020204"/>
            </a:endParaRPr>
          </a:p>
          <a:p>
            <a:r>
              <a:rPr lang="en-US" altLang="zh-CN" sz="2800" b="1">
                <a:latin typeface="Arial" panose="020B0604020202020204"/>
              </a:rPr>
              <a:t>⑥</a:t>
            </a:r>
            <a:r>
              <a:rPr lang="zh-CN" altLang="en-US" sz="2800" b="1">
                <a:latin typeface="Arial" panose="020B0604020202020204"/>
              </a:rPr>
              <a:t>物质的堆放、整理有缺陷；</a:t>
            </a:r>
            <a:endParaRPr lang="zh-CN" altLang="en-US" sz="2800" b="1">
              <a:latin typeface="Arial" panose="020B0604020202020204"/>
            </a:endParaRPr>
          </a:p>
          <a:p>
            <a:r>
              <a:rPr lang="en-US" altLang="zh-CN" sz="2800" b="1">
                <a:latin typeface="Arial" panose="020B0604020202020204"/>
              </a:rPr>
              <a:t>⑦</a:t>
            </a:r>
            <a:r>
              <a:rPr lang="zh-CN" altLang="en-US" sz="2800" b="1">
                <a:latin typeface="Arial" panose="020B0604020202020204"/>
              </a:rPr>
              <a:t>工艺过程不合理，作业力法不安全。</a:t>
            </a:r>
            <a:endParaRPr lang="zh-CN" altLang="en-US" sz="2800" b="1">
              <a:latin typeface="Arial" panose="020B0604020202020204"/>
            </a:endParaRPr>
          </a:p>
        </p:txBody>
      </p:sp>
    </p:spTree>
  </p:cSld>
  <p:clrMapOvr>
    <a:masterClrMapping/>
  </p:clrMapOvr>
  <p:transition spd="med">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矩形 2267"/>
          <p:cNvSpPr/>
          <p:nvPr/>
        </p:nvSpPr>
        <p:spPr>
          <a:xfrm>
            <a:off x="468313" y="1412875"/>
            <a:ext cx="4681537" cy="579438"/>
          </a:xfrm>
          <a:prstGeom prst="rect">
            <a:avLst/>
          </a:prstGeom>
          <a:noFill/>
          <a:ln w="9525">
            <a:noFill/>
          </a:ln>
        </p:spPr>
        <p:txBody>
          <a:bodyPr anchor="t" anchorCtr="0">
            <a:spAutoFit/>
          </a:bodyPr>
          <a:p>
            <a:pPr>
              <a:spcBef>
                <a:spcPct val="50000"/>
              </a:spcBef>
            </a:pPr>
            <a:r>
              <a:rPr lang="zh-CN" altLang="en-US" sz="3200">
                <a:latin typeface="Arial" panose="020B0604020202020204"/>
              </a:rPr>
              <a:t>环境的原因</a:t>
            </a:r>
            <a:endParaRPr lang="zh-CN" altLang="en-US" sz="3200">
              <a:latin typeface="Arial" panose="020B0604020202020204"/>
            </a:endParaRPr>
          </a:p>
        </p:txBody>
      </p:sp>
      <p:sp>
        <p:nvSpPr>
          <p:cNvPr id="49154" name="矩形 2268"/>
          <p:cNvSpPr/>
          <p:nvPr/>
        </p:nvSpPr>
        <p:spPr>
          <a:xfrm>
            <a:off x="1258888" y="2492375"/>
            <a:ext cx="7273925" cy="2227263"/>
          </a:xfrm>
          <a:prstGeom prst="rect">
            <a:avLst/>
          </a:prstGeom>
          <a:noFill/>
          <a:ln w="9525">
            <a:noFill/>
          </a:ln>
        </p:spPr>
        <p:txBody>
          <a:bodyPr anchor="t" anchorCtr="0">
            <a:spAutoFit/>
          </a:bodyPr>
          <a:p>
            <a:r>
              <a:rPr lang="en-US" altLang="zh-CN" sz="2800" b="1">
                <a:latin typeface="Arial" panose="020B0604020202020204"/>
              </a:rPr>
              <a:t>①</a:t>
            </a:r>
            <a:r>
              <a:rPr lang="zh-CN" altLang="en-US" sz="2800" b="1">
                <a:latin typeface="Arial" panose="020B0604020202020204"/>
              </a:rPr>
              <a:t>自然环境的异常，即岩石、地质、水文、气象等的恶劣变异；</a:t>
            </a:r>
            <a:endParaRPr lang="zh-CN" altLang="en-US" sz="2800" b="1">
              <a:latin typeface="Arial" panose="020B0604020202020204"/>
            </a:endParaRPr>
          </a:p>
          <a:p>
            <a:r>
              <a:rPr lang="en-US" altLang="zh-CN" sz="2800" b="1">
                <a:latin typeface="Arial" panose="020B0604020202020204"/>
              </a:rPr>
              <a:t>②</a:t>
            </a:r>
            <a:r>
              <a:rPr lang="zh-CN" altLang="en-US" sz="2800" b="1">
                <a:latin typeface="Arial" panose="020B0604020202020204"/>
              </a:rPr>
              <a:t>生产环境不良，即照明、温度、湿度、通风、采光、噪声、振动空气质量、颜色等方面的缺陷。</a:t>
            </a:r>
            <a:endParaRPr lang="zh-CN" altLang="en-US" sz="2800" b="1">
              <a:latin typeface="Arial" panose="020B0604020202020204"/>
            </a:endParaRPr>
          </a:p>
        </p:txBody>
      </p:sp>
      <p:sp>
        <p:nvSpPr>
          <p:cNvPr id="49155" name="矩形 226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49156" name="矩形 2270"/>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2053"/>
          <p:cNvSpPr/>
          <p:nvPr/>
        </p:nvSpPr>
        <p:spPr>
          <a:xfrm>
            <a:off x="827088" y="2060575"/>
            <a:ext cx="7777162" cy="3503613"/>
          </a:xfrm>
          <a:prstGeom prst="rect">
            <a:avLst/>
          </a:prstGeom>
          <a:noFill/>
          <a:ln w="9525">
            <a:noFill/>
          </a:ln>
        </p:spPr>
        <p:txBody>
          <a:bodyPr anchor="ctr" anchorCtr="0">
            <a:spAutoFit/>
          </a:bodyPr>
          <a:p>
            <a:pPr indent="269875">
              <a:buFont typeface="Wingdings" panose="05000000000000000000" pitchFamily="2" charset="2"/>
              <a:buChar char="ü"/>
            </a:pPr>
            <a:r>
              <a:rPr lang="en-US" altLang="zh-CN" sz="3200">
                <a:latin typeface="Arial" panose="020B0604020202020204"/>
              </a:rPr>
              <a:t>1.</a:t>
            </a:r>
            <a:r>
              <a:rPr lang="zh-CN" altLang="en-US" sz="3200">
                <a:latin typeface="Arial" panose="020B0604020202020204"/>
              </a:rPr>
              <a:t>掌握基本概念：事故、安全、危险有害因素等；</a:t>
            </a:r>
            <a:endParaRPr lang="zh-CN" altLang="en-US" sz="3200">
              <a:latin typeface="Arial" panose="020B0604020202020204"/>
            </a:endParaRPr>
          </a:p>
          <a:p>
            <a:pPr indent="269875">
              <a:buFont typeface="Wingdings" panose="05000000000000000000" pitchFamily="2" charset="2"/>
              <a:buChar char="ü"/>
            </a:pPr>
            <a:r>
              <a:rPr lang="en-US" altLang="zh-CN" sz="3200">
                <a:latin typeface="Arial" panose="020B0604020202020204"/>
              </a:rPr>
              <a:t>2.</a:t>
            </a:r>
            <a:r>
              <a:rPr lang="zh-CN" altLang="en-US" sz="3200">
                <a:latin typeface="Arial" panose="020B0604020202020204"/>
              </a:rPr>
              <a:t>了解事故的分类，危险有害因素的分类。</a:t>
            </a:r>
            <a:endParaRPr lang="zh-CN" altLang="en-US" sz="3200">
              <a:latin typeface="Arial" panose="020B0604020202020204"/>
            </a:endParaRPr>
          </a:p>
          <a:p>
            <a:pPr indent="269875">
              <a:buFont typeface="Wingdings" panose="05000000000000000000" pitchFamily="2" charset="2"/>
              <a:buChar char="ü"/>
            </a:pPr>
            <a:r>
              <a:rPr lang="en-US" altLang="zh-CN" sz="3200">
                <a:latin typeface="Arial" panose="020B0604020202020204"/>
              </a:rPr>
              <a:t>3.</a:t>
            </a:r>
            <a:r>
              <a:rPr lang="zh-CN" altLang="en-US" sz="3200">
                <a:latin typeface="Arial" panose="020B0604020202020204"/>
              </a:rPr>
              <a:t>了解和掌握各个事故致因理论的基本观点和内容；</a:t>
            </a:r>
            <a:endParaRPr lang="zh-CN" altLang="en-US" sz="3200">
              <a:latin typeface="Arial" panose="020B0604020202020204"/>
            </a:endParaRPr>
          </a:p>
          <a:p>
            <a:pPr indent="269875">
              <a:buFont typeface="Wingdings" panose="05000000000000000000" pitchFamily="2" charset="2"/>
              <a:buChar char="ü"/>
            </a:pPr>
            <a:r>
              <a:rPr lang="en-US" altLang="zh-CN" sz="3200">
                <a:latin typeface="Arial" panose="020B0604020202020204"/>
              </a:rPr>
              <a:t>4.</a:t>
            </a:r>
            <a:r>
              <a:rPr lang="zh-CN" altLang="en-US" sz="3200">
                <a:latin typeface="Arial" panose="020B0604020202020204"/>
              </a:rPr>
              <a:t>练习应用事故致因理论分析事故。</a:t>
            </a:r>
            <a:endParaRPr lang="zh-CN" altLang="en-US" sz="3200">
              <a:latin typeface="Arial" panose="020B0604020202020204"/>
            </a:endParaRPr>
          </a:p>
        </p:txBody>
      </p:sp>
      <p:sp>
        <p:nvSpPr>
          <p:cNvPr id="22530" name="矩形 2054"/>
          <p:cNvSpPr/>
          <p:nvPr/>
        </p:nvSpPr>
        <p:spPr>
          <a:xfrm>
            <a:off x="827088" y="908050"/>
            <a:ext cx="6553200" cy="641350"/>
          </a:xfrm>
          <a:prstGeom prst="rect">
            <a:avLst/>
          </a:prstGeom>
          <a:noFill/>
          <a:ln w="9525">
            <a:noFill/>
          </a:ln>
        </p:spPr>
        <p:txBody>
          <a:bodyPr anchor="t" anchorCtr="0">
            <a:spAutoFit/>
          </a:bodyPr>
          <a:p>
            <a:pPr>
              <a:spcBef>
                <a:spcPct val="50000"/>
              </a:spcBef>
            </a:pPr>
            <a:r>
              <a:rPr lang="zh-CN" altLang="en-US">
                <a:latin typeface="Arial" panose="020B0604020202020204"/>
              </a:rPr>
              <a:t>目的要求：</a:t>
            </a:r>
            <a:endParaRPr lang="zh-CN" altLang="en-US">
              <a:latin typeface="Arial" panose="020B0604020202020204"/>
            </a:endParaRPr>
          </a:p>
        </p:txBody>
      </p:sp>
    </p:spTree>
  </p:cSld>
  <p:clrMapOvr>
    <a:masterClrMapping/>
  </p:clrMapOvr>
  <p:transition spd="med">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矩形 2273"/>
          <p:cNvSpPr/>
          <p:nvPr/>
        </p:nvSpPr>
        <p:spPr>
          <a:xfrm>
            <a:off x="395288" y="1412875"/>
            <a:ext cx="8280400" cy="5216525"/>
          </a:xfrm>
          <a:prstGeom prst="rect">
            <a:avLst/>
          </a:prstGeom>
          <a:noFill/>
          <a:ln w="9525">
            <a:noFill/>
          </a:ln>
        </p:spPr>
        <p:txBody>
          <a:bodyPr anchor="t" anchorCtr="0">
            <a:spAutoFit/>
          </a:bodyPr>
          <a:p>
            <a:r>
              <a:rPr lang="en-US" altLang="zh-CN" sz="2800" b="1">
                <a:latin typeface="Arial" panose="020B0604020202020204"/>
              </a:rPr>
              <a:t>①</a:t>
            </a:r>
            <a:r>
              <a:rPr lang="zh-CN" altLang="en-US" sz="2800" b="1">
                <a:latin typeface="Arial" panose="020B0604020202020204"/>
              </a:rPr>
              <a:t>技术缺陷，指工业建、构筑物及机械设备、仪器仪表等的设汁、选材、安装布置、维护维修百缺陷，或工艺流程、操作方法存在问题；</a:t>
            </a:r>
            <a:endParaRPr lang="zh-CN" altLang="en-US" sz="2800" b="1">
              <a:latin typeface="Arial" panose="020B0604020202020204"/>
            </a:endParaRPr>
          </a:p>
          <a:p>
            <a:r>
              <a:rPr lang="en-US" altLang="zh-CN" sz="2800" b="1">
                <a:latin typeface="宋体" panose="02010600030101010101" pitchFamily="2" charset="-122"/>
              </a:rPr>
              <a:t>②</a:t>
            </a:r>
            <a:r>
              <a:rPr lang="zh-CN" altLang="en-US" sz="2800" b="1">
                <a:latin typeface="Arial" panose="020B0604020202020204"/>
              </a:rPr>
              <a:t>劳动织织不合理；</a:t>
            </a:r>
            <a:endParaRPr lang="zh-CN" altLang="en-US" sz="2800" b="1">
              <a:latin typeface="Arial" panose="020B0604020202020204"/>
            </a:endParaRPr>
          </a:p>
          <a:p>
            <a:r>
              <a:rPr lang="en-US" altLang="zh-CN" sz="2800" b="1">
                <a:latin typeface="宋体" panose="02010600030101010101" pitchFamily="2" charset="-122"/>
              </a:rPr>
              <a:t>③</a:t>
            </a:r>
            <a:r>
              <a:rPr lang="zh-CN" altLang="en-US" sz="2800" b="1">
                <a:latin typeface="Arial" panose="020B0604020202020204"/>
              </a:rPr>
              <a:t>对现场工作缺乏检查指导，或检查指导错误；</a:t>
            </a:r>
            <a:endParaRPr lang="zh-CN" altLang="en-US" sz="2800" b="1">
              <a:latin typeface="Arial" panose="020B0604020202020204"/>
            </a:endParaRPr>
          </a:p>
          <a:p>
            <a:r>
              <a:rPr lang="en-US" altLang="zh-CN" sz="2800" b="1">
                <a:latin typeface="Arial" panose="020B0604020202020204"/>
              </a:rPr>
              <a:t>④</a:t>
            </a:r>
            <a:r>
              <a:rPr lang="zh-CN" altLang="en-US" sz="2800" b="1">
                <a:latin typeface="Arial" panose="020B0604020202020204"/>
              </a:rPr>
              <a:t>没行安全操作规程或不健全，挪用安全措施费用，不认真实施事故防范措施，对事故隐患整改不力；</a:t>
            </a:r>
            <a:endParaRPr lang="zh-CN" altLang="en-US" sz="2800" b="1">
              <a:latin typeface="Arial" panose="020B0604020202020204"/>
            </a:endParaRPr>
          </a:p>
          <a:p>
            <a:r>
              <a:rPr lang="en-US" altLang="zh-CN" sz="2800" b="1">
                <a:latin typeface="Arial" panose="020B0604020202020204"/>
              </a:rPr>
              <a:t>⑤</a:t>
            </a:r>
            <a:r>
              <a:rPr lang="zh-CN" altLang="en-US" sz="2800" b="1">
                <a:latin typeface="Arial" panose="020B0604020202020204"/>
              </a:rPr>
              <a:t>教育培训不够，丁作人员不借操作技术或经验木足，缺乏安全知识；</a:t>
            </a:r>
            <a:endParaRPr lang="zh-CN" altLang="en-US" sz="2800" b="1">
              <a:latin typeface="Arial" panose="020B0604020202020204"/>
            </a:endParaRPr>
          </a:p>
          <a:p>
            <a:r>
              <a:rPr lang="en-US" altLang="zh-CN" sz="2800" b="1">
                <a:latin typeface="Arial" panose="020B0604020202020204"/>
              </a:rPr>
              <a:t>⑥</a:t>
            </a:r>
            <a:r>
              <a:rPr lang="zh-CN" altLang="en-US" sz="2800" b="1">
                <a:latin typeface="Arial" panose="020B0604020202020204"/>
              </a:rPr>
              <a:t>人员选择和使用不当，生型或身体有缺陷，加右疾病，听力、视力不良等。</a:t>
            </a:r>
            <a:endParaRPr lang="zh-CN" altLang="en-US" sz="2800" b="1">
              <a:latin typeface="Arial" panose="020B0604020202020204"/>
            </a:endParaRPr>
          </a:p>
        </p:txBody>
      </p:sp>
      <p:sp>
        <p:nvSpPr>
          <p:cNvPr id="50178" name="矩形 2274"/>
          <p:cNvSpPr/>
          <p:nvPr/>
        </p:nvSpPr>
        <p:spPr>
          <a:xfrm>
            <a:off x="250825" y="836613"/>
            <a:ext cx="4681538" cy="579437"/>
          </a:xfrm>
          <a:prstGeom prst="rect">
            <a:avLst/>
          </a:prstGeom>
          <a:noFill/>
          <a:ln w="9525">
            <a:noFill/>
          </a:ln>
        </p:spPr>
        <p:txBody>
          <a:bodyPr anchor="t" anchorCtr="0">
            <a:spAutoFit/>
          </a:bodyPr>
          <a:p>
            <a:pPr>
              <a:spcBef>
                <a:spcPct val="50000"/>
              </a:spcBef>
            </a:pPr>
            <a:r>
              <a:rPr lang="zh-CN" altLang="en-US" sz="3200">
                <a:latin typeface="Arial" panose="020B0604020202020204"/>
              </a:rPr>
              <a:t>管理的原因</a:t>
            </a:r>
            <a:endParaRPr lang="zh-CN" altLang="en-US" sz="3200">
              <a:latin typeface="Arial" panose="020B0604020202020204"/>
            </a:endParaRPr>
          </a:p>
        </p:txBody>
      </p:sp>
      <p:sp>
        <p:nvSpPr>
          <p:cNvPr id="50179" name="矩形 227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50180" name="矩形 227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矩形 2279"/>
          <p:cNvSpPr/>
          <p:nvPr/>
        </p:nvSpPr>
        <p:spPr>
          <a:xfrm>
            <a:off x="684213" y="1844675"/>
            <a:ext cx="4681537" cy="579438"/>
          </a:xfrm>
          <a:prstGeom prst="rect">
            <a:avLst/>
          </a:prstGeom>
          <a:noFill/>
          <a:ln w="9525">
            <a:noFill/>
          </a:ln>
        </p:spPr>
        <p:txBody>
          <a:bodyPr anchor="t" anchorCtr="0">
            <a:spAutoFit/>
          </a:bodyPr>
          <a:p>
            <a:pPr>
              <a:spcBef>
                <a:spcPct val="50000"/>
              </a:spcBef>
            </a:pPr>
            <a:r>
              <a:rPr lang="zh-CN" altLang="en-US" sz="3200">
                <a:latin typeface="Arial" panose="020B0604020202020204"/>
              </a:rPr>
              <a:t>事故处理的原因</a:t>
            </a:r>
            <a:endParaRPr lang="zh-CN" altLang="en-US" sz="3200">
              <a:latin typeface="Arial" panose="020B0604020202020204"/>
            </a:endParaRPr>
          </a:p>
        </p:txBody>
      </p:sp>
      <p:sp>
        <p:nvSpPr>
          <p:cNvPr id="51202" name="矩形 228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51203" name="矩形 2281"/>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51204" name="矩形 2282"/>
          <p:cNvSpPr/>
          <p:nvPr/>
        </p:nvSpPr>
        <p:spPr>
          <a:xfrm>
            <a:off x="827088" y="2924175"/>
            <a:ext cx="7632700" cy="2227263"/>
          </a:xfrm>
          <a:prstGeom prst="rect">
            <a:avLst/>
          </a:prstGeom>
          <a:noFill/>
          <a:ln w="9525">
            <a:noFill/>
          </a:ln>
        </p:spPr>
        <p:txBody>
          <a:bodyPr anchor="t" anchorCtr="0">
            <a:spAutoFit/>
          </a:bodyPr>
          <a:p>
            <a:r>
              <a:rPr lang="en-US" altLang="zh-CN" sz="2800" b="1">
                <a:latin typeface="Arial" panose="020B0604020202020204"/>
              </a:rPr>
              <a:t>①</a:t>
            </a:r>
            <a:r>
              <a:rPr lang="zh-CN" altLang="en-US" sz="2800" b="1">
                <a:latin typeface="Arial" panose="020B0604020202020204"/>
              </a:rPr>
              <a:t>对事故前的异常征兆是否能作出正确的判断和反应；</a:t>
            </a:r>
            <a:endParaRPr lang="zh-CN" altLang="en-US" sz="2800" b="1">
              <a:latin typeface="Arial" panose="020B0604020202020204"/>
            </a:endParaRPr>
          </a:p>
          <a:p>
            <a:r>
              <a:rPr lang="en-US" altLang="zh-CN" sz="2800" b="1">
                <a:latin typeface="Arial" panose="020B0604020202020204"/>
              </a:rPr>
              <a:t>②</a:t>
            </a:r>
            <a:r>
              <a:rPr lang="zh-CN" altLang="en-US" sz="2800" b="1">
                <a:latin typeface="Arial" panose="020B0604020202020204"/>
              </a:rPr>
              <a:t>一旦发生事故，是否能迅速地采取有效措施，防止事态恶化和扩大事故；</a:t>
            </a:r>
            <a:endParaRPr lang="zh-CN" altLang="en-US" sz="2800" b="1">
              <a:latin typeface="Arial" panose="020B0604020202020204"/>
            </a:endParaRPr>
          </a:p>
          <a:p>
            <a:r>
              <a:rPr lang="en-US" altLang="zh-CN" sz="2800" b="1">
                <a:latin typeface="宋体" panose="02010600030101010101" pitchFamily="2" charset="-122"/>
              </a:rPr>
              <a:t>③</a:t>
            </a:r>
            <a:r>
              <a:rPr lang="zh-CN" altLang="en-US" sz="2800" b="1">
                <a:latin typeface="Arial" panose="020B0604020202020204"/>
              </a:rPr>
              <a:t>抢救措施和对负伤人员的急救措施是否妥善。</a:t>
            </a:r>
            <a:endParaRPr lang="zh-CN" altLang="en-US" sz="2800" b="1">
              <a:latin typeface="Arial" panose="020B0604020202020204"/>
            </a:endParaRPr>
          </a:p>
        </p:txBody>
      </p:sp>
    </p:spTree>
  </p:cSld>
  <p:clrMapOvr>
    <a:masterClrMapping/>
  </p:clrMapOvr>
  <p:transition spd="med">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矩形 228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graphicFrame>
        <p:nvGraphicFramePr>
          <p:cNvPr id="2287" name="对象 2286"/>
          <p:cNvGraphicFramePr>
            <a:graphicFrameLocks noChangeAspect="1"/>
          </p:cNvGraphicFramePr>
          <p:nvPr/>
        </p:nvGraphicFramePr>
        <p:xfrm>
          <a:off x="990600" y="1524000"/>
          <a:ext cx="7924800" cy="4975225"/>
        </p:xfrm>
        <a:graphic>
          <a:graphicData uri="http://schemas.openxmlformats.org/presentationml/2006/ole">
            <mc:AlternateContent xmlns:mc="http://schemas.openxmlformats.org/markup-compatibility/2006">
              <mc:Choice xmlns:v="urn:schemas-microsoft-com:vml" Requires="v">
                <p:oleObj spid="_x0000_s3079" name="" r:id="rId1" imgW="4384675" imgH="2990215" progId="Word.Picture.8">
                  <p:embed/>
                </p:oleObj>
              </mc:Choice>
              <mc:Fallback>
                <p:oleObj name="" r:id="rId1" imgW="4384675" imgH="2990215" progId="Word.Picture.8">
                  <p:embed/>
                  <p:pic>
                    <p:nvPicPr>
                      <p:cNvPr id="0" name="图片 3078"/>
                      <p:cNvPicPr/>
                      <p:nvPr/>
                    </p:nvPicPr>
                    <p:blipFill>
                      <a:blip r:embed="rId2"/>
                      <a:stretch>
                        <a:fillRect/>
                      </a:stretch>
                    </p:blipFill>
                    <p:spPr>
                      <a:xfrm>
                        <a:off x="990600" y="1524000"/>
                        <a:ext cx="7924800" cy="4975225"/>
                      </a:xfrm>
                      <a:prstGeom prst="rect">
                        <a:avLst/>
                      </a:prstGeom>
                      <a:noFill/>
                      <a:ln w="38100">
                        <a:noFill/>
                        <a:miter/>
                      </a:ln>
                    </p:spPr>
                  </p:pic>
                </p:oleObj>
              </mc:Fallback>
            </mc:AlternateContent>
          </a:graphicData>
        </a:graphic>
      </p:graphicFrame>
      <p:sp>
        <p:nvSpPr>
          <p:cNvPr id="2288" name="矩形 2287"/>
          <p:cNvSpPr/>
          <p:nvPr/>
        </p:nvSpPr>
        <p:spPr>
          <a:xfrm>
            <a:off x="179388" y="1371600"/>
            <a:ext cx="576262" cy="4800600"/>
          </a:xfrm>
          <a:prstGeom prst="rect">
            <a:avLst/>
          </a:prstGeom>
          <a:noFill/>
          <a:ln w="9525">
            <a:noFill/>
          </a:ln>
        </p:spPr>
        <p:txBody>
          <a:bodyPr wrap="none" anchor="ctr" anchorCtr="0"/>
          <a:p>
            <a:pPr algn="ctr"/>
            <a:r>
              <a:rPr lang="en-US" altLang="zh-CN" sz="3200" b="1">
                <a:solidFill>
                  <a:srgbClr val="0000FF"/>
                </a:solidFill>
                <a:latin typeface="Arial" panose="020B0604020202020204"/>
              </a:rPr>
              <a:t>  </a:t>
            </a:r>
            <a:r>
              <a:rPr lang="en-US" altLang="zh-CN" sz="3200" b="1">
                <a:latin typeface="Arial" panose="020B0604020202020204"/>
              </a:rPr>
              <a:t>1</a:t>
            </a:r>
            <a:r>
              <a:rPr lang="zh-CN" altLang="en-US" sz="3200" b="1">
                <a:latin typeface="Arial" panose="020B0604020202020204"/>
              </a:rPr>
              <a:t>）</a:t>
            </a:r>
            <a:endParaRPr lang="zh-CN" altLang="en-US" sz="3200" b="1">
              <a:latin typeface="Arial" panose="020B0604020202020204"/>
            </a:endParaRPr>
          </a:p>
          <a:p>
            <a:pPr algn="ctr"/>
            <a:r>
              <a:rPr lang="zh-CN" altLang="en-US" sz="3200" b="1">
                <a:latin typeface="Arial" panose="020B0604020202020204"/>
              </a:rPr>
              <a:t>事</a:t>
            </a:r>
            <a:endParaRPr lang="zh-CN" altLang="en-US" sz="3200" b="1">
              <a:latin typeface="Arial" panose="020B0604020202020204"/>
            </a:endParaRPr>
          </a:p>
          <a:p>
            <a:pPr algn="ctr"/>
            <a:r>
              <a:rPr lang="zh-CN" altLang="en-US" sz="3200" b="1">
                <a:latin typeface="Arial" panose="020B0604020202020204"/>
              </a:rPr>
              <a:t>故</a:t>
            </a:r>
            <a:endParaRPr lang="zh-CN" altLang="en-US" sz="3200" b="1">
              <a:latin typeface="Arial" panose="020B0604020202020204"/>
            </a:endParaRPr>
          </a:p>
          <a:p>
            <a:pPr algn="ctr"/>
            <a:r>
              <a:rPr lang="zh-CN" altLang="en-US" sz="3200" b="1">
                <a:latin typeface="Arial" panose="020B0604020202020204"/>
              </a:rPr>
              <a:t>因</a:t>
            </a:r>
            <a:endParaRPr lang="zh-CN" altLang="en-US" sz="3200" b="1">
              <a:latin typeface="Arial" panose="020B0604020202020204"/>
            </a:endParaRPr>
          </a:p>
          <a:p>
            <a:pPr algn="ctr"/>
            <a:r>
              <a:rPr lang="zh-CN" altLang="en-US" sz="3200" b="1">
                <a:latin typeface="Arial" panose="020B0604020202020204"/>
              </a:rPr>
              <a:t>果</a:t>
            </a:r>
            <a:endParaRPr lang="zh-CN" altLang="en-US" sz="3200" b="1">
              <a:latin typeface="Arial" panose="020B0604020202020204"/>
            </a:endParaRPr>
          </a:p>
          <a:p>
            <a:pPr algn="ctr"/>
            <a:r>
              <a:rPr lang="zh-CN" altLang="en-US" sz="3200" b="1">
                <a:latin typeface="Arial" panose="020B0604020202020204"/>
              </a:rPr>
              <a:t>连</a:t>
            </a:r>
            <a:endParaRPr lang="zh-CN" altLang="en-US" sz="3200" b="1">
              <a:latin typeface="Arial" panose="020B0604020202020204"/>
            </a:endParaRPr>
          </a:p>
          <a:p>
            <a:pPr algn="ctr"/>
            <a:r>
              <a:rPr lang="zh-CN" altLang="en-US" sz="3200" b="1">
                <a:latin typeface="Arial" panose="020B0604020202020204"/>
              </a:rPr>
              <a:t>锁</a:t>
            </a:r>
            <a:endParaRPr lang="zh-CN" altLang="en-US" sz="3200" b="1">
              <a:latin typeface="Arial" panose="020B0604020202020204"/>
            </a:endParaRPr>
          </a:p>
          <a:p>
            <a:pPr algn="ctr"/>
            <a:r>
              <a:rPr lang="zh-CN" altLang="en-US" sz="3200" b="1">
                <a:latin typeface="Arial" panose="020B0604020202020204"/>
              </a:rPr>
              <a:t>理</a:t>
            </a:r>
            <a:endParaRPr lang="zh-CN" altLang="en-US" sz="3200" b="1">
              <a:latin typeface="Arial" panose="020B0604020202020204"/>
            </a:endParaRPr>
          </a:p>
          <a:p>
            <a:pPr algn="ctr"/>
            <a:r>
              <a:rPr lang="zh-CN" altLang="en-US" sz="3200" b="1">
                <a:latin typeface="Arial" panose="020B0604020202020204"/>
              </a:rPr>
              <a:t>论</a:t>
            </a:r>
            <a:endParaRPr lang="zh-CN" altLang="en-US" sz="3200" b="1">
              <a:latin typeface="Arial" panose="020B0604020202020204"/>
            </a:endParaRPr>
          </a:p>
        </p:txBody>
      </p:sp>
      <p:sp>
        <p:nvSpPr>
          <p:cNvPr id="2289" name="矩形 2288"/>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事故连锁理论</a:t>
            </a:r>
            <a:endParaRPr lang="zh-CN" altLang="en-US" b="1">
              <a:latin typeface="Arial" panose="020B0604020202020204"/>
              <a:ea typeface="华文行楷" pitchFamily="2" charset="-122"/>
            </a:endParaRPr>
          </a:p>
        </p:txBody>
      </p:sp>
      <p:sp>
        <p:nvSpPr>
          <p:cNvPr id="52229" name="矩形 228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childTnLst>
                                    <p:set>
                                      <p:cBhvr additive="base">
                                        <p:cTn id="6" dur="1" fill="hold">
                                          <p:stCondLst>
                                            <p:cond delay="0"/>
                                          </p:stCondLst>
                                        </p:cTn>
                                        <p:tgtEl>
                                          <p:spTgt spid="2289"/>
                                        </p:tgtEl>
                                        <p:attrNameLst>
                                          <p:attrName>style.visibility</p:attrName>
                                        </p:attrNameLst>
                                      </p:cBhvr>
                                      <p:to>
                                        <p:strVal val="visible"/>
                                      </p:to>
                                    </p:set>
                                    <p:animEffect transition="in" filter="slide(fromBottom)">
                                      <p:cBhvr additive="base">
                                        <p:cTn id="7" dur="500"/>
                                        <p:tgtEl>
                                          <p:spTgt spid="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childTnLst>
                                    <p:set>
                                      <p:cBhvr additive="base">
                                        <p:cTn id="11" dur="1" fill="hold">
                                          <p:stCondLst>
                                            <p:cond delay="0"/>
                                          </p:stCondLst>
                                        </p:cTn>
                                        <p:tgtEl>
                                          <p:spTgt spid="2288"/>
                                        </p:tgtEl>
                                        <p:attrNameLst>
                                          <p:attrName>style.visibility</p:attrName>
                                        </p:attrNameLst>
                                      </p:cBhvr>
                                      <p:to>
                                        <p:strVal val="visible"/>
                                      </p:to>
                                    </p:set>
                                    <p:animEffect transition="in" filter="fade">
                                      <p:cBhvr additive="base">
                                        <p:cTn id="12" dur="2000"/>
                                        <p:tgtEl>
                                          <p:spTgt spid="22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childTnLst>
                                    <p:set>
                                      <p:cBhvr additive="base">
                                        <p:cTn id="16" dur="1" fill="hold">
                                          <p:stCondLst>
                                            <p:cond delay="0"/>
                                          </p:stCondLst>
                                        </p:cTn>
                                        <p:tgtEl>
                                          <p:spTgt spid="2287"/>
                                        </p:tgtEl>
                                        <p:attrNameLst>
                                          <p:attrName>style.visibility</p:attrName>
                                        </p:attrNameLst>
                                      </p:cBhvr>
                                      <p:to>
                                        <p:strVal val="visible"/>
                                      </p:to>
                                    </p:set>
                                    <p:animEffect transition="in" filter="dissolve">
                                      <p:cBhvr additive="base">
                                        <p:cTn id="17" dur="500"/>
                                        <p:tgtEl>
                                          <p:spTgt spid="2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8" grpId="0" animBg="1"/>
      <p:bldP spid="228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矩形 229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294" name="矩形 2293"/>
          <p:cNvSpPr/>
          <p:nvPr/>
        </p:nvSpPr>
        <p:spPr>
          <a:xfrm>
            <a:off x="533400" y="930275"/>
            <a:ext cx="4868863" cy="641350"/>
          </a:xfrm>
          <a:prstGeom prst="rect">
            <a:avLst/>
          </a:prstGeom>
          <a:noFill/>
          <a:ln w="9525">
            <a:noFill/>
          </a:ln>
        </p:spPr>
        <p:txBody>
          <a:bodyPr wrap="none" anchor="ctr" anchorCtr="0">
            <a:spAutoFit/>
          </a:bodyPr>
          <a:p>
            <a:r>
              <a:rPr lang="zh-CN" altLang="en-US" b="1">
                <a:latin typeface="华文行楷" pitchFamily="2" charset="-122"/>
                <a:ea typeface="华文行楷" pitchFamily="2" charset="-122"/>
              </a:rPr>
              <a:t>海因里希致因理论解读 </a:t>
            </a:r>
            <a:endParaRPr lang="zh-CN" altLang="en-US" b="1">
              <a:latin typeface="华文行楷" pitchFamily="2" charset="-122"/>
              <a:ea typeface="华文行楷" pitchFamily="2" charset="-122"/>
            </a:endParaRPr>
          </a:p>
        </p:txBody>
      </p:sp>
      <p:sp>
        <p:nvSpPr>
          <p:cNvPr id="2295" name="矩形 2294"/>
          <p:cNvSpPr/>
          <p:nvPr/>
        </p:nvSpPr>
        <p:spPr>
          <a:xfrm>
            <a:off x="838200" y="1676400"/>
            <a:ext cx="74676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事故致因理论的奠基</a:t>
            </a:r>
            <a:endParaRPr lang="zh-CN" altLang="en-US" sz="3200" b="1">
              <a:latin typeface="Arial" panose="020B0604020202020204"/>
            </a:endParaRPr>
          </a:p>
        </p:txBody>
      </p:sp>
      <p:sp>
        <p:nvSpPr>
          <p:cNvPr id="2296" name="矩形 2295"/>
          <p:cNvSpPr/>
          <p:nvPr/>
        </p:nvSpPr>
        <p:spPr>
          <a:xfrm>
            <a:off x="838200" y="2362200"/>
            <a:ext cx="7696200"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揭示了人的不安全行为和物的不安全状态作为事故发生的直接原因的本质</a:t>
            </a:r>
            <a:endParaRPr lang="zh-CN" altLang="en-US" sz="3200" b="1">
              <a:latin typeface="Arial" panose="020B0604020202020204"/>
            </a:endParaRPr>
          </a:p>
        </p:txBody>
      </p:sp>
      <p:sp>
        <p:nvSpPr>
          <p:cNvPr id="2297" name="矩形 2296"/>
          <p:cNvSpPr/>
          <p:nvPr/>
        </p:nvSpPr>
        <p:spPr>
          <a:xfrm>
            <a:off x="838200" y="3505200"/>
            <a:ext cx="7696200"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揭示了社会环境、人的性格对安全的影响作用</a:t>
            </a:r>
            <a:endParaRPr lang="zh-CN" altLang="en-US" sz="3200" b="1">
              <a:latin typeface="Arial" panose="020B0604020202020204"/>
            </a:endParaRPr>
          </a:p>
        </p:txBody>
      </p:sp>
      <p:sp>
        <p:nvSpPr>
          <p:cNvPr id="2298" name="矩形 2297"/>
          <p:cNvSpPr/>
          <p:nvPr/>
        </p:nvSpPr>
        <p:spPr>
          <a:xfrm>
            <a:off x="838200" y="4724400"/>
            <a:ext cx="7696200" cy="1554163"/>
          </a:xfrm>
          <a:prstGeom prst="rect">
            <a:avLst/>
          </a:prstGeom>
          <a:noFill/>
          <a:ln w="9525">
            <a:noFill/>
          </a:ln>
        </p:spPr>
        <p:txBody>
          <a:bodyPr anchor="t" anchorCtr="0">
            <a:spAutoFit/>
          </a:bodyPr>
          <a:p>
            <a:pPr>
              <a:spcBef>
                <a:spcPct val="50000"/>
              </a:spcBef>
            </a:pPr>
            <a:r>
              <a:rPr lang="zh-CN" altLang="en-US" sz="3200" b="1">
                <a:latin typeface="Arial" panose="020B0604020202020204"/>
              </a:rPr>
              <a:t>局限性</a:t>
            </a:r>
            <a:r>
              <a:rPr lang="en-US" altLang="zh-CN" sz="3200" b="1">
                <a:latin typeface="Arial" panose="020B0604020202020204"/>
              </a:rPr>
              <a:t>——</a:t>
            </a:r>
            <a:r>
              <a:rPr lang="zh-CN" altLang="en-US" sz="3200" b="1">
                <a:latin typeface="Arial" panose="020B0604020202020204"/>
              </a:rPr>
              <a:t>单链式结构，描述简单化，除“不安全行为与状态”与事故关系的绝对化其他各因素之间关系定量很难</a:t>
            </a:r>
            <a:endParaRPr lang="zh-CN" altLang="en-US" sz="3200" b="1">
              <a:latin typeface="Arial" panose="020B0604020202020204"/>
            </a:endParaRPr>
          </a:p>
        </p:txBody>
      </p:sp>
      <p:sp>
        <p:nvSpPr>
          <p:cNvPr id="53255" name="矩形 2298"/>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294"/>
                                        </p:tgtEl>
                                        <p:attrNameLst>
                                          <p:attrName>style.visibility</p:attrName>
                                        </p:attrNameLst>
                                      </p:cBhvr>
                                      <p:to>
                                        <p:strVal val="visible"/>
                                      </p:to>
                                    </p:set>
                                    <p:animEffect transition="in" filter="slide(fromBottom)">
                                      <p:cBhvr additive="base">
                                        <p:cTn id="7" dur="500"/>
                                        <p:tgtEl>
                                          <p:spTgt spid="229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295"/>
                                        </p:tgtEl>
                                        <p:attrNameLst>
                                          <p:attrName>style.visibility</p:attrName>
                                        </p:attrNameLst>
                                      </p:cBhvr>
                                      <p:to>
                                        <p:strVal val="visible"/>
                                      </p:to>
                                    </p:set>
                                    <p:animEffect transition="in" filter="slide(fromBottom)">
                                      <p:cBhvr additive="base">
                                        <p:cTn id="12" dur="500"/>
                                        <p:tgtEl>
                                          <p:spTgt spid="229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296"/>
                                        </p:tgtEl>
                                        <p:attrNameLst>
                                          <p:attrName>style.visibility</p:attrName>
                                        </p:attrNameLst>
                                      </p:cBhvr>
                                      <p:to>
                                        <p:strVal val="visible"/>
                                      </p:to>
                                    </p:set>
                                    <p:animEffect transition="in" filter="slide(fromBottom)">
                                      <p:cBhvr additive="base">
                                        <p:cTn id="17" dur="500"/>
                                        <p:tgtEl>
                                          <p:spTgt spid="229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297"/>
                                        </p:tgtEl>
                                        <p:attrNameLst>
                                          <p:attrName>style.visibility</p:attrName>
                                        </p:attrNameLst>
                                      </p:cBhvr>
                                      <p:to>
                                        <p:strVal val="visible"/>
                                      </p:to>
                                    </p:set>
                                    <p:animEffect transition="in" filter="slide(fromBottom)">
                                      <p:cBhvr additive="base">
                                        <p:cTn id="22" dur="500"/>
                                        <p:tgtEl>
                                          <p:spTgt spid="229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4" nodeType="clickEffect">
                                  <p:childTnLst>
                                    <p:set>
                                      <p:cBhvr additive="base">
                                        <p:cTn id="26" dur="1" fill="hold">
                                          <p:stCondLst>
                                            <p:cond delay="0"/>
                                          </p:stCondLst>
                                        </p:cTn>
                                        <p:tgtEl>
                                          <p:spTgt spid="2298"/>
                                        </p:tgtEl>
                                        <p:attrNameLst>
                                          <p:attrName>style.visibility</p:attrName>
                                        </p:attrNameLst>
                                      </p:cBhvr>
                                      <p:to>
                                        <p:strVal val="visible"/>
                                      </p:to>
                                    </p:set>
                                    <p:animEffect transition="in" filter="slide(fromBottom)">
                                      <p:cBhvr additive="base">
                                        <p:cTn id="27" dur="500"/>
                                        <p:tgtEl>
                                          <p:spTgt spid="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 grpId="0" animBg="1"/>
      <p:bldP spid="2295" grpId="1" animBg="1"/>
      <p:bldP spid="2296" grpId="2" animBg="1"/>
      <p:bldP spid="2297" grpId="3" animBg="1"/>
      <p:bldP spid="2298" grpId="4"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2" name="矩形 2301"/>
          <p:cNvSpPr/>
          <p:nvPr/>
        </p:nvSpPr>
        <p:spPr>
          <a:xfrm>
            <a:off x="685800" y="1600200"/>
            <a:ext cx="7162800" cy="2528888"/>
          </a:xfrm>
          <a:prstGeom prst="rect">
            <a:avLst/>
          </a:prstGeom>
          <a:noFill/>
          <a:ln w="9525">
            <a:noFill/>
          </a:ln>
        </p:spPr>
        <p:txBody>
          <a:bodyPr anchor="ctr" anchorCtr="0">
            <a:spAutoFit/>
          </a:bodyPr>
          <a:p>
            <a:r>
              <a:rPr lang="en-US" altLang="zh-CN" sz="3200" b="1">
                <a:latin typeface="宋体" panose="02010600030101010101" pitchFamily="2" charset="-122"/>
              </a:rPr>
              <a:t>5.</a:t>
            </a:r>
            <a:r>
              <a:rPr lang="zh-CN" altLang="en-US" sz="3200" b="1">
                <a:latin typeface="宋体" panose="02010600030101010101" pitchFamily="2" charset="-122"/>
              </a:rPr>
              <a:t>人员产生不安全行为的主要原因有： </a:t>
            </a:r>
            <a:endParaRPr lang="zh-CN" altLang="en-US" sz="3200" b="1">
              <a:latin typeface="宋体" panose="02010600030101010101" pitchFamily="2" charset="-122"/>
            </a:endParaRPr>
          </a:p>
          <a:p>
            <a:r>
              <a:rPr lang="zh-CN" altLang="en-US" sz="3200" b="1">
                <a:latin typeface="宋体" panose="02010600030101010101" pitchFamily="2" charset="-122"/>
              </a:rPr>
              <a:t>不正确的态度； </a:t>
            </a:r>
            <a:endParaRPr lang="zh-CN" altLang="en-US" sz="3200" b="1">
              <a:latin typeface="宋体" panose="02010600030101010101" pitchFamily="2" charset="-122"/>
            </a:endParaRPr>
          </a:p>
          <a:p>
            <a:r>
              <a:rPr lang="zh-CN" altLang="en-US" sz="3200" b="1">
                <a:latin typeface="宋体" panose="02010600030101010101" pitchFamily="2" charset="-122"/>
              </a:rPr>
              <a:t>缺乏知识或操作不熟练； </a:t>
            </a:r>
            <a:endParaRPr lang="zh-CN" altLang="en-US" sz="3200" b="1">
              <a:latin typeface="宋体" panose="02010600030101010101" pitchFamily="2" charset="-122"/>
            </a:endParaRPr>
          </a:p>
          <a:p>
            <a:r>
              <a:rPr lang="zh-CN" altLang="en-US" sz="3200" b="1">
                <a:latin typeface="宋体" panose="02010600030101010101" pitchFamily="2" charset="-122"/>
              </a:rPr>
              <a:t>身体状况不佳； </a:t>
            </a:r>
            <a:endParaRPr lang="zh-CN" altLang="en-US" sz="3200" b="1">
              <a:latin typeface="宋体" panose="02010600030101010101" pitchFamily="2" charset="-122"/>
            </a:endParaRPr>
          </a:p>
          <a:p>
            <a:r>
              <a:rPr lang="zh-CN" altLang="en-US" sz="3200" b="1">
                <a:latin typeface="宋体" panose="02010600030101010101" pitchFamily="2" charset="-122"/>
              </a:rPr>
              <a:t>物的不安全状态及不良的物理环境。</a:t>
            </a:r>
            <a:endParaRPr lang="zh-CN" altLang="en-US" sz="3200" b="1">
              <a:latin typeface="宋体" panose="02010600030101010101" pitchFamily="2" charset="-122"/>
            </a:endParaRPr>
          </a:p>
        </p:txBody>
      </p:sp>
      <p:sp>
        <p:nvSpPr>
          <p:cNvPr id="54274" name="矩形 230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304" name="矩形 2303"/>
          <p:cNvSpPr/>
          <p:nvPr/>
        </p:nvSpPr>
        <p:spPr>
          <a:xfrm>
            <a:off x="685800" y="4191000"/>
            <a:ext cx="7326313" cy="2528888"/>
          </a:xfrm>
          <a:prstGeom prst="rect">
            <a:avLst/>
          </a:prstGeom>
          <a:noFill/>
          <a:ln w="9525">
            <a:noFill/>
          </a:ln>
        </p:spPr>
        <p:txBody>
          <a:bodyPr wrap="none" anchor="ctr" anchorCtr="0">
            <a:spAutoFit/>
          </a:bodyPr>
          <a:p>
            <a:r>
              <a:rPr lang="en-US" altLang="zh-CN" sz="3200" b="1">
                <a:latin typeface="宋体" panose="02010600030101010101" pitchFamily="2" charset="-122"/>
              </a:rPr>
              <a:t>6.</a:t>
            </a:r>
            <a:r>
              <a:rPr lang="zh-CN" altLang="en-US" sz="3200" b="1">
                <a:latin typeface="宋体" panose="02010600030101010101" pitchFamily="2" charset="-122"/>
              </a:rPr>
              <a:t>防止工业事故的四种有效的方法是： </a:t>
            </a:r>
            <a:endParaRPr lang="zh-CN" altLang="en-US" sz="3200" b="1">
              <a:latin typeface="宋体" panose="02010600030101010101" pitchFamily="2" charset="-122"/>
            </a:endParaRPr>
          </a:p>
          <a:p>
            <a:r>
              <a:rPr lang="zh-CN" altLang="en-US" sz="3200" b="1">
                <a:latin typeface="宋体" panose="02010600030101010101" pitchFamily="2" charset="-122"/>
              </a:rPr>
              <a:t>工程技术方面的改进； </a:t>
            </a:r>
            <a:endParaRPr lang="zh-CN" altLang="en-US" sz="3200" b="1">
              <a:latin typeface="宋体" panose="02010600030101010101" pitchFamily="2" charset="-122"/>
            </a:endParaRPr>
          </a:p>
          <a:p>
            <a:r>
              <a:rPr lang="zh-CN" altLang="en-US" sz="3200" b="1">
                <a:latin typeface="宋体" panose="02010600030101010101" pitchFamily="2" charset="-122"/>
              </a:rPr>
              <a:t>对人员进行说服、教育； </a:t>
            </a:r>
            <a:endParaRPr lang="zh-CN" altLang="en-US" sz="3200" b="1">
              <a:latin typeface="宋体" panose="02010600030101010101" pitchFamily="2" charset="-122"/>
            </a:endParaRPr>
          </a:p>
          <a:p>
            <a:r>
              <a:rPr lang="zh-CN" altLang="en-US" sz="3200" b="1">
                <a:latin typeface="宋体" panose="02010600030101010101" pitchFamily="2" charset="-122"/>
              </a:rPr>
              <a:t>人员调整； </a:t>
            </a:r>
            <a:endParaRPr lang="zh-CN" altLang="en-US" sz="3200" b="1">
              <a:latin typeface="宋体" panose="02010600030101010101" pitchFamily="2" charset="-122"/>
            </a:endParaRPr>
          </a:p>
          <a:p>
            <a:r>
              <a:rPr lang="zh-CN" altLang="en-US" sz="3200" b="1">
                <a:latin typeface="宋体" panose="02010600030101010101" pitchFamily="2" charset="-122"/>
              </a:rPr>
              <a:t>惩戒。 </a:t>
            </a:r>
            <a:endParaRPr lang="zh-CN" altLang="en-US" sz="3200" b="1">
              <a:latin typeface="宋体" panose="02010600030101010101" pitchFamily="2" charset="-122"/>
            </a:endParaRPr>
          </a:p>
        </p:txBody>
      </p:sp>
      <p:sp>
        <p:nvSpPr>
          <p:cNvPr id="2305" name="矩形 2304"/>
          <p:cNvSpPr/>
          <p:nvPr/>
        </p:nvSpPr>
        <p:spPr>
          <a:xfrm>
            <a:off x="533400" y="930275"/>
            <a:ext cx="4867275" cy="641350"/>
          </a:xfrm>
          <a:prstGeom prst="rect">
            <a:avLst/>
          </a:prstGeom>
          <a:noFill/>
          <a:ln w="9525">
            <a:noFill/>
          </a:ln>
        </p:spPr>
        <p:txBody>
          <a:bodyPr wrap="none" anchor="ctr" anchorCtr="0">
            <a:spAutoFit/>
          </a:bodyPr>
          <a:p>
            <a:r>
              <a:rPr lang="zh-CN" altLang="en-US" b="1">
                <a:latin typeface="华文行楷" pitchFamily="2" charset="-122"/>
                <a:ea typeface="华文行楷" pitchFamily="2" charset="-122"/>
              </a:rPr>
              <a:t>海因里希工业安全公理 </a:t>
            </a:r>
            <a:endParaRPr lang="zh-CN" altLang="en-US" b="1">
              <a:latin typeface="华文行楷" pitchFamily="2" charset="-122"/>
              <a:ea typeface="华文行楷" pitchFamily="2" charset="-122"/>
            </a:endParaRPr>
          </a:p>
        </p:txBody>
      </p:sp>
      <p:sp>
        <p:nvSpPr>
          <p:cNvPr id="54277" name="矩形 230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2" nodeType="clickEffect">
                                  <p:childTnLst>
                                    <p:set>
                                      <p:cBhvr additive="base">
                                        <p:cTn id="6" dur="1" fill="hold">
                                          <p:stCondLst>
                                            <p:cond delay="0"/>
                                          </p:stCondLst>
                                        </p:cTn>
                                        <p:tgtEl>
                                          <p:spTgt spid="2305"/>
                                        </p:tgtEl>
                                        <p:attrNameLst>
                                          <p:attrName>style.visibility</p:attrName>
                                        </p:attrNameLst>
                                      </p:cBhvr>
                                      <p:to>
                                        <p:strVal val="visible"/>
                                      </p:to>
                                    </p:set>
                                    <p:animEffect transition="in" filter="slide(fromBottom)">
                                      <p:cBhvr additive="base">
                                        <p:cTn id="7" dur="500"/>
                                        <p:tgtEl>
                                          <p:spTgt spid="230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childTnLst>
                                    <p:set>
                                      <p:cBhvr additive="base">
                                        <p:cTn id="11" dur="1" fill="hold">
                                          <p:stCondLst>
                                            <p:cond delay="0"/>
                                          </p:stCondLst>
                                        </p:cTn>
                                        <p:tgtEl>
                                          <p:spTgt spid="2302"/>
                                        </p:tgtEl>
                                        <p:attrNameLst>
                                          <p:attrName>style.visibility</p:attrName>
                                        </p:attrNameLst>
                                      </p:cBhvr>
                                      <p:to>
                                        <p:strVal val="visible"/>
                                      </p:to>
                                    </p:set>
                                    <p:animEffect transition="in" filter="slide(fromBottom)">
                                      <p:cBhvr additive="base">
                                        <p:cTn id="12" dur="500"/>
                                        <p:tgtEl>
                                          <p:spTgt spid="230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childTnLst>
                                    <p:set>
                                      <p:cBhvr additive="base">
                                        <p:cTn id="16" dur="1" fill="hold">
                                          <p:stCondLst>
                                            <p:cond delay="0"/>
                                          </p:stCondLst>
                                        </p:cTn>
                                        <p:tgtEl>
                                          <p:spTgt spid="2304"/>
                                        </p:tgtEl>
                                        <p:attrNameLst>
                                          <p:attrName>style.visibility</p:attrName>
                                        </p:attrNameLst>
                                      </p:cBhvr>
                                      <p:to>
                                        <p:strVal val="visible"/>
                                      </p:to>
                                    </p:set>
                                    <p:animEffect transition="in" filter="slide(fromBottom)">
                                      <p:cBhvr additive="base">
                                        <p:cTn id="17" dur="500"/>
                                        <p:tgtEl>
                                          <p:spTgt spid="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 grpId="0" animBg="1"/>
      <p:bldP spid="2304" grpId="1" animBg="1"/>
      <p:bldP spid="2305"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230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310" name="矩形 2309"/>
          <p:cNvSpPr/>
          <p:nvPr/>
        </p:nvSpPr>
        <p:spPr>
          <a:xfrm>
            <a:off x="381000" y="838200"/>
            <a:ext cx="8382000" cy="1554163"/>
          </a:xfrm>
          <a:prstGeom prst="rect">
            <a:avLst/>
          </a:prstGeom>
          <a:noFill/>
          <a:ln w="9525">
            <a:noFill/>
          </a:ln>
        </p:spPr>
        <p:txBody>
          <a:bodyPr anchor="t" anchorCtr="0">
            <a:spAutoFit/>
          </a:bodyPr>
          <a:p>
            <a:r>
              <a:rPr lang="en-US" altLang="zh-CN" sz="3200" b="1">
                <a:latin typeface="宋体" panose="02010600030101010101" pitchFamily="2" charset="-122"/>
              </a:rPr>
              <a:t>8.</a:t>
            </a:r>
            <a:r>
              <a:rPr lang="zh-CN" altLang="en-US" sz="3200" b="1">
                <a:latin typeface="宋体" panose="02010600030101010101" pitchFamily="2" charset="-122"/>
              </a:rPr>
              <a:t>企业领导者有进行事故预防工作的能力，并且能把握进行事故预防工作的时机，因而应该承担预防事故工作的责任。</a:t>
            </a:r>
            <a:endParaRPr lang="zh-CN" altLang="en-US" sz="3200" b="1">
              <a:latin typeface="宋体" panose="02010600030101010101" pitchFamily="2" charset="-122"/>
            </a:endParaRPr>
          </a:p>
        </p:txBody>
      </p:sp>
      <p:sp>
        <p:nvSpPr>
          <p:cNvPr id="2311" name="矩形 2310"/>
          <p:cNvSpPr/>
          <p:nvPr/>
        </p:nvSpPr>
        <p:spPr>
          <a:xfrm>
            <a:off x="381000" y="2286000"/>
            <a:ext cx="8534400" cy="1554163"/>
          </a:xfrm>
          <a:prstGeom prst="rect">
            <a:avLst/>
          </a:prstGeom>
          <a:noFill/>
          <a:ln w="9525">
            <a:noFill/>
          </a:ln>
        </p:spPr>
        <p:txBody>
          <a:bodyPr anchor="t" anchorCtr="0">
            <a:spAutoFit/>
          </a:bodyPr>
          <a:p>
            <a:r>
              <a:rPr lang="en-US" altLang="zh-CN" sz="3200" b="1">
                <a:latin typeface="宋体" panose="02010600030101010101" pitchFamily="2" charset="-122"/>
              </a:rPr>
              <a:t>9.</a:t>
            </a:r>
            <a:r>
              <a:rPr lang="zh-CN" altLang="en-US" sz="3200" b="1">
                <a:latin typeface="宋体" panose="02010600030101010101" pitchFamily="2" charset="-122"/>
              </a:rPr>
              <a:t>专业安全人员及车间干部、班组长是预防事故的关键，他们工作的好坏对能否做好事故预防工作有影响。</a:t>
            </a:r>
            <a:endParaRPr lang="zh-CN" altLang="en-US" sz="3200" b="1">
              <a:latin typeface="宋体" panose="02010600030101010101" pitchFamily="2" charset="-122"/>
            </a:endParaRPr>
          </a:p>
        </p:txBody>
      </p:sp>
      <p:sp>
        <p:nvSpPr>
          <p:cNvPr id="2312" name="矩形 2311"/>
          <p:cNvSpPr/>
          <p:nvPr/>
        </p:nvSpPr>
        <p:spPr>
          <a:xfrm>
            <a:off x="304800" y="3841750"/>
            <a:ext cx="8686800" cy="3016250"/>
          </a:xfrm>
          <a:prstGeom prst="rect">
            <a:avLst/>
          </a:prstGeom>
          <a:noFill/>
          <a:ln w="9525">
            <a:noFill/>
          </a:ln>
        </p:spPr>
        <p:txBody>
          <a:bodyPr anchor="ctr" anchorCtr="0">
            <a:spAutoFit/>
          </a:bodyPr>
          <a:p>
            <a:r>
              <a:rPr lang="en-US" altLang="zh-CN" sz="3200" b="1">
                <a:latin typeface="宋体" panose="02010600030101010101" pitchFamily="2" charset="-122"/>
              </a:rPr>
              <a:t>10.</a:t>
            </a:r>
            <a:r>
              <a:rPr lang="zh-CN" altLang="en-US" sz="3200" b="1">
                <a:latin typeface="宋体" panose="02010600030101010101" pitchFamily="2" charset="-122"/>
              </a:rPr>
              <a:t>除了人道主义动机之外，下面两种强有力的经济因素也是促进企业事故预防工作的动力：</a:t>
            </a:r>
            <a:endParaRPr lang="zh-CN" altLang="en-US" sz="3200" b="1">
              <a:latin typeface="宋体" panose="02010600030101010101" pitchFamily="2" charset="-122"/>
            </a:endParaRPr>
          </a:p>
          <a:p>
            <a:r>
              <a:rPr lang="zh-CN" altLang="en-US" sz="3200" b="1">
                <a:latin typeface="宋体" panose="02010600030101010101" pitchFamily="2" charset="-122"/>
              </a:rPr>
              <a:t>安全的企业生产效率越高，不安全的企业生产效率越低； </a:t>
            </a:r>
            <a:endParaRPr lang="zh-CN" altLang="en-US" sz="3200" b="1">
              <a:latin typeface="宋体" panose="02010600030101010101" pitchFamily="2" charset="-122"/>
            </a:endParaRPr>
          </a:p>
          <a:p>
            <a:r>
              <a:rPr lang="zh-CN" altLang="en-US" sz="3200" b="1">
                <a:latin typeface="宋体" panose="02010600030101010101" pitchFamily="2" charset="-122"/>
              </a:rPr>
              <a:t>事故后用于赔偿及医疗费用的直接经济损失，只不过占事故总经济损失的五分之一。 </a:t>
            </a:r>
            <a:endParaRPr lang="zh-CN" altLang="en-US" sz="3200" b="1">
              <a:latin typeface="宋体" panose="02010600030101010101" pitchFamily="2" charset="-122"/>
            </a:endParaRPr>
          </a:p>
        </p:txBody>
      </p:sp>
      <p:sp>
        <p:nvSpPr>
          <p:cNvPr id="55301" name="矩形 231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310"/>
                                        </p:tgtEl>
                                        <p:attrNameLst>
                                          <p:attrName>style.visibility</p:attrName>
                                        </p:attrNameLst>
                                      </p:cBhvr>
                                      <p:to>
                                        <p:strVal val="visible"/>
                                      </p:to>
                                    </p:set>
                                    <p:animEffect transition="in" filter="slide(fromBottom)">
                                      <p:cBhvr additive="base">
                                        <p:cTn id="7" dur="500"/>
                                        <p:tgtEl>
                                          <p:spTgt spid="23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311"/>
                                        </p:tgtEl>
                                        <p:attrNameLst>
                                          <p:attrName>style.visibility</p:attrName>
                                        </p:attrNameLst>
                                      </p:cBhvr>
                                      <p:to>
                                        <p:strVal val="visible"/>
                                      </p:to>
                                    </p:set>
                                    <p:animEffect transition="in" filter="slide(fromBottom)">
                                      <p:cBhvr additive="base">
                                        <p:cTn id="12" dur="500"/>
                                        <p:tgtEl>
                                          <p:spTgt spid="23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312"/>
                                        </p:tgtEl>
                                        <p:attrNameLst>
                                          <p:attrName>style.visibility</p:attrName>
                                        </p:attrNameLst>
                                      </p:cBhvr>
                                      <p:to>
                                        <p:strVal val="visible"/>
                                      </p:to>
                                    </p:set>
                                    <p:animEffect transition="in" filter="slide(fromBottom)">
                                      <p:cBhvr additive="base">
                                        <p:cTn id="17" dur="500"/>
                                        <p:tgtEl>
                                          <p:spTgt spid="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0" grpId="0" animBg="1"/>
      <p:bldP spid="2311" grpId="1" animBg="1"/>
      <p:bldP spid="2312"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231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317" name="矩形 2316"/>
          <p:cNvSpPr/>
          <p:nvPr/>
        </p:nvSpPr>
        <p:spPr>
          <a:xfrm>
            <a:off x="304800" y="914400"/>
            <a:ext cx="4897438" cy="579438"/>
          </a:xfrm>
          <a:prstGeom prst="rect">
            <a:avLst/>
          </a:prstGeom>
          <a:noFill/>
          <a:ln w="9525">
            <a:noFill/>
          </a:ln>
        </p:spPr>
        <p:txBody>
          <a:bodyPr wrap="none" anchor="t" anchorCtr="0">
            <a:spAutoFit/>
          </a:bodyPr>
          <a:p>
            <a:pPr>
              <a:spcBef>
                <a:spcPct val="20000"/>
              </a:spcBef>
              <a:buClr>
                <a:schemeClr val="hlink"/>
              </a:buClr>
              <a:buFont typeface="Wingdings" panose="05000000000000000000" pitchFamily="2" charset="2"/>
            </a:pPr>
            <a:r>
              <a:rPr lang="en-US" altLang="zh-CN" sz="3200" b="1">
                <a:latin typeface="Arial" panose="020B0604020202020204"/>
              </a:rPr>
              <a:t>2</a:t>
            </a:r>
            <a:r>
              <a:rPr lang="zh-CN" altLang="en-US" sz="3200" b="1">
                <a:latin typeface="Arial" panose="020B0604020202020204"/>
              </a:rPr>
              <a:t>）博德事故因果连锁理论</a:t>
            </a:r>
            <a:endParaRPr lang="zh-CN" altLang="en-US" sz="3200" b="1">
              <a:latin typeface="Arial" panose="020B0604020202020204"/>
            </a:endParaRPr>
          </a:p>
        </p:txBody>
      </p:sp>
      <p:grpSp>
        <p:nvGrpSpPr>
          <p:cNvPr id="2318" name="组合 2317"/>
          <p:cNvGrpSpPr/>
          <p:nvPr/>
        </p:nvGrpSpPr>
        <p:grpSpPr>
          <a:xfrm>
            <a:off x="468313" y="2349500"/>
            <a:ext cx="7924800" cy="2971800"/>
            <a:chOff x="288" y="1488"/>
            <a:chExt cx="4992" cy="1872"/>
          </a:xfrm>
        </p:grpSpPr>
        <p:grpSp>
          <p:nvGrpSpPr>
            <p:cNvPr id="56324" name="组合 2318"/>
            <p:cNvGrpSpPr/>
            <p:nvPr/>
          </p:nvGrpSpPr>
          <p:grpSpPr>
            <a:xfrm>
              <a:off x="288" y="1488"/>
              <a:ext cx="4992" cy="1872"/>
              <a:chOff x="288" y="1488"/>
              <a:chExt cx="4992" cy="1872"/>
            </a:xfrm>
          </p:grpSpPr>
          <p:pic>
            <p:nvPicPr>
              <p:cNvPr id="56325" name="图片 2319"/>
              <p:cNvPicPr>
                <a:picLocks noChangeAspect="1"/>
              </p:cNvPicPr>
              <p:nvPr/>
            </p:nvPicPr>
            <p:blipFill>
              <a:blip r:embed="rId1"/>
              <a:stretch>
                <a:fillRect/>
              </a:stretch>
            </p:blipFill>
            <p:spPr>
              <a:xfrm>
                <a:off x="288" y="1488"/>
                <a:ext cx="4992" cy="1872"/>
              </a:xfrm>
              <a:prstGeom prst="rect">
                <a:avLst/>
              </a:prstGeom>
              <a:noFill/>
              <a:ln w="9525">
                <a:noFill/>
              </a:ln>
            </p:spPr>
          </p:pic>
          <p:sp>
            <p:nvSpPr>
              <p:cNvPr id="56326" name="矩形 2320"/>
              <p:cNvSpPr/>
              <p:nvPr/>
            </p:nvSpPr>
            <p:spPr>
              <a:xfrm>
                <a:off x="3552" y="2208"/>
                <a:ext cx="384" cy="518"/>
              </a:xfrm>
              <a:prstGeom prst="rect">
                <a:avLst/>
              </a:prstGeom>
              <a:noFill/>
              <a:ln w="9525">
                <a:noFill/>
              </a:ln>
            </p:spPr>
            <p:txBody>
              <a:bodyPr anchor="t" anchorCtr="0">
                <a:spAutoFit/>
              </a:bodyPr>
              <a:p>
                <a:r>
                  <a:rPr lang="zh-CN" altLang="en-US" sz="2400" b="1">
                    <a:latin typeface="Arial" panose="020B0604020202020204"/>
                  </a:rPr>
                  <a:t>事故</a:t>
                </a:r>
                <a:endParaRPr lang="zh-CN" altLang="en-US" sz="2400" b="1">
                  <a:latin typeface="Arial" panose="020B0604020202020204"/>
                </a:endParaRPr>
              </a:p>
            </p:txBody>
          </p:sp>
          <p:sp>
            <p:nvSpPr>
              <p:cNvPr id="56327" name="矩形 2321"/>
              <p:cNvSpPr/>
              <p:nvPr/>
            </p:nvSpPr>
            <p:spPr>
              <a:xfrm>
                <a:off x="4512" y="2208"/>
                <a:ext cx="240" cy="518"/>
              </a:xfrm>
              <a:prstGeom prst="rect">
                <a:avLst/>
              </a:prstGeom>
              <a:noFill/>
              <a:ln w="9525">
                <a:noFill/>
              </a:ln>
            </p:spPr>
            <p:txBody>
              <a:bodyPr anchor="t" anchorCtr="0">
                <a:spAutoFit/>
              </a:bodyPr>
              <a:p>
                <a:r>
                  <a:rPr lang="zh-CN" altLang="en-US" sz="2400" b="1">
                    <a:latin typeface="Arial" panose="020B0604020202020204"/>
                  </a:rPr>
                  <a:t>损失</a:t>
                </a:r>
                <a:endParaRPr lang="zh-CN" altLang="en-US" sz="2400" b="1">
                  <a:latin typeface="Arial" panose="020B0604020202020204"/>
                </a:endParaRPr>
              </a:p>
            </p:txBody>
          </p:sp>
        </p:grpSp>
        <p:sp>
          <p:nvSpPr>
            <p:cNvPr id="56328" name="矩形 2322"/>
            <p:cNvSpPr/>
            <p:nvPr/>
          </p:nvSpPr>
          <p:spPr>
            <a:xfrm>
              <a:off x="1968" y="1824"/>
              <a:ext cx="576" cy="1344"/>
            </a:xfrm>
            <a:prstGeom prst="rect">
              <a:avLst/>
            </a:prstGeom>
            <a:noFill/>
            <a:ln w="9525">
              <a:noFill/>
            </a:ln>
          </p:spPr>
          <p:txBody>
            <a:bodyPr vert="eaVert" anchor="t" anchorCtr="0">
              <a:spAutoFit/>
            </a:bodyPr>
            <a:p>
              <a:r>
                <a:rPr lang="zh-CN" altLang="en-US" sz="2400" b="1">
                  <a:latin typeface="Arial" panose="020B0604020202020204"/>
                </a:rPr>
                <a:t>个人及工作   </a:t>
              </a:r>
              <a:br>
                <a:rPr lang="zh-CN" altLang="en-US" sz="2400" b="1">
                  <a:latin typeface="Arial" panose="020B0604020202020204"/>
                </a:rPr>
              </a:br>
              <a:r>
                <a:rPr lang="zh-CN" altLang="en-US" sz="2400" b="1">
                  <a:latin typeface="Arial" panose="020B0604020202020204"/>
                </a:rPr>
                <a:t>    条件的原因</a:t>
              </a:r>
              <a:endParaRPr lang="zh-CN" altLang="en-US" sz="2400" b="1">
                <a:latin typeface="Arial" panose="020B0604020202020204"/>
              </a:endParaRPr>
            </a:p>
          </p:txBody>
        </p:sp>
        <p:sp>
          <p:nvSpPr>
            <p:cNvPr id="56329" name="矩形 2323"/>
            <p:cNvSpPr/>
            <p:nvPr/>
          </p:nvSpPr>
          <p:spPr>
            <a:xfrm>
              <a:off x="1200" y="1920"/>
              <a:ext cx="346" cy="1344"/>
            </a:xfrm>
            <a:prstGeom prst="rect">
              <a:avLst/>
            </a:prstGeom>
            <a:noFill/>
            <a:ln w="9525">
              <a:noFill/>
            </a:ln>
          </p:spPr>
          <p:txBody>
            <a:bodyPr vert="eaVert" anchor="t" anchorCtr="0">
              <a:spAutoFit/>
            </a:bodyPr>
            <a:p>
              <a:r>
                <a:rPr lang="zh-CN" altLang="en-US" sz="2400" b="1">
                  <a:latin typeface="Arial" panose="020B0604020202020204"/>
                </a:rPr>
                <a:t>管理的缺陷</a:t>
              </a:r>
              <a:endParaRPr lang="zh-CN" altLang="en-US" sz="2400" b="1">
                <a:latin typeface="Arial" panose="020B0604020202020204"/>
              </a:endParaRPr>
            </a:p>
          </p:txBody>
        </p:sp>
        <p:sp>
          <p:nvSpPr>
            <p:cNvPr id="56330" name="矩形 2324"/>
            <p:cNvSpPr/>
            <p:nvPr/>
          </p:nvSpPr>
          <p:spPr>
            <a:xfrm>
              <a:off x="2640" y="1776"/>
              <a:ext cx="806" cy="1344"/>
            </a:xfrm>
            <a:prstGeom prst="rect">
              <a:avLst/>
            </a:prstGeom>
            <a:noFill/>
            <a:ln w="9525">
              <a:noFill/>
            </a:ln>
          </p:spPr>
          <p:txBody>
            <a:bodyPr vert="eaVert" anchor="t" anchorCtr="0">
              <a:spAutoFit/>
            </a:bodyPr>
            <a:p>
              <a:r>
                <a:rPr lang="zh-CN" altLang="en-US" sz="2400" b="1">
                  <a:latin typeface="Arial" panose="020B0604020202020204"/>
                </a:rPr>
                <a:t>人的不安全行</a:t>
              </a:r>
              <a:br>
                <a:rPr lang="zh-CN" altLang="en-US" sz="2400" b="1">
                  <a:latin typeface="Arial" panose="020B0604020202020204"/>
                </a:rPr>
              </a:br>
              <a:r>
                <a:rPr lang="zh-CN" altLang="en-US" sz="2400" b="1">
                  <a:latin typeface="Arial" panose="020B0604020202020204"/>
                </a:rPr>
                <a:t>    为或物的不</a:t>
              </a:r>
              <a:br>
                <a:rPr lang="zh-CN" altLang="en-US" sz="2400" b="1">
                  <a:latin typeface="Arial" panose="020B0604020202020204"/>
                </a:rPr>
              </a:br>
              <a:r>
                <a:rPr lang="zh-CN" altLang="en-US" sz="2400" b="1">
                  <a:latin typeface="Arial" panose="020B0604020202020204"/>
                </a:rPr>
                <a:t>    安全状态</a:t>
              </a:r>
              <a:endParaRPr lang="zh-CN" altLang="en-US" sz="2400" b="1">
                <a:latin typeface="Arial" panose="020B0604020202020204"/>
              </a:endParaRPr>
            </a:p>
          </p:txBody>
        </p:sp>
      </p:grpSp>
      <p:sp>
        <p:nvSpPr>
          <p:cNvPr id="56331" name="矩形 232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childTnLst>
                                    <p:set>
                                      <p:cBhvr additive="base">
                                        <p:cTn id="6" dur="1" fill="hold">
                                          <p:stCondLst>
                                            <p:cond delay="0"/>
                                          </p:stCondLst>
                                        </p:cTn>
                                        <p:tgtEl>
                                          <p:spTgt spid="2317"/>
                                        </p:tgtEl>
                                        <p:attrNameLst>
                                          <p:attrName>style.visibility</p:attrName>
                                        </p:attrNameLst>
                                      </p:cBhvr>
                                      <p:to>
                                        <p:strVal val="visible"/>
                                      </p:to>
                                    </p:set>
                                    <p:animEffect transition="in" filter="fade">
                                      <p:cBhvr additive="base">
                                        <p:cTn id="7" dur="2000"/>
                                        <p:tgtEl>
                                          <p:spTgt spid="2317"/>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childTnLst>
                                    <p:set>
                                      <p:cBhvr additive="base">
                                        <p:cTn id="11" dur="1" fill="hold">
                                          <p:stCondLst>
                                            <p:cond delay="0"/>
                                          </p:stCondLst>
                                        </p:cTn>
                                        <p:tgtEl>
                                          <p:spTgt spid="2318"/>
                                        </p:tgtEl>
                                        <p:attrNameLst>
                                          <p:attrName>style.visibility</p:attrName>
                                        </p:attrNameLst>
                                      </p:cBhvr>
                                      <p:to>
                                        <p:strVal val="visible"/>
                                      </p:to>
                                    </p:set>
                                    <p:anim from="(-#ppt_w/2)" to="(#ppt_x)" calcmode="lin" valueType="num">
                                      <p:cBhvr additive="base">
                                        <p:cTn id="12" dur="600" fill="hold">
                                          <p:stCondLst>
                                            <p:cond delay="0"/>
                                          </p:stCondLst>
                                        </p:cTn>
                                        <p:tgtEl>
                                          <p:spTgt spid="2318"/>
                                        </p:tgtEl>
                                        <p:attrNameLst>
                                          <p:attrName>ppt_x</p:attrName>
                                        </p:attrNameLst>
                                      </p:cBhvr>
                                    </p:anim>
                                    <p:anim from="0" to="-1.0" calcmode="lin" valueType="num">
                                      <p:cBhvr additive="base">
                                        <p:cTn id="13" dur="200" decel="50000" fill="hold">
                                          <p:stCondLst>
                                            <p:cond delay="600"/>
                                          </p:stCondLst>
                                        </p:cTn>
                                        <p:tgtEl>
                                          <p:spTgt spid="2318"/>
                                        </p:tgtEl>
                                        <p:attrNameLst>
                                          <p:attrName>xshear</p:attrName>
                                        </p:attrNameLst>
                                      </p:cBhvr>
                                    </p:anim>
                                    <p:animScale>
                                      <p:cBhvr additive="base">
                                        <p:cTn id="14" dur="200" decel="100000" fill="hold">
                                          <p:stCondLst>
                                            <p:cond delay="600"/>
                                          </p:stCondLst>
                                        </p:cTn>
                                        <p:tgtEl>
                                          <p:spTgt spid="2318"/>
                                        </p:tgtEl>
                                      </p:cBhvr>
                                      <p:from x="100000" y="100000"/>
                                      <p:to x="80000" y="100000"/>
                                    </p:animScale>
                                    <p:anim by="(#ppt_h/3+#ppt_w*0.1)" calcmode="lin" valueType="num">
                                      <p:cBhvr additive="sum">
                                        <p:cTn id="15" dur="200" decel="100000" fill="hold">
                                          <p:stCondLst>
                                            <p:cond delay="600"/>
                                          </p:stCondLst>
                                        </p:cTn>
                                        <p:tgtEl>
                                          <p:spTgt spid="23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矩形 232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330" name="矩形 2329"/>
          <p:cNvSpPr/>
          <p:nvPr/>
        </p:nvSpPr>
        <p:spPr>
          <a:xfrm>
            <a:off x="304800" y="890588"/>
            <a:ext cx="6211888" cy="579437"/>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latin typeface="Arial" panose="020B0604020202020204"/>
              </a:rPr>
              <a:t>博德事故因果连锁理论分析</a:t>
            </a:r>
            <a:endParaRPr lang="zh-CN" altLang="en-US" sz="3200" b="1">
              <a:latin typeface="Arial" panose="020B0604020202020204"/>
            </a:endParaRPr>
          </a:p>
        </p:txBody>
      </p:sp>
      <p:sp>
        <p:nvSpPr>
          <p:cNvPr id="2331" name="矩形 2330"/>
          <p:cNvSpPr/>
          <p:nvPr/>
        </p:nvSpPr>
        <p:spPr>
          <a:xfrm>
            <a:off x="323850" y="1557338"/>
            <a:ext cx="8135938" cy="579437"/>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latin typeface="Arial" panose="020B0604020202020204"/>
              </a:rPr>
              <a:t>管理的重要性</a:t>
            </a:r>
            <a:endParaRPr lang="zh-CN" altLang="en-US" sz="3200" b="1">
              <a:latin typeface="Arial" panose="020B0604020202020204"/>
            </a:endParaRPr>
          </a:p>
        </p:txBody>
      </p:sp>
      <p:sp>
        <p:nvSpPr>
          <p:cNvPr id="2332" name="矩形 2331"/>
          <p:cNvSpPr/>
          <p:nvPr/>
        </p:nvSpPr>
        <p:spPr>
          <a:xfrm>
            <a:off x="2771775" y="1582738"/>
            <a:ext cx="5895975" cy="1066800"/>
          </a:xfrm>
          <a:prstGeom prst="rect">
            <a:avLst/>
          </a:prstGeom>
          <a:noFill/>
          <a:ln w="9525">
            <a:noFill/>
          </a:ln>
        </p:spPr>
        <p:txBody>
          <a:bodyPr wrap="none" anchor="t" anchorCtr="0">
            <a:spAutoFit/>
          </a:bodyPr>
          <a:p>
            <a:r>
              <a:rPr lang="en-US" altLang="zh-CN" sz="3200" b="1">
                <a:latin typeface="Arial" panose="020B0604020202020204"/>
              </a:rPr>
              <a:t>——</a:t>
            </a:r>
            <a:r>
              <a:rPr lang="zh-CN" altLang="en-US" sz="3200" b="1">
                <a:latin typeface="Arial" panose="020B0604020202020204"/>
              </a:rPr>
              <a:t>安全投入得不到落实；</a:t>
            </a:r>
            <a:endParaRPr lang="zh-CN" altLang="en-US" sz="3200" b="1">
              <a:latin typeface="Arial" panose="020B0604020202020204"/>
            </a:endParaRPr>
          </a:p>
          <a:p>
            <a:r>
              <a:rPr lang="en-US" altLang="zh-CN" sz="3200" b="1">
                <a:latin typeface="Arial" panose="020B0604020202020204"/>
              </a:rPr>
              <a:t>——</a:t>
            </a:r>
            <a:r>
              <a:rPr lang="zh-CN" altLang="en-US" sz="3200" b="1">
                <a:latin typeface="Arial" panose="020B0604020202020204"/>
              </a:rPr>
              <a:t>安全技术安全本质化较低。</a:t>
            </a:r>
            <a:endParaRPr lang="zh-CN" altLang="en-US" sz="3200" b="1">
              <a:latin typeface="Arial" panose="020B0604020202020204"/>
            </a:endParaRPr>
          </a:p>
        </p:txBody>
      </p:sp>
      <p:sp>
        <p:nvSpPr>
          <p:cNvPr id="2333" name="矩形 2332"/>
          <p:cNvSpPr/>
          <p:nvPr/>
        </p:nvSpPr>
        <p:spPr>
          <a:xfrm>
            <a:off x="323850" y="2708275"/>
            <a:ext cx="7991475"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安全管理内容</a:t>
            </a:r>
            <a:r>
              <a:rPr lang="en-US" altLang="zh-CN" sz="3200" b="1">
                <a:latin typeface="Arial" panose="020B0604020202020204"/>
              </a:rPr>
              <a:t>——</a:t>
            </a:r>
            <a:r>
              <a:rPr lang="zh-CN" altLang="en-US" sz="3200" b="1">
                <a:latin typeface="Arial" panose="020B0604020202020204"/>
              </a:rPr>
              <a:t>安全方针、政策、决策</a:t>
            </a:r>
            <a:endParaRPr lang="zh-CN" altLang="en-US" sz="3200" b="1">
              <a:latin typeface="Arial" panose="020B0604020202020204"/>
            </a:endParaRPr>
          </a:p>
        </p:txBody>
      </p:sp>
      <p:sp>
        <p:nvSpPr>
          <p:cNvPr id="2334" name="矩形 2333"/>
          <p:cNvSpPr/>
          <p:nvPr/>
        </p:nvSpPr>
        <p:spPr>
          <a:xfrm>
            <a:off x="323850" y="3500438"/>
            <a:ext cx="8496300" cy="2041525"/>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安全目标的制定；职员的配备；资料的利用；责任及职权的划分；职工的选择、训练、安排、指导及监督；设备、器材及装置的采购、维修及设计。</a:t>
            </a:r>
            <a:endParaRPr lang="zh-CN" altLang="en-US" sz="3200" b="1">
              <a:latin typeface="Arial" panose="020B0604020202020204"/>
            </a:endParaRPr>
          </a:p>
        </p:txBody>
      </p:sp>
      <p:sp>
        <p:nvSpPr>
          <p:cNvPr id="57351" name="矩形 233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childTnLst>
                                    <p:set>
                                      <p:cBhvr additive="base">
                                        <p:cTn id="6" dur="1" fill="hold">
                                          <p:stCondLst>
                                            <p:cond delay="0"/>
                                          </p:stCondLst>
                                        </p:cTn>
                                        <p:tgtEl>
                                          <p:spTgt spid="2330"/>
                                        </p:tgtEl>
                                        <p:attrNameLst>
                                          <p:attrName>style.visibility</p:attrName>
                                        </p:attrNameLst>
                                      </p:cBhvr>
                                      <p:to>
                                        <p:strVal val="visible"/>
                                      </p:to>
                                    </p:set>
                                    <p:animEffect transition="in" filter="fade">
                                      <p:cBhvr additive="base">
                                        <p:cTn id="7" dur="2000"/>
                                        <p:tgtEl>
                                          <p:spTgt spid="2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childTnLst>
                                    <p:set>
                                      <p:cBhvr additive="base">
                                        <p:cTn id="11" dur="1" fill="hold">
                                          <p:stCondLst>
                                            <p:cond delay="0"/>
                                          </p:stCondLst>
                                        </p:cTn>
                                        <p:tgtEl>
                                          <p:spTgt spid="2331"/>
                                        </p:tgtEl>
                                        <p:attrNameLst>
                                          <p:attrName>style.visibility</p:attrName>
                                        </p:attrNameLst>
                                      </p:cBhvr>
                                      <p:to>
                                        <p:strVal val="visible"/>
                                      </p:to>
                                    </p:set>
                                    <p:animEffect transition="in" filter="fade">
                                      <p:cBhvr additive="base">
                                        <p:cTn id="12" dur="2000"/>
                                        <p:tgtEl>
                                          <p:spTgt spid="23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332"/>
                                        </p:tgtEl>
                                        <p:attrNameLst>
                                          <p:attrName>style.visibility</p:attrName>
                                        </p:attrNameLst>
                                      </p:cBhvr>
                                      <p:to>
                                        <p:strVal val="visible"/>
                                      </p:to>
                                    </p:set>
                                    <p:animEffect transition="in" filter="slide(fromBottom)">
                                      <p:cBhvr additive="base">
                                        <p:cTn id="17" dur="500"/>
                                        <p:tgtEl>
                                          <p:spTgt spid="233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333"/>
                                        </p:tgtEl>
                                        <p:attrNameLst>
                                          <p:attrName>style.visibility</p:attrName>
                                        </p:attrNameLst>
                                      </p:cBhvr>
                                      <p:to>
                                        <p:strVal val="visible"/>
                                      </p:to>
                                    </p:set>
                                    <p:animEffect transition="in" filter="slide(fromBottom)">
                                      <p:cBhvr additive="base">
                                        <p:cTn id="22" dur="500"/>
                                        <p:tgtEl>
                                          <p:spTgt spid="233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4" nodeType="clickEffect">
                                  <p:childTnLst>
                                    <p:set>
                                      <p:cBhvr additive="base">
                                        <p:cTn id="26" dur="1" fill="hold">
                                          <p:stCondLst>
                                            <p:cond delay="0"/>
                                          </p:stCondLst>
                                        </p:cTn>
                                        <p:tgtEl>
                                          <p:spTgt spid="2334"/>
                                        </p:tgtEl>
                                        <p:attrNameLst>
                                          <p:attrName>style.visibility</p:attrName>
                                        </p:attrNameLst>
                                      </p:cBhvr>
                                      <p:to>
                                        <p:strVal val="visible"/>
                                      </p:to>
                                    </p:set>
                                    <p:animEffect transition="in" filter="wedge">
                                      <p:cBhvr additive="base">
                                        <p:cTn id="27" dur="2000"/>
                                        <p:tgtEl>
                                          <p:spTgt spid="2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0" grpId="0" animBg="1"/>
      <p:bldP spid="2331" grpId="1" animBg="1"/>
      <p:bldP spid="2332" grpId="2" animBg="1"/>
      <p:bldP spid="2333" grpId="3" animBg="1"/>
      <p:bldP spid="2334" grpId="4"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矩形 233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339" name="矩形 2338"/>
          <p:cNvSpPr/>
          <p:nvPr/>
        </p:nvSpPr>
        <p:spPr>
          <a:xfrm>
            <a:off x="381000" y="914400"/>
            <a:ext cx="5305425" cy="579438"/>
          </a:xfrm>
          <a:prstGeom prst="rect">
            <a:avLst/>
          </a:prstGeom>
          <a:noFill/>
          <a:ln w="9525">
            <a:noFill/>
          </a:ln>
        </p:spPr>
        <p:txBody>
          <a:bodyPr wrap="none" anchor="t" anchorCtr="0">
            <a:spAutoFit/>
          </a:bodyPr>
          <a:p>
            <a:r>
              <a:rPr lang="en-US" altLang="zh-CN" sz="3200" b="1">
                <a:latin typeface="Arial" panose="020B0604020202020204"/>
              </a:rPr>
              <a:t>3</a:t>
            </a:r>
            <a:r>
              <a:rPr lang="zh-CN" altLang="en-US" sz="3200" b="1">
                <a:latin typeface="Arial" panose="020B0604020202020204"/>
              </a:rPr>
              <a:t>）亚当斯事故因果连锁理论</a:t>
            </a:r>
            <a:endParaRPr lang="zh-CN" altLang="en-US" sz="3200" b="1">
              <a:latin typeface="Arial" panose="020B0604020202020204"/>
            </a:endParaRPr>
          </a:p>
        </p:txBody>
      </p:sp>
      <p:graphicFrame>
        <p:nvGraphicFramePr>
          <p:cNvPr id="2340" name="表格 2339"/>
          <p:cNvGraphicFramePr/>
          <p:nvPr/>
        </p:nvGraphicFramePr>
        <p:xfrm>
          <a:off x="152400" y="1676400"/>
          <a:ext cx="8991600" cy="5105400"/>
        </p:xfrm>
        <a:graphic>
          <a:graphicData uri="http://schemas.openxmlformats.org/drawingml/2006/table">
            <a:tbl>
              <a:tblPr/>
              <a:tblGrid>
                <a:gridCol w="1066800"/>
                <a:gridCol w="2605088"/>
                <a:gridCol w="1890712"/>
                <a:gridCol w="1143000"/>
                <a:gridCol w="990600"/>
                <a:gridCol w="1295400"/>
              </a:tblGrid>
              <a:tr h="106680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管理</a:t>
                      </a:r>
                      <a:endParaRPr lang="zh-CN" altLang="en-US" b="1">
                        <a:latin typeface="Times New Roman" panose="02020603050405020304" pitchFamily="18" charset="0"/>
                        <a:cs typeface="Times New Roman" panose="02020603050405020304" pitchFamily="18" charset="0"/>
                      </a:endParaRPr>
                    </a:p>
                    <a:p>
                      <a:pPr lvl="0" algn="ctr">
                        <a:spcBef>
                          <a:spcPct val="0"/>
                        </a:spcBef>
                        <a:buNone/>
                      </a:pPr>
                      <a:r>
                        <a:rPr lang="zh-CN" altLang="en-US" b="1">
                          <a:latin typeface="Times New Roman" panose="02020603050405020304" pitchFamily="18" charset="0"/>
                          <a:cs typeface="Times New Roman" panose="02020603050405020304" pitchFamily="18" charset="0"/>
                        </a:rPr>
                        <a:t>体系</a:t>
                      </a:r>
                      <a:endParaRPr lang="zh-CN" altLang="en-US"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管理失误</a:t>
                      </a:r>
                      <a:endParaRPr lang="zh-CN" altLang="en-US"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现场</a:t>
                      </a:r>
                      <a:endParaRPr lang="zh-CN" altLang="en-US" b="1">
                        <a:latin typeface="Times New Roman" panose="02020603050405020304" pitchFamily="18" charset="0"/>
                        <a:cs typeface="Times New Roman" panose="02020603050405020304" pitchFamily="18" charset="0"/>
                      </a:endParaRPr>
                    </a:p>
                    <a:p>
                      <a:pPr lvl="0" algn="ctr">
                        <a:spcBef>
                          <a:spcPct val="0"/>
                        </a:spcBef>
                        <a:buNone/>
                      </a:pPr>
                      <a:r>
                        <a:rPr lang="zh-CN" altLang="en-US" b="1">
                          <a:latin typeface="Times New Roman" panose="02020603050405020304" pitchFamily="18" charset="0"/>
                          <a:cs typeface="Times New Roman" panose="02020603050405020304" pitchFamily="18" charset="0"/>
                        </a:rPr>
                        <a:t>失误</a:t>
                      </a:r>
                      <a:endParaRPr lang="zh-CN" altLang="en-US"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事故</a:t>
                      </a:r>
                      <a:endParaRPr lang="zh-CN" altLang="en-US"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伤害</a:t>
                      </a:r>
                      <a:endParaRPr lang="zh-CN" altLang="en-US" b="1">
                        <a:latin typeface="Times New Roman" panose="02020603050405020304" pitchFamily="18" charset="0"/>
                        <a:cs typeface="Times New Roman" panose="02020603050405020304" pitchFamily="18" charset="0"/>
                      </a:endParaRPr>
                    </a:p>
                    <a:p>
                      <a:pPr lvl="0" algn="ctr">
                        <a:spcBef>
                          <a:spcPct val="0"/>
                        </a:spcBef>
                        <a:buNone/>
                      </a:pPr>
                      <a:r>
                        <a:rPr lang="zh-CN" altLang="en-US" b="1">
                          <a:latin typeface="Times New Roman" panose="02020603050405020304" pitchFamily="18" charset="0"/>
                          <a:cs typeface="Times New Roman" panose="02020603050405020304" pitchFamily="18" charset="0"/>
                        </a:rPr>
                        <a:t>或损坏</a:t>
                      </a:r>
                      <a:endParaRPr lang="zh-CN" altLang="en-US"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3860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342900" lvl="0" indent="-285750" algn="ctr">
                        <a:spcBef>
                          <a:spcPct val="0"/>
                        </a:spcBef>
                        <a:buNone/>
                      </a:pPr>
                      <a:r>
                        <a:rPr lang="zh-CN" altLang="en-US" b="1">
                          <a:latin typeface="Times New Roman" panose="02020603050405020304" pitchFamily="18" charset="0"/>
                          <a:cs typeface="Times New Roman" panose="02020603050405020304" pitchFamily="18" charset="0"/>
                        </a:rPr>
                        <a:t>目标</a:t>
                      </a:r>
                      <a:endParaRPr lang="zh-CN" altLang="en-US" b="1">
                        <a:latin typeface="Times New Roman" panose="02020603050405020304" pitchFamily="18" charset="0"/>
                        <a:cs typeface="Times New Roman" panose="02020603050405020304" pitchFamily="18" charset="0"/>
                      </a:endParaRPr>
                    </a:p>
                    <a:p>
                      <a:pPr marL="342900" lvl="0" indent="-285750" algn="ctr">
                        <a:spcBef>
                          <a:spcPct val="0"/>
                        </a:spcBef>
                        <a:buNone/>
                      </a:pPr>
                      <a:endParaRPr lang="zh-CN" altLang="en-US" b="1">
                        <a:latin typeface="Times New Roman" panose="02020603050405020304" pitchFamily="18" charset="0"/>
                        <a:cs typeface="Times New Roman" panose="02020603050405020304" pitchFamily="18" charset="0"/>
                      </a:endParaRPr>
                    </a:p>
                    <a:p>
                      <a:pPr marL="342900" lvl="0" indent="-285750" algn="ctr" eaLnBrk="0" hangingPunct="0">
                        <a:spcBef>
                          <a:spcPct val="0"/>
                        </a:spcBef>
                        <a:buNone/>
                      </a:pPr>
                      <a:r>
                        <a:rPr lang="zh-CN" altLang="en-US" b="1">
                          <a:latin typeface="Times New Roman" panose="02020603050405020304" pitchFamily="18" charset="0"/>
                          <a:cs typeface="Times New Roman" panose="02020603050405020304" pitchFamily="18" charset="0"/>
                        </a:rPr>
                        <a:t>组织</a:t>
                      </a:r>
                      <a:endParaRPr lang="zh-CN" altLang="en-US" b="1">
                        <a:latin typeface="Times New Roman" panose="02020603050405020304" pitchFamily="18" charset="0"/>
                        <a:cs typeface="Times New Roman" panose="02020603050405020304" pitchFamily="18" charset="0"/>
                      </a:endParaRPr>
                    </a:p>
                    <a:p>
                      <a:pPr marL="342900" lvl="0" indent="-285750" algn="ctr" eaLnBrk="0" hangingPunct="0">
                        <a:spcBef>
                          <a:spcPct val="0"/>
                        </a:spcBef>
                        <a:buNone/>
                      </a:pPr>
                      <a:endParaRPr lang="zh-CN" altLang="en-US" b="1">
                        <a:latin typeface="Times New Roman" panose="02020603050405020304" pitchFamily="18" charset="0"/>
                        <a:cs typeface="Times New Roman" panose="02020603050405020304" pitchFamily="18" charset="0"/>
                      </a:endParaRPr>
                    </a:p>
                    <a:p>
                      <a:pPr marL="342900" lvl="0" indent="-285750" algn="ctr" eaLnBrk="0" hangingPunct="0">
                        <a:spcBef>
                          <a:spcPct val="0"/>
                        </a:spcBef>
                        <a:buNone/>
                      </a:pPr>
                      <a:r>
                        <a:rPr lang="zh-CN" altLang="en-US" b="1">
                          <a:latin typeface="Times New Roman" panose="02020603050405020304" pitchFamily="18" charset="0"/>
                          <a:cs typeface="Times New Roman" panose="02020603050405020304" pitchFamily="18" charset="0"/>
                        </a:rPr>
                        <a:t>机能</a:t>
                      </a:r>
                      <a:endParaRPr lang="zh-CN" altLang="en-US"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342900" lvl="0" indent="-228600">
                        <a:spcBef>
                          <a:spcPct val="0"/>
                        </a:spcBef>
                        <a:buNone/>
                      </a:pPr>
                      <a:r>
                        <a:rPr lang="zh-CN" altLang="en-US" sz="2400" b="1">
                          <a:latin typeface="Times New Roman" panose="02020603050405020304" pitchFamily="18" charset="0"/>
                          <a:cs typeface="Times New Roman" panose="02020603050405020304" pitchFamily="18" charset="0"/>
                        </a:rPr>
                        <a:t>领导者在下述方面决策失误或没作决策</a:t>
                      </a:r>
                      <a:r>
                        <a:rPr lang="zh-CN" altLang="en-US" sz="1800" b="1">
                          <a:latin typeface="Times New Roman" panose="02020603050405020304" pitchFamily="18" charset="0"/>
                          <a:cs typeface="Times New Roman" panose="02020603050405020304" pitchFamily="18" charset="0"/>
                        </a:rPr>
                        <a:t>：</a:t>
                      </a:r>
                      <a:r>
                        <a:rPr lang="zh-CN" altLang="en-US" sz="1600" b="1">
                          <a:latin typeface="Times New Roman" panose="02020603050405020304" pitchFamily="18" charset="0"/>
                          <a:cs typeface="Times New Roman" panose="02020603050405020304" pitchFamily="18" charset="0"/>
                        </a:rPr>
                        <a:t> </a:t>
                      </a:r>
                      <a:endParaRPr lang="zh-CN" altLang="en-US" sz="1600" b="1">
                        <a:latin typeface="Times New Roman" panose="02020603050405020304" pitchFamily="18" charset="0"/>
                        <a:cs typeface="Times New Roman" panose="02020603050405020304" pitchFamily="18" charset="0"/>
                      </a:endParaRPr>
                    </a:p>
                    <a:p>
                      <a:pPr marL="342900" lvl="0" indent="-228600" algn="ctr">
                        <a:spcBef>
                          <a:spcPct val="0"/>
                        </a:spcBef>
                        <a:buNone/>
                      </a:pPr>
                      <a:endParaRPr lang="zh-CN" altLang="en-US" sz="1600" b="1">
                        <a:latin typeface="Times New Roman" panose="02020603050405020304" pitchFamily="18" charset="0"/>
                        <a:cs typeface="Times New Roman" panose="02020603050405020304" pitchFamily="18" charset="0"/>
                      </a:endParaRPr>
                    </a:p>
                    <a:p>
                      <a:pPr marL="342900" lvl="0" indent="-2286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方针政策</a:t>
                      </a:r>
                      <a:endParaRPr lang="zh-CN" altLang="en-US" sz="2400" b="1">
                        <a:latin typeface="Times New Roman" panose="02020603050405020304" pitchFamily="18" charset="0"/>
                        <a:cs typeface="Times New Roman" panose="02020603050405020304" pitchFamily="18" charset="0"/>
                      </a:endParaRPr>
                    </a:p>
                    <a:p>
                      <a:pPr marL="342900" lvl="0" indent="-2286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目标</a:t>
                      </a:r>
                      <a:endParaRPr lang="zh-CN" altLang="en-US" sz="2400" b="1">
                        <a:latin typeface="Times New Roman" panose="02020603050405020304" pitchFamily="18" charset="0"/>
                        <a:cs typeface="Times New Roman" panose="02020603050405020304" pitchFamily="18" charset="0"/>
                      </a:endParaRPr>
                    </a:p>
                    <a:p>
                      <a:pPr marL="342900" lvl="0" indent="-2286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规范</a:t>
                      </a:r>
                      <a:endParaRPr lang="zh-CN" altLang="en-US" sz="2400" b="1">
                        <a:latin typeface="Times New Roman" panose="02020603050405020304" pitchFamily="18" charset="0"/>
                        <a:cs typeface="Times New Roman" panose="02020603050405020304" pitchFamily="18" charset="0"/>
                      </a:endParaRPr>
                    </a:p>
                    <a:p>
                      <a:pPr marL="342900" lvl="0" indent="-2286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责任</a:t>
                      </a:r>
                      <a:endParaRPr lang="zh-CN" altLang="en-US" sz="2400" b="1">
                        <a:latin typeface="Times New Roman" panose="02020603050405020304" pitchFamily="18" charset="0"/>
                        <a:cs typeface="Times New Roman" panose="02020603050405020304" pitchFamily="18" charset="0"/>
                      </a:endParaRPr>
                    </a:p>
                    <a:p>
                      <a:pPr marL="342900" lvl="0" indent="-2286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职级</a:t>
                      </a:r>
                      <a:endParaRPr lang="zh-CN" altLang="en-US" sz="2400" b="1">
                        <a:latin typeface="Times New Roman" panose="02020603050405020304" pitchFamily="18" charset="0"/>
                        <a:cs typeface="Times New Roman" panose="02020603050405020304" pitchFamily="18" charset="0"/>
                      </a:endParaRPr>
                    </a:p>
                    <a:p>
                      <a:pPr marL="342900" lvl="0" indent="-2286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考核</a:t>
                      </a:r>
                      <a:endParaRPr lang="zh-CN" altLang="en-US" sz="2400" b="1">
                        <a:latin typeface="Times New Roman" panose="02020603050405020304" pitchFamily="18" charset="0"/>
                        <a:cs typeface="Times New Roman" panose="02020603050405020304" pitchFamily="18" charset="0"/>
                      </a:endParaRPr>
                    </a:p>
                    <a:p>
                      <a:pPr marL="342900" lvl="0" indent="-2286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权限授予</a:t>
                      </a:r>
                      <a:endParaRPr lang="zh-CN" altLang="en-US" sz="2400"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sz="2000" b="1">
                          <a:latin typeface="Times New Roman" panose="02020603050405020304" pitchFamily="18" charset="0"/>
                          <a:cs typeface="Times New Roman" panose="02020603050405020304" pitchFamily="18" charset="0"/>
                        </a:rPr>
                        <a:t>安全技术人员在下述方面管理失误或疏忽：</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行为</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责任</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权限范围</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规则</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指导</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主动性</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积极性</a:t>
                      </a:r>
                      <a:endParaRPr lang="zh-CN" altLang="en-US" sz="20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000" b="1">
                          <a:latin typeface="Times New Roman" panose="02020603050405020304" pitchFamily="18" charset="0"/>
                          <a:cs typeface="Times New Roman" panose="02020603050405020304" pitchFamily="18" charset="0"/>
                        </a:rPr>
                        <a:t>业务活动</a:t>
                      </a:r>
                      <a:endParaRPr lang="zh-CN" altLang="en-US" sz="2000"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sz="2400" b="1">
                          <a:latin typeface="Times New Roman" panose="02020603050405020304" pitchFamily="18" charset="0"/>
                          <a:cs typeface="Times New Roman" panose="02020603050405020304" pitchFamily="18" charset="0"/>
                        </a:rPr>
                        <a:t>不安</a:t>
                      </a:r>
                      <a:endParaRPr lang="zh-CN" altLang="en-US" sz="2400" b="1">
                        <a:latin typeface="Times New Roman" panose="02020603050405020304" pitchFamily="18" charset="0"/>
                        <a:cs typeface="Times New Roman" panose="02020603050405020304" pitchFamily="18" charset="0"/>
                      </a:endParaRPr>
                    </a:p>
                    <a:p>
                      <a:pPr lvl="0" algn="ctr">
                        <a:spcBef>
                          <a:spcPct val="0"/>
                        </a:spcBef>
                        <a:buNone/>
                      </a:pPr>
                      <a:r>
                        <a:rPr lang="zh-CN" altLang="en-US" sz="2400" b="1">
                          <a:latin typeface="Times New Roman" panose="02020603050405020304" pitchFamily="18" charset="0"/>
                          <a:cs typeface="Times New Roman" panose="02020603050405020304" pitchFamily="18" charset="0"/>
                        </a:rPr>
                        <a:t>全行为</a:t>
                      </a:r>
                      <a:endParaRPr lang="zh-CN" altLang="en-US" sz="2400" b="1">
                        <a:latin typeface="Times New Roman" panose="02020603050405020304" pitchFamily="18" charset="0"/>
                        <a:cs typeface="Times New Roman" panose="02020603050405020304" pitchFamily="18" charset="0"/>
                      </a:endParaRPr>
                    </a:p>
                    <a:p>
                      <a:pPr lvl="0" algn="ctr">
                        <a:spcBef>
                          <a:spcPct val="0"/>
                        </a:spcBef>
                        <a:buNone/>
                      </a:pPr>
                      <a:endParaRPr lang="zh-CN" altLang="en-US" sz="2400" b="1">
                        <a:latin typeface="Times New Roman" panose="02020603050405020304" pitchFamily="18" charset="0"/>
                        <a:cs typeface="Times New Roman" panose="02020603050405020304" pitchFamily="18" charset="0"/>
                      </a:endParaRPr>
                    </a:p>
                    <a:p>
                      <a:pPr lvl="0" algn="ctr">
                        <a:spcBef>
                          <a:spcPct val="0"/>
                        </a:spcBef>
                        <a:buNone/>
                      </a:pPr>
                      <a:endParaRPr lang="zh-CN" altLang="en-US" sz="1600" b="1">
                        <a:latin typeface="Times New Roman" panose="02020603050405020304" pitchFamily="18" charset="0"/>
                        <a:cs typeface="Times New Roman" panose="02020603050405020304" pitchFamily="18" charset="0"/>
                      </a:endParaRPr>
                    </a:p>
                    <a:p>
                      <a:pPr lvl="0" algn="ctr">
                        <a:spcBef>
                          <a:spcPct val="0"/>
                        </a:spcBef>
                        <a:buNone/>
                      </a:pPr>
                      <a:endParaRPr lang="zh-CN" altLang="en-US" sz="1600" b="1">
                        <a:latin typeface="Times New Roman" panose="02020603050405020304" pitchFamily="18" charset="0"/>
                        <a:cs typeface="Times New Roman" panose="02020603050405020304" pitchFamily="18" charset="0"/>
                      </a:endParaRPr>
                    </a:p>
                    <a:p>
                      <a:pPr lvl="0" algn="ctr">
                        <a:spcBef>
                          <a:spcPct val="0"/>
                        </a:spcBef>
                        <a:buNone/>
                      </a:pPr>
                      <a:endParaRPr lang="zh-CN" altLang="en-US" sz="16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不安全</a:t>
                      </a:r>
                      <a:endParaRPr lang="zh-CN" altLang="en-US" sz="24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状态</a:t>
                      </a:r>
                      <a:endParaRPr lang="zh-CN" altLang="en-US" sz="2400"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sz="2400" b="1">
                          <a:latin typeface="Times New Roman" panose="02020603050405020304" pitchFamily="18" charset="0"/>
                          <a:cs typeface="Times New Roman" panose="02020603050405020304" pitchFamily="18" charset="0"/>
                        </a:rPr>
                        <a:t>伤亡</a:t>
                      </a:r>
                      <a:endParaRPr lang="zh-CN" altLang="en-US" sz="2400" b="1">
                        <a:latin typeface="Times New Roman" panose="02020603050405020304" pitchFamily="18" charset="0"/>
                        <a:cs typeface="Times New Roman" panose="02020603050405020304" pitchFamily="18" charset="0"/>
                      </a:endParaRPr>
                    </a:p>
                    <a:p>
                      <a:pPr lvl="0" algn="ctr">
                        <a:spcBef>
                          <a:spcPct val="0"/>
                        </a:spcBef>
                        <a:buNone/>
                      </a:pPr>
                      <a:r>
                        <a:rPr lang="zh-CN" altLang="en-US" sz="2400" b="1">
                          <a:latin typeface="Times New Roman" panose="02020603050405020304" pitchFamily="18" charset="0"/>
                          <a:cs typeface="Times New Roman" panose="02020603050405020304" pitchFamily="18" charset="0"/>
                        </a:rPr>
                        <a:t>事故</a:t>
                      </a:r>
                      <a:endParaRPr lang="zh-CN" altLang="en-US" sz="2400" b="1">
                        <a:latin typeface="Times New Roman" panose="02020603050405020304" pitchFamily="18" charset="0"/>
                        <a:cs typeface="Times New Roman" panose="02020603050405020304" pitchFamily="18" charset="0"/>
                      </a:endParaRPr>
                    </a:p>
                    <a:p>
                      <a:pPr lvl="0" algn="ctr">
                        <a:spcBef>
                          <a:spcPct val="0"/>
                        </a:spcBef>
                        <a:buNone/>
                      </a:pPr>
                      <a:endParaRPr lang="zh-CN" altLang="en-US" sz="24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损坏</a:t>
                      </a:r>
                      <a:endParaRPr lang="zh-CN" altLang="en-US" sz="24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事故</a:t>
                      </a:r>
                      <a:endParaRPr lang="zh-CN" altLang="en-US" sz="2400" b="1">
                        <a:latin typeface="Times New Roman" panose="02020603050405020304" pitchFamily="18" charset="0"/>
                        <a:cs typeface="Times New Roman" panose="02020603050405020304" pitchFamily="18" charset="0"/>
                      </a:endParaRPr>
                    </a:p>
                    <a:p>
                      <a:pPr lvl="0" algn="ctr" eaLnBrk="0" hangingPunct="0">
                        <a:spcBef>
                          <a:spcPct val="0"/>
                        </a:spcBef>
                        <a:buNone/>
                      </a:pPr>
                      <a:endParaRPr lang="zh-CN" altLang="en-US" sz="24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无伤</a:t>
                      </a:r>
                      <a:endParaRPr lang="zh-CN" altLang="en-US" sz="24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害事</a:t>
                      </a:r>
                      <a:endParaRPr lang="zh-CN" altLang="en-US" sz="2400"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故</a:t>
                      </a:r>
                      <a:endParaRPr lang="zh-CN" altLang="en-US" sz="2400"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342900" lvl="0" indent="114300" algn="ctr">
                        <a:spcBef>
                          <a:spcPct val="0"/>
                        </a:spcBef>
                        <a:buNone/>
                      </a:pPr>
                      <a:r>
                        <a:rPr lang="zh-CN" altLang="en-US" sz="2400" b="1">
                          <a:latin typeface="Times New Roman" panose="02020603050405020304" pitchFamily="18" charset="0"/>
                          <a:cs typeface="Times New Roman" panose="02020603050405020304" pitchFamily="18" charset="0"/>
                        </a:rPr>
                        <a:t>对人</a:t>
                      </a:r>
                      <a:endParaRPr lang="zh-CN" altLang="en-US" sz="2400" b="1">
                        <a:latin typeface="Times New Roman" panose="02020603050405020304" pitchFamily="18" charset="0"/>
                        <a:cs typeface="Times New Roman" panose="02020603050405020304" pitchFamily="18" charset="0"/>
                      </a:endParaRPr>
                    </a:p>
                    <a:p>
                      <a:pPr marL="342900" lvl="0" indent="114300" algn="ctr">
                        <a:spcBef>
                          <a:spcPct val="0"/>
                        </a:spcBef>
                        <a:buNone/>
                      </a:pPr>
                      <a:endParaRPr lang="zh-CN" altLang="en-US" sz="1600" b="1">
                        <a:latin typeface="Times New Roman" panose="02020603050405020304" pitchFamily="18" charset="0"/>
                        <a:cs typeface="Times New Roman" panose="02020603050405020304" pitchFamily="18" charset="0"/>
                      </a:endParaRPr>
                    </a:p>
                    <a:p>
                      <a:pPr marL="342900" lvl="0" indent="114300" algn="ctr">
                        <a:spcBef>
                          <a:spcPct val="0"/>
                        </a:spcBef>
                        <a:buNone/>
                      </a:pPr>
                      <a:endParaRPr lang="zh-CN" altLang="en-US" sz="1600" b="1">
                        <a:latin typeface="Times New Roman" panose="02020603050405020304" pitchFamily="18" charset="0"/>
                        <a:cs typeface="Times New Roman" panose="02020603050405020304" pitchFamily="18" charset="0"/>
                      </a:endParaRPr>
                    </a:p>
                    <a:p>
                      <a:pPr marL="342900" lvl="0" indent="114300" algn="ctr">
                        <a:spcBef>
                          <a:spcPct val="0"/>
                        </a:spcBef>
                        <a:buNone/>
                      </a:pPr>
                      <a:endParaRPr lang="zh-CN" altLang="en-US" sz="1600" b="1">
                        <a:latin typeface="Times New Roman" panose="02020603050405020304" pitchFamily="18" charset="0"/>
                        <a:cs typeface="Times New Roman" panose="02020603050405020304" pitchFamily="18" charset="0"/>
                      </a:endParaRPr>
                    </a:p>
                    <a:p>
                      <a:pPr marL="342900" lvl="0" indent="114300" algn="ctr">
                        <a:spcBef>
                          <a:spcPct val="0"/>
                        </a:spcBef>
                        <a:buNone/>
                      </a:pPr>
                      <a:endParaRPr lang="zh-CN" altLang="en-US" sz="1600" b="1">
                        <a:latin typeface="Times New Roman" panose="02020603050405020304" pitchFamily="18" charset="0"/>
                        <a:cs typeface="Times New Roman" panose="02020603050405020304" pitchFamily="18" charset="0"/>
                      </a:endParaRPr>
                    </a:p>
                    <a:p>
                      <a:pPr marL="342900" lvl="0" indent="114300" algn="ctr" eaLnBrk="0" hangingPunct="0">
                        <a:spcBef>
                          <a:spcPct val="0"/>
                        </a:spcBef>
                        <a:buNone/>
                      </a:pPr>
                      <a:r>
                        <a:rPr lang="zh-CN" altLang="en-US" sz="2400" b="1">
                          <a:latin typeface="Times New Roman" panose="02020603050405020304" pitchFamily="18" charset="0"/>
                          <a:cs typeface="Times New Roman" panose="02020603050405020304" pitchFamily="18" charset="0"/>
                        </a:rPr>
                        <a:t>对物</a:t>
                      </a:r>
                      <a:endParaRPr lang="zh-CN" altLang="en-US" sz="2400" b="1">
                        <a:latin typeface="Times New Roman" panose="02020603050405020304" pitchFamily="18" charset="0"/>
                        <a:ea typeface="Times New Roman" panose="02020603050405020304" pitchFamily="18"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8393" name="矩形 2361"/>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childTnLst>
                                    <p:set>
                                      <p:cBhvr additive="base">
                                        <p:cTn id="6" dur="1" fill="hold">
                                          <p:stCondLst>
                                            <p:cond delay="0"/>
                                          </p:stCondLst>
                                        </p:cTn>
                                        <p:tgtEl>
                                          <p:spTgt spid="2339"/>
                                        </p:tgtEl>
                                        <p:attrNameLst>
                                          <p:attrName>style.visibility</p:attrName>
                                        </p:attrNameLst>
                                      </p:cBhvr>
                                      <p:to>
                                        <p:strVal val="visible"/>
                                      </p:to>
                                    </p:set>
                                    <p:animEffect transition="in" filter="fade">
                                      <p:cBhvr additive="base">
                                        <p:cTn id="7" dur="2000"/>
                                        <p:tgtEl>
                                          <p:spTgt spid="23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childTnLst>
                                    <p:set>
                                      <p:cBhvr additive="base">
                                        <p:cTn id="11" dur="1" fill="hold">
                                          <p:stCondLst>
                                            <p:cond delay="0"/>
                                          </p:stCondLst>
                                        </p:cTn>
                                        <p:tgtEl>
                                          <p:spTgt spid="2340"/>
                                        </p:tgtEl>
                                        <p:attrNameLst>
                                          <p:attrName>style.visibility</p:attrName>
                                        </p:attrNameLst>
                                      </p:cBhvr>
                                      <p:to>
                                        <p:strVal val="visible"/>
                                      </p:to>
                                    </p:set>
                                    <p:animEffect transition="in" filter="dissolve">
                                      <p:cBhvr additive="base">
                                        <p:cTn id="12" dur="500"/>
                                        <p:tgtEl>
                                          <p:spTgt spid="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矩形 236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366" name="矩形 2365"/>
          <p:cNvSpPr/>
          <p:nvPr/>
        </p:nvSpPr>
        <p:spPr>
          <a:xfrm>
            <a:off x="381000" y="890588"/>
            <a:ext cx="5919788" cy="579437"/>
          </a:xfrm>
          <a:prstGeom prst="rect">
            <a:avLst/>
          </a:prstGeom>
          <a:noFill/>
          <a:ln w="9525">
            <a:noFill/>
          </a:ln>
        </p:spPr>
        <p:txBody>
          <a:bodyPr anchor="t" anchorCtr="0">
            <a:spAutoFit/>
          </a:bodyPr>
          <a:p>
            <a:r>
              <a:rPr lang="zh-CN" altLang="en-US" sz="3200" b="1">
                <a:latin typeface="Arial" panose="020B0604020202020204"/>
              </a:rPr>
              <a:t>亚当斯事故因果连锁理论解读</a:t>
            </a:r>
            <a:endParaRPr lang="zh-CN" altLang="en-US" sz="3200" b="1">
              <a:latin typeface="Arial" panose="020B0604020202020204"/>
            </a:endParaRPr>
          </a:p>
        </p:txBody>
      </p:sp>
      <p:sp>
        <p:nvSpPr>
          <p:cNvPr id="2367" name="矩形 2366"/>
          <p:cNvSpPr/>
          <p:nvPr/>
        </p:nvSpPr>
        <p:spPr>
          <a:xfrm>
            <a:off x="1763713" y="2565400"/>
            <a:ext cx="5080000" cy="579438"/>
          </a:xfrm>
          <a:prstGeom prst="rect">
            <a:avLst/>
          </a:prstGeom>
          <a:solidFill>
            <a:srgbClr val="BBE0E3"/>
          </a:solidFill>
          <a:ln w="9525">
            <a:noFill/>
          </a:ln>
        </p:spPr>
        <p:txBody>
          <a:bodyPr anchor="ctr" anchorCtr="0">
            <a:spAutoFit/>
          </a:bodyPr>
          <a:p>
            <a:pPr eaLnBrk="0" hangingPunct="0"/>
            <a:r>
              <a:rPr lang="en-US" altLang="zh-CN" sz="3200" b="1">
                <a:latin typeface="宋体" panose="02010600030101010101" pitchFamily="2" charset="-122"/>
              </a:rPr>
              <a:t>“</a:t>
            </a:r>
            <a:r>
              <a:rPr lang="zh-CN" altLang="en-US" sz="3200" b="1">
                <a:latin typeface="宋体" panose="02010600030101010101" pitchFamily="2" charset="-122"/>
              </a:rPr>
              <a:t>事件的关键应该在现场”</a:t>
            </a:r>
            <a:endParaRPr lang="zh-CN" altLang="en-US" sz="3200" b="1">
              <a:latin typeface="宋体" panose="02010600030101010101" pitchFamily="2" charset="-122"/>
            </a:endParaRPr>
          </a:p>
        </p:txBody>
      </p:sp>
      <p:sp>
        <p:nvSpPr>
          <p:cNvPr id="2368" name="矩形 2367"/>
          <p:cNvSpPr/>
          <p:nvPr/>
        </p:nvSpPr>
        <p:spPr>
          <a:xfrm>
            <a:off x="395288" y="1700213"/>
            <a:ext cx="8424862" cy="579437"/>
          </a:xfrm>
          <a:prstGeom prst="rect">
            <a:avLst/>
          </a:prstGeom>
          <a:noFill/>
          <a:ln w="9525">
            <a:noFill/>
          </a:ln>
        </p:spPr>
        <p:txBody>
          <a:bodyPr anchor="t" anchorCtr="0">
            <a:spAutoFit/>
          </a:bodyPr>
          <a:p>
            <a:r>
              <a:rPr lang="zh-CN" altLang="en-US" sz="3200" b="1">
                <a:latin typeface="Arial" panose="020B0604020202020204"/>
              </a:rPr>
              <a:t>理论核心</a:t>
            </a:r>
            <a:r>
              <a:rPr lang="en-US" altLang="zh-CN" sz="3200" b="1">
                <a:latin typeface="Arial" panose="020B0604020202020204"/>
              </a:rPr>
              <a:t>——</a:t>
            </a:r>
            <a:r>
              <a:rPr lang="zh-CN" altLang="en-US" sz="3200" b="1">
                <a:latin typeface="Arial" panose="020B0604020202020204"/>
              </a:rPr>
              <a:t>分析研究现场失误背后的原因</a:t>
            </a:r>
            <a:endParaRPr lang="zh-CN" altLang="en-US" sz="3200" b="1">
              <a:latin typeface="Arial" panose="020B0604020202020204"/>
            </a:endParaRPr>
          </a:p>
        </p:txBody>
      </p:sp>
      <p:sp>
        <p:nvSpPr>
          <p:cNvPr id="2369" name="矩形 2368"/>
          <p:cNvSpPr/>
          <p:nvPr/>
        </p:nvSpPr>
        <p:spPr>
          <a:xfrm>
            <a:off x="1763713" y="3644900"/>
            <a:ext cx="792162" cy="2879725"/>
          </a:xfrm>
          <a:prstGeom prst="rect">
            <a:avLst/>
          </a:prstGeom>
          <a:solidFill>
            <a:srgbClr val="BBE0E3"/>
          </a:solidFill>
          <a:ln w="9525" cap="flat" cmpd="sng">
            <a:solidFill>
              <a:srgbClr val="000000"/>
            </a:solidFill>
            <a:prstDash val="solid"/>
            <a:miter/>
            <a:headEnd type="none" w="med" len="med"/>
            <a:tailEnd type="none" w="med" len="med"/>
          </a:ln>
        </p:spPr>
        <p:txBody>
          <a:bodyPr wrap="none" anchor="ctr" anchorCtr="0"/>
          <a:p>
            <a:pPr algn="ctr"/>
            <a:r>
              <a:rPr lang="zh-CN" altLang="en-US" b="1">
                <a:latin typeface="Arial" panose="020B0604020202020204"/>
              </a:rPr>
              <a:t>事</a:t>
            </a:r>
            <a:endParaRPr lang="zh-CN" altLang="en-US" b="1">
              <a:latin typeface="Arial" panose="020B0604020202020204"/>
            </a:endParaRPr>
          </a:p>
          <a:p>
            <a:pPr algn="ctr"/>
            <a:r>
              <a:rPr lang="zh-CN" altLang="en-US" b="1">
                <a:latin typeface="Arial" panose="020B0604020202020204"/>
              </a:rPr>
              <a:t>故</a:t>
            </a:r>
            <a:endParaRPr lang="zh-CN" altLang="en-US" b="1">
              <a:latin typeface="Arial" panose="020B0604020202020204"/>
            </a:endParaRPr>
          </a:p>
          <a:p>
            <a:pPr algn="ctr"/>
            <a:r>
              <a:rPr lang="zh-CN" altLang="en-US" b="1">
                <a:latin typeface="Arial" panose="020B0604020202020204"/>
              </a:rPr>
              <a:t>现</a:t>
            </a:r>
            <a:endParaRPr lang="zh-CN" altLang="en-US" b="1">
              <a:latin typeface="Arial" panose="020B0604020202020204"/>
            </a:endParaRPr>
          </a:p>
          <a:p>
            <a:pPr algn="ctr"/>
            <a:r>
              <a:rPr lang="zh-CN" altLang="en-US" b="1">
                <a:latin typeface="Arial" panose="020B0604020202020204"/>
              </a:rPr>
              <a:t>场</a:t>
            </a:r>
            <a:endParaRPr lang="zh-CN" altLang="en-US" b="1">
              <a:latin typeface="Arial" panose="020B0604020202020204"/>
            </a:endParaRPr>
          </a:p>
        </p:txBody>
      </p:sp>
      <p:sp>
        <p:nvSpPr>
          <p:cNvPr id="2370" name="矩形 2369"/>
          <p:cNvSpPr/>
          <p:nvPr/>
        </p:nvSpPr>
        <p:spPr>
          <a:xfrm>
            <a:off x="5076825" y="3644900"/>
            <a:ext cx="792163" cy="2879725"/>
          </a:xfrm>
          <a:prstGeom prst="rect">
            <a:avLst/>
          </a:prstGeom>
          <a:solidFill>
            <a:srgbClr val="BBE0E3"/>
          </a:solidFill>
          <a:ln w="9525" cap="flat" cmpd="sng">
            <a:solidFill>
              <a:srgbClr val="000000"/>
            </a:solidFill>
            <a:prstDash val="solid"/>
            <a:miter/>
            <a:headEnd type="none" w="med" len="med"/>
            <a:tailEnd type="none" w="med" len="med"/>
          </a:ln>
        </p:spPr>
        <p:txBody>
          <a:bodyPr wrap="none" anchor="ctr" anchorCtr="0"/>
          <a:p>
            <a:pPr algn="ctr"/>
            <a:r>
              <a:rPr lang="zh-CN" altLang="en-US" b="1">
                <a:latin typeface="Arial" panose="020B0604020202020204"/>
              </a:rPr>
              <a:t>管</a:t>
            </a:r>
            <a:endParaRPr lang="zh-CN" altLang="en-US" b="1">
              <a:latin typeface="Arial" panose="020B0604020202020204"/>
            </a:endParaRPr>
          </a:p>
          <a:p>
            <a:pPr algn="ctr"/>
            <a:r>
              <a:rPr lang="zh-CN" altLang="en-US" b="1">
                <a:latin typeface="Arial" panose="020B0604020202020204"/>
              </a:rPr>
              <a:t>理</a:t>
            </a:r>
            <a:endParaRPr lang="zh-CN" altLang="en-US" b="1">
              <a:latin typeface="Arial" panose="020B0604020202020204"/>
            </a:endParaRPr>
          </a:p>
          <a:p>
            <a:pPr algn="ctr"/>
            <a:r>
              <a:rPr lang="zh-CN" altLang="en-US" b="1">
                <a:latin typeface="Arial" panose="020B0604020202020204"/>
              </a:rPr>
              <a:t>现</a:t>
            </a:r>
            <a:endParaRPr lang="zh-CN" altLang="en-US" b="1">
              <a:latin typeface="Arial" panose="020B0604020202020204"/>
            </a:endParaRPr>
          </a:p>
          <a:p>
            <a:pPr algn="ctr"/>
            <a:r>
              <a:rPr lang="zh-CN" altLang="en-US" b="1">
                <a:latin typeface="Arial" panose="020B0604020202020204"/>
              </a:rPr>
              <a:t>场</a:t>
            </a:r>
            <a:endParaRPr lang="zh-CN" altLang="en-US" b="1">
              <a:latin typeface="Arial" panose="020B0604020202020204"/>
            </a:endParaRPr>
          </a:p>
        </p:txBody>
      </p:sp>
      <p:sp>
        <p:nvSpPr>
          <p:cNvPr id="2371" name="矩形 2370"/>
          <p:cNvSpPr/>
          <p:nvPr/>
        </p:nvSpPr>
        <p:spPr>
          <a:xfrm>
            <a:off x="2700338" y="4724400"/>
            <a:ext cx="2232025" cy="720725"/>
          </a:xfrm>
          <a:prstGeom prst="rect">
            <a:avLst/>
          </a:prstGeom>
          <a:solidFill>
            <a:srgbClr val="BBE0E3"/>
          </a:solidFill>
          <a:ln w="9525" cap="flat" cmpd="sng">
            <a:solidFill>
              <a:srgbClr val="000000"/>
            </a:solidFill>
            <a:prstDash val="solid"/>
            <a:miter/>
            <a:headEnd type="none" w="med" len="med"/>
            <a:tailEnd type="none" w="med" len="med"/>
          </a:ln>
        </p:spPr>
        <p:txBody>
          <a:bodyPr wrap="none" anchor="ctr" anchorCtr="0"/>
          <a:p>
            <a:pPr algn="ctr"/>
            <a:r>
              <a:rPr lang="zh-CN" altLang="en-US" b="1">
                <a:latin typeface="Arial" panose="020B0604020202020204"/>
              </a:rPr>
              <a:t>当天管理</a:t>
            </a:r>
            <a:endParaRPr lang="zh-CN" altLang="en-US" b="1">
              <a:latin typeface="Arial" panose="020B0604020202020204"/>
            </a:endParaRPr>
          </a:p>
        </p:txBody>
      </p:sp>
      <p:sp>
        <p:nvSpPr>
          <p:cNvPr id="2372" name="矩形 2371"/>
          <p:cNvSpPr/>
          <p:nvPr/>
        </p:nvSpPr>
        <p:spPr>
          <a:xfrm>
            <a:off x="6011863" y="4724400"/>
            <a:ext cx="2232025" cy="720725"/>
          </a:xfrm>
          <a:prstGeom prst="rect">
            <a:avLst/>
          </a:prstGeom>
          <a:solidFill>
            <a:srgbClr val="BBE0E3"/>
          </a:solidFill>
          <a:ln w="9525" cap="flat" cmpd="sng">
            <a:solidFill>
              <a:srgbClr val="000000"/>
            </a:solidFill>
            <a:prstDash val="solid"/>
            <a:miter/>
            <a:headEnd type="none" w="med" len="med"/>
            <a:tailEnd type="none" w="med" len="med"/>
          </a:ln>
        </p:spPr>
        <p:txBody>
          <a:bodyPr wrap="none" anchor="ctr" anchorCtr="0"/>
          <a:p>
            <a:pPr algn="ctr"/>
            <a:r>
              <a:rPr lang="zh-CN" altLang="en-US" b="1">
                <a:latin typeface="Arial" panose="020B0604020202020204"/>
              </a:rPr>
              <a:t>日常管理</a:t>
            </a:r>
            <a:endParaRPr lang="zh-CN" altLang="en-US" b="1">
              <a:latin typeface="Arial" panose="020B0604020202020204"/>
            </a:endParaRPr>
          </a:p>
        </p:txBody>
      </p:sp>
      <p:sp>
        <p:nvSpPr>
          <p:cNvPr id="59401" name="矩形 237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childTnLst>
                                    <p:set>
                                      <p:cBhvr additive="base">
                                        <p:cTn id="6" dur="1" fill="hold">
                                          <p:stCondLst>
                                            <p:cond delay="0"/>
                                          </p:stCondLst>
                                        </p:cTn>
                                        <p:tgtEl>
                                          <p:spTgt spid="2366"/>
                                        </p:tgtEl>
                                        <p:attrNameLst>
                                          <p:attrName>style.visibility</p:attrName>
                                        </p:attrNameLst>
                                      </p:cBhvr>
                                      <p:to>
                                        <p:strVal val="visible"/>
                                      </p:to>
                                    </p:set>
                                    <p:animEffect transition="in" filter="fade">
                                      <p:cBhvr additive="base">
                                        <p:cTn id="7" dur="2000"/>
                                        <p:tgtEl>
                                          <p:spTgt spid="236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2" nodeType="clickEffect">
                                  <p:childTnLst>
                                    <p:set>
                                      <p:cBhvr additive="base">
                                        <p:cTn id="11" dur="1" fill="hold">
                                          <p:stCondLst>
                                            <p:cond delay="0"/>
                                          </p:stCondLst>
                                        </p:cTn>
                                        <p:tgtEl>
                                          <p:spTgt spid="2368"/>
                                        </p:tgtEl>
                                        <p:attrNameLst>
                                          <p:attrName>style.visibility</p:attrName>
                                        </p:attrNameLst>
                                      </p:cBhvr>
                                      <p:to>
                                        <p:strVal val="visible"/>
                                      </p:to>
                                    </p:set>
                                    <p:animEffect transition="in" filter="slide(fromBottom)">
                                      <p:cBhvr additive="base">
                                        <p:cTn id="12" dur="500"/>
                                        <p:tgtEl>
                                          <p:spTgt spid="236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childTnLst>
                                    <p:set>
                                      <p:cBhvr additive="base">
                                        <p:cTn id="16" dur="1" fill="hold">
                                          <p:stCondLst>
                                            <p:cond delay="0"/>
                                          </p:stCondLst>
                                        </p:cTn>
                                        <p:tgtEl>
                                          <p:spTgt spid="2367"/>
                                        </p:tgtEl>
                                        <p:attrNameLst>
                                          <p:attrName>style.visibility</p:attrName>
                                        </p:attrNameLst>
                                      </p:cBhvr>
                                      <p:to>
                                        <p:strVal val="visible"/>
                                      </p:to>
                                    </p:set>
                                    <p:animEffect transition="in" filter="slide(fromBottom)">
                                      <p:cBhvr additive="base">
                                        <p:cTn id="17" dur="500"/>
                                        <p:tgtEl>
                                          <p:spTgt spid="2367"/>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3" nodeType="clickEffect">
                                  <p:childTnLst>
                                    <p:set>
                                      <p:cBhvr additive="base">
                                        <p:cTn id="21" dur="1" fill="hold">
                                          <p:stCondLst>
                                            <p:cond delay="0"/>
                                          </p:stCondLst>
                                        </p:cTn>
                                        <p:tgtEl>
                                          <p:spTgt spid="2369"/>
                                        </p:tgtEl>
                                        <p:attrNameLst>
                                          <p:attrName>style.visibility</p:attrName>
                                        </p:attrNameLst>
                                      </p:cBhvr>
                                      <p:to>
                                        <p:strVal val="visible"/>
                                      </p:to>
                                    </p:set>
                                    <p:anim calcmode="lin" valueType="num">
                                      <p:cBhvr additive="base">
                                        <p:cTn id="22" dur="1000" fill="hold"/>
                                        <p:tgtEl>
                                          <p:spTgt spid="2369"/>
                                        </p:tgtEl>
                                        <p:attrNameLst>
                                          <p:attrName>ppt_x</p:attrName>
                                        </p:attrNameLst>
                                      </p:cBhvr>
                                      <p:tavLst>
                                        <p:tav tm="0">
                                          <p:val>
                                            <p:strVal val="#ppt_x-.2"/>
                                          </p:val>
                                        </p:tav>
                                        <p:tav tm="100000">
                                          <p:val>
                                            <p:strVal val="#ppt_x"/>
                                          </p:val>
                                        </p:tav>
                                      </p:tavLst>
                                    </p:anim>
                                    <p:anim calcmode="lin" valueType="num">
                                      <p:cBhvr additive="base">
                                        <p:cTn id="23" dur="1000" fill="hold"/>
                                        <p:tgtEl>
                                          <p:spTgt spid="2369"/>
                                        </p:tgtEl>
                                        <p:attrNameLst>
                                          <p:attrName>ppt_y</p:attrName>
                                        </p:attrNameLst>
                                      </p:cBhvr>
                                      <p:tavLst>
                                        <p:tav tm="0">
                                          <p:val>
                                            <p:strVal val="#ppt_y"/>
                                          </p:val>
                                        </p:tav>
                                        <p:tav tm="100000">
                                          <p:val>
                                            <p:strVal val="#ppt_y"/>
                                          </p:val>
                                        </p:tav>
                                      </p:tavLst>
                                    </p:anim>
                                    <p:animEffect transition="in" filter="wipe(right)">
                                      <p:cBhvr additive="base">
                                        <p:cTn id="24" dur="1000"/>
                                        <p:tgtEl>
                                          <p:spTgt spid="236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5" nodeType="clickEffect">
                                  <p:childTnLst>
                                    <p:set>
                                      <p:cBhvr additive="base">
                                        <p:cTn id="28" dur="1" fill="hold">
                                          <p:stCondLst>
                                            <p:cond delay="0"/>
                                          </p:stCondLst>
                                        </p:cTn>
                                        <p:tgtEl>
                                          <p:spTgt spid="2371"/>
                                        </p:tgtEl>
                                        <p:attrNameLst>
                                          <p:attrName>style.visibility</p:attrName>
                                        </p:attrNameLst>
                                      </p:cBhvr>
                                      <p:to>
                                        <p:strVal val="visible"/>
                                      </p:to>
                                    </p:set>
                                    <p:anim calcmode="lin" valueType="num">
                                      <p:cBhvr additive="base">
                                        <p:cTn id="29" dur="1000" fill="hold"/>
                                        <p:tgtEl>
                                          <p:spTgt spid="2371"/>
                                        </p:tgtEl>
                                        <p:attrNameLst>
                                          <p:attrName>ppt_x</p:attrName>
                                        </p:attrNameLst>
                                      </p:cBhvr>
                                      <p:tavLst>
                                        <p:tav tm="0">
                                          <p:val>
                                            <p:strVal val="#ppt_x-.2"/>
                                          </p:val>
                                        </p:tav>
                                        <p:tav tm="100000">
                                          <p:val>
                                            <p:strVal val="#ppt_x"/>
                                          </p:val>
                                        </p:tav>
                                      </p:tavLst>
                                    </p:anim>
                                    <p:anim calcmode="lin" valueType="num">
                                      <p:cBhvr additive="base">
                                        <p:cTn id="30" dur="1000" fill="hold"/>
                                        <p:tgtEl>
                                          <p:spTgt spid="2371"/>
                                        </p:tgtEl>
                                        <p:attrNameLst>
                                          <p:attrName>ppt_y</p:attrName>
                                        </p:attrNameLst>
                                      </p:cBhvr>
                                      <p:tavLst>
                                        <p:tav tm="0">
                                          <p:val>
                                            <p:strVal val="#ppt_y"/>
                                          </p:val>
                                        </p:tav>
                                        <p:tav tm="100000">
                                          <p:val>
                                            <p:strVal val="#ppt_y"/>
                                          </p:val>
                                        </p:tav>
                                      </p:tavLst>
                                    </p:anim>
                                    <p:animEffect transition="in" filter="wipe(right)">
                                      <p:cBhvr additive="base">
                                        <p:cTn id="31" dur="1000"/>
                                        <p:tgtEl>
                                          <p:spTgt spid="2371"/>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4" nodeType="clickEffect">
                                  <p:childTnLst>
                                    <p:set>
                                      <p:cBhvr additive="base">
                                        <p:cTn id="35" dur="1" fill="hold">
                                          <p:stCondLst>
                                            <p:cond delay="0"/>
                                          </p:stCondLst>
                                        </p:cTn>
                                        <p:tgtEl>
                                          <p:spTgt spid="2370"/>
                                        </p:tgtEl>
                                        <p:attrNameLst>
                                          <p:attrName>style.visibility</p:attrName>
                                        </p:attrNameLst>
                                      </p:cBhvr>
                                      <p:to>
                                        <p:strVal val="visible"/>
                                      </p:to>
                                    </p:set>
                                    <p:anim calcmode="lin" valueType="num">
                                      <p:cBhvr additive="base">
                                        <p:cTn id="36" dur="1000" fill="hold"/>
                                        <p:tgtEl>
                                          <p:spTgt spid="2370"/>
                                        </p:tgtEl>
                                        <p:attrNameLst>
                                          <p:attrName>ppt_x</p:attrName>
                                        </p:attrNameLst>
                                      </p:cBhvr>
                                      <p:tavLst>
                                        <p:tav tm="0">
                                          <p:val>
                                            <p:strVal val="#ppt_x-.2"/>
                                          </p:val>
                                        </p:tav>
                                        <p:tav tm="100000">
                                          <p:val>
                                            <p:strVal val="#ppt_x"/>
                                          </p:val>
                                        </p:tav>
                                      </p:tavLst>
                                    </p:anim>
                                    <p:anim calcmode="lin" valueType="num">
                                      <p:cBhvr additive="base">
                                        <p:cTn id="37" dur="1000" fill="hold"/>
                                        <p:tgtEl>
                                          <p:spTgt spid="2370"/>
                                        </p:tgtEl>
                                        <p:attrNameLst>
                                          <p:attrName>ppt_y</p:attrName>
                                        </p:attrNameLst>
                                      </p:cBhvr>
                                      <p:tavLst>
                                        <p:tav tm="0">
                                          <p:val>
                                            <p:strVal val="#ppt_y"/>
                                          </p:val>
                                        </p:tav>
                                        <p:tav tm="100000">
                                          <p:val>
                                            <p:strVal val="#ppt_y"/>
                                          </p:val>
                                        </p:tav>
                                      </p:tavLst>
                                    </p:anim>
                                    <p:animEffect transition="in" filter="wipe(right)">
                                      <p:cBhvr additive="base">
                                        <p:cTn id="38" dur="1000"/>
                                        <p:tgtEl>
                                          <p:spTgt spid="2370"/>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6" nodeType="clickEffect">
                                  <p:childTnLst>
                                    <p:set>
                                      <p:cBhvr additive="base">
                                        <p:cTn id="42" dur="1" fill="hold">
                                          <p:stCondLst>
                                            <p:cond delay="0"/>
                                          </p:stCondLst>
                                        </p:cTn>
                                        <p:tgtEl>
                                          <p:spTgt spid="2372"/>
                                        </p:tgtEl>
                                        <p:attrNameLst>
                                          <p:attrName>style.visibility</p:attrName>
                                        </p:attrNameLst>
                                      </p:cBhvr>
                                      <p:to>
                                        <p:strVal val="visible"/>
                                      </p:to>
                                    </p:set>
                                    <p:anim calcmode="lin" valueType="num">
                                      <p:cBhvr additive="base">
                                        <p:cTn id="43" dur="1000" fill="hold"/>
                                        <p:tgtEl>
                                          <p:spTgt spid="2372"/>
                                        </p:tgtEl>
                                        <p:attrNameLst>
                                          <p:attrName>ppt_x</p:attrName>
                                        </p:attrNameLst>
                                      </p:cBhvr>
                                      <p:tavLst>
                                        <p:tav tm="0">
                                          <p:val>
                                            <p:strVal val="#ppt_x-.2"/>
                                          </p:val>
                                        </p:tav>
                                        <p:tav tm="100000">
                                          <p:val>
                                            <p:strVal val="#ppt_x"/>
                                          </p:val>
                                        </p:tav>
                                      </p:tavLst>
                                    </p:anim>
                                    <p:anim calcmode="lin" valueType="num">
                                      <p:cBhvr additive="base">
                                        <p:cTn id="44" dur="1000" fill="hold"/>
                                        <p:tgtEl>
                                          <p:spTgt spid="2372"/>
                                        </p:tgtEl>
                                        <p:attrNameLst>
                                          <p:attrName>ppt_y</p:attrName>
                                        </p:attrNameLst>
                                      </p:cBhvr>
                                      <p:tavLst>
                                        <p:tav tm="0">
                                          <p:val>
                                            <p:strVal val="#ppt_y"/>
                                          </p:val>
                                        </p:tav>
                                        <p:tav tm="100000">
                                          <p:val>
                                            <p:strVal val="#ppt_y"/>
                                          </p:val>
                                        </p:tav>
                                      </p:tavLst>
                                    </p:anim>
                                    <p:animEffect transition="in" filter="wipe(right)">
                                      <p:cBhvr additive="base">
                                        <p:cTn id="45" dur="1000"/>
                                        <p:tgtEl>
                                          <p:spTgt spid="2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 grpId="0" animBg="1"/>
      <p:bldP spid="2367" grpId="1" animBg="1"/>
      <p:bldP spid="2368" grpId="2" animBg="1"/>
      <p:bldP spid="2369" grpId="3" animBg="1"/>
      <p:bldP spid="2370" grpId="4" animBg="1"/>
      <p:bldP spid="2371" grpId="5" animBg="1"/>
      <p:bldP spid="2372" grpId="6"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2057"/>
          <p:cNvSpPr/>
          <p:nvPr/>
        </p:nvSpPr>
        <p:spPr>
          <a:xfrm>
            <a:off x="827088" y="908050"/>
            <a:ext cx="6553200" cy="641350"/>
          </a:xfrm>
          <a:prstGeom prst="rect">
            <a:avLst/>
          </a:prstGeom>
          <a:noFill/>
          <a:ln w="9525">
            <a:noFill/>
          </a:ln>
        </p:spPr>
        <p:txBody>
          <a:bodyPr anchor="t" anchorCtr="0">
            <a:spAutoFit/>
          </a:bodyPr>
          <a:p>
            <a:pPr>
              <a:spcBef>
                <a:spcPct val="50000"/>
              </a:spcBef>
            </a:pPr>
            <a:r>
              <a:rPr lang="zh-CN" altLang="en-US">
                <a:latin typeface="Arial" panose="020B0604020202020204"/>
              </a:rPr>
              <a:t>主要内容：</a:t>
            </a:r>
            <a:endParaRPr lang="zh-CN" altLang="en-US">
              <a:latin typeface="Arial" panose="020B0604020202020204"/>
            </a:endParaRPr>
          </a:p>
        </p:txBody>
      </p:sp>
      <p:sp>
        <p:nvSpPr>
          <p:cNvPr id="23554" name="矩形 2058"/>
          <p:cNvSpPr/>
          <p:nvPr/>
        </p:nvSpPr>
        <p:spPr>
          <a:xfrm>
            <a:off x="1116013" y="2205038"/>
            <a:ext cx="7777162" cy="2528887"/>
          </a:xfrm>
          <a:prstGeom prst="rect">
            <a:avLst/>
          </a:prstGeom>
          <a:noFill/>
          <a:ln w="9525">
            <a:noFill/>
          </a:ln>
        </p:spPr>
        <p:txBody>
          <a:bodyPr anchor="ctr" anchorCtr="0">
            <a:spAutoFit/>
          </a:bodyPr>
          <a:p>
            <a:pPr indent="269875">
              <a:buFont typeface="Wingdings" panose="05000000000000000000" pitchFamily="2" charset="2"/>
              <a:buChar char="2"/>
            </a:pPr>
            <a:r>
              <a:rPr lang="en-US" altLang="zh-CN" sz="3200" b="1">
                <a:latin typeface="Arial" panose="020B0604020202020204"/>
              </a:rPr>
              <a:t>1. </a:t>
            </a:r>
            <a:r>
              <a:rPr lang="zh-CN" altLang="en-US" sz="3200" b="1">
                <a:latin typeface="Arial" panose="020B0604020202020204"/>
              </a:rPr>
              <a:t>基本概念</a:t>
            </a:r>
            <a:endParaRPr lang="zh-CN" altLang="en-US" sz="3200" b="1">
              <a:latin typeface="Arial" panose="020B0604020202020204"/>
            </a:endParaRPr>
          </a:p>
          <a:p>
            <a:pPr indent="269875">
              <a:buFont typeface="Wingdings" panose="05000000000000000000" pitchFamily="2" charset="2"/>
            </a:pPr>
            <a:endParaRPr lang="zh-CN" altLang="en-US" sz="3200" b="1">
              <a:latin typeface="Arial" panose="020B0604020202020204"/>
            </a:endParaRPr>
          </a:p>
          <a:p>
            <a:pPr indent="269875">
              <a:buFont typeface="Wingdings" panose="05000000000000000000" pitchFamily="2" charset="2"/>
            </a:pPr>
            <a:endParaRPr lang="zh-CN" altLang="en-US" sz="3200" b="1">
              <a:latin typeface="Arial" panose="020B0604020202020204"/>
            </a:endParaRPr>
          </a:p>
          <a:p>
            <a:pPr indent="269875">
              <a:buFont typeface="Wingdings" panose="05000000000000000000" pitchFamily="2" charset="2"/>
            </a:pPr>
            <a:endParaRPr lang="zh-CN" altLang="en-US" sz="3200" b="1">
              <a:latin typeface="Arial" panose="020B0604020202020204"/>
            </a:endParaRPr>
          </a:p>
          <a:p>
            <a:pPr indent="269875">
              <a:buFont typeface="Wingdings" panose="05000000000000000000" pitchFamily="2" charset="2"/>
              <a:buChar char="2"/>
            </a:pPr>
            <a:r>
              <a:rPr lang="en-US" altLang="zh-CN" sz="3200" b="1">
                <a:latin typeface="Arial" panose="020B0604020202020204"/>
              </a:rPr>
              <a:t>2. </a:t>
            </a:r>
            <a:r>
              <a:rPr lang="zh-CN" altLang="en-US" sz="3200" b="1">
                <a:latin typeface="Arial" panose="020B0604020202020204"/>
              </a:rPr>
              <a:t>事故致因理论</a:t>
            </a:r>
            <a:endParaRPr lang="zh-CN" altLang="en-US" sz="3200" b="1">
              <a:latin typeface="Arial" panose="020B0604020202020204"/>
            </a:endParaRPr>
          </a:p>
        </p:txBody>
      </p:sp>
      <p:sp>
        <p:nvSpPr>
          <p:cNvPr id="23555" name="左大括号 2059"/>
          <p:cNvSpPr/>
          <p:nvPr/>
        </p:nvSpPr>
        <p:spPr>
          <a:xfrm>
            <a:off x="3708400" y="2133600"/>
            <a:ext cx="431800" cy="792163"/>
          </a:xfrm>
          <a:prstGeom prst="leftBrace">
            <a:avLst>
              <a:gd name="adj1" fmla="val 15271"/>
              <a:gd name="adj2" fmla="val 50000"/>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23556" name="矩形 2060"/>
          <p:cNvSpPr/>
          <p:nvPr/>
        </p:nvSpPr>
        <p:spPr>
          <a:xfrm>
            <a:off x="4211638" y="1844675"/>
            <a:ext cx="4465637" cy="519113"/>
          </a:xfrm>
          <a:prstGeom prst="rect">
            <a:avLst/>
          </a:prstGeom>
          <a:noFill/>
          <a:ln w="9525">
            <a:noFill/>
          </a:ln>
        </p:spPr>
        <p:txBody>
          <a:bodyPr anchor="t" anchorCtr="0">
            <a:spAutoFit/>
          </a:bodyPr>
          <a:p>
            <a:pPr>
              <a:spcBef>
                <a:spcPct val="50000"/>
              </a:spcBef>
            </a:pPr>
            <a:r>
              <a:rPr lang="zh-CN" altLang="en-US" sz="2800" b="1">
                <a:latin typeface="Arial" panose="020B0604020202020204"/>
              </a:rPr>
              <a:t>事故的定义与分类</a:t>
            </a:r>
            <a:endParaRPr lang="zh-CN" altLang="en-US" sz="2800" b="1">
              <a:latin typeface="Arial" panose="020B0604020202020204"/>
            </a:endParaRPr>
          </a:p>
        </p:txBody>
      </p:sp>
      <p:sp>
        <p:nvSpPr>
          <p:cNvPr id="23557" name="矩形 2061"/>
          <p:cNvSpPr/>
          <p:nvPr/>
        </p:nvSpPr>
        <p:spPr>
          <a:xfrm>
            <a:off x="4211638" y="2636838"/>
            <a:ext cx="4465637" cy="519112"/>
          </a:xfrm>
          <a:prstGeom prst="rect">
            <a:avLst/>
          </a:prstGeom>
          <a:noFill/>
          <a:ln w="9525">
            <a:noFill/>
          </a:ln>
        </p:spPr>
        <p:txBody>
          <a:bodyPr anchor="t" anchorCtr="0">
            <a:spAutoFit/>
          </a:bodyPr>
          <a:p>
            <a:pPr>
              <a:spcBef>
                <a:spcPct val="50000"/>
              </a:spcBef>
            </a:pPr>
            <a:r>
              <a:rPr lang="zh-CN" altLang="en-US" sz="2800" b="1">
                <a:latin typeface="Arial" panose="020B0604020202020204"/>
              </a:rPr>
              <a:t>相关概念</a:t>
            </a:r>
            <a:endParaRPr lang="zh-CN" altLang="en-US" sz="2800" b="1">
              <a:latin typeface="Arial" panose="020B0604020202020204"/>
            </a:endParaRPr>
          </a:p>
        </p:txBody>
      </p:sp>
      <p:sp>
        <p:nvSpPr>
          <p:cNvPr id="23558" name="左大括号 2062"/>
          <p:cNvSpPr/>
          <p:nvPr/>
        </p:nvSpPr>
        <p:spPr>
          <a:xfrm>
            <a:off x="4500563" y="3573463"/>
            <a:ext cx="647700" cy="1727200"/>
          </a:xfrm>
          <a:prstGeom prst="leftBrace">
            <a:avLst>
              <a:gd name="adj1" fmla="val 22197"/>
              <a:gd name="adj2" fmla="val 50000"/>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23559" name="矩形 2063"/>
          <p:cNvSpPr/>
          <p:nvPr/>
        </p:nvSpPr>
        <p:spPr>
          <a:xfrm>
            <a:off x="5219700" y="4149725"/>
            <a:ext cx="4465638" cy="519113"/>
          </a:xfrm>
          <a:prstGeom prst="rect">
            <a:avLst/>
          </a:prstGeom>
          <a:noFill/>
          <a:ln w="9525">
            <a:noFill/>
          </a:ln>
        </p:spPr>
        <p:txBody>
          <a:bodyPr anchor="t" anchorCtr="0">
            <a:spAutoFit/>
          </a:bodyPr>
          <a:p>
            <a:pPr>
              <a:spcBef>
                <a:spcPct val="50000"/>
              </a:spcBef>
            </a:pPr>
            <a:r>
              <a:rPr lang="zh-CN" altLang="en-US" sz="2800" b="1">
                <a:latin typeface="Arial" panose="020B0604020202020204"/>
              </a:rPr>
              <a:t>事故致因因素分类</a:t>
            </a:r>
            <a:endParaRPr lang="zh-CN" altLang="en-US" sz="2800" b="1">
              <a:latin typeface="Arial" panose="020B0604020202020204"/>
            </a:endParaRPr>
          </a:p>
        </p:txBody>
      </p:sp>
      <p:sp>
        <p:nvSpPr>
          <p:cNvPr id="23560" name="矩形 2064"/>
          <p:cNvSpPr/>
          <p:nvPr/>
        </p:nvSpPr>
        <p:spPr>
          <a:xfrm>
            <a:off x="5219700" y="3284538"/>
            <a:ext cx="4465638" cy="519112"/>
          </a:xfrm>
          <a:prstGeom prst="rect">
            <a:avLst/>
          </a:prstGeom>
          <a:noFill/>
          <a:ln w="9525">
            <a:noFill/>
          </a:ln>
        </p:spPr>
        <p:txBody>
          <a:bodyPr anchor="t" anchorCtr="0">
            <a:spAutoFit/>
          </a:bodyPr>
          <a:p>
            <a:pPr>
              <a:spcBef>
                <a:spcPct val="50000"/>
              </a:spcBef>
            </a:pPr>
            <a:r>
              <a:rPr lang="zh-CN" altLang="en-US" sz="2800" b="1">
                <a:latin typeface="Arial" panose="020B0604020202020204"/>
              </a:rPr>
              <a:t>事故致因理论的发展</a:t>
            </a:r>
            <a:endParaRPr lang="zh-CN" altLang="en-US" sz="2800" b="1">
              <a:latin typeface="Arial" panose="020B0604020202020204"/>
            </a:endParaRPr>
          </a:p>
        </p:txBody>
      </p:sp>
      <p:sp>
        <p:nvSpPr>
          <p:cNvPr id="23561" name="矩形 2065"/>
          <p:cNvSpPr/>
          <p:nvPr/>
        </p:nvSpPr>
        <p:spPr>
          <a:xfrm>
            <a:off x="5219700" y="5013325"/>
            <a:ext cx="4465638" cy="519113"/>
          </a:xfrm>
          <a:prstGeom prst="rect">
            <a:avLst/>
          </a:prstGeom>
          <a:noFill/>
          <a:ln w="9525">
            <a:noFill/>
          </a:ln>
        </p:spPr>
        <p:txBody>
          <a:bodyPr anchor="t" anchorCtr="0">
            <a:spAutoFit/>
          </a:bodyPr>
          <a:p>
            <a:pPr>
              <a:spcBef>
                <a:spcPct val="50000"/>
              </a:spcBef>
            </a:pPr>
            <a:r>
              <a:rPr lang="zh-CN" altLang="en-US" sz="2800" b="1">
                <a:latin typeface="Arial" panose="020B0604020202020204"/>
              </a:rPr>
              <a:t>重要的事故致因理论</a:t>
            </a:r>
            <a:endParaRPr lang="zh-CN" altLang="en-US" sz="2800" b="1">
              <a:latin typeface="Arial" panose="020B0604020202020204"/>
            </a:endParaRPr>
          </a:p>
        </p:txBody>
      </p:sp>
    </p:spTree>
  </p:cSld>
  <p:clrMapOvr>
    <a:masterClrMapping/>
  </p:clrMapOvr>
  <p:transition spd="med">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矩形 237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graphicFrame>
        <p:nvGraphicFramePr>
          <p:cNvPr id="2377" name="表格 2376"/>
          <p:cNvGraphicFramePr/>
          <p:nvPr/>
        </p:nvGraphicFramePr>
        <p:xfrm>
          <a:off x="304800" y="2743200"/>
          <a:ext cx="8839200" cy="2833688"/>
        </p:xfrm>
        <a:graphic>
          <a:graphicData uri="http://schemas.openxmlformats.org/drawingml/2006/table">
            <a:tbl>
              <a:tblPr/>
              <a:tblGrid>
                <a:gridCol w="2722563"/>
                <a:gridCol w="2293937"/>
                <a:gridCol w="2020888"/>
                <a:gridCol w="898525"/>
                <a:gridCol w="903287"/>
              </a:tblGrid>
              <a:tr h="608013">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基本原因</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间接原因</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直接原因</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事故</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伤害</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25675">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学校教育的原因</a:t>
                      </a:r>
                      <a:endParaRPr lang="zh-CN" altLang="en-US"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b="1">
                          <a:latin typeface="Times New Roman" panose="02020603050405020304" pitchFamily="18" charset="0"/>
                          <a:cs typeface="Times New Roman" panose="02020603050405020304" pitchFamily="18" charset="0"/>
                        </a:rPr>
                        <a:t>社会的原因</a:t>
                      </a:r>
                      <a:endParaRPr lang="zh-CN" altLang="en-US"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b="1">
                          <a:latin typeface="Times New Roman" panose="02020603050405020304" pitchFamily="18" charset="0"/>
                          <a:cs typeface="Times New Roman" panose="02020603050405020304" pitchFamily="18" charset="0"/>
                        </a:rPr>
                        <a:t>历史的原因</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技术的原因</a:t>
                      </a:r>
                      <a:endParaRPr lang="zh-CN" altLang="en-US"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b="1">
                          <a:latin typeface="Times New Roman" panose="02020603050405020304" pitchFamily="18" charset="0"/>
                          <a:cs typeface="Times New Roman" panose="02020603050405020304" pitchFamily="18" charset="0"/>
                        </a:rPr>
                        <a:t>教育的原因</a:t>
                      </a:r>
                      <a:endParaRPr lang="zh-CN" altLang="en-US"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b="1">
                          <a:latin typeface="Times New Roman" panose="02020603050405020304" pitchFamily="18" charset="0"/>
                          <a:cs typeface="Times New Roman" panose="02020603050405020304" pitchFamily="18" charset="0"/>
                        </a:rPr>
                        <a:t>身体的原因</a:t>
                      </a:r>
                      <a:endParaRPr lang="zh-CN" altLang="en-US"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b="1">
                          <a:latin typeface="Times New Roman" panose="02020603050405020304" pitchFamily="18" charset="0"/>
                          <a:cs typeface="Times New Roman" panose="02020603050405020304" pitchFamily="18" charset="0"/>
                        </a:rPr>
                        <a:t>精神的原因</a:t>
                      </a:r>
                      <a:endParaRPr lang="zh-CN" altLang="en-US"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b="1">
                          <a:latin typeface="Times New Roman" panose="02020603050405020304" pitchFamily="18" charset="0"/>
                          <a:cs typeface="Times New Roman" panose="02020603050405020304" pitchFamily="18" charset="0"/>
                        </a:rPr>
                        <a:t>管理的原因</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lvl="0" algn="ctr">
                        <a:spcBef>
                          <a:spcPct val="0"/>
                        </a:spcBef>
                        <a:buNone/>
                      </a:pPr>
                      <a:r>
                        <a:rPr lang="zh-CN" altLang="en-US" b="1">
                          <a:latin typeface="Times New Roman" panose="02020603050405020304" pitchFamily="18" charset="0"/>
                          <a:cs typeface="Times New Roman" panose="02020603050405020304" pitchFamily="18" charset="0"/>
                        </a:rPr>
                        <a:t>不安全行为</a:t>
                      </a:r>
                      <a:endParaRPr lang="zh-CN" altLang="en-US" b="1">
                        <a:latin typeface="Times New Roman" panose="02020603050405020304" pitchFamily="18" charset="0"/>
                        <a:cs typeface="Times New Roman" panose="02020603050405020304" pitchFamily="18" charset="0"/>
                      </a:endParaRPr>
                    </a:p>
                    <a:p>
                      <a:pPr lvl="0" algn="ctr" eaLnBrk="0" hangingPunct="0">
                        <a:spcBef>
                          <a:spcPct val="0"/>
                        </a:spcBef>
                        <a:buNone/>
                      </a:pPr>
                      <a:r>
                        <a:rPr lang="zh-CN" altLang="en-US" b="1">
                          <a:latin typeface="Times New Roman" panose="02020603050405020304" pitchFamily="18" charset="0"/>
                          <a:cs typeface="Times New Roman" panose="02020603050405020304" pitchFamily="18" charset="0"/>
                        </a:rPr>
                        <a:t>不安全状态</a:t>
                      </a:r>
                      <a:endParaRPr lang="zh-CN" altLang="en-US" b="1">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2395" name="矩形 2394"/>
          <p:cNvSpPr/>
          <p:nvPr/>
        </p:nvSpPr>
        <p:spPr>
          <a:xfrm>
            <a:off x="152400" y="1143000"/>
            <a:ext cx="5692775" cy="579438"/>
          </a:xfrm>
          <a:prstGeom prst="rect">
            <a:avLst/>
          </a:prstGeom>
          <a:noFill/>
          <a:ln w="9525">
            <a:noFill/>
          </a:ln>
        </p:spPr>
        <p:txBody>
          <a:bodyPr wrap="none" anchor="t" anchorCtr="0">
            <a:spAutoFit/>
          </a:bodyPr>
          <a:p>
            <a:pPr algn="ctr"/>
            <a:r>
              <a:rPr lang="en-US" altLang="zh-CN" sz="3200" b="1">
                <a:latin typeface="Arial" panose="020B0604020202020204"/>
              </a:rPr>
              <a:t>4</a:t>
            </a:r>
            <a:r>
              <a:rPr lang="zh-CN" altLang="en-US" sz="3200" b="1">
                <a:latin typeface="Arial" panose="020B0604020202020204"/>
              </a:rPr>
              <a:t>）北川彻三事故因果连锁理论</a:t>
            </a:r>
            <a:endParaRPr lang="zh-CN" altLang="en-US" sz="3200" b="1">
              <a:latin typeface="Arial" panose="020B0604020202020204"/>
            </a:endParaRPr>
          </a:p>
        </p:txBody>
      </p:sp>
      <p:sp>
        <p:nvSpPr>
          <p:cNvPr id="60437" name="矩形 239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childTnLst>
                                    <p:set>
                                      <p:cBhvr additive="base">
                                        <p:cTn id="6" dur="1" fill="hold">
                                          <p:stCondLst>
                                            <p:cond delay="0"/>
                                          </p:stCondLst>
                                        </p:cTn>
                                        <p:tgtEl>
                                          <p:spTgt spid="2395"/>
                                        </p:tgtEl>
                                        <p:attrNameLst>
                                          <p:attrName>style.visibility</p:attrName>
                                        </p:attrNameLst>
                                      </p:cBhvr>
                                      <p:to>
                                        <p:strVal val="visible"/>
                                      </p:to>
                                    </p:set>
                                    <p:animEffect transition="in" filter="fade">
                                      <p:cBhvr additive="base">
                                        <p:cTn id="7" dur="2000"/>
                                        <p:tgtEl>
                                          <p:spTgt spid="2395"/>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childTnLst>
                                    <p:set>
                                      <p:cBhvr additive="base">
                                        <p:cTn id="11" dur="1" fill="hold">
                                          <p:stCondLst>
                                            <p:cond delay="0"/>
                                          </p:stCondLst>
                                        </p:cTn>
                                        <p:tgtEl>
                                          <p:spTgt spid="2377"/>
                                        </p:tgtEl>
                                        <p:attrNameLst>
                                          <p:attrName>style.visibility</p:attrName>
                                        </p:attrNameLst>
                                      </p:cBhvr>
                                      <p:to>
                                        <p:strVal val="visible"/>
                                      </p:to>
                                    </p:set>
                                    <p:anim calcmode="lin" valueType="num">
                                      <p:cBhvr additive="base">
                                        <p:cTn id="12" dur="500" fill="hold"/>
                                        <p:tgtEl>
                                          <p:spTgt spid="2377"/>
                                        </p:tgtEl>
                                        <p:attrNameLst>
                                          <p:attrName>ppt_h</p:attrName>
                                        </p:attrNameLst>
                                      </p:cBhvr>
                                      <p:tavLst>
                                        <p:tav tm="0">
                                          <p:val>
                                            <p:strVal val="#ppt_h/20"/>
                                          </p:val>
                                        </p:tav>
                                        <p:tav tm="50000">
                                          <p:val>
                                            <p:strVal val="#ppt_h/20"/>
                                          </p:val>
                                        </p:tav>
                                        <p:tav tm="100000">
                                          <p:val>
                                            <p:strVal val="#ppt_h"/>
                                          </p:val>
                                        </p:tav>
                                      </p:tavLst>
                                    </p:anim>
                                    <p:anim calcmode="lin" valueType="num">
                                      <p:cBhvr additive="base">
                                        <p:cTn id="13" dur="500" fill="hold"/>
                                        <p:tgtEl>
                                          <p:spTgt spid="2377"/>
                                        </p:tgtEl>
                                        <p:attrNameLst>
                                          <p:attrName>ppt_w</p:attrName>
                                        </p:attrNameLst>
                                      </p:cBhvr>
                                      <p:tavLst>
                                        <p:tav tm="0">
                                          <p:val>
                                            <p:strVal val="#ppt_w+.3"/>
                                          </p:val>
                                        </p:tav>
                                        <p:tav tm="50000">
                                          <p:val>
                                            <p:strVal val="#ppt_w+.3"/>
                                          </p:val>
                                        </p:tav>
                                        <p:tav tm="100000">
                                          <p:val>
                                            <p:strVal val="#ppt_w"/>
                                          </p:val>
                                        </p:tav>
                                      </p:tavLst>
                                    </p:anim>
                                    <p:anim calcmode="lin" valueType="num">
                                      <p:cBhvr additive="base">
                                        <p:cTn id="14" dur="500" fill="hold"/>
                                        <p:tgtEl>
                                          <p:spTgt spid="2377"/>
                                        </p:tgtEl>
                                        <p:attrNameLst>
                                          <p:attrName>ppt_x</p:attrName>
                                        </p:attrNameLst>
                                      </p:cBhvr>
                                      <p:tavLst>
                                        <p:tav tm="0">
                                          <p:val>
                                            <p:strVal val="#ppt_x-.3"/>
                                          </p:val>
                                        </p:tav>
                                        <p:tav tm="50000">
                                          <p:val>
                                            <p:strVal val="#ppt_x"/>
                                          </p:val>
                                        </p:tav>
                                        <p:tav tm="100000">
                                          <p:val>
                                            <p:strVal val="#ppt_x"/>
                                          </p:val>
                                        </p:tav>
                                      </p:tavLst>
                                    </p:anim>
                                    <p:anim calcmode="lin" valueType="num">
                                      <p:cBhvr additive="base">
                                        <p:cTn id="15" dur="500" fill="hold"/>
                                        <p:tgtEl>
                                          <p:spTgt spid="23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矩形 239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00" name="矩形 2399"/>
          <p:cNvSpPr/>
          <p:nvPr/>
        </p:nvSpPr>
        <p:spPr>
          <a:xfrm>
            <a:off x="381000" y="914400"/>
            <a:ext cx="3841750" cy="641350"/>
          </a:xfrm>
          <a:prstGeom prst="rect">
            <a:avLst/>
          </a:prstGeom>
          <a:noFill/>
          <a:ln w="9525">
            <a:noFill/>
          </a:ln>
        </p:spPr>
        <p:txBody>
          <a:bodyPr wrap="none" anchor="t" anchorCtr="0">
            <a:spAutoFit/>
          </a:bodyPr>
          <a:p>
            <a:r>
              <a:rPr lang="zh-CN" altLang="en-US" b="1">
                <a:latin typeface="华文行楷" pitchFamily="2" charset="-122"/>
                <a:ea typeface="华文行楷" pitchFamily="2" charset="-122"/>
              </a:rPr>
              <a:t>能量意外转移理论</a:t>
            </a:r>
            <a:endParaRPr lang="zh-CN" altLang="en-US" b="1">
              <a:latin typeface="华文行楷" pitchFamily="2" charset="-122"/>
              <a:ea typeface="华文行楷" pitchFamily="2" charset="-122"/>
            </a:endParaRPr>
          </a:p>
        </p:txBody>
      </p:sp>
      <p:sp>
        <p:nvSpPr>
          <p:cNvPr id="2401" name="矩形 2400"/>
          <p:cNvSpPr/>
          <p:nvPr/>
        </p:nvSpPr>
        <p:spPr>
          <a:xfrm>
            <a:off x="533400" y="1752600"/>
            <a:ext cx="8229600"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基本观点</a:t>
            </a:r>
            <a:r>
              <a:rPr lang="en-US" altLang="zh-CN" sz="3200" b="1">
                <a:latin typeface="Arial" panose="020B0604020202020204"/>
              </a:rPr>
              <a:t>——</a:t>
            </a:r>
            <a:r>
              <a:rPr lang="zh-CN" altLang="en-US" sz="3200" b="1">
                <a:latin typeface="Arial" panose="020B0604020202020204"/>
              </a:rPr>
              <a:t>事故是由于能量失去控制，而发生异常或意外释放</a:t>
            </a:r>
            <a:endParaRPr lang="zh-CN" altLang="en-US" sz="3200" b="1">
              <a:latin typeface="Arial" panose="020B0604020202020204"/>
            </a:endParaRPr>
          </a:p>
        </p:txBody>
      </p:sp>
      <p:sp>
        <p:nvSpPr>
          <p:cNvPr id="2402" name="矩形 2401"/>
          <p:cNvSpPr/>
          <p:nvPr/>
        </p:nvSpPr>
        <p:spPr>
          <a:xfrm>
            <a:off x="533400" y="2895600"/>
            <a:ext cx="82296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代表人物</a:t>
            </a:r>
            <a:r>
              <a:rPr lang="en-US" altLang="zh-CN" sz="3200" b="1">
                <a:latin typeface="Arial" panose="020B0604020202020204"/>
              </a:rPr>
              <a:t>——</a:t>
            </a:r>
            <a:endParaRPr lang="en-US" altLang="zh-CN" sz="3200" b="1">
              <a:latin typeface="Arial" panose="020B0604020202020204"/>
            </a:endParaRPr>
          </a:p>
        </p:txBody>
      </p:sp>
      <p:sp>
        <p:nvSpPr>
          <p:cNvPr id="2403" name="矩形 2402"/>
          <p:cNvSpPr/>
          <p:nvPr/>
        </p:nvSpPr>
        <p:spPr>
          <a:xfrm>
            <a:off x="914400" y="3505200"/>
            <a:ext cx="7772400" cy="1554163"/>
          </a:xfrm>
          <a:prstGeom prst="rect">
            <a:avLst/>
          </a:prstGeom>
          <a:noFill/>
          <a:ln w="9525">
            <a:noFill/>
          </a:ln>
        </p:spPr>
        <p:txBody>
          <a:bodyPr anchor="t" anchorCtr="0">
            <a:spAutoFit/>
          </a:bodyPr>
          <a:p>
            <a:r>
              <a:rPr lang="zh-CN" altLang="en-US" sz="3200" b="1">
                <a:latin typeface="Arial" panose="020B0604020202020204"/>
              </a:rPr>
              <a:t>吉布森和哈登</a:t>
            </a:r>
            <a:r>
              <a:rPr lang="en-US" altLang="zh-CN" sz="3200" b="1">
                <a:latin typeface="Arial" panose="020B0604020202020204"/>
              </a:rPr>
              <a:t>—</a:t>
            </a:r>
            <a:r>
              <a:rPr lang="zh-CN" altLang="en-US" sz="3200" b="1">
                <a:latin typeface="Arial" panose="020B0604020202020204"/>
              </a:rPr>
              <a:t>受伤的原因只能是某种能量向人体转移，而事故则是一种能量的异常或意外释放</a:t>
            </a:r>
            <a:endParaRPr lang="zh-CN" altLang="en-US" sz="3200" b="1">
              <a:latin typeface="Arial" panose="020B0604020202020204"/>
            </a:endParaRPr>
          </a:p>
        </p:txBody>
      </p:sp>
      <p:sp>
        <p:nvSpPr>
          <p:cNvPr id="2404" name="矩形 2403"/>
          <p:cNvSpPr/>
          <p:nvPr/>
        </p:nvSpPr>
        <p:spPr>
          <a:xfrm>
            <a:off x="914400" y="5105400"/>
            <a:ext cx="7772400" cy="1066800"/>
          </a:xfrm>
          <a:prstGeom prst="rect">
            <a:avLst/>
          </a:prstGeom>
          <a:noFill/>
          <a:ln w="9525">
            <a:noFill/>
          </a:ln>
        </p:spPr>
        <p:txBody>
          <a:bodyPr anchor="t" anchorCtr="0">
            <a:spAutoFit/>
          </a:bodyPr>
          <a:p>
            <a:r>
              <a:rPr lang="zh-CN" altLang="en-US" sz="3200" b="1">
                <a:latin typeface="Arial" panose="020B0604020202020204"/>
              </a:rPr>
              <a:t>麦克法兰特</a:t>
            </a:r>
            <a:r>
              <a:rPr lang="en-US" altLang="zh-CN" sz="3200" b="1">
                <a:latin typeface="Arial" panose="020B0604020202020204"/>
              </a:rPr>
              <a:t>—</a:t>
            </a:r>
            <a:r>
              <a:rPr lang="zh-CN" altLang="en-US" sz="3200" b="1">
                <a:latin typeface="Arial" panose="020B0604020202020204"/>
              </a:rPr>
              <a:t>所有伤害都不外乎以下两种情况</a:t>
            </a:r>
            <a:endParaRPr lang="zh-CN" altLang="en-US" sz="3200" b="1">
              <a:latin typeface="Arial" panose="020B0604020202020204"/>
            </a:endParaRPr>
          </a:p>
        </p:txBody>
      </p:sp>
      <p:sp>
        <p:nvSpPr>
          <p:cNvPr id="61447" name="矩形 240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00"/>
                                        </p:tgtEl>
                                        <p:attrNameLst>
                                          <p:attrName>style.visibility</p:attrName>
                                        </p:attrNameLst>
                                      </p:cBhvr>
                                      <p:to>
                                        <p:strVal val="visible"/>
                                      </p:to>
                                    </p:set>
                                    <p:animEffect transition="in" filter="slide(fromBottom)">
                                      <p:cBhvr additive="base">
                                        <p:cTn id="7" dur="500"/>
                                        <p:tgtEl>
                                          <p:spTgt spid="240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401"/>
                                        </p:tgtEl>
                                        <p:attrNameLst>
                                          <p:attrName>style.visibility</p:attrName>
                                        </p:attrNameLst>
                                      </p:cBhvr>
                                      <p:to>
                                        <p:strVal val="visible"/>
                                      </p:to>
                                    </p:set>
                                    <p:animEffect transition="in" filter="slide(fromBottom)">
                                      <p:cBhvr additive="base">
                                        <p:cTn id="12" dur="500"/>
                                        <p:tgtEl>
                                          <p:spTgt spid="240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402"/>
                                        </p:tgtEl>
                                        <p:attrNameLst>
                                          <p:attrName>style.visibility</p:attrName>
                                        </p:attrNameLst>
                                      </p:cBhvr>
                                      <p:to>
                                        <p:strVal val="visible"/>
                                      </p:to>
                                    </p:set>
                                    <p:animEffect transition="in" filter="slide(fromBottom)">
                                      <p:cBhvr additive="base">
                                        <p:cTn id="17" dur="500"/>
                                        <p:tgtEl>
                                          <p:spTgt spid="2402"/>
                                        </p:tgtEl>
                                      </p:cBhvr>
                                    </p:animEffect>
                                  </p:childTnLst>
                                </p:cTn>
                              </p:par>
                            </p:childTnLst>
                          </p:cTn>
                        </p:par>
                        <p:par>
                          <p:cTn id="18" fill="hold">
                            <p:stCondLst>
                              <p:cond delay="500"/>
                            </p:stCondLst>
                            <p:childTnLst>
                              <p:par>
                                <p:cTn id="19" presetID="12" presetClass="entr" presetSubtype="4" fill="hold" grpId="3" nodeType="afterEffect">
                                  <p:childTnLst>
                                    <p:set>
                                      <p:cBhvr additive="base">
                                        <p:cTn id="20" dur="1" fill="hold">
                                          <p:stCondLst>
                                            <p:cond delay="0"/>
                                          </p:stCondLst>
                                        </p:cTn>
                                        <p:tgtEl>
                                          <p:spTgt spid="2403"/>
                                        </p:tgtEl>
                                        <p:attrNameLst>
                                          <p:attrName>style.visibility</p:attrName>
                                        </p:attrNameLst>
                                      </p:cBhvr>
                                      <p:to>
                                        <p:strVal val="visible"/>
                                      </p:to>
                                    </p:set>
                                    <p:animEffect transition="in" filter="slide(fromBottom)">
                                      <p:cBhvr additive="base">
                                        <p:cTn id="21" dur="500"/>
                                        <p:tgtEl>
                                          <p:spTgt spid="2403"/>
                                        </p:tgtEl>
                                      </p:cBhvr>
                                    </p:animEffect>
                                  </p:childTnLst>
                                </p:cTn>
                              </p:par>
                            </p:childTnLst>
                          </p:cTn>
                        </p:par>
                        <p:par>
                          <p:cTn id="22" fill="hold">
                            <p:stCondLst>
                              <p:cond delay="1000"/>
                            </p:stCondLst>
                            <p:childTnLst>
                              <p:par>
                                <p:cTn id="23" presetID="12" presetClass="entr" presetSubtype="4" fill="hold" grpId="4" nodeType="afterEffect">
                                  <p:childTnLst>
                                    <p:set>
                                      <p:cBhvr additive="base">
                                        <p:cTn id="24" dur="1" fill="hold">
                                          <p:stCondLst>
                                            <p:cond delay="0"/>
                                          </p:stCondLst>
                                        </p:cTn>
                                        <p:tgtEl>
                                          <p:spTgt spid="2404"/>
                                        </p:tgtEl>
                                        <p:attrNameLst>
                                          <p:attrName>style.visibility</p:attrName>
                                        </p:attrNameLst>
                                      </p:cBhvr>
                                      <p:to>
                                        <p:strVal val="visible"/>
                                      </p:to>
                                    </p:set>
                                    <p:animEffect transition="in" filter="slide(fromBottom)">
                                      <p:cBhvr additive="base">
                                        <p:cTn id="25" dur="500"/>
                                        <p:tgtEl>
                                          <p:spTgt spid="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0" grpId="0" animBg="1"/>
      <p:bldP spid="2401" grpId="1" animBg="1"/>
      <p:bldP spid="2402" grpId="2" animBg="1"/>
      <p:bldP spid="2403" grpId="3" animBg="1"/>
      <p:bldP spid="2404" grpId="4"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矩形 240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09" name="矩形 2408"/>
          <p:cNvSpPr/>
          <p:nvPr/>
        </p:nvSpPr>
        <p:spPr>
          <a:xfrm>
            <a:off x="457200" y="1143000"/>
            <a:ext cx="8229600"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第一类接触了超过机体组织抵抗力的某种形势的过量能量；</a:t>
            </a:r>
            <a:endParaRPr lang="zh-CN" altLang="en-US" sz="3200" b="1">
              <a:latin typeface="Arial" panose="020B0604020202020204"/>
            </a:endParaRPr>
          </a:p>
        </p:txBody>
      </p:sp>
      <p:sp>
        <p:nvSpPr>
          <p:cNvPr id="2410" name="矩形 2409"/>
          <p:cNvSpPr/>
          <p:nvPr/>
        </p:nvSpPr>
        <p:spPr>
          <a:xfrm>
            <a:off x="457200" y="3733800"/>
            <a:ext cx="8229600"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第二种机体组织与周围环境的正常能量交换受到干扰（如窒息、淹溺等）</a:t>
            </a:r>
            <a:endParaRPr lang="zh-CN" altLang="en-US" sz="3200" b="1">
              <a:latin typeface="Arial" panose="020B0604020202020204"/>
            </a:endParaRPr>
          </a:p>
        </p:txBody>
      </p:sp>
      <p:sp>
        <p:nvSpPr>
          <p:cNvPr id="2411" name="矩形 2410"/>
          <p:cNvSpPr/>
          <p:nvPr/>
        </p:nvSpPr>
        <p:spPr>
          <a:xfrm>
            <a:off x="457200" y="2438400"/>
            <a:ext cx="8001000" cy="1066800"/>
          </a:xfrm>
          <a:prstGeom prst="rect">
            <a:avLst/>
          </a:prstGeom>
          <a:solidFill>
            <a:srgbClr val="BBE0E3"/>
          </a:solidFill>
          <a:ln w="9525">
            <a:noFill/>
          </a:ln>
        </p:spPr>
        <p:txBody>
          <a:bodyPr anchor="t" anchorCtr="0">
            <a:spAutoFit/>
          </a:bodyPr>
          <a:p>
            <a:r>
              <a:rPr lang="zh-CN" altLang="en-US" sz="3200" b="1">
                <a:latin typeface="Verdana" panose="020B0604030504040204" pitchFamily="34" charset="0"/>
              </a:rPr>
              <a:t>伤害是由于转移到人体的能量超过了局部或全身性损伤阈值而产生的。</a:t>
            </a:r>
            <a:endParaRPr lang="zh-CN" altLang="en-US" sz="3200" b="1">
              <a:latin typeface="Verdana" panose="020B0604030504040204" pitchFamily="34" charset="0"/>
            </a:endParaRPr>
          </a:p>
        </p:txBody>
      </p:sp>
      <p:sp>
        <p:nvSpPr>
          <p:cNvPr id="2412" name="矩形 2411"/>
          <p:cNvSpPr/>
          <p:nvPr/>
        </p:nvSpPr>
        <p:spPr>
          <a:xfrm>
            <a:off x="457200" y="4953000"/>
            <a:ext cx="8001000" cy="1066800"/>
          </a:xfrm>
          <a:prstGeom prst="rect">
            <a:avLst/>
          </a:prstGeom>
          <a:solidFill>
            <a:srgbClr val="BBE0E3"/>
          </a:solidFill>
          <a:ln w="9525">
            <a:noFill/>
          </a:ln>
        </p:spPr>
        <p:txBody>
          <a:bodyPr anchor="t" anchorCtr="0">
            <a:spAutoFit/>
          </a:bodyPr>
          <a:p>
            <a:r>
              <a:rPr lang="zh-CN" altLang="en-US" sz="3200" b="1">
                <a:latin typeface="宋体" panose="02010600030101010101" pitchFamily="2" charset="-122"/>
              </a:rPr>
              <a:t>伤害则是由于影响局部或全身性能量交换引起的</a:t>
            </a:r>
            <a:endParaRPr lang="zh-CN" altLang="en-US" sz="3200" b="1">
              <a:latin typeface="宋体" panose="02010600030101010101" pitchFamily="2" charset="-122"/>
            </a:endParaRPr>
          </a:p>
        </p:txBody>
      </p:sp>
      <p:sp>
        <p:nvSpPr>
          <p:cNvPr id="62470" name="矩形 241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09"/>
                                        </p:tgtEl>
                                        <p:attrNameLst>
                                          <p:attrName>style.visibility</p:attrName>
                                        </p:attrNameLst>
                                      </p:cBhvr>
                                      <p:to>
                                        <p:strVal val="visible"/>
                                      </p:to>
                                    </p:set>
                                    <p:animEffect transition="in" filter="slide(fromBottom)">
                                      <p:cBhvr additive="base">
                                        <p:cTn id="7" dur="500"/>
                                        <p:tgtEl>
                                          <p:spTgt spid="240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2" nodeType="clickEffect">
                                  <p:childTnLst>
                                    <p:set>
                                      <p:cBhvr additive="base">
                                        <p:cTn id="11" dur="1" fill="hold">
                                          <p:stCondLst>
                                            <p:cond delay="0"/>
                                          </p:stCondLst>
                                        </p:cTn>
                                        <p:tgtEl>
                                          <p:spTgt spid="2411"/>
                                        </p:tgtEl>
                                        <p:attrNameLst>
                                          <p:attrName>style.visibility</p:attrName>
                                        </p:attrNameLst>
                                      </p:cBhvr>
                                      <p:to>
                                        <p:strVal val="visible"/>
                                      </p:to>
                                    </p:set>
                                    <p:animEffect transition="in" filter="slide(fromBottom)">
                                      <p:cBhvr additive="base">
                                        <p:cTn id="12" dur="500"/>
                                        <p:tgtEl>
                                          <p:spTgt spid="24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childTnLst>
                                    <p:set>
                                      <p:cBhvr additive="base">
                                        <p:cTn id="16" dur="1" fill="hold">
                                          <p:stCondLst>
                                            <p:cond delay="0"/>
                                          </p:stCondLst>
                                        </p:cTn>
                                        <p:tgtEl>
                                          <p:spTgt spid="2410"/>
                                        </p:tgtEl>
                                        <p:attrNameLst>
                                          <p:attrName>style.visibility</p:attrName>
                                        </p:attrNameLst>
                                      </p:cBhvr>
                                      <p:to>
                                        <p:strVal val="visible"/>
                                      </p:to>
                                    </p:set>
                                    <p:animEffect transition="in" filter="slide(fromBottom)">
                                      <p:cBhvr additive="base">
                                        <p:cTn id="17" dur="500"/>
                                        <p:tgtEl>
                                          <p:spTgt spid="24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412"/>
                                        </p:tgtEl>
                                        <p:attrNameLst>
                                          <p:attrName>style.visibility</p:attrName>
                                        </p:attrNameLst>
                                      </p:cBhvr>
                                      <p:to>
                                        <p:strVal val="visible"/>
                                      </p:to>
                                    </p:set>
                                    <p:animEffect transition="in" filter="slide(fromBottom)">
                                      <p:cBhvr additive="base">
                                        <p:cTn id="22" dur="500"/>
                                        <p:tgtEl>
                                          <p:spTgt spid="2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 grpId="0" animBg="1"/>
      <p:bldP spid="2410" grpId="1" animBg="1"/>
      <p:bldP spid="2411" grpId="2" animBg="1"/>
      <p:bldP spid="2412" grpId="3"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矩形 241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17" name="爆炸形 1 2416"/>
          <p:cNvSpPr/>
          <p:nvPr/>
        </p:nvSpPr>
        <p:spPr>
          <a:xfrm>
            <a:off x="533400" y="1981200"/>
            <a:ext cx="2743200" cy="2590800"/>
          </a:xfrm>
          <a:prstGeom prst="irregularSeal1">
            <a:avLst/>
          </a:prstGeom>
          <a:solidFill>
            <a:srgbClr val="FFFFFF"/>
          </a:solid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失控能量</a:t>
            </a:r>
            <a:endParaRPr lang="zh-CN" altLang="en-US" sz="3200" b="1">
              <a:latin typeface="Arial" panose="020B0604020202020204"/>
            </a:endParaRPr>
          </a:p>
        </p:txBody>
      </p:sp>
      <p:grpSp>
        <p:nvGrpSpPr>
          <p:cNvPr id="2418" name="组合 2417"/>
          <p:cNvGrpSpPr/>
          <p:nvPr/>
        </p:nvGrpSpPr>
        <p:grpSpPr>
          <a:xfrm>
            <a:off x="3733800" y="838200"/>
            <a:ext cx="1447800" cy="4343400"/>
            <a:chOff x="2400" y="816"/>
            <a:chExt cx="912" cy="2736"/>
          </a:xfrm>
        </p:grpSpPr>
        <p:sp>
          <p:nvSpPr>
            <p:cNvPr id="63492" name="立方体 2418"/>
            <p:cNvSpPr/>
            <p:nvPr/>
          </p:nvSpPr>
          <p:spPr>
            <a:xfrm>
              <a:off x="2400" y="816"/>
              <a:ext cx="912" cy="2736"/>
            </a:xfrm>
            <a:prstGeom prst="cube">
              <a:avLst>
                <a:gd name="adj" fmla="val 83773"/>
              </a:avLst>
            </a:prstGeom>
            <a:blipFill rotWithShape="1">
              <a:blip r:embed="rId1"/>
            </a:blip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63493" name="矩形 2419"/>
            <p:cNvSpPr/>
            <p:nvPr/>
          </p:nvSpPr>
          <p:spPr>
            <a:xfrm>
              <a:off x="2429" y="1344"/>
              <a:ext cx="730" cy="1920"/>
            </a:xfrm>
            <a:prstGeom prst="rect">
              <a:avLst/>
            </a:prstGeom>
            <a:noFill/>
            <a:ln w="9525">
              <a:noFill/>
            </a:ln>
          </p:spPr>
          <p:txBody>
            <a:bodyPr vert="eaVert" anchor="ctr" anchorCtr="1">
              <a:spAutoFit/>
            </a:bodyPr>
            <a:p>
              <a:pPr>
                <a:spcBef>
                  <a:spcPct val="50000"/>
                </a:spcBef>
              </a:pPr>
              <a:r>
                <a:rPr lang="zh-CN" altLang="en-US" sz="3200" b="1">
                  <a:latin typeface="Arial" panose="020B0604020202020204"/>
                </a:rPr>
                <a:t>人体自身防护</a:t>
              </a:r>
              <a:br>
                <a:rPr lang="zh-CN" altLang="en-US" sz="3200" b="1">
                  <a:latin typeface="Arial" panose="020B0604020202020204"/>
                </a:rPr>
              </a:br>
              <a:r>
                <a:rPr lang="zh-CN" altLang="en-US" sz="3200" b="1">
                  <a:latin typeface="Arial" panose="020B0604020202020204"/>
                </a:rPr>
                <a:t>    外部防护</a:t>
              </a:r>
              <a:endParaRPr lang="zh-CN" altLang="en-US" sz="3200" b="1">
                <a:latin typeface="Arial" panose="020B0604020202020204"/>
              </a:endParaRPr>
            </a:p>
          </p:txBody>
        </p:sp>
      </p:grpSp>
      <p:grpSp>
        <p:nvGrpSpPr>
          <p:cNvPr id="2421" name="组合 2420"/>
          <p:cNvGrpSpPr/>
          <p:nvPr/>
        </p:nvGrpSpPr>
        <p:grpSpPr>
          <a:xfrm>
            <a:off x="5257800" y="762000"/>
            <a:ext cx="1447800" cy="4343400"/>
            <a:chOff x="3312" y="480"/>
            <a:chExt cx="912" cy="2736"/>
          </a:xfrm>
        </p:grpSpPr>
        <p:sp>
          <p:nvSpPr>
            <p:cNvPr id="63495" name="立方体 2421"/>
            <p:cNvSpPr/>
            <p:nvPr/>
          </p:nvSpPr>
          <p:spPr>
            <a:xfrm>
              <a:off x="3312" y="480"/>
              <a:ext cx="912" cy="2736"/>
            </a:xfrm>
            <a:prstGeom prst="cube">
              <a:avLst>
                <a:gd name="adj" fmla="val 83773"/>
              </a:avLst>
            </a:prstGeom>
            <a:solidFill>
              <a:srgbClr val="FFFFFF"/>
            </a:solid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63496" name="矩形 2422"/>
            <p:cNvSpPr/>
            <p:nvPr/>
          </p:nvSpPr>
          <p:spPr>
            <a:xfrm>
              <a:off x="3648" y="1008"/>
              <a:ext cx="423" cy="1920"/>
            </a:xfrm>
            <a:prstGeom prst="rect">
              <a:avLst/>
            </a:prstGeom>
            <a:noFill/>
            <a:ln w="9525">
              <a:noFill/>
            </a:ln>
          </p:spPr>
          <p:txBody>
            <a:bodyPr vert="eaVert" anchor="t" anchorCtr="0">
              <a:spAutoFit/>
            </a:bodyPr>
            <a:p>
              <a:pPr>
                <a:spcBef>
                  <a:spcPct val="50000"/>
                </a:spcBef>
              </a:pPr>
              <a:r>
                <a:rPr lang="zh-CN" altLang="en-US" sz="3200" b="1">
                  <a:latin typeface="Arial" panose="020B0604020202020204"/>
                </a:rPr>
                <a:t>人体承受阈值</a:t>
              </a:r>
              <a:endParaRPr lang="zh-CN" altLang="en-US" sz="3200" b="1">
                <a:latin typeface="Arial" panose="020B0604020202020204"/>
              </a:endParaRPr>
            </a:p>
          </p:txBody>
        </p:sp>
      </p:grpSp>
      <p:sp>
        <p:nvSpPr>
          <p:cNvPr id="2424" name="矩形 2423"/>
          <p:cNvSpPr/>
          <p:nvPr/>
        </p:nvSpPr>
        <p:spPr>
          <a:xfrm>
            <a:off x="7239000" y="1752600"/>
            <a:ext cx="762000" cy="2209800"/>
          </a:xfrm>
          <a:prstGeom prst="rect">
            <a:avLst/>
          </a:prstGeom>
          <a:solidFill>
            <a:srgbClr val="FF9900"/>
          </a:solidFill>
          <a:ln w="9525" cap="flat" cmpd="sng">
            <a:solidFill>
              <a:srgbClr val="000000"/>
            </a:solidFill>
            <a:prstDash val="solid"/>
            <a:miter/>
            <a:headEnd type="none" w="med" len="med"/>
            <a:tailEnd type="none" w="med" len="med"/>
          </a:ln>
        </p:spPr>
        <p:txBody>
          <a:bodyPr wrap="none" anchor="ctr" anchorCtr="0"/>
          <a:p>
            <a:pPr algn="ctr"/>
            <a:r>
              <a:rPr lang="zh-CN" altLang="en-US" sz="3200" b="1">
                <a:latin typeface="Arial" panose="020B0604020202020204"/>
              </a:rPr>
              <a:t>伤</a:t>
            </a:r>
            <a:endParaRPr lang="zh-CN" altLang="en-US" sz="3200" b="1">
              <a:latin typeface="Arial" panose="020B0604020202020204"/>
            </a:endParaRPr>
          </a:p>
          <a:p>
            <a:pPr algn="ctr"/>
            <a:r>
              <a:rPr lang="zh-CN" altLang="en-US" sz="3200" b="1">
                <a:latin typeface="Arial" panose="020B0604020202020204"/>
              </a:rPr>
              <a:t>害</a:t>
            </a:r>
            <a:endParaRPr lang="zh-CN" altLang="en-US" sz="3200" b="1">
              <a:latin typeface="Arial" panose="020B0604020202020204"/>
            </a:endParaRPr>
          </a:p>
        </p:txBody>
      </p:sp>
      <p:sp>
        <p:nvSpPr>
          <p:cNvPr id="2425" name="矩形 2424"/>
          <p:cNvSpPr/>
          <p:nvPr/>
        </p:nvSpPr>
        <p:spPr>
          <a:xfrm>
            <a:off x="1828800" y="5334000"/>
            <a:ext cx="5638800" cy="381000"/>
          </a:xfrm>
          <a:prstGeom prst="rect">
            <a:avLst/>
          </a:prstGeom>
          <a:gradFill rotWithShape="1">
            <a:gsLst>
              <a:gs pos="0">
                <a:srgbClr val="008000"/>
              </a:gs>
              <a:gs pos="100000">
                <a:srgbClr val="FF0000"/>
              </a:gs>
            </a:gsLst>
            <a:lin ang="0"/>
            <a:tileRect/>
          </a:gradFill>
          <a:ln w="9525">
            <a:noFill/>
          </a:ln>
        </p:spPr>
        <p:txBody>
          <a:bodyPr anchor="t" anchorCtr="0"/>
          <a:p>
            <a:endParaRPr lang="zh-CN" altLang="en-US">
              <a:latin typeface="Arial" panose="020B0604020202020204"/>
            </a:endParaRPr>
          </a:p>
        </p:txBody>
      </p:sp>
      <p:sp>
        <p:nvSpPr>
          <p:cNvPr id="2426" name="矩形 2425"/>
          <p:cNvSpPr/>
          <p:nvPr/>
        </p:nvSpPr>
        <p:spPr>
          <a:xfrm>
            <a:off x="1600200" y="5867400"/>
            <a:ext cx="5943600" cy="579438"/>
          </a:xfrm>
          <a:prstGeom prst="rect">
            <a:avLst/>
          </a:prstGeom>
          <a:gradFill rotWithShape="1">
            <a:gsLst>
              <a:gs pos="0">
                <a:srgbClr val="008000"/>
              </a:gs>
              <a:gs pos="100000">
                <a:srgbClr val="FF0000"/>
              </a:gs>
            </a:gsLst>
            <a:lin ang="0"/>
            <a:tileRect/>
          </a:gradFill>
          <a:ln w="9525">
            <a:noFill/>
          </a:ln>
        </p:spPr>
        <p:txBody>
          <a:bodyPr anchor="t" anchorCtr="0">
            <a:spAutoFit/>
          </a:bodyPr>
          <a:p>
            <a:pPr>
              <a:spcBef>
                <a:spcPct val="50000"/>
              </a:spcBef>
            </a:pPr>
            <a:r>
              <a:rPr lang="zh-CN" altLang="en-US" sz="3200" b="1">
                <a:solidFill>
                  <a:srgbClr val="FFFF00"/>
                </a:solidFill>
                <a:latin typeface="Arial" panose="020B0604020202020204"/>
              </a:rPr>
              <a:t>作用时间、频率、作用集中程度</a:t>
            </a:r>
            <a:endParaRPr lang="zh-CN" altLang="en-US" sz="3200" b="1">
              <a:solidFill>
                <a:srgbClr val="FFFF00"/>
              </a:solidFill>
              <a:latin typeface="Arial" panose="020B0604020202020204"/>
            </a:endParaRPr>
          </a:p>
        </p:txBody>
      </p:sp>
      <p:sp>
        <p:nvSpPr>
          <p:cNvPr id="63500" name="矩形 242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childTnLst>
                                    <p:set>
                                      <p:cBhvr additive="base">
                                        <p:cTn id="6" dur="1" fill="hold">
                                          <p:stCondLst>
                                            <p:cond delay="0"/>
                                          </p:stCondLst>
                                        </p:cTn>
                                        <p:tgtEl>
                                          <p:spTgt spid="2417"/>
                                        </p:tgtEl>
                                        <p:attrNameLst>
                                          <p:attrName>style.visibility</p:attrName>
                                        </p:attrNameLst>
                                      </p:cBhvr>
                                      <p:to>
                                        <p:strVal val="visible"/>
                                      </p:to>
                                    </p:set>
                                    <p:animEffect transition="in" filter="wipe(down)">
                                      <p:cBhvr additive="base">
                                        <p:cTn id="7" dur="580">
                                          <p:stCondLst>
                                            <p:cond delay="0"/>
                                          </p:stCondLst>
                                        </p:cTn>
                                        <p:tgtEl>
                                          <p:spTgt spid="2417"/>
                                        </p:tgtEl>
                                      </p:cBhvr>
                                    </p:animEffect>
                                    <p:anim calcmode="lin" valueType="num">
                                      <p:cBhvr additive="base">
                                        <p:cTn id="8" dur="1822" tmFilter="0,0; 0.14,0.36; 0.43,0.73; 0.71,0.91; 1.0,1.0" fill="hold">
                                          <p:stCondLst>
                                            <p:cond delay="0"/>
                                          </p:stCondLst>
                                        </p:cTn>
                                        <p:tgtEl>
                                          <p:spTgt spid="2417"/>
                                        </p:tgtEl>
                                        <p:attrNameLst>
                                          <p:attrName>ppt_x</p:attrName>
                                        </p:attrNameLst>
                                      </p:cBhvr>
                                      <p:tavLst>
                                        <p:tav tm="0">
                                          <p:val>
                                            <p:strVal val="#ppt_x-0.25"/>
                                          </p:val>
                                        </p:tav>
                                        <p:tav tm="100000">
                                          <p:val>
                                            <p:strVal val="#ppt_x"/>
                                          </p:val>
                                        </p:tav>
                                      </p:tavLst>
                                    </p:anim>
                                    <p:anim calcmode="lin" valueType="num">
                                      <p:cBhvr additive="base">
                                        <p:cTn id="9" dur="664" tmFilter="0.0,0.0; 0.25,0.07; 0.50,0.2; 0.75,0.467; 1.0,1.0" fill="hold">
                                          <p:stCondLst>
                                            <p:cond delay="0"/>
                                          </p:stCondLst>
                                        </p:cTn>
                                        <p:tgtEl>
                                          <p:spTgt spid="2417"/>
                                        </p:tgtEl>
                                        <p:attrNameLst>
                                          <p:attrName>ppt_y</p:attrName>
                                        </p:attrNameLst>
                                      </p:cBhvr>
                                      <p:tavLst>
                                        <p:tav tm="0" fmla="#ppt_y-sin(pi*$)/3">
                                          <p:val>
                                            <p:fltVal val="0.500000"/>
                                          </p:val>
                                        </p:tav>
                                        <p:tav tm="100000">
                                          <p:val>
                                            <p:fltVal val="1.000000"/>
                                          </p:val>
                                        </p:tav>
                                      </p:tavLst>
                                    </p:anim>
                                    <p:anim calcmode="lin" valueType="num">
                                      <p:cBhvr additive="base">
                                        <p:cTn id="10" dur="664" tmFilter="0, 0; 0.125,0.2665; 0.25,0.4; 0.375,0.465; 0.5,0.5;  0.625,0.535; 0.75,0.6; 0.875,0.7335; 1,1" fill="hold">
                                          <p:stCondLst>
                                            <p:cond delay="664"/>
                                          </p:stCondLst>
                                        </p:cTn>
                                        <p:tgtEl>
                                          <p:spTgt spid="2417"/>
                                        </p:tgtEl>
                                        <p:attrNameLst>
                                          <p:attrName>ppt_y</p:attrName>
                                        </p:attrNameLst>
                                      </p:cBhvr>
                                      <p:tavLst>
                                        <p:tav tm="0" fmla="#ppt_y-sin(pi*$)/9">
                                          <p:val>
                                            <p:fltVal val="0.000000"/>
                                          </p:val>
                                        </p:tav>
                                        <p:tav tm="100000">
                                          <p:val>
                                            <p:fltVal val="1.000000"/>
                                          </p:val>
                                        </p:tav>
                                      </p:tavLst>
                                    </p:anim>
                                    <p:anim calcmode="lin" valueType="num">
                                      <p:cBhvr additive="base">
                                        <p:cTn id="11" dur="332" tmFilter="0, 0; 0.125,0.2665; 0.25,0.4; 0.375,0.465; 0.5,0.5;  0.625,0.535; 0.75,0.6; 0.875,0.7335; 1,1" fill="hold">
                                          <p:stCondLst>
                                            <p:cond delay="1324"/>
                                          </p:stCondLst>
                                        </p:cTn>
                                        <p:tgtEl>
                                          <p:spTgt spid="2417"/>
                                        </p:tgtEl>
                                        <p:attrNameLst>
                                          <p:attrName>ppt_y</p:attrName>
                                        </p:attrNameLst>
                                      </p:cBhvr>
                                      <p:tavLst>
                                        <p:tav tm="0" fmla="#ppt_y-sin(pi*$)/27">
                                          <p:val>
                                            <p:fltVal val="0.000000"/>
                                          </p:val>
                                        </p:tav>
                                        <p:tav tm="100000">
                                          <p:val>
                                            <p:fltVal val="1.000000"/>
                                          </p:val>
                                        </p:tav>
                                      </p:tavLst>
                                    </p:anim>
                                    <p:anim calcmode="lin" valueType="num">
                                      <p:cBhvr additive="base">
                                        <p:cTn id="12" dur="164" tmFilter="0, 0; 0.125,0.2665; 0.25,0.4; 0.375,0.465; 0.5,0.5;  0.625,0.535; 0.75,0.6; 0.875,0.7335; 1,1" fill="hold">
                                          <p:stCondLst>
                                            <p:cond delay="1656"/>
                                          </p:stCondLst>
                                        </p:cTn>
                                        <p:tgtEl>
                                          <p:spTgt spid="2417"/>
                                        </p:tgtEl>
                                        <p:attrNameLst>
                                          <p:attrName>ppt_y</p:attrName>
                                        </p:attrNameLst>
                                      </p:cBhvr>
                                      <p:tavLst>
                                        <p:tav tm="0" fmla="#ppt_y-sin(pi*$)/81">
                                          <p:val>
                                            <p:fltVal val="0.000000"/>
                                          </p:val>
                                        </p:tav>
                                        <p:tav tm="100000">
                                          <p:val>
                                            <p:fltVal val="1.000000"/>
                                          </p:val>
                                        </p:tav>
                                      </p:tavLst>
                                    </p:anim>
                                    <p:animScale>
                                      <p:cBhvr additive="base">
                                        <p:cTn id="13" dur="26" fill="hold">
                                          <p:stCondLst>
                                            <p:cond delay="650"/>
                                          </p:stCondLst>
                                        </p:cTn>
                                        <p:tgtEl>
                                          <p:spTgt spid="2417"/>
                                        </p:tgtEl>
                                      </p:cBhvr>
                                      <p:to x="100000" y="60000"/>
                                    </p:animScale>
                                    <p:animScale>
                                      <p:cBhvr additive="base">
                                        <p:cTn id="14" dur="166" decel="50000" fill="hold">
                                          <p:stCondLst>
                                            <p:cond delay="676"/>
                                          </p:stCondLst>
                                        </p:cTn>
                                        <p:tgtEl>
                                          <p:spTgt spid="2417"/>
                                        </p:tgtEl>
                                      </p:cBhvr>
                                      <p:to x="100000" y="100000"/>
                                    </p:animScale>
                                    <p:animScale>
                                      <p:cBhvr additive="base">
                                        <p:cTn id="15" dur="26" fill="hold">
                                          <p:stCondLst>
                                            <p:cond delay="1312"/>
                                          </p:stCondLst>
                                        </p:cTn>
                                        <p:tgtEl>
                                          <p:spTgt spid="2417"/>
                                        </p:tgtEl>
                                      </p:cBhvr>
                                      <p:to x="100000" y="80000"/>
                                    </p:animScale>
                                    <p:animScale>
                                      <p:cBhvr additive="base">
                                        <p:cTn id="16" dur="166" decel="50000" fill="hold">
                                          <p:stCondLst>
                                            <p:cond delay="1338"/>
                                          </p:stCondLst>
                                        </p:cTn>
                                        <p:tgtEl>
                                          <p:spTgt spid="2417"/>
                                        </p:tgtEl>
                                      </p:cBhvr>
                                      <p:to x="100000" y="100000"/>
                                    </p:animScale>
                                    <p:animScale>
                                      <p:cBhvr additive="base">
                                        <p:cTn id="17" dur="26" fill="hold">
                                          <p:stCondLst>
                                            <p:cond delay="1642"/>
                                          </p:stCondLst>
                                        </p:cTn>
                                        <p:tgtEl>
                                          <p:spTgt spid="2417"/>
                                        </p:tgtEl>
                                      </p:cBhvr>
                                      <p:to x="100000" y="90000"/>
                                    </p:animScale>
                                    <p:animScale>
                                      <p:cBhvr additive="base">
                                        <p:cTn id="18" dur="166" decel="50000" fill="hold">
                                          <p:stCondLst>
                                            <p:cond delay="1668"/>
                                          </p:stCondLst>
                                        </p:cTn>
                                        <p:tgtEl>
                                          <p:spTgt spid="2417"/>
                                        </p:tgtEl>
                                      </p:cBhvr>
                                      <p:to x="100000" y="100000"/>
                                    </p:animScale>
                                    <p:animScale>
                                      <p:cBhvr additive="base">
                                        <p:cTn id="19" dur="26" fill="hold">
                                          <p:stCondLst>
                                            <p:cond delay="1808"/>
                                          </p:stCondLst>
                                        </p:cTn>
                                        <p:tgtEl>
                                          <p:spTgt spid="2417"/>
                                        </p:tgtEl>
                                      </p:cBhvr>
                                      <p:to x="100000" y="95000"/>
                                    </p:animScale>
                                    <p:animScale>
                                      <p:cBhvr additive="base">
                                        <p:cTn id="20" dur="166" decel="50000" fill="hold">
                                          <p:stCondLst>
                                            <p:cond delay="1834"/>
                                          </p:stCondLst>
                                        </p:cTn>
                                        <p:tgtEl>
                                          <p:spTgt spid="2417"/>
                                        </p:tgtEl>
                                      </p:cBhvr>
                                      <p:to x="100000" y="100000"/>
                                    </p:animScale>
                                  </p:childTnLst>
                                </p:cTn>
                              </p:par>
                              <p:par>
                                <p:cTn id="21" presetID="26" presetClass="entr" presetSubtype="0" fill="hold" nodeType="withEffect">
                                  <p:childTnLst>
                                    <p:set>
                                      <p:cBhvr additive="base">
                                        <p:cTn id="22" dur="1" fill="hold">
                                          <p:stCondLst>
                                            <p:cond delay="0"/>
                                          </p:stCondLst>
                                        </p:cTn>
                                        <p:tgtEl>
                                          <p:spTgt spid="2418"/>
                                        </p:tgtEl>
                                        <p:attrNameLst>
                                          <p:attrName>style.visibility</p:attrName>
                                        </p:attrNameLst>
                                      </p:cBhvr>
                                      <p:to>
                                        <p:strVal val="visible"/>
                                      </p:to>
                                    </p:set>
                                    <p:animEffect transition="in" filter="wipe(down)">
                                      <p:cBhvr additive="base">
                                        <p:cTn id="23" dur="580">
                                          <p:stCondLst>
                                            <p:cond delay="0"/>
                                          </p:stCondLst>
                                        </p:cTn>
                                        <p:tgtEl>
                                          <p:spTgt spid="2418"/>
                                        </p:tgtEl>
                                      </p:cBhvr>
                                    </p:animEffect>
                                    <p:anim calcmode="lin" valueType="num">
                                      <p:cBhvr additive="base">
                                        <p:cTn id="24" dur="1822" tmFilter="0,0; 0.14,0.36; 0.43,0.73; 0.71,0.91; 1.0,1.0" fill="hold">
                                          <p:stCondLst>
                                            <p:cond delay="0"/>
                                          </p:stCondLst>
                                        </p:cTn>
                                        <p:tgtEl>
                                          <p:spTgt spid="2418"/>
                                        </p:tgtEl>
                                        <p:attrNameLst>
                                          <p:attrName>ppt_x</p:attrName>
                                        </p:attrNameLst>
                                      </p:cBhvr>
                                      <p:tavLst>
                                        <p:tav tm="0">
                                          <p:val>
                                            <p:strVal val="#ppt_x-0.25"/>
                                          </p:val>
                                        </p:tav>
                                        <p:tav tm="100000">
                                          <p:val>
                                            <p:strVal val="#ppt_x"/>
                                          </p:val>
                                        </p:tav>
                                      </p:tavLst>
                                    </p:anim>
                                    <p:anim calcmode="lin" valueType="num">
                                      <p:cBhvr additive="base">
                                        <p:cTn id="25" dur="664" tmFilter="0.0,0.0; 0.25,0.07; 0.50,0.2; 0.75,0.467; 1.0,1.0" fill="hold">
                                          <p:stCondLst>
                                            <p:cond delay="0"/>
                                          </p:stCondLst>
                                        </p:cTn>
                                        <p:tgtEl>
                                          <p:spTgt spid="2418"/>
                                        </p:tgtEl>
                                        <p:attrNameLst>
                                          <p:attrName>ppt_y</p:attrName>
                                        </p:attrNameLst>
                                      </p:cBhvr>
                                      <p:tavLst>
                                        <p:tav tm="0" fmla="#ppt_y-sin(pi*$)/3">
                                          <p:val>
                                            <p:fltVal val="0.500000"/>
                                          </p:val>
                                        </p:tav>
                                        <p:tav tm="100000">
                                          <p:val>
                                            <p:fltVal val="1.000000"/>
                                          </p:val>
                                        </p:tav>
                                      </p:tavLst>
                                    </p:anim>
                                    <p:anim calcmode="lin" valueType="num">
                                      <p:cBhvr additive="base">
                                        <p:cTn id="26" dur="664" tmFilter="0, 0; 0.125,0.2665; 0.25,0.4; 0.375,0.465; 0.5,0.5;  0.625,0.535; 0.75,0.6; 0.875,0.7335; 1,1" fill="hold">
                                          <p:stCondLst>
                                            <p:cond delay="664"/>
                                          </p:stCondLst>
                                        </p:cTn>
                                        <p:tgtEl>
                                          <p:spTgt spid="2418"/>
                                        </p:tgtEl>
                                        <p:attrNameLst>
                                          <p:attrName>ppt_y</p:attrName>
                                        </p:attrNameLst>
                                      </p:cBhvr>
                                      <p:tavLst>
                                        <p:tav tm="0" fmla="#ppt_y-sin(pi*$)/9">
                                          <p:val>
                                            <p:fltVal val="0.000000"/>
                                          </p:val>
                                        </p:tav>
                                        <p:tav tm="100000">
                                          <p:val>
                                            <p:fltVal val="1.000000"/>
                                          </p:val>
                                        </p:tav>
                                      </p:tavLst>
                                    </p:anim>
                                    <p:anim calcmode="lin" valueType="num">
                                      <p:cBhvr additive="base">
                                        <p:cTn id="27" dur="332" tmFilter="0, 0; 0.125,0.2665; 0.25,0.4; 0.375,0.465; 0.5,0.5;  0.625,0.535; 0.75,0.6; 0.875,0.7335; 1,1" fill="hold">
                                          <p:stCondLst>
                                            <p:cond delay="1324"/>
                                          </p:stCondLst>
                                        </p:cTn>
                                        <p:tgtEl>
                                          <p:spTgt spid="2418"/>
                                        </p:tgtEl>
                                        <p:attrNameLst>
                                          <p:attrName>ppt_y</p:attrName>
                                        </p:attrNameLst>
                                      </p:cBhvr>
                                      <p:tavLst>
                                        <p:tav tm="0" fmla="#ppt_y-sin(pi*$)/27">
                                          <p:val>
                                            <p:fltVal val="0.000000"/>
                                          </p:val>
                                        </p:tav>
                                        <p:tav tm="100000">
                                          <p:val>
                                            <p:fltVal val="1.000000"/>
                                          </p:val>
                                        </p:tav>
                                      </p:tavLst>
                                    </p:anim>
                                    <p:anim calcmode="lin" valueType="num">
                                      <p:cBhvr additive="base">
                                        <p:cTn id="28" dur="164" tmFilter="0, 0; 0.125,0.2665; 0.25,0.4; 0.375,0.465; 0.5,0.5;  0.625,0.535; 0.75,0.6; 0.875,0.7335; 1,1" fill="hold">
                                          <p:stCondLst>
                                            <p:cond delay="1656"/>
                                          </p:stCondLst>
                                        </p:cTn>
                                        <p:tgtEl>
                                          <p:spTgt spid="2418"/>
                                        </p:tgtEl>
                                        <p:attrNameLst>
                                          <p:attrName>ppt_y</p:attrName>
                                        </p:attrNameLst>
                                      </p:cBhvr>
                                      <p:tavLst>
                                        <p:tav tm="0" fmla="#ppt_y-sin(pi*$)/81">
                                          <p:val>
                                            <p:fltVal val="0.000000"/>
                                          </p:val>
                                        </p:tav>
                                        <p:tav tm="100000">
                                          <p:val>
                                            <p:fltVal val="1.000000"/>
                                          </p:val>
                                        </p:tav>
                                      </p:tavLst>
                                    </p:anim>
                                    <p:animScale>
                                      <p:cBhvr additive="base">
                                        <p:cTn id="29" dur="26" fill="hold">
                                          <p:stCondLst>
                                            <p:cond delay="650"/>
                                          </p:stCondLst>
                                        </p:cTn>
                                        <p:tgtEl>
                                          <p:spTgt spid="2418"/>
                                        </p:tgtEl>
                                      </p:cBhvr>
                                      <p:to x="100000" y="60000"/>
                                    </p:animScale>
                                    <p:animScale>
                                      <p:cBhvr additive="base">
                                        <p:cTn id="30" dur="166" decel="50000" fill="hold">
                                          <p:stCondLst>
                                            <p:cond delay="676"/>
                                          </p:stCondLst>
                                        </p:cTn>
                                        <p:tgtEl>
                                          <p:spTgt spid="2418"/>
                                        </p:tgtEl>
                                      </p:cBhvr>
                                      <p:to x="100000" y="100000"/>
                                    </p:animScale>
                                    <p:animScale>
                                      <p:cBhvr additive="base">
                                        <p:cTn id="31" dur="26" fill="hold">
                                          <p:stCondLst>
                                            <p:cond delay="1312"/>
                                          </p:stCondLst>
                                        </p:cTn>
                                        <p:tgtEl>
                                          <p:spTgt spid="2418"/>
                                        </p:tgtEl>
                                      </p:cBhvr>
                                      <p:to x="100000" y="80000"/>
                                    </p:animScale>
                                    <p:animScale>
                                      <p:cBhvr additive="base">
                                        <p:cTn id="32" dur="166" decel="50000" fill="hold">
                                          <p:stCondLst>
                                            <p:cond delay="1338"/>
                                          </p:stCondLst>
                                        </p:cTn>
                                        <p:tgtEl>
                                          <p:spTgt spid="2418"/>
                                        </p:tgtEl>
                                      </p:cBhvr>
                                      <p:to x="100000" y="100000"/>
                                    </p:animScale>
                                    <p:animScale>
                                      <p:cBhvr additive="base">
                                        <p:cTn id="33" dur="26" fill="hold">
                                          <p:stCondLst>
                                            <p:cond delay="1642"/>
                                          </p:stCondLst>
                                        </p:cTn>
                                        <p:tgtEl>
                                          <p:spTgt spid="2418"/>
                                        </p:tgtEl>
                                      </p:cBhvr>
                                      <p:to x="100000" y="90000"/>
                                    </p:animScale>
                                    <p:animScale>
                                      <p:cBhvr additive="base">
                                        <p:cTn id="34" dur="166" decel="50000" fill="hold">
                                          <p:stCondLst>
                                            <p:cond delay="1668"/>
                                          </p:stCondLst>
                                        </p:cTn>
                                        <p:tgtEl>
                                          <p:spTgt spid="2418"/>
                                        </p:tgtEl>
                                      </p:cBhvr>
                                      <p:to x="100000" y="100000"/>
                                    </p:animScale>
                                    <p:animScale>
                                      <p:cBhvr additive="base">
                                        <p:cTn id="35" dur="26" fill="hold">
                                          <p:stCondLst>
                                            <p:cond delay="1808"/>
                                          </p:stCondLst>
                                        </p:cTn>
                                        <p:tgtEl>
                                          <p:spTgt spid="2418"/>
                                        </p:tgtEl>
                                      </p:cBhvr>
                                      <p:to x="100000" y="95000"/>
                                    </p:animScale>
                                    <p:animScale>
                                      <p:cBhvr additive="base">
                                        <p:cTn id="36" dur="166" decel="50000" fill="hold">
                                          <p:stCondLst>
                                            <p:cond delay="1834"/>
                                          </p:stCondLst>
                                        </p:cTn>
                                        <p:tgtEl>
                                          <p:spTgt spid="2418"/>
                                        </p:tgtEl>
                                      </p:cBhvr>
                                      <p:to x="100000" y="100000"/>
                                    </p:animScale>
                                  </p:childTnLst>
                                </p:cTn>
                              </p:par>
                              <p:par>
                                <p:cTn id="37" presetID="26" presetClass="entr" presetSubtype="0" fill="hold" nodeType="withEffect">
                                  <p:childTnLst>
                                    <p:set>
                                      <p:cBhvr additive="base">
                                        <p:cTn id="38" dur="1" fill="hold">
                                          <p:stCondLst>
                                            <p:cond delay="0"/>
                                          </p:stCondLst>
                                        </p:cTn>
                                        <p:tgtEl>
                                          <p:spTgt spid="2421"/>
                                        </p:tgtEl>
                                        <p:attrNameLst>
                                          <p:attrName>style.visibility</p:attrName>
                                        </p:attrNameLst>
                                      </p:cBhvr>
                                      <p:to>
                                        <p:strVal val="visible"/>
                                      </p:to>
                                    </p:set>
                                    <p:animEffect transition="in" filter="wipe(down)">
                                      <p:cBhvr additive="base">
                                        <p:cTn id="39" dur="580">
                                          <p:stCondLst>
                                            <p:cond delay="0"/>
                                          </p:stCondLst>
                                        </p:cTn>
                                        <p:tgtEl>
                                          <p:spTgt spid="2421"/>
                                        </p:tgtEl>
                                      </p:cBhvr>
                                    </p:animEffect>
                                    <p:anim calcmode="lin" valueType="num">
                                      <p:cBhvr additive="base">
                                        <p:cTn id="40" dur="1822" tmFilter="0,0; 0.14,0.36; 0.43,0.73; 0.71,0.91; 1.0,1.0" fill="hold">
                                          <p:stCondLst>
                                            <p:cond delay="0"/>
                                          </p:stCondLst>
                                        </p:cTn>
                                        <p:tgtEl>
                                          <p:spTgt spid="2421"/>
                                        </p:tgtEl>
                                        <p:attrNameLst>
                                          <p:attrName>ppt_x</p:attrName>
                                        </p:attrNameLst>
                                      </p:cBhvr>
                                      <p:tavLst>
                                        <p:tav tm="0">
                                          <p:val>
                                            <p:strVal val="#ppt_x-0.25"/>
                                          </p:val>
                                        </p:tav>
                                        <p:tav tm="100000">
                                          <p:val>
                                            <p:strVal val="#ppt_x"/>
                                          </p:val>
                                        </p:tav>
                                      </p:tavLst>
                                    </p:anim>
                                    <p:anim calcmode="lin" valueType="num">
                                      <p:cBhvr additive="base">
                                        <p:cTn id="41" dur="664" tmFilter="0.0,0.0; 0.25,0.07; 0.50,0.2; 0.75,0.467; 1.0,1.0" fill="hold">
                                          <p:stCondLst>
                                            <p:cond delay="0"/>
                                          </p:stCondLst>
                                        </p:cTn>
                                        <p:tgtEl>
                                          <p:spTgt spid="2421"/>
                                        </p:tgtEl>
                                        <p:attrNameLst>
                                          <p:attrName>ppt_y</p:attrName>
                                        </p:attrNameLst>
                                      </p:cBhvr>
                                      <p:tavLst>
                                        <p:tav tm="0" fmla="#ppt_y-sin(pi*$)/3">
                                          <p:val>
                                            <p:fltVal val="0.500000"/>
                                          </p:val>
                                        </p:tav>
                                        <p:tav tm="100000">
                                          <p:val>
                                            <p:fltVal val="1.000000"/>
                                          </p:val>
                                        </p:tav>
                                      </p:tavLst>
                                    </p:anim>
                                    <p:anim calcmode="lin" valueType="num">
                                      <p:cBhvr additive="base">
                                        <p:cTn id="42" dur="664" tmFilter="0, 0; 0.125,0.2665; 0.25,0.4; 0.375,0.465; 0.5,0.5;  0.625,0.535; 0.75,0.6; 0.875,0.7335; 1,1" fill="hold">
                                          <p:stCondLst>
                                            <p:cond delay="664"/>
                                          </p:stCondLst>
                                        </p:cTn>
                                        <p:tgtEl>
                                          <p:spTgt spid="2421"/>
                                        </p:tgtEl>
                                        <p:attrNameLst>
                                          <p:attrName>ppt_y</p:attrName>
                                        </p:attrNameLst>
                                      </p:cBhvr>
                                      <p:tavLst>
                                        <p:tav tm="0" fmla="#ppt_y-sin(pi*$)/9">
                                          <p:val>
                                            <p:fltVal val="0.000000"/>
                                          </p:val>
                                        </p:tav>
                                        <p:tav tm="100000">
                                          <p:val>
                                            <p:fltVal val="1.000000"/>
                                          </p:val>
                                        </p:tav>
                                      </p:tavLst>
                                    </p:anim>
                                    <p:anim calcmode="lin" valueType="num">
                                      <p:cBhvr additive="base">
                                        <p:cTn id="43" dur="332" tmFilter="0, 0; 0.125,0.2665; 0.25,0.4; 0.375,0.465; 0.5,0.5;  0.625,0.535; 0.75,0.6; 0.875,0.7335; 1,1" fill="hold">
                                          <p:stCondLst>
                                            <p:cond delay="1324"/>
                                          </p:stCondLst>
                                        </p:cTn>
                                        <p:tgtEl>
                                          <p:spTgt spid="2421"/>
                                        </p:tgtEl>
                                        <p:attrNameLst>
                                          <p:attrName>ppt_y</p:attrName>
                                        </p:attrNameLst>
                                      </p:cBhvr>
                                      <p:tavLst>
                                        <p:tav tm="0" fmla="#ppt_y-sin(pi*$)/27">
                                          <p:val>
                                            <p:fltVal val="0.000000"/>
                                          </p:val>
                                        </p:tav>
                                        <p:tav tm="100000">
                                          <p:val>
                                            <p:fltVal val="1.000000"/>
                                          </p:val>
                                        </p:tav>
                                      </p:tavLst>
                                    </p:anim>
                                    <p:anim calcmode="lin" valueType="num">
                                      <p:cBhvr additive="base">
                                        <p:cTn id="44" dur="164" tmFilter="0, 0; 0.125,0.2665; 0.25,0.4; 0.375,0.465; 0.5,0.5;  0.625,0.535; 0.75,0.6; 0.875,0.7335; 1,1" fill="hold">
                                          <p:stCondLst>
                                            <p:cond delay="1656"/>
                                          </p:stCondLst>
                                        </p:cTn>
                                        <p:tgtEl>
                                          <p:spTgt spid="2421"/>
                                        </p:tgtEl>
                                        <p:attrNameLst>
                                          <p:attrName>ppt_y</p:attrName>
                                        </p:attrNameLst>
                                      </p:cBhvr>
                                      <p:tavLst>
                                        <p:tav tm="0" fmla="#ppt_y-sin(pi*$)/81">
                                          <p:val>
                                            <p:fltVal val="0.000000"/>
                                          </p:val>
                                        </p:tav>
                                        <p:tav tm="100000">
                                          <p:val>
                                            <p:fltVal val="1.000000"/>
                                          </p:val>
                                        </p:tav>
                                      </p:tavLst>
                                    </p:anim>
                                    <p:animScale>
                                      <p:cBhvr additive="base">
                                        <p:cTn id="45" dur="26" fill="hold">
                                          <p:stCondLst>
                                            <p:cond delay="650"/>
                                          </p:stCondLst>
                                        </p:cTn>
                                        <p:tgtEl>
                                          <p:spTgt spid="2421"/>
                                        </p:tgtEl>
                                      </p:cBhvr>
                                      <p:to x="100000" y="60000"/>
                                    </p:animScale>
                                    <p:animScale>
                                      <p:cBhvr additive="base">
                                        <p:cTn id="46" dur="166" decel="50000" fill="hold">
                                          <p:stCondLst>
                                            <p:cond delay="676"/>
                                          </p:stCondLst>
                                        </p:cTn>
                                        <p:tgtEl>
                                          <p:spTgt spid="2421"/>
                                        </p:tgtEl>
                                      </p:cBhvr>
                                      <p:to x="100000" y="100000"/>
                                    </p:animScale>
                                    <p:animScale>
                                      <p:cBhvr additive="base">
                                        <p:cTn id="47" dur="26" fill="hold">
                                          <p:stCondLst>
                                            <p:cond delay="1312"/>
                                          </p:stCondLst>
                                        </p:cTn>
                                        <p:tgtEl>
                                          <p:spTgt spid="2421"/>
                                        </p:tgtEl>
                                      </p:cBhvr>
                                      <p:to x="100000" y="80000"/>
                                    </p:animScale>
                                    <p:animScale>
                                      <p:cBhvr additive="base">
                                        <p:cTn id="48" dur="166" decel="50000" fill="hold">
                                          <p:stCondLst>
                                            <p:cond delay="1338"/>
                                          </p:stCondLst>
                                        </p:cTn>
                                        <p:tgtEl>
                                          <p:spTgt spid="2421"/>
                                        </p:tgtEl>
                                      </p:cBhvr>
                                      <p:to x="100000" y="100000"/>
                                    </p:animScale>
                                    <p:animScale>
                                      <p:cBhvr additive="base">
                                        <p:cTn id="49" dur="26" fill="hold">
                                          <p:stCondLst>
                                            <p:cond delay="1642"/>
                                          </p:stCondLst>
                                        </p:cTn>
                                        <p:tgtEl>
                                          <p:spTgt spid="2421"/>
                                        </p:tgtEl>
                                      </p:cBhvr>
                                      <p:to x="100000" y="90000"/>
                                    </p:animScale>
                                    <p:animScale>
                                      <p:cBhvr additive="base">
                                        <p:cTn id="50" dur="166" decel="50000" fill="hold">
                                          <p:stCondLst>
                                            <p:cond delay="1668"/>
                                          </p:stCondLst>
                                        </p:cTn>
                                        <p:tgtEl>
                                          <p:spTgt spid="2421"/>
                                        </p:tgtEl>
                                      </p:cBhvr>
                                      <p:to x="100000" y="100000"/>
                                    </p:animScale>
                                    <p:animScale>
                                      <p:cBhvr additive="base">
                                        <p:cTn id="51" dur="26" fill="hold">
                                          <p:stCondLst>
                                            <p:cond delay="1808"/>
                                          </p:stCondLst>
                                        </p:cTn>
                                        <p:tgtEl>
                                          <p:spTgt spid="2421"/>
                                        </p:tgtEl>
                                      </p:cBhvr>
                                      <p:to x="100000" y="95000"/>
                                    </p:animScale>
                                    <p:animScale>
                                      <p:cBhvr additive="base">
                                        <p:cTn id="52" dur="166" decel="50000" fill="hold">
                                          <p:stCondLst>
                                            <p:cond delay="1834"/>
                                          </p:stCondLst>
                                        </p:cTn>
                                        <p:tgtEl>
                                          <p:spTgt spid="2421"/>
                                        </p:tgtEl>
                                      </p:cBhvr>
                                      <p:to x="100000" y="100000"/>
                                    </p:animScale>
                                  </p:childTnLst>
                                </p:cTn>
                              </p:par>
                              <p:par>
                                <p:cTn id="53" presetID="26" presetClass="entr" presetSubtype="0" fill="hold" grpId="2" nodeType="withEffect">
                                  <p:childTnLst>
                                    <p:set>
                                      <p:cBhvr additive="base">
                                        <p:cTn id="54" dur="1" fill="hold">
                                          <p:stCondLst>
                                            <p:cond delay="0"/>
                                          </p:stCondLst>
                                        </p:cTn>
                                        <p:tgtEl>
                                          <p:spTgt spid="2424"/>
                                        </p:tgtEl>
                                        <p:attrNameLst>
                                          <p:attrName>style.visibility</p:attrName>
                                        </p:attrNameLst>
                                      </p:cBhvr>
                                      <p:to>
                                        <p:strVal val="visible"/>
                                      </p:to>
                                    </p:set>
                                    <p:animEffect transition="in" filter="wipe(down)">
                                      <p:cBhvr additive="base">
                                        <p:cTn id="55" dur="580">
                                          <p:stCondLst>
                                            <p:cond delay="0"/>
                                          </p:stCondLst>
                                        </p:cTn>
                                        <p:tgtEl>
                                          <p:spTgt spid="2424"/>
                                        </p:tgtEl>
                                      </p:cBhvr>
                                    </p:animEffect>
                                    <p:anim calcmode="lin" valueType="num">
                                      <p:cBhvr additive="base">
                                        <p:cTn id="56" dur="1822" tmFilter="0,0; 0.14,0.36; 0.43,0.73; 0.71,0.91; 1.0,1.0" fill="hold">
                                          <p:stCondLst>
                                            <p:cond delay="0"/>
                                          </p:stCondLst>
                                        </p:cTn>
                                        <p:tgtEl>
                                          <p:spTgt spid="2424"/>
                                        </p:tgtEl>
                                        <p:attrNameLst>
                                          <p:attrName>ppt_x</p:attrName>
                                        </p:attrNameLst>
                                      </p:cBhvr>
                                      <p:tavLst>
                                        <p:tav tm="0">
                                          <p:val>
                                            <p:strVal val="#ppt_x-0.25"/>
                                          </p:val>
                                        </p:tav>
                                        <p:tav tm="100000">
                                          <p:val>
                                            <p:strVal val="#ppt_x"/>
                                          </p:val>
                                        </p:tav>
                                      </p:tavLst>
                                    </p:anim>
                                    <p:anim calcmode="lin" valueType="num">
                                      <p:cBhvr additive="base">
                                        <p:cTn id="57" dur="664" tmFilter="0.0,0.0; 0.25,0.07; 0.50,0.2; 0.75,0.467; 1.0,1.0" fill="hold">
                                          <p:stCondLst>
                                            <p:cond delay="0"/>
                                          </p:stCondLst>
                                        </p:cTn>
                                        <p:tgtEl>
                                          <p:spTgt spid="2424"/>
                                        </p:tgtEl>
                                        <p:attrNameLst>
                                          <p:attrName>ppt_y</p:attrName>
                                        </p:attrNameLst>
                                      </p:cBhvr>
                                      <p:tavLst>
                                        <p:tav tm="0" fmla="#ppt_y-sin(pi*$)/3">
                                          <p:val>
                                            <p:fltVal val="0.500000"/>
                                          </p:val>
                                        </p:tav>
                                        <p:tav tm="100000">
                                          <p:val>
                                            <p:fltVal val="1.000000"/>
                                          </p:val>
                                        </p:tav>
                                      </p:tavLst>
                                    </p:anim>
                                    <p:anim calcmode="lin" valueType="num">
                                      <p:cBhvr additive="base">
                                        <p:cTn id="58" dur="664" tmFilter="0, 0; 0.125,0.2665; 0.25,0.4; 0.375,0.465; 0.5,0.5;  0.625,0.535; 0.75,0.6; 0.875,0.7335; 1,1" fill="hold">
                                          <p:stCondLst>
                                            <p:cond delay="664"/>
                                          </p:stCondLst>
                                        </p:cTn>
                                        <p:tgtEl>
                                          <p:spTgt spid="2424"/>
                                        </p:tgtEl>
                                        <p:attrNameLst>
                                          <p:attrName>ppt_y</p:attrName>
                                        </p:attrNameLst>
                                      </p:cBhvr>
                                      <p:tavLst>
                                        <p:tav tm="0" fmla="#ppt_y-sin(pi*$)/9">
                                          <p:val>
                                            <p:fltVal val="0.000000"/>
                                          </p:val>
                                        </p:tav>
                                        <p:tav tm="100000">
                                          <p:val>
                                            <p:fltVal val="1.000000"/>
                                          </p:val>
                                        </p:tav>
                                      </p:tavLst>
                                    </p:anim>
                                    <p:anim calcmode="lin" valueType="num">
                                      <p:cBhvr additive="base">
                                        <p:cTn id="59" dur="332" tmFilter="0, 0; 0.125,0.2665; 0.25,0.4; 0.375,0.465; 0.5,0.5;  0.625,0.535; 0.75,0.6; 0.875,0.7335; 1,1" fill="hold">
                                          <p:stCondLst>
                                            <p:cond delay="1324"/>
                                          </p:stCondLst>
                                        </p:cTn>
                                        <p:tgtEl>
                                          <p:spTgt spid="2424"/>
                                        </p:tgtEl>
                                        <p:attrNameLst>
                                          <p:attrName>ppt_y</p:attrName>
                                        </p:attrNameLst>
                                      </p:cBhvr>
                                      <p:tavLst>
                                        <p:tav tm="0" fmla="#ppt_y-sin(pi*$)/27">
                                          <p:val>
                                            <p:fltVal val="0.000000"/>
                                          </p:val>
                                        </p:tav>
                                        <p:tav tm="100000">
                                          <p:val>
                                            <p:fltVal val="1.000000"/>
                                          </p:val>
                                        </p:tav>
                                      </p:tavLst>
                                    </p:anim>
                                    <p:anim calcmode="lin" valueType="num">
                                      <p:cBhvr additive="base">
                                        <p:cTn id="60" dur="164" tmFilter="0, 0; 0.125,0.2665; 0.25,0.4; 0.375,0.465; 0.5,0.5;  0.625,0.535; 0.75,0.6; 0.875,0.7335; 1,1" fill="hold">
                                          <p:stCondLst>
                                            <p:cond delay="1656"/>
                                          </p:stCondLst>
                                        </p:cTn>
                                        <p:tgtEl>
                                          <p:spTgt spid="2424"/>
                                        </p:tgtEl>
                                        <p:attrNameLst>
                                          <p:attrName>ppt_y</p:attrName>
                                        </p:attrNameLst>
                                      </p:cBhvr>
                                      <p:tavLst>
                                        <p:tav tm="0" fmla="#ppt_y-sin(pi*$)/81">
                                          <p:val>
                                            <p:fltVal val="0.000000"/>
                                          </p:val>
                                        </p:tav>
                                        <p:tav tm="100000">
                                          <p:val>
                                            <p:fltVal val="1.000000"/>
                                          </p:val>
                                        </p:tav>
                                      </p:tavLst>
                                    </p:anim>
                                    <p:animScale>
                                      <p:cBhvr additive="base">
                                        <p:cTn id="61" dur="26" fill="hold">
                                          <p:stCondLst>
                                            <p:cond delay="650"/>
                                          </p:stCondLst>
                                        </p:cTn>
                                        <p:tgtEl>
                                          <p:spTgt spid="2424"/>
                                        </p:tgtEl>
                                      </p:cBhvr>
                                      <p:to x="100000" y="60000"/>
                                    </p:animScale>
                                    <p:animScale>
                                      <p:cBhvr additive="base">
                                        <p:cTn id="62" dur="166" decel="50000" fill="hold">
                                          <p:stCondLst>
                                            <p:cond delay="676"/>
                                          </p:stCondLst>
                                        </p:cTn>
                                        <p:tgtEl>
                                          <p:spTgt spid="2424"/>
                                        </p:tgtEl>
                                      </p:cBhvr>
                                      <p:to x="100000" y="100000"/>
                                    </p:animScale>
                                    <p:animScale>
                                      <p:cBhvr additive="base">
                                        <p:cTn id="63" dur="26" fill="hold">
                                          <p:stCondLst>
                                            <p:cond delay="1312"/>
                                          </p:stCondLst>
                                        </p:cTn>
                                        <p:tgtEl>
                                          <p:spTgt spid="2424"/>
                                        </p:tgtEl>
                                      </p:cBhvr>
                                      <p:to x="100000" y="80000"/>
                                    </p:animScale>
                                    <p:animScale>
                                      <p:cBhvr additive="base">
                                        <p:cTn id="64" dur="166" decel="50000" fill="hold">
                                          <p:stCondLst>
                                            <p:cond delay="1338"/>
                                          </p:stCondLst>
                                        </p:cTn>
                                        <p:tgtEl>
                                          <p:spTgt spid="2424"/>
                                        </p:tgtEl>
                                      </p:cBhvr>
                                      <p:to x="100000" y="100000"/>
                                    </p:animScale>
                                    <p:animScale>
                                      <p:cBhvr additive="base">
                                        <p:cTn id="65" dur="26" fill="hold">
                                          <p:stCondLst>
                                            <p:cond delay="1642"/>
                                          </p:stCondLst>
                                        </p:cTn>
                                        <p:tgtEl>
                                          <p:spTgt spid="2424"/>
                                        </p:tgtEl>
                                      </p:cBhvr>
                                      <p:to x="100000" y="90000"/>
                                    </p:animScale>
                                    <p:animScale>
                                      <p:cBhvr additive="base">
                                        <p:cTn id="66" dur="166" decel="50000" fill="hold">
                                          <p:stCondLst>
                                            <p:cond delay="1668"/>
                                          </p:stCondLst>
                                        </p:cTn>
                                        <p:tgtEl>
                                          <p:spTgt spid="2424"/>
                                        </p:tgtEl>
                                      </p:cBhvr>
                                      <p:to x="100000" y="100000"/>
                                    </p:animScale>
                                    <p:animScale>
                                      <p:cBhvr additive="base">
                                        <p:cTn id="67" dur="26" fill="hold">
                                          <p:stCondLst>
                                            <p:cond delay="1808"/>
                                          </p:stCondLst>
                                        </p:cTn>
                                        <p:tgtEl>
                                          <p:spTgt spid="2424"/>
                                        </p:tgtEl>
                                      </p:cBhvr>
                                      <p:to x="100000" y="95000"/>
                                    </p:animScale>
                                    <p:animScale>
                                      <p:cBhvr additive="base">
                                        <p:cTn id="68" dur="166" decel="50000" fill="hold">
                                          <p:stCondLst>
                                            <p:cond delay="1834"/>
                                          </p:stCondLst>
                                        </p:cTn>
                                        <p:tgtEl>
                                          <p:spTgt spid="242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grpId="1" nodeType="clickEffect">
                                  <p:childTnLst>
                                    <p:animMotion origin="layout" path="M -3.33333E-06 2.22222E-06 L 0.41771 0.00116">
                                      <p:cBhvr additive="base">
                                        <p:cTn id="72" dur="2000" fill="hold"/>
                                        <p:tgtEl>
                                          <p:spTgt spid="2417"/>
                                        </p:tgtEl>
                                        <p:attrNameLst>
                                          <p:attrName>ppt_x</p:attrName>
                                          <p:attrName>ppt_y</p:attrName>
                                        </p:attrNameLst>
                                      </p:cBhvr>
                                    </p:animMotion>
                                  </p:childTnLst>
                                </p:cTn>
                              </p:par>
                              <p:par>
                                <p:cTn id="73" presetID="9" presetClass="exit" presetSubtype="0" fill="hold" nodeType="withEffect">
                                  <p:childTnLst>
                                    <p:animEffect transition="out" filter="dissolve">
                                      <p:cBhvr additive="base">
                                        <p:cTn id="74" dur="700"/>
                                        <p:tgtEl>
                                          <p:spTgt spid="2418"/>
                                        </p:tgtEl>
                                      </p:cBhvr>
                                    </p:animEffect>
                                    <p:set>
                                      <p:cBhvr additive="base">
                                        <p:cTn id="75" dur="1" fill="hold">
                                          <p:stCondLst>
                                            <p:cond delay="699"/>
                                          </p:stCondLst>
                                        </p:cTn>
                                        <p:tgtEl>
                                          <p:spTgt spid="2418"/>
                                        </p:tgtEl>
                                        <p:attrNameLst>
                                          <p:attrName>style.visibility</p:attrName>
                                        </p:attrNameLst>
                                      </p:cBhvr>
                                      <p:to>
                                        <p:strVal val="hidden"/>
                                      </p:to>
                                    </p:set>
                                  </p:childTnLst>
                                </p:cTn>
                              </p:par>
                              <p:par>
                                <p:cTn id="76" presetID="9" presetClass="exit" presetSubtype="0" fill="hold" nodeType="withEffect">
                                  <p:childTnLst>
                                    <p:animEffect transition="out" filter="dissolve">
                                      <p:cBhvr additive="base">
                                        <p:cTn id="77" dur="700"/>
                                        <p:tgtEl>
                                          <p:spTgt spid="2421"/>
                                        </p:tgtEl>
                                      </p:cBhvr>
                                    </p:animEffect>
                                    <p:set>
                                      <p:cBhvr additive="base">
                                        <p:cTn id="78" dur="1" fill="hold">
                                          <p:stCondLst>
                                            <p:cond delay="699"/>
                                          </p:stCondLst>
                                        </p:cTn>
                                        <p:tgtEl>
                                          <p:spTgt spid="24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childTnLst>
                                    <p:set>
                                      <p:cBhvr additive="base">
                                        <p:cTn id="82" dur="1" fill="hold">
                                          <p:stCondLst>
                                            <p:cond delay="0"/>
                                          </p:stCondLst>
                                        </p:cTn>
                                        <p:tgtEl>
                                          <p:spTgt spid="2425"/>
                                        </p:tgtEl>
                                        <p:attrNameLst>
                                          <p:attrName>style.visibility</p:attrName>
                                        </p:attrNameLst>
                                      </p:cBhvr>
                                      <p:to>
                                        <p:strVal val="visible"/>
                                      </p:to>
                                    </p:set>
                                    <p:animEffect transition="in" filter="fade">
                                      <p:cBhvr additive="base">
                                        <p:cTn id="83" dur="2000"/>
                                        <p:tgtEl>
                                          <p:spTgt spid="2425"/>
                                        </p:tgtEl>
                                      </p:cBhvr>
                                    </p:animEffect>
                                  </p:childTnLst>
                                </p:cTn>
                              </p:par>
                            </p:childTnLst>
                          </p:cTn>
                        </p:par>
                      </p:childTnLst>
                    </p:cTn>
                  </p:par>
                  <p:par>
                    <p:cTn id="84" fill="hold">
                      <p:stCondLst>
                        <p:cond delay="indefinite"/>
                      </p:stCondLst>
                      <p:childTnLst>
                        <p:par>
                          <p:cTn id="85" fill="hold">
                            <p:stCondLst>
                              <p:cond delay="0"/>
                            </p:stCondLst>
                            <p:childTnLst>
                              <p:par>
                                <p:cTn id="86" presetID="51" presetClass="entr" presetSubtype="0" fill="hold" grpId="3" nodeType="clickEffect">
                                  <p:childTnLst>
                                    <p:set>
                                      <p:cBhvr additive="base">
                                        <p:cTn id="87" dur="1" fill="hold">
                                          <p:stCondLst>
                                            <p:cond delay="0"/>
                                          </p:stCondLst>
                                        </p:cTn>
                                        <p:tgtEl>
                                          <p:spTgt spid="2426"/>
                                        </p:tgtEl>
                                        <p:attrNameLst>
                                          <p:attrName>style.visibility</p:attrName>
                                        </p:attrNameLst>
                                      </p:cBhvr>
                                      <p:to>
                                        <p:strVal val="visible"/>
                                      </p:to>
                                    </p:set>
                                    <p:animEffect transition="in" filter="fade">
                                      <p:cBhvr additive="base">
                                        <p:cTn id="88" dur="770" decel="100000"/>
                                        <p:tgtEl>
                                          <p:spTgt spid="2426"/>
                                        </p:tgtEl>
                                      </p:cBhvr>
                                    </p:animEffect>
                                    <p:animScale>
                                      <p:cBhvr additive="base">
                                        <p:cTn id="89" dur="770" decel="100000" fill="hold"/>
                                        <p:tgtEl>
                                          <p:spTgt spid="2426"/>
                                        </p:tgtEl>
                                      </p:cBhvr>
                                      <p:from x="10000" y="10000"/>
                                      <p:to x="200000" y="450000"/>
                                    </p:animScale>
                                    <p:animScale>
                                      <p:cBhvr additive="base">
                                        <p:cTn id="90" dur="1230" accel="100000" fill="hold">
                                          <p:stCondLst>
                                            <p:cond delay="770"/>
                                          </p:stCondLst>
                                        </p:cTn>
                                        <p:tgtEl>
                                          <p:spTgt spid="2426"/>
                                        </p:tgtEl>
                                      </p:cBhvr>
                                      <p:from x="200000" y="450000"/>
                                      <p:to x="100000" y="100000"/>
                                    </p:animScale>
                                    <p:set>
                                      <p:cBhvr additive="base">
                                        <p:cTn id="91" dur="770" fill="hold"/>
                                        <p:tgtEl>
                                          <p:spTgt spid="2426"/>
                                        </p:tgtEl>
                                        <p:attrNameLst>
                                          <p:attrName>ppt_x</p:attrName>
                                        </p:attrNameLst>
                                      </p:cBhvr>
                                      <p:to>
                                        <p:strVal val="(0.5)"/>
                                      </p:to>
                                    </p:set>
                                    <p:anim from="(0.5)" to="(#ppt_x)" calcmode="lin" valueType="num">
                                      <p:cBhvr additive="base">
                                        <p:cTn id="92" dur="1230" accel="100000" fill="hold">
                                          <p:stCondLst>
                                            <p:cond delay="770"/>
                                          </p:stCondLst>
                                        </p:cTn>
                                        <p:tgtEl>
                                          <p:spTgt spid="2426"/>
                                        </p:tgtEl>
                                        <p:attrNameLst>
                                          <p:attrName>ppt_x</p:attrName>
                                        </p:attrNameLst>
                                      </p:cBhvr>
                                    </p:anim>
                                    <p:set>
                                      <p:cBhvr additive="base">
                                        <p:cTn id="93" dur="770" fill="hold"/>
                                        <p:tgtEl>
                                          <p:spTgt spid="2426"/>
                                        </p:tgtEl>
                                        <p:attrNameLst>
                                          <p:attrName>ppt_y</p:attrName>
                                        </p:attrNameLst>
                                      </p:cBhvr>
                                      <p:to>
                                        <p:strVal val="(#ppt_y+0.4)"/>
                                      </p:to>
                                    </p:set>
                                    <p:anim from="(#ppt_y+0.4)" to="(#ppt_y)" calcmode="lin" valueType="num">
                                      <p:cBhvr additive="base">
                                        <p:cTn id="94" dur="1230" accel="100000" fill="hold">
                                          <p:stCondLst>
                                            <p:cond delay="770"/>
                                          </p:stCondLst>
                                        </p:cTn>
                                        <p:tgtEl>
                                          <p:spTgt spid="24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 grpId="0" animBg="1"/>
      <p:bldP spid="2417" grpId="1" animBg="1"/>
      <p:bldP spid="2424" grpId="2" animBg="1"/>
      <p:bldP spid="2426" grpId="3"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矩形 242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31" name="矩形 2430"/>
          <p:cNvSpPr/>
          <p:nvPr/>
        </p:nvSpPr>
        <p:spPr>
          <a:xfrm>
            <a:off x="381000" y="1066800"/>
            <a:ext cx="3036888" cy="579438"/>
          </a:xfrm>
          <a:prstGeom prst="rect">
            <a:avLst/>
          </a:prstGeom>
          <a:noFill/>
          <a:ln w="9525">
            <a:noFill/>
          </a:ln>
        </p:spPr>
        <p:txBody>
          <a:bodyPr wrap="none" anchor="t" anchorCtr="0">
            <a:spAutoFit/>
          </a:bodyPr>
          <a:p>
            <a:pPr>
              <a:spcBef>
                <a:spcPct val="50000"/>
              </a:spcBef>
            </a:pPr>
            <a:r>
              <a:rPr lang="zh-CN" altLang="en-US" sz="3200" b="1">
                <a:latin typeface="Arial" panose="020B0604020202020204"/>
              </a:rPr>
              <a:t>两类危险源</a:t>
            </a:r>
            <a:r>
              <a:rPr lang="en-US" altLang="zh-CN" sz="3200" b="1">
                <a:latin typeface="Arial" panose="020B0604020202020204"/>
              </a:rPr>
              <a:t>——</a:t>
            </a:r>
            <a:endParaRPr lang="en-US" altLang="zh-CN" sz="3200" b="1">
              <a:latin typeface="Arial" panose="020B0604020202020204"/>
            </a:endParaRPr>
          </a:p>
        </p:txBody>
      </p:sp>
      <p:sp>
        <p:nvSpPr>
          <p:cNvPr id="2432" name="矩形 2431"/>
          <p:cNvSpPr/>
          <p:nvPr/>
        </p:nvSpPr>
        <p:spPr>
          <a:xfrm>
            <a:off x="381000" y="2514600"/>
            <a:ext cx="8382000" cy="1066800"/>
          </a:xfrm>
          <a:prstGeom prst="rect">
            <a:avLst/>
          </a:prstGeom>
          <a:noFill/>
          <a:ln w="9525">
            <a:noFill/>
          </a:ln>
        </p:spPr>
        <p:txBody>
          <a:bodyPr anchor="ctr" anchorCtr="0">
            <a:spAutoFit/>
          </a:bodyPr>
          <a:p>
            <a:r>
              <a:rPr lang="zh-CN" altLang="en-US" sz="3200" b="1">
                <a:latin typeface="Arial" panose="020B0604020202020204"/>
              </a:rPr>
              <a:t>系统中存在的、可能发生意外释放的能量或危险物质。 </a:t>
            </a:r>
            <a:endParaRPr lang="zh-CN" altLang="en-US" sz="3200" b="1">
              <a:latin typeface="Arial" panose="020B0604020202020204"/>
            </a:endParaRPr>
          </a:p>
        </p:txBody>
      </p:sp>
      <p:sp>
        <p:nvSpPr>
          <p:cNvPr id="2433" name="矩形 2432"/>
          <p:cNvSpPr/>
          <p:nvPr/>
        </p:nvSpPr>
        <p:spPr>
          <a:xfrm>
            <a:off x="381000" y="3581400"/>
            <a:ext cx="3505200" cy="579438"/>
          </a:xfrm>
          <a:prstGeom prst="rect">
            <a:avLst/>
          </a:prstGeom>
          <a:solidFill>
            <a:srgbClr val="BBE0E3"/>
          </a:solidFill>
          <a:ln w="9525">
            <a:noFill/>
          </a:ln>
        </p:spPr>
        <p:txBody>
          <a:bodyPr anchor="t" anchorCtr="0">
            <a:spAutoFit/>
          </a:bodyPr>
          <a:p>
            <a:r>
              <a:rPr lang="zh-CN" altLang="en-US" sz="3200" b="1">
                <a:latin typeface="Arial" panose="020B0604020202020204"/>
              </a:rPr>
              <a:t>常见第一类危险源</a:t>
            </a:r>
            <a:endParaRPr lang="zh-CN" altLang="en-US" sz="3200" b="1">
              <a:latin typeface="Arial" panose="020B0604020202020204"/>
            </a:endParaRPr>
          </a:p>
        </p:txBody>
      </p:sp>
      <p:sp>
        <p:nvSpPr>
          <p:cNvPr id="2434" name="矩形 2433"/>
          <p:cNvSpPr/>
          <p:nvPr/>
        </p:nvSpPr>
        <p:spPr>
          <a:xfrm>
            <a:off x="609600" y="4191000"/>
            <a:ext cx="7467600" cy="579438"/>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1</a:t>
            </a:r>
            <a:r>
              <a:rPr lang="zh-CN" altLang="en-US" sz="3200" b="1">
                <a:latin typeface="宋体" panose="02010600030101010101" pitchFamily="2" charset="-122"/>
              </a:rPr>
              <a:t>）产生、供给能量的装置和设备。</a:t>
            </a:r>
            <a:endParaRPr lang="zh-CN" altLang="en-US" sz="3200" b="1">
              <a:latin typeface="宋体" panose="02010600030101010101" pitchFamily="2" charset="-122"/>
            </a:endParaRPr>
          </a:p>
        </p:txBody>
      </p:sp>
      <p:sp>
        <p:nvSpPr>
          <p:cNvPr id="2435" name="矩形 2434"/>
          <p:cNvSpPr/>
          <p:nvPr/>
        </p:nvSpPr>
        <p:spPr>
          <a:xfrm>
            <a:off x="609600" y="4800600"/>
            <a:ext cx="8229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2</a:t>
            </a:r>
            <a:r>
              <a:rPr lang="zh-CN" altLang="en-US" sz="3200" b="1">
                <a:latin typeface="宋体" panose="02010600030101010101" pitchFamily="2" charset="-122"/>
              </a:rPr>
              <a:t>）使人体或物体具有较高势能的装置、设备和场所。</a:t>
            </a:r>
            <a:endParaRPr lang="zh-CN" altLang="en-US" sz="3200" b="1">
              <a:latin typeface="宋体" panose="02010600030101010101" pitchFamily="2" charset="-122"/>
            </a:endParaRPr>
          </a:p>
        </p:txBody>
      </p:sp>
      <p:sp>
        <p:nvSpPr>
          <p:cNvPr id="2436" name="矩形 2435"/>
          <p:cNvSpPr/>
          <p:nvPr/>
        </p:nvSpPr>
        <p:spPr>
          <a:xfrm>
            <a:off x="381000" y="1752600"/>
            <a:ext cx="2632075" cy="579438"/>
          </a:xfrm>
          <a:prstGeom prst="rect">
            <a:avLst/>
          </a:prstGeom>
          <a:solidFill>
            <a:srgbClr val="BBE0E3"/>
          </a:solidFill>
          <a:ln w="9525">
            <a:noFill/>
          </a:ln>
        </p:spPr>
        <p:txBody>
          <a:bodyPr wrap="none" anchor="t" anchorCtr="0">
            <a:spAutoFit/>
          </a:bodyPr>
          <a:p>
            <a:r>
              <a:rPr lang="zh-CN" altLang="en-US" sz="3200" b="1">
                <a:latin typeface="Arial" panose="020B0604020202020204"/>
              </a:rPr>
              <a:t>第一类危险源</a:t>
            </a:r>
            <a:endParaRPr lang="zh-CN" altLang="en-US" sz="3200" b="1">
              <a:latin typeface="Arial" panose="020B0604020202020204"/>
            </a:endParaRPr>
          </a:p>
        </p:txBody>
      </p:sp>
      <p:sp>
        <p:nvSpPr>
          <p:cNvPr id="2437" name="矩形 2436"/>
          <p:cNvSpPr/>
          <p:nvPr/>
        </p:nvSpPr>
        <p:spPr>
          <a:xfrm>
            <a:off x="609600" y="5867400"/>
            <a:ext cx="8229600" cy="579438"/>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3</a:t>
            </a:r>
            <a:r>
              <a:rPr lang="zh-CN" altLang="en-US" sz="3200" b="1">
                <a:latin typeface="宋体" panose="02010600030101010101" pitchFamily="2" charset="-122"/>
              </a:rPr>
              <a:t>）能量载体</a:t>
            </a:r>
            <a:endParaRPr lang="zh-CN" altLang="en-US" sz="3200" b="1">
              <a:latin typeface="宋体" panose="02010600030101010101" pitchFamily="2" charset="-122"/>
            </a:endParaRPr>
          </a:p>
        </p:txBody>
      </p:sp>
      <p:sp>
        <p:nvSpPr>
          <p:cNvPr id="64521" name="矩形 2437"/>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31"/>
                                        </p:tgtEl>
                                        <p:attrNameLst>
                                          <p:attrName>style.visibility</p:attrName>
                                        </p:attrNameLst>
                                      </p:cBhvr>
                                      <p:to>
                                        <p:strVal val="visible"/>
                                      </p:to>
                                    </p:set>
                                    <p:animEffect transition="in" filter="slide(fromBottom)">
                                      <p:cBhvr additive="base">
                                        <p:cTn id="7" dur="500"/>
                                        <p:tgtEl>
                                          <p:spTgt spid="24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5" nodeType="clickEffect">
                                  <p:childTnLst>
                                    <p:set>
                                      <p:cBhvr additive="base">
                                        <p:cTn id="11" dur="1" fill="hold">
                                          <p:stCondLst>
                                            <p:cond delay="0"/>
                                          </p:stCondLst>
                                        </p:cTn>
                                        <p:tgtEl>
                                          <p:spTgt spid="2436"/>
                                        </p:tgtEl>
                                        <p:attrNameLst>
                                          <p:attrName>style.visibility</p:attrName>
                                        </p:attrNameLst>
                                      </p:cBhvr>
                                      <p:to>
                                        <p:strVal val="visible"/>
                                      </p:to>
                                    </p:set>
                                    <p:animEffect transition="in" filter="slide(fromBottom)">
                                      <p:cBhvr additive="base">
                                        <p:cTn id="12" dur="500"/>
                                        <p:tgtEl>
                                          <p:spTgt spid="243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childTnLst>
                                    <p:set>
                                      <p:cBhvr additive="base">
                                        <p:cTn id="16" dur="1" fill="hold">
                                          <p:stCondLst>
                                            <p:cond delay="0"/>
                                          </p:stCondLst>
                                        </p:cTn>
                                        <p:tgtEl>
                                          <p:spTgt spid="2432"/>
                                        </p:tgtEl>
                                        <p:attrNameLst>
                                          <p:attrName>style.visibility</p:attrName>
                                        </p:attrNameLst>
                                      </p:cBhvr>
                                      <p:to>
                                        <p:strVal val="visible"/>
                                      </p:to>
                                    </p:set>
                                    <p:animEffect transition="in" filter="slide(fromBottom)">
                                      <p:cBhvr additive="base">
                                        <p:cTn id="17" dur="500"/>
                                        <p:tgtEl>
                                          <p:spTgt spid="243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2" nodeType="clickEffect">
                                  <p:childTnLst>
                                    <p:set>
                                      <p:cBhvr additive="base">
                                        <p:cTn id="21" dur="1" fill="hold">
                                          <p:stCondLst>
                                            <p:cond delay="0"/>
                                          </p:stCondLst>
                                        </p:cTn>
                                        <p:tgtEl>
                                          <p:spTgt spid="2433"/>
                                        </p:tgtEl>
                                        <p:attrNameLst>
                                          <p:attrName>style.visibility</p:attrName>
                                        </p:attrNameLst>
                                      </p:cBhvr>
                                      <p:to>
                                        <p:strVal val="visible"/>
                                      </p:to>
                                    </p:set>
                                    <p:animEffect transition="in" filter="slide(fromBottom)">
                                      <p:cBhvr additive="base">
                                        <p:cTn id="22" dur="500"/>
                                        <p:tgtEl>
                                          <p:spTgt spid="243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3" nodeType="clickEffect">
                                  <p:childTnLst>
                                    <p:set>
                                      <p:cBhvr additive="base">
                                        <p:cTn id="26" dur="1" fill="hold">
                                          <p:stCondLst>
                                            <p:cond delay="0"/>
                                          </p:stCondLst>
                                        </p:cTn>
                                        <p:tgtEl>
                                          <p:spTgt spid="2434"/>
                                        </p:tgtEl>
                                        <p:attrNameLst>
                                          <p:attrName>style.visibility</p:attrName>
                                        </p:attrNameLst>
                                      </p:cBhvr>
                                      <p:to>
                                        <p:strVal val="visible"/>
                                      </p:to>
                                    </p:set>
                                    <p:animEffect transition="in" filter="slide(fromBottom)">
                                      <p:cBhvr additive="base">
                                        <p:cTn id="27" dur="500"/>
                                        <p:tgtEl>
                                          <p:spTgt spid="243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4" nodeType="clickEffect">
                                  <p:childTnLst>
                                    <p:set>
                                      <p:cBhvr additive="base">
                                        <p:cTn id="31" dur="1" fill="hold">
                                          <p:stCondLst>
                                            <p:cond delay="0"/>
                                          </p:stCondLst>
                                        </p:cTn>
                                        <p:tgtEl>
                                          <p:spTgt spid="2435"/>
                                        </p:tgtEl>
                                        <p:attrNameLst>
                                          <p:attrName>style.visibility</p:attrName>
                                        </p:attrNameLst>
                                      </p:cBhvr>
                                      <p:to>
                                        <p:strVal val="visible"/>
                                      </p:to>
                                    </p:set>
                                    <p:animEffect transition="in" filter="slide(fromBottom)">
                                      <p:cBhvr additive="base">
                                        <p:cTn id="32" dur="500"/>
                                        <p:tgtEl>
                                          <p:spTgt spid="243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6" nodeType="clickEffect">
                                  <p:childTnLst>
                                    <p:set>
                                      <p:cBhvr additive="base">
                                        <p:cTn id="36" dur="1" fill="hold">
                                          <p:stCondLst>
                                            <p:cond delay="0"/>
                                          </p:stCondLst>
                                        </p:cTn>
                                        <p:tgtEl>
                                          <p:spTgt spid="2437"/>
                                        </p:tgtEl>
                                        <p:attrNameLst>
                                          <p:attrName>style.visibility</p:attrName>
                                        </p:attrNameLst>
                                      </p:cBhvr>
                                      <p:to>
                                        <p:strVal val="visible"/>
                                      </p:to>
                                    </p:set>
                                    <p:animEffect transition="in" filter="slide(fromBottom)">
                                      <p:cBhvr additive="base">
                                        <p:cTn id="37" dur="500"/>
                                        <p:tgtEl>
                                          <p:spTgt spid="2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1" grpId="0" animBg="1"/>
      <p:bldP spid="2432" grpId="1" animBg="1"/>
      <p:bldP spid="2433" grpId="2" animBg="1"/>
      <p:bldP spid="2434" grpId="3" animBg="1"/>
      <p:bldP spid="2435" grpId="4" animBg="1"/>
      <p:bldP spid="2436" grpId="5" animBg="1"/>
      <p:bldP spid="2437" grpId="6"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矩形 244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42" name="矩形 2441"/>
          <p:cNvSpPr/>
          <p:nvPr/>
        </p:nvSpPr>
        <p:spPr>
          <a:xfrm>
            <a:off x="457200" y="1066800"/>
            <a:ext cx="8229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4</a:t>
            </a:r>
            <a:r>
              <a:rPr lang="zh-CN" altLang="en-US" sz="3200" b="1">
                <a:latin typeface="宋体" panose="02010600030101010101" pitchFamily="2" charset="-122"/>
              </a:rPr>
              <a:t>）一旦失去控制可能产生巨大能量的装置、设备、场所，如强烈放热反映的化工装置等。</a:t>
            </a:r>
            <a:endParaRPr lang="zh-CN" altLang="en-US" sz="3200" b="1">
              <a:latin typeface="宋体" panose="02010600030101010101" pitchFamily="2" charset="-122"/>
            </a:endParaRPr>
          </a:p>
        </p:txBody>
      </p:sp>
      <p:sp>
        <p:nvSpPr>
          <p:cNvPr id="2443" name="矩形 2442"/>
          <p:cNvSpPr/>
          <p:nvPr/>
        </p:nvSpPr>
        <p:spPr>
          <a:xfrm>
            <a:off x="457200" y="2209800"/>
            <a:ext cx="8229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5</a:t>
            </a:r>
            <a:r>
              <a:rPr lang="zh-CN" altLang="en-US" sz="3200" b="1">
                <a:latin typeface="宋体" panose="02010600030101010101" pitchFamily="2" charset="-122"/>
              </a:rPr>
              <a:t>）一旦失去控制可能发生能量蓄积或突然释放的装置、设备、场所，如压力容器。</a:t>
            </a:r>
            <a:endParaRPr lang="zh-CN" altLang="en-US" sz="3200" b="1">
              <a:latin typeface="宋体" panose="02010600030101010101" pitchFamily="2" charset="-122"/>
            </a:endParaRPr>
          </a:p>
        </p:txBody>
      </p:sp>
      <p:sp>
        <p:nvSpPr>
          <p:cNvPr id="2444" name="矩形 2443"/>
          <p:cNvSpPr/>
          <p:nvPr/>
        </p:nvSpPr>
        <p:spPr>
          <a:xfrm>
            <a:off x="457200" y="3276600"/>
            <a:ext cx="8229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6</a:t>
            </a:r>
            <a:r>
              <a:rPr lang="zh-CN" altLang="en-US" sz="3200" b="1">
                <a:latin typeface="宋体" panose="02010600030101010101" pitchFamily="2" charset="-122"/>
              </a:rPr>
              <a:t>）危险物质，如各种有毒、有害、可燃烧爆炸的物质等</a:t>
            </a:r>
            <a:endParaRPr lang="zh-CN" altLang="en-US" sz="3200" b="1">
              <a:latin typeface="宋体" panose="02010600030101010101" pitchFamily="2" charset="-122"/>
            </a:endParaRPr>
          </a:p>
        </p:txBody>
      </p:sp>
      <p:sp>
        <p:nvSpPr>
          <p:cNvPr id="2445" name="矩形 2444"/>
          <p:cNvSpPr/>
          <p:nvPr/>
        </p:nvSpPr>
        <p:spPr>
          <a:xfrm>
            <a:off x="457200" y="4419600"/>
            <a:ext cx="8229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7</a:t>
            </a:r>
            <a:r>
              <a:rPr lang="zh-CN" altLang="en-US" sz="3200" b="1">
                <a:latin typeface="宋体" panose="02010600030101010101" pitchFamily="2" charset="-122"/>
              </a:rPr>
              <a:t>）生产、加工、储存危险物质的装置、设备、场所。</a:t>
            </a:r>
            <a:endParaRPr lang="zh-CN" altLang="en-US" sz="3200" b="1">
              <a:latin typeface="宋体" panose="02010600030101010101" pitchFamily="2" charset="-122"/>
            </a:endParaRPr>
          </a:p>
        </p:txBody>
      </p:sp>
      <p:sp>
        <p:nvSpPr>
          <p:cNvPr id="2446" name="矩形 2445"/>
          <p:cNvSpPr/>
          <p:nvPr/>
        </p:nvSpPr>
        <p:spPr>
          <a:xfrm>
            <a:off x="457200" y="5486400"/>
            <a:ext cx="8229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a:t>
            </a:r>
            <a:r>
              <a:rPr lang="en-US" altLang="zh-CN" sz="3200" b="1">
                <a:latin typeface="宋体" panose="02010600030101010101" pitchFamily="2" charset="-122"/>
              </a:rPr>
              <a:t>8</a:t>
            </a:r>
            <a:r>
              <a:rPr lang="zh-CN" altLang="en-US" sz="3200" b="1">
                <a:latin typeface="宋体" panose="02010600030101010101" pitchFamily="2" charset="-122"/>
              </a:rPr>
              <a:t>）人体一旦与之接触将导致能量意外释放的物体</a:t>
            </a:r>
            <a:endParaRPr lang="zh-CN" altLang="en-US" sz="3200" b="1">
              <a:latin typeface="宋体" panose="02010600030101010101" pitchFamily="2" charset="-122"/>
            </a:endParaRPr>
          </a:p>
        </p:txBody>
      </p:sp>
      <p:sp>
        <p:nvSpPr>
          <p:cNvPr id="65543" name="矩形 244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42"/>
                                        </p:tgtEl>
                                        <p:attrNameLst>
                                          <p:attrName>style.visibility</p:attrName>
                                        </p:attrNameLst>
                                      </p:cBhvr>
                                      <p:to>
                                        <p:strVal val="visible"/>
                                      </p:to>
                                    </p:set>
                                    <p:animEffect transition="in" filter="slide(fromBottom)">
                                      <p:cBhvr additive="base">
                                        <p:cTn id="7" dur="500"/>
                                        <p:tgtEl>
                                          <p:spTgt spid="2442"/>
                                        </p:tgtEl>
                                      </p:cBhvr>
                                    </p:animEffect>
                                  </p:childTnLst>
                                </p:cTn>
                              </p:par>
                              <p:par>
                                <p:cTn id="8" presetID="12" presetClass="entr" presetSubtype="4" fill="hold" grpId="1" nodeType="withEffect">
                                  <p:childTnLst>
                                    <p:set>
                                      <p:cBhvr additive="base">
                                        <p:cTn id="9" dur="1" fill="hold">
                                          <p:stCondLst>
                                            <p:cond delay="0"/>
                                          </p:stCondLst>
                                        </p:cTn>
                                        <p:tgtEl>
                                          <p:spTgt spid="2443"/>
                                        </p:tgtEl>
                                        <p:attrNameLst>
                                          <p:attrName>style.visibility</p:attrName>
                                        </p:attrNameLst>
                                      </p:cBhvr>
                                      <p:to>
                                        <p:strVal val="visible"/>
                                      </p:to>
                                    </p:set>
                                    <p:animEffect transition="in" filter="slide(fromBottom)">
                                      <p:cBhvr additive="base">
                                        <p:cTn id="10" dur="500"/>
                                        <p:tgtEl>
                                          <p:spTgt spid="2443"/>
                                        </p:tgtEl>
                                      </p:cBhvr>
                                    </p:animEffect>
                                  </p:childTnLst>
                                </p:cTn>
                              </p:par>
                              <p:par>
                                <p:cTn id="11" presetID="12" presetClass="entr" presetSubtype="4" fill="hold" grpId="2" nodeType="withEffect">
                                  <p:childTnLst>
                                    <p:set>
                                      <p:cBhvr additive="base">
                                        <p:cTn id="12" dur="1" fill="hold">
                                          <p:stCondLst>
                                            <p:cond delay="0"/>
                                          </p:stCondLst>
                                        </p:cTn>
                                        <p:tgtEl>
                                          <p:spTgt spid="2444"/>
                                        </p:tgtEl>
                                        <p:attrNameLst>
                                          <p:attrName>style.visibility</p:attrName>
                                        </p:attrNameLst>
                                      </p:cBhvr>
                                      <p:to>
                                        <p:strVal val="visible"/>
                                      </p:to>
                                    </p:set>
                                    <p:animEffect transition="in" filter="slide(fromBottom)">
                                      <p:cBhvr additive="base">
                                        <p:cTn id="13" dur="500"/>
                                        <p:tgtEl>
                                          <p:spTgt spid="2444"/>
                                        </p:tgtEl>
                                      </p:cBhvr>
                                    </p:animEffect>
                                  </p:childTnLst>
                                </p:cTn>
                              </p:par>
                              <p:par>
                                <p:cTn id="14" presetID="12" presetClass="entr" presetSubtype="4" fill="hold" grpId="3" nodeType="withEffect">
                                  <p:childTnLst>
                                    <p:set>
                                      <p:cBhvr additive="base">
                                        <p:cTn id="15" dur="1" fill="hold">
                                          <p:stCondLst>
                                            <p:cond delay="0"/>
                                          </p:stCondLst>
                                        </p:cTn>
                                        <p:tgtEl>
                                          <p:spTgt spid="2445"/>
                                        </p:tgtEl>
                                        <p:attrNameLst>
                                          <p:attrName>style.visibility</p:attrName>
                                        </p:attrNameLst>
                                      </p:cBhvr>
                                      <p:to>
                                        <p:strVal val="visible"/>
                                      </p:to>
                                    </p:set>
                                    <p:animEffect transition="in" filter="slide(fromBottom)">
                                      <p:cBhvr additive="base">
                                        <p:cTn id="16" dur="500"/>
                                        <p:tgtEl>
                                          <p:spTgt spid="2445"/>
                                        </p:tgtEl>
                                      </p:cBhvr>
                                    </p:animEffect>
                                  </p:childTnLst>
                                </p:cTn>
                              </p:par>
                              <p:par>
                                <p:cTn id="17" presetID="12" presetClass="entr" presetSubtype="4" fill="hold" grpId="4" nodeType="withEffect">
                                  <p:childTnLst>
                                    <p:set>
                                      <p:cBhvr additive="base">
                                        <p:cTn id="18" dur="1" fill="hold">
                                          <p:stCondLst>
                                            <p:cond delay="0"/>
                                          </p:stCondLst>
                                        </p:cTn>
                                        <p:tgtEl>
                                          <p:spTgt spid="2446"/>
                                        </p:tgtEl>
                                        <p:attrNameLst>
                                          <p:attrName>style.visibility</p:attrName>
                                        </p:attrNameLst>
                                      </p:cBhvr>
                                      <p:to>
                                        <p:strVal val="visible"/>
                                      </p:to>
                                    </p:set>
                                    <p:animEffect transition="in" filter="slide(fromBottom)">
                                      <p:cBhvr additive="base">
                                        <p:cTn id="19" dur="500"/>
                                        <p:tgtEl>
                                          <p:spTgt spid="2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2" grpId="0" animBg="1"/>
      <p:bldP spid="2443" grpId="1" animBg="1"/>
      <p:bldP spid="2444" grpId="2" animBg="1"/>
      <p:bldP spid="2445" grpId="3" animBg="1"/>
      <p:bldP spid="2446" grpId="4"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0" name="矩形 2449"/>
          <p:cNvSpPr/>
          <p:nvPr/>
        </p:nvSpPr>
        <p:spPr>
          <a:xfrm>
            <a:off x="381000" y="1828800"/>
            <a:ext cx="8382000" cy="1066800"/>
          </a:xfrm>
          <a:prstGeom prst="rect">
            <a:avLst/>
          </a:prstGeom>
          <a:noFill/>
          <a:ln w="9525">
            <a:noFill/>
          </a:ln>
        </p:spPr>
        <p:txBody>
          <a:bodyPr anchor="ctr" anchorCtr="0">
            <a:spAutoFit/>
          </a:bodyPr>
          <a:p>
            <a:r>
              <a:rPr lang="zh-CN" altLang="en-US" sz="3200" b="1">
                <a:latin typeface="Arial" panose="020B0604020202020204"/>
              </a:rPr>
              <a:t>导致约束、限制能量措施失效或破坏的各种不安全因素。</a:t>
            </a:r>
            <a:endParaRPr lang="zh-CN" altLang="en-US" sz="3200" b="1">
              <a:latin typeface="Arial" panose="020B0604020202020204"/>
            </a:endParaRPr>
          </a:p>
        </p:txBody>
      </p:sp>
      <p:sp>
        <p:nvSpPr>
          <p:cNvPr id="66562" name="矩形 245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52" name="矩形 2451"/>
          <p:cNvSpPr/>
          <p:nvPr/>
        </p:nvSpPr>
        <p:spPr>
          <a:xfrm>
            <a:off x="381000" y="1066800"/>
            <a:ext cx="2632075" cy="579438"/>
          </a:xfrm>
          <a:prstGeom prst="rect">
            <a:avLst/>
          </a:prstGeom>
          <a:solidFill>
            <a:srgbClr val="BBE0E3"/>
          </a:solidFill>
          <a:ln w="9525">
            <a:noFill/>
          </a:ln>
        </p:spPr>
        <p:txBody>
          <a:bodyPr wrap="none" anchor="ctr" anchorCtr="1">
            <a:spAutoFit/>
          </a:bodyPr>
          <a:p>
            <a:r>
              <a:rPr lang="zh-CN" altLang="en-US" sz="3200" b="1">
                <a:latin typeface="Arial" panose="020B0604020202020204"/>
              </a:rPr>
              <a:t>第二类危险源</a:t>
            </a:r>
            <a:endParaRPr lang="zh-CN" altLang="en-US" sz="3200" b="1">
              <a:latin typeface="Arial" panose="020B0604020202020204"/>
            </a:endParaRPr>
          </a:p>
        </p:txBody>
      </p:sp>
      <p:sp>
        <p:nvSpPr>
          <p:cNvPr id="2453" name="矩形 2452"/>
          <p:cNvSpPr/>
          <p:nvPr/>
        </p:nvSpPr>
        <p:spPr>
          <a:xfrm>
            <a:off x="457200" y="2971800"/>
            <a:ext cx="1408113" cy="579438"/>
          </a:xfrm>
          <a:prstGeom prst="rect">
            <a:avLst/>
          </a:prstGeom>
          <a:solidFill>
            <a:srgbClr val="BBE0E3"/>
          </a:solidFill>
          <a:ln w="9525">
            <a:noFill/>
          </a:ln>
        </p:spPr>
        <p:txBody>
          <a:bodyPr wrap="none" anchor="ctr" anchorCtr="1">
            <a:spAutoFit/>
          </a:bodyPr>
          <a:p>
            <a:r>
              <a:rPr lang="zh-CN" altLang="en-US" sz="3200" b="1">
                <a:latin typeface="Arial" panose="020B0604020202020204"/>
              </a:rPr>
              <a:t>人失误</a:t>
            </a:r>
            <a:endParaRPr lang="zh-CN" altLang="en-US" sz="3200" b="1">
              <a:latin typeface="Arial" panose="020B0604020202020204"/>
            </a:endParaRPr>
          </a:p>
        </p:txBody>
      </p:sp>
      <p:sp>
        <p:nvSpPr>
          <p:cNvPr id="2454" name="矩形 2453"/>
          <p:cNvSpPr/>
          <p:nvPr/>
        </p:nvSpPr>
        <p:spPr>
          <a:xfrm>
            <a:off x="381000" y="3581400"/>
            <a:ext cx="8382000" cy="1066800"/>
          </a:xfrm>
          <a:prstGeom prst="rect">
            <a:avLst/>
          </a:prstGeom>
          <a:noFill/>
          <a:ln w="9525">
            <a:noFill/>
          </a:ln>
        </p:spPr>
        <p:txBody>
          <a:bodyPr anchor="ctr" anchorCtr="0">
            <a:spAutoFit/>
          </a:bodyPr>
          <a:p>
            <a:r>
              <a:rPr lang="zh-CN" altLang="en-US" sz="3200" b="1">
                <a:latin typeface="Arial" panose="020B0604020202020204"/>
              </a:rPr>
              <a:t>人的行为偏离了预定的标准，人的不安全行为可看作人失误的特例。误开关是有毒气体泄漏</a:t>
            </a:r>
            <a:endParaRPr lang="zh-CN" altLang="en-US" sz="3200" b="1">
              <a:latin typeface="Arial" panose="020B0604020202020204"/>
            </a:endParaRPr>
          </a:p>
        </p:txBody>
      </p:sp>
      <p:sp>
        <p:nvSpPr>
          <p:cNvPr id="2455" name="矩形 2454"/>
          <p:cNvSpPr/>
          <p:nvPr/>
        </p:nvSpPr>
        <p:spPr>
          <a:xfrm>
            <a:off x="457200" y="4800600"/>
            <a:ext cx="1408113" cy="579438"/>
          </a:xfrm>
          <a:prstGeom prst="rect">
            <a:avLst/>
          </a:prstGeom>
          <a:solidFill>
            <a:srgbClr val="BBE0E3"/>
          </a:solidFill>
          <a:ln w="9525">
            <a:noFill/>
          </a:ln>
        </p:spPr>
        <p:txBody>
          <a:bodyPr wrap="none" anchor="ctr" anchorCtr="1">
            <a:spAutoFit/>
          </a:bodyPr>
          <a:p>
            <a:r>
              <a:rPr lang="zh-CN" altLang="en-US" sz="3200" b="1">
                <a:latin typeface="Arial" panose="020B0604020202020204"/>
              </a:rPr>
              <a:t>物故障</a:t>
            </a:r>
            <a:endParaRPr lang="zh-CN" altLang="en-US" sz="3200" b="1">
              <a:latin typeface="Arial" panose="020B0604020202020204"/>
            </a:endParaRPr>
          </a:p>
        </p:txBody>
      </p:sp>
      <p:sp>
        <p:nvSpPr>
          <p:cNvPr id="2456" name="矩形 2455"/>
          <p:cNvSpPr/>
          <p:nvPr/>
        </p:nvSpPr>
        <p:spPr>
          <a:xfrm>
            <a:off x="381000" y="5410200"/>
            <a:ext cx="8382000" cy="1066800"/>
          </a:xfrm>
          <a:prstGeom prst="rect">
            <a:avLst/>
          </a:prstGeom>
          <a:noFill/>
          <a:ln w="9525">
            <a:noFill/>
          </a:ln>
        </p:spPr>
        <p:txBody>
          <a:bodyPr anchor="ctr" anchorCtr="0">
            <a:spAutoFit/>
          </a:bodyPr>
          <a:p>
            <a:r>
              <a:rPr lang="zh-CN" altLang="en-US" sz="3200" b="1">
                <a:latin typeface="Arial" panose="020B0604020202020204"/>
              </a:rPr>
              <a:t>由于设备性能底下，而不能实现预定功能的现象，物的不安全状态可看作物故障的特例。</a:t>
            </a:r>
            <a:endParaRPr lang="zh-CN" altLang="en-US" sz="3200" b="1">
              <a:latin typeface="Arial" panose="020B0604020202020204"/>
            </a:endParaRPr>
          </a:p>
        </p:txBody>
      </p:sp>
      <p:sp>
        <p:nvSpPr>
          <p:cNvPr id="66568" name="矩形 245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childTnLst>
                                    <p:set>
                                      <p:cBhvr additive="base">
                                        <p:cTn id="6" dur="1" fill="hold">
                                          <p:stCondLst>
                                            <p:cond delay="0"/>
                                          </p:stCondLst>
                                        </p:cTn>
                                        <p:tgtEl>
                                          <p:spTgt spid="2452"/>
                                        </p:tgtEl>
                                        <p:attrNameLst>
                                          <p:attrName>style.visibility</p:attrName>
                                        </p:attrNameLst>
                                      </p:cBhvr>
                                      <p:to>
                                        <p:strVal val="visible"/>
                                      </p:to>
                                    </p:set>
                                    <p:animEffect transition="in" filter="slide(fromBottom)">
                                      <p:cBhvr additive="base">
                                        <p:cTn id="7" dur="500"/>
                                        <p:tgtEl>
                                          <p:spTgt spid="24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childTnLst>
                                    <p:set>
                                      <p:cBhvr additive="base">
                                        <p:cTn id="11" dur="1" fill="hold">
                                          <p:stCondLst>
                                            <p:cond delay="0"/>
                                          </p:stCondLst>
                                        </p:cTn>
                                        <p:tgtEl>
                                          <p:spTgt spid="2450"/>
                                        </p:tgtEl>
                                        <p:attrNameLst>
                                          <p:attrName>style.visibility</p:attrName>
                                        </p:attrNameLst>
                                      </p:cBhvr>
                                      <p:to>
                                        <p:strVal val="visible"/>
                                      </p:to>
                                    </p:set>
                                    <p:animEffect transition="in" filter="slide(fromBottom)">
                                      <p:cBhvr additive="base">
                                        <p:cTn id="12" dur="500"/>
                                        <p:tgtEl>
                                          <p:spTgt spid="245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453"/>
                                        </p:tgtEl>
                                        <p:attrNameLst>
                                          <p:attrName>style.visibility</p:attrName>
                                        </p:attrNameLst>
                                      </p:cBhvr>
                                      <p:to>
                                        <p:strVal val="visible"/>
                                      </p:to>
                                    </p:set>
                                    <p:animEffect transition="in" filter="slide(fromBottom)">
                                      <p:cBhvr additive="base">
                                        <p:cTn id="17" dur="500"/>
                                        <p:tgtEl>
                                          <p:spTgt spid="245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454"/>
                                        </p:tgtEl>
                                        <p:attrNameLst>
                                          <p:attrName>style.visibility</p:attrName>
                                        </p:attrNameLst>
                                      </p:cBhvr>
                                      <p:to>
                                        <p:strVal val="visible"/>
                                      </p:to>
                                    </p:set>
                                    <p:animEffect transition="in" filter="slide(fromBottom)">
                                      <p:cBhvr additive="base">
                                        <p:cTn id="22" dur="500"/>
                                        <p:tgtEl>
                                          <p:spTgt spid="245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4" nodeType="clickEffect">
                                  <p:childTnLst>
                                    <p:set>
                                      <p:cBhvr additive="base">
                                        <p:cTn id="26" dur="1" fill="hold">
                                          <p:stCondLst>
                                            <p:cond delay="0"/>
                                          </p:stCondLst>
                                        </p:cTn>
                                        <p:tgtEl>
                                          <p:spTgt spid="2455"/>
                                        </p:tgtEl>
                                        <p:attrNameLst>
                                          <p:attrName>style.visibility</p:attrName>
                                        </p:attrNameLst>
                                      </p:cBhvr>
                                      <p:to>
                                        <p:strVal val="visible"/>
                                      </p:to>
                                    </p:set>
                                    <p:animEffect transition="in" filter="slide(fromBottom)">
                                      <p:cBhvr additive="base">
                                        <p:cTn id="27" dur="500"/>
                                        <p:tgtEl>
                                          <p:spTgt spid="245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5" nodeType="clickEffect">
                                  <p:childTnLst>
                                    <p:set>
                                      <p:cBhvr additive="base">
                                        <p:cTn id="31" dur="1" fill="hold">
                                          <p:stCondLst>
                                            <p:cond delay="0"/>
                                          </p:stCondLst>
                                        </p:cTn>
                                        <p:tgtEl>
                                          <p:spTgt spid="2456"/>
                                        </p:tgtEl>
                                        <p:attrNameLst>
                                          <p:attrName>style.visibility</p:attrName>
                                        </p:attrNameLst>
                                      </p:cBhvr>
                                      <p:to>
                                        <p:strVal val="visible"/>
                                      </p:to>
                                    </p:set>
                                    <p:animEffect transition="in" filter="slide(fromBottom)">
                                      <p:cBhvr additive="base">
                                        <p:cTn id="32" dur="500"/>
                                        <p:tgtEl>
                                          <p:spTgt spid="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0" grpId="0" animBg="1"/>
      <p:bldP spid="2452" grpId="1" animBg="1"/>
      <p:bldP spid="2453" grpId="2" animBg="1"/>
      <p:bldP spid="2454" grpId="3" animBg="1"/>
      <p:bldP spid="2455" grpId="4" animBg="1"/>
      <p:bldP spid="2456" grpId="5"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0" name="矩形 2459"/>
          <p:cNvSpPr/>
          <p:nvPr/>
        </p:nvSpPr>
        <p:spPr>
          <a:xfrm>
            <a:off x="381000" y="1066800"/>
            <a:ext cx="1816100" cy="579438"/>
          </a:xfrm>
          <a:prstGeom prst="rect">
            <a:avLst/>
          </a:prstGeom>
          <a:solidFill>
            <a:srgbClr val="BBE0E3"/>
          </a:solidFill>
          <a:ln w="9525">
            <a:noFill/>
          </a:ln>
        </p:spPr>
        <p:txBody>
          <a:bodyPr wrap="none" anchor="ctr" anchorCtr="1">
            <a:spAutoFit/>
          </a:bodyPr>
          <a:p>
            <a:r>
              <a:rPr lang="zh-CN" altLang="en-US" sz="3200" b="1">
                <a:latin typeface="Arial" panose="020B0604020202020204"/>
              </a:rPr>
              <a:t>环境因素</a:t>
            </a:r>
            <a:endParaRPr lang="zh-CN" altLang="en-US" sz="3200" b="1">
              <a:latin typeface="Arial" panose="020B0604020202020204"/>
            </a:endParaRPr>
          </a:p>
        </p:txBody>
      </p:sp>
      <p:sp>
        <p:nvSpPr>
          <p:cNvPr id="67586" name="矩形 246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62" name="矩形 2461"/>
          <p:cNvSpPr/>
          <p:nvPr/>
        </p:nvSpPr>
        <p:spPr>
          <a:xfrm>
            <a:off x="381000" y="1752600"/>
            <a:ext cx="8382000" cy="1554163"/>
          </a:xfrm>
          <a:prstGeom prst="rect">
            <a:avLst/>
          </a:prstGeom>
          <a:noFill/>
          <a:ln w="9525">
            <a:noFill/>
          </a:ln>
        </p:spPr>
        <p:txBody>
          <a:bodyPr anchor="ctr" anchorCtr="0">
            <a:spAutoFit/>
          </a:bodyPr>
          <a:p>
            <a:r>
              <a:rPr lang="zh-CN" altLang="en-US" sz="3200" b="1">
                <a:latin typeface="Arial" panose="020B0604020202020204"/>
              </a:rPr>
              <a:t>系统运行环境，包括温度、湿度、照明、粉尘、通风换气、噪声、震动等物理因素，以及企业和社会环境。</a:t>
            </a:r>
            <a:endParaRPr lang="zh-CN" altLang="en-US" sz="3200" b="1">
              <a:latin typeface="Arial" panose="020B0604020202020204"/>
            </a:endParaRPr>
          </a:p>
        </p:txBody>
      </p:sp>
      <p:sp>
        <p:nvSpPr>
          <p:cNvPr id="2463" name="矩形 2462"/>
          <p:cNvSpPr/>
          <p:nvPr/>
        </p:nvSpPr>
        <p:spPr>
          <a:xfrm>
            <a:off x="457200" y="3429000"/>
            <a:ext cx="6324600" cy="579438"/>
          </a:xfrm>
          <a:prstGeom prst="rect">
            <a:avLst/>
          </a:prstGeom>
          <a:solidFill>
            <a:srgbClr val="BBE0E3"/>
          </a:solidFill>
          <a:ln w="9525">
            <a:noFill/>
          </a:ln>
        </p:spPr>
        <p:txBody>
          <a:bodyPr anchor="ctr" anchorCtr="1">
            <a:spAutoFit/>
          </a:bodyPr>
          <a:p>
            <a:r>
              <a:rPr lang="zh-CN" altLang="en-US" sz="3200" b="1">
                <a:latin typeface="Arial" panose="020B0604020202020204"/>
              </a:rPr>
              <a:t>三方面因素相互作用相互影响</a:t>
            </a:r>
            <a:endParaRPr lang="zh-CN" altLang="en-US" sz="3200" b="1">
              <a:latin typeface="Arial" panose="020B0604020202020204"/>
            </a:endParaRPr>
          </a:p>
        </p:txBody>
      </p:sp>
      <p:sp>
        <p:nvSpPr>
          <p:cNvPr id="2464" name="矩形 2463"/>
          <p:cNvSpPr/>
          <p:nvPr/>
        </p:nvSpPr>
        <p:spPr>
          <a:xfrm>
            <a:off x="457200" y="4114800"/>
            <a:ext cx="8382000" cy="2041525"/>
          </a:xfrm>
          <a:prstGeom prst="rect">
            <a:avLst/>
          </a:prstGeom>
          <a:noFill/>
          <a:ln w="9525">
            <a:noFill/>
          </a:ln>
        </p:spPr>
        <p:txBody>
          <a:bodyPr anchor="ctr" anchorCtr="0">
            <a:spAutoFit/>
          </a:bodyPr>
          <a:p>
            <a:r>
              <a:rPr lang="zh-CN" altLang="en-US" sz="3200" b="1">
                <a:latin typeface="Arial" panose="020B0604020202020204"/>
              </a:rPr>
              <a:t>不良环境能造成人失误和物故障，如潮湿加快设备腐蚀，设备强度下降；狭小空间造成手脚麻木。人失误造成物故障，如超载起吊重物引起吊绳断裂。</a:t>
            </a:r>
            <a:endParaRPr lang="zh-CN" altLang="en-US" sz="3200" b="1">
              <a:latin typeface="Arial" panose="020B0604020202020204"/>
            </a:endParaRPr>
          </a:p>
        </p:txBody>
      </p:sp>
      <p:sp>
        <p:nvSpPr>
          <p:cNvPr id="67590" name="矩形 246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60"/>
                                        </p:tgtEl>
                                        <p:attrNameLst>
                                          <p:attrName>style.visibility</p:attrName>
                                        </p:attrNameLst>
                                      </p:cBhvr>
                                      <p:to>
                                        <p:strVal val="visible"/>
                                      </p:to>
                                    </p:set>
                                    <p:animEffect transition="in" filter="slide(fromBottom)">
                                      <p:cBhvr additive="base">
                                        <p:cTn id="7" dur="500"/>
                                        <p:tgtEl>
                                          <p:spTgt spid="246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462"/>
                                        </p:tgtEl>
                                        <p:attrNameLst>
                                          <p:attrName>style.visibility</p:attrName>
                                        </p:attrNameLst>
                                      </p:cBhvr>
                                      <p:to>
                                        <p:strVal val="visible"/>
                                      </p:to>
                                    </p:set>
                                    <p:animEffect transition="in" filter="slide(fromBottom)">
                                      <p:cBhvr additive="base">
                                        <p:cTn id="12" dur="500"/>
                                        <p:tgtEl>
                                          <p:spTgt spid="246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463"/>
                                        </p:tgtEl>
                                        <p:attrNameLst>
                                          <p:attrName>style.visibility</p:attrName>
                                        </p:attrNameLst>
                                      </p:cBhvr>
                                      <p:to>
                                        <p:strVal val="visible"/>
                                      </p:to>
                                    </p:set>
                                    <p:animEffect transition="in" filter="slide(fromBottom)">
                                      <p:cBhvr additive="base">
                                        <p:cTn id="17" dur="500"/>
                                        <p:tgtEl>
                                          <p:spTgt spid="246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464"/>
                                        </p:tgtEl>
                                        <p:attrNameLst>
                                          <p:attrName>style.visibility</p:attrName>
                                        </p:attrNameLst>
                                      </p:cBhvr>
                                      <p:to>
                                        <p:strVal val="visible"/>
                                      </p:to>
                                    </p:set>
                                    <p:animEffect transition="in" filter="slide(fromBottom)">
                                      <p:cBhvr additive="base">
                                        <p:cTn id="22" dur="500"/>
                                        <p:tgtEl>
                                          <p:spTgt spid="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 grpId="0" animBg="1"/>
      <p:bldP spid="2462" grpId="1" animBg="1"/>
      <p:bldP spid="2463" grpId="2" animBg="1"/>
      <p:bldP spid="2464" grpId="3"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矩形 246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69" name="矩形 2468"/>
          <p:cNvSpPr/>
          <p:nvPr/>
        </p:nvSpPr>
        <p:spPr>
          <a:xfrm>
            <a:off x="381000" y="1066800"/>
            <a:ext cx="3448050" cy="579438"/>
          </a:xfrm>
          <a:prstGeom prst="rect">
            <a:avLst/>
          </a:prstGeom>
          <a:solidFill>
            <a:srgbClr val="BBE0E3"/>
          </a:solidFill>
          <a:ln w="9525">
            <a:noFill/>
          </a:ln>
        </p:spPr>
        <p:txBody>
          <a:bodyPr wrap="none" anchor="ctr" anchorCtr="1">
            <a:spAutoFit/>
          </a:bodyPr>
          <a:p>
            <a:r>
              <a:rPr lang="zh-CN" altLang="en-US" sz="3200" b="1">
                <a:latin typeface="Arial" panose="020B0604020202020204"/>
              </a:rPr>
              <a:t>两类危险源与事故</a:t>
            </a:r>
            <a:endParaRPr lang="zh-CN" altLang="en-US" sz="3200" b="1">
              <a:latin typeface="Arial" panose="020B0604020202020204"/>
            </a:endParaRPr>
          </a:p>
        </p:txBody>
      </p:sp>
      <p:sp>
        <p:nvSpPr>
          <p:cNvPr id="2470" name="矩形 2469"/>
          <p:cNvSpPr/>
          <p:nvPr/>
        </p:nvSpPr>
        <p:spPr>
          <a:xfrm>
            <a:off x="381000" y="1754188"/>
            <a:ext cx="8382000" cy="1554162"/>
          </a:xfrm>
          <a:prstGeom prst="rect">
            <a:avLst/>
          </a:prstGeom>
          <a:noFill/>
          <a:ln w="9525">
            <a:noFill/>
          </a:ln>
        </p:spPr>
        <p:txBody>
          <a:bodyPr anchor="ctr" anchorCtr="0">
            <a:spAutoFit/>
          </a:bodyPr>
          <a:p>
            <a:r>
              <a:rPr lang="zh-CN" altLang="en-US" sz="3200" b="1">
                <a:latin typeface="Arial" panose="020B0604020202020204"/>
              </a:rPr>
              <a:t>一起事故是两类危险源共同作用的结果，第一类危险源是事故发生的前提，第二类危险源的出现是第一类危险源造成事故的必要条件。</a:t>
            </a:r>
            <a:endParaRPr lang="zh-CN" altLang="en-US" sz="3200" b="1">
              <a:latin typeface="Arial" panose="020B0604020202020204"/>
            </a:endParaRPr>
          </a:p>
        </p:txBody>
      </p:sp>
      <p:sp>
        <p:nvSpPr>
          <p:cNvPr id="2471" name="流程图: 过程 2470"/>
          <p:cNvSpPr/>
          <p:nvPr/>
        </p:nvSpPr>
        <p:spPr>
          <a:xfrm>
            <a:off x="2057400" y="3505200"/>
            <a:ext cx="4648200" cy="609600"/>
          </a:xfrm>
          <a:prstGeom prst="flowChartProcess">
            <a:avLst/>
          </a:prstGeom>
          <a:no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因能量意外释放而致事故</a:t>
            </a:r>
            <a:endParaRPr lang="zh-CN" altLang="en-US" sz="3200" b="1">
              <a:latin typeface="Arial" panose="020B0604020202020204"/>
            </a:endParaRPr>
          </a:p>
        </p:txBody>
      </p:sp>
      <p:sp>
        <p:nvSpPr>
          <p:cNvPr id="2472" name="流程图: 过程 2471"/>
          <p:cNvSpPr/>
          <p:nvPr/>
        </p:nvSpPr>
        <p:spPr>
          <a:xfrm>
            <a:off x="2057400" y="4648200"/>
            <a:ext cx="2286000" cy="609600"/>
          </a:xfrm>
          <a:prstGeom prst="flowChartProcess">
            <a:avLst/>
          </a:prstGeom>
          <a:no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能量失控</a:t>
            </a:r>
            <a:endParaRPr lang="zh-CN" altLang="en-US" sz="3200" b="1">
              <a:latin typeface="Arial" panose="020B0604020202020204"/>
            </a:endParaRPr>
          </a:p>
        </p:txBody>
      </p:sp>
      <p:sp>
        <p:nvSpPr>
          <p:cNvPr id="2473" name="下箭头 2472"/>
          <p:cNvSpPr/>
          <p:nvPr/>
        </p:nvSpPr>
        <p:spPr>
          <a:xfrm>
            <a:off x="4114800" y="4114800"/>
            <a:ext cx="533400" cy="533400"/>
          </a:xfrm>
          <a:prstGeom prst="downArrow">
            <a:avLst>
              <a:gd name="adj1" fmla="val 50000"/>
              <a:gd name="adj2" fmla="val 25000"/>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2474" name="流程图: 过程 2473"/>
          <p:cNvSpPr/>
          <p:nvPr/>
        </p:nvSpPr>
        <p:spPr>
          <a:xfrm>
            <a:off x="4419600" y="4648200"/>
            <a:ext cx="2286000" cy="609600"/>
          </a:xfrm>
          <a:prstGeom prst="flowChartProcess">
            <a:avLst/>
          </a:prstGeom>
          <a:no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人员接触</a:t>
            </a:r>
            <a:endParaRPr lang="zh-CN" altLang="en-US" sz="3200" b="1">
              <a:latin typeface="Arial" panose="020B0604020202020204"/>
            </a:endParaRPr>
          </a:p>
        </p:txBody>
      </p:sp>
      <p:sp>
        <p:nvSpPr>
          <p:cNvPr id="2475" name="流程图: 过程 2474"/>
          <p:cNvSpPr/>
          <p:nvPr/>
        </p:nvSpPr>
        <p:spPr>
          <a:xfrm>
            <a:off x="2057400" y="5791200"/>
            <a:ext cx="1066800" cy="1066800"/>
          </a:xfrm>
          <a:prstGeom prst="flowChartProcess">
            <a:avLst/>
          </a:prstGeom>
          <a:no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设备</a:t>
            </a:r>
            <a:endParaRPr lang="zh-CN" altLang="en-US" sz="3200" b="1">
              <a:latin typeface="Arial" panose="020B0604020202020204"/>
            </a:endParaRPr>
          </a:p>
          <a:p>
            <a:pPr algn="ctr"/>
            <a:r>
              <a:rPr lang="zh-CN" altLang="en-US" sz="3200" b="1">
                <a:latin typeface="Arial" panose="020B0604020202020204"/>
              </a:rPr>
              <a:t>故障</a:t>
            </a:r>
            <a:endParaRPr lang="zh-CN" altLang="en-US" sz="3200" b="1">
              <a:latin typeface="Arial" panose="020B0604020202020204"/>
            </a:endParaRPr>
          </a:p>
        </p:txBody>
      </p:sp>
      <p:sp>
        <p:nvSpPr>
          <p:cNvPr id="2476" name="下箭头 2475"/>
          <p:cNvSpPr/>
          <p:nvPr/>
        </p:nvSpPr>
        <p:spPr>
          <a:xfrm>
            <a:off x="2971800" y="5257800"/>
            <a:ext cx="457200" cy="533400"/>
          </a:xfrm>
          <a:prstGeom prst="downArrow">
            <a:avLst>
              <a:gd name="adj1" fmla="val 50000"/>
              <a:gd name="adj2" fmla="val 29155"/>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2477" name="流程图: 过程 2476"/>
          <p:cNvSpPr/>
          <p:nvPr/>
        </p:nvSpPr>
        <p:spPr>
          <a:xfrm>
            <a:off x="3276600" y="5791200"/>
            <a:ext cx="1066800" cy="1066800"/>
          </a:xfrm>
          <a:prstGeom prst="flowChartProcess">
            <a:avLst/>
          </a:prstGeom>
          <a:no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操作</a:t>
            </a:r>
            <a:endParaRPr lang="zh-CN" altLang="en-US" sz="3200" b="1">
              <a:latin typeface="Arial" panose="020B0604020202020204"/>
            </a:endParaRPr>
          </a:p>
          <a:p>
            <a:pPr algn="ctr"/>
            <a:r>
              <a:rPr lang="zh-CN" altLang="en-US" sz="3200" b="1">
                <a:latin typeface="Arial" panose="020B0604020202020204"/>
              </a:rPr>
              <a:t>失误</a:t>
            </a:r>
            <a:endParaRPr lang="zh-CN" altLang="en-US" sz="3200" b="1">
              <a:latin typeface="Arial" panose="020B0604020202020204"/>
            </a:endParaRPr>
          </a:p>
        </p:txBody>
      </p:sp>
      <p:sp>
        <p:nvSpPr>
          <p:cNvPr id="2478" name="流程图: 过程 2477"/>
          <p:cNvSpPr/>
          <p:nvPr/>
        </p:nvSpPr>
        <p:spPr>
          <a:xfrm>
            <a:off x="4419600" y="5791200"/>
            <a:ext cx="1066800" cy="1066800"/>
          </a:xfrm>
          <a:prstGeom prst="flowChartProcess">
            <a:avLst/>
          </a:prstGeom>
          <a:no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没有</a:t>
            </a:r>
            <a:endParaRPr lang="zh-CN" altLang="en-US" sz="3200" b="1">
              <a:latin typeface="Arial" panose="020B0604020202020204"/>
            </a:endParaRPr>
          </a:p>
          <a:p>
            <a:pPr algn="ctr"/>
            <a:r>
              <a:rPr lang="zh-CN" altLang="en-US" sz="3200" b="1">
                <a:latin typeface="Arial" panose="020B0604020202020204"/>
              </a:rPr>
              <a:t>意识</a:t>
            </a:r>
            <a:endParaRPr lang="zh-CN" altLang="en-US" sz="3200" b="1">
              <a:latin typeface="Arial" panose="020B0604020202020204"/>
            </a:endParaRPr>
          </a:p>
        </p:txBody>
      </p:sp>
      <p:sp>
        <p:nvSpPr>
          <p:cNvPr id="2479" name="流程图: 过程 2478"/>
          <p:cNvSpPr/>
          <p:nvPr/>
        </p:nvSpPr>
        <p:spPr>
          <a:xfrm>
            <a:off x="5638800" y="5791200"/>
            <a:ext cx="1066800" cy="1066800"/>
          </a:xfrm>
          <a:prstGeom prst="flowChartProcess">
            <a:avLst/>
          </a:prstGeom>
          <a:no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操作</a:t>
            </a:r>
            <a:endParaRPr lang="zh-CN" altLang="en-US" sz="3200" b="1">
              <a:latin typeface="Arial" panose="020B0604020202020204"/>
            </a:endParaRPr>
          </a:p>
          <a:p>
            <a:pPr algn="ctr"/>
            <a:r>
              <a:rPr lang="zh-CN" altLang="en-US" sz="3200" b="1">
                <a:latin typeface="Arial" panose="020B0604020202020204"/>
              </a:rPr>
              <a:t>失误</a:t>
            </a:r>
            <a:endParaRPr lang="zh-CN" altLang="en-US" sz="3200" b="1">
              <a:latin typeface="Arial" panose="020B0604020202020204"/>
            </a:endParaRPr>
          </a:p>
        </p:txBody>
      </p:sp>
      <p:sp>
        <p:nvSpPr>
          <p:cNvPr id="2480" name="下箭头 2479"/>
          <p:cNvSpPr/>
          <p:nvPr/>
        </p:nvSpPr>
        <p:spPr>
          <a:xfrm>
            <a:off x="5334000" y="5257800"/>
            <a:ext cx="457200" cy="533400"/>
          </a:xfrm>
          <a:prstGeom prst="downArrow">
            <a:avLst>
              <a:gd name="adj1" fmla="val 50000"/>
              <a:gd name="adj2" fmla="val 29155"/>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69"/>
                                        </p:tgtEl>
                                        <p:attrNameLst>
                                          <p:attrName>style.visibility</p:attrName>
                                        </p:attrNameLst>
                                      </p:cBhvr>
                                      <p:to>
                                        <p:strVal val="visible"/>
                                      </p:to>
                                    </p:set>
                                    <p:animEffect transition="in" filter="slide(fromBottom)">
                                      <p:cBhvr additive="base">
                                        <p:cTn id="7" dur="500"/>
                                        <p:tgtEl>
                                          <p:spTgt spid="246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470"/>
                                        </p:tgtEl>
                                        <p:attrNameLst>
                                          <p:attrName>style.visibility</p:attrName>
                                        </p:attrNameLst>
                                      </p:cBhvr>
                                      <p:to>
                                        <p:strVal val="visible"/>
                                      </p:to>
                                    </p:set>
                                    <p:animEffect transition="in" filter="slide(fromBottom)">
                                      <p:cBhvr additive="base">
                                        <p:cTn id="12" dur="500"/>
                                        <p:tgtEl>
                                          <p:spTgt spid="247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471"/>
                                        </p:tgtEl>
                                        <p:attrNameLst>
                                          <p:attrName>style.visibility</p:attrName>
                                        </p:attrNameLst>
                                      </p:cBhvr>
                                      <p:to>
                                        <p:strVal val="visible"/>
                                      </p:to>
                                    </p:set>
                                    <p:animEffect transition="in" filter="slide(fromBottom)">
                                      <p:cBhvr additive="base">
                                        <p:cTn id="17" dur="500"/>
                                        <p:tgtEl>
                                          <p:spTgt spid="24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childTnLst>
                                    <p:set>
                                      <p:cBhvr additive="base">
                                        <p:cTn id="21" dur="1" fill="hold">
                                          <p:stCondLst>
                                            <p:cond delay="0"/>
                                          </p:stCondLst>
                                        </p:cTn>
                                        <p:tgtEl>
                                          <p:spTgt spid="24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3" nodeType="clickEffect">
                                  <p:childTnLst>
                                    <p:set>
                                      <p:cBhvr additive="base">
                                        <p:cTn id="25" dur="1" fill="hold">
                                          <p:stCondLst>
                                            <p:cond delay="0"/>
                                          </p:stCondLst>
                                        </p:cTn>
                                        <p:tgtEl>
                                          <p:spTgt spid="2472"/>
                                        </p:tgtEl>
                                        <p:attrNameLst>
                                          <p:attrName>style.visibility</p:attrName>
                                        </p:attrNameLst>
                                      </p:cBhvr>
                                      <p:to>
                                        <p:strVal val="visible"/>
                                      </p:to>
                                    </p:set>
                                    <p:animEffect transition="in" filter="slide(fromBottom)">
                                      <p:cBhvr additive="base">
                                        <p:cTn id="26" dur="500"/>
                                        <p:tgtEl>
                                          <p:spTgt spid="2472"/>
                                        </p:tgtEl>
                                      </p:cBhvr>
                                    </p:animEffect>
                                  </p:childTnLst>
                                </p:cTn>
                              </p:par>
                              <p:par>
                                <p:cTn id="27" presetID="12" presetClass="entr" presetSubtype="4" fill="hold" grpId="4" nodeType="withEffect">
                                  <p:childTnLst>
                                    <p:set>
                                      <p:cBhvr additive="base">
                                        <p:cTn id="28" dur="1" fill="hold">
                                          <p:stCondLst>
                                            <p:cond delay="0"/>
                                          </p:stCondLst>
                                        </p:cTn>
                                        <p:tgtEl>
                                          <p:spTgt spid="2474"/>
                                        </p:tgtEl>
                                        <p:attrNameLst>
                                          <p:attrName>style.visibility</p:attrName>
                                        </p:attrNameLst>
                                      </p:cBhvr>
                                      <p:to>
                                        <p:strVal val="visible"/>
                                      </p:to>
                                    </p:set>
                                    <p:animEffect transition="in" filter="slide(fromBottom)">
                                      <p:cBhvr additive="base">
                                        <p:cTn id="29" dur="500"/>
                                        <p:tgtEl>
                                          <p:spTgt spid="247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childTnLst>
                                    <p:set>
                                      <p:cBhvr additive="base">
                                        <p:cTn id="33" dur="1" fill="hold">
                                          <p:stCondLst>
                                            <p:cond delay="0"/>
                                          </p:stCondLst>
                                        </p:cTn>
                                        <p:tgtEl>
                                          <p:spTgt spid="2476"/>
                                        </p:tgtEl>
                                        <p:attrNameLst>
                                          <p:attrName>style.visibility</p:attrName>
                                        </p:attrNameLst>
                                      </p:cBhvr>
                                      <p:to>
                                        <p:strVal val="visible"/>
                                      </p:to>
                                    </p:set>
                                    <p:animEffect transition="in" filter="slide(fromBottom)">
                                      <p:cBhvr additive="base">
                                        <p:cTn id="34" dur="500"/>
                                        <p:tgtEl>
                                          <p:spTgt spid="2476"/>
                                        </p:tgtEl>
                                      </p:cBhvr>
                                    </p:animEffect>
                                  </p:childTnLst>
                                </p:cTn>
                              </p:par>
                              <p:par>
                                <p:cTn id="35" presetID="12" presetClass="entr" presetSubtype="4" fill="hold" nodeType="withEffect">
                                  <p:childTnLst>
                                    <p:set>
                                      <p:cBhvr additive="base">
                                        <p:cTn id="36" dur="1" fill="hold">
                                          <p:stCondLst>
                                            <p:cond delay="0"/>
                                          </p:stCondLst>
                                        </p:cTn>
                                        <p:tgtEl>
                                          <p:spTgt spid="2480"/>
                                        </p:tgtEl>
                                        <p:attrNameLst>
                                          <p:attrName>style.visibility</p:attrName>
                                        </p:attrNameLst>
                                      </p:cBhvr>
                                      <p:to>
                                        <p:strVal val="visible"/>
                                      </p:to>
                                    </p:set>
                                    <p:animEffect transition="in" filter="slide(fromBottom)">
                                      <p:cBhvr additive="base">
                                        <p:cTn id="37" dur="500"/>
                                        <p:tgtEl>
                                          <p:spTgt spid="248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5" nodeType="clickEffect">
                                  <p:childTnLst>
                                    <p:set>
                                      <p:cBhvr additive="base">
                                        <p:cTn id="41" dur="1" fill="hold">
                                          <p:stCondLst>
                                            <p:cond delay="0"/>
                                          </p:stCondLst>
                                        </p:cTn>
                                        <p:tgtEl>
                                          <p:spTgt spid="2475"/>
                                        </p:tgtEl>
                                        <p:attrNameLst>
                                          <p:attrName>style.visibility</p:attrName>
                                        </p:attrNameLst>
                                      </p:cBhvr>
                                      <p:to>
                                        <p:strVal val="visible"/>
                                      </p:to>
                                    </p:set>
                                    <p:animEffect transition="in" filter="slide(fromBottom)">
                                      <p:cBhvr additive="base">
                                        <p:cTn id="42" dur="500"/>
                                        <p:tgtEl>
                                          <p:spTgt spid="2475"/>
                                        </p:tgtEl>
                                      </p:cBhvr>
                                    </p:animEffect>
                                  </p:childTnLst>
                                </p:cTn>
                              </p:par>
                              <p:par>
                                <p:cTn id="43" presetID="12" presetClass="entr" presetSubtype="4" fill="hold" grpId="6" nodeType="withEffect">
                                  <p:childTnLst>
                                    <p:set>
                                      <p:cBhvr additive="base">
                                        <p:cTn id="44" dur="1" fill="hold">
                                          <p:stCondLst>
                                            <p:cond delay="0"/>
                                          </p:stCondLst>
                                        </p:cTn>
                                        <p:tgtEl>
                                          <p:spTgt spid="2477"/>
                                        </p:tgtEl>
                                        <p:attrNameLst>
                                          <p:attrName>style.visibility</p:attrName>
                                        </p:attrNameLst>
                                      </p:cBhvr>
                                      <p:to>
                                        <p:strVal val="visible"/>
                                      </p:to>
                                    </p:set>
                                    <p:animEffect transition="in" filter="slide(fromBottom)">
                                      <p:cBhvr additive="base">
                                        <p:cTn id="45" dur="500"/>
                                        <p:tgtEl>
                                          <p:spTgt spid="2477"/>
                                        </p:tgtEl>
                                      </p:cBhvr>
                                    </p:animEffect>
                                  </p:childTnLst>
                                </p:cTn>
                              </p:par>
                              <p:par>
                                <p:cTn id="46" presetID="12" presetClass="entr" presetSubtype="4" fill="hold" grpId="7" nodeType="withEffect">
                                  <p:childTnLst>
                                    <p:set>
                                      <p:cBhvr additive="base">
                                        <p:cTn id="47" dur="1" fill="hold">
                                          <p:stCondLst>
                                            <p:cond delay="0"/>
                                          </p:stCondLst>
                                        </p:cTn>
                                        <p:tgtEl>
                                          <p:spTgt spid="2478"/>
                                        </p:tgtEl>
                                        <p:attrNameLst>
                                          <p:attrName>style.visibility</p:attrName>
                                        </p:attrNameLst>
                                      </p:cBhvr>
                                      <p:to>
                                        <p:strVal val="visible"/>
                                      </p:to>
                                    </p:set>
                                    <p:animEffect transition="in" filter="slide(fromBottom)">
                                      <p:cBhvr additive="base">
                                        <p:cTn id="48" dur="500"/>
                                        <p:tgtEl>
                                          <p:spTgt spid="2478"/>
                                        </p:tgtEl>
                                      </p:cBhvr>
                                    </p:animEffect>
                                  </p:childTnLst>
                                </p:cTn>
                              </p:par>
                              <p:par>
                                <p:cTn id="49" presetID="12" presetClass="entr" presetSubtype="4" fill="hold" grpId="8" nodeType="withEffect">
                                  <p:childTnLst>
                                    <p:set>
                                      <p:cBhvr additive="base">
                                        <p:cTn id="50" dur="1" fill="hold">
                                          <p:stCondLst>
                                            <p:cond delay="0"/>
                                          </p:stCondLst>
                                        </p:cTn>
                                        <p:tgtEl>
                                          <p:spTgt spid="2479"/>
                                        </p:tgtEl>
                                        <p:attrNameLst>
                                          <p:attrName>style.visibility</p:attrName>
                                        </p:attrNameLst>
                                      </p:cBhvr>
                                      <p:to>
                                        <p:strVal val="visible"/>
                                      </p:to>
                                    </p:set>
                                    <p:animEffect transition="in" filter="slide(fromBottom)">
                                      <p:cBhvr additive="base">
                                        <p:cTn id="51" dur="5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 grpId="0" animBg="1"/>
      <p:bldP spid="2470" grpId="1" animBg="1"/>
      <p:bldP spid="2471" grpId="2" animBg="1"/>
      <p:bldP spid="2472" grpId="3" animBg="1"/>
      <p:bldP spid="2474" grpId="4" animBg="1"/>
      <p:bldP spid="2475" grpId="5" animBg="1"/>
      <p:bldP spid="2477" grpId="6" animBg="1"/>
      <p:bldP spid="2478" grpId="7" animBg="1"/>
      <p:bldP spid="2479" grpId="8"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矩形 248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84" name="矩形 2483"/>
          <p:cNvSpPr/>
          <p:nvPr/>
        </p:nvSpPr>
        <p:spPr>
          <a:xfrm>
            <a:off x="381000" y="914400"/>
            <a:ext cx="5638800" cy="641350"/>
          </a:xfrm>
          <a:prstGeom prst="rect">
            <a:avLst/>
          </a:prstGeom>
          <a:noFill/>
          <a:ln w="9525">
            <a:noFill/>
          </a:ln>
        </p:spPr>
        <p:txBody>
          <a:bodyPr anchor="t" anchorCtr="0">
            <a:spAutoFit/>
          </a:bodyPr>
          <a:p>
            <a:r>
              <a:rPr lang="zh-CN" altLang="en-US" b="1">
                <a:latin typeface="华文行楷" pitchFamily="2" charset="-122"/>
                <a:ea typeface="华文行楷" pitchFamily="2" charset="-122"/>
              </a:rPr>
              <a:t>能量意外转移理论解读</a:t>
            </a:r>
            <a:endParaRPr lang="zh-CN" altLang="en-US" b="1">
              <a:latin typeface="华文行楷" pitchFamily="2" charset="-122"/>
              <a:ea typeface="华文行楷" pitchFamily="2" charset="-122"/>
            </a:endParaRPr>
          </a:p>
        </p:txBody>
      </p:sp>
      <p:sp>
        <p:nvSpPr>
          <p:cNvPr id="2485" name="矩形 2484"/>
          <p:cNvSpPr/>
          <p:nvPr/>
        </p:nvSpPr>
        <p:spPr>
          <a:xfrm>
            <a:off x="533400" y="1676400"/>
            <a:ext cx="8077200" cy="579438"/>
          </a:xfrm>
          <a:prstGeom prst="rect">
            <a:avLst/>
          </a:prstGeom>
          <a:noFill/>
          <a:ln w="9525">
            <a:noFill/>
          </a:ln>
        </p:spPr>
        <p:txBody>
          <a:bodyPr anchor="t" anchorCtr="0">
            <a:spAutoFit/>
          </a:bodyPr>
          <a:p>
            <a:r>
              <a:rPr lang="zh-CN" altLang="en-US" sz="3200" b="1">
                <a:latin typeface="宋体" panose="02010600030101010101" pitchFamily="2" charset="-122"/>
              </a:rPr>
              <a:t>预防措施，防护措施：</a:t>
            </a:r>
            <a:endParaRPr lang="zh-CN" altLang="en-US" sz="3200" b="1">
              <a:latin typeface="宋体" panose="02010600030101010101" pitchFamily="2" charset="-122"/>
            </a:endParaRPr>
          </a:p>
        </p:txBody>
      </p:sp>
      <p:sp>
        <p:nvSpPr>
          <p:cNvPr id="2486" name="矩形 2485"/>
          <p:cNvSpPr/>
          <p:nvPr/>
        </p:nvSpPr>
        <p:spPr>
          <a:xfrm>
            <a:off x="539750" y="2276475"/>
            <a:ext cx="8424863" cy="579438"/>
          </a:xfrm>
          <a:prstGeom prst="rect">
            <a:avLst/>
          </a:prstGeom>
          <a:noFill/>
          <a:ln w="9525">
            <a:noFill/>
          </a:ln>
        </p:spPr>
        <p:txBody>
          <a:bodyPr anchor="t" anchorCtr="0">
            <a:spAutoFit/>
          </a:bodyPr>
          <a:p>
            <a:r>
              <a:rPr lang="zh-CN" altLang="en-US" sz="3200" b="1">
                <a:latin typeface="宋体" panose="02010600030101010101" pitchFamily="2" charset="-122"/>
              </a:rPr>
              <a:t>合理能量的大小，能量的存储在临界量范围内</a:t>
            </a:r>
            <a:endParaRPr lang="zh-CN" altLang="en-US" sz="3200" b="1">
              <a:latin typeface="宋体" panose="02010600030101010101" pitchFamily="2" charset="-122"/>
            </a:endParaRPr>
          </a:p>
        </p:txBody>
      </p:sp>
      <p:sp>
        <p:nvSpPr>
          <p:cNvPr id="2487" name="矩形 2486"/>
          <p:cNvSpPr/>
          <p:nvPr/>
        </p:nvSpPr>
        <p:spPr>
          <a:xfrm>
            <a:off x="539750" y="2924175"/>
            <a:ext cx="8424863" cy="579438"/>
          </a:xfrm>
          <a:prstGeom prst="rect">
            <a:avLst/>
          </a:prstGeom>
          <a:noFill/>
          <a:ln w="9525">
            <a:noFill/>
          </a:ln>
        </p:spPr>
        <p:txBody>
          <a:bodyPr anchor="t" anchorCtr="0">
            <a:spAutoFit/>
          </a:bodyPr>
          <a:p>
            <a:r>
              <a:rPr lang="zh-CN" altLang="en-US" sz="3200" b="1">
                <a:latin typeface="宋体" panose="02010600030101010101" pitchFamily="2" charset="-122"/>
              </a:rPr>
              <a:t>稳定能量的存在状态，悬吊物固定牢固。</a:t>
            </a:r>
            <a:endParaRPr lang="zh-CN" altLang="en-US" sz="3200" b="1">
              <a:latin typeface="宋体" panose="02010600030101010101" pitchFamily="2" charset="-122"/>
            </a:endParaRPr>
          </a:p>
        </p:txBody>
      </p:sp>
      <p:sp>
        <p:nvSpPr>
          <p:cNvPr id="2488" name="矩形 2487"/>
          <p:cNvSpPr/>
          <p:nvPr/>
        </p:nvSpPr>
        <p:spPr>
          <a:xfrm>
            <a:off x="539750" y="3644900"/>
            <a:ext cx="8424863" cy="579438"/>
          </a:xfrm>
          <a:prstGeom prst="rect">
            <a:avLst/>
          </a:prstGeom>
          <a:noFill/>
          <a:ln w="9525">
            <a:noFill/>
          </a:ln>
        </p:spPr>
        <p:txBody>
          <a:bodyPr anchor="t" anchorCtr="0">
            <a:spAutoFit/>
          </a:bodyPr>
          <a:p>
            <a:r>
              <a:rPr lang="zh-CN" altLang="en-US" sz="3200" b="1">
                <a:latin typeface="宋体" panose="02010600030101010101" pitchFamily="2" charset="-122"/>
              </a:rPr>
              <a:t>加强能量的监控，压力记、安全阀</a:t>
            </a:r>
            <a:endParaRPr lang="zh-CN" altLang="en-US" sz="3200" b="1">
              <a:latin typeface="宋体" panose="02010600030101010101" pitchFamily="2" charset="-122"/>
            </a:endParaRPr>
          </a:p>
        </p:txBody>
      </p:sp>
      <p:sp>
        <p:nvSpPr>
          <p:cNvPr id="2489" name="矩形 2488"/>
          <p:cNvSpPr/>
          <p:nvPr/>
        </p:nvSpPr>
        <p:spPr>
          <a:xfrm>
            <a:off x="539750" y="4365625"/>
            <a:ext cx="8424863" cy="1066800"/>
          </a:xfrm>
          <a:prstGeom prst="rect">
            <a:avLst/>
          </a:prstGeom>
          <a:noFill/>
          <a:ln w="9525">
            <a:noFill/>
          </a:ln>
        </p:spPr>
        <p:txBody>
          <a:bodyPr anchor="t" anchorCtr="0">
            <a:spAutoFit/>
          </a:bodyPr>
          <a:p>
            <a:r>
              <a:rPr lang="zh-CN" altLang="en-US" sz="3200" b="1">
                <a:latin typeface="宋体" panose="02010600030101010101" pitchFamily="2" charset="-122"/>
              </a:rPr>
              <a:t>加强管理，人员的防护，设备和能量载体与的间隔与隔离防护</a:t>
            </a:r>
            <a:endParaRPr lang="zh-CN" altLang="en-US" sz="3200" b="1">
              <a:latin typeface="宋体" panose="02010600030101010101" pitchFamily="2" charset="-122"/>
            </a:endParaRPr>
          </a:p>
        </p:txBody>
      </p:sp>
      <p:sp>
        <p:nvSpPr>
          <p:cNvPr id="69640" name="矩形 248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84"/>
                                        </p:tgtEl>
                                        <p:attrNameLst>
                                          <p:attrName>style.visibility</p:attrName>
                                        </p:attrNameLst>
                                      </p:cBhvr>
                                      <p:to>
                                        <p:strVal val="visible"/>
                                      </p:to>
                                    </p:set>
                                    <p:animEffect transition="in" filter="slide(fromBottom)">
                                      <p:cBhvr additive="base">
                                        <p:cTn id="7" dur="500"/>
                                        <p:tgtEl>
                                          <p:spTgt spid="248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485"/>
                                        </p:tgtEl>
                                        <p:attrNameLst>
                                          <p:attrName>style.visibility</p:attrName>
                                        </p:attrNameLst>
                                      </p:cBhvr>
                                      <p:to>
                                        <p:strVal val="visible"/>
                                      </p:to>
                                    </p:set>
                                    <p:animEffect transition="in" filter="slide(fromBottom)">
                                      <p:cBhvr additive="base">
                                        <p:cTn id="12" dur="500"/>
                                        <p:tgtEl>
                                          <p:spTgt spid="248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486"/>
                                        </p:tgtEl>
                                        <p:attrNameLst>
                                          <p:attrName>style.visibility</p:attrName>
                                        </p:attrNameLst>
                                      </p:cBhvr>
                                      <p:to>
                                        <p:strVal val="visible"/>
                                      </p:to>
                                    </p:set>
                                    <p:animEffect transition="in" filter="slide(fromBottom)">
                                      <p:cBhvr additive="base">
                                        <p:cTn id="17" dur="500"/>
                                        <p:tgtEl>
                                          <p:spTgt spid="2486"/>
                                        </p:tgtEl>
                                      </p:cBhvr>
                                    </p:animEffect>
                                  </p:childTnLst>
                                </p:cTn>
                              </p:par>
                              <p:par>
                                <p:cTn id="18" presetID="12" presetClass="entr" presetSubtype="4" fill="hold" grpId="3" nodeType="withEffect">
                                  <p:childTnLst>
                                    <p:set>
                                      <p:cBhvr additive="base">
                                        <p:cTn id="19" dur="1" fill="hold">
                                          <p:stCondLst>
                                            <p:cond delay="0"/>
                                          </p:stCondLst>
                                        </p:cTn>
                                        <p:tgtEl>
                                          <p:spTgt spid="2487"/>
                                        </p:tgtEl>
                                        <p:attrNameLst>
                                          <p:attrName>style.visibility</p:attrName>
                                        </p:attrNameLst>
                                      </p:cBhvr>
                                      <p:to>
                                        <p:strVal val="visible"/>
                                      </p:to>
                                    </p:set>
                                    <p:animEffect transition="in" filter="slide(fromBottom)">
                                      <p:cBhvr additive="base">
                                        <p:cTn id="20" dur="500"/>
                                        <p:tgtEl>
                                          <p:spTgt spid="2487"/>
                                        </p:tgtEl>
                                      </p:cBhvr>
                                    </p:animEffect>
                                  </p:childTnLst>
                                </p:cTn>
                              </p:par>
                              <p:par>
                                <p:cTn id="21" presetID="12" presetClass="entr" presetSubtype="4" fill="hold" grpId="4" nodeType="withEffect">
                                  <p:childTnLst>
                                    <p:set>
                                      <p:cBhvr additive="base">
                                        <p:cTn id="22" dur="1" fill="hold">
                                          <p:stCondLst>
                                            <p:cond delay="0"/>
                                          </p:stCondLst>
                                        </p:cTn>
                                        <p:tgtEl>
                                          <p:spTgt spid="2488"/>
                                        </p:tgtEl>
                                        <p:attrNameLst>
                                          <p:attrName>style.visibility</p:attrName>
                                        </p:attrNameLst>
                                      </p:cBhvr>
                                      <p:to>
                                        <p:strVal val="visible"/>
                                      </p:to>
                                    </p:set>
                                    <p:animEffect transition="in" filter="slide(fromBottom)">
                                      <p:cBhvr additive="base">
                                        <p:cTn id="23" dur="500"/>
                                        <p:tgtEl>
                                          <p:spTgt spid="2488"/>
                                        </p:tgtEl>
                                      </p:cBhvr>
                                    </p:animEffect>
                                  </p:childTnLst>
                                </p:cTn>
                              </p:par>
                              <p:par>
                                <p:cTn id="24" presetID="12" presetClass="entr" presetSubtype="4" fill="hold" grpId="5" nodeType="withEffect">
                                  <p:childTnLst>
                                    <p:set>
                                      <p:cBhvr additive="base">
                                        <p:cTn id="25" dur="1" fill="hold">
                                          <p:stCondLst>
                                            <p:cond delay="0"/>
                                          </p:stCondLst>
                                        </p:cTn>
                                        <p:tgtEl>
                                          <p:spTgt spid="2489"/>
                                        </p:tgtEl>
                                        <p:attrNameLst>
                                          <p:attrName>style.visibility</p:attrName>
                                        </p:attrNameLst>
                                      </p:cBhvr>
                                      <p:to>
                                        <p:strVal val="visible"/>
                                      </p:to>
                                    </p:set>
                                    <p:animEffect transition="in" filter="slide(fromBottom)">
                                      <p:cBhvr additive="base">
                                        <p:cTn id="26" dur="500"/>
                                        <p:tgtEl>
                                          <p:spTgt spid="2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4" grpId="0" animBg="1"/>
      <p:bldP spid="2485" grpId="1" animBg="1"/>
      <p:bldP spid="2486" grpId="2" animBg="1"/>
      <p:bldP spid="2487" grpId="3" animBg="1"/>
      <p:bldP spid="2488" grpId="4" animBg="1"/>
      <p:bldP spid="2489"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206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2070" name="矩形 2069"/>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事故的定义</a:t>
            </a:r>
            <a:endParaRPr lang="zh-CN" altLang="en-US" b="1">
              <a:latin typeface="Arial" panose="020B0604020202020204"/>
              <a:ea typeface="华文行楷" pitchFamily="2" charset="-122"/>
            </a:endParaRPr>
          </a:p>
        </p:txBody>
      </p:sp>
      <p:sp>
        <p:nvSpPr>
          <p:cNvPr id="2071" name="矩形 2070"/>
          <p:cNvSpPr/>
          <p:nvPr/>
        </p:nvSpPr>
        <p:spPr>
          <a:xfrm>
            <a:off x="304800" y="1676400"/>
            <a:ext cx="765175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意外的变故或灾祸。</a:t>
            </a:r>
            <a:r>
              <a:rPr lang="en-US" altLang="zh-CN" sz="3200" b="1">
                <a:latin typeface="Arial" panose="020B0604020202020204"/>
              </a:rPr>
              <a:t>——《</a:t>
            </a:r>
            <a:r>
              <a:rPr lang="zh-CN" altLang="en-US" sz="3200" b="1">
                <a:latin typeface="Arial" panose="020B0604020202020204"/>
              </a:rPr>
              <a:t>辞海</a:t>
            </a:r>
            <a:r>
              <a:rPr lang="en-US" altLang="zh-CN" sz="3200" b="1">
                <a:latin typeface="Arial" panose="020B0604020202020204"/>
              </a:rPr>
              <a:t>》</a:t>
            </a:r>
            <a:endParaRPr lang="en-US" altLang="zh-CN" sz="3200" b="1">
              <a:latin typeface="Arial" panose="020B0604020202020204"/>
            </a:endParaRPr>
          </a:p>
        </p:txBody>
      </p:sp>
      <p:sp>
        <p:nvSpPr>
          <p:cNvPr id="2072" name="矩形 2071"/>
          <p:cNvSpPr/>
          <p:nvPr/>
        </p:nvSpPr>
        <p:spPr>
          <a:xfrm>
            <a:off x="323850" y="4724400"/>
            <a:ext cx="8534400" cy="2041525"/>
          </a:xfrm>
          <a:prstGeom prst="rect">
            <a:avLst/>
          </a:prstGeom>
          <a:noFill/>
          <a:ln w="9525">
            <a:noFill/>
          </a:ln>
        </p:spPr>
        <p:txBody>
          <a:bodyPr anchor="t" anchorCtr="0">
            <a:spAutoFit/>
          </a:bodyPr>
          <a:p>
            <a:pPr>
              <a:spcBef>
                <a:spcPct val="50000"/>
              </a:spcBef>
            </a:pPr>
            <a:r>
              <a:rPr lang="zh-CN" altLang="en-US" sz="3200" b="1">
                <a:latin typeface="Arial" panose="020B0604020202020204"/>
              </a:rPr>
              <a:t>导致人员伤亡或职业病，设备、社会财富损失、损坏或环境破坏的不希望发生的单个或一系列事件。</a:t>
            </a:r>
            <a:r>
              <a:rPr lang="en-US" altLang="zh-CN" sz="3200" b="1">
                <a:latin typeface="Arial" panose="020B0604020202020204"/>
              </a:rPr>
              <a:t>——</a:t>
            </a:r>
            <a:r>
              <a:rPr lang="zh-CN" altLang="en-US" sz="3200" b="1">
                <a:latin typeface="Arial" panose="020B0604020202020204"/>
              </a:rPr>
              <a:t>原国家经贸委</a:t>
            </a:r>
            <a:r>
              <a:rPr lang="en-US" altLang="zh-CN" sz="3200" b="1">
                <a:latin typeface="Arial" panose="020B0604020202020204"/>
              </a:rPr>
              <a:t>2001</a:t>
            </a:r>
            <a:r>
              <a:rPr lang="zh-CN" altLang="en-US" sz="3200" b="1">
                <a:latin typeface="Arial" panose="020B0604020202020204"/>
              </a:rPr>
              <a:t>年</a:t>
            </a:r>
            <a:r>
              <a:rPr lang="en-US" altLang="zh-CN" sz="3200" b="1">
                <a:latin typeface="Arial" panose="020B0604020202020204"/>
              </a:rPr>
              <a:t>12</a:t>
            </a:r>
            <a:r>
              <a:rPr lang="zh-CN" altLang="en-US" sz="3200" b="1">
                <a:latin typeface="Arial" panose="020B0604020202020204"/>
              </a:rPr>
              <a:t>月</a:t>
            </a:r>
            <a:r>
              <a:rPr lang="en-US" altLang="zh-CN" sz="3200" b="1">
                <a:latin typeface="Arial" panose="020B0604020202020204"/>
              </a:rPr>
              <a:t>20</a:t>
            </a:r>
            <a:r>
              <a:rPr lang="zh-CN" altLang="en-US" sz="3200" b="1">
                <a:latin typeface="Arial" panose="020B0604020202020204"/>
              </a:rPr>
              <a:t>日颁发的</a:t>
            </a:r>
            <a:r>
              <a:rPr lang="en-US" altLang="zh-CN" sz="3200" b="1">
                <a:latin typeface="Arial" panose="020B0604020202020204"/>
              </a:rPr>
              <a:t>《</a:t>
            </a:r>
            <a:r>
              <a:rPr lang="zh-CN" altLang="en-US" sz="3200" b="1">
                <a:latin typeface="Arial" panose="020B0604020202020204"/>
              </a:rPr>
              <a:t>职业健康管理体系审核规范</a:t>
            </a:r>
            <a:r>
              <a:rPr lang="en-US" altLang="zh-CN" sz="3200" b="1">
                <a:latin typeface="Arial" panose="020B0604020202020204"/>
              </a:rPr>
              <a:t>》</a:t>
            </a:r>
            <a:endParaRPr lang="en-US" altLang="zh-CN" sz="3200" b="1">
              <a:latin typeface="Arial" panose="020B0604020202020204"/>
            </a:endParaRPr>
          </a:p>
        </p:txBody>
      </p:sp>
      <p:sp>
        <p:nvSpPr>
          <p:cNvPr id="2073" name="矩形 2072"/>
          <p:cNvSpPr/>
          <p:nvPr/>
        </p:nvSpPr>
        <p:spPr>
          <a:xfrm>
            <a:off x="304800" y="2514600"/>
            <a:ext cx="8534400" cy="2041525"/>
          </a:xfrm>
          <a:prstGeom prst="rect">
            <a:avLst/>
          </a:prstGeom>
          <a:noFill/>
          <a:ln w="9525">
            <a:noFill/>
          </a:ln>
        </p:spPr>
        <p:txBody>
          <a:bodyPr anchor="t" anchorCtr="0">
            <a:spAutoFit/>
          </a:bodyPr>
          <a:p>
            <a:pPr>
              <a:spcBef>
                <a:spcPct val="50000"/>
              </a:spcBef>
            </a:pPr>
            <a:r>
              <a:rPr lang="zh-CN" altLang="en-US" sz="3200" b="1">
                <a:latin typeface="Arial" panose="020B0604020202020204"/>
              </a:rPr>
              <a:t>人在为实现某一意图而进行活动的过程中，突然发生的、违反人的意志的、迫使行动暂时地或永久地停止的事件。</a:t>
            </a:r>
            <a:r>
              <a:rPr lang="en-US" altLang="zh-CN" sz="3200" b="1">
                <a:latin typeface="Arial" panose="020B0604020202020204"/>
              </a:rPr>
              <a:t>——</a:t>
            </a:r>
            <a:r>
              <a:rPr lang="zh-CN" altLang="en-US" sz="3200" b="1">
                <a:latin typeface="Arial" panose="020B0604020202020204"/>
              </a:rPr>
              <a:t>美国安全工程师学会（</a:t>
            </a:r>
            <a:r>
              <a:rPr lang="en-US" altLang="zh-CN" sz="3200" b="1">
                <a:latin typeface="Arial" panose="020B0604020202020204"/>
              </a:rPr>
              <a:t>ASSE</a:t>
            </a:r>
            <a:r>
              <a:rPr lang="zh-CN" altLang="en-US" sz="3200" b="1">
                <a:latin typeface="Arial" panose="020B0604020202020204"/>
              </a:rPr>
              <a:t>）</a:t>
            </a:r>
            <a:endParaRPr lang="zh-CN" altLang="en-US" sz="3200" b="1">
              <a:latin typeface="Arial" panose="020B0604020202020204"/>
            </a:endParaRPr>
          </a:p>
        </p:txBody>
      </p:sp>
      <p:sp>
        <p:nvSpPr>
          <p:cNvPr id="24582" name="矩形 2073"/>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070"/>
                                        </p:tgtEl>
                                        <p:attrNameLst>
                                          <p:attrName>style.visibility</p:attrName>
                                        </p:attrNameLst>
                                      </p:cBhvr>
                                      <p:to>
                                        <p:strVal val="visible"/>
                                      </p:to>
                                    </p:set>
                                    <p:animEffect transition="in" filter="slide(fromBottom)">
                                      <p:cBhvr additive="base">
                                        <p:cTn id="7" dur="500"/>
                                        <p:tgtEl>
                                          <p:spTgt spid="20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071"/>
                                        </p:tgtEl>
                                        <p:attrNameLst>
                                          <p:attrName>style.visibility</p:attrName>
                                        </p:attrNameLst>
                                      </p:cBhvr>
                                      <p:to>
                                        <p:strVal val="visible"/>
                                      </p:to>
                                    </p:set>
                                    <p:animEffect transition="in" filter="slide(fromBottom)">
                                      <p:cBhvr additive="base">
                                        <p:cTn id="12" dur="500"/>
                                        <p:tgtEl>
                                          <p:spTgt spid="2071"/>
                                        </p:tgtEl>
                                      </p:cBhvr>
                                    </p:animEffect>
                                  </p:childTnLst>
                                </p:cTn>
                              </p:par>
                              <p:par>
                                <p:cTn id="13" presetID="12" presetClass="entr" presetSubtype="4" fill="hold" grpId="3" nodeType="withEffect">
                                  <p:childTnLst>
                                    <p:set>
                                      <p:cBhvr additive="base">
                                        <p:cTn id="14" dur="1" fill="hold">
                                          <p:stCondLst>
                                            <p:cond delay="0"/>
                                          </p:stCondLst>
                                        </p:cTn>
                                        <p:tgtEl>
                                          <p:spTgt spid="2073"/>
                                        </p:tgtEl>
                                        <p:attrNameLst>
                                          <p:attrName>style.visibility</p:attrName>
                                        </p:attrNameLst>
                                      </p:cBhvr>
                                      <p:to>
                                        <p:strVal val="visible"/>
                                      </p:to>
                                    </p:set>
                                    <p:animEffect transition="in" filter="slide(fromBottom)">
                                      <p:cBhvr additive="base">
                                        <p:cTn id="15" dur="500"/>
                                        <p:tgtEl>
                                          <p:spTgt spid="2073"/>
                                        </p:tgtEl>
                                      </p:cBhvr>
                                    </p:animEffect>
                                  </p:childTnLst>
                                </p:cTn>
                              </p:par>
                              <p:par>
                                <p:cTn id="16" presetID="12" presetClass="entr" presetSubtype="4" fill="hold" grpId="2" nodeType="withEffect">
                                  <p:childTnLst>
                                    <p:set>
                                      <p:cBhvr additive="base">
                                        <p:cTn id="17" dur="1" fill="hold">
                                          <p:stCondLst>
                                            <p:cond delay="0"/>
                                          </p:stCondLst>
                                        </p:cTn>
                                        <p:tgtEl>
                                          <p:spTgt spid="2072"/>
                                        </p:tgtEl>
                                        <p:attrNameLst>
                                          <p:attrName>style.visibility</p:attrName>
                                        </p:attrNameLst>
                                      </p:cBhvr>
                                      <p:to>
                                        <p:strVal val="visible"/>
                                      </p:to>
                                    </p:set>
                                    <p:animEffect transition="in" filter="slide(fromBottom)">
                                      <p:cBhvr additive="base">
                                        <p:cTn id="18" dur="500"/>
                                        <p:tgtEl>
                                          <p:spTgt spid="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P spid="2071" grpId="1" animBg="1"/>
      <p:bldP spid="2072" grpId="2" animBg="1"/>
      <p:bldP spid="2073" grpId="3"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矩形 249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494" name="矩形 2493"/>
          <p:cNvSpPr/>
          <p:nvPr/>
        </p:nvSpPr>
        <p:spPr>
          <a:xfrm>
            <a:off x="0" y="765175"/>
            <a:ext cx="5638800" cy="641350"/>
          </a:xfrm>
          <a:prstGeom prst="rect">
            <a:avLst/>
          </a:prstGeom>
          <a:noFill/>
          <a:ln w="9525">
            <a:noFill/>
          </a:ln>
        </p:spPr>
        <p:txBody>
          <a:bodyPr anchor="t" anchorCtr="0">
            <a:spAutoFit/>
          </a:bodyPr>
          <a:p>
            <a:r>
              <a:rPr lang="zh-CN" altLang="en-US" b="1">
                <a:latin typeface="华文行楷" pitchFamily="2" charset="-122"/>
                <a:ea typeface="华文行楷" pitchFamily="2" charset="-122"/>
              </a:rPr>
              <a:t>能量意外转移理论解读</a:t>
            </a:r>
            <a:endParaRPr lang="zh-CN" altLang="en-US" b="1">
              <a:latin typeface="华文行楷" pitchFamily="2" charset="-122"/>
              <a:ea typeface="华文行楷" pitchFamily="2" charset="-122"/>
            </a:endParaRPr>
          </a:p>
        </p:txBody>
      </p:sp>
      <p:sp>
        <p:nvSpPr>
          <p:cNvPr id="2495" name="矩形 2494"/>
          <p:cNvSpPr/>
          <p:nvPr/>
        </p:nvSpPr>
        <p:spPr>
          <a:xfrm>
            <a:off x="250825" y="3644900"/>
            <a:ext cx="3600450" cy="3016250"/>
          </a:xfrm>
          <a:prstGeom prst="rect">
            <a:avLst/>
          </a:prstGeom>
          <a:noFill/>
          <a:ln w="9525">
            <a:noFill/>
          </a:ln>
        </p:spPr>
        <p:txBody>
          <a:bodyPr anchor="ctr" anchorCtr="0">
            <a:spAutoFit/>
          </a:bodyPr>
          <a:p>
            <a:pPr eaLnBrk="0" hangingPunct="0"/>
            <a:r>
              <a:rPr lang="en-US" altLang="zh-CN" sz="3200" b="1">
                <a:latin typeface="宋体" panose="02010600030101010101" pitchFamily="2" charset="-122"/>
              </a:rPr>
              <a:t>“</a:t>
            </a:r>
            <a:r>
              <a:rPr lang="zh-CN" altLang="en-US" sz="3200" b="1">
                <a:latin typeface="宋体" panose="02010600030101010101" pitchFamily="2" charset="-122"/>
              </a:rPr>
              <a:t>约有</a:t>
            </a:r>
            <a:r>
              <a:rPr lang="en-US" altLang="zh-CN" sz="3200" b="1">
                <a:latin typeface="宋体" panose="02010600030101010101" pitchFamily="2" charset="-122"/>
              </a:rPr>
              <a:t>10</a:t>
            </a:r>
            <a:r>
              <a:rPr lang="zh-CN" altLang="en-US" sz="3200" b="1">
                <a:latin typeface="宋体" panose="02010600030101010101" pitchFamily="2" charset="-122"/>
              </a:rPr>
              <a:t>吨氯苯发生了爆炸”，造成８人死亡，</a:t>
            </a:r>
            <a:r>
              <a:rPr lang="en-US" altLang="zh-CN" sz="3200" b="1">
                <a:solidFill>
                  <a:srgbClr val="FF0000"/>
                </a:solidFill>
                <a:latin typeface="宋体" panose="02010600030101010101" pitchFamily="2" charset="-122"/>
              </a:rPr>
              <a:t>108</a:t>
            </a:r>
            <a:r>
              <a:rPr lang="zh-CN" altLang="en-US" sz="3200" b="1">
                <a:solidFill>
                  <a:srgbClr val="FF0000"/>
                </a:solidFill>
                <a:latin typeface="宋体" panose="02010600030101010101" pitchFamily="2" charset="-122"/>
              </a:rPr>
              <a:t>名被震碎的玻璃划伤的周边群众</a:t>
            </a:r>
            <a:r>
              <a:rPr lang="zh-CN" altLang="en-US" sz="3200" b="1">
                <a:latin typeface="宋体" panose="02010600030101010101" pitchFamily="2" charset="-122"/>
              </a:rPr>
              <a:t>仍在医院接受治疗。</a:t>
            </a:r>
            <a:endParaRPr lang="zh-CN" altLang="en-US" sz="3200" b="1">
              <a:latin typeface="宋体" panose="02010600030101010101" pitchFamily="2" charset="-122"/>
            </a:endParaRPr>
          </a:p>
        </p:txBody>
      </p:sp>
      <p:pic>
        <p:nvPicPr>
          <p:cNvPr id="2496" name="图片 2495"/>
          <p:cNvPicPr>
            <a:picLocks noChangeAspect="1"/>
          </p:cNvPicPr>
          <p:nvPr/>
        </p:nvPicPr>
        <p:blipFill>
          <a:blip r:embed="rId1"/>
          <a:stretch>
            <a:fillRect/>
          </a:stretch>
        </p:blipFill>
        <p:spPr>
          <a:xfrm>
            <a:off x="3779838" y="3300413"/>
            <a:ext cx="5364162" cy="3557587"/>
          </a:xfrm>
          <a:prstGeom prst="rect">
            <a:avLst/>
          </a:prstGeom>
          <a:noFill/>
          <a:ln w="9525">
            <a:noFill/>
          </a:ln>
        </p:spPr>
      </p:pic>
      <p:sp>
        <p:nvSpPr>
          <p:cNvPr id="70661" name="矩形 2496"/>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70662" name="矩形 2497"/>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70663" name="矩形 2498"/>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70664" name="矩形 2499"/>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70665" name="矩形 2500"/>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70666" name="矩形 2501"/>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70667" name="矩形 2502"/>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70668" name="矩形 2503"/>
          <p:cNvSpPr/>
          <p:nvPr/>
        </p:nvSpPr>
        <p:spPr>
          <a:xfrm>
            <a:off x="2536825" y="2971800"/>
            <a:ext cx="914400" cy="9144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2505" name="矩形 2504"/>
          <p:cNvSpPr/>
          <p:nvPr/>
        </p:nvSpPr>
        <p:spPr>
          <a:xfrm>
            <a:off x="250825" y="1341438"/>
            <a:ext cx="8893175" cy="2041525"/>
          </a:xfrm>
          <a:prstGeom prst="rect">
            <a:avLst/>
          </a:prstGeom>
          <a:noFill/>
          <a:ln w="9525">
            <a:noFill/>
          </a:ln>
        </p:spPr>
        <p:txBody>
          <a:bodyPr anchor="ctr" anchorCtr="0">
            <a:spAutoFit/>
          </a:bodyPr>
          <a:p>
            <a:pPr eaLnBrk="0" hangingPunct="0"/>
            <a:r>
              <a:rPr lang="en-US" altLang="zh-CN" sz="3200" b="1">
                <a:latin typeface="宋体" panose="02010600030101010101" pitchFamily="2" charset="-122"/>
              </a:rPr>
              <a:t>2009</a:t>
            </a:r>
            <a:r>
              <a:rPr lang="zh-CN" altLang="en-US" sz="3200" b="1">
                <a:latin typeface="宋体" panose="02010600030101010101" pitchFamily="2" charset="-122"/>
              </a:rPr>
              <a:t>年</a:t>
            </a:r>
            <a:r>
              <a:rPr lang="en-US" altLang="zh-CN" sz="3200" b="1">
                <a:latin typeface="宋体" panose="02010600030101010101" pitchFamily="2" charset="-122"/>
              </a:rPr>
              <a:t>7</a:t>
            </a:r>
            <a:r>
              <a:rPr lang="zh-CN" altLang="en-US" sz="3200" b="1">
                <a:latin typeface="宋体" panose="02010600030101010101" pitchFamily="2" charset="-122"/>
              </a:rPr>
              <a:t>月</a:t>
            </a:r>
            <a:r>
              <a:rPr lang="en-US" altLang="zh-CN" sz="3200" b="1">
                <a:latin typeface="宋体" panose="02010600030101010101" pitchFamily="2" charset="-122"/>
              </a:rPr>
              <a:t>15</a:t>
            </a:r>
            <a:r>
              <a:rPr lang="zh-CN" altLang="en-US" sz="3200" b="1">
                <a:latin typeface="宋体" panose="02010600030101010101" pitchFamily="2" charset="-122"/>
              </a:rPr>
              <a:t>日凌晨，位于河南偃师市顾县镇的河南洛染股份有限公司发生爆炸事故，爆炸现场的厂房玻璃以及</a:t>
            </a:r>
            <a:r>
              <a:rPr lang="zh-CN" altLang="en-US" sz="3200" b="1">
                <a:solidFill>
                  <a:srgbClr val="FF0000"/>
                </a:solidFill>
                <a:latin typeface="宋体" panose="02010600030101010101" pitchFamily="2" charset="-122"/>
              </a:rPr>
              <a:t>附近村庄的部分民房的玻璃均被震碎</a:t>
            </a:r>
            <a:r>
              <a:rPr lang="zh-CN" altLang="en-US" sz="3200" b="1">
                <a:latin typeface="宋体" panose="02010600030101010101" pitchFamily="2" charset="-122"/>
              </a:rPr>
              <a:t>。 </a:t>
            </a:r>
            <a:endParaRPr lang="zh-CN" altLang="en-US" sz="3200" b="1">
              <a:latin typeface="宋体" panose="02010600030101010101" pitchFamily="2" charset="-122"/>
            </a:endParaRPr>
          </a:p>
        </p:txBody>
      </p:sp>
      <p:sp>
        <p:nvSpPr>
          <p:cNvPr id="70670" name="矩形 250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494"/>
                                        </p:tgtEl>
                                        <p:attrNameLst>
                                          <p:attrName>style.visibility</p:attrName>
                                        </p:attrNameLst>
                                      </p:cBhvr>
                                      <p:to>
                                        <p:strVal val="visible"/>
                                      </p:to>
                                    </p:set>
                                    <p:animEffect transition="in" filter="slide(fromBottom)">
                                      <p:cBhvr additive="base">
                                        <p:cTn id="7" dur="500"/>
                                        <p:tgtEl>
                                          <p:spTgt spid="2494"/>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2" nodeType="clickEffect">
                                  <p:childTnLst>
                                    <p:set>
                                      <p:cBhvr additive="base">
                                        <p:cTn id="11" dur="1" fill="hold">
                                          <p:stCondLst>
                                            <p:cond delay="0"/>
                                          </p:stCondLst>
                                        </p:cTn>
                                        <p:tgtEl>
                                          <p:spTgt spid="2505"/>
                                        </p:tgtEl>
                                        <p:attrNameLst>
                                          <p:attrName>style.visibility</p:attrName>
                                        </p:attrNameLst>
                                      </p:cBhvr>
                                      <p:to>
                                        <p:strVal val="visible"/>
                                      </p:to>
                                    </p:set>
                                    <p:animEffect transition="in" filter="fade">
                                      <p:cBhvr additive="base">
                                        <p:cTn id="12" dur="1000"/>
                                        <p:tgtEl>
                                          <p:spTgt spid="2505"/>
                                        </p:tgtEl>
                                      </p:cBhvr>
                                    </p:animEffect>
                                    <p:anim calcmode="lin" valueType="num">
                                      <p:cBhvr additive="base">
                                        <p:cTn id="13" dur="1000" fill="hold"/>
                                        <p:tgtEl>
                                          <p:spTgt spid="2505"/>
                                        </p:tgtEl>
                                        <p:attrNameLst>
                                          <p:attrName>ppt_x</p:attrName>
                                        </p:attrNameLst>
                                      </p:cBhvr>
                                      <p:tavLst>
                                        <p:tav tm="0">
                                          <p:val>
                                            <p:strVal val="#ppt_x-.1"/>
                                          </p:val>
                                        </p:tav>
                                        <p:tav tm="100000">
                                          <p:val>
                                            <p:strVal val="#ppt_x"/>
                                          </p:val>
                                        </p:tav>
                                      </p:tavLst>
                                    </p:anim>
                                    <p:anim calcmode="lin" valueType="num">
                                      <p:cBhvr additive="base">
                                        <p:cTn id="14" dur="1000" fill="hold"/>
                                        <p:tgtEl>
                                          <p:spTgt spid="25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1" nodeType="clickEffect">
                                  <p:childTnLst>
                                    <p:set>
                                      <p:cBhvr additive="base">
                                        <p:cTn id="18" dur="1" fill="hold">
                                          <p:stCondLst>
                                            <p:cond delay="0"/>
                                          </p:stCondLst>
                                        </p:cTn>
                                        <p:tgtEl>
                                          <p:spTgt spid="2495"/>
                                        </p:tgtEl>
                                        <p:attrNameLst>
                                          <p:attrName>style.visibility</p:attrName>
                                        </p:attrNameLst>
                                      </p:cBhvr>
                                      <p:to>
                                        <p:strVal val="visible"/>
                                      </p:to>
                                    </p:set>
                                    <p:anim calcmode="lin" valueType="num">
                                      <p:cBhvr additive="base">
                                        <p:cTn id="19" dur="1000" fill="hold"/>
                                        <p:tgtEl>
                                          <p:spTgt spid="2495"/>
                                        </p:tgtEl>
                                        <p:attrNameLst>
                                          <p:attrName>ppt_x</p:attrName>
                                        </p:attrNameLst>
                                      </p:cBhvr>
                                      <p:tavLst>
                                        <p:tav tm="0">
                                          <p:val>
                                            <p:strVal val="#ppt_x-.2"/>
                                          </p:val>
                                        </p:tav>
                                        <p:tav tm="100000">
                                          <p:val>
                                            <p:strVal val="#ppt_x"/>
                                          </p:val>
                                        </p:tav>
                                      </p:tavLst>
                                    </p:anim>
                                    <p:anim calcmode="lin" valueType="num">
                                      <p:cBhvr additive="base">
                                        <p:cTn id="20" dur="1000" fill="hold"/>
                                        <p:tgtEl>
                                          <p:spTgt spid="2495"/>
                                        </p:tgtEl>
                                        <p:attrNameLst>
                                          <p:attrName>ppt_y</p:attrName>
                                        </p:attrNameLst>
                                      </p:cBhvr>
                                      <p:tavLst>
                                        <p:tav tm="0">
                                          <p:val>
                                            <p:strVal val="#ppt_y"/>
                                          </p:val>
                                        </p:tav>
                                        <p:tav tm="100000">
                                          <p:val>
                                            <p:strVal val="#ppt_y"/>
                                          </p:val>
                                        </p:tav>
                                      </p:tavLst>
                                    </p:anim>
                                    <p:animEffect transition="in" filter="wipe(right)">
                                      <p:cBhvr additive="base">
                                        <p:cTn id="21" dur="1000"/>
                                        <p:tgtEl>
                                          <p:spTgt spid="249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childTnLst>
                                    <p:set>
                                      <p:cBhvr additive="base">
                                        <p:cTn id="25" dur="1" fill="hold">
                                          <p:stCondLst>
                                            <p:cond delay="0"/>
                                          </p:stCondLst>
                                        </p:cTn>
                                        <p:tgtEl>
                                          <p:spTgt spid="2496"/>
                                        </p:tgtEl>
                                        <p:attrNameLst>
                                          <p:attrName>style.visibility</p:attrName>
                                        </p:attrNameLst>
                                      </p:cBhvr>
                                      <p:to>
                                        <p:strVal val="visible"/>
                                      </p:to>
                                    </p:set>
                                    <p:animEffect transition="in" filter="dissolve">
                                      <p:cBhvr additive="base">
                                        <p:cTn id="26" dur="500"/>
                                        <p:tgtEl>
                                          <p:spTgt spid="2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4" grpId="0" animBg="1"/>
      <p:bldP spid="2495" grpId="1" animBg="1"/>
      <p:bldP spid="2505" grpId="2"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矩形 250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510" name="矩形 2509"/>
          <p:cNvSpPr/>
          <p:nvPr/>
        </p:nvSpPr>
        <p:spPr>
          <a:xfrm>
            <a:off x="250825" y="836613"/>
            <a:ext cx="8569325" cy="1190625"/>
          </a:xfrm>
          <a:prstGeom prst="rect">
            <a:avLst/>
          </a:prstGeom>
          <a:noFill/>
          <a:ln w="9525">
            <a:noFill/>
          </a:ln>
        </p:spPr>
        <p:txBody>
          <a:bodyPr anchor="t" anchorCtr="0">
            <a:spAutoFit/>
          </a:bodyPr>
          <a:p>
            <a:r>
              <a:rPr lang="zh-CN" altLang="en-US" b="1">
                <a:latin typeface="华文行楷" pitchFamily="2" charset="-122"/>
                <a:ea typeface="华文行楷" pitchFamily="2" charset="-122"/>
              </a:rPr>
              <a:t>事故解析</a:t>
            </a:r>
            <a:br>
              <a:rPr lang="zh-CN" altLang="en-US" b="1">
                <a:latin typeface="华文行楷" pitchFamily="2" charset="-122"/>
                <a:ea typeface="华文行楷" pitchFamily="2" charset="-122"/>
              </a:rPr>
            </a:br>
            <a:r>
              <a:rPr lang="zh-CN" altLang="en-US" b="1">
                <a:latin typeface="华文行楷" pitchFamily="2" charset="-122"/>
                <a:ea typeface="华文行楷" pitchFamily="2" charset="-122"/>
              </a:rPr>
              <a:t>　　</a:t>
            </a:r>
            <a:r>
              <a:rPr lang="en-US" altLang="zh-CN" b="1">
                <a:latin typeface="华文行楷" pitchFamily="2" charset="-122"/>
                <a:ea typeface="华文行楷" pitchFamily="2" charset="-122"/>
              </a:rPr>
              <a:t>——</a:t>
            </a:r>
            <a:r>
              <a:rPr lang="zh-CN" altLang="en-US" b="1">
                <a:latin typeface="华文行楷" pitchFamily="2" charset="-122"/>
                <a:ea typeface="华文行楷" pitchFamily="2" charset="-122"/>
              </a:rPr>
              <a:t>能量意外释放理论中的直接原因</a:t>
            </a:r>
            <a:endParaRPr lang="zh-CN" altLang="en-US" b="1">
              <a:latin typeface="华文行楷" pitchFamily="2" charset="-122"/>
              <a:ea typeface="华文行楷" pitchFamily="2" charset="-122"/>
            </a:endParaRPr>
          </a:p>
        </p:txBody>
      </p:sp>
      <p:sp>
        <p:nvSpPr>
          <p:cNvPr id="2511" name="矩形 2510"/>
          <p:cNvSpPr/>
          <p:nvPr/>
        </p:nvSpPr>
        <p:spPr>
          <a:xfrm>
            <a:off x="468313" y="2276475"/>
            <a:ext cx="8424862" cy="1066800"/>
          </a:xfrm>
          <a:prstGeom prst="rect">
            <a:avLst/>
          </a:prstGeom>
          <a:noFill/>
          <a:ln w="9525">
            <a:noFill/>
          </a:ln>
        </p:spPr>
        <p:txBody>
          <a:bodyPr anchor="t" anchorCtr="0">
            <a:spAutoFit/>
          </a:bodyPr>
          <a:p>
            <a:r>
              <a:rPr lang="en-US" altLang="zh-CN" sz="3200" b="1">
                <a:latin typeface="Arial" panose="020B0604020202020204"/>
              </a:rPr>
              <a:t>108</a:t>
            </a:r>
            <a:r>
              <a:rPr lang="zh-CN" altLang="en-US" sz="3200" b="1">
                <a:latin typeface="Arial" panose="020B0604020202020204"/>
              </a:rPr>
              <a:t>名被震碎的玻璃划伤的周边群众；部分民房的玻璃均被震碎受破坏。</a:t>
            </a:r>
            <a:endParaRPr lang="zh-CN" altLang="en-US" sz="3200" b="1">
              <a:latin typeface="Arial" panose="020B0604020202020204"/>
            </a:endParaRPr>
          </a:p>
        </p:txBody>
      </p:sp>
      <p:sp>
        <p:nvSpPr>
          <p:cNvPr id="2512" name="矩形 2511"/>
          <p:cNvSpPr/>
          <p:nvPr/>
        </p:nvSpPr>
        <p:spPr>
          <a:xfrm>
            <a:off x="468313" y="3429000"/>
            <a:ext cx="7632700" cy="579438"/>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爆炸能量是以上事故的直接原因</a:t>
            </a:r>
            <a:endParaRPr lang="zh-CN" altLang="en-US" sz="3200" b="1">
              <a:latin typeface="Arial" panose="020B0604020202020204"/>
            </a:endParaRPr>
          </a:p>
        </p:txBody>
      </p:sp>
      <p:sp>
        <p:nvSpPr>
          <p:cNvPr id="2513" name="矩形 2512"/>
          <p:cNvSpPr/>
          <p:nvPr/>
        </p:nvSpPr>
        <p:spPr>
          <a:xfrm>
            <a:off x="322263" y="4365625"/>
            <a:ext cx="7529512" cy="579438"/>
          </a:xfrm>
          <a:prstGeom prst="rect">
            <a:avLst/>
          </a:prstGeom>
          <a:noFill/>
          <a:ln w="9525">
            <a:noFill/>
          </a:ln>
        </p:spPr>
        <p:txBody>
          <a:bodyPr wrap="none" anchor="t" anchorCtr="0">
            <a:spAutoFit/>
          </a:bodyPr>
          <a:p>
            <a:r>
              <a:rPr lang="zh-CN" altLang="en-US" sz="3200" b="1">
                <a:latin typeface="宋体" panose="02010600030101010101" pitchFamily="2" charset="-122"/>
              </a:rPr>
              <a:t>约有</a:t>
            </a:r>
            <a:r>
              <a:rPr lang="en-US" altLang="zh-CN" sz="3200" b="1">
                <a:latin typeface="宋体" panose="02010600030101010101" pitchFamily="2" charset="-122"/>
              </a:rPr>
              <a:t>10</a:t>
            </a:r>
            <a:r>
              <a:rPr lang="zh-CN" altLang="en-US" sz="3200" b="1">
                <a:latin typeface="宋体" panose="02010600030101010101" pitchFamily="2" charset="-122"/>
              </a:rPr>
              <a:t>吨氯苯发生了爆炸，造成８人死亡</a:t>
            </a:r>
            <a:endParaRPr lang="zh-CN" altLang="en-US" sz="3200" b="1">
              <a:latin typeface="宋体" panose="02010600030101010101" pitchFamily="2" charset="-122"/>
            </a:endParaRPr>
          </a:p>
        </p:txBody>
      </p:sp>
      <p:sp>
        <p:nvSpPr>
          <p:cNvPr id="2514" name="矩形 2513"/>
          <p:cNvSpPr/>
          <p:nvPr/>
        </p:nvSpPr>
        <p:spPr>
          <a:xfrm>
            <a:off x="395288" y="5013325"/>
            <a:ext cx="7632700" cy="579438"/>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人的原因、物的原因、管理的原因</a:t>
            </a:r>
            <a:endParaRPr lang="zh-CN" altLang="en-US" sz="3200" b="1">
              <a:latin typeface="Arial" panose="020B0604020202020204"/>
            </a:endParaRPr>
          </a:p>
        </p:txBody>
      </p:sp>
      <p:sp>
        <p:nvSpPr>
          <p:cNvPr id="71687" name="矩形 251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510"/>
                                        </p:tgtEl>
                                        <p:attrNameLst>
                                          <p:attrName>style.visibility</p:attrName>
                                        </p:attrNameLst>
                                      </p:cBhvr>
                                      <p:to>
                                        <p:strVal val="visible"/>
                                      </p:to>
                                    </p:set>
                                    <p:animEffect transition="in" filter="slide(fromBottom)">
                                      <p:cBhvr additive="base">
                                        <p:cTn id="7" dur="500"/>
                                        <p:tgtEl>
                                          <p:spTgt spid="25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childTnLst>
                                    <p:set>
                                      <p:cBhvr additive="base">
                                        <p:cTn id="11" dur="1" fill="hold">
                                          <p:stCondLst>
                                            <p:cond delay="0"/>
                                          </p:stCondLst>
                                        </p:cTn>
                                        <p:tgtEl>
                                          <p:spTgt spid="2511"/>
                                        </p:tgtEl>
                                        <p:attrNameLst>
                                          <p:attrName>style.visibility</p:attrName>
                                        </p:attrNameLst>
                                      </p:cBhvr>
                                      <p:to>
                                        <p:strVal val="visible"/>
                                      </p:to>
                                    </p:set>
                                    <p:animEffect transition="in" filter="fade">
                                      <p:cBhvr additive="base">
                                        <p:cTn id="12" dur="2000"/>
                                        <p:tgtEl>
                                          <p:spTgt spid="25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512"/>
                                        </p:tgtEl>
                                        <p:attrNameLst>
                                          <p:attrName>style.visibility</p:attrName>
                                        </p:attrNameLst>
                                      </p:cBhvr>
                                      <p:to>
                                        <p:strVal val="visible"/>
                                      </p:to>
                                    </p:set>
                                    <p:animEffect transition="in" filter="slide(fromBottom)">
                                      <p:cBhvr additive="base">
                                        <p:cTn id="17" dur="500"/>
                                        <p:tgtEl>
                                          <p:spTgt spid="2512"/>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3" nodeType="clickEffect">
                                  <p:childTnLst>
                                    <p:set>
                                      <p:cBhvr additive="base">
                                        <p:cTn id="21" dur="1" fill="hold">
                                          <p:stCondLst>
                                            <p:cond delay="0"/>
                                          </p:stCondLst>
                                        </p:cTn>
                                        <p:tgtEl>
                                          <p:spTgt spid="2513"/>
                                        </p:tgtEl>
                                        <p:attrNameLst>
                                          <p:attrName>style.visibility</p:attrName>
                                        </p:attrNameLst>
                                      </p:cBhvr>
                                      <p:to>
                                        <p:strVal val="visible"/>
                                      </p:to>
                                    </p:set>
                                    <p:anim calcmode="lin" valueType="num">
                                      <p:cBhvr additive="base">
                                        <p:cTn id="22" dur="1000" fill="hold"/>
                                        <p:tgtEl>
                                          <p:spTgt spid="2513"/>
                                        </p:tgtEl>
                                        <p:attrNameLst>
                                          <p:attrName>ppt_x</p:attrName>
                                        </p:attrNameLst>
                                      </p:cBhvr>
                                      <p:tavLst>
                                        <p:tav tm="0">
                                          <p:val>
                                            <p:strVal val="#ppt_x-.2"/>
                                          </p:val>
                                        </p:tav>
                                        <p:tav tm="100000">
                                          <p:val>
                                            <p:strVal val="#ppt_x"/>
                                          </p:val>
                                        </p:tav>
                                      </p:tavLst>
                                    </p:anim>
                                    <p:anim calcmode="lin" valueType="num">
                                      <p:cBhvr additive="base">
                                        <p:cTn id="23" dur="1000" fill="hold"/>
                                        <p:tgtEl>
                                          <p:spTgt spid="2513"/>
                                        </p:tgtEl>
                                        <p:attrNameLst>
                                          <p:attrName>ppt_y</p:attrName>
                                        </p:attrNameLst>
                                      </p:cBhvr>
                                      <p:tavLst>
                                        <p:tav tm="0">
                                          <p:val>
                                            <p:strVal val="#ppt_y"/>
                                          </p:val>
                                        </p:tav>
                                        <p:tav tm="100000">
                                          <p:val>
                                            <p:strVal val="#ppt_y"/>
                                          </p:val>
                                        </p:tav>
                                      </p:tavLst>
                                    </p:anim>
                                    <p:animEffect transition="in" filter="wipe(right)">
                                      <p:cBhvr additive="base">
                                        <p:cTn id="24" dur="1000"/>
                                        <p:tgtEl>
                                          <p:spTgt spid="25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4" nodeType="clickEffect">
                                  <p:childTnLst>
                                    <p:set>
                                      <p:cBhvr additive="base">
                                        <p:cTn id="28" dur="1" fill="hold">
                                          <p:stCondLst>
                                            <p:cond delay="0"/>
                                          </p:stCondLst>
                                        </p:cTn>
                                        <p:tgtEl>
                                          <p:spTgt spid="2514"/>
                                        </p:tgtEl>
                                        <p:attrNameLst>
                                          <p:attrName>style.visibility</p:attrName>
                                        </p:attrNameLst>
                                      </p:cBhvr>
                                      <p:to>
                                        <p:strVal val="visible"/>
                                      </p:to>
                                    </p:set>
                                    <p:animEffect transition="in" filter="slide(fromBottom)">
                                      <p:cBhvr additive="base">
                                        <p:cTn id="29" dur="500"/>
                                        <p:tgtEl>
                                          <p:spTgt spid="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0" grpId="0" animBg="1"/>
      <p:bldP spid="2511" grpId="1" animBg="1"/>
      <p:bldP spid="2512" grpId="2" animBg="1"/>
      <p:bldP spid="2513" grpId="3" animBg="1"/>
      <p:bldP spid="2514" grpId="4"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矩形 251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2706" name="矩形 2518"/>
          <p:cNvSpPr/>
          <p:nvPr/>
        </p:nvSpPr>
        <p:spPr>
          <a:xfrm>
            <a:off x="304800" y="838200"/>
            <a:ext cx="7610475" cy="641350"/>
          </a:xfrm>
          <a:prstGeom prst="rect">
            <a:avLst/>
          </a:prstGeom>
          <a:noFill/>
          <a:ln w="9525">
            <a:noFill/>
          </a:ln>
        </p:spPr>
        <p:txBody>
          <a:bodyPr wrap="none" anchor="t" anchorCtr="0">
            <a:spAutoFit/>
          </a:bodyPr>
          <a:p>
            <a:pPr>
              <a:spcBef>
                <a:spcPct val="20000"/>
              </a:spcBef>
              <a:buClr>
                <a:schemeClr val="hlink"/>
              </a:buClr>
              <a:buFont typeface="Wingdings" panose="05000000000000000000" pitchFamily="2" charset="2"/>
            </a:pPr>
            <a:r>
              <a:rPr lang="zh-CN" altLang="en-US" b="1">
                <a:latin typeface="华文行楷" pitchFamily="2" charset="-122"/>
                <a:ea typeface="华文行楷" pitchFamily="2" charset="-122"/>
              </a:rPr>
              <a:t>基于人对信息处理的人失误事故模型</a:t>
            </a:r>
            <a:r>
              <a:rPr lang="zh-CN" altLang="en-US">
                <a:latin typeface="华文行楷" pitchFamily="2" charset="-122"/>
                <a:ea typeface="华文行楷" pitchFamily="2" charset="-122"/>
              </a:rPr>
              <a:t> </a:t>
            </a:r>
            <a:endParaRPr lang="zh-CN" altLang="en-US">
              <a:latin typeface="华文行楷" pitchFamily="2" charset="-122"/>
              <a:ea typeface="华文行楷" pitchFamily="2" charset="-122"/>
            </a:endParaRPr>
          </a:p>
        </p:txBody>
      </p:sp>
      <p:sp>
        <p:nvSpPr>
          <p:cNvPr id="72707" name="矩形 2519"/>
          <p:cNvSpPr/>
          <p:nvPr/>
        </p:nvSpPr>
        <p:spPr>
          <a:xfrm>
            <a:off x="457200" y="1524000"/>
            <a:ext cx="8382000" cy="1554163"/>
          </a:xfrm>
          <a:prstGeom prst="rect">
            <a:avLst/>
          </a:prstGeom>
          <a:noFill/>
          <a:ln w="9525">
            <a:noFill/>
          </a:ln>
        </p:spPr>
        <p:txBody>
          <a:bodyPr anchor="t" anchorCtr="0">
            <a:spAutoFit/>
          </a:bodyPr>
          <a:p>
            <a:r>
              <a:rPr lang="zh-CN" altLang="en-US" sz="3200" b="1">
                <a:solidFill>
                  <a:schemeClr val="tx2"/>
                </a:solidFill>
                <a:latin typeface="Arial" panose="020B0604020202020204"/>
              </a:rPr>
              <a:t>基本观点</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人失误会导致事故，而人失误的发生是由于人对外界刺激（信息）的反应失误造成的。</a:t>
            </a:r>
            <a:endParaRPr lang="zh-CN" altLang="en-US" sz="3200" b="1">
              <a:solidFill>
                <a:schemeClr val="tx2"/>
              </a:solidFill>
              <a:latin typeface="Arial" panose="020B0604020202020204"/>
            </a:endParaRPr>
          </a:p>
        </p:txBody>
      </p:sp>
      <p:sp>
        <p:nvSpPr>
          <p:cNvPr id="72708" name="矩形 2520"/>
          <p:cNvSpPr/>
          <p:nvPr/>
        </p:nvSpPr>
        <p:spPr>
          <a:xfrm>
            <a:off x="395288" y="3213100"/>
            <a:ext cx="8382000" cy="579438"/>
          </a:xfrm>
          <a:prstGeom prst="rect">
            <a:avLst/>
          </a:prstGeom>
          <a:noFill/>
          <a:ln w="9525">
            <a:noFill/>
          </a:ln>
        </p:spPr>
        <p:txBody>
          <a:bodyPr anchor="t" anchorCtr="0">
            <a:spAutoFit/>
          </a:bodyPr>
          <a:p>
            <a:r>
              <a:rPr lang="zh-CN" altLang="en-US" sz="3200" b="1">
                <a:solidFill>
                  <a:schemeClr val="tx2"/>
                </a:solidFill>
                <a:latin typeface="Arial" panose="020B0604020202020204"/>
              </a:rPr>
              <a:t>什么是人失误</a:t>
            </a:r>
            <a:endParaRPr lang="zh-CN" altLang="en-US" sz="3200" b="1">
              <a:solidFill>
                <a:schemeClr val="tx2"/>
              </a:solidFill>
              <a:latin typeface="Arial" panose="020B0604020202020204"/>
            </a:endParaRPr>
          </a:p>
        </p:txBody>
      </p:sp>
      <p:sp>
        <p:nvSpPr>
          <p:cNvPr id="72709" name="矩形 2521"/>
          <p:cNvSpPr/>
          <p:nvPr/>
        </p:nvSpPr>
        <p:spPr>
          <a:xfrm>
            <a:off x="395288" y="3933825"/>
            <a:ext cx="8382000" cy="1554163"/>
          </a:xfrm>
          <a:prstGeom prst="rect">
            <a:avLst/>
          </a:prstGeom>
          <a:noFill/>
          <a:ln w="9525">
            <a:noFill/>
          </a:ln>
        </p:spPr>
        <p:txBody>
          <a:bodyPr anchor="t" anchorCtr="0">
            <a:spAutoFit/>
          </a:bodyPr>
          <a:p>
            <a:r>
              <a:rPr lang="zh-CN" altLang="en-US" sz="3200" b="1">
                <a:solidFill>
                  <a:schemeClr val="tx2"/>
                </a:solidFill>
                <a:latin typeface="Arial" panose="020B0604020202020204"/>
              </a:rPr>
              <a:t>皮特</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人的行为明显偏离预定的要求的、或希望的标准，它导致不希望的时间拖延、困难、问题、麻烦、误动作、意外事件或事故</a:t>
            </a:r>
            <a:endParaRPr lang="zh-CN" altLang="en-US" sz="3200" b="1">
              <a:solidFill>
                <a:schemeClr val="tx2"/>
              </a:solidFill>
              <a:latin typeface="Arial" panose="020B0604020202020204"/>
            </a:endParaRPr>
          </a:p>
        </p:txBody>
      </p:sp>
      <p:sp>
        <p:nvSpPr>
          <p:cNvPr id="72710" name="矩形 2522"/>
          <p:cNvSpPr/>
          <p:nvPr/>
        </p:nvSpPr>
        <p:spPr>
          <a:xfrm>
            <a:off x="395288" y="5589588"/>
            <a:ext cx="8382000" cy="1066800"/>
          </a:xfrm>
          <a:prstGeom prst="rect">
            <a:avLst/>
          </a:prstGeom>
          <a:noFill/>
          <a:ln w="9525">
            <a:noFill/>
          </a:ln>
        </p:spPr>
        <p:txBody>
          <a:bodyPr anchor="t" anchorCtr="0">
            <a:spAutoFit/>
          </a:bodyPr>
          <a:p>
            <a:r>
              <a:rPr lang="zh-CN" altLang="en-US" sz="3200" b="1">
                <a:solidFill>
                  <a:schemeClr val="tx2"/>
                </a:solidFill>
                <a:latin typeface="Arial" panose="020B0604020202020204"/>
              </a:rPr>
              <a:t>里格比</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人的行为的结果超出了某种可接受的界限</a:t>
            </a:r>
            <a:endParaRPr lang="zh-CN" altLang="en-US" sz="3200" b="1">
              <a:solidFill>
                <a:schemeClr val="tx2"/>
              </a:solidFill>
              <a:latin typeface="Arial" panose="020B0604020202020204"/>
            </a:endParaRPr>
          </a:p>
        </p:txBody>
      </p:sp>
      <p:sp>
        <p:nvSpPr>
          <p:cNvPr id="72711" name="矩形 2523"/>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矩形 252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3730" name="矩形 2527"/>
          <p:cNvSpPr/>
          <p:nvPr/>
        </p:nvSpPr>
        <p:spPr>
          <a:xfrm>
            <a:off x="304800" y="990600"/>
            <a:ext cx="7723188" cy="628650"/>
          </a:xfrm>
          <a:prstGeom prst="rect">
            <a:avLst/>
          </a:prstGeom>
          <a:noFill/>
          <a:ln w="9525">
            <a:noFill/>
          </a:ln>
        </p:spPr>
        <p:txBody>
          <a:bodyPr anchor="t" anchorCtr="0">
            <a:spAutoFit/>
          </a:bodyPr>
          <a:p>
            <a:pPr>
              <a:lnSpc>
                <a:spcPct val="110000"/>
              </a:lnSpc>
              <a:spcBef>
                <a:spcPct val="20000"/>
              </a:spcBef>
              <a:buClr>
                <a:schemeClr val="hlink"/>
              </a:buClr>
              <a:buFont typeface="Wingdings" panose="05000000000000000000" pitchFamily="2" charset="2"/>
            </a:pPr>
            <a:r>
              <a:rPr lang="zh-CN" altLang="en-US" sz="3200" b="1">
                <a:latin typeface="Arial" panose="020B0604020202020204"/>
                <a:ea typeface="华文行楷" pitchFamily="2" charset="-122"/>
              </a:rPr>
              <a:t>人失误与人的不安全行为</a:t>
            </a:r>
            <a:endParaRPr lang="zh-CN" altLang="en-US" sz="3200" b="1">
              <a:latin typeface="Arial" panose="020B0604020202020204"/>
              <a:ea typeface="华文行楷" pitchFamily="2" charset="-122"/>
            </a:endParaRPr>
          </a:p>
        </p:txBody>
      </p:sp>
      <p:sp>
        <p:nvSpPr>
          <p:cNvPr id="2529" name="矩形 2528"/>
          <p:cNvSpPr/>
          <p:nvPr/>
        </p:nvSpPr>
        <p:spPr>
          <a:xfrm>
            <a:off x="1116013" y="1628775"/>
            <a:ext cx="597535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费雷尔</a:t>
            </a:r>
            <a:r>
              <a:rPr lang="en-US" altLang="zh-CN" sz="3200" b="1">
                <a:latin typeface="Arial" panose="020B0604020202020204"/>
              </a:rPr>
              <a:t>——</a:t>
            </a:r>
            <a:r>
              <a:rPr lang="zh-CN" altLang="en-US" sz="3200" b="1">
                <a:latin typeface="Arial" panose="020B0604020202020204"/>
              </a:rPr>
              <a:t>人失误原因分析</a:t>
            </a:r>
            <a:endParaRPr lang="zh-CN" altLang="en-US" sz="3200" b="1">
              <a:latin typeface="Arial" panose="020B0604020202020204"/>
            </a:endParaRPr>
          </a:p>
        </p:txBody>
      </p:sp>
      <p:sp>
        <p:nvSpPr>
          <p:cNvPr id="2530" name="矩形 2529"/>
          <p:cNvSpPr/>
          <p:nvPr/>
        </p:nvSpPr>
        <p:spPr>
          <a:xfrm>
            <a:off x="1404938" y="2492375"/>
            <a:ext cx="5688012" cy="1554163"/>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超过人的能力的过负荷，工作方面的，环境方面的，心理负荷，立场方面</a:t>
            </a:r>
            <a:endParaRPr lang="zh-CN" altLang="en-US" sz="3200" b="1">
              <a:latin typeface="Arial" panose="020B0604020202020204"/>
            </a:endParaRPr>
          </a:p>
        </p:txBody>
      </p:sp>
      <p:sp>
        <p:nvSpPr>
          <p:cNvPr id="2531" name="矩形 2530"/>
          <p:cNvSpPr/>
          <p:nvPr/>
        </p:nvSpPr>
        <p:spPr>
          <a:xfrm>
            <a:off x="1404938" y="4364038"/>
            <a:ext cx="5688012"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与外界刺激要求不一致的反应</a:t>
            </a:r>
            <a:endParaRPr lang="zh-CN" altLang="en-US" sz="3200" b="1">
              <a:latin typeface="Arial" panose="020B0604020202020204"/>
            </a:endParaRPr>
          </a:p>
        </p:txBody>
      </p:sp>
      <p:sp>
        <p:nvSpPr>
          <p:cNvPr id="2532" name="矩形 2531"/>
          <p:cNvSpPr/>
          <p:nvPr/>
        </p:nvSpPr>
        <p:spPr>
          <a:xfrm>
            <a:off x="1404938" y="5300663"/>
            <a:ext cx="5688012" cy="1066800"/>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不知道正确的方法或故意采取不恰当的行为</a:t>
            </a:r>
            <a:endParaRPr lang="zh-CN" altLang="en-US" sz="3200" b="1">
              <a:latin typeface="Arial" panose="020B0604020202020204"/>
            </a:endParaRPr>
          </a:p>
        </p:txBody>
      </p:sp>
      <p:sp>
        <p:nvSpPr>
          <p:cNvPr id="73735" name="矩形 253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3736" name="矩形 2533"/>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529"/>
                                        </p:tgtEl>
                                        <p:attrNameLst>
                                          <p:attrName>style.visibility</p:attrName>
                                        </p:attrNameLst>
                                      </p:cBhvr>
                                      <p:to>
                                        <p:strVal val="visible"/>
                                      </p:to>
                                    </p:set>
                                    <p:animEffect transition="in" filter="slide(fromBottom)">
                                      <p:cBhvr additive="base">
                                        <p:cTn id="7" dur="500"/>
                                        <p:tgtEl>
                                          <p:spTgt spid="25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530"/>
                                        </p:tgtEl>
                                        <p:attrNameLst>
                                          <p:attrName>style.visibility</p:attrName>
                                        </p:attrNameLst>
                                      </p:cBhvr>
                                      <p:to>
                                        <p:strVal val="visible"/>
                                      </p:to>
                                    </p:set>
                                    <p:animEffect transition="in" filter="slide(fromBottom)">
                                      <p:cBhvr additive="base">
                                        <p:cTn id="12" dur="500"/>
                                        <p:tgtEl>
                                          <p:spTgt spid="253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531"/>
                                        </p:tgtEl>
                                        <p:attrNameLst>
                                          <p:attrName>style.visibility</p:attrName>
                                        </p:attrNameLst>
                                      </p:cBhvr>
                                      <p:to>
                                        <p:strVal val="visible"/>
                                      </p:to>
                                    </p:set>
                                    <p:animEffect transition="in" filter="slide(fromBottom)">
                                      <p:cBhvr additive="base">
                                        <p:cTn id="17" dur="500"/>
                                        <p:tgtEl>
                                          <p:spTgt spid="253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532"/>
                                        </p:tgtEl>
                                        <p:attrNameLst>
                                          <p:attrName>style.visibility</p:attrName>
                                        </p:attrNameLst>
                                      </p:cBhvr>
                                      <p:to>
                                        <p:strVal val="visible"/>
                                      </p:to>
                                    </p:set>
                                    <p:animEffect transition="in" filter="slide(fromBottom)">
                                      <p:cBhvr additive="base">
                                        <p:cTn id="22" dur="500"/>
                                        <p:tgtEl>
                                          <p:spTgt spid="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 grpId="0" animBg="1"/>
      <p:bldP spid="2530" grpId="1" animBg="1"/>
      <p:bldP spid="2531" grpId="2" animBg="1"/>
      <p:bldP spid="2532" grpId="3"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矩形 253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4754" name="矩形 2537"/>
          <p:cNvSpPr/>
          <p:nvPr/>
        </p:nvSpPr>
        <p:spPr>
          <a:xfrm>
            <a:off x="250825" y="765175"/>
            <a:ext cx="8382000" cy="579438"/>
          </a:xfrm>
          <a:prstGeom prst="rect">
            <a:avLst/>
          </a:prstGeom>
          <a:noFill/>
          <a:ln w="9525">
            <a:noFill/>
          </a:ln>
        </p:spPr>
        <p:txBody>
          <a:bodyPr anchor="t" anchorCtr="0">
            <a:spAutoFit/>
          </a:bodyPr>
          <a:p>
            <a:r>
              <a:rPr lang="zh-CN" altLang="en-US" sz="3200" b="1">
                <a:solidFill>
                  <a:schemeClr val="tx2"/>
                </a:solidFill>
                <a:latin typeface="Arial" panose="020B0604020202020204"/>
              </a:rPr>
              <a:t>人失误的分类</a:t>
            </a:r>
            <a:endParaRPr lang="zh-CN" altLang="en-US" sz="3200" b="1">
              <a:solidFill>
                <a:schemeClr val="tx2"/>
              </a:solidFill>
              <a:latin typeface="Arial" panose="020B0604020202020204"/>
            </a:endParaRPr>
          </a:p>
        </p:txBody>
      </p:sp>
      <p:sp>
        <p:nvSpPr>
          <p:cNvPr id="74755" name="矩形 2538"/>
          <p:cNvSpPr/>
          <p:nvPr/>
        </p:nvSpPr>
        <p:spPr>
          <a:xfrm>
            <a:off x="250825" y="1485900"/>
            <a:ext cx="8382000" cy="579438"/>
          </a:xfrm>
          <a:prstGeom prst="rect">
            <a:avLst/>
          </a:prstGeom>
          <a:noFill/>
          <a:ln w="9525">
            <a:noFill/>
          </a:ln>
        </p:spPr>
        <p:txBody>
          <a:bodyPr anchor="t" anchorCtr="0">
            <a:spAutoFit/>
          </a:bodyPr>
          <a:p>
            <a:r>
              <a:rPr lang="zh-CN" altLang="en-US" sz="3200" b="1">
                <a:solidFill>
                  <a:schemeClr val="tx2"/>
                </a:solidFill>
                <a:latin typeface="Arial" panose="020B0604020202020204"/>
              </a:rPr>
              <a:t>按照失误的原因分类</a:t>
            </a:r>
            <a:endParaRPr lang="zh-CN" altLang="en-US" sz="3200" b="1">
              <a:solidFill>
                <a:schemeClr val="tx2"/>
              </a:solidFill>
              <a:latin typeface="Arial" panose="020B0604020202020204"/>
            </a:endParaRPr>
          </a:p>
        </p:txBody>
      </p:sp>
      <p:sp>
        <p:nvSpPr>
          <p:cNvPr id="74756" name="矩形 2539"/>
          <p:cNvSpPr/>
          <p:nvPr/>
        </p:nvSpPr>
        <p:spPr>
          <a:xfrm>
            <a:off x="250825" y="2206625"/>
            <a:ext cx="8353425" cy="1066800"/>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随机失误</a:t>
            </a:r>
            <a:r>
              <a:rPr lang="en-US" altLang="zh-CN" sz="3200" b="1">
                <a:latin typeface="Arial" panose="020B0604020202020204"/>
              </a:rPr>
              <a:t>——</a:t>
            </a:r>
            <a:r>
              <a:rPr lang="zh-CN" altLang="en-US" sz="3200" b="1">
                <a:latin typeface="Arial" panose="020B0604020202020204"/>
              </a:rPr>
              <a:t>由于人的行为或动作的随机性质引起的人失误</a:t>
            </a:r>
            <a:endParaRPr lang="zh-CN" altLang="en-US" sz="3200" b="1">
              <a:latin typeface="Arial" panose="020B0604020202020204"/>
            </a:endParaRPr>
          </a:p>
        </p:txBody>
      </p:sp>
      <p:sp>
        <p:nvSpPr>
          <p:cNvPr id="74757" name="矩形 2540"/>
          <p:cNvSpPr/>
          <p:nvPr/>
        </p:nvSpPr>
        <p:spPr>
          <a:xfrm>
            <a:off x="250825" y="3430588"/>
            <a:ext cx="8353425" cy="2041525"/>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系统失误</a:t>
            </a:r>
            <a:r>
              <a:rPr lang="en-US" altLang="zh-CN" sz="3200" b="1">
                <a:latin typeface="Arial" panose="020B0604020202020204"/>
              </a:rPr>
              <a:t>——</a:t>
            </a:r>
            <a:r>
              <a:rPr lang="zh-CN" altLang="en-US" sz="3200" b="1">
                <a:latin typeface="Arial" panose="020B0604020202020204"/>
              </a:rPr>
              <a:t>由于系统的问题或人的不正常状</a:t>
            </a:r>
            <a:br>
              <a:rPr lang="zh-CN" altLang="en-US" sz="3200" b="1">
                <a:latin typeface="Arial" panose="020B0604020202020204"/>
              </a:rPr>
            </a:br>
            <a:r>
              <a:rPr lang="zh-CN" altLang="en-US" sz="3200" b="1">
                <a:latin typeface="Arial" panose="020B0604020202020204"/>
              </a:rPr>
              <a:t>态引起的失误；</a:t>
            </a:r>
            <a:br>
              <a:rPr lang="zh-CN" altLang="en-US" sz="3200" b="1">
                <a:latin typeface="Arial" panose="020B0604020202020204"/>
              </a:rPr>
            </a:br>
            <a:r>
              <a:rPr lang="zh-CN" altLang="en-US" sz="3200" b="1">
                <a:latin typeface="Arial" panose="020B0604020202020204"/>
              </a:rPr>
              <a:t>分两种情况：工作任务的要求超出人的能力范围；操作程序的问题。</a:t>
            </a:r>
            <a:endParaRPr lang="zh-CN" altLang="en-US" sz="3200" b="1">
              <a:latin typeface="Arial" panose="020B0604020202020204"/>
            </a:endParaRPr>
          </a:p>
        </p:txBody>
      </p:sp>
      <p:sp>
        <p:nvSpPr>
          <p:cNvPr id="74758" name="矩形 2541"/>
          <p:cNvSpPr/>
          <p:nvPr/>
        </p:nvSpPr>
        <p:spPr>
          <a:xfrm>
            <a:off x="250825" y="5648325"/>
            <a:ext cx="8353425" cy="1066800"/>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偶发失误</a:t>
            </a:r>
            <a:r>
              <a:rPr lang="en-US" altLang="zh-CN" sz="3200" b="1">
                <a:latin typeface="Arial" panose="020B0604020202020204"/>
              </a:rPr>
              <a:t>——</a:t>
            </a:r>
            <a:r>
              <a:rPr lang="zh-CN" altLang="en-US" sz="3200" b="1">
                <a:latin typeface="Arial" panose="020B0604020202020204"/>
              </a:rPr>
              <a:t>偶然的过失行为，一些设计者管理者难以预料的意外行为。</a:t>
            </a:r>
            <a:endParaRPr lang="zh-CN" altLang="en-US" sz="3200" b="1">
              <a:latin typeface="Arial" panose="020B0604020202020204"/>
            </a:endParaRPr>
          </a:p>
        </p:txBody>
      </p:sp>
      <p:sp>
        <p:nvSpPr>
          <p:cNvPr id="74759" name="矩形 254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矩形 254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5778" name="矩形 2546"/>
          <p:cNvSpPr/>
          <p:nvPr/>
        </p:nvSpPr>
        <p:spPr>
          <a:xfrm>
            <a:off x="250825" y="981075"/>
            <a:ext cx="8382000" cy="579438"/>
          </a:xfrm>
          <a:prstGeom prst="rect">
            <a:avLst/>
          </a:prstGeom>
          <a:noFill/>
          <a:ln w="9525">
            <a:noFill/>
          </a:ln>
        </p:spPr>
        <p:txBody>
          <a:bodyPr anchor="t" anchorCtr="0">
            <a:spAutoFit/>
          </a:bodyPr>
          <a:p>
            <a:r>
              <a:rPr lang="zh-CN" altLang="en-US" sz="3200" b="1">
                <a:solidFill>
                  <a:schemeClr val="tx2"/>
                </a:solidFill>
                <a:latin typeface="Arial" panose="020B0604020202020204"/>
              </a:rPr>
              <a:t>按照失误的表现形势分类</a:t>
            </a:r>
            <a:endParaRPr lang="zh-CN" altLang="en-US" sz="3200" b="1">
              <a:solidFill>
                <a:schemeClr val="tx2"/>
              </a:solidFill>
              <a:latin typeface="Arial" panose="020B0604020202020204"/>
            </a:endParaRPr>
          </a:p>
        </p:txBody>
      </p:sp>
      <p:sp>
        <p:nvSpPr>
          <p:cNvPr id="75779" name="矩形 2547"/>
          <p:cNvSpPr/>
          <p:nvPr/>
        </p:nvSpPr>
        <p:spPr>
          <a:xfrm>
            <a:off x="250825" y="1989138"/>
            <a:ext cx="8353425"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遗漏或遗忘</a:t>
            </a:r>
            <a:endParaRPr lang="zh-CN" altLang="en-US" sz="3200" b="1">
              <a:latin typeface="Arial" panose="020B0604020202020204"/>
            </a:endParaRPr>
          </a:p>
        </p:txBody>
      </p:sp>
      <p:sp>
        <p:nvSpPr>
          <p:cNvPr id="75780" name="矩形 2548"/>
          <p:cNvSpPr/>
          <p:nvPr/>
        </p:nvSpPr>
        <p:spPr>
          <a:xfrm>
            <a:off x="250825" y="3121025"/>
            <a:ext cx="8353425" cy="1554163"/>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做错</a:t>
            </a:r>
            <a:r>
              <a:rPr lang="en-US" altLang="zh-CN" sz="3200" b="1">
                <a:latin typeface="Arial" panose="020B0604020202020204"/>
              </a:rPr>
              <a:t>——</a:t>
            </a:r>
            <a:r>
              <a:rPr lang="zh-CN" altLang="en-US" sz="3200" b="1">
                <a:latin typeface="Arial" panose="020B0604020202020204"/>
              </a:rPr>
              <a:t>弄错，调整错误，弄颠倒，没按要求操作，没按规定时间操作，无意识的动作，不能操作</a:t>
            </a:r>
            <a:endParaRPr lang="zh-CN" altLang="en-US" sz="3200" b="1">
              <a:latin typeface="Arial" panose="020B0604020202020204"/>
            </a:endParaRPr>
          </a:p>
        </p:txBody>
      </p:sp>
      <p:sp>
        <p:nvSpPr>
          <p:cNvPr id="75781" name="矩形 2549"/>
          <p:cNvSpPr/>
          <p:nvPr/>
        </p:nvSpPr>
        <p:spPr>
          <a:xfrm>
            <a:off x="250825" y="5229225"/>
            <a:ext cx="8353425" cy="579438"/>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进行规定以外的动作</a:t>
            </a:r>
            <a:endParaRPr lang="zh-CN" altLang="en-US" sz="3200" b="1">
              <a:latin typeface="Arial" panose="020B0604020202020204"/>
            </a:endParaRPr>
          </a:p>
        </p:txBody>
      </p:sp>
      <p:sp>
        <p:nvSpPr>
          <p:cNvPr id="75782" name="矩形 255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5783" name="矩形 2551"/>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矩形 255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6802" name="矩形 2555"/>
          <p:cNvSpPr/>
          <p:nvPr/>
        </p:nvSpPr>
        <p:spPr>
          <a:xfrm>
            <a:off x="250825" y="981075"/>
            <a:ext cx="8382000" cy="579438"/>
          </a:xfrm>
          <a:prstGeom prst="rect">
            <a:avLst/>
          </a:prstGeom>
          <a:noFill/>
          <a:ln w="9525">
            <a:noFill/>
          </a:ln>
        </p:spPr>
        <p:txBody>
          <a:bodyPr anchor="t" anchorCtr="0">
            <a:spAutoFit/>
          </a:bodyPr>
          <a:p>
            <a:r>
              <a:rPr lang="zh-CN" altLang="en-US" sz="3200" b="1">
                <a:solidFill>
                  <a:schemeClr val="tx2"/>
                </a:solidFill>
                <a:latin typeface="Arial" panose="020B0604020202020204"/>
              </a:rPr>
              <a:t>按照人失误发生的阶段分类</a:t>
            </a:r>
            <a:endParaRPr lang="zh-CN" altLang="en-US" sz="3200" b="1">
              <a:solidFill>
                <a:schemeClr val="tx2"/>
              </a:solidFill>
              <a:latin typeface="Arial" panose="020B0604020202020204"/>
            </a:endParaRPr>
          </a:p>
        </p:txBody>
      </p:sp>
      <p:sp>
        <p:nvSpPr>
          <p:cNvPr id="76803" name="矩形 2556"/>
          <p:cNvSpPr/>
          <p:nvPr/>
        </p:nvSpPr>
        <p:spPr>
          <a:xfrm>
            <a:off x="250825" y="1700213"/>
            <a:ext cx="8382000" cy="1066800"/>
          </a:xfrm>
          <a:prstGeom prst="rect">
            <a:avLst/>
          </a:prstGeom>
          <a:solidFill>
            <a:srgbClr val="BBE0E3"/>
          </a:solidFill>
          <a:ln w="9525">
            <a:noFill/>
          </a:ln>
        </p:spPr>
        <p:txBody>
          <a:bodyPr anchor="t" anchorCtr="0">
            <a:spAutoFit/>
          </a:bodyPr>
          <a:p>
            <a:r>
              <a:rPr lang="zh-CN" altLang="en-US" sz="3200" b="1">
                <a:solidFill>
                  <a:schemeClr val="tx2"/>
                </a:solidFill>
                <a:latin typeface="Arial" panose="020B0604020202020204"/>
              </a:rPr>
              <a:t>设计失误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设计过程中的人失误，设计计算错误、方案错误</a:t>
            </a:r>
            <a:endParaRPr lang="zh-CN" altLang="en-US" sz="3200" b="1">
              <a:solidFill>
                <a:schemeClr val="tx2"/>
              </a:solidFill>
              <a:latin typeface="Arial" panose="020B0604020202020204"/>
            </a:endParaRPr>
          </a:p>
        </p:txBody>
      </p:sp>
      <p:sp>
        <p:nvSpPr>
          <p:cNvPr id="76804" name="矩形 2557"/>
          <p:cNvSpPr/>
          <p:nvPr/>
        </p:nvSpPr>
        <p:spPr>
          <a:xfrm>
            <a:off x="250825" y="2909888"/>
            <a:ext cx="8382000" cy="579437"/>
          </a:xfrm>
          <a:prstGeom prst="rect">
            <a:avLst/>
          </a:prstGeom>
          <a:solidFill>
            <a:srgbClr val="BBE0E3"/>
          </a:solidFill>
          <a:ln w="9525">
            <a:noFill/>
          </a:ln>
        </p:spPr>
        <p:txBody>
          <a:bodyPr anchor="t" anchorCtr="0">
            <a:spAutoFit/>
          </a:bodyPr>
          <a:p>
            <a:r>
              <a:rPr lang="zh-CN" altLang="en-US" sz="3200" b="1">
                <a:solidFill>
                  <a:schemeClr val="tx2"/>
                </a:solidFill>
                <a:latin typeface="Arial" panose="020B0604020202020204"/>
              </a:rPr>
              <a:t>操作失误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操作过程中的人失误，基本种类</a:t>
            </a:r>
            <a:endParaRPr lang="zh-CN" altLang="en-US" sz="3200" b="1">
              <a:solidFill>
                <a:schemeClr val="tx2"/>
              </a:solidFill>
              <a:latin typeface="Arial" panose="020B0604020202020204"/>
            </a:endParaRPr>
          </a:p>
        </p:txBody>
      </p:sp>
      <p:sp>
        <p:nvSpPr>
          <p:cNvPr id="76805" name="矩形 2558"/>
          <p:cNvSpPr/>
          <p:nvPr/>
        </p:nvSpPr>
        <p:spPr>
          <a:xfrm>
            <a:off x="250825" y="3633788"/>
            <a:ext cx="8382000" cy="579437"/>
          </a:xfrm>
          <a:prstGeom prst="rect">
            <a:avLst/>
          </a:prstGeom>
          <a:solidFill>
            <a:srgbClr val="BBE0E3"/>
          </a:solidFill>
          <a:ln w="9525">
            <a:noFill/>
          </a:ln>
        </p:spPr>
        <p:txBody>
          <a:bodyPr anchor="t" anchorCtr="0">
            <a:spAutoFit/>
          </a:bodyPr>
          <a:p>
            <a:r>
              <a:rPr lang="zh-CN" altLang="en-US" sz="3200" b="1">
                <a:solidFill>
                  <a:schemeClr val="tx2"/>
                </a:solidFill>
                <a:latin typeface="Arial" panose="020B0604020202020204"/>
              </a:rPr>
              <a:t>制造失误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参数不符，用料错误、图纸不符</a:t>
            </a:r>
            <a:endParaRPr lang="zh-CN" altLang="en-US" sz="3200" b="1">
              <a:solidFill>
                <a:schemeClr val="tx2"/>
              </a:solidFill>
              <a:latin typeface="Arial" panose="020B0604020202020204"/>
            </a:endParaRPr>
          </a:p>
        </p:txBody>
      </p:sp>
      <p:sp>
        <p:nvSpPr>
          <p:cNvPr id="76806" name="矩形 2559"/>
          <p:cNvSpPr/>
          <p:nvPr/>
        </p:nvSpPr>
        <p:spPr>
          <a:xfrm>
            <a:off x="250825" y="4357688"/>
            <a:ext cx="8382000" cy="579437"/>
          </a:xfrm>
          <a:prstGeom prst="rect">
            <a:avLst/>
          </a:prstGeom>
          <a:solidFill>
            <a:srgbClr val="BBE0E3"/>
          </a:solidFill>
          <a:ln w="9525">
            <a:noFill/>
          </a:ln>
        </p:spPr>
        <p:txBody>
          <a:bodyPr anchor="t" anchorCtr="0">
            <a:spAutoFit/>
          </a:bodyPr>
          <a:p>
            <a:r>
              <a:rPr lang="zh-CN" altLang="en-US" sz="3200" b="1">
                <a:solidFill>
                  <a:schemeClr val="tx2"/>
                </a:solidFill>
                <a:latin typeface="Arial" panose="020B0604020202020204"/>
              </a:rPr>
              <a:t>维修失误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错误拆卸、安装机器设备</a:t>
            </a:r>
            <a:endParaRPr lang="zh-CN" altLang="en-US" sz="3200" b="1">
              <a:solidFill>
                <a:schemeClr val="tx2"/>
              </a:solidFill>
              <a:latin typeface="Arial" panose="020B0604020202020204"/>
            </a:endParaRPr>
          </a:p>
        </p:txBody>
      </p:sp>
      <p:sp>
        <p:nvSpPr>
          <p:cNvPr id="76807" name="矩形 2560"/>
          <p:cNvSpPr/>
          <p:nvPr/>
        </p:nvSpPr>
        <p:spPr>
          <a:xfrm>
            <a:off x="250825" y="5081588"/>
            <a:ext cx="8382000" cy="579437"/>
          </a:xfrm>
          <a:prstGeom prst="rect">
            <a:avLst/>
          </a:prstGeom>
          <a:solidFill>
            <a:srgbClr val="BBE0E3"/>
          </a:solidFill>
          <a:ln w="9525">
            <a:noFill/>
          </a:ln>
        </p:spPr>
        <p:txBody>
          <a:bodyPr anchor="t" anchorCtr="0">
            <a:spAutoFit/>
          </a:bodyPr>
          <a:p>
            <a:r>
              <a:rPr lang="zh-CN" altLang="en-US" sz="3200" b="1">
                <a:solidFill>
                  <a:schemeClr val="tx2"/>
                </a:solidFill>
                <a:latin typeface="Arial" panose="020B0604020202020204"/>
              </a:rPr>
              <a:t>检查失误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漏检不合格额零部件</a:t>
            </a:r>
            <a:endParaRPr lang="zh-CN" altLang="en-US" sz="3200" b="1">
              <a:solidFill>
                <a:schemeClr val="tx2"/>
              </a:solidFill>
              <a:latin typeface="Arial" panose="020B0604020202020204"/>
            </a:endParaRPr>
          </a:p>
        </p:txBody>
      </p:sp>
      <p:sp>
        <p:nvSpPr>
          <p:cNvPr id="76808" name="矩形 2561"/>
          <p:cNvSpPr/>
          <p:nvPr/>
        </p:nvSpPr>
        <p:spPr>
          <a:xfrm>
            <a:off x="250825" y="5805488"/>
            <a:ext cx="8382000" cy="579437"/>
          </a:xfrm>
          <a:prstGeom prst="rect">
            <a:avLst/>
          </a:prstGeom>
          <a:solidFill>
            <a:srgbClr val="BBE0E3"/>
          </a:solidFill>
          <a:ln w="9525">
            <a:noFill/>
          </a:ln>
        </p:spPr>
        <p:txBody>
          <a:bodyPr anchor="t" anchorCtr="0">
            <a:spAutoFit/>
          </a:bodyPr>
          <a:p>
            <a:r>
              <a:rPr lang="zh-CN" altLang="en-US" sz="3200" b="1">
                <a:solidFill>
                  <a:schemeClr val="tx2"/>
                </a:solidFill>
                <a:latin typeface="Arial" panose="020B0604020202020204"/>
              </a:rPr>
              <a:t>存储运输失误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漏检不合格额零部件</a:t>
            </a:r>
            <a:endParaRPr lang="zh-CN" altLang="en-US" sz="3200" b="1">
              <a:solidFill>
                <a:schemeClr val="tx2"/>
              </a:solidFill>
              <a:latin typeface="Arial" panose="020B0604020202020204"/>
            </a:endParaRPr>
          </a:p>
        </p:txBody>
      </p:sp>
      <p:sp>
        <p:nvSpPr>
          <p:cNvPr id="76809" name="矩形 256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6810" name="矩形 2563"/>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矩形 256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568" name="矩形 2567"/>
          <p:cNvSpPr/>
          <p:nvPr/>
        </p:nvSpPr>
        <p:spPr>
          <a:xfrm>
            <a:off x="468313" y="1052513"/>
            <a:ext cx="5040312" cy="579437"/>
          </a:xfrm>
          <a:prstGeom prst="rect">
            <a:avLst/>
          </a:prstGeom>
          <a:noFill/>
          <a:ln w="9525">
            <a:noFill/>
          </a:ln>
        </p:spPr>
        <p:txBody>
          <a:bodyPr anchor="t" anchorCtr="0">
            <a:spAutoFit/>
          </a:bodyPr>
          <a:p>
            <a:pPr>
              <a:spcBef>
                <a:spcPct val="50000"/>
              </a:spcBef>
            </a:pPr>
            <a:r>
              <a:rPr lang="zh-CN" altLang="en-US" sz="3200" b="1">
                <a:latin typeface="Arial" panose="020B0604020202020204"/>
              </a:rPr>
              <a:t>人失误与自身能力</a:t>
            </a:r>
            <a:endParaRPr lang="zh-CN" altLang="en-US" sz="3200" b="1">
              <a:latin typeface="Arial" panose="020B0604020202020204"/>
            </a:endParaRPr>
          </a:p>
        </p:txBody>
      </p:sp>
      <p:sp>
        <p:nvSpPr>
          <p:cNvPr id="2569" name="矩形 2568"/>
          <p:cNvSpPr/>
          <p:nvPr/>
        </p:nvSpPr>
        <p:spPr>
          <a:xfrm>
            <a:off x="539750" y="1844675"/>
            <a:ext cx="59055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社会人应该具有那些能力</a:t>
            </a:r>
            <a:endParaRPr lang="zh-CN" altLang="en-US" sz="3200" b="1">
              <a:latin typeface="Arial" panose="020B0604020202020204"/>
            </a:endParaRPr>
          </a:p>
        </p:txBody>
      </p:sp>
      <p:sp>
        <p:nvSpPr>
          <p:cNvPr id="2570" name="矩形 2569"/>
          <p:cNvSpPr/>
          <p:nvPr/>
        </p:nvSpPr>
        <p:spPr>
          <a:xfrm>
            <a:off x="539750" y="2636838"/>
            <a:ext cx="7848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社交能力</a:t>
            </a:r>
            <a:r>
              <a:rPr lang="en-US" altLang="zh-CN" sz="3200" b="1">
                <a:latin typeface="宋体" panose="02010600030101010101" pitchFamily="2" charset="-122"/>
              </a:rPr>
              <a:t>——</a:t>
            </a:r>
            <a:r>
              <a:rPr lang="zh-CN" altLang="en-US" sz="3200" b="1">
                <a:latin typeface="宋体" panose="02010600030101010101" pitchFamily="2" charset="-122"/>
              </a:rPr>
              <a:t>沟通能力、协作能力、礼仪常识、表达能力。。。</a:t>
            </a:r>
            <a:endParaRPr lang="zh-CN" altLang="en-US" sz="3200" b="1">
              <a:latin typeface="宋体" panose="02010600030101010101" pitchFamily="2" charset="-122"/>
            </a:endParaRPr>
          </a:p>
        </p:txBody>
      </p:sp>
      <p:sp>
        <p:nvSpPr>
          <p:cNvPr id="2571" name="矩形 2570"/>
          <p:cNvSpPr/>
          <p:nvPr/>
        </p:nvSpPr>
        <p:spPr>
          <a:xfrm>
            <a:off x="539750" y="3789363"/>
            <a:ext cx="7848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个人素质</a:t>
            </a:r>
            <a:r>
              <a:rPr lang="en-US" altLang="zh-CN" sz="3200" b="1">
                <a:latin typeface="宋体" panose="02010600030101010101" pitchFamily="2" charset="-122"/>
              </a:rPr>
              <a:t>——</a:t>
            </a:r>
            <a:r>
              <a:rPr lang="zh-CN" altLang="en-US" sz="3200" b="1">
                <a:latin typeface="宋体" panose="02010600030101010101" pitchFamily="2" charset="-122"/>
              </a:rPr>
              <a:t>知识储备、实践能力、创新能力、道德素养、自立能力。。。</a:t>
            </a:r>
            <a:endParaRPr lang="zh-CN" altLang="en-US" sz="3200" b="1">
              <a:latin typeface="宋体" panose="02010600030101010101" pitchFamily="2" charset="-122"/>
            </a:endParaRPr>
          </a:p>
        </p:txBody>
      </p:sp>
      <p:sp>
        <p:nvSpPr>
          <p:cNvPr id="2572" name="矩形 2571"/>
          <p:cNvSpPr/>
          <p:nvPr/>
        </p:nvSpPr>
        <p:spPr>
          <a:xfrm>
            <a:off x="539750" y="5084763"/>
            <a:ext cx="7848600" cy="1066800"/>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其他能力</a:t>
            </a:r>
            <a:r>
              <a:rPr lang="en-US" altLang="zh-CN" sz="3200" b="1">
                <a:latin typeface="宋体" panose="02010600030101010101" pitchFamily="2" charset="-122"/>
              </a:rPr>
              <a:t>——</a:t>
            </a:r>
            <a:r>
              <a:rPr lang="zh-CN" altLang="en-US" sz="3200" b="1">
                <a:latin typeface="宋体" panose="02010600030101010101" pitchFamily="2" charset="-122"/>
              </a:rPr>
              <a:t>高瞻远瞩的眼光、坚定不移的信念、积极乐观的追求</a:t>
            </a:r>
            <a:endParaRPr lang="zh-CN" altLang="en-US" sz="3200" b="1">
              <a:latin typeface="宋体" panose="02010600030101010101" pitchFamily="2" charset="-122"/>
            </a:endParaRPr>
          </a:p>
        </p:txBody>
      </p:sp>
      <p:sp>
        <p:nvSpPr>
          <p:cNvPr id="2573" name="矩形 2572"/>
          <p:cNvSpPr/>
          <p:nvPr/>
        </p:nvSpPr>
        <p:spPr>
          <a:xfrm>
            <a:off x="539750" y="1844675"/>
            <a:ext cx="59055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安全人还应该具有那些能力</a:t>
            </a:r>
            <a:endParaRPr lang="zh-CN" altLang="en-US" sz="3200" b="1">
              <a:latin typeface="Arial" panose="020B0604020202020204"/>
            </a:endParaRPr>
          </a:p>
        </p:txBody>
      </p:sp>
      <p:sp>
        <p:nvSpPr>
          <p:cNvPr id="2574" name="矩形 2573"/>
          <p:cNvSpPr/>
          <p:nvPr/>
        </p:nvSpPr>
        <p:spPr>
          <a:xfrm>
            <a:off x="539750" y="2636838"/>
            <a:ext cx="7848600" cy="1554162"/>
          </a:xfrm>
          <a:prstGeom prst="rect">
            <a:avLst/>
          </a:prstGeom>
          <a:noFill/>
          <a:ln w="9525">
            <a:noFill/>
          </a:ln>
        </p:spPr>
        <p:txBody>
          <a:bodyPr anchor="t" anchorCtr="0">
            <a:spAutoFit/>
          </a:bodyPr>
          <a:p>
            <a:pPr>
              <a:spcBef>
                <a:spcPct val="50000"/>
              </a:spcBef>
            </a:pPr>
            <a:r>
              <a:rPr lang="zh-CN" altLang="en-US" sz="3200" b="1">
                <a:latin typeface="宋体" panose="02010600030101010101" pitchFamily="2" charset="-122"/>
              </a:rPr>
              <a:t>生命至重的信念、明锐的观察和感知能力、遇险时的冷静分析能力、对时局事态的判断能力、积极勇敢的求生能力。</a:t>
            </a:r>
            <a:endParaRPr lang="zh-CN" altLang="en-US" sz="3200" b="1">
              <a:latin typeface="宋体" panose="02010600030101010101" pitchFamily="2" charset="-122"/>
            </a:endParaRPr>
          </a:p>
        </p:txBody>
      </p:sp>
      <p:sp>
        <p:nvSpPr>
          <p:cNvPr id="77833" name="矩形 257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7834" name="矩形 257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568"/>
                                        </p:tgtEl>
                                        <p:attrNameLst>
                                          <p:attrName>style.visibility</p:attrName>
                                        </p:attrNameLst>
                                      </p:cBhvr>
                                      <p:to>
                                        <p:strVal val="visible"/>
                                      </p:to>
                                    </p:set>
                                    <p:animEffect transition="in" filter="slide(fromBottom)">
                                      <p:cBhvr additive="base">
                                        <p:cTn id="7" dur="500"/>
                                        <p:tgtEl>
                                          <p:spTgt spid="2568"/>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2" nodeType="clickEffect">
                                  <p:childTnLst>
                                    <p:set>
                                      <p:cBhvr additive="base">
                                        <p:cTn id="11" dur="1" fill="hold">
                                          <p:stCondLst>
                                            <p:cond delay="0"/>
                                          </p:stCondLst>
                                        </p:cTn>
                                        <p:tgtEl>
                                          <p:spTgt spid="2569"/>
                                        </p:tgtEl>
                                        <p:attrNameLst>
                                          <p:attrName>style.visibility</p:attrName>
                                        </p:attrNameLst>
                                      </p:cBhvr>
                                      <p:to>
                                        <p:strVal val="visible"/>
                                      </p:to>
                                    </p:set>
                                    <p:animEffect transition="in" filter="fade">
                                      <p:cBhvr additive="base">
                                        <p:cTn id="12" dur="1000"/>
                                        <p:tgtEl>
                                          <p:spTgt spid="2569"/>
                                        </p:tgtEl>
                                      </p:cBhvr>
                                    </p:animEffect>
                                    <p:anim calcmode="lin" valueType="num">
                                      <p:cBhvr additive="base">
                                        <p:cTn id="13" dur="1000" fill="hold"/>
                                        <p:tgtEl>
                                          <p:spTgt spid="2569"/>
                                        </p:tgtEl>
                                        <p:attrNameLst>
                                          <p:attrName>ppt_x</p:attrName>
                                        </p:attrNameLst>
                                      </p:cBhvr>
                                      <p:tavLst>
                                        <p:tav tm="0">
                                          <p:val>
                                            <p:strVal val="#ppt_x-.1"/>
                                          </p:val>
                                        </p:tav>
                                        <p:tav tm="100000">
                                          <p:val>
                                            <p:strVal val="#ppt_x"/>
                                          </p:val>
                                        </p:tav>
                                      </p:tavLst>
                                    </p:anim>
                                    <p:anim calcmode="lin" valueType="num">
                                      <p:cBhvr additive="base">
                                        <p:cTn id="14" dur="1000" fill="hold"/>
                                        <p:tgtEl>
                                          <p:spTgt spid="25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4" nodeType="clickEffect">
                                  <p:childTnLst>
                                    <p:set>
                                      <p:cBhvr additive="base">
                                        <p:cTn id="18" dur="1" fill="hold">
                                          <p:stCondLst>
                                            <p:cond delay="0"/>
                                          </p:stCondLst>
                                        </p:cTn>
                                        <p:tgtEl>
                                          <p:spTgt spid="2570"/>
                                        </p:tgtEl>
                                        <p:attrNameLst>
                                          <p:attrName>style.visibility</p:attrName>
                                        </p:attrNameLst>
                                      </p:cBhvr>
                                      <p:to>
                                        <p:strVal val="visible"/>
                                      </p:to>
                                    </p:set>
                                    <p:animEffect transition="in" filter="slide(fromBottom)">
                                      <p:cBhvr additive="base">
                                        <p:cTn id="19" dur="500"/>
                                        <p:tgtEl>
                                          <p:spTgt spid="257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6" nodeType="clickEffect">
                                  <p:childTnLst>
                                    <p:set>
                                      <p:cBhvr additive="base">
                                        <p:cTn id="23" dur="1" fill="hold">
                                          <p:stCondLst>
                                            <p:cond delay="0"/>
                                          </p:stCondLst>
                                        </p:cTn>
                                        <p:tgtEl>
                                          <p:spTgt spid="2571"/>
                                        </p:tgtEl>
                                        <p:attrNameLst>
                                          <p:attrName>style.visibility</p:attrName>
                                        </p:attrNameLst>
                                      </p:cBhvr>
                                      <p:to>
                                        <p:strVal val="visible"/>
                                      </p:to>
                                    </p:set>
                                    <p:animEffect transition="in" filter="slide(fromBottom)">
                                      <p:cBhvr additive="base">
                                        <p:cTn id="24" dur="500"/>
                                        <p:tgtEl>
                                          <p:spTgt spid="257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8" nodeType="clickEffect">
                                  <p:childTnLst>
                                    <p:set>
                                      <p:cBhvr additive="base">
                                        <p:cTn id="28" dur="1" fill="hold">
                                          <p:stCondLst>
                                            <p:cond delay="0"/>
                                          </p:stCondLst>
                                        </p:cTn>
                                        <p:tgtEl>
                                          <p:spTgt spid="2572"/>
                                        </p:tgtEl>
                                        <p:attrNameLst>
                                          <p:attrName>style.visibility</p:attrName>
                                        </p:attrNameLst>
                                      </p:cBhvr>
                                      <p:to>
                                        <p:strVal val="visible"/>
                                      </p:to>
                                    </p:set>
                                    <p:animEffect transition="in" filter="slide(fromBottom)">
                                      <p:cBhvr additive="base">
                                        <p:cTn id="29" dur="500"/>
                                        <p:tgtEl>
                                          <p:spTgt spid="2572"/>
                                        </p:tgtEl>
                                      </p:cBhvr>
                                    </p:animEffect>
                                  </p:childTnLst>
                                </p:cTn>
                              </p:par>
                            </p:childTnLst>
                          </p:cTn>
                        </p:par>
                      </p:childTnLst>
                    </p:cTn>
                  </p:par>
                  <p:par>
                    <p:cTn id="30" fill="hold">
                      <p:stCondLst>
                        <p:cond delay="indefinite"/>
                      </p:stCondLst>
                      <p:childTnLst>
                        <p:par>
                          <p:cTn id="31" fill="hold">
                            <p:stCondLst>
                              <p:cond delay="0"/>
                            </p:stCondLst>
                            <p:childTnLst>
                              <p:par>
                                <p:cTn id="32" presetID="40" presetClass="exit" presetSubtype="0" fill="hold" grpId="1" nodeType="clickEffect">
                                  <p:childTnLst>
                                    <p:animEffect transition="out" filter="fade">
                                      <p:cBhvr additive="base">
                                        <p:cTn id="33" dur="1000"/>
                                        <p:tgtEl>
                                          <p:spTgt spid="2569"/>
                                        </p:tgtEl>
                                      </p:cBhvr>
                                    </p:animEffect>
                                    <p:anim calcmode="lin" valueType="num">
                                      <p:cBhvr additive="base">
                                        <p:cTn id="34" dur="1000" fill="hold"/>
                                        <p:tgtEl>
                                          <p:spTgt spid="2569"/>
                                        </p:tgtEl>
                                        <p:attrNameLst>
                                          <p:attrName>ppt_x</p:attrName>
                                        </p:attrNameLst>
                                      </p:cBhvr>
                                      <p:tavLst>
                                        <p:tav tm="0">
                                          <p:val>
                                            <p:strVal val="ppt_x"/>
                                          </p:val>
                                        </p:tav>
                                        <p:tav tm="100000">
                                          <p:val>
                                            <p:strVal val="ppt_x-.1"/>
                                          </p:val>
                                        </p:tav>
                                      </p:tavLst>
                                    </p:anim>
                                    <p:anim calcmode="lin" valueType="num">
                                      <p:cBhvr additive="base">
                                        <p:cTn id="35" dur="1000" fill="hold"/>
                                        <p:tgtEl>
                                          <p:spTgt spid="2569"/>
                                        </p:tgtEl>
                                        <p:attrNameLst>
                                          <p:attrName>ppt_y</p:attrName>
                                        </p:attrNameLst>
                                      </p:cBhvr>
                                      <p:tavLst>
                                        <p:tav tm="0">
                                          <p:val>
                                            <p:strVal val="ppt_y"/>
                                          </p:val>
                                        </p:tav>
                                        <p:tav tm="100000">
                                          <p:val>
                                            <p:strVal val="ppt_y"/>
                                          </p:val>
                                        </p:tav>
                                      </p:tavLst>
                                    </p:anim>
                                    <p:set>
                                      <p:cBhvr additive="base">
                                        <p:cTn id="36" dur="1" fill="hold">
                                          <p:stCondLst>
                                            <p:cond delay="999"/>
                                          </p:stCondLst>
                                        </p:cTn>
                                        <p:tgtEl>
                                          <p:spTgt spid="2569"/>
                                        </p:tgtEl>
                                        <p:attrNameLst>
                                          <p:attrName>style.visibility</p:attrName>
                                        </p:attrNameLst>
                                      </p:cBhvr>
                                      <p:to>
                                        <p:strVal val="hidden"/>
                                      </p:to>
                                    </p:set>
                                  </p:childTnLst>
                                </p:cTn>
                              </p:par>
                              <p:par>
                                <p:cTn id="37" presetID="40" presetClass="exit" presetSubtype="0" fill="hold" grpId="1" nodeType="withEffect">
                                  <p:childTnLst>
                                    <p:animEffect transition="out" filter="fade">
                                      <p:cBhvr additive="base">
                                        <p:cTn id="38" dur="1000"/>
                                        <p:tgtEl>
                                          <p:spTgt spid="2570"/>
                                        </p:tgtEl>
                                      </p:cBhvr>
                                    </p:animEffect>
                                    <p:anim calcmode="lin" valueType="num">
                                      <p:cBhvr additive="base">
                                        <p:cTn id="39" dur="1000" fill="hold"/>
                                        <p:tgtEl>
                                          <p:spTgt spid="2570"/>
                                        </p:tgtEl>
                                        <p:attrNameLst>
                                          <p:attrName>ppt_x</p:attrName>
                                        </p:attrNameLst>
                                      </p:cBhvr>
                                      <p:tavLst>
                                        <p:tav tm="0">
                                          <p:val>
                                            <p:strVal val="ppt_x"/>
                                          </p:val>
                                        </p:tav>
                                        <p:tav tm="100000">
                                          <p:val>
                                            <p:strVal val="ppt_x-.1"/>
                                          </p:val>
                                        </p:tav>
                                      </p:tavLst>
                                    </p:anim>
                                    <p:anim calcmode="lin" valueType="num">
                                      <p:cBhvr additive="base">
                                        <p:cTn id="40" dur="1000" fill="hold"/>
                                        <p:tgtEl>
                                          <p:spTgt spid="2570"/>
                                        </p:tgtEl>
                                        <p:attrNameLst>
                                          <p:attrName>ppt_y</p:attrName>
                                        </p:attrNameLst>
                                      </p:cBhvr>
                                      <p:tavLst>
                                        <p:tav tm="0">
                                          <p:val>
                                            <p:strVal val="ppt_y"/>
                                          </p:val>
                                        </p:tav>
                                        <p:tav tm="100000">
                                          <p:val>
                                            <p:strVal val="ppt_y"/>
                                          </p:val>
                                        </p:tav>
                                      </p:tavLst>
                                    </p:anim>
                                    <p:set>
                                      <p:cBhvr additive="base">
                                        <p:cTn id="41" dur="1" fill="hold">
                                          <p:stCondLst>
                                            <p:cond delay="999"/>
                                          </p:stCondLst>
                                        </p:cTn>
                                        <p:tgtEl>
                                          <p:spTgt spid="2570"/>
                                        </p:tgtEl>
                                        <p:attrNameLst>
                                          <p:attrName>style.visibility</p:attrName>
                                        </p:attrNameLst>
                                      </p:cBhvr>
                                      <p:to>
                                        <p:strVal val="hidden"/>
                                      </p:to>
                                    </p:set>
                                  </p:childTnLst>
                                </p:cTn>
                              </p:par>
                              <p:par>
                                <p:cTn id="42" presetID="40" presetClass="exit" presetSubtype="0" fill="hold" grpId="1" nodeType="withEffect">
                                  <p:childTnLst>
                                    <p:animEffect transition="out" filter="fade">
                                      <p:cBhvr additive="base">
                                        <p:cTn id="43" dur="1000"/>
                                        <p:tgtEl>
                                          <p:spTgt spid="2571"/>
                                        </p:tgtEl>
                                      </p:cBhvr>
                                    </p:animEffect>
                                    <p:anim calcmode="lin" valueType="num">
                                      <p:cBhvr additive="base">
                                        <p:cTn id="44" dur="1000" fill="hold"/>
                                        <p:tgtEl>
                                          <p:spTgt spid="2571"/>
                                        </p:tgtEl>
                                        <p:attrNameLst>
                                          <p:attrName>ppt_x</p:attrName>
                                        </p:attrNameLst>
                                      </p:cBhvr>
                                      <p:tavLst>
                                        <p:tav tm="0">
                                          <p:val>
                                            <p:strVal val="ppt_x"/>
                                          </p:val>
                                        </p:tav>
                                        <p:tav tm="100000">
                                          <p:val>
                                            <p:strVal val="ppt_x-.1"/>
                                          </p:val>
                                        </p:tav>
                                      </p:tavLst>
                                    </p:anim>
                                    <p:anim calcmode="lin" valueType="num">
                                      <p:cBhvr additive="base">
                                        <p:cTn id="45" dur="1000" fill="hold"/>
                                        <p:tgtEl>
                                          <p:spTgt spid="2571"/>
                                        </p:tgtEl>
                                        <p:attrNameLst>
                                          <p:attrName>ppt_y</p:attrName>
                                        </p:attrNameLst>
                                      </p:cBhvr>
                                      <p:tavLst>
                                        <p:tav tm="0">
                                          <p:val>
                                            <p:strVal val="ppt_y"/>
                                          </p:val>
                                        </p:tav>
                                        <p:tav tm="100000">
                                          <p:val>
                                            <p:strVal val="ppt_y"/>
                                          </p:val>
                                        </p:tav>
                                      </p:tavLst>
                                    </p:anim>
                                    <p:set>
                                      <p:cBhvr additive="base">
                                        <p:cTn id="46" dur="1" fill="hold">
                                          <p:stCondLst>
                                            <p:cond delay="999"/>
                                          </p:stCondLst>
                                        </p:cTn>
                                        <p:tgtEl>
                                          <p:spTgt spid="2571"/>
                                        </p:tgtEl>
                                        <p:attrNameLst>
                                          <p:attrName>style.visibility</p:attrName>
                                        </p:attrNameLst>
                                      </p:cBhvr>
                                      <p:to>
                                        <p:strVal val="hidden"/>
                                      </p:to>
                                    </p:set>
                                  </p:childTnLst>
                                </p:cTn>
                              </p:par>
                              <p:par>
                                <p:cTn id="47" presetID="40" presetClass="exit" presetSubtype="0" fill="hold" grpId="1" nodeType="withEffect">
                                  <p:childTnLst>
                                    <p:animEffect transition="out" filter="fade">
                                      <p:cBhvr additive="base">
                                        <p:cTn id="48" dur="1000"/>
                                        <p:tgtEl>
                                          <p:spTgt spid="2572"/>
                                        </p:tgtEl>
                                      </p:cBhvr>
                                    </p:animEffect>
                                    <p:anim calcmode="lin" valueType="num">
                                      <p:cBhvr additive="base">
                                        <p:cTn id="49" dur="1000" fill="hold"/>
                                        <p:tgtEl>
                                          <p:spTgt spid="2572"/>
                                        </p:tgtEl>
                                        <p:attrNameLst>
                                          <p:attrName>ppt_x</p:attrName>
                                        </p:attrNameLst>
                                      </p:cBhvr>
                                      <p:tavLst>
                                        <p:tav tm="0">
                                          <p:val>
                                            <p:strVal val="ppt_x"/>
                                          </p:val>
                                        </p:tav>
                                        <p:tav tm="100000">
                                          <p:val>
                                            <p:strVal val="ppt_x-.1"/>
                                          </p:val>
                                        </p:tav>
                                      </p:tavLst>
                                    </p:anim>
                                    <p:anim calcmode="lin" valueType="num">
                                      <p:cBhvr additive="base">
                                        <p:cTn id="50" dur="1000" fill="hold"/>
                                        <p:tgtEl>
                                          <p:spTgt spid="2572"/>
                                        </p:tgtEl>
                                        <p:attrNameLst>
                                          <p:attrName>ppt_y</p:attrName>
                                        </p:attrNameLst>
                                      </p:cBhvr>
                                      <p:tavLst>
                                        <p:tav tm="0">
                                          <p:val>
                                            <p:strVal val="ppt_y"/>
                                          </p:val>
                                        </p:tav>
                                        <p:tav tm="100000">
                                          <p:val>
                                            <p:strVal val="ppt_y"/>
                                          </p:val>
                                        </p:tav>
                                      </p:tavLst>
                                    </p:anim>
                                    <p:set>
                                      <p:cBhvr additive="base">
                                        <p:cTn id="51" dur="1" fill="hold">
                                          <p:stCondLst>
                                            <p:cond delay="999"/>
                                          </p:stCondLst>
                                        </p:cTn>
                                        <p:tgtEl>
                                          <p:spTgt spid="257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9" nodeType="clickEffect">
                                  <p:childTnLst>
                                    <p:set>
                                      <p:cBhvr additive="base">
                                        <p:cTn id="55" dur="1" fill="hold">
                                          <p:stCondLst>
                                            <p:cond delay="0"/>
                                          </p:stCondLst>
                                        </p:cTn>
                                        <p:tgtEl>
                                          <p:spTgt spid="2573"/>
                                        </p:tgtEl>
                                        <p:attrNameLst>
                                          <p:attrName>style.visibility</p:attrName>
                                        </p:attrNameLst>
                                      </p:cBhvr>
                                      <p:to>
                                        <p:strVal val="visible"/>
                                      </p:to>
                                    </p:set>
                                    <p:animEffect transition="in" filter="fade">
                                      <p:cBhvr additive="base">
                                        <p:cTn id="56" dur="1000"/>
                                        <p:tgtEl>
                                          <p:spTgt spid="2573"/>
                                        </p:tgtEl>
                                      </p:cBhvr>
                                    </p:animEffect>
                                    <p:anim calcmode="lin" valueType="num">
                                      <p:cBhvr additive="base">
                                        <p:cTn id="57" dur="1000" fill="hold"/>
                                        <p:tgtEl>
                                          <p:spTgt spid="2573"/>
                                        </p:tgtEl>
                                        <p:attrNameLst>
                                          <p:attrName>ppt_x</p:attrName>
                                        </p:attrNameLst>
                                      </p:cBhvr>
                                      <p:tavLst>
                                        <p:tav tm="0">
                                          <p:val>
                                            <p:strVal val="#ppt_x-.1"/>
                                          </p:val>
                                        </p:tav>
                                        <p:tav tm="100000">
                                          <p:val>
                                            <p:strVal val="#ppt_x"/>
                                          </p:val>
                                        </p:tav>
                                      </p:tavLst>
                                    </p:anim>
                                    <p:anim calcmode="lin" valueType="num">
                                      <p:cBhvr additive="base">
                                        <p:cTn id="58" dur="1000" fill="hold"/>
                                        <p:tgtEl>
                                          <p:spTgt spid="257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10" nodeType="clickEffect">
                                  <p:childTnLst>
                                    <p:set>
                                      <p:cBhvr additive="base">
                                        <p:cTn id="62" dur="1" fill="hold">
                                          <p:stCondLst>
                                            <p:cond delay="0"/>
                                          </p:stCondLst>
                                        </p:cTn>
                                        <p:tgtEl>
                                          <p:spTgt spid="2574"/>
                                        </p:tgtEl>
                                        <p:attrNameLst>
                                          <p:attrName>style.visibility</p:attrName>
                                        </p:attrNameLst>
                                      </p:cBhvr>
                                      <p:to>
                                        <p:strVal val="visible"/>
                                      </p:to>
                                    </p:set>
                                    <p:animEffect transition="in" filter="fade">
                                      <p:cBhvr additive="base">
                                        <p:cTn id="63" dur="1000"/>
                                        <p:tgtEl>
                                          <p:spTgt spid="2574"/>
                                        </p:tgtEl>
                                      </p:cBhvr>
                                    </p:animEffect>
                                    <p:anim calcmode="lin" valueType="num">
                                      <p:cBhvr additive="base">
                                        <p:cTn id="64" dur="1000" fill="hold"/>
                                        <p:tgtEl>
                                          <p:spTgt spid="2574"/>
                                        </p:tgtEl>
                                        <p:attrNameLst>
                                          <p:attrName>ppt_x</p:attrName>
                                        </p:attrNameLst>
                                      </p:cBhvr>
                                      <p:tavLst>
                                        <p:tav tm="0">
                                          <p:val>
                                            <p:strVal val="#ppt_x"/>
                                          </p:val>
                                        </p:tav>
                                        <p:tav tm="100000">
                                          <p:val>
                                            <p:strVal val="#ppt_x"/>
                                          </p:val>
                                        </p:tav>
                                      </p:tavLst>
                                    </p:anim>
                                    <p:anim calcmode="lin" valueType="num">
                                      <p:cBhvr additive="base">
                                        <p:cTn id="65" dur="900" decel="100000" fill="hold"/>
                                        <p:tgtEl>
                                          <p:spTgt spid="2574"/>
                                        </p:tgtEl>
                                        <p:attrNameLst>
                                          <p:attrName>ppt_y</p:attrName>
                                        </p:attrNameLst>
                                      </p:cBhvr>
                                      <p:tavLst>
                                        <p:tav tm="0">
                                          <p:val>
                                            <p:strVal val="#ppt_y+1"/>
                                          </p:val>
                                        </p:tav>
                                        <p:tav tm="100000">
                                          <p:val>
                                            <p:strVal val="#ppt_y-.03"/>
                                          </p:val>
                                        </p:tav>
                                      </p:tavLst>
                                    </p:anim>
                                    <p:anim calcmode="lin" valueType="num">
                                      <p:cBhvr additive="base">
                                        <p:cTn id="66" dur="100" accel="100000" fill="hold">
                                          <p:stCondLst>
                                            <p:cond delay="900"/>
                                          </p:stCondLst>
                                        </p:cTn>
                                        <p:tgtEl>
                                          <p:spTgt spid="25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 grpId="0" animBg="1"/>
      <p:bldP spid="2569" grpId="1" animBg="1"/>
      <p:bldP spid="2569" grpId="2" animBg="1"/>
      <p:bldP spid="2570" grpId="3" animBg="1"/>
      <p:bldP spid="2570" grpId="4" animBg="1"/>
      <p:bldP spid="2571" grpId="5" animBg="1"/>
      <p:bldP spid="2571" grpId="6" animBg="1"/>
      <p:bldP spid="2572" grpId="7" animBg="1"/>
      <p:bldP spid="2572" grpId="8" animBg="1"/>
      <p:bldP spid="2573" grpId="9" animBg="1"/>
      <p:bldP spid="2574" grpId="1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矩形 257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580" name="矩形 2579"/>
          <p:cNvSpPr/>
          <p:nvPr/>
        </p:nvSpPr>
        <p:spPr>
          <a:xfrm>
            <a:off x="468313" y="1052513"/>
            <a:ext cx="6767512" cy="579437"/>
          </a:xfrm>
          <a:prstGeom prst="rect">
            <a:avLst/>
          </a:prstGeom>
          <a:noFill/>
          <a:ln w="9525">
            <a:noFill/>
          </a:ln>
        </p:spPr>
        <p:txBody>
          <a:bodyPr anchor="t" anchorCtr="0">
            <a:spAutoFit/>
          </a:bodyPr>
          <a:p>
            <a:pPr>
              <a:spcBef>
                <a:spcPct val="50000"/>
              </a:spcBef>
            </a:pPr>
            <a:r>
              <a:rPr lang="zh-CN" altLang="en-US" sz="3200" b="1">
                <a:latin typeface="Arial" panose="020B0604020202020204"/>
              </a:rPr>
              <a:t>影响个人能力的内部因素</a:t>
            </a:r>
            <a:endParaRPr lang="zh-CN" altLang="en-US" sz="3200" b="1">
              <a:latin typeface="Arial" panose="020B0604020202020204"/>
            </a:endParaRPr>
          </a:p>
        </p:txBody>
      </p:sp>
      <p:sp>
        <p:nvSpPr>
          <p:cNvPr id="2581" name="矩形 2580"/>
          <p:cNvSpPr/>
          <p:nvPr/>
        </p:nvSpPr>
        <p:spPr>
          <a:xfrm>
            <a:off x="828675" y="2205038"/>
            <a:ext cx="574675" cy="2041525"/>
          </a:xfrm>
          <a:prstGeom prst="rect">
            <a:avLst/>
          </a:prstGeom>
          <a:noFill/>
          <a:ln w="9525">
            <a:noFill/>
          </a:ln>
        </p:spPr>
        <p:txBody>
          <a:bodyPr anchor="ctr" anchorCtr="1">
            <a:spAutoFit/>
          </a:bodyPr>
          <a:p>
            <a:pPr>
              <a:spcBef>
                <a:spcPct val="50000"/>
              </a:spcBef>
            </a:pPr>
            <a:r>
              <a:rPr lang="zh-CN" altLang="en-US" sz="3200" b="1">
                <a:latin typeface="Arial" panose="020B0604020202020204"/>
              </a:rPr>
              <a:t>硬件状态</a:t>
            </a:r>
            <a:endParaRPr lang="zh-CN" altLang="en-US" sz="3200" b="1">
              <a:latin typeface="Arial" panose="020B0604020202020204"/>
            </a:endParaRPr>
          </a:p>
        </p:txBody>
      </p:sp>
      <p:sp>
        <p:nvSpPr>
          <p:cNvPr id="2582" name="矩形 2581"/>
          <p:cNvSpPr/>
          <p:nvPr/>
        </p:nvSpPr>
        <p:spPr>
          <a:xfrm>
            <a:off x="1547813" y="1844675"/>
            <a:ext cx="2017712" cy="579438"/>
          </a:xfrm>
          <a:prstGeom prst="rect">
            <a:avLst/>
          </a:prstGeom>
          <a:solidFill>
            <a:srgbClr val="BBE0E3"/>
          </a:solidFill>
          <a:ln w="9525">
            <a:noFill/>
          </a:ln>
        </p:spPr>
        <p:txBody>
          <a:bodyPr anchor="ctr" anchorCtr="1">
            <a:spAutoFit/>
          </a:bodyPr>
          <a:p>
            <a:pPr>
              <a:spcBef>
                <a:spcPct val="50000"/>
              </a:spcBef>
            </a:pPr>
            <a:r>
              <a:rPr lang="zh-CN" altLang="en-US" sz="3200" b="1">
                <a:latin typeface="Arial" panose="020B0604020202020204"/>
              </a:rPr>
              <a:t>生理状态</a:t>
            </a:r>
            <a:endParaRPr lang="zh-CN" altLang="en-US" sz="3200" b="1">
              <a:latin typeface="Arial" panose="020B0604020202020204"/>
            </a:endParaRPr>
          </a:p>
        </p:txBody>
      </p:sp>
      <p:sp>
        <p:nvSpPr>
          <p:cNvPr id="2583" name="矩形 2582"/>
          <p:cNvSpPr/>
          <p:nvPr/>
        </p:nvSpPr>
        <p:spPr>
          <a:xfrm>
            <a:off x="1547813" y="2516188"/>
            <a:ext cx="2017712" cy="579437"/>
          </a:xfrm>
          <a:prstGeom prst="rect">
            <a:avLst/>
          </a:prstGeom>
          <a:solidFill>
            <a:srgbClr val="BBE0E3"/>
          </a:solidFill>
          <a:ln w="9525">
            <a:noFill/>
          </a:ln>
        </p:spPr>
        <p:txBody>
          <a:bodyPr anchor="ctr" anchorCtr="1">
            <a:spAutoFit/>
          </a:bodyPr>
          <a:p>
            <a:pPr>
              <a:spcBef>
                <a:spcPct val="50000"/>
              </a:spcBef>
            </a:pPr>
            <a:r>
              <a:rPr lang="zh-CN" altLang="en-US" sz="3200" b="1">
                <a:latin typeface="Arial" panose="020B0604020202020204"/>
              </a:rPr>
              <a:t>身体状态</a:t>
            </a:r>
            <a:endParaRPr lang="zh-CN" altLang="en-US" sz="3200" b="1">
              <a:latin typeface="Arial" panose="020B0604020202020204"/>
            </a:endParaRPr>
          </a:p>
        </p:txBody>
      </p:sp>
      <p:sp>
        <p:nvSpPr>
          <p:cNvPr id="2584" name="矩形 2583"/>
          <p:cNvSpPr/>
          <p:nvPr/>
        </p:nvSpPr>
        <p:spPr>
          <a:xfrm>
            <a:off x="1547813" y="3187700"/>
            <a:ext cx="2017712" cy="579438"/>
          </a:xfrm>
          <a:prstGeom prst="rect">
            <a:avLst/>
          </a:prstGeom>
          <a:solidFill>
            <a:srgbClr val="BBE0E3"/>
          </a:solidFill>
          <a:ln w="9525">
            <a:noFill/>
          </a:ln>
        </p:spPr>
        <p:txBody>
          <a:bodyPr anchor="ctr" anchorCtr="1">
            <a:spAutoFit/>
          </a:bodyPr>
          <a:p>
            <a:pPr>
              <a:spcBef>
                <a:spcPct val="50000"/>
              </a:spcBef>
            </a:pPr>
            <a:r>
              <a:rPr lang="zh-CN" altLang="en-US" sz="3200" b="1">
                <a:latin typeface="Arial" panose="020B0604020202020204"/>
              </a:rPr>
              <a:t>病理状态</a:t>
            </a:r>
            <a:endParaRPr lang="zh-CN" altLang="en-US" sz="3200" b="1">
              <a:latin typeface="Arial" panose="020B0604020202020204"/>
            </a:endParaRPr>
          </a:p>
        </p:txBody>
      </p:sp>
      <p:sp>
        <p:nvSpPr>
          <p:cNvPr id="2585" name="矩形 2584"/>
          <p:cNvSpPr/>
          <p:nvPr/>
        </p:nvSpPr>
        <p:spPr>
          <a:xfrm>
            <a:off x="3779838" y="1844675"/>
            <a:ext cx="4321175" cy="576263"/>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生物节律</a:t>
            </a:r>
            <a:endParaRPr lang="zh-CN" altLang="en-US" sz="3200" b="1">
              <a:latin typeface="Arial" panose="020B0604020202020204"/>
            </a:endParaRPr>
          </a:p>
        </p:txBody>
      </p:sp>
      <p:sp>
        <p:nvSpPr>
          <p:cNvPr id="2586" name="矩形 2585"/>
          <p:cNvSpPr/>
          <p:nvPr/>
        </p:nvSpPr>
        <p:spPr>
          <a:xfrm>
            <a:off x="3779838" y="2516188"/>
            <a:ext cx="4321175" cy="576262"/>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体重身高视力听了触觉</a:t>
            </a:r>
            <a:endParaRPr lang="zh-CN" altLang="en-US" sz="3200" b="1">
              <a:latin typeface="Arial" panose="020B0604020202020204"/>
            </a:endParaRPr>
          </a:p>
        </p:txBody>
      </p:sp>
      <p:sp>
        <p:nvSpPr>
          <p:cNvPr id="2587" name="矩形 2586"/>
          <p:cNvSpPr/>
          <p:nvPr/>
        </p:nvSpPr>
        <p:spPr>
          <a:xfrm>
            <a:off x="3779838" y="3187700"/>
            <a:ext cx="4321175" cy="576263"/>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疾病精神异常等</a:t>
            </a:r>
            <a:endParaRPr lang="zh-CN" altLang="en-US" sz="3200" b="1">
              <a:latin typeface="Arial" panose="020B0604020202020204"/>
            </a:endParaRPr>
          </a:p>
        </p:txBody>
      </p:sp>
      <p:sp>
        <p:nvSpPr>
          <p:cNvPr id="2588" name="矩形 2587"/>
          <p:cNvSpPr/>
          <p:nvPr/>
        </p:nvSpPr>
        <p:spPr>
          <a:xfrm>
            <a:off x="1547813" y="3860800"/>
            <a:ext cx="2017712" cy="579438"/>
          </a:xfrm>
          <a:prstGeom prst="rect">
            <a:avLst/>
          </a:prstGeom>
          <a:solidFill>
            <a:srgbClr val="BBE0E3"/>
          </a:solidFill>
          <a:ln w="9525">
            <a:noFill/>
          </a:ln>
        </p:spPr>
        <p:txBody>
          <a:bodyPr anchor="ctr" anchorCtr="1">
            <a:spAutoFit/>
          </a:bodyPr>
          <a:p>
            <a:pPr>
              <a:spcBef>
                <a:spcPct val="50000"/>
              </a:spcBef>
            </a:pPr>
            <a:r>
              <a:rPr lang="zh-CN" altLang="en-US" sz="3200" b="1">
                <a:latin typeface="Arial" panose="020B0604020202020204"/>
              </a:rPr>
              <a:t>药理状态</a:t>
            </a:r>
            <a:endParaRPr lang="zh-CN" altLang="en-US" sz="3200" b="1">
              <a:latin typeface="Arial" panose="020B0604020202020204"/>
            </a:endParaRPr>
          </a:p>
        </p:txBody>
      </p:sp>
      <p:sp>
        <p:nvSpPr>
          <p:cNvPr id="2589" name="矩形 2588"/>
          <p:cNvSpPr/>
          <p:nvPr/>
        </p:nvSpPr>
        <p:spPr>
          <a:xfrm>
            <a:off x="3779838" y="3860800"/>
            <a:ext cx="4321175" cy="576263"/>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1"/>
          <a:p>
            <a:pPr algn="ctr"/>
            <a:r>
              <a:rPr lang="zh-CN" altLang="en-US" sz="3200" b="1">
                <a:latin typeface="Arial" panose="020B0604020202020204"/>
              </a:rPr>
              <a:t>药物作用</a:t>
            </a:r>
            <a:endParaRPr lang="zh-CN" altLang="en-US" sz="3200" b="1">
              <a:latin typeface="Arial" panose="020B0604020202020204"/>
            </a:endParaRPr>
          </a:p>
        </p:txBody>
      </p:sp>
      <p:sp>
        <p:nvSpPr>
          <p:cNvPr id="2590" name="矩形 2589"/>
          <p:cNvSpPr/>
          <p:nvPr/>
        </p:nvSpPr>
        <p:spPr>
          <a:xfrm>
            <a:off x="755650" y="4508500"/>
            <a:ext cx="8137525"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心理状态</a:t>
            </a:r>
            <a:r>
              <a:rPr lang="en-US" altLang="zh-CN" sz="3200" b="1">
                <a:latin typeface="Arial" panose="020B0604020202020204"/>
              </a:rPr>
              <a:t>——</a:t>
            </a:r>
            <a:r>
              <a:rPr lang="zh-CN" altLang="en-US" sz="3200" b="1">
                <a:latin typeface="Arial" panose="020B0604020202020204"/>
              </a:rPr>
              <a:t>恐慌、焦虑、过于自信、忧伤、头脑发热、作业环境影响下的其他心理</a:t>
            </a:r>
            <a:endParaRPr lang="zh-CN" altLang="en-US" sz="3200" b="1">
              <a:latin typeface="Arial" panose="020B0604020202020204"/>
            </a:endParaRPr>
          </a:p>
        </p:txBody>
      </p:sp>
      <p:sp>
        <p:nvSpPr>
          <p:cNvPr id="2591" name="矩形 2590"/>
          <p:cNvSpPr/>
          <p:nvPr/>
        </p:nvSpPr>
        <p:spPr>
          <a:xfrm>
            <a:off x="755650" y="5589588"/>
            <a:ext cx="8137525"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软件状态</a:t>
            </a:r>
            <a:r>
              <a:rPr lang="en-US" altLang="zh-CN" sz="3200" b="1">
                <a:latin typeface="Arial" panose="020B0604020202020204"/>
              </a:rPr>
              <a:t>——</a:t>
            </a:r>
            <a:r>
              <a:rPr lang="zh-CN" altLang="en-US" sz="3200" b="1">
                <a:latin typeface="Arial" panose="020B0604020202020204"/>
              </a:rPr>
              <a:t>技能熟练程度，以规则行动能力及知识水平</a:t>
            </a:r>
            <a:endParaRPr lang="zh-CN" altLang="en-US" sz="3200" b="1">
              <a:latin typeface="Arial" panose="020B0604020202020204"/>
            </a:endParaRPr>
          </a:p>
        </p:txBody>
      </p:sp>
      <p:sp>
        <p:nvSpPr>
          <p:cNvPr id="78862" name="矩形 259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8863" name="矩形 259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580"/>
                                        </p:tgtEl>
                                        <p:attrNameLst>
                                          <p:attrName>style.visibility</p:attrName>
                                        </p:attrNameLst>
                                      </p:cBhvr>
                                      <p:to>
                                        <p:strVal val="visible"/>
                                      </p:to>
                                    </p:set>
                                    <p:animEffect transition="in" filter="slide(fromBottom)">
                                      <p:cBhvr additive="base">
                                        <p:cTn id="7" dur="500"/>
                                        <p:tgtEl>
                                          <p:spTgt spid="258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581"/>
                                        </p:tgtEl>
                                        <p:attrNameLst>
                                          <p:attrName>style.visibility</p:attrName>
                                        </p:attrNameLst>
                                      </p:cBhvr>
                                      <p:to>
                                        <p:strVal val="visible"/>
                                      </p:to>
                                    </p:set>
                                    <p:animEffect transition="in" filter="slide(fromBottom)">
                                      <p:cBhvr additive="base">
                                        <p:cTn id="12" dur="500"/>
                                        <p:tgtEl>
                                          <p:spTgt spid="258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582"/>
                                        </p:tgtEl>
                                        <p:attrNameLst>
                                          <p:attrName>style.visibility</p:attrName>
                                        </p:attrNameLst>
                                      </p:cBhvr>
                                      <p:to>
                                        <p:strVal val="visible"/>
                                      </p:to>
                                    </p:set>
                                    <p:animEffect transition="in" filter="slide(fromBottom)">
                                      <p:cBhvr additive="base">
                                        <p:cTn id="17" dur="500"/>
                                        <p:tgtEl>
                                          <p:spTgt spid="2582"/>
                                        </p:tgtEl>
                                      </p:cBhvr>
                                    </p:animEffect>
                                  </p:childTnLst>
                                </p:cTn>
                              </p:par>
                              <p:par>
                                <p:cTn id="18" presetID="12" presetClass="entr" presetSubtype="4" fill="hold" grpId="3" nodeType="withEffect">
                                  <p:childTnLst>
                                    <p:set>
                                      <p:cBhvr additive="base">
                                        <p:cTn id="19" dur="1" fill="hold">
                                          <p:stCondLst>
                                            <p:cond delay="0"/>
                                          </p:stCondLst>
                                        </p:cTn>
                                        <p:tgtEl>
                                          <p:spTgt spid="2583"/>
                                        </p:tgtEl>
                                        <p:attrNameLst>
                                          <p:attrName>style.visibility</p:attrName>
                                        </p:attrNameLst>
                                      </p:cBhvr>
                                      <p:to>
                                        <p:strVal val="visible"/>
                                      </p:to>
                                    </p:set>
                                    <p:animEffect transition="in" filter="slide(fromBottom)">
                                      <p:cBhvr additive="base">
                                        <p:cTn id="20" dur="500"/>
                                        <p:tgtEl>
                                          <p:spTgt spid="2583"/>
                                        </p:tgtEl>
                                      </p:cBhvr>
                                    </p:animEffect>
                                  </p:childTnLst>
                                </p:cTn>
                              </p:par>
                              <p:par>
                                <p:cTn id="21" presetID="12" presetClass="entr" presetSubtype="4" fill="hold" grpId="4" nodeType="withEffect">
                                  <p:childTnLst>
                                    <p:set>
                                      <p:cBhvr additive="base">
                                        <p:cTn id="22" dur="1" fill="hold">
                                          <p:stCondLst>
                                            <p:cond delay="0"/>
                                          </p:stCondLst>
                                        </p:cTn>
                                        <p:tgtEl>
                                          <p:spTgt spid="2584"/>
                                        </p:tgtEl>
                                        <p:attrNameLst>
                                          <p:attrName>style.visibility</p:attrName>
                                        </p:attrNameLst>
                                      </p:cBhvr>
                                      <p:to>
                                        <p:strVal val="visible"/>
                                      </p:to>
                                    </p:set>
                                    <p:animEffect transition="in" filter="slide(fromBottom)">
                                      <p:cBhvr additive="base">
                                        <p:cTn id="23" dur="500"/>
                                        <p:tgtEl>
                                          <p:spTgt spid="2584"/>
                                        </p:tgtEl>
                                      </p:cBhvr>
                                    </p:animEffect>
                                  </p:childTnLst>
                                </p:cTn>
                              </p:par>
                              <p:par>
                                <p:cTn id="24" presetID="12" presetClass="entr" presetSubtype="4" fill="hold" grpId="8" nodeType="withEffect">
                                  <p:childTnLst>
                                    <p:set>
                                      <p:cBhvr additive="base">
                                        <p:cTn id="25" dur="1" fill="hold">
                                          <p:stCondLst>
                                            <p:cond delay="0"/>
                                          </p:stCondLst>
                                        </p:cTn>
                                        <p:tgtEl>
                                          <p:spTgt spid="2588"/>
                                        </p:tgtEl>
                                        <p:attrNameLst>
                                          <p:attrName>style.visibility</p:attrName>
                                        </p:attrNameLst>
                                      </p:cBhvr>
                                      <p:to>
                                        <p:strVal val="visible"/>
                                      </p:to>
                                    </p:set>
                                    <p:animEffect transition="in" filter="slide(fromBottom)">
                                      <p:cBhvr additive="base">
                                        <p:cTn id="26" dur="500"/>
                                        <p:tgtEl>
                                          <p:spTgt spid="258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5" nodeType="clickEffect">
                                  <p:childTnLst>
                                    <p:set>
                                      <p:cBhvr additive="base">
                                        <p:cTn id="30" dur="1" fill="hold">
                                          <p:stCondLst>
                                            <p:cond delay="0"/>
                                          </p:stCondLst>
                                        </p:cTn>
                                        <p:tgtEl>
                                          <p:spTgt spid="2585"/>
                                        </p:tgtEl>
                                        <p:attrNameLst>
                                          <p:attrName>style.visibility</p:attrName>
                                        </p:attrNameLst>
                                      </p:cBhvr>
                                      <p:to>
                                        <p:strVal val="visible"/>
                                      </p:to>
                                    </p:set>
                                    <p:anim calcmode="lin" valueType="num">
                                      <p:cBhvr additive="base">
                                        <p:cTn id="31" dur="500" fill="hold"/>
                                        <p:tgtEl>
                                          <p:spTgt spid="2585"/>
                                        </p:tgtEl>
                                        <p:attrNameLst>
                                          <p:attrName>ppt_x</p:attrName>
                                        </p:attrNameLst>
                                      </p:cBhvr>
                                      <p:tavLst>
                                        <p:tav tm="0">
                                          <p:val>
                                            <p:strVal val="1+#ppt_w/2"/>
                                          </p:val>
                                        </p:tav>
                                        <p:tav tm="100000">
                                          <p:val>
                                            <p:strVal val="#ppt_x"/>
                                          </p:val>
                                        </p:tav>
                                      </p:tavLst>
                                    </p:anim>
                                    <p:anim calcmode="lin" valueType="num">
                                      <p:cBhvr additive="base">
                                        <p:cTn id="32" dur="500" fill="hold"/>
                                        <p:tgtEl>
                                          <p:spTgt spid="2585"/>
                                        </p:tgtEl>
                                        <p:attrNameLst>
                                          <p:attrName>ppt_y</p:attrName>
                                        </p:attrNameLst>
                                      </p:cBhvr>
                                      <p:tavLst>
                                        <p:tav tm="0">
                                          <p:val>
                                            <p:strVal val="#ppt_y"/>
                                          </p:val>
                                        </p:tav>
                                        <p:tav tm="100000">
                                          <p:val>
                                            <p:strVal val="#ppt_y"/>
                                          </p:val>
                                        </p:tav>
                                      </p:tavLst>
                                    </p:anim>
                                  </p:childTnLst>
                                </p:cTn>
                              </p:par>
                              <p:par>
                                <p:cTn id="33" presetID="2" presetClass="entr" presetSubtype="2" fill="hold" grpId="6" nodeType="withEffect">
                                  <p:childTnLst>
                                    <p:set>
                                      <p:cBhvr additive="base">
                                        <p:cTn id="34" dur="1" fill="hold">
                                          <p:stCondLst>
                                            <p:cond delay="0"/>
                                          </p:stCondLst>
                                        </p:cTn>
                                        <p:tgtEl>
                                          <p:spTgt spid="2586"/>
                                        </p:tgtEl>
                                        <p:attrNameLst>
                                          <p:attrName>style.visibility</p:attrName>
                                        </p:attrNameLst>
                                      </p:cBhvr>
                                      <p:to>
                                        <p:strVal val="visible"/>
                                      </p:to>
                                    </p:set>
                                    <p:anim calcmode="lin" valueType="num">
                                      <p:cBhvr additive="base">
                                        <p:cTn id="35" dur="500" fill="hold"/>
                                        <p:tgtEl>
                                          <p:spTgt spid="2586"/>
                                        </p:tgtEl>
                                        <p:attrNameLst>
                                          <p:attrName>ppt_x</p:attrName>
                                        </p:attrNameLst>
                                      </p:cBhvr>
                                      <p:tavLst>
                                        <p:tav tm="0">
                                          <p:val>
                                            <p:strVal val="1+#ppt_w/2"/>
                                          </p:val>
                                        </p:tav>
                                        <p:tav tm="100000">
                                          <p:val>
                                            <p:strVal val="#ppt_x"/>
                                          </p:val>
                                        </p:tav>
                                      </p:tavLst>
                                    </p:anim>
                                    <p:anim calcmode="lin" valueType="num">
                                      <p:cBhvr additive="base">
                                        <p:cTn id="36" dur="500" fill="hold"/>
                                        <p:tgtEl>
                                          <p:spTgt spid="2586"/>
                                        </p:tgtEl>
                                        <p:attrNameLst>
                                          <p:attrName>ppt_y</p:attrName>
                                        </p:attrNameLst>
                                      </p:cBhvr>
                                      <p:tavLst>
                                        <p:tav tm="0">
                                          <p:val>
                                            <p:strVal val="#ppt_y"/>
                                          </p:val>
                                        </p:tav>
                                        <p:tav tm="100000">
                                          <p:val>
                                            <p:strVal val="#ppt_y"/>
                                          </p:val>
                                        </p:tav>
                                      </p:tavLst>
                                    </p:anim>
                                  </p:childTnLst>
                                </p:cTn>
                              </p:par>
                              <p:par>
                                <p:cTn id="37" presetID="2" presetClass="entr" presetSubtype="2" fill="hold" grpId="7" nodeType="withEffect">
                                  <p:childTnLst>
                                    <p:set>
                                      <p:cBhvr additive="base">
                                        <p:cTn id="38" dur="1" fill="hold">
                                          <p:stCondLst>
                                            <p:cond delay="0"/>
                                          </p:stCondLst>
                                        </p:cTn>
                                        <p:tgtEl>
                                          <p:spTgt spid="2587"/>
                                        </p:tgtEl>
                                        <p:attrNameLst>
                                          <p:attrName>style.visibility</p:attrName>
                                        </p:attrNameLst>
                                      </p:cBhvr>
                                      <p:to>
                                        <p:strVal val="visible"/>
                                      </p:to>
                                    </p:set>
                                    <p:anim calcmode="lin" valueType="num">
                                      <p:cBhvr additive="base">
                                        <p:cTn id="39" dur="500" fill="hold"/>
                                        <p:tgtEl>
                                          <p:spTgt spid="2587"/>
                                        </p:tgtEl>
                                        <p:attrNameLst>
                                          <p:attrName>ppt_x</p:attrName>
                                        </p:attrNameLst>
                                      </p:cBhvr>
                                      <p:tavLst>
                                        <p:tav tm="0">
                                          <p:val>
                                            <p:strVal val="1+#ppt_w/2"/>
                                          </p:val>
                                        </p:tav>
                                        <p:tav tm="100000">
                                          <p:val>
                                            <p:strVal val="#ppt_x"/>
                                          </p:val>
                                        </p:tav>
                                      </p:tavLst>
                                    </p:anim>
                                    <p:anim calcmode="lin" valueType="num">
                                      <p:cBhvr additive="base">
                                        <p:cTn id="40" dur="500" fill="hold"/>
                                        <p:tgtEl>
                                          <p:spTgt spid="2587"/>
                                        </p:tgtEl>
                                        <p:attrNameLst>
                                          <p:attrName>ppt_y</p:attrName>
                                        </p:attrNameLst>
                                      </p:cBhvr>
                                      <p:tavLst>
                                        <p:tav tm="0">
                                          <p:val>
                                            <p:strVal val="#ppt_y"/>
                                          </p:val>
                                        </p:tav>
                                        <p:tav tm="100000">
                                          <p:val>
                                            <p:strVal val="#ppt_y"/>
                                          </p:val>
                                        </p:tav>
                                      </p:tavLst>
                                    </p:anim>
                                  </p:childTnLst>
                                </p:cTn>
                              </p:par>
                              <p:par>
                                <p:cTn id="41" presetID="2" presetClass="entr" presetSubtype="2" fill="hold" grpId="9" nodeType="withEffect">
                                  <p:childTnLst>
                                    <p:set>
                                      <p:cBhvr additive="base">
                                        <p:cTn id="42" dur="1" fill="hold">
                                          <p:stCondLst>
                                            <p:cond delay="0"/>
                                          </p:stCondLst>
                                        </p:cTn>
                                        <p:tgtEl>
                                          <p:spTgt spid="2589"/>
                                        </p:tgtEl>
                                        <p:attrNameLst>
                                          <p:attrName>style.visibility</p:attrName>
                                        </p:attrNameLst>
                                      </p:cBhvr>
                                      <p:to>
                                        <p:strVal val="visible"/>
                                      </p:to>
                                    </p:set>
                                    <p:anim calcmode="lin" valueType="num">
                                      <p:cBhvr additive="base">
                                        <p:cTn id="43" dur="500" fill="hold"/>
                                        <p:tgtEl>
                                          <p:spTgt spid="2589"/>
                                        </p:tgtEl>
                                        <p:attrNameLst>
                                          <p:attrName>ppt_x</p:attrName>
                                        </p:attrNameLst>
                                      </p:cBhvr>
                                      <p:tavLst>
                                        <p:tav tm="0">
                                          <p:val>
                                            <p:strVal val="1+#ppt_w/2"/>
                                          </p:val>
                                        </p:tav>
                                        <p:tav tm="100000">
                                          <p:val>
                                            <p:strVal val="#ppt_x"/>
                                          </p:val>
                                        </p:tav>
                                      </p:tavLst>
                                    </p:anim>
                                    <p:anim calcmode="lin" valueType="num">
                                      <p:cBhvr additive="base">
                                        <p:cTn id="44" dur="500" fill="hold"/>
                                        <p:tgtEl>
                                          <p:spTgt spid="258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10" nodeType="clickEffect">
                                  <p:childTnLst>
                                    <p:set>
                                      <p:cBhvr additive="base">
                                        <p:cTn id="48" dur="1" fill="hold">
                                          <p:stCondLst>
                                            <p:cond delay="0"/>
                                          </p:stCondLst>
                                        </p:cTn>
                                        <p:tgtEl>
                                          <p:spTgt spid="2590"/>
                                        </p:tgtEl>
                                        <p:attrNameLst>
                                          <p:attrName>style.visibility</p:attrName>
                                        </p:attrNameLst>
                                      </p:cBhvr>
                                      <p:to>
                                        <p:strVal val="visible"/>
                                      </p:to>
                                    </p:set>
                                    <p:animEffect transition="in" filter="slide(fromBottom)">
                                      <p:cBhvr additive="base">
                                        <p:cTn id="49" dur="500"/>
                                        <p:tgtEl>
                                          <p:spTgt spid="2590"/>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11" nodeType="clickEffect">
                                  <p:childTnLst>
                                    <p:set>
                                      <p:cBhvr additive="base">
                                        <p:cTn id="53" dur="1" fill="hold">
                                          <p:stCondLst>
                                            <p:cond delay="0"/>
                                          </p:stCondLst>
                                        </p:cTn>
                                        <p:tgtEl>
                                          <p:spTgt spid="2591"/>
                                        </p:tgtEl>
                                        <p:attrNameLst>
                                          <p:attrName>style.visibility</p:attrName>
                                        </p:attrNameLst>
                                      </p:cBhvr>
                                      <p:to>
                                        <p:strVal val="visible"/>
                                      </p:to>
                                    </p:set>
                                    <p:animEffect transition="in" filter="slide(fromBottom)">
                                      <p:cBhvr additive="base">
                                        <p:cTn id="54" dur="500"/>
                                        <p:tgtEl>
                                          <p:spTgt spid="2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 grpId="0" animBg="1"/>
      <p:bldP spid="2581" grpId="1" animBg="1"/>
      <p:bldP spid="2582" grpId="2" animBg="1"/>
      <p:bldP spid="2583" grpId="3" animBg="1"/>
      <p:bldP spid="2584" grpId="4" animBg="1"/>
      <p:bldP spid="2585" grpId="5" animBg="1"/>
      <p:bldP spid="2586" grpId="6" animBg="1"/>
      <p:bldP spid="2587" grpId="7" animBg="1"/>
      <p:bldP spid="2588" grpId="8" animBg="1"/>
      <p:bldP spid="2589" grpId="9" animBg="1"/>
      <p:bldP spid="2590" grpId="10" animBg="1"/>
      <p:bldP spid="2591" grpId="1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矩形 259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597" name="矩形 2596"/>
          <p:cNvSpPr/>
          <p:nvPr/>
        </p:nvSpPr>
        <p:spPr>
          <a:xfrm>
            <a:off x="468313" y="1052513"/>
            <a:ext cx="6767512" cy="579437"/>
          </a:xfrm>
          <a:prstGeom prst="rect">
            <a:avLst/>
          </a:prstGeom>
          <a:noFill/>
          <a:ln w="9525">
            <a:noFill/>
          </a:ln>
        </p:spPr>
        <p:txBody>
          <a:bodyPr anchor="t" anchorCtr="0">
            <a:spAutoFit/>
          </a:bodyPr>
          <a:p>
            <a:pPr>
              <a:spcBef>
                <a:spcPct val="50000"/>
              </a:spcBef>
            </a:pPr>
            <a:r>
              <a:rPr lang="zh-CN" altLang="en-US" sz="3200" b="1">
                <a:latin typeface="Arial" panose="020B0604020202020204"/>
              </a:rPr>
              <a:t>影响个人能力的外部因素</a:t>
            </a:r>
            <a:endParaRPr lang="zh-CN" altLang="en-US" sz="3200" b="1">
              <a:latin typeface="Arial" panose="020B0604020202020204"/>
            </a:endParaRPr>
          </a:p>
        </p:txBody>
      </p:sp>
      <p:sp>
        <p:nvSpPr>
          <p:cNvPr id="79875" name="矩形 2597"/>
          <p:cNvSpPr/>
          <p:nvPr/>
        </p:nvSpPr>
        <p:spPr>
          <a:xfrm>
            <a:off x="539750" y="1700213"/>
            <a:ext cx="8135938"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建筑学特征</a:t>
            </a:r>
            <a:r>
              <a:rPr lang="en-US" altLang="zh-CN" sz="3200" b="1">
                <a:latin typeface="Arial" panose="020B0604020202020204"/>
              </a:rPr>
              <a:t>——</a:t>
            </a:r>
            <a:r>
              <a:rPr lang="zh-CN" altLang="en-US" sz="3200" b="1">
                <a:latin typeface="Arial" panose="020B0604020202020204"/>
              </a:rPr>
              <a:t>空间布局，空间大小，设备尺寸等</a:t>
            </a:r>
            <a:endParaRPr lang="zh-CN" altLang="en-US" sz="3200" b="1">
              <a:latin typeface="Arial" panose="020B0604020202020204"/>
            </a:endParaRPr>
          </a:p>
        </p:txBody>
      </p:sp>
      <p:sp>
        <p:nvSpPr>
          <p:cNvPr id="79876" name="矩形 2598"/>
          <p:cNvSpPr/>
          <p:nvPr/>
        </p:nvSpPr>
        <p:spPr>
          <a:xfrm>
            <a:off x="539750" y="2779713"/>
            <a:ext cx="8135938" cy="579437"/>
          </a:xfrm>
          <a:prstGeom prst="rect">
            <a:avLst/>
          </a:prstGeom>
          <a:noFill/>
          <a:ln w="9525">
            <a:noFill/>
          </a:ln>
        </p:spPr>
        <p:txBody>
          <a:bodyPr anchor="t" anchorCtr="0">
            <a:spAutoFit/>
          </a:bodyPr>
          <a:p>
            <a:pPr>
              <a:spcBef>
                <a:spcPct val="50000"/>
              </a:spcBef>
            </a:pPr>
            <a:r>
              <a:rPr lang="zh-CN" altLang="en-US" sz="3200" b="1">
                <a:latin typeface="Arial" panose="020B0604020202020204"/>
              </a:rPr>
              <a:t>环境的质量</a:t>
            </a:r>
            <a:r>
              <a:rPr lang="en-US" altLang="zh-CN" sz="3200" b="1">
                <a:latin typeface="Arial" panose="020B0604020202020204"/>
              </a:rPr>
              <a:t>——</a:t>
            </a:r>
            <a:r>
              <a:rPr lang="zh-CN" altLang="en-US" sz="3200" b="1">
                <a:latin typeface="Arial" panose="020B0604020202020204"/>
              </a:rPr>
              <a:t>温度、湿度、粉尘、噪声等</a:t>
            </a:r>
            <a:endParaRPr lang="zh-CN" altLang="en-US" sz="3200" b="1">
              <a:latin typeface="Arial" panose="020B0604020202020204"/>
            </a:endParaRPr>
          </a:p>
        </p:txBody>
      </p:sp>
      <p:sp>
        <p:nvSpPr>
          <p:cNvPr id="79877" name="矩形 2599"/>
          <p:cNvSpPr/>
          <p:nvPr/>
        </p:nvSpPr>
        <p:spPr>
          <a:xfrm>
            <a:off x="539750" y="3429000"/>
            <a:ext cx="8135938"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劳动与休息</a:t>
            </a:r>
            <a:r>
              <a:rPr lang="en-US" altLang="zh-CN" sz="3200" b="1">
                <a:latin typeface="Arial" panose="020B0604020202020204"/>
              </a:rPr>
              <a:t>——</a:t>
            </a:r>
            <a:r>
              <a:rPr lang="zh-CN" altLang="en-US" sz="3200" b="1">
                <a:latin typeface="Arial" panose="020B0604020202020204"/>
              </a:rPr>
              <a:t>符合人的生物节律</a:t>
            </a:r>
            <a:endParaRPr lang="zh-CN" altLang="en-US" sz="3200" b="1">
              <a:latin typeface="Arial" panose="020B0604020202020204"/>
            </a:endParaRPr>
          </a:p>
        </p:txBody>
      </p:sp>
      <p:sp>
        <p:nvSpPr>
          <p:cNvPr id="79878" name="矩形 2600"/>
          <p:cNvSpPr/>
          <p:nvPr/>
        </p:nvSpPr>
        <p:spPr>
          <a:xfrm>
            <a:off x="539750" y="4076700"/>
            <a:ext cx="8135938"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人际关系</a:t>
            </a:r>
            <a:r>
              <a:rPr lang="en-US" altLang="zh-CN" sz="3200" b="1">
                <a:latin typeface="Arial" panose="020B0604020202020204"/>
              </a:rPr>
              <a:t>——</a:t>
            </a:r>
            <a:r>
              <a:rPr lang="zh-CN" altLang="en-US" sz="3200" b="1">
                <a:latin typeface="Arial" panose="020B0604020202020204"/>
              </a:rPr>
              <a:t>避免孤立独处、行动单一等</a:t>
            </a:r>
            <a:endParaRPr lang="zh-CN" altLang="en-US" sz="3200" b="1">
              <a:latin typeface="Arial" panose="020B0604020202020204"/>
            </a:endParaRPr>
          </a:p>
        </p:txBody>
      </p:sp>
      <p:sp>
        <p:nvSpPr>
          <p:cNvPr id="79879" name="矩形 2601"/>
          <p:cNvSpPr/>
          <p:nvPr/>
        </p:nvSpPr>
        <p:spPr>
          <a:xfrm>
            <a:off x="539750" y="4724400"/>
            <a:ext cx="8135938"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福利待遇</a:t>
            </a:r>
            <a:r>
              <a:rPr lang="en-US" altLang="zh-CN" sz="3200" b="1">
                <a:latin typeface="Arial" panose="020B0604020202020204"/>
              </a:rPr>
              <a:t>——</a:t>
            </a:r>
            <a:r>
              <a:rPr lang="zh-CN" altLang="en-US" sz="3200" b="1">
                <a:latin typeface="Arial" panose="020B0604020202020204"/>
              </a:rPr>
              <a:t>人的身心发展</a:t>
            </a:r>
            <a:endParaRPr lang="zh-CN" altLang="en-US" sz="3200" b="1">
              <a:latin typeface="Arial" panose="020B0604020202020204"/>
            </a:endParaRPr>
          </a:p>
        </p:txBody>
      </p:sp>
      <p:sp>
        <p:nvSpPr>
          <p:cNvPr id="79880" name="矩形 2602"/>
          <p:cNvSpPr/>
          <p:nvPr/>
        </p:nvSpPr>
        <p:spPr>
          <a:xfrm>
            <a:off x="539750" y="5300663"/>
            <a:ext cx="8135938" cy="579437"/>
          </a:xfrm>
          <a:prstGeom prst="rect">
            <a:avLst/>
          </a:prstGeom>
          <a:noFill/>
          <a:ln w="9525">
            <a:noFill/>
          </a:ln>
        </p:spPr>
        <p:txBody>
          <a:bodyPr anchor="t" anchorCtr="0">
            <a:spAutoFit/>
          </a:bodyPr>
          <a:p>
            <a:pPr>
              <a:spcBef>
                <a:spcPct val="50000"/>
              </a:spcBef>
            </a:pPr>
            <a:r>
              <a:rPr lang="zh-CN" altLang="en-US" sz="3200" b="1">
                <a:latin typeface="Arial" panose="020B0604020202020204"/>
              </a:rPr>
              <a:t>工作性质</a:t>
            </a:r>
            <a:r>
              <a:rPr lang="en-US" altLang="zh-CN" sz="3200" b="1">
                <a:latin typeface="Arial" panose="020B0604020202020204"/>
              </a:rPr>
              <a:t>——</a:t>
            </a:r>
            <a:r>
              <a:rPr lang="zh-CN" altLang="en-US" sz="3200" b="1">
                <a:latin typeface="Arial" panose="020B0604020202020204"/>
              </a:rPr>
              <a:t>难度、强度、要求、繁复等</a:t>
            </a:r>
            <a:endParaRPr lang="zh-CN" altLang="en-US" sz="3200" b="1">
              <a:latin typeface="Arial" panose="020B0604020202020204"/>
            </a:endParaRPr>
          </a:p>
        </p:txBody>
      </p:sp>
      <p:sp>
        <p:nvSpPr>
          <p:cNvPr id="79881" name="矩形 2603"/>
          <p:cNvSpPr/>
          <p:nvPr/>
        </p:nvSpPr>
        <p:spPr>
          <a:xfrm>
            <a:off x="539750" y="5876925"/>
            <a:ext cx="8424863"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人机接口</a:t>
            </a:r>
            <a:r>
              <a:rPr lang="en-US" altLang="zh-CN" sz="3200" b="1">
                <a:latin typeface="Arial" panose="020B0604020202020204"/>
              </a:rPr>
              <a:t>——</a:t>
            </a:r>
            <a:r>
              <a:rPr lang="zh-CN" altLang="en-US" sz="3200" b="1">
                <a:latin typeface="Arial" panose="020B0604020202020204"/>
              </a:rPr>
              <a:t>人机匹配、标记信息、安全设施</a:t>
            </a:r>
            <a:endParaRPr lang="zh-CN" altLang="en-US" sz="3200" b="1">
              <a:latin typeface="Arial" panose="020B0604020202020204"/>
            </a:endParaRPr>
          </a:p>
        </p:txBody>
      </p:sp>
      <p:sp>
        <p:nvSpPr>
          <p:cNvPr id="79882" name="矩形 260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79883" name="矩形 260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597"/>
                                        </p:tgtEl>
                                        <p:attrNameLst>
                                          <p:attrName>style.visibility</p:attrName>
                                        </p:attrNameLst>
                                      </p:cBhvr>
                                      <p:to>
                                        <p:strVal val="visible"/>
                                      </p:to>
                                    </p:set>
                                    <p:animEffect transition="in" filter="slide(fromBottom)">
                                      <p:cBhvr additive="base">
                                        <p:cTn id="7" dur="500"/>
                                        <p:tgtEl>
                                          <p:spTgt spid="2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矩形 2076"/>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事件与事故</a:t>
            </a:r>
            <a:endParaRPr lang="zh-CN" altLang="en-US" b="1">
              <a:latin typeface="Arial" panose="020B0604020202020204"/>
              <a:ea typeface="华文行楷" pitchFamily="2" charset="-122"/>
            </a:endParaRPr>
          </a:p>
        </p:txBody>
      </p:sp>
      <p:sp>
        <p:nvSpPr>
          <p:cNvPr id="25602" name="矩形 207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2079" name="矩形 2078"/>
          <p:cNvSpPr/>
          <p:nvPr/>
        </p:nvSpPr>
        <p:spPr>
          <a:xfrm>
            <a:off x="827088" y="1844675"/>
            <a:ext cx="7632700" cy="1554163"/>
          </a:xfrm>
          <a:prstGeom prst="rect">
            <a:avLst/>
          </a:prstGeom>
          <a:noFill/>
          <a:ln w="9525">
            <a:noFill/>
          </a:ln>
        </p:spPr>
        <p:txBody>
          <a:bodyPr anchor="t" anchorCtr="0">
            <a:spAutoFit/>
          </a:bodyPr>
          <a:p>
            <a:pPr>
              <a:spcBef>
                <a:spcPct val="50000"/>
              </a:spcBef>
            </a:pPr>
            <a:r>
              <a:rPr lang="zh-CN" altLang="en-US" sz="3200" b="1">
                <a:latin typeface="Arial" panose="020B0604020202020204"/>
              </a:rPr>
              <a:t>一个不期望的过程，可能导致不期望的结果发生，也可能不期望结果不至发生。前一种我们称事故，后一种我们叫险兆。</a:t>
            </a:r>
            <a:endParaRPr lang="zh-CN" altLang="en-US" sz="3200" b="1">
              <a:latin typeface="Arial" panose="020B0604020202020204"/>
            </a:endParaRPr>
          </a:p>
        </p:txBody>
      </p:sp>
      <p:sp>
        <p:nvSpPr>
          <p:cNvPr id="2080" name="矩形 2079"/>
          <p:cNvSpPr/>
          <p:nvPr/>
        </p:nvSpPr>
        <p:spPr>
          <a:xfrm>
            <a:off x="827088" y="3789363"/>
            <a:ext cx="7848600"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事故情形下的过程称事件，结果称事故；</a:t>
            </a:r>
            <a:endParaRPr lang="zh-CN" altLang="en-US" sz="3200" b="1">
              <a:latin typeface="Arial" panose="020B0604020202020204"/>
            </a:endParaRPr>
          </a:p>
        </p:txBody>
      </p:sp>
      <p:sp>
        <p:nvSpPr>
          <p:cNvPr id="2081" name="矩形 2080"/>
          <p:cNvSpPr/>
          <p:nvPr/>
        </p:nvSpPr>
        <p:spPr>
          <a:xfrm>
            <a:off x="827088" y="4652963"/>
            <a:ext cx="7848600"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险兆情况下的过程和结果都称为事件。</a:t>
            </a:r>
            <a:endParaRPr lang="zh-CN" altLang="en-US" sz="3200" b="1">
              <a:latin typeface="Arial" panose="020B0604020202020204"/>
            </a:endParaRPr>
          </a:p>
        </p:txBody>
      </p:sp>
      <p:sp>
        <p:nvSpPr>
          <p:cNvPr id="25606" name="矩形 2081"/>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077"/>
                                        </p:tgtEl>
                                        <p:attrNameLst>
                                          <p:attrName>style.visibility</p:attrName>
                                        </p:attrNameLst>
                                      </p:cBhvr>
                                      <p:to>
                                        <p:strVal val="visible"/>
                                      </p:to>
                                    </p:set>
                                    <p:animEffect transition="in" filter="slide(fromBottom)">
                                      <p:cBhvr additive="base">
                                        <p:cTn id="7" dur="500"/>
                                        <p:tgtEl>
                                          <p:spTgt spid="207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079"/>
                                        </p:tgtEl>
                                        <p:attrNameLst>
                                          <p:attrName>style.visibility</p:attrName>
                                        </p:attrNameLst>
                                      </p:cBhvr>
                                      <p:to>
                                        <p:strVal val="visible"/>
                                      </p:to>
                                    </p:set>
                                    <p:animEffect transition="in" filter="slide(fromBottom)">
                                      <p:cBhvr additive="base">
                                        <p:cTn id="12" dur="500"/>
                                        <p:tgtEl>
                                          <p:spTgt spid="207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080"/>
                                        </p:tgtEl>
                                        <p:attrNameLst>
                                          <p:attrName>style.visibility</p:attrName>
                                        </p:attrNameLst>
                                      </p:cBhvr>
                                      <p:to>
                                        <p:strVal val="visible"/>
                                      </p:to>
                                    </p:set>
                                    <p:animEffect transition="in" filter="slide(fromBottom)">
                                      <p:cBhvr additive="base">
                                        <p:cTn id="17" dur="500"/>
                                        <p:tgtEl>
                                          <p:spTgt spid="208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081"/>
                                        </p:tgtEl>
                                        <p:attrNameLst>
                                          <p:attrName>style.visibility</p:attrName>
                                        </p:attrNameLst>
                                      </p:cBhvr>
                                      <p:to>
                                        <p:strVal val="visible"/>
                                      </p:to>
                                    </p:set>
                                    <p:animEffect transition="in" filter="slide(fromBottom)">
                                      <p:cBhvr additive="base">
                                        <p:cTn id="22" dur="500"/>
                                        <p:tgtEl>
                                          <p:spTgt spid="2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 grpId="0" animBg="1"/>
      <p:bldP spid="2079" grpId="1" animBg="1"/>
      <p:bldP spid="2080" grpId="2" animBg="1"/>
      <p:bldP spid="2081" grpId="3"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矩形 260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610" name="矩形 2609"/>
          <p:cNvSpPr/>
          <p:nvPr/>
        </p:nvSpPr>
        <p:spPr>
          <a:xfrm>
            <a:off x="179388" y="765175"/>
            <a:ext cx="6767512"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常见不安全行为</a:t>
            </a:r>
            <a:endParaRPr lang="zh-CN" altLang="en-US" sz="3200" b="1">
              <a:latin typeface="Arial" panose="020B0604020202020204"/>
            </a:endParaRPr>
          </a:p>
        </p:txBody>
      </p:sp>
      <p:sp>
        <p:nvSpPr>
          <p:cNvPr id="2611" name="矩形 2610"/>
          <p:cNvSpPr/>
          <p:nvPr/>
        </p:nvSpPr>
        <p:spPr>
          <a:xfrm>
            <a:off x="395288" y="1341438"/>
            <a:ext cx="4060825" cy="579437"/>
          </a:xfrm>
          <a:prstGeom prst="rect">
            <a:avLst/>
          </a:prstGeom>
          <a:noFill/>
          <a:ln w="9525">
            <a:noFill/>
          </a:ln>
        </p:spPr>
        <p:txBody>
          <a:bodyPr wrap="none" anchor="ctr" anchorCtr="0">
            <a:spAutoFit/>
          </a:bodyPr>
          <a:p>
            <a:pPr eaLnBrk="0" hangingPunct="0"/>
            <a:r>
              <a:rPr lang="zh-CN" altLang="en-US" sz="3200" b="1">
                <a:latin typeface="宋体" panose="02010600030101010101" pitchFamily="2" charset="-122"/>
              </a:rPr>
              <a:t>操作错误、忽视警告 </a:t>
            </a:r>
            <a:endParaRPr lang="zh-CN" altLang="en-US" sz="3200" b="1">
              <a:latin typeface="宋体" panose="02010600030101010101" pitchFamily="2" charset="-122"/>
            </a:endParaRPr>
          </a:p>
        </p:txBody>
      </p:sp>
      <p:sp>
        <p:nvSpPr>
          <p:cNvPr id="2612" name="矩形 2611"/>
          <p:cNvSpPr/>
          <p:nvPr/>
        </p:nvSpPr>
        <p:spPr>
          <a:xfrm>
            <a:off x="395288" y="1838325"/>
            <a:ext cx="3652837" cy="579438"/>
          </a:xfrm>
          <a:prstGeom prst="rect">
            <a:avLst/>
          </a:prstGeom>
          <a:noFill/>
          <a:ln w="9525">
            <a:noFill/>
          </a:ln>
        </p:spPr>
        <p:txBody>
          <a:bodyPr wrap="none" anchor="ctr" anchorCtr="0">
            <a:spAutoFit/>
          </a:bodyPr>
          <a:p>
            <a:pPr eaLnBrk="0" hangingPunct="0"/>
            <a:r>
              <a:rPr lang="zh-CN" altLang="en-US" sz="3200" b="1">
                <a:latin typeface="宋体" panose="02010600030101010101" pitchFamily="2" charset="-122"/>
              </a:rPr>
              <a:t>造成安全装置失效 </a:t>
            </a:r>
            <a:endParaRPr lang="zh-CN" altLang="en-US" sz="3200" b="1">
              <a:latin typeface="宋体" panose="02010600030101010101" pitchFamily="2" charset="-122"/>
            </a:endParaRPr>
          </a:p>
        </p:txBody>
      </p:sp>
      <p:sp>
        <p:nvSpPr>
          <p:cNvPr id="2613" name="矩形 2612"/>
          <p:cNvSpPr/>
          <p:nvPr/>
        </p:nvSpPr>
        <p:spPr>
          <a:xfrm>
            <a:off x="395288" y="2335213"/>
            <a:ext cx="8353425" cy="1066800"/>
          </a:xfrm>
          <a:prstGeom prst="rect">
            <a:avLst/>
          </a:prstGeom>
          <a:noFill/>
          <a:ln w="9525">
            <a:noFill/>
          </a:ln>
        </p:spPr>
        <p:txBody>
          <a:bodyPr anchor="ctr" anchorCtr="0">
            <a:spAutoFit/>
          </a:bodyPr>
          <a:p>
            <a:pPr eaLnBrk="0" hangingPunct="0"/>
            <a:r>
              <a:rPr lang="zh-CN" altLang="en-US" sz="3200" b="1">
                <a:latin typeface="宋体" panose="02010600030101010101" pitchFamily="2" charset="-122"/>
              </a:rPr>
              <a:t>使用不安全设备，临时使用不牢固的设施，使用无安全装置的设备。 </a:t>
            </a:r>
            <a:endParaRPr lang="zh-CN" altLang="en-US" sz="3200" b="1">
              <a:latin typeface="宋体" panose="02010600030101010101" pitchFamily="2" charset="-122"/>
            </a:endParaRPr>
          </a:p>
        </p:txBody>
      </p:sp>
      <p:sp>
        <p:nvSpPr>
          <p:cNvPr id="2614" name="矩形 2613"/>
          <p:cNvSpPr/>
          <p:nvPr/>
        </p:nvSpPr>
        <p:spPr>
          <a:xfrm>
            <a:off x="395288" y="3319463"/>
            <a:ext cx="3244850" cy="579437"/>
          </a:xfrm>
          <a:prstGeom prst="rect">
            <a:avLst/>
          </a:prstGeom>
          <a:noFill/>
          <a:ln w="9525">
            <a:noFill/>
          </a:ln>
        </p:spPr>
        <p:txBody>
          <a:bodyPr wrap="none" anchor="ctr" anchorCtr="0">
            <a:spAutoFit/>
          </a:bodyPr>
          <a:p>
            <a:pPr eaLnBrk="0" hangingPunct="0"/>
            <a:r>
              <a:rPr lang="zh-CN" altLang="en-US" sz="3200" b="1">
                <a:latin typeface="宋体" panose="02010600030101010101" pitchFamily="2" charset="-122"/>
              </a:rPr>
              <a:t>手代替工具操作 </a:t>
            </a:r>
            <a:endParaRPr lang="zh-CN" altLang="en-US" sz="3200" b="1">
              <a:latin typeface="宋体" panose="02010600030101010101" pitchFamily="2" charset="-122"/>
            </a:endParaRPr>
          </a:p>
        </p:txBody>
      </p:sp>
      <p:sp>
        <p:nvSpPr>
          <p:cNvPr id="2615" name="矩形 2614"/>
          <p:cNvSpPr/>
          <p:nvPr/>
        </p:nvSpPr>
        <p:spPr>
          <a:xfrm>
            <a:off x="395288" y="3814763"/>
            <a:ext cx="3652837" cy="579437"/>
          </a:xfrm>
          <a:prstGeom prst="rect">
            <a:avLst/>
          </a:prstGeom>
          <a:noFill/>
          <a:ln w="9525">
            <a:noFill/>
          </a:ln>
        </p:spPr>
        <p:txBody>
          <a:bodyPr wrap="none" anchor="ctr" anchorCtr="0">
            <a:spAutoFit/>
          </a:bodyPr>
          <a:p>
            <a:pPr eaLnBrk="0" hangingPunct="0"/>
            <a:r>
              <a:rPr lang="zh-CN" altLang="en-US" sz="3200" b="1">
                <a:latin typeface="宋体" panose="02010600030101010101" pitchFamily="2" charset="-122"/>
              </a:rPr>
              <a:t>冒险进入危险场所 </a:t>
            </a:r>
            <a:endParaRPr lang="zh-CN" altLang="en-US" sz="3200" b="1">
              <a:latin typeface="宋体" panose="02010600030101010101" pitchFamily="2" charset="-122"/>
            </a:endParaRPr>
          </a:p>
        </p:txBody>
      </p:sp>
      <p:sp>
        <p:nvSpPr>
          <p:cNvPr id="2616" name="矩形 2615"/>
          <p:cNvSpPr/>
          <p:nvPr/>
        </p:nvSpPr>
        <p:spPr>
          <a:xfrm>
            <a:off x="395288" y="4311650"/>
            <a:ext cx="8280400" cy="1066800"/>
          </a:xfrm>
          <a:prstGeom prst="rect">
            <a:avLst/>
          </a:prstGeom>
          <a:noFill/>
          <a:ln w="9525">
            <a:noFill/>
          </a:ln>
        </p:spPr>
        <p:txBody>
          <a:bodyPr anchor="ctr" anchorCtr="0">
            <a:spAutoFit/>
          </a:bodyPr>
          <a:p>
            <a:pPr eaLnBrk="0" hangingPunct="0"/>
            <a:r>
              <a:rPr lang="zh-CN" altLang="en-US" sz="3200" b="1">
                <a:latin typeface="宋体" panose="02010600030101010101" pitchFamily="2" charset="-122"/>
              </a:rPr>
              <a:t>攀、坐不安全位置（如平台护栏、汽车挡板、吊车吊钩） </a:t>
            </a:r>
            <a:endParaRPr lang="zh-CN" altLang="en-US" sz="3200" b="1">
              <a:latin typeface="宋体" panose="02010600030101010101" pitchFamily="2" charset="-122"/>
            </a:endParaRPr>
          </a:p>
        </p:txBody>
      </p:sp>
      <p:sp>
        <p:nvSpPr>
          <p:cNvPr id="2617" name="矩形 2616"/>
          <p:cNvSpPr/>
          <p:nvPr/>
        </p:nvSpPr>
        <p:spPr>
          <a:xfrm>
            <a:off x="395288" y="5295900"/>
            <a:ext cx="8207375" cy="1066800"/>
          </a:xfrm>
          <a:prstGeom prst="rect">
            <a:avLst/>
          </a:prstGeom>
          <a:noFill/>
          <a:ln w="9525">
            <a:noFill/>
          </a:ln>
        </p:spPr>
        <p:txBody>
          <a:bodyPr anchor="ctr" anchorCtr="0">
            <a:spAutoFit/>
          </a:bodyPr>
          <a:p>
            <a:pPr eaLnBrk="0" hangingPunct="0"/>
            <a:r>
              <a:rPr lang="zh-CN" altLang="en-US" sz="3200" b="1">
                <a:latin typeface="宋体" panose="02010600030101010101" pitchFamily="2" charset="-122"/>
              </a:rPr>
              <a:t>在必须使用个人防护用品用具的作业或场合中忽视其作用 </a:t>
            </a:r>
            <a:endParaRPr lang="zh-CN" altLang="en-US" sz="3200" b="1">
              <a:latin typeface="宋体" panose="02010600030101010101" pitchFamily="2" charset="-122"/>
            </a:endParaRPr>
          </a:p>
        </p:txBody>
      </p:sp>
      <p:sp>
        <p:nvSpPr>
          <p:cNvPr id="2618" name="矩形 2617"/>
          <p:cNvSpPr/>
          <p:nvPr/>
        </p:nvSpPr>
        <p:spPr>
          <a:xfrm>
            <a:off x="395288" y="6278563"/>
            <a:ext cx="2336800" cy="579437"/>
          </a:xfrm>
          <a:prstGeom prst="rect">
            <a:avLst/>
          </a:prstGeom>
          <a:noFill/>
          <a:ln w="9525">
            <a:noFill/>
          </a:ln>
        </p:spPr>
        <p:txBody>
          <a:bodyPr wrap="none" anchor="ctr" anchorCtr="0">
            <a:spAutoFit/>
          </a:bodyPr>
          <a:p>
            <a:pPr eaLnBrk="0" hangingPunct="0"/>
            <a:r>
              <a:rPr lang="zh-CN" altLang="en-US" sz="3200" b="1">
                <a:latin typeface="Arial" panose="020B0604020202020204"/>
              </a:rPr>
              <a:t>不安全装束 </a:t>
            </a:r>
            <a:endParaRPr lang="zh-CN" altLang="en-US" sz="3200" b="1">
              <a:latin typeface="Arial" panose="020B0604020202020204"/>
            </a:endParaRPr>
          </a:p>
        </p:txBody>
      </p:sp>
      <p:sp>
        <p:nvSpPr>
          <p:cNvPr id="80907" name="矩形 261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0908" name="矩形 261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610"/>
                                        </p:tgtEl>
                                        <p:attrNameLst>
                                          <p:attrName>style.visibility</p:attrName>
                                        </p:attrNameLst>
                                      </p:cBhvr>
                                      <p:to>
                                        <p:strVal val="visible"/>
                                      </p:to>
                                    </p:set>
                                    <p:animEffect transition="in" filter="slide(fromBottom)">
                                      <p:cBhvr additive="base">
                                        <p:cTn id="7" dur="500"/>
                                        <p:tgtEl>
                                          <p:spTgt spid="26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611"/>
                                        </p:tgtEl>
                                        <p:attrNameLst>
                                          <p:attrName>style.visibility</p:attrName>
                                        </p:attrNameLst>
                                      </p:cBhvr>
                                      <p:to>
                                        <p:strVal val="visible"/>
                                      </p:to>
                                    </p:set>
                                    <p:animEffect transition="in" filter="slide(fromBottom)">
                                      <p:cBhvr additive="base">
                                        <p:cTn id="12" dur="500"/>
                                        <p:tgtEl>
                                          <p:spTgt spid="26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612"/>
                                        </p:tgtEl>
                                        <p:attrNameLst>
                                          <p:attrName>style.visibility</p:attrName>
                                        </p:attrNameLst>
                                      </p:cBhvr>
                                      <p:to>
                                        <p:strVal val="visible"/>
                                      </p:to>
                                    </p:set>
                                    <p:animEffect transition="in" filter="slide(fromBottom)">
                                      <p:cBhvr additive="base">
                                        <p:cTn id="17" dur="500"/>
                                        <p:tgtEl>
                                          <p:spTgt spid="26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613"/>
                                        </p:tgtEl>
                                        <p:attrNameLst>
                                          <p:attrName>style.visibility</p:attrName>
                                        </p:attrNameLst>
                                      </p:cBhvr>
                                      <p:to>
                                        <p:strVal val="visible"/>
                                      </p:to>
                                    </p:set>
                                    <p:animEffect transition="in" filter="slide(fromBottom)">
                                      <p:cBhvr additive="base">
                                        <p:cTn id="22" dur="500"/>
                                        <p:tgtEl>
                                          <p:spTgt spid="26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4" nodeType="clickEffect">
                                  <p:childTnLst>
                                    <p:set>
                                      <p:cBhvr additive="base">
                                        <p:cTn id="26" dur="1" fill="hold">
                                          <p:stCondLst>
                                            <p:cond delay="0"/>
                                          </p:stCondLst>
                                        </p:cTn>
                                        <p:tgtEl>
                                          <p:spTgt spid="2614"/>
                                        </p:tgtEl>
                                        <p:attrNameLst>
                                          <p:attrName>style.visibility</p:attrName>
                                        </p:attrNameLst>
                                      </p:cBhvr>
                                      <p:to>
                                        <p:strVal val="visible"/>
                                      </p:to>
                                    </p:set>
                                    <p:animEffect transition="in" filter="slide(fromBottom)">
                                      <p:cBhvr additive="base">
                                        <p:cTn id="27" dur="500"/>
                                        <p:tgtEl>
                                          <p:spTgt spid="26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5" nodeType="clickEffect">
                                  <p:childTnLst>
                                    <p:set>
                                      <p:cBhvr additive="base">
                                        <p:cTn id="31" dur="1" fill="hold">
                                          <p:stCondLst>
                                            <p:cond delay="0"/>
                                          </p:stCondLst>
                                        </p:cTn>
                                        <p:tgtEl>
                                          <p:spTgt spid="2615"/>
                                        </p:tgtEl>
                                        <p:attrNameLst>
                                          <p:attrName>style.visibility</p:attrName>
                                        </p:attrNameLst>
                                      </p:cBhvr>
                                      <p:to>
                                        <p:strVal val="visible"/>
                                      </p:to>
                                    </p:set>
                                    <p:animEffect transition="in" filter="slide(fromBottom)">
                                      <p:cBhvr additive="base">
                                        <p:cTn id="32" dur="500"/>
                                        <p:tgtEl>
                                          <p:spTgt spid="26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6" nodeType="clickEffect">
                                  <p:childTnLst>
                                    <p:set>
                                      <p:cBhvr additive="base">
                                        <p:cTn id="36" dur="1" fill="hold">
                                          <p:stCondLst>
                                            <p:cond delay="0"/>
                                          </p:stCondLst>
                                        </p:cTn>
                                        <p:tgtEl>
                                          <p:spTgt spid="2616"/>
                                        </p:tgtEl>
                                        <p:attrNameLst>
                                          <p:attrName>style.visibility</p:attrName>
                                        </p:attrNameLst>
                                      </p:cBhvr>
                                      <p:to>
                                        <p:strVal val="visible"/>
                                      </p:to>
                                    </p:set>
                                    <p:animEffect transition="in" filter="slide(fromBottom)">
                                      <p:cBhvr additive="base">
                                        <p:cTn id="37" dur="500"/>
                                        <p:tgtEl>
                                          <p:spTgt spid="261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7" nodeType="clickEffect">
                                  <p:childTnLst>
                                    <p:set>
                                      <p:cBhvr additive="base">
                                        <p:cTn id="41" dur="1" fill="hold">
                                          <p:stCondLst>
                                            <p:cond delay="0"/>
                                          </p:stCondLst>
                                        </p:cTn>
                                        <p:tgtEl>
                                          <p:spTgt spid="2617"/>
                                        </p:tgtEl>
                                        <p:attrNameLst>
                                          <p:attrName>style.visibility</p:attrName>
                                        </p:attrNameLst>
                                      </p:cBhvr>
                                      <p:to>
                                        <p:strVal val="visible"/>
                                      </p:to>
                                    </p:set>
                                    <p:animEffect transition="in" filter="slide(fromBottom)">
                                      <p:cBhvr additive="base">
                                        <p:cTn id="42" dur="500"/>
                                        <p:tgtEl>
                                          <p:spTgt spid="261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8" nodeType="clickEffect">
                                  <p:childTnLst>
                                    <p:set>
                                      <p:cBhvr additive="base">
                                        <p:cTn id="46" dur="1" fill="hold">
                                          <p:stCondLst>
                                            <p:cond delay="0"/>
                                          </p:stCondLst>
                                        </p:cTn>
                                        <p:tgtEl>
                                          <p:spTgt spid="2618"/>
                                        </p:tgtEl>
                                        <p:attrNameLst>
                                          <p:attrName>style.visibility</p:attrName>
                                        </p:attrNameLst>
                                      </p:cBhvr>
                                      <p:to>
                                        <p:strVal val="visible"/>
                                      </p:to>
                                    </p:set>
                                    <p:animEffect transition="in" filter="slide(fromBottom)">
                                      <p:cBhvr additive="base">
                                        <p:cTn id="47" dur="500"/>
                                        <p:tgtEl>
                                          <p:spTgt spid="2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0" grpId="0" animBg="1"/>
      <p:bldP spid="2611" grpId="1" animBg="1"/>
      <p:bldP spid="2612" grpId="2" animBg="1"/>
      <p:bldP spid="2613" grpId="3" animBg="1"/>
      <p:bldP spid="2614" grpId="4" animBg="1"/>
      <p:bldP spid="2615" grpId="5" animBg="1"/>
      <p:bldP spid="2616" grpId="6" animBg="1"/>
      <p:bldP spid="2617" grpId="7" animBg="1"/>
      <p:bldP spid="2618" grpId="8"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矩形 262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624" name="矩形 2623"/>
          <p:cNvSpPr/>
          <p:nvPr/>
        </p:nvSpPr>
        <p:spPr>
          <a:xfrm>
            <a:off x="179388" y="692150"/>
            <a:ext cx="6767512"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常见不安全心理</a:t>
            </a:r>
            <a:endParaRPr lang="zh-CN" altLang="en-US" sz="3200" b="1">
              <a:latin typeface="Arial" panose="020B0604020202020204"/>
            </a:endParaRPr>
          </a:p>
        </p:txBody>
      </p:sp>
      <p:sp>
        <p:nvSpPr>
          <p:cNvPr id="81923" name="矩形 2624"/>
          <p:cNvSpPr/>
          <p:nvPr/>
        </p:nvSpPr>
        <p:spPr>
          <a:xfrm>
            <a:off x="250825" y="2144713"/>
            <a:ext cx="8353425" cy="1066800"/>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侥幸心理</a:t>
            </a:r>
            <a:r>
              <a:rPr lang="zh-CN" altLang="en-US" sz="3200" b="1">
                <a:latin typeface="宋体" panose="02010600030101010101" pitchFamily="2" charset="-122"/>
              </a:rPr>
              <a:t>。“就这一次，不会发生什么问题”、“不会那么巧，灾难不会落到我头上”</a:t>
            </a:r>
            <a:endParaRPr lang="zh-CN" altLang="en-US" sz="3200" b="1">
              <a:latin typeface="宋体" panose="02010600030101010101" pitchFamily="2" charset="-122"/>
            </a:endParaRPr>
          </a:p>
        </p:txBody>
      </p:sp>
      <p:sp>
        <p:nvSpPr>
          <p:cNvPr id="81924" name="矩形 2625"/>
          <p:cNvSpPr/>
          <p:nvPr/>
        </p:nvSpPr>
        <p:spPr>
          <a:xfrm>
            <a:off x="250825" y="3162300"/>
            <a:ext cx="8353425" cy="1066800"/>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好奇心理</a:t>
            </a:r>
            <a:r>
              <a:rPr lang="zh-CN" altLang="en-US" sz="3200" b="1">
                <a:latin typeface="宋体" panose="02010600030101010101" pitchFamily="2" charset="-122"/>
              </a:rPr>
              <a:t>。任凭好奇心和某种感情驱使做出某种举动，是一定会出事的。</a:t>
            </a:r>
            <a:endParaRPr lang="zh-CN" altLang="en-US" sz="3200" b="1">
              <a:latin typeface="宋体" panose="02010600030101010101" pitchFamily="2" charset="-122"/>
            </a:endParaRPr>
          </a:p>
        </p:txBody>
      </p:sp>
      <p:sp>
        <p:nvSpPr>
          <p:cNvPr id="81925" name="矩形 2626"/>
          <p:cNvSpPr/>
          <p:nvPr/>
        </p:nvSpPr>
        <p:spPr>
          <a:xfrm>
            <a:off x="250825" y="4181475"/>
            <a:ext cx="8353425" cy="1066800"/>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习惯心理</a:t>
            </a:r>
            <a:r>
              <a:rPr lang="zh-CN" altLang="en-US" sz="3200" b="1">
                <a:latin typeface="宋体" panose="02010600030101010101" pitchFamily="2" charset="-122"/>
              </a:rPr>
              <a:t>。好动不好静，自以为：总是这么干的，从没有出过事故。 </a:t>
            </a:r>
            <a:endParaRPr lang="zh-CN" altLang="en-US" sz="3200" b="1">
              <a:latin typeface="宋体" panose="02010600030101010101" pitchFamily="2" charset="-122"/>
            </a:endParaRPr>
          </a:p>
        </p:txBody>
      </p:sp>
      <p:sp>
        <p:nvSpPr>
          <p:cNvPr id="81926" name="矩形 2627"/>
          <p:cNvSpPr/>
          <p:nvPr/>
        </p:nvSpPr>
        <p:spPr>
          <a:xfrm>
            <a:off x="250825" y="5199063"/>
            <a:ext cx="8353425" cy="1066800"/>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情绪波动心理</a:t>
            </a:r>
            <a:r>
              <a:rPr lang="zh-CN" altLang="en-US" sz="3200" b="1">
                <a:latin typeface="宋体" panose="02010600030101010101" pitchFamily="2" charset="-122"/>
              </a:rPr>
              <a:t>。有时因得意而充满激情，有时又因失意而悲观失望。 </a:t>
            </a:r>
            <a:endParaRPr lang="zh-CN" altLang="en-US" sz="3200" b="1">
              <a:latin typeface="宋体" panose="02010600030101010101" pitchFamily="2" charset="-122"/>
            </a:endParaRPr>
          </a:p>
        </p:txBody>
      </p:sp>
      <p:sp>
        <p:nvSpPr>
          <p:cNvPr id="81927" name="矩形 2628"/>
          <p:cNvSpPr/>
          <p:nvPr/>
        </p:nvSpPr>
        <p:spPr>
          <a:xfrm>
            <a:off x="250825" y="1125538"/>
            <a:ext cx="8243888" cy="1066800"/>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逞能心理</a:t>
            </a:r>
            <a:r>
              <a:rPr lang="zh-CN" altLang="en-US" sz="3200" b="1">
                <a:latin typeface="宋体" panose="02010600030101010101" pitchFamily="2" charset="-122"/>
              </a:rPr>
              <a:t>。喜欢表现自我，盲目自信，遇到异常现象，仍自信以往的“经验”。 </a:t>
            </a:r>
            <a:endParaRPr lang="zh-CN" altLang="en-US" sz="3200" b="1">
              <a:latin typeface="宋体" panose="02010600030101010101" pitchFamily="2" charset="-122"/>
            </a:endParaRPr>
          </a:p>
        </p:txBody>
      </p:sp>
      <p:sp>
        <p:nvSpPr>
          <p:cNvPr id="81928" name="矩形 2629"/>
          <p:cNvSpPr/>
          <p:nvPr/>
        </p:nvSpPr>
        <p:spPr>
          <a:xfrm>
            <a:off x="250825" y="6216650"/>
            <a:ext cx="7991475" cy="641350"/>
          </a:xfrm>
          <a:prstGeom prst="rect">
            <a:avLst/>
          </a:prstGeom>
          <a:noFill/>
          <a:ln w="9525">
            <a:noFill/>
          </a:ln>
        </p:spPr>
        <p:txBody>
          <a:bodyPr anchor="ctr" anchorCtr="0">
            <a:spAutoFit/>
          </a:bodyPr>
          <a:p>
            <a:pPr eaLnBrk="0" hangingPunct="0"/>
            <a:r>
              <a:rPr lang="zh-CN" altLang="en-US" sz="3200" b="1">
                <a:solidFill>
                  <a:srgbClr val="FF0000"/>
                </a:solidFill>
                <a:latin typeface="宋体" panose="02010600030101010101" pitchFamily="2" charset="-122"/>
              </a:rPr>
              <a:t>厌倦心理</a:t>
            </a:r>
            <a:r>
              <a:rPr lang="zh-CN" altLang="en-US" sz="3200" b="1">
                <a:latin typeface="宋体" panose="02010600030101010101" pitchFamily="2" charset="-122"/>
              </a:rPr>
              <a:t>。普遍职业心理问题</a:t>
            </a:r>
            <a:r>
              <a:rPr lang="zh-CN" altLang="en-US" b="1">
                <a:latin typeface="Arial" panose="020B0604020202020204"/>
              </a:rPr>
              <a:t>。</a:t>
            </a:r>
            <a:endParaRPr lang="zh-CN" altLang="en-US" b="1">
              <a:latin typeface="Arial" panose="020B0604020202020204"/>
            </a:endParaRPr>
          </a:p>
        </p:txBody>
      </p:sp>
      <p:sp>
        <p:nvSpPr>
          <p:cNvPr id="81929" name="矩形 263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1930" name="矩形 2631"/>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624"/>
                                        </p:tgtEl>
                                        <p:attrNameLst>
                                          <p:attrName>style.visibility</p:attrName>
                                        </p:attrNameLst>
                                      </p:cBhvr>
                                      <p:to>
                                        <p:strVal val="visible"/>
                                      </p:to>
                                    </p:set>
                                    <p:animEffect transition="in" filter="slide(fromBottom)">
                                      <p:cBhvr additive="base">
                                        <p:cTn id="7" dur="500"/>
                                        <p:tgtEl>
                                          <p:spTgt spid="2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矩形 263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2946" name="矩形 2635"/>
          <p:cNvSpPr/>
          <p:nvPr/>
        </p:nvSpPr>
        <p:spPr>
          <a:xfrm>
            <a:off x="468313" y="1773238"/>
            <a:ext cx="4194175" cy="676275"/>
          </a:xfrm>
          <a:prstGeom prst="rect">
            <a:avLst/>
          </a:prstGeom>
          <a:noFill/>
          <a:ln w="9525">
            <a:noFill/>
          </a:ln>
        </p:spPr>
        <p:txBody>
          <a:bodyPr wrap="none" anchor="t" anchorCtr="0">
            <a:spAutoFit/>
          </a:bodyPr>
          <a:p>
            <a:pPr>
              <a:lnSpc>
                <a:spcPct val="120000"/>
              </a:lnSpc>
              <a:spcBef>
                <a:spcPct val="20000"/>
              </a:spcBef>
              <a:buClr>
                <a:schemeClr val="hlink"/>
              </a:buClr>
              <a:buFont typeface="Wingdings" panose="05000000000000000000" pitchFamily="2" charset="2"/>
            </a:pPr>
            <a:r>
              <a:rPr lang="en-US" altLang="zh-CN" sz="3200" b="1">
                <a:latin typeface="Arial" panose="020B0604020202020204"/>
              </a:rPr>
              <a:t>1</a:t>
            </a:r>
            <a:r>
              <a:rPr lang="zh-CN" altLang="en-US" sz="3200" b="1">
                <a:latin typeface="Arial" panose="020B0604020202020204"/>
              </a:rPr>
              <a:t>）威格里斯沃思模型</a:t>
            </a:r>
            <a:r>
              <a:rPr lang="zh-CN" altLang="en-US" sz="3200">
                <a:latin typeface="Arial" panose="020B0604020202020204"/>
              </a:rPr>
              <a:t> </a:t>
            </a:r>
            <a:endParaRPr lang="zh-CN" altLang="en-US" sz="3200">
              <a:latin typeface="Arial" panose="020B0604020202020204"/>
            </a:endParaRPr>
          </a:p>
        </p:txBody>
      </p:sp>
      <p:sp>
        <p:nvSpPr>
          <p:cNvPr id="82947" name="矩形 2636"/>
          <p:cNvSpPr/>
          <p:nvPr/>
        </p:nvSpPr>
        <p:spPr>
          <a:xfrm>
            <a:off x="468313" y="2997200"/>
            <a:ext cx="8534400" cy="2528888"/>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宋体" panose="02010600030101010101" pitchFamily="2" charset="-122"/>
              </a:rPr>
              <a:t>在生产操作过程中，各种各样的信息不断地作用于操作者的感官，给操作者以“刺激”。若操作者能对刺激作出正确的响应，事故就不会发生；反之，如果错误或不恰当地响应了一个刺激（人失误），就有可能出现危险。</a:t>
            </a:r>
            <a:r>
              <a:rPr lang="zh-CN" altLang="en-US" sz="3200" b="1">
                <a:latin typeface="宋体" panose="02010600030101010101" pitchFamily="2" charset="-122"/>
              </a:rPr>
              <a:t> </a:t>
            </a:r>
            <a:endParaRPr lang="zh-CN" altLang="en-US" sz="3200" b="1">
              <a:latin typeface="宋体" panose="02010600030101010101" pitchFamily="2" charset="-122"/>
            </a:endParaRPr>
          </a:p>
        </p:txBody>
      </p:sp>
      <p:sp>
        <p:nvSpPr>
          <p:cNvPr id="82948" name="矩形 263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2949" name="矩形 2638"/>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矩形 264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graphicFrame>
        <p:nvGraphicFramePr>
          <p:cNvPr id="83970" name="对象 2642"/>
          <p:cNvGraphicFramePr>
            <a:graphicFrameLocks noChangeAspect="1"/>
          </p:cNvGraphicFramePr>
          <p:nvPr/>
        </p:nvGraphicFramePr>
        <p:xfrm>
          <a:off x="1831975" y="1554163"/>
          <a:ext cx="5767388" cy="4983162"/>
        </p:xfrm>
        <a:graphic>
          <a:graphicData uri="http://schemas.openxmlformats.org/presentationml/2006/ole">
            <mc:AlternateContent xmlns:mc="http://schemas.openxmlformats.org/markup-compatibility/2006">
              <mc:Choice xmlns:v="urn:schemas-microsoft-com:vml" Requires="v">
                <p:oleObj spid="_x0000_s3076" name="" r:id="rId1" imgW="3013075" imgH="2601595" progId="Word.Picture.8">
                  <p:embed/>
                </p:oleObj>
              </mc:Choice>
              <mc:Fallback>
                <p:oleObj name="" r:id="rId1" imgW="3013075" imgH="2601595" progId="Word.Picture.8">
                  <p:embed/>
                  <p:pic>
                    <p:nvPicPr>
                      <p:cNvPr id="0" name="图片 3075"/>
                      <p:cNvPicPr/>
                      <p:nvPr/>
                    </p:nvPicPr>
                    <p:blipFill>
                      <a:blip r:embed="rId2"/>
                      <a:stretch>
                        <a:fillRect/>
                      </a:stretch>
                    </p:blipFill>
                    <p:spPr>
                      <a:xfrm>
                        <a:off x="1831975" y="1554163"/>
                        <a:ext cx="5767388" cy="4983162"/>
                      </a:xfrm>
                      <a:prstGeom prst="rect">
                        <a:avLst/>
                      </a:prstGeom>
                      <a:noFill/>
                      <a:ln w="38100">
                        <a:noFill/>
                        <a:miter/>
                      </a:ln>
                    </p:spPr>
                  </p:pic>
                </p:oleObj>
              </mc:Fallback>
            </mc:AlternateContent>
          </a:graphicData>
        </a:graphic>
      </p:graphicFrame>
      <p:sp>
        <p:nvSpPr>
          <p:cNvPr id="83971" name="矩形 2643"/>
          <p:cNvSpPr/>
          <p:nvPr/>
        </p:nvSpPr>
        <p:spPr>
          <a:xfrm>
            <a:off x="2209800" y="1066800"/>
            <a:ext cx="4343400" cy="665163"/>
          </a:xfrm>
          <a:prstGeom prst="rect">
            <a:avLst/>
          </a:prstGeom>
          <a:solidFill>
            <a:srgbClr val="BBE0E3"/>
          </a:solidFill>
          <a:ln w="9525">
            <a:noFill/>
          </a:ln>
        </p:spPr>
        <p:txBody>
          <a:bodyPr anchor="t" anchorCtr="0"/>
          <a:p>
            <a:pPr marL="342900" indent="-342900">
              <a:spcBef>
                <a:spcPct val="20000"/>
              </a:spcBef>
            </a:pPr>
            <a:r>
              <a:rPr lang="zh-CN" altLang="en-US" sz="3200" b="1">
                <a:latin typeface="Arial" panose="020B0604020202020204"/>
              </a:rPr>
              <a:t>威格里斯沃思事故模型</a:t>
            </a:r>
            <a:endParaRPr lang="zh-CN" altLang="en-US" sz="3200" b="1">
              <a:latin typeface="Arial" panose="020B0604020202020204"/>
            </a:endParaRPr>
          </a:p>
        </p:txBody>
      </p:sp>
      <p:sp>
        <p:nvSpPr>
          <p:cNvPr id="83972" name="矩形 264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3973" name="矩形 264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矩形 264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4994" name="矩形 2649"/>
          <p:cNvSpPr/>
          <p:nvPr/>
        </p:nvSpPr>
        <p:spPr>
          <a:xfrm>
            <a:off x="457200" y="914400"/>
            <a:ext cx="2674938" cy="579438"/>
          </a:xfrm>
          <a:prstGeom prst="rect">
            <a:avLst/>
          </a:prstGeom>
          <a:noFill/>
          <a:ln w="9525">
            <a:noFill/>
          </a:ln>
        </p:spPr>
        <p:txBody>
          <a:bodyPr anchor="t" anchorCtr="0">
            <a:spAutoFit/>
          </a:bodyPr>
          <a:p>
            <a:r>
              <a:rPr lang="en-US" altLang="zh-CN" sz="3200" b="1">
                <a:latin typeface="宋体" panose="02010600030101010101" pitchFamily="2" charset="-122"/>
              </a:rPr>
              <a:t>2</a:t>
            </a:r>
            <a:r>
              <a:rPr lang="zh-CN" altLang="en-US" sz="3200" b="1">
                <a:latin typeface="宋体" panose="02010600030101010101" pitchFamily="2" charset="-122"/>
              </a:rPr>
              <a:t>）瑟利模型</a:t>
            </a:r>
            <a:endParaRPr lang="zh-CN" altLang="en-US" sz="3200" b="1">
              <a:latin typeface="宋体" panose="02010600030101010101" pitchFamily="2" charset="-122"/>
            </a:endParaRPr>
          </a:p>
        </p:txBody>
      </p:sp>
      <p:sp>
        <p:nvSpPr>
          <p:cNvPr id="84995" name="矩形 2650"/>
          <p:cNvSpPr/>
          <p:nvPr/>
        </p:nvSpPr>
        <p:spPr>
          <a:xfrm>
            <a:off x="539750" y="1989138"/>
            <a:ext cx="8305800" cy="3503612"/>
          </a:xfrm>
          <a:prstGeom prst="rect">
            <a:avLst/>
          </a:prstGeom>
          <a:noFill/>
          <a:ln w="9525">
            <a:noFill/>
          </a:ln>
        </p:spPr>
        <p:txBody>
          <a:bodyPr anchor="t" anchorCtr="0">
            <a:spAutoFit/>
          </a:bodyPr>
          <a:p>
            <a:r>
              <a:rPr lang="zh-CN" altLang="en-US" sz="3200" b="1">
                <a:solidFill>
                  <a:schemeClr val="tx2"/>
                </a:solidFill>
                <a:latin typeface="Arial" panose="020B0604020202020204"/>
              </a:rPr>
              <a:t>把事故的发生过程分为</a:t>
            </a:r>
            <a:r>
              <a:rPr lang="zh-CN" altLang="en-US" sz="3200" b="1" u="sng">
                <a:latin typeface="Arial" panose="020B0604020202020204"/>
              </a:rPr>
              <a:t>危险出现</a:t>
            </a:r>
            <a:r>
              <a:rPr lang="zh-CN" altLang="en-US" sz="3200" b="1">
                <a:solidFill>
                  <a:schemeClr val="tx2"/>
                </a:solidFill>
                <a:latin typeface="Arial" panose="020B0604020202020204"/>
              </a:rPr>
              <a:t>和</a:t>
            </a:r>
            <a:r>
              <a:rPr lang="zh-CN" altLang="en-US" sz="3200" b="1" u="sng">
                <a:latin typeface="Arial" panose="020B0604020202020204"/>
              </a:rPr>
              <a:t>危险释放</a:t>
            </a:r>
            <a:r>
              <a:rPr lang="zh-CN" altLang="en-US" sz="3200" b="1">
                <a:solidFill>
                  <a:schemeClr val="tx2"/>
                </a:solidFill>
                <a:latin typeface="Arial" panose="020B0604020202020204"/>
              </a:rPr>
              <a:t>两个阶段，这两个阶段各自包括一组类似人的信息处理过程，即知觉、认识和行为响应过程。在危险出现阶段，如果人的信息处理的每个环节都正确，危险就能被消除或得到控制；反之，只要任何一个环节出现问题，就会使操作者直接面临危险。</a:t>
            </a:r>
            <a:endParaRPr lang="zh-CN" altLang="en-US" sz="3200" b="1">
              <a:solidFill>
                <a:schemeClr val="tx2"/>
              </a:solidFill>
              <a:latin typeface="Arial" panose="020B0604020202020204"/>
            </a:endParaRPr>
          </a:p>
        </p:txBody>
      </p:sp>
      <p:sp>
        <p:nvSpPr>
          <p:cNvPr id="84996" name="矩形 265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4997" name="矩形 265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矩形 265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graphicFrame>
        <p:nvGraphicFramePr>
          <p:cNvPr id="2657" name="对象 2656"/>
          <p:cNvGraphicFramePr>
            <a:graphicFrameLocks noChangeAspect="1"/>
          </p:cNvGraphicFramePr>
          <p:nvPr/>
        </p:nvGraphicFramePr>
        <p:xfrm>
          <a:off x="2085975" y="720725"/>
          <a:ext cx="7058025" cy="6137275"/>
        </p:xfrm>
        <a:graphic>
          <a:graphicData uri="http://schemas.openxmlformats.org/presentationml/2006/ole">
            <mc:AlternateContent xmlns:mc="http://schemas.openxmlformats.org/markup-compatibility/2006">
              <mc:Choice xmlns:v="urn:schemas-microsoft-com:vml" Requires="v">
                <p:oleObj spid="_x0000_s3077" name="" r:id="rId1" imgW="4896485" imgH="4370705" progId="Word.Picture.8">
                  <p:embed/>
                </p:oleObj>
              </mc:Choice>
              <mc:Fallback>
                <p:oleObj name="" r:id="rId1" imgW="4896485" imgH="4370705" progId="Word.Picture.8">
                  <p:embed/>
                  <p:pic>
                    <p:nvPicPr>
                      <p:cNvPr id="0" name="图片 3076"/>
                      <p:cNvPicPr/>
                      <p:nvPr/>
                    </p:nvPicPr>
                    <p:blipFill>
                      <a:blip r:embed="rId2"/>
                      <a:stretch>
                        <a:fillRect/>
                      </a:stretch>
                    </p:blipFill>
                    <p:spPr>
                      <a:xfrm>
                        <a:off x="2085975" y="720725"/>
                        <a:ext cx="7058025" cy="6137275"/>
                      </a:xfrm>
                      <a:prstGeom prst="rect">
                        <a:avLst/>
                      </a:prstGeom>
                      <a:noFill/>
                      <a:ln w="38100">
                        <a:noFill/>
                        <a:miter/>
                      </a:ln>
                    </p:spPr>
                  </p:pic>
                </p:oleObj>
              </mc:Fallback>
            </mc:AlternateContent>
          </a:graphicData>
        </a:graphic>
      </p:graphicFrame>
      <p:sp>
        <p:nvSpPr>
          <p:cNvPr id="2658" name="矩形 2657"/>
          <p:cNvSpPr/>
          <p:nvPr/>
        </p:nvSpPr>
        <p:spPr>
          <a:xfrm>
            <a:off x="900113" y="2420938"/>
            <a:ext cx="503237" cy="2160587"/>
          </a:xfrm>
          <a:prstGeom prst="rect">
            <a:avLst/>
          </a:prstGeom>
          <a:solidFill>
            <a:srgbClr val="BBE0E3"/>
          </a:solidFill>
          <a:ln w="9525">
            <a:noFill/>
          </a:ln>
        </p:spPr>
        <p:txBody>
          <a:bodyPr wrap="none" anchor="ctr" anchorCtr="0"/>
          <a:p>
            <a:pPr algn="ctr"/>
            <a:r>
              <a:rPr lang="zh-CN" altLang="en-US" sz="3200" b="1">
                <a:latin typeface="Arial" panose="020B0604020202020204"/>
              </a:rPr>
              <a:t>瑟</a:t>
            </a:r>
            <a:endParaRPr lang="zh-CN" altLang="en-US" sz="3200" b="1">
              <a:latin typeface="Arial" panose="020B0604020202020204"/>
            </a:endParaRPr>
          </a:p>
          <a:p>
            <a:pPr algn="ctr"/>
            <a:r>
              <a:rPr lang="zh-CN" altLang="en-US" sz="3200" b="1">
                <a:latin typeface="Arial" panose="020B0604020202020204"/>
              </a:rPr>
              <a:t>利</a:t>
            </a:r>
            <a:endParaRPr lang="zh-CN" altLang="en-US" sz="3200" b="1">
              <a:latin typeface="Arial" panose="020B0604020202020204"/>
            </a:endParaRPr>
          </a:p>
          <a:p>
            <a:pPr algn="ctr"/>
            <a:r>
              <a:rPr lang="zh-CN" altLang="en-US" sz="3200" b="1">
                <a:latin typeface="Arial" panose="020B0604020202020204"/>
              </a:rPr>
              <a:t>模</a:t>
            </a:r>
            <a:endParaRPr lang="zh-CN" altLang="en-US" sz="3200" b="1">
              <a:latin typeface="Arial" panose="020B0604020202020204"/>
            </a:endParaRPr>
          </a:p>
          <a:p>
            <a:pPr algn="ctr"/>
            <a:r>
              <a:rPr lang="zh-CN" altLang="en-US" sz="3200" b="1">
                <a:latin typeface="Arial" panose="020B0604020202020204"/>
              </a:rPr>
              <a:t>型</a:t>
            </a:r>
            <a:endParaRPr lang="zh-CN" altLang="en-US" sz="3200" b="1">
              <a:latin typeface="Arial" panose="020B0604020202020204"/>
            </a:endParaRPr>
          </a:p>
        </p:txBody>
      </p:sp>
      <p:sp>
        <p:nvSpPr>
          <p:cNvPr id="86020" name="矩形 265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6021" name="矩形 265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childTnLst>
                                    <p:set>
                                      <p:cBhvr additive="base">
                                        <p:cTn id="6" dur="1" fill="hold">
                                          <p:stCondLst>
                                            <p:cond delay="0"/>
                                          </p:stCondLst>
                                        </p:cTn>
                                        <p:tgtEl>
                                          <p:spTgt spid="2657"/>
                                        </p:tgtEl>
                                        <p:attrNameLst>
                                          <p:attrName>style.visibility</p:attrName>
                                        </p:attrNameLst>
                                      </p:cBhvr>
                                      <p:to>
                                        <p:strVal val="visible"/>
                                      </p:to>
                                    </p:set>
                                    <p:animEffect transition="in" filter="blinds(horizontal)">
                                      <p:cBhvr additive="base">
                                        <p:cTn id="7" dur="500"/>
                                        <p:tgtEl>
                                          <p:spTgt spid="2657"/>
                                        </p:tgtEl>
                                      </p:cBhvr>
                                    </p:animEffect>
                                  </p:childTnLst>
                                </p:cTn>
                              </p:par>
                            </p:childTnLst>
                          </p:cTn>
                        </p:par>
                        <p:par>
                          <p:cTn id="8" fill="hold">
                            <p:stCondLst>
                              <p:cond delay="500"/>
                            </p:stCondLst>
                            <p:childTnLst>
                              <p:par>
                                <p:cTn id="9" presetID="2" presetClass="entr" presetSubtype="4" fill="hold" grpId="0" nodeType="afterEffect">
                                  <p:childTnLst>
                                    <p:set>
                                      <p:cBhvr additive="base">
                                        <p:cTn id="10" dur="1" fill="hold">
                                          <p:stCondLst>
                                            <p:cond delay="0"/>
                                          </p:stCondLst>
                                        </p:cTn>
                                        <p:tgtEl>
                                          <p:spTgt spid="2658"/>
                                        </p:tgtEl>
                                        <p:attrNameLst>
                                          <p:attrName>style.visibility</p:attrName>
                                        </p:attrNameLst>
                                      </p:cBhvr>
                                      <p:to>
                                        <p:strVal val="visible"/>
                                      </p:to>
                                    </p:set>
                                    <p:anim calcmode="lin" valueType="num">
                                      <p:cBhvr additive="base">
                                        <p:cTn id="11" dur="500" fill="hold"/>
                                        <p:tgtEl>
                                          <p:spTgt spid="2658"/>
                                        </p:tgtEl>
                                        <p:attrNameLst>
                                          <p:attrName>ppt_x</p:attrName>
                                        </p:attrNameLst>
                                      </p:cBhvr>
                                      <p:tavLst>
                                        <p:tav tm="0">
                                          <p:val>
                                            <p:strVal val="#ppt_x"/>
                                          </p:val>
                                        </p:tav>
                                        <p:tav tm="100000">
                                          <p:val>
                                            <p:strVal val="#ppt_x"/>
                                          </p:val>
                                        </p:tav>
                                      </p:tavLst>
                                    </p:anim>
                                    <p:anim calcmode="lin" valueType="num">
                                      <p:cBhvr additive="base">
                                        <p:cTn id="12" dur="500" fill="hold"/>
                                        <p:tgtEl>
                                          <p:spTgt spid="2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3" name="矩形 2662"/>
          <p:cNvSpPr/>
          <p:nvPr/>
        </p:nvSpPr>
        <p:spPr>
          <a:xfrm>
            <a:off x="322263" y="1196975"/>
            <a:ext cx="503237" cy="5327650"/>
          </a:xfrm>
          <a:prstGeom prst="rect">
            <a:avLst/>
          </a:prstGeom>
          <a:solidFill>
            <a:srgbClr val="BBE0E3"/>
          </a:solidFill>
          <a:ln w="9525">
            <a:noFill/>
          </a:ln>
        </p:spPr>
        <p:txBody>
          <a:bodyPr wrap="none" anchor="ctr" anchorCtr="0"/>
          <a:p>
            <a:pPr algn="ctr"/>
            <a:r>
              <a:rPr lang="zh-CN" altLang="en-US" b="1">
                <a:latin typeface="Arial" panose="020B0604020202020204"/>
                <a:ea typeface="华文行楷" pitchFamily="2" charset="-122"/>
              </a:rPr>
              <a:t>六</a:t>
            </a:r>
            <a:endParaRPr lang="zh-CN" altLang="en-US" b="1">
              <a:latin typeface="Arial" panose="020B0604020202020204"/>
              <a:ea typeface="华文行楷" pitchFamily="2" charset="-122"/>
            </a:endParaRPr>
          </a:p>
          <a:p>
            <a:pPr algn="ctr"/>
            <a:r>
              <a:rPr lang="zh-CN" altLang="en-US" b="1">
                <a:latin typeface="Arial" panose="020B0604020202020204"/>
                <a:ea typeface="华文行楷" pitchFamily="2" charset="-122"/>
              </a:rPr>
              <a:t>个</a:t>
            </a:r>
            <a:endParaRPr lang="zh-CN" altLang="en-US" b="1">
              <a:latin typeface="Arial" panose="020B0604020202020204"/>
              <a:ea typeface="华文行楷" pitchFamily="2" charset="-122"/>
            </a:endParaRPr>
          </a:p>
          <a:p>
            <a:pPr algn="ctr"/>
            <a:r>
              <a:rPr lang="zh-CN" altLang="en-US" b="1">
                <a:latin typeface="Arial" panose="020B0604020202020204"/>
                <a:ea typeface="华文行楷" pitchFamily="2" charset="-122"/>
              </a:rPr>
              <a:t>问</a:t>
            </a:r>
            <a:endParaRPr lang="zh-CN" altLang="en-US" b="1">
              <a:latin typeface="Arial" panose="020B0604020202020204"/>
              <a:ea typeface="华文行楷" pitchFamily="2" charset="-122"/>
            </a:endParaRPr>
          </a:p>
          <a:p>
            <a:pPr algn="ctr"/>
            <a:r>
              <a:rPr lang="zh-CN" altLang="en-US" b="1">
                <a:latin typeface="Arial" panose="020B0604020202020204"/>
                <a:ea typeface="华文行楷" pitchFamily="2" charset="-122"/>
              </a:rPr>
              <a:t>题</a:t>
            </a:r>
            <a:endParaRPr lang="zh-CN" altLang="en-US" b="1">
              <a:latin typeface="Arial" panose="020B0604020202020204"/>
              <a:ea typeface="华文行楷" pitchFamily="2" charset="-122"/>
            </a:endParaRPr>
          </a:p>
        </p:txBody>
      </p:sp>
      <p:sp>
        <p:nvSpPr>
          <p:cNvPr id="2664" name="矩形 2663"/>
          <p:cNvSpPr/>
          <p:nvPr/>
        </p:nvSpPr>
        <p:spPr>
          <a:xfrm>
            <a:off x="971550" y="1211263"/>
            <a:ext cx="8172450"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危险出现有警告吗</a:t>
            </a:r>
            <a:r>
              <a:rPr lang="en-US" altLang="zh-CN" sz="3200" b="1">
                <a:latin typeface="Arial" panose="020B0604020202020204"/>
              </a:rPr>
              <a:t>——</a:t>
            </a:r>
            <a:r>
              <a:rPr lang="zh-CN" altLang="en-US" sz="3200" b="1">
                <a:latin typeface="Arial" panose="020B0604020202020204"/>
              </a:rPr>
              <a:t>可感知的异常</a:t>
            </a:r>
            <a:endParaRPr lang="zh-CN" altLang="en-US" sz="3200" b="1">
              <a:latin typeface="Arial" panose="020B0604020202020204"/>
            </a:endParaRPr>
          </a:p>
        </p:txBody>
      </p:sp>
      <p:sp>
        <p:nvSpPr>
          <p:cNvPr id="2665" name="矩形 2664"/>
          <p:cNvSpPr/>
          <p:nvPr/>
        </p:nvSpPr>
        <p:spPr>
          <a:xfrm>
            <a:off x="971550" y="2160588"/>
            <a:ext cx="8172450"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感觉到了这种警告吗</a:t>
            </a:r>
            <a:r>
              <a:rPr lang="en-US" altLang="zh-CN" sz="3200" b="1">
                <a:latin typeface="Arial" panose="020B0604020202020204"/>
              </a:rPr>
              <a:t>——</a:t>
            </a:r>
            <a:r>
              <a:rPr lang="zh-CN" altLang="en-US" sz="3200" b="1">
                <a:latin typeface="Arial" panose="020B0604020202020204"/>
              </a:rPr>
              <a:t>主观能力外部影响</a:t>
            </a:r>
            <a:endParaRPr lang="zh-CN" altLang="en-US" sz="3200" b="1">
              <a:latin typeface="Arial" panose="020B0604020202020204"/>
            </a:endParaRPr>
          </a:p>
        </p:txBody>
      </p:sp>
      <p:sp>
        <p:nvSpPr>
          <p:cNvPr id="2666" name="矩形 2665"/>
          <p:cNvSpPr/>
          <p:nvPr/>
        </p:nvSpPr>
        <p:spPr>
          <a:xfrm>
            <a:off x="971550" y="3111500"/>
            <a:ext cx="8172450" cy="579438"/>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认识到了这种警告吗</a:t>
            </a:r>
            <a:endParaRPr lang="zh-CN" altLang="en-US" sz="3200" b="1">
              <a:latin typeface="Arial" panose="020B0604020202020204"/>
            </a:endParaRPr>
          </a:p>
        </p:txBody>
      </p:sp>
      <p:sp>
        <p:nvSpPr>
          <p:cNvPr id="2667" name="矩形 2666"/>
          <p:cNvSpPr/>
          <p:nvPr/>
        </p:nvSpPr>
        <p:spPr>
          <a:xfrm>
            <a:off x="971550" y="4062413"/>
            <a:ext cx="8172450"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知道如何避免危险吗</a:t>
            </a:r>
            <a:endParaRPr lang="zh-CN" altLang="en-US" sz="3200" b="1">
              <a:latin typeface="Arial" panose="020B0604020202020204"/>
            </a:endParaRPr>
          </a:p>
        </p:txBody>
      </p:sp>
      <p:sp>
        <p:nvSpPr>
          <p:cNvPr id="2668" name="矩形 2667"/>
          <p:cNvSpPr/>
          <p:nvPr/>
        </p:nvSpPr>
        <p:spPr>
          <a:xfrm>
            <a:off x="971550" y="5013325"/>
            <a:ext cx="8172450" cy="579438"/>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决定采取行动吗</a:t>
            </a:r>
            <a:endParaRPr lang="zh-CN" altLang="en-US" sz="3200" b="1">
              <a:latin typeface="Arial" panose="020B0604020202020204"/>
            </a:endParaRPr>
          </a:p>
        </p:txBody>
      </p:sp>
      <p:sp>
        <p:nvSpPr>
          <p:cNvPr id="2669" name="矩形 2668"/>
          <p:cNvSpPr/>
          <p:nvPr/>
        </p:nvSpPr>
        <p:spPr>
          <a:xfrm>
            <a:off x="971550" y="5964238"/>
            <a:ext cx="8172450" cy="579437"/>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能够避免危险吗</a:t>
            </a:r>
            <a:endParaRPr lang="zh-CN" altLang="en-US" sz="3200" b="1">
              <a:latin typeface="Arial" panose="020B0604020202020204"/>
            </a:endParaRPr>
          </a:p>
        </p:txBody>
      </p:sp>
      <p:sp>
        <p:nvSpPr>
          <p:cNvPr id="87048" name="矩形 266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7049" name="矩形 267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7050" name="矩形 2671"/>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childTnLst>
                                    <p:set>
                                      <p:cBhvr additive="base">
                                        <p:cTn id="6" dur="1" fill="hold">
                                          <p:stCondLst>
                                            <p:cond delay="0"/>
                                          </p:stCondLst>
                                        </p:cTn>
                                        <p:tgtEl>
                                          <p:spTgt spid="2663"/>
                                        </p:tgtEl>
                                        <p:attrNameLst>
                                          <p:attrName>style.visibility</p:attrName>
                                        </p:attrNameLst>
                                      </p:cBhvr>
                                      <p:to>
                                        <p:strVal val="visible"/>
                                      </p:to>
                                    </p:set>
                                    <p:anim calcmode="lin" valueType="num">
                                      <p:cBhvr additive="base">
                                        <p:cTn id="7" dur="500" fill="hold"/>
                                        <p:tgtEl>
                                          <p:spTgt spid="2663"/>
                                        </p:tgtEl>
                                        <p:attrNameLst>
                                          <p:attrName>ppt_x</p:attrName>
                                        </p:attrNameLst>
                                      </p:cBhvr>
                                      <p:tavLst>
                                        <p:tav tm="0">
                                          <p:val>
                                            <p:strVal val="#ppt_x"/>
                                          </p:val>
                                        </p:tav>
                                        <p:tav tm="100000">
                                          <p:val>
                                            <p:strVal val="#ppt_x"/>
                                          </p:val>
                                        </p:tav>
                                      </p:tavLst>
                                    </p:anim>
                                    <p:anim calcmode="lin" valueType="num">
                                      <p:cBhvr additive="base">
                                        <p:cTn id="8" dur="500" fill="hold"/>
                                        <p:tgtEl>
                                          <p:spTgt spid="26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1" nodeType="clickEffect">
                                  <p:childTnLst>
                                    <p:set>
                                      <p:cBhvr additive="base">
                                        <p:cTn id="12" dur="1" fill="hold">
                                          <p:stCondLst>
                                            <p:cond delay="0"/>
                                          </p:stCondLst>
                                        </p:cTn>
                                        <p:tgtEl>
                                          <p:spTgt spid="2664"/>
                                        </p:tgtEl>
                                        <p:attrNameLst>
                                          <p:attrName>style.visibility</p:attrName>
                                        </p:attrNameLst>
                                      </p:cBhvr>
                                      <p:to>
                                        <p:strVal val="visible"/>
                                      </p:to>
                                    </p:set>
                                    <p:animEffect transition="in" filter="wedge">
                                      <p:cBhvr additive="base">
                                        <p:cTn id="13" dur="2000"/>
                                        <p:tgtEl>
                                          <p:spTgt spid="2664"/>
                                        </p:tgtEl>
                                      </p:cBhvr>
                                    </p:animEffect>
                                  </p:childTnLst>
                                </p:cTn>
                              </p:par>
                              <p:par>
                                <p:cTn id="14" presetID="20" presetClass="entr" presetSubtype="0" fill="hold" grpId="2" nodeType="withEffect">
                                  <p:childTnLst>
                                    <p:set>
                                      <p:cBhvr additive="base">
                                        <p:cTn id="15" dur="1" fill="hold">
                                          <p:stCondLst>
                                            <p:cond delay="0"/>
                                          </p:stCondLst>
                                        </p:cTn>
                                        <p:tgtEl>
                                          <p:spTgt spid="2665"/>
                                        </p:tgtEl>
                                        <p:attrNameLst>
                                          <p:attrName>style.visibility</p:attrName>
                                        </p:attrNameLst>
                                      </p:cBhvr>
                                      <p:to>
                                        <p:strVal val="visible"/>
                                      </p:to>
                                    </p:set>
                                    <p:animEffect transition="in" filter="wedge">
                                      <p:cBhvr additive="base">
                                        <p:cTn id="16" dur="2000"/>
                                        <p:tgtEl>
                                          <p:spTgt spid="2665"/>
                                        </p:tgtEl>
                                      </p:cBhvr>
                                    </p:animEffect>
                                  </p:childTnLst>
                                </p:cTn>
                              </p:par>
                              <p:par>
                                <p:cTn id="17" presetID="20" presetClass="entr" presetSubtype="0" fill="hold" grpId="3" nodeType="withEffect">
                                  <p:childTnLst>
                                    <p:set>
                                      <p:cBhvr additive="base">
                                        <p:cTn id="18" dur="1" fill="hold">
                                          <p:stCondLst>
                                            <p:cond delay="0"/>
                                          </p:stCondLst>
                                        </p:cTn>
                                        <p:tgtEl>
                                          <p:spTgt spid="2666"/>
                                        </p:tgtEl>
                                        <p:attrNameLst>
                                          <p:attrName>style.visibility</p:attrName>
                                        </p:attrNameLst>
                                      </p:cBhvr>
                                      <p:to>
                                        <p:strVal val="visible"/>
                                      </p:to>
                                    </p:set>
                                    <p:animEffect transition="in" filter="wedge">
                                      <p:cBhvr additive="base">
                                        <p:cTn id="19" dur="2000"/>
                                        <p:tgtEl>
                                          <p:spTgt spid="2666"/>
                                        </p:tgtEl>
                                      </p:cBhvr>
                                    </p:animEffect>
                                  </p:childTnLst>
                                </p:cTn>
                              </p:par>
                              <p:par>
                                <p:cTn id="20" presetID="20" presetClass="entr" presetSubtype="0" fill="hold" grpId="4" nodeType="withEffect">
                                  <p:childTnLst>
                                    <p:set>
                                      <p:cBhvr additive="base">
                                        <p:cTn id="21" dur="1" fill="hold">
                                          <p:stCondLst>
                                            <p:cond delay="0"/>
                                          </p:stCondLst>
                                        </p:cTn>
                                        <p:tgtEl>
                                          <p:spTgt spid="2667"/>
                                        </p:tgtEl>
                                        <p:attrNameLst>
                                          <p:attrName>style.visibility</p:attrName>
                                        </p:attrNameLst>
                                      </p:cBhvr>
                                      <p:to>
                                        <p:strVal val="visible"/>
                                      </p:to>
                                    </p:set>
                                    <p:animEffect transition="in" filter="wedge">
                                      <p:cBhvr additive="base">
                                        <p:cTn id="22" dur="2000"/>
                                        <p:tgtEl>
                                          <p:spTgt spid="2667"/>
                                        </p:tgtEl>
                                      </p:cBhvr>
                                    </p:animEffect>
                                  </p:childTnLst>
                                </p:cTn>
                              </p:par>
                              <p:par>
                                <p:cTn id="23" presetID="20" presetClass="entr" presetSubtype="0" fill="hold" grpId="5" nodeType="withEffect">
                                  <p:childTnLst>
                                    <p:set>
                                      <p:cBhvr additive="base">
                                        <p:cTn id="24" dur="1" fill="hold">
                                          <p:stCondLst>
                                            <p:cond delay="0"/>
                                          </p:stCondLst>
                                        </p:cTn>
                                        <p:tgtEl>
                                          <p:spTgt spid="2668"/>
                                        </p:tgtEl>
                                        <p:attrNameLst>
                                          <p:attrName>style.visibility</p:attrName>
                                        </p:attrNameLst>
                                      </p:cBhvr>
                                      <p:to>
                                        <p:strVal val="visible"/>
                                      </p:to>
                                    </p:set>
                                    <p:animEffect transition="in" filter="wedge">
                                      <p:cBhvr additive="base">
                                        <p:cTn id="25" dur="2000"/>
                                        <p:tgtEl>
                                          <p:spTgt spid="2668"/>
                                        </p:tgtEl>
                                      </p:cBhvr>
                                    </p:animEffect>
                                  </p:childTnLst>
                                </p:cTn>
                              </p:par>
                              <p:par>
                                <p:cTn id="26" presetID="20" presetClass="entr" presetSubtype="0" fill="hold" grpId="6" nodeType="withEffect">
                                  <p:childTnLst>
                                    <p:set>
                                      <p:cBhvr additive="base">
                                        <p:cTn id="27" dur="1" fill="hold">
                                          <p:stCondLst>
                                            <p:cond delay="0"/>
                                          </p:stCondLst>
                                        </p:cTn>
                                        <p:tgtEl>
                                          <p:spTgt spid="2669"/>
                                        </p:tgtEl>
                                        <p:attrNameLst>
                                          <p:attrName>style.visibility</p:attrName>
                                        </p:attrNameLst>
                                      </p:cBhvr>
                                      <p:to>
                                        <p:strVal val="visible"/>
                                      </p:to>
                                    </p:set>
                                    <p:animEffect transition="in" filter="wedge">
                                      <p:cBhvr additive="base">
                                        <p:cTn id="28" dur="2000"/>
                                        <p:tgtEl>
                                          <p:spTgt spid="2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 grpId="0" animBg="1"/>
      <p:bldP spid="2664" grpId="1" animBg="1"/>
      <p:bldP spid="2665" grpId="2" animBg="1"/>
      <p:bldP spid="2666" grpId="3" animBg="1"/>
      <p:bldP spid="2667" grpId="4" animBg="1"/>
      <p:bldP spid="2668" grpId="5" animBg="1"/>
      <p:bldP spid="2669" grpId="6"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矩形 267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8066" name="矩形 2675"/>
          <p:cNvSpPr/>
          <p:nvPr/>
        </p:nvSpPr>
        <p:spPr>
          <a:xfrm>
            <a:off x="381000" y="1066800"/>
            <a:ext cx="3038475" cy="579438"/>
          </a:xfrm>
          <a:prstGeom prst="rect">
            <a:avLst/>
          </a:prstGeom>
          <a:noFill/>
          <a:ln w="9525">
            <a:noFill/>
          </a:ln>
        </p:spPr>
        <p:txBody>
          <a:bodyPr anchor="t" anchorCtr="0">
            <a:spAutoFit/>
          </a:bodyPr>
          <a:p>
            <a:r>
              <a:rPr lang="en-US" altLang="zh-CN" sz="3200" b="1">
                <a:latin typeface="宋体" panose="02010600030101010101" pitchFamily="2" charset="-122"/>
              </a:rPr>
              <a:t>3</a:t>
            </a:r>
            <a:r>
              <a:rPr lang="zh-CN" altLang="en-US" sz="3200" b="1">
                <a:latin typeface="宋体" panose="02010600030101010101" pitchFamily="2" charset="-122"/>
              </a:rPr>
              <a:t>）劳伦斯模型</a:t>
            </a:r>
            <a:endParaRPr lang="zh-CN" altLang="en-US" sz="3200" b="1">
              <a:latin typeface="宋体" panose="02010600030101010101" pitchFamily="2" charset="-122"/>
            </a:endParaRPr>
          </a:p>
        </p:txBody>
      </p:sp>
      <p:sp>
        <p:nvSpPr>
          <p:cNvPr id="88067" name="矩形 2676"/>
          <p:cNvSpPr/>
          <p:nvPr/>
        </p:nvSpPr>
        <p:spPr>
          <a:xfrm>
            <a:off x="381000" y="2209800"/>
            <a:ext cx="8458200" cy="1554163"/>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Arial" panose="020B0604020202020204"/>
              </a:rPr>
              <a:t>针对金矿企业以人失误为主因的事故模型，对一般矿山企业和其他企业中比较复杂的事故情况也普遍适用。</a:t>
            </a:r>
            <a:endParaRPr lang="zh-CN" altLang="en-US" sz="3200" b="1">
              <a:solidFill>
                <a:schemeClr val="tx2"/>
              </a:solidFill>
              <a:latin typeface="Arial" panose="020B0604020202020204"/>
            </a:endParaRPr>
          </a:p>
        </p:txBody>
      </p:sp>
      <p:sp>
        <p:nvSpPr>
          <p:cNvPr id="88068" name="矩形 2677"/>
          <p:cNvSpPr/>
          <p:nvPr/>
        </p:nvSpPr>
        <p:spPr>
          <a:xfrm>
            <a:off x="381000" y="4343400"/>
            <a:ext cx="8382000" cy="1066800"/>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Arial" panose="020B0604020202020204"/>
              </a:rPr>
              <a:t>劳伦斯模型适用于类似矿山生产的多人作业生产方式。</a:t>
            </a:r>
            <a:r>
              <a:rPr lang="zh-CN" altLang="en-US" sz="3200">
                <a:latin typeface="Arial" panose="020B0604020202020204"/>
              </a:rPr>
              <a:t> </a:t>
            </a:r>
            <a:endParaRPr lang="zh-CN" altLang="en-US" sz="3200">
              <a:latin typeface="Arial" panose="020B0604020202020204"/>
            </a:endParaRPr>
          </a:p>
        </p:txBody>
      </p:sp>
      <p:sp>
        <p:nvSpPr>
          <p:cNvPr id="88069" name="矩形 267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8070" name="矩形 267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矩形 268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grpSp>
        <p:nvGrpSpPr>
          <p:cNvPr id="89090" name="组合 2683"/>
          <p:cNvGrpSpPr/>
          <p:nvPr/>
        </p:nvGrpSpPr>
        <p:grpSpPr>
          <a:xfrm>
            <a:off x="144463" y="735013"/>
            <a:ext cx="7856537" cy="6073775"/>
            <a:chOff x="1775" y="8355"/>
            <a:chExt cx="8640" cy="6855"/>
          </a:xfrm>
        </p:grpSpPr>
        <p:sp>
          <p:nvSpPr>
            <p:cNvPr id="89091" name="矩形 2684"/>
            <p:cNvSpPr>
              <a:spLocks noChangeAspect="1"/>
            </p:cNvSpPr>
            <p:nvPr/>
          </p:nvSpPr>
          <p:spPr>
            <a:xfrm>
              <a:off x="1775" y="8355"/>
              <a:ext cx="8640" cy="6855"/>
            </a:xfrm>
            <a:prstGeom prst="rect">
              <a:avLst/>
            </a:prstGeom>
            <a:noFill/>
            <a:ln w="9525">
              <a:noFill/>
            </a:ln>
          </p:spPr>
          <p:txBody>
            <a:bodyPr anchor="t" anchorCtr="0"/>
            <a:p>
              <a:endParaRPr lang="zh-CN" altLang="en-US">
                <a:latin typeface="Arial" panose="020B0604020202020204"/>
              </a:endParaRPr>
            </a:p>
          </p:txBody>
        </p:sp>
        <p:sp>
          <p:nvSpPr>
            <p:cNvPr id="89092" name="矩形 2685"/>
            <p:cNvSpPr/>
            <p:nvPr/>
          </p:nvSpPr>
          <p:spPr>
            <a:xfrm>
              <a:off x="3635" y="10605"/>
              <a:ext cx="120" cy="3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093" name="矩形 2686"/>
            <p:cNvSpPr/>
            <p:nvPr/>
          </p:nvSpPr>
          <p:spPr>
            <a:xfrm>
              <a:off x="4920" y="9396"/>
              <a:ext cx="120" cy="109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094" name="矩形 2687"/>
            <p:cNvSpPr/>
            <p:nvPr/>
          </p:nvSpPr>
          <p:spPr>
            <a:xfrm>
              <a:off x="1791" y="8396"/>
              <a:ext cx="38" cy="190"/>
            </a:xfrm>
            <a:prstGeom prst="rect">
              <a:avLst/>
            </a:prstGeom>
            <a:noFill/>
            <a:ln w="9525">
              <a:noFill/>
            </a:ln>
          </p:spPr>
          <p:txBody>
            <a:bodyPr wrap="none" lIns="0" tIns="0" rIns="0" bIns="0" anchor="t" anchorCtr="0">
              <a:spAutoFit/>
            </a:bodyPr>
            <a:p>
              <a:pPr algn="just"/>
              <a:r>
                <a:rPr lang="en-US" altLang="zh-CN" sz="1100">
                  <a:solidFill>
                    <a:srgbClr val="000000"/>
                  </a:solidFill>
                  <a:latin typeface="Times New Roman" panose="02020603050405020304" pitchFamily="18" charset="0"/>
                </a:rPr>
                <a:t> </a:t>
              </a:r>
              <a:endParaRPr lang="en-US" altLang="zh-CN" sz="1100">
                <a:solidFill>
                  <a:srgbClr val="000000"/>
                </a:solidFill>
                <a:latin typeface="Times New Roman" panose="02020603050405020304" pitchFamily="18" charset="0"/>
              </a:endParaRPr>
            </a:p>
          </p:txBody>
        </p:sp>
        <p:sp>
          <p:nvSpPr>
            <p:cNvPr id="89095" name="矩形 2688"/>
            <p:cNvSpPr/>
            <p:nvPr/>
          </p:nvSpPr>
          <p:spPr>
            <a:xfrm>
              <a:off x="1775" y="13635"/>
              <a:ext cx="480" cy="55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096" name="矩形 2689"/>
            <p:cNvSpPr/>
            <p:nvPr/>
          </p:nvSpPr>
          <p:spPr>
            <a:xfrm>
              <a:off x="1834" y="13682"/>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二次</a:t>
              </a:r>
              <a:endParaRPr lang="zh-CN" altLang="en-US" sz="1400">
                <a:solidFill>
                  <a:srgbClr val="000000"/>
                </a:solidFill>
                <a:latin typeface="宋体" panose="02010600030101010101" pitchFamily="2" charset="-122"/>
              </a:endParaRPr>
            </a:p>
          </p:txBody>
        </p:sp>
        <p:sp>
          <p:nvSpPr>
            <p:cNvPr id="89097" name="矩形 2690"/>
            <p:cNvSpPr/>
            <p:nvPr/>
          </p:nvSpPr>
          <p:spPr>
            <a:xfrm>
              <a:off x="2194" y="13649"/>
              <a:ext cx="31" cy="155"/>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098" name="矩形 2691"/>
            <p:cNvSpPr/>
            <p:nvPr/>
          </p:nvSpPr>
          <p:spPr>
            <a:xfrm>
              <a:off x="1834" y="13920"/>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警告</a:t>
              </a:r>
              <a:endParaRPr lang="zh-CN" altLang="en-US" sz="1400">
                <a:solidFill>
                  <a:srgbClr val="000000"/>
                </a:solidFill>
                <a:latin typeface="宋体" panose="02010600030101010101" pitchFamily="2" charset="-122"/>
              </a:endParaRPr>
            </a:p>
          </p:txBody>
        </p:sp>
        <p:sp>
          <p:nvSpPr>
            <p:cNvPr id="89099" name="矩形 2692"/>
            <p:cNvSpPr/>
            <p:nvPr/>
          </p:nvSpPr>
          <p:spPr>
            <a:xfrm>
              <a:off x="2194" y="13890"/>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100" name="矩形 2693"/>
            <p:cNvSpPr/>
            <p:nvPr/>
          </p:nvSpPr>
          <p:spPr>
            <a:xfrm>
              <a:off x="2315" y="13740"/>
              <a:ext cx="615" cy="33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01" name="矩形 2694"/>
            <p:cNvSpPr/>
            <p:nvPr/>
          </p:nvSpPr>
          <p:spPr>
            <a:xfrm>
              <a:off x="2315" y="13740"/>
              <a:ext cx="615" cy="330"/>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02" name="矩形 2695"/>
            <p:cNvSpPr/>
            <p:nvPr/>
          </p:nvSpPr>
          <p:spPr>
            <a:xfrm>
              <a:off x="3230" y="8940"/>
              <a:ext cx="825" cy="28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03" name="矩形 2696"/>
            <p:cNvSpPr/>
            <p:nvPr/>
          </p:nvSpPr>
          <p:spPr>
            <a:xfrm>
              <a:off x="3230" y="8940"/>
              <a:ext cx="825" cy="285"/>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89104" name="矩形 2697"/>
            <p:cNvSpPr/>
            <p:nvPr/>
          </p:nvSpPr>
          <p:spPr>
            <a:xfrm>
              <a:off x="3290" y="8957"/>
              <a:ext cx="782"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生产活动</a:t>
              </a:r>
              <a:endParaRPr lang="zh-CN" altLang="en-US" sz="1400">
                <a:solidFill>
                  <a:srgbClr val="000000"/>
                </a:solidFill>
                <a:latin typeface="宋体" panose="02010600030101010101" pitchFamily="2" charset="-122"/>
              </a:endParaRPr>
            </a:p>
          </p:txBody>
        </p:sp>
        <p:sp>
          <p:nvSpPr>
            <p:cNvPr id="89105" name="矩形 2698"/>
            <p:cNvSpPr/>
            <p:nvPr/>
          </p:nvSpPr>
          <p:spPr>
            <a:xfrm>
              <a:off x="4008" y="8986"/>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106" name="矩形 2699"/>
            <p:cNvSpPr/>
            <p:nvPr/>
          </p:nvSpPr>
          <p:spPr>
            <a:xfrm>
              <a:off x="7745" y="10335"/>
              <a:ext cx="600" cy="33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07" name="矩形 2700"/>
            <p:cNvSpPr/>
            <p:nvPr/>
          </p:nvSpPr>
          <p:spPr>
            <a:xfrm>
              <a:off x="7745" y="10335"/>
              <a:ext cx="600" cy="330"/>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08" name="矩形 2701"/>
            <p:cNvSpPr/>
            <p:nvPr/>
          </p:nvSpPr>
          <p:spPr>
            <a:xfrm>
              <a:off x="6500" y="10920"/>
              <a:ext cx="600"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09" name="矩形 2702"/>
            <p:cNvSpPr/>
            <p:nvPr/>
          </p:nvSpPr>
          <p:spPr>
            <a:xfrm>
              <a:off x="6500" y="10920"/>
              <a:ext cx="600"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10" name="矩形 2703"/>
            <p:cNvSpPr/>
            <p:nvPr/>
          </p:nvSpPr>
          <p:spPr>
            <a:xfrm>
              <a:off x="4670" y="10305"/>
              <a:ext cx="600"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11" name="矩形 2704"/>
            <p:cNvSpPr/>
            <p:nvPr/>
          </p:nvSpPr>
          <p:spPr>
            <a:xfrm>
              <a:off x="4670" y="10305"/>
              <a:ext cx="600"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12" name="矩形 2705"/>
            <p:cNvSpPr/>
            <p:nvPr/>
          </p:nvSpPr>
          <p:spPr>
            <a:xfrm>
              <a:off x="3395" y="10305"/>
              <a:ext cx="615"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13" name="矩形 2706"/>
            <p:cNvSpPr/>
            <p:nvPr/>
          </p:nvSpPr>
          <p:spPr>
            <a:xfrm>
              <a:off x="3395" y="10305"/>
              <a:ext cx="615"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14" name="矩形 2707"/>
            <p:cNvSpPr/>
            <p:nvPr/>
          </p:nvSpPr>
          <p:spPr>
            <a:xfrm>
              <a:off x="3395" y="11550"/>
              <a:ext cx="615"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15" name="矩形 2708"/>
            <p:cNvSpPr/>
            <p:nvPr/>
          </p:nvSpPr>
          <p:spPr>
            <a:xfrm>
              <a:off x="3395" y="11550"/>
              <a:ext cx="615"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16" name="矩形 2709"/>
            <p:cNvSpPr/>
            <p:nvPr/>
          </p:nvSpPr>
          <p:spPr>
            <a:xfrm>
              <a:off x="3395" y="12180"/>
              <a:ext cx="615" cy="33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17" name="矩形 2710"/>
            <p:cNvSpPr/>
            <p:nvPr/>
          </p:nvSpPr>
          <p:spPr>
            <a:xfrm>
              <a:off x="3395" y="12180"/>
              <a:ext cx="615" cy="330"/>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18" name="矩形 2711"/>
            <p:cNvSpPr/>
            <p:nvPr/>
          </p:nvSpPr>
          <p:spPr>
            <a:xfrm>
              <a:off x="3395" y="12795"/>
              <a:ext cx="615"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19" name="矩形 2712"/>
            <p:cNvSpPr/>
            <p:nvPr/>
          </p:nvSpPr>
          <p:spPr>
            <a:xfrm>
              <a:off x="3395" y="12795"/>
              <a:ext cx="615"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20" name="矩形 2713"/>
            <p:cNvSpPr/>
            <p:nvPr/>
          </p:nvSpPr>
          <p:spPr>
            <a:xfrm>
              <a:off x="3395" y="13425"/>
              <a:ext cx="615"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21" name="矩形 2714"/>
            <p:cNvSpPr/>
            <p:nvPr/>
          </p:nvSpPr>
          <p:spPr>
            <a:xfrm>
              <a:off x="3395" y="13425"/>
              <a:ext cx="615"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22" name="矩形 2715"/>
            <p:cNvSpPr/>
            <p:nvPr/>
          </p:nvSpPr>
          <p:spPr>
            <a:xfrm>
              <a:off x="3395" y="14040"/>
              <a:ext cx="615"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23" name="矩形 2716"/>
            <p:cNvSpPr/>
            <p:nvPr/>
          </p:nvSpPr>
          <p:spPr>
            <a:xfrm>
              <a:off x="3395" y="14040"/>
              <a:ext cx="615"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24" name="矩形 2717"/>
            <p:cNvSpPr/>
            <p:nvPr/>
          </p:nvSpPr>
          <p:spPr>
            <a:xfrm>
              <a:off x="3380" y="10920"/>
              <a:ext cx="675" cy="30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25" name="矩形 2718"/>
            <p:cNvSpPr/>
            <p:nvPr/>
          </p:nvSpPr>
          <p:spPr>
            <a:xfrm>
              <a:off x="3380" y="10920"/>
              <a:ext cx="675" cy="3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89126" name="矩形 2719"/>
            <p:cNvSpPr/>
            <p:nvPr/>
          </p:nvSpPr>
          <p:spPr>
            <a:xfrm>
              <a:off x="3456" y="10965"/>
              <a:ext cx="587" cy="241"/>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行为人</a:t>
              </a:r>
              <a:endParaRPr lang="zh-CN" altLang="en-US" sz="1400">
                <a:solidFill>
                  <a:srgbClr val="000000"/>
                </a:solidFill>
                <a:latin typeface="宋体" panose="02010600030101010101" pitchFamily="2" charset="-122"/>
              </a:endParaRPr>
            </a:p>
          </p:txBody>
        </p:sp>
        <p:sp>
          <p:nvSpPr>
            <p:cNvPr id="89127" name="矩形 2720"/>
            <p:cNvSpPr/>
            <p:nvPr/>
          </p:nvSpPr>
          <p:spPr>
            <a:xfrm>
              <a:off x="3997" y="10965"/>
              <a:ext cx="32" cy="155"/>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128" name="矩形 2721"/>
            <p:cNvSpPr/>
            <p:nvPr/>
          </p:nvSpPr>
          <p:spPr>
            <a:xfrm>
              <a:off x="5180" y="14625"/>
              <a:ext cx="165" cy="16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29" name="矩形 2722"/>
            <p:cNvSpPr/>
            <p:nvPr/>
          </p:nvSpPr>
          <p:spPr>
            <a:xfrm>
              <a:off x="5180" y="14625"/>
              <a:ext cx="165" cy="16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30" name="矩形 2723"/>
            <p:cNvSpPr/>
            <p:nvPr/>
          </p:nvSpPr>
          <p:spPr>
            <a:xfrm>
              <a:off x="5180" y="14115"/>
              <a:ext cx="180" cy="16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31" name="矩形 2724"/>
            <p:cNvSpPr/>
            <p:nvPr/>
          </p:nvSpPr>
          <p:spPr>
            <a:xfrm>
              <a:off x="5180" y="14115"/>
              <a:ext cx="180" cy="16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cxnSp>
          <p:nvCxnSpPr>
            <p:cNvPr id="89132" name="直接连接符 2725"/>
            <p:cNvCxnSpPr/>
            <p:nvPr/>
          </p:nvCxnSpPr>
          <p:spPr>
            <a:xfrm>
              <a:off x="2615" y="14085"/>
              <a:ext cx="0" cy="615"/>
            </a:xfrm>
            <a:prstGeom prst="line">
              <a:avLst/>
            </a:prstGeom>
            <a:ln w="9525" cap="flat" cmpd="sng">
              <a:solidFill>
                <a:srgbClr val="000000"/>
              </a:solidFill>
              <a:prstDash val="solid"/>
              <a:round/>
              <a:headEnd type="none" w="med" len="med"/>
              <a:tailEnd type="none" w="med" len="med"/>
            </a:ln>
          </p:spPr>
        </p:cxnSp>
        <p:sp>
          <p:nvSpPr>
            <p:cNvPr id="89133" name="矩形 2726"/>
            <p:cNvSpPr/>
            <p:nvPr/>
          </p:nvSpPr>
          <p:spPr>
            <a:xfrm>
              <a:off x="3650" y="13755"/>
              <a:ext cx="120" cy="3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34" name="矩形 2727"/>
            <p:cNvSpPr/>
            <p:nvPr/>
          </p:nvSpPr>
          <p:spPr>
            <a:xfrm>
              <a:off x="3650" y="13110"/>
              <a:ext cx="120" cy="33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35" name="矩形 2728"/>
            <p:cNvSpPr/>
            <p:nvPr/>
          </p:nvSpPr>
          <p:spPr>
            <a:xfrm>
              <a:off x="3650" y="12525"/>
              <a:ext cx="120" cy="3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36" name="矩形 2729"/>
            <p:cNvSpPr/>
            <p:nvPr/>
          </p:nvSpPr>
          <p:spPr>
            <a:xfrm>
              <a:off x="3650" y="11880"/>
              <a:ext cx="120" cy="33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37" name="矩形 2730"/>
            <p:cNvSpPr/>
            <p:nvPr/>
          </p:nvSpPr>
          <p:spPr>
            <a:xfrm>
              <a:off x="2915" y="13830"/>
              <a:ext cx="79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38" name="矩形 2731"/>
            <p:cNvSpPr/>
            <p:nvPr/>
          </p:nvSpPr>
          <p:spPr>
            <a:xfrm>
              <a:off x="4025" y="14160"/>
              <a:ext cx="118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39" name="矩形 2732"/>
            <p:cNvSpPr/>
            <p:nvPr/>
          </p:nvSpPr>
          <p:spPr>
            <a:xfrm>
              <a:off x="5180" y="13485"/>
              <a:ext cx="180" cy="16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40" name="矩形 2733"/>
            <p:cNvSpPr/>
            <p:nvPr/>
          </p:nvSpPr>
          <p:spPr>
            <a:xfrm>
              <a:off x="5180" y="13485"/>
              <a:ext cx="180" cy="16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41" name="矩形 2734"/>
            <p:cNvSpPr/>
            <p:nvPr/>
          </p:nvSpPr>
          <p:spPr>
            <a:xfrm>
              <a:off x="4025" y="13530"/>
              <a:ext cx="118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42" name="矩形 2735"/>
            <p:cNvSpPr/>
            <p:nvPr/>
          </p:nvSpPr>
          <p:spPr>
            <a:xfrm>
              <a:off x="5180" y="12855"/>
              <a:ext cx="180" cy="16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43" name="矩形 2736"/>
            <p:cNvSpPr/>
            <p:nvPr/>
          </p:nvSpPr>
          <p:spPr>
            <a:xfrm>
              <a:off x="5180" y="12855"/>
              <a:ext cx="180" cy="16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44" name="矩形 2737"/>
            <p:cNvSpPr/>
            <p:nvPr/>
          </p:nvSpPr>
          <p:spPr>
            <a:xfrm>
              <a:off x="4025" y="12900"/>
              <a:ext cx="118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45" name="矩形 2738"/>
            <p:cNvSpPr/>
            <p:nvPr/>
          </p:nvSpPr>
          <p:spPr>
            <a:xfrm>
              <a:off x="5165" y="12240"/>
              <a:ext cx="180" cy="15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46" name="矩形 2739"/>
            <p:cNvSpPr/>
            <p:nvPr/>
          </p:nvSpPr>
          <p:spPr>
            <a:xfrm>
              <a:off x="5165" y="12240"/>
              <a:ext cx="180" cy="150"/>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47" name="矩形 2740"/>
            <p:cNvSpPr/>
            <p:nvPr/>
          </p:nvSpPr>
          <p:spPr>
            <a:xfrm>
              <a:off x="4010" y="12270"/>
              <a:ext cx="118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48" name="矩形 2741"/>
            <p:cNvSpPr/>
            <p:nvPr/>
          </p:nvSpPr>
          <p:spPr>
            <a:xfrm>
              <a:off x="5180" y="11625"/>
              <a:ext cx="165" cy="15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49" name="矩形 2742"/>
            <p:cNvSpPr/>
            <p:nvPr/>
          </p:nvSpPr>
          <p:spPr>
            <a:xfrm>
              <a:off x="5180" y="11625"/>
              <a:ext cx="165" cy="150"/>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50" name="矩形 2743"/>
            <p:cNvSpPr/>
            <p:nvPr/>
          </p:nvSpPr>
          <p:spPr>
            <a:xfrm>
              <a:off x="4010" y="11670"/>
              <a:ext cx="118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51" name="矩形 2744"/>
            <p:cNvSpPr/>
            <p:nvPr/>
          </p:nvSpPr>
          <p:spPr>
            <a:xfrm>
              <a:off x="2630" y="14640"/>
              <a:ext cx="253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52" name="矩形 2745"/>
            <p:cNvSpPr/>
            <p:nvPr/>
          </p:nvSpPr>
          <p:spPr>
            <a:xfrm>
              <a:off x="6740" y="11295"/>
              <a:ext cx="120" cy="337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cxnSp>
          <p:nvCxnSpPr>
            <p:cNvPr id="89153" name="直接连接符 2746"/>
            <p:cNvCxnSpPr/>
            <p:nvPr/>
          </p:nvCxnSpPr>
          <p:spPr>
            <a:xfrm>
              <a:off x="5390" y="14670"/>
              <a:ext cx="1440" cy="0"/>
            </a:xfrm>
            <a:prstGeom prst="line">
              <a:avLst/>
            </a:prstGeom>
            <a:ln w="9525" cap="flat" cmpd="sng">
              <a:solidFill>
                <a:srgbClr val="000000"/>
              </a:solidFill>
              <a:prstDash val="solid"/>
              <a:round/>
              <a:headEnd type="none" w="med" len="med"/>
              <a:tailEnd type="none" w="med" len="med"/>
            </a:ln>
          </p:spPr>
        </p:cxnSp>
        <p:sp>
          <p:nvSpPr>
            <p:cNvPr id="89154" name="矩形 2747"/>
            <p:cNvSpPr/>
            <p:nvPr/>
          </p:nvSpPr>
          <p:spPr>
            <a:xfrm>
              <a:off x="5375" y="11640"/>
              <a:ext cx="145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55" name="矩形 2748"/>
            <p:cNvSpPr/>
            <p:nvPr/>
          </p:nvSpPr>
          <p:spPr>
            <a:xfrm>
              <a:off x="5345" y="12270"/>
              <a:ext cx="145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56" name="矩形 2749"/>
            <p:cNvSpPr/>
            <p:nvPr/>
          </p:nvSpPr>
          <p:spPr>
            <a:xfrm>
              <a:off x="5375" y="12885"/>
              <a:ext cx="145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57" name="矩形 2750"/>
            <p:cNvSpPr/>
            <p:nvPr/>
          </p:nvSpPr>
          <p:spPr>
            <a:xfrm>
              <a:off x="5345" y="13500"/>
              <a:ext cx="145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58" name="矩形 2751"/>
            <p:cNvSpPr/>
            <p:nvPr/>
          </p:nvSpPr>
          <p:spPr>
            <a:xfrm>
              <a:off x="5345" y="14160"/>
              <a:ext cx="145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cxnSp>
          <p:nvCxnSpPr>
            <p:cNvPr id="89159" name="直接连接符 2752"/>
            <p:cNvCxnSpPr/>
            <p:nvPr/>
          </p:nvCxnSpPr>
          <p:spPr>
            <a:xfrm flipH="1">
              <a:off x="4850" y="11550"/>
              <a:ext cx="720" cy="0"/>
            </a:xfrm>
            <a:prstGeom prst="line">
              <a:avLst/>
            </a:prstGeom>
            <a:ln w="9525" cap="flat" cmpd="sng">
              <a:solidFill>
                <a:srgbClr val="000000"/>
              </a:solidFill>
              <a:prstDash val="solid"/>
              <a:round/>
              <a:headEnd type="none" w="med" len="med"/>
              <a:tailEnd type="none" w="med" len="med"/>
            </a:ln>
          </p:spPr>
        </p:cxnSp>
        <p:cxnSp>
          <p:nvCxnSpPr>
            <p:cNvPr id="89160" name="直接连接符 2753"/>
            <p:cNvCxnSpPr/>
            <p:nvPr/>
          </p:nvCxnSpPr>
          <p:spPr>
            <a:xfrm flipH="1">
              <a:off x="4835" y="11550"/>
              <a:ext cx="15" cy="3315"/>
            </a:xfrm>
            <a:prstGeom prst="line">
              <a:avLst/>
            </a:prstGeom>
            <a:ln w="9525" cap="flat" cmpd="sng">
              <a:solidFill>
                <a:srgbClr val="000000"/>
              </a:solidFill>
              <a:prstDash val="solid"/>
              <a:round/>
              <a:headEnd type="none" w="med" len="med"/>
              <a:tailEnd type="none" w="med" len="med"/>
            </a:ln>
          </p:spPr>
        </p:cxnSp>
        <p:cxnSp>
          <p:nvCxnSpPr>
            <p:cNvPr id="89161" name="直接连接符 2754"/>
            <p:cNvCxnSpPr/>
            <p:nvPr/>
          </p:nvCxnSpPr>
          <p:spPr>
            <a:xfrm flipH="1">
              <a:off x="5555" y="11550"/>
              <a:ext cx="15" cy="3300"/>
            </a:xfrm>
            <a:prstGeom prst="line">
              <a:avLst/>
            </a:prstGeom>
            <a:ln w="9525" cap="flat" cmpd="sng">
              <a:solidFill>
                <a:srgbClr val="000000"/>
              </a:solidFill>
              <a:prstDash val="solid"/>
              <a:round/>
              <a:headEnd type="none" w="med" len="med"/>
              <a:tailEnd type="none" w="med" len="med"/>
            </a:ln>
          </p:spPr>
        </p:cxnSp>
        <p:cxnSp>
          <p:nvCxnSpPr>
            <p:cNvPr id="89162" name="直接连接符 2755"/>
            <p:cNvCxnSpPr/>
            <p:nvPr/>
          </p:nvCxnSpPr>
          <p:spPr>
            <a:xfrm>
              <a:off x="4835" y="14850"/>
              <a:ext cx="720" cy="0"/>
            </a:xfrm>
            <a:prstGeom prst="line">
              <a:avLst/>
            </a:prstGeom>
            <a:ln w="9525" cap="flat" cmpd="sng">
              <a:solidFill>
                <a:srgbClr val="000000"/>
              </a:solidFill>
              <a:prstDash val="solid"/>
              <a:round/>
              <a:headEnd type="none" w="med" len="med"/>
              <a:tailEnd type="none" w="med" len="med"/>
            </a:ln>
          </p:spPr>
        </p:cxnSp>
        <p:sp>
          <p:nvSpPr>
            <p:cNvPr id="89163" name="矩形 2756"/>
            <p:cNvSpPr/>
            <p:nvPr/>
          </p:nvSpPr>
          <p:spPr>
            <a:xfrm>
              <a:off x="3980" y="10425"/>
              <a:ext cx="73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64" name="矩形 2757"/>
            <p:cNvSpPr/>
            <p:nvPr/>
          </p:nvSpPr>
          <p:spPr>
            <a:xfrm>
              <a:off x="4130" y="11025"/>
              <a:ext cx="2340"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65" name="矩形 2758"/>
            <p:cNvSpPr/>
            <p:nvPr/>
          </p:nvSpPr>
          <p:spPr>
            <a:xfrm>
              <a:off x="3695" y="14400"/>
              <a:ext cx="15" cy="79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66" name="矩形 2759"/>
            <p:cNvSpPr/>
            <p:nvPr/>
          </p:nvSpPr>
          <p:spPr>
            <a:xfrm>
              <a:off x="3710" y="15165"/>
              <a:ext cx="2355" cy="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67" name="矩形 2760"/>
            <p:cNvSpPr/>
            <p:nvPr/>
          </p:nvSpPr>
          <p:spPr>
            <a:xfrm>
              <a:off x="3620" y="9225"/>
              <a:ext cx="120" cy="109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68" name="矩形 2761"/>
            <p:cNvSpPr/>
            <p:nvPr/>
          </p:nvSpPr>
          <p:spPr>
            <a:xfrm>
              <a:off x="3650" y="11235"/>
              <a:ext cx="120" cy="3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169" name="矩形 2762"/>
            <p:cNvSpPr/>
            <p:nvPr/>
          </p:nvSpPr>
          <p:spPr>
            <a:xfrm>
              <a:off x="4265" y="8820"/>
              <a:ext cx="1170" cy="58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70" name="矩形 2763"/>
            <p:cNvSpPr/>
            <p:nvPr/>
          </p:nvSpPr>
          <p:spPr>
            <a:xfrm>
              <a:off x="4265" y="8820"/>
              <a:ext cx="1170" cy="585"/>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89171" name="矩形 2764"/>
            <p:cNvSpPr/>
            <p:nvPr/>
          </p:nvSpPr>
          <p:spPr>
            <a:xfrm>
              <a:off x="4312" y="8896"/>
              <a:ext cx="58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无危险</a:t>
              </a:r>
              <a:endParaRPr lang="zh-CN" altLang="en-US" sz="1400">
                <a:solidFill>
                  <a:srgbClr val="000000"/>
                </a:solidFill>
                <a:latin typeface="宋体" panose="02010600030101010101" pitchFamily="2" charset="-122"/>
              </a:endParaRPr>
            </a:p>
          </p:txBody>
        </p:sp>
        <p:sp>
          <p:nvSpPr>
            <p:cNvPr id="89172" name="矩形 2765"/>
            <p:cNvSpPr/>
            <p:nvPr/>
          </p:nvSpPr>
          <p:spPr>
            <a:xfrm>
              <a:off x="4853" y="8896"/>
              <a:ext cx="58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、无事</a:t>
              </a:r>
              <a:endParaRPr lang="zh-CN" altLang="en-US" sz="1400">
                <a:solidFill>
                  <a:srgbClr val="000000"/>
                </a:solidFill>
                <a:latin typeface="宋体" panose="02010600030101010101" pitchFamily="2" charset="-122"/>
              </a:endParaRPr>
            </a:p>
          </p:txBody>
        </p:sp>
        <p:sp>
          <p:nvSpPr>
            <p:cNvPr id="89173" name="矩形 2766"/>
            <p:cNvSpPr/>
            <p:nvPr/>
          </p:nvSpPr>
          <p:spPr>
            <a:xfrm>
              <a:off x="4397" y="9084"/>
              <a:ext cx="978"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故、无伤害</a:t>
              </a:r>
              <a:endParaRPr lang="zh-CN" altLang="en-US" sz="1400">
                <a:solidFill>
                  <a:srgbClr val="000000"/>
                </a:solidFill>
                <a:latin typeface="宋体" panose="02010600030101010101" pitchFamily="2" charset="-122"/>
              </a:endParaRPr>
            </a:p>
          </p:txBody>
        </p:sp>
        <p:sp>
          <p:nvSpPr>
            <p:cNvPr id="89174" name="矩形 2767"/>
            <p:cNvSpPr/>
            <p:nvPr/>
          </p:nvSpPr>
          <p:spPr>
            <a:xfrm>
              <a:off x="5300" y="9179"/>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175" name="矩形 2768"/>
            <p:cNvSpPr/>
            <p:nvPr/>
          </p:nvSpPr>
          <p:spPr>
            <a:xfrm>
              <a:off x="5510" y="8805"/>
              <a:ext cx="1185" cy="585"/>
            </a:xfrm>
            <a:prstGeom prst="rect">
              <a:avLst/>
            </a:prstGeom>
            <a:solidFill>
              <a:srgbClr val="FFFFFF"/>
            </a:solidFill>
            <a:ln w="9525">
              <a:noFill/>
            </a:ln>
          </p:spPr>
          <p:txBody>
            <a:bodyPr anchor="t" anchorCtr="0"/>
            <a:p>
              <a:endParaRPr lang="zh-CN" altLang="zh-CN" sz="2000" b="1">
                <a:latin typeface="Arial" panose="020B0604020202020204"/>
              </a:endParaRPr>
            </a:p>
          </p:txBody>
        </p:sp>
        <p:sp>
          <p:nvSpPr>
            <p:cNvPr id="89176" name="矩形 2769"/>
            <p:cNvSpPr/>
            <p:nvPr/>
          </p:nvSpPr>
          <p:spPr>
            <a:xfrm>
              <a:off x="5510" y="8805"/>
              <a:ext cx="1185" cy="585"/>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89177" name="矩形 2770"/>
            <p:cNvSpPr/>
            <p:nvPr/>
          </p:nvSpPr>
          <p:spPr>
            <a:xfrm>
              <a:off x="5553" y="8882"/>
              <a:ext cx="195"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有</a:t>
              </a:r>
              <a:endParaRPr lang="zh-CN" altLang="en-US" sz="1400">
                <a:solidFill>
                  <a:srgbClr val="000000"/>
                </a:solidFill>
                <a:latin typeface="宋体" panose="02010600030101010101" pitchFamily="2" charset="-122"/>
              </a:endParaRPr>
            </a:p>
          </p:txBody>
        </p:sp>
        <p:sp>
          <p:nvSpPr>
            <p:cNvPr id="89178" name="矩形 2771"/>
            <p:cNvSpPr/>
            <p:nvPr/>
          </p:nvSpPr>
          <p:spPr>
            <a:xfrm>
              <a:off x="5736" y="8882"/>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危险</a:t>
              </a:r>
              <a:endParaRPr lang="zh-CN" altLang="en-US" sz="1400">
                <a:solidFill>
                  <a:srgbClr val="000000"/>
                </a:solidFill>
                <a:latin typeface="宋体" panose="02010600030101010101" pitchFamily="2" charset="-122"/>
              </a:endParaRPr>
            </a:p>
          </p:txBody>
        </p:sp>
        <p:sp>
          <p:nvSpPr>
            <p:cNvPr id="89179" name="矩形 2772"/>
            <p:cNvSpPr/>
            <p:nvPr/>
          </p:nvSpPr>
          <p:spPr>
            <a:xfrm>
              <a:off x="6096" y="8882"/>
              <a:ext cx="58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、无事</a:t>
              </a:r>
              <a:endParaRPr lang="zh-CN" altLang="en-US" sz="1400">
                <a:solidFill>
                  <a:srgbClr val="000000"/>
                </a:solidFill>
                <a:latin typeface="宋体" panose="02010600030101010101" pitchFamily="2" charset="-122"/>
              </a:endParaRPr>
            </a:p>
          </p:txBody>
        </p:sp>
        <p:sp>
          <p:nvSpPr>
            <p:cNvPr id="89180" name="矩形 2773"/>
            <p:cNvSpPr/>
            <p:nvPr/>
          </p:nvSpPr>
          <p:spPr>
            <a:xfrm>
              <a:off x="5645" y="9084"/>
              <a:ext cx="978"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故、无伤害</a:t>
              </a:r>
              <a:endParaRPr lang="zh-CN" altLang="en-US" sz="1400">
                <a:solidFill>
                  <a:srgbClr val="000000"/>
                </a:solidFill>
                <a:latin typeface="宋体" panose="02010600030101010101" pitchFamily="2" charset="-122"/>
              </a:endParaRPr>
            </a:p>
          </p:txBody>
        </p:sp>
        <p:sp>
          <p:nvSpPr>
            <p:cNvPr id="89181" name="矩形 2774"/>
            <p:cNvSpPr/>
            <p:nvPr/>
          </p:nvSpPr>
          <p:spPr>
            <a:xfrm>
              <a:off x="6545" y="9163"/>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182" name="矩形 2775"/>
            <p:cNvSpPr/>
            <p:nvPr/>
          </p:nvSpPr>
          <p:spPr>
            <a:xfrm>
              <a:off x="6740" y="8820"/>
              <a:ext cx="1185" cy="57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83" name="矩形 2776"/>
            <p:cNvSpPr/>
            <p:nvPr/>
          </p:nvSpPr>
          <p:spPr>
            <a:xfrm>
              <a:off x="6740" y="8820"/>
              <a:ext cx="1185" cy="57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89184" name="矩形 2777"/>
            <p:cNvSpPr/>
            <p:nvPr/>
          </p:nvSpPr>
          <p:spPr>
            <a:xfrm>
              <a:off x="6785" y="8896"/>
              <a:ext cx="19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有</a:t>
              </a:r>
              <a:endParaRPr lang="zh-CN" altLang="en-US" sz="1400">
                <a:solidFill>
                  <a:srgbClr val="000000"/>
                </a:solidFill>
                <a:latin typeface="宋体" panose="02010600030101010101" pitchFamily="2" charset="-122"/>
              </a:endParaRPr>
            </a:p>
          </p:txBody>
        </p:sp>
        <p:sp>
          <p:nvSpPr>
            <p:cNvPr id="89185" name="矩形 2778"/>
            <p:cNvSpPr/>
            <p:nvPr/>
          </p:nvSpPr>
          <p:spPr>
            <a:xfrm>
              <a:off x="6965" y="8896"/>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危险</a:t>
              </a:r>
              <a:endParaRPr lang="zh-CN" altLang="en-US" sz="1400">
                <a:solidFill>
                  <a:srgbClr val="000000"/>
                </a:solidFill>
                <a:latin typeface="宋体" panose="02010600030101010101" pitchFamily="2" charset="-122"/>
              </a:endParaRPr>
            </a:p>
          </p:txBody>
        </p:sp>
        <p:sp>
          <p:nvSpPr>
            <p:cNvPr id="89186" name="矩形 2779"/>
            <p:cNvSpPr/>
            <p:nvPr/>
          </p:nvSpPr>
          <p:spPr>
            <a:xfrm>
              <a:off x="7327" y="8896"/>
              <a:ext cx="58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、有事</a:t>
              </a:r>
              <a:endParaRPr lang="zh-CN" altLang="en-US" sz="1400">
                <a:solidFill>
                  <a:srgbClr val="000000"/>
                </a:solidFill>
                <a:latin typeface="宋体" panose="02010600030101010101" pitchFamily="2" charset="-122"/>
              </a:endParaRPr>
            </a:p>
          </p:txBody>
        </p:sp>
        <p:sp>
          <p:nvSpPr>
            <p:cNvPr id="89187" name="矩形 2780"/>
            <p:cNvSpPr/>
            <p:nvPr/>
          </p:nvSpPr>
          <p:spPr>
            <a:xfrm>
              <a:off x="6873" y="9084"/>
              <a:ext cx="97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故、无伤害</a:t>
              </a:r>
              <a:endParaRPr lang="zh-CN" altLang="en-US" sz="1400">
                <a:solidFill>
                  <a:srgbClr val="000000"/>
                </a:solidFill>
                <a:latin typeface="宋体" panose="02010600030101010101" pitchFamily="2" charset="-122"/>
              </a:endParaRPr>
            </a:p>
          </p:txBody>
        </p:sp>
        <p:sp>
          <p:nvSpPr>
            <p:cNvPr id="89188" name="矩形 2781"/>
            <p:cNvSpPr/>
            <p:nvPr/>
          </p:nvSpPr>
          <p:spPr>
            <a:xfrm>
              <a:off x="7775" y="9179"/>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189" name="矩形 2782"/>
            <p:cNvSpPr/>
            <p:nvPr/>
          </p:nvSpPr>
          <p:spPr>
            <a:xfrm>
              <a:off x="7970" y="8805"/>
              <a:ext cx="1185" cy="58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90" name="矩形 2783"/>
            <p:cNvSpPr/>
            <p:nvPr/>
          </p:nvSpPr>
          <p:spPr>
            <a:xfrm>
              <a:off x="7970" y="8805"/>
              <a:ext cx="1185" cy="585"/>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89191" name="矩形 2784"/>
            <p:cNvSpPr/>
            <p:nvPr/>
          </p:nvSpPr>
          <p:spPr>
            <a:xfrm>
              <a:off x="8015" y="8882"/>
              <a:ext cx="195"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有</a:t>
              </a:r>
              <a:endParaRPr lang="zh-CN" altLang="en-US" sz="1400">
                <a:solidFill>
                  <a:srgbClr val="000000"/>
                </a:solidFill>
                <a:latin typeface="宋体" panose="02010600030101010101" pitchFamily="2" charset="-122"/>
              </a:endParaRPr>
            </a:p>
          </p:txBody>
        </p:sp>
        <p:sp>
          <p:nvSpPr>
            <p:cNvPr id="89192" name="矩形 2785"/>
            <p:cNvSpPr/>
            <p:nvPr/>
          </p:nvSpPr>
          <p:spPr>
            <a:xfrm>
              <a:off x="8193" y="8882"/>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危险</a:t>
              </a:r>
              <a:endParaRPr lang="zh-CN" altLang="en-US" sz="1400">
                <a:solidFill>
                  <a:srgbClr val="000000"/>
                </a:solidFill>
                <a:latin typeface="宋体" panose="02010600030101010101" pitchFamily="2" charset="-122"/>
              </a:endParaRPr>
            </a:p>
          </p:txBody>
        </p:sp>
        <p:sp>
          <p:nvSpPr>
            <p:cNvPr id="89193" name="矩形 2786"/>
            <p:cNvSpPr/>
            <p:nvPr/>
          </p:nvSpPr>
          <p:spPr>
            <a:xfrm>
              <a:off x="8556" y="8882"/>
              <a:ext cx="58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、有事</a:t>
              </a:r>
              <a:endParaRPr lang="zh-CN" altLang="en-US" sz="1400">
                <a:solidFill>
                  <a:srgbClr val="000000"/>
                </a:solidFill>
                <a:latin typeface="宋体" panose="02010600030101010101" pitchFamily="2" charset="-122"/>
              </a:endParaRPr>
            </a:p>
          </p:txBody>
        </p:sp>
        <p:sp>
          <p:nvSpPr>
            <p:cNvPr id="89194" name="矩形 2787"/>
            <p:cNvSpPr/>
            <p:nvPr/>
          </p:nvSpPr>
          <p:spPr>
            <a:xfrm>
              <a:off x="8105" y="9084"/>
              <a:ext cx="978"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故、有伤害</a:t>
              </a:r>
              <a:endParaRPr lang="zh-CN" altLang="en-US" sz="1400">
                <a:solidFill>
                  <a:srgbClr val="000000"/>
                </a:solidFill>
                <a:latin typeface="宋体" panose="02010600030101010101" pitchFamily="2" charset="-122"/>
              </a:endParaRPr>
            </a:p>
          </p:txBody>
        </p:sp>
        <p:sp>
          <p:nvSpPr>
            <p:cNvPr id="89195" name="矩形 2788"/>
            <p:cNvSpPr/>
            <p:nvPr/>
          </p:nvSpPr>
          <p:spPr>
            <a:xfrm>
              <a:off x="9004" y="9163"/>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196" name="矩形 2789"/>
            <p:cNvSpPr/>
            <p:nvPr/>
          </p:nvSpPr>
          <p:spPr>
            <a:xfrm>
              <a:off x="9200" y="8805"/>
              <a:ext cx="1170" cy="60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197" name="矩形 2790"/>
            <p:cNvSpPr/>
            <p:nvPr/>
          </p:nvSpPr>
          <p:spPr>
            <a:xfrm>
              <a:off x="9200" y="8805"/>
              <a:ext cx="1170" cy="600"/>
            </a:xfrm>
            <a:prstGeom prst="rect">
              <a:avLst/>
            </a:prstGeom>
            <a:no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89198" name="矩形 2791"/>
            <p:cNvSpPr/>
            <p:nvPr/>
          </p:nvSpPr>
          <p:spPr>
            <a:xfrm>
              <a:off x="9244" y="8882"/>
              <a:ext cx="58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无危险</a:t>
              </a:r>
              <a:endParaRPr lang="zh-CN" altLang="en-US" sz="1400">
                <a:solidFill>
                  <a:srgbClr val="000000"/>
                </a:solidFill>
                <a:latin typeface="宋体" panose="02010600030101010101" pitchFamily="2" charset="-122"/>
              </a:endParaRPr>
            </a:p>
          </p:txBody>
        </p:sp>
        <p:sp>
          <p:nvSpPr>
            <p:cNvPr id="89199" name="矩形 2792"/>
            <p:cNvSpPr/>
            <p:nvPr/>
          </p:nvSpPr>
          <p:spPr>
            <a:xfrm>
              <a:off x="9787" y="8882"/>
              <a:ext cx="58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、有事</a:t>
              </a:r>
              <a:endParaRPr lang="zh-CN" altLang="en-US" sz="1400">
                <a:solidFill>
                  <a:srgbClr val="000000"/>
                </a:solidFill>
                <a:latin typeface="宋体" panose="02010600030101010101" pitchFamily="2" charset="-122"/>
              </a:endParaRPr>
            </a:p>
          </p:txBody>
        </p:sp>
        <p:sp>
          <p:nvSpPr>
            <p:cNvPr id="89200" name="矩形 2793"/>
            <p:cNvSpPr/>
            <p:nvPr/>
          </p:nvSpPr>
          <p:spPr>
            <a:xfrm>
              <a:off x="9334" y="9084"/>
              <a:ext cx="978"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故、无伤害</a:t>
              </a:r>
              <a:endParaRPr lang="zh-CN" altLang="en-US" sz="1400">
                <a:solidFill>
                  <a:srgbClr val="000000"/>
                </a:solidFill>
                <a:latin typeface="宋体" panose="02010600030101010101" pitchFamily="2" charset="-122"/>
              </a:endParaRPr>
            </a:p>
          </p:txBody>
        </p:sp>
        <p:sp>
          <p:nvSpPr>
            <p:cNvPr id="89201" name="矩形 2794"/>
            <p:cNvSpPr/>
            <p:nvPr/>
          </p:nvSpPr>
          <p:spPr>
            <a:xfrm>
              <a:off x="10235" y="9163"/>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02" name="矩形 2795"/>
            <p:cNvSpPr/>
            <p:nvPr/>
          </p:nvSpPr>
          <p:spPr>
            <a:xfrm>
              <a:off x="5750" y="9675"/>
              <a:ext cx="600" cy="34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03" name="矩形 2796"/>
            <p:cNvSpPr/>
            <p:nvPr/>
          </p:nvSpPr>
          <p:spPr>
            <a:xfrm>
              <a:off x="5750" y="9675"/>
              <a:ext cx="600" cy="345"/>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04" name="矩形 2797"/>
            <p:cNvSpPr/>
            <p:nvPr/>
          </p:nvSpPr>
          <p:spPr>
            <a:xfrm>
              <a:off x="5990" y="10035"/>
              <a:ext cx="120" cy="516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05" name="矩形 2798"/>
            <p:cNvSpPr/>
            <p:nvPr/>
          </p:nvSpPr>
          <p:spPr>
            <a:xfrm>
              <a:off x="4970" y="9780"/>
              <a:ext cx="780"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06" name="矩形 2799"/>
            <p:cNvSpPr/>
            <p:nvPr/>
          </p:nvSpPr>
          <p:spPr>
            <a:xfrm>
              <a:off x="5240" y="10425"/>
              <a:ext cx="253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07" name="矩形 2800"/>
            <p:cNvSpPr/>
            <p:nvPr/>
          </p:nvSpPr>
          <p:spPr>
            <a:xfrm>
              <a:off x="7835" y="9660"/>
              <a:ext cx="375" cy="39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08" name="矩形 2801"/>
            <p:cNvSpPr/>
            <p:nvPr/>
          </p:nvSpPr>
          <p:spPr>
            <a:xfrm>
              <a:off x="7835" y="9660"/>
              <a:ext cx="375" cy="390"/>
            </a:xfrm>
            <a:prstGeom prst="rect">
              <a:avLst/>
            </a:prstGeom>
            <a:no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09" name="矩形 2802"/>
            <p:cNvSpPr/>
            <p:nvPr/>
          </p:nvSpPr>
          <p:spPr>
            <a:xfrm>
              <a:off x="7925" y="9779"/>
              <a:ext cx="154" cy="190"/>
            </a:xfrm>
            <a:prstGeom prst="rect">
              <a:avLst/>
            </a:prstGeom>
            <a:noFill/>
            <a:ln w="9525">
              <a:noFill/>
            </a:ln>
          </p:spPr>
          <p:txBody>
            <a:bodyPr wrap="none" lIns="0" tIns="0" rIns="0" bIns="0" anchor="t" anchorCtr="0">
              <a:spAutoFit/>
            </a:bodyPr>
            <a:p>
              <a:pPr algn="just"/>
              <a:r>
                <a:rPr lang="zh-CN" altLang="en-US" sz="1100">
                  <a:solidFill>
                    <a:srgbClr val="000000"/>
                  </a:solidFill>
                  <a:latin typeface="宋体" panose="02010600030101010101" pitchFamily="2" charset="-122"/>
                </a:rPr>
                <a:t>～</a:t>
              </a:r>
              <a:endParaRPr lang="zh-CN" altLang="en-US" sz="1100">
                <a:solidFill>
                  <a:srgbClr val="000000"/>
                </a:solidFill>
                <a:latin typeface="宋体" panose="02010600030101010101" pitchFamily="2" charset="-122"/>
              </a:endParaRPr>
            </a:p>
          </p:txBody>
        </p:sp>
        <p:sp>
          <p:nvSpPr>
            <p:cNvPr id="89210" name="矩形 2803"/>
            <p:cNvSpPr/>
            <p:nvPr/>
          </p:nvSpPr>
          <p:spPr>
            <a:xfrm>
              <a:off x="8133" y="9765"/>
              <a:ext cx="39" cy="190"/>
            </a:xfrm>
            <a:prstGeom prst="rect">
              <a:avLst/>
            </a:prstGeom>
            <a:noFill/>
            <a:ln w="9525">
              <a:noFill/>
            </a:ln>
          </p:spPr>
          <p:txBody>
            <a:bodyPr wrap="none" lIns="0" tIns="0" rIns="0" bIns="0" anchor="t" anchorCtr="0">
              <a:spAutoFit/>
            </a:bodyPr>
            <a:p>
              <a:pPr algn="just"/>
              <a:r>
                <a:rPr lang="en-US" altLang="zh-CN" sz="1100">
                  <a:solidFill>
                    <a:srgbClr val="000000"/>
                  </a:solidFill>
                  <a:latin typeface="Times New Roman" panose="02020603050405020304" pitchFamily="18" charset="0"/>
                </a:rPr>
                <a:t> </a:t>
              </a:r>
              <a:endParaRPr lang="en-US" altLang="zh-CN" sz="1100">
                <a:solidFill>
                  <a:srgbClr val="000000"/>
                </a:solidFill>
                <a:latin typeface="Times New Roman" panose="02020603050405020304" pitchFamily="18" charset="0"/>
              </a:endParaRPr>
            </a:p>
          </p:txBody>
        </p:sp>
        <p:cxnSp>
          <p:nvCxnSpPr>
            <p:cNvPr id="89211" name="直接连接符 2804"/>
            <p:cNvCxnSpPr/>
            <p:nvPr/>
          </p:nvCxnSpPr>
          <p:spPr>
            <a:xfrm>
              <a:off x="8240" y="9855"/>
              <a:ext cx="360" cy="0"/>
            </a:xfrm>
            <a:prstGeom prst="line">
              <a:avLst/>
            </a:prstGeom>
            <a:ln w="9525" cap="flat" cmpd="sng">
              <a:solidFill>
                <a:srgbClr val="000000"/>
              </a:solidFill>
              <a:prstDash val="solid"/>
              <a:round/>
              <a:headEnd type="none" w="med" len="med"/>
              <a:tailEnd type="none" w="med" len="med"/>
            </a:ln>
          </p:spPr>
        </p:cxnSp>
        <p:sp>
          <p:nvSpPr>
            <p:cNvPr id="89212" name="矩形 2805"/>
            <p:cNvSpPr/>
            <p:nvPr/>
          </p:nvSpPr>
          <p:spPr>
            <a:xfrm>
              <a:off x="8540" y="9405"/>
              <a:ext cx="120" cy="46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13" name="矩形 2806"/>
            <p:cNvSpPr/>
            <p:nvPr/>
          </p:nvSpPr>
          <p:spPr>
            <a:xfrm>
              <a:off x="7460" y="9825"/>
              <a:ext cx="375" cy="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14" name="矩形 2807"/>
            <p:cNvSpPr/>
            <p:nvPr/>
          </p:nvSpPr>
          <p:spPr>
            <a:xfrm>
              <a:off x="7400" y="9375"/>
              <a:ext cx="120" cy="46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15" name="矩形 2808"/>
            <p:cNvSpPr/>
            <p:nvPr/>
          </p:nvSpPr>
          <p:spPr>
            <a:xfrm>
              <a:off x="7970" y="10035"/>
              <a:ext cx="120" cy="3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16" name="矩形 2809"/>
            <p:cNvSpPr/>
            <p:nvPr/>
          </p:nvSpPr>
          <p:spPr>
            <a:xfrm>
              <a:off x="8345" y="10500"/>
              <a:ext cx="1425" cy="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17" name="矩形 2810"/>
            <p:cNvSpPr/>
            <p:nvPr/>
          </p:nvSpPr>
          <p:spPr>
            <a:xfrm>
              <a:off x="9740" y="9405"/>
              <a:ext cx="120" cy="109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18" name="矩形 2811"/>
            <p:cNvSpPr/>
            <p:nvPr/>
          </p:nvSpPr>
          <p:spPr>
            <a:xfrm>
              <a:off x="9815" y="8400"/>
              <a:ext cx="15" cy="37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19" name="矩形 2812"/>
            <p:cNvSpPr/>
            <p:nvPr/>
          </p:nvSpPr>
          <p:spPr>
            <a:xfrm>
              <a:off x="3560" y="8400"/>
              <a:ext cx="120" cy="48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20" name="矩形 2813"/>
            <p:cNvSpPr/>
            <p:nvPr/>
          </p:nvSpPr>
          <p:spPr>
            <a:xfrm>
              <a:off x="4850" y="8415"/>
              <a:ext cx="120" cy="39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21" name="矩形 2814"/>
            <p:cNvSpPr/>
            <p:nvPr/>
          </p:nvSpPr>
          <p:spPr>
            <a:xfrm>
              <a:off x="5945" y="8385"/>
              <a:ext cx="120" cy="39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22" name="矩形 2815"/>
            <p:cNvSpPr/>
            <p:nvPr/>
          </p:nvSpPr>
          <p:spPr>
            <a:xfrm>
              <a:off x="7295" y="8400"/>
              <a:ext cx="120" cy="39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23" name="矩形 2816"/>
            <p:cNvSpPr/>
            <p:nvPr/>
          </p:nvSpPr>
          <p:spPr>
            <a:xfrm>
              <a:off x="8495" y="8415"/>
              <a:ext cx="120" cy="39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cxnSp>
          <p:nvCxnSpPr>
            <p:cNvPr id="89224" name="直接连接符 2817"/>
            <p:cNvCxnSpPr/>
            <p:nvPr/>
          </p:nvCxnSpPr>
          <p:spPr>
            <a:xfrm flipH="1">
              <a:off x="3605" y="8400"/>
              <a:ext cx="4965" cy="0"/>
            </a:xfrm>
            <a:prstGeom prst="line">
              <a:avLst/>
            </a:prstGeom>
            <a:ln w="9525" cap="flat" cmpd="sng">
              <a:solidFill>
                <a:srgbClr val="000000"/>
              </a:solidFill>
              <a:prstDash val="solid"/>
              <a:round/>
              <a:headEnd type="none" w="med" len="med"/>
              <a:tailEnd type="none" w="med" len="med"/>
            </a:ln>
          </p:spPr>
        </p:cxnSp>
        <p:sp>
          <p:nvSpPr>
            <p:cNvPr id="89225" name="矩形 2818"/>
            <p:cNvSpPr/>
            <p:nvPr/>
          </p:nvSpPr>
          <p:spPr>
            <a:xfrm>
              <a:off x="8570" y="8400"/>
              <a:ext cx="1215" cy="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26" name="矩形 2819"/>
            <p:cNvSpPr/>
            <p:nvPr/>
          </p:nvSpPr>
          <p:spPr>
            <a:xfrm>
              <a:off x="3695" y="13200"/>
              <a:ext cx="160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cxnSp>
          <p:nvCxnSpPr>
            <p:cNvPr id="89227" name="直接连接符 2820"/>
            <p:cNvCxnSpPr/>
            <p:nvPr/>
          </p:nvCxnSpPr>
          <p:spPr>
            <a:xfrm flipV="1">
              <a:off x="5285" y="13020"/>
              <a:ext cx="0" cy="240"/>
            </a:xfrm>
            <a:prstGeom prst="line">
              <a:avLst/>
            </a:prstGeom>
            <a:ln w="9525" cap="flat" cmpd="sng">
              <a:solidFill>
                <a:srgbClr val="000000"/>
              </a:solidFill>
              <a:prstDash val="solid"/>
              <a:round/>
              <a:headEnd type="none" w="med" len="med"/>
              <a:tailEnd type="none" w="med" len="med"/>
            </a:ln>
          </p:spPr>
        </p:cxnSp>
        <p:cxnSp>
          <p:nvCxnSpPr>
            <p:cNvPr id="89228" name="直接连接符 2821"/>
            <p:cNvCxnSpPr/>
            <p:nvPr/>
          </p:nvCxnSpPr>
          <p:spPr>
            <a:xfrm flipV="1">
              <a:off x="2615" y="11055"/>
              <a:ext cx="0" cy="2655"/>
            </a:xfrm>
            <a:prstGeom prst="line">
              <a:avLst/>
            </a:prstGeom>
            <a:ln w="9525" cap="flat" cmpd="sng">
              <a:solidFill>
                <a:srgbClr val="000000"/>
              </a:solidFill>
              <a:prstDash val="solid"/>
              <a:round/>
              <a:headEnd type="none" w="med" len="med"/>
              <a:tailEnd type="none" w="med" len="med"/>
            </a:ln>
          </p:spPr>
        </p:cxnSp>
        <p:sp>
          <p:nvSpPr>
            <p:cNvPr id="89229" name="矩形 2822"/>
            <p:cNvSpPr/>
            <p:nvPr/>
          </p:nvSpPr>
          <p:spPr>
            <a:xfrm>
              <a:off x="2615" y="10995"/>
              <a:ext cx="735" cy="12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230" name="矩形 2823"/>
            <p:cNvSpPr/>
            <p:nvPr/>
          </p:nvSpPr>
          <p:spPr>
            <a:xfrm>
              <a:off x="2285" y="13515"/>
              <a:ext cx="240" cy="28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31" name="矩形 2824"/>
            <p:cNvSpPr/>
            <p:nvPr/>
          </p:nvSpPr>
          <p:spPr>
            <a:xfrm>
              <a:off x="2348" y="13560"/>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232" name="矩形 2825"/>
            <p:cNvSpPr/>
            <p:nvPr/>
          </p:nvSpPr>
          <p:spPr>
            <a:xfrm>
              <a:off x="2465" y="13560"/>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33" name="矩形 2826"/>
            <p:cNvSpPr/>
            <p:nvPr/>
          </p:nvSpPr>
          <p:spPr>
            <a:xfrm>
              <a:off x="2255" y="14010"/>
              <a:ext cx="240"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34" name="矩形 2827"/>
            <p:cNvSpPr/>
            <p:nvPr/>
          </p:nvSpPr>
          <p:spPr>
            <a:xfrm>
              <a:off x="2316" y="14054"/>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235" name="矩形 2828"/>
            <p:cNvSpPr/>
            <p:nvPr/>
          </p:nvSpPr>
          <p:spPr>
            <a:xfrm>
              <a:off x="2451" y="14054"/>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36" name="矩形 2829"/>
            <p:cNvSpPr/>
            <p:nvPr/>
          </p:nvSpPr>
          <p:spPr>
            <a:xfrm>
              <a:off x="2930" y="13995"/>
              <a:ext cx="405" cy="5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37" name="矩形 2830"/>
            <p:cNvSpPr/>
            <p:nvPr/>
          </p:nvSpPr>
          <p:spPr>
            <a:xfrm>
              <a:off x="2946" y="14054"/>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行动</a:t>
              </a:r>
              <a:endParaRPr lang="zh-CN" altLang="en-US" sz="1400">
                <a:solidFill>
                  <a:srgbClr val="000000"/>
                </a:solidFill>
                <a:latin typeface="宋体" panose="02010600030101010101" pitchFamily="2" charset="-122"/>
              </a:endParaRPr>
            </a:p>
          </p:txBody>
        </p:sp>
        <p:sp>
          <p:nvSpPr>
            <p:cNvPr id="89238" name="矩形 2831"/>
            <p:cNvSpPr/>
            <p:nvPr/>
          </p:nvSpPr>
          <p:spPr>
            <a:xfrm>
              <a:off x="2946" y="14294"/>
              <a:ext cx="391" cy="241"/>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恰当</a:t>
              </a:r>
              <a:endParaRPr lang="zh-CN" altLang="en-US" sz="1400">
                <a:solidFill>
                  <a:srgbClr val="000000"/>
                </a:solidFill>
                <a:latin typeface="宋体" panose="02010600030101010101" pitchFamily="2" charset="-122"/>
              </a:endParaRPr>
            </a:p>
          </p:txBody>
        </p:sp>
        <p:sp>
          <p:nvSpPr>
            <p:cNvPr id="89239" name="矩形 2832"/>
            <p:cNvSpPr/>
            <p:nvPr/>
          </p:nvSpPr>
          <p:spPr>
            <a:xfrm>
              <a:off x="3308" y="14268"/>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40" name="矩形 2833"/>
            <p:cNvSpPr/>
            <p:nvPr/>
          </p:nvSpPr>
          <p:spPr>
            <a:xfrm>
              <a:off x="2870" y="12060"/>
              <a:ext cx="480" cy="55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41" name="矩形 2834"/>
            <p:cNvSpPr/>
            <p:nvPr/>
          </p:nvSpPr>
          <p:spPr>
            <a:xfrm>
              <a:off x="2929" y="12119"/>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识别</a:t>
              </a:r>
              <a:endParaRPr lang="zh-CN" altLang="en-US" sz="1400">
                <a:solidFill>
                  <a:srgbClr val="000000"/>
                </a:solidFill>
                <a:latin typeface="宋体" panose="02010600030101010101" pitchFamily="2" charset="-122"/>
              </a:endParaRPr>
            </a:p>
          </p:txBody>
        </p:sp>
        <p:sp>
          <p:nvSpPr>
            <p:cNvPr id="89242" name="矩形 2835"/>
            <p:cNvSpPr/>
            <p:nvPr/>
          </p:nvSpPr>
          <p:spPr>
            <a:xfrm>
              <a:off x="3290" y="12092"/>
              <a:ext cx="32" cy="155"/>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43" name="矩形 2836"/>
            <p:cNvSpPr/>
            <p:nvPr/>
          </p:nvSpPr>
          <p:spPr>
            <a:xfrm>
              <a:off x="2929" y="12359"/>
              <a:ext cx="391" cy="241"/>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警告</a:t>
              </a:r>
              <a:endParaRPr lang="zh-CN" altLang="en-US" sz="1400">
                <a:solidFill>
                  <a:srgbClr val="000000"/>
                </a:solidFill>
                <a:latin typeface="宋体" panose="02010600030101010101" pitchFamily="2" charset="-122"/>
              </a:endParaRPr>
            </a:p>
          </p:txBody>
        </p:sp>
        <p:sp>
          <p:nvSpPr>
            <p:cNvPr id="89244" name="矩形 2837"/>
            <p:cNvSpPr/>
            <p:nvPr/>
          </p:nvSpPr>
          <p:spPr>
            <a:xfrm>
              <a:off x="3290" y="12331"/>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45" name="矩形 2838"/>
            <p:cNvSpPr/>
            <p:nvPr/>
          </p:nvSpPr>
          <p:spPr>
            <a:xfrm>
              <a:off x="2795" y="12705"/>
              <a:ext cx="585" cy="61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46" name="矩形 2839"/>
            <p:cNvSpPr/>
            <p:nvPr/>
          </p:nvSpPr>
          <p:spPr>
            <a:xfrm>
              <a:off x="2810" y="12748"/>
              <a:ext cx="58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正确估</a:t>
              </a:r>
              <a:endParaRPr lang="zh-CN" altLang="en-US" sz="1400">
                <a:solidFill>
                  <a:srgbClr val="000000"/>
                </a:solidFill>
                <a:latin typeface="宋体" panose="02010600030101010101" pitchFamily="2" charset="-122"/>
              </a:endParaRPr>
            </a:p>
          </p:txBody>
        </p:sp>
        <p:sp>
          <p:nvSpPr>
            <p:cNvPr id="89247" name="矩形 2840"/>
            <p:cNvSpPr/>
            <p:nvPr/>
          </p:nvSpPr>
          <p:spPr>
            <a:xfrm>
              <a:off x="2810" y="12988"/>
              <a:ext cx="58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计危险</a:t>
              </a:r>
              <a:endParaRPr lang="zh-CN" altLang="en-US" sz="1400">
                <a:solidFill>
                  <a:srgbClr val="000000"/>
                </a:solidFill>
                <a:latin typeface="宋体" panose="02010600030101010101" pitchFamily="2" charset="-122"/>
              </a:endParaRPr>
            </a:p>
          </p:txBody>
        </p:sp>
        <p:sp>
          <p:nvSpPr>
            <p:cNvPr id="89248" name="矩形 2841"/>
            <p:cNvSpPr/>
            <p:nvPr/>
          </p:nvSpPr>
          <p:spPr>
            <a:xfrm>
              <a:off x="3350" y="12960"/>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49" name="矩形 2842"/>
            <p:cNvSpPr/>
            <p:nvPr/>
          </p:nvSpPr>
          <p:spPr>
            <a:xfrm>
              <a:off x="2975" y="13335"/>
              <a:ext cx="375" cy="46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50" name="矩形 2843"/>
            <p:cNvSpPr/>
            <p:nvPr/>
          </p:nvSpPr>
          <p:spPr>
            <a:xfrm>
              <a:off x="2974" y="13393"/>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采取</a:t>
              </a:r>
              <a:endParaRPr lang="zh-CN" altLang="en-US" sz="1400">
                <a:solidFill>
                  <a:srgbClr val="000000"/>
                </a:solidFill>
                <a:latin typeface="宋体" panose="02010600030101010101" pitchFamily="2" charset="-122"/>
              </a:endParaRPr>
            </a:p>
          </p:txBody>
        </p:sp>
        <p:sp>
          <p:nvSpPr>
            <p:cNvPr id="89251" name="矩形 2844"/>
            <p:cNvSpPr/>
            <p:nvPr/>
          </p:nvSpPr>
          <p:spPr>
            <a:xfrm>
              <a:off x="2974" y="13632"/>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行动</a:t>
              </a:r>
              <a:endParaRPr lang="zh-CN" altLang="en-US" sz="1400">
                <a:solidFill>
                  <a:srgbClr val="000000"/>
                </a:solidFill>
                <a:latin typeface="宋体" panose="02010600030101010101" pitchFamily="2" charset="-122"/>
              </a:endParaRPr>
            </a:p>
          </p:txBody>
        </p:sp>
        <p:sp>
          <p:nvSpPr>
            <p:cNvPr id="89252" name="矩形 2845"/>
            <p:cNvSpPr/>
            <p:nvPr/>
          </p:nvSpPr>
          <p:spPr>
            <a:xfrm>
              <a:off x="3337" y="13605"/>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53" name="矩形 2846"/>
            <p:cNvSpPr/>
            <p:nvPr/>
          </p:nvSpPr>
          <p:spPr>
            <a:xfrm>
              <a:off x="2870" y="11445"/>
              <a:ext cx="495" cy="55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54" name="矩形 2847"/>
            <p:cNvSpPr/>
            <p:nvPr/>
          </p:nvSpPr>
          <p:spPr>
            <a:xfrm>
              <a:off x="2929" y="11492"/>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接受</a:t>
              </a:r>
              <a:endParaRPr lang="zh-CN" altLang="en-US" sz="1400">
                <a:solidFill>
                  <a:srgbClr val="000000"/>
                </a:solidFill>
                <a:latin typeface="宋体" panose="02010600030101010101" pitchFamily="2" charset="-122"/>
              </a:endParaRPr>
            </a:p>
          </p:txBody>
        </p:sp>
        <p:sp>
          <p:nvSpPr>
            <p:cNvPr id="89255" name="矩形 2848"/>
            <p:cNvSpPr/>
            <p:nvPr/>
          </p:nvSpPr>
          <p:spPr>
            <a:xfrm>
              <a:off x="3290" y="11462"/>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56" name="矩形 2849"/>
            <p:cNvSpPr/>
            <p:nvPr/>
          </p:nvSpPr>
          <p:spPr>
            <a:xfrm>
              <a:off x="2929" y="11731"/>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警告</a:t>
              </a:r>
              <a:endParaRPr lang="zh-CN" altLang="en-US" sz="1400">
                <a:solidFill>
                  <a:srgbClr val="000000"/>
                </a:solidFill>
                <a:latin typeface="宋体" panose="02010600030101010101" pitchFamily="2" charset="-122"/>
              </a:endParaRPr>
            </a:p>
          </p:txBody>
        </p:sp>
        <p:sp>
          <p:nvSpPr>
            <p:cNvPr id="89257" name="矩形 2850"/>
            <p:cNvSpPr/>
            <p:nvPr/>
          </p:nvSpPr>
          <p:spPr>
            <a:xfrm>
              <a:off x="3290" y="11700"/>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58" name="矩形 2851"/>
            <p:cNvSpPr/>
            <p:nvPr/>
          </p:nvSpPr>
          <p:spPr>
            <a:xfrm>
              <a:off x="4010" y="11400"/>
              <a:ext cx="255"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59" name="矩形 2852"/>
            <p:cNvSpPr/>
            <p:nvPr/>
          </p:nvSpPr>
          <p:spPr>
            <a:xfrm>
              <a:off x="4085" y="11446"/>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260" name="矩形 2853"/>
            <p:cNvSpPr/>
            <p:nvPr/>
          </p:nvSpPr>
          <p:spPr>
            <a:xfrm>
              <a:off x="4219" y="11446"/>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61" name="矩形 2854"/>
            <p:cNvSpPr/>
            <p:nvPr/>
          </p:nvSpPr>
          <p:spPr>
            <a:xfrm>
              <a:off x="4040" y="13275"/>
              <a:ext cx="195" cy="27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62" name="矩形 2855"/>
            <p:cNvSpPr/>
            <p:nvPr/>
          </p:nvSpPr>
          <p:spPr>
            <a:xfrm>
              <a:off x="4069" y="13336"/>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263" name="矩形 2856"/>
            <p:cNvSpPr/>
            <p:nvPr/>
          </p:nvSpPr>
          <p:spPr>
            <a:xfrm>
              <a:off x="4202" y="13336"/>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64" name="矩形 2857"/>
            <p:cNvSpPr/>
            <p:nvPr/>
          </p:nvSpPr>
          <p:spPr>
            <a:xfrm>
              <a:off x="4010" y="12645"/>
              <a:ext cx="255"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65" name="矩形 2858"/>
            <p:cNvSpPr/>
            <p:nvPr/>
          </p:nvSpPr>
          <p:spPr>
            <a:xfrm>
              <a:off x="4085" y="12689"/>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266" name="矩形 2859"/>
            <p:cNvSpPr/>
            <p:nvPr/>
          </p:nvSpPr>
          <p:spPr>
            <a:xfrm>
              <a:off x="4219" y="12689"/>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67" name="矩形 2860"/>
            <p:cNvSpPr/>
            <p:nvPr/>
          </p:nvSpPr>
          <p:spPr>
            <a:xfrm>
              <a:off x="4010" y="12015"/>
              <a:ext cx="255" cy="25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68" name="矩形 2861"/>
            <p:cNvSpPr/>
            <p:nvPr/>
          </p:nvSpPr>
          <p:spPr>
            <a:xfrm>
              <a:off x="4085" y="12073"/>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269" name="矩形 2862"/>
            <p:cNvSpPr/>
            <p:nvPr/>
          </p:nvSpPr>
          <p:spPr>
            <a:xfrm>
              <a:off x="4219" y="12073"/>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70" name="矩形 2863"/>
            <p:cNvSpPr/>
            <p:nvPr/>
          </p:nvSpPr>
          <p:spPr>
            <a:xfrm>
              <a:off x="4010" y="13890"/>
              <a:ext cx="255"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71" name="矩形 2864"/>
            <p:cNvSpPr/>
            <p:nvPr/>
          </p:nvSpPr>
          <p:spPr>
            <a:xfrm>
              <a:off x="4085" y="13936"/>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272" name="矩形 2865"/>
            <p:cNvSpPr/>
            <p:nvPr/>
          </p:nvSpPr>
          <p:spPr>
            <a:xfrm>
              <a:off x="4219" y="13936"/>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73" name="矩形 2866"/>
            <p:cNvSpPr/>
            <p:nvPr/>
          </p:nvSpPr>
          <p:spPr>
            <a:xfrm>
              <a:off x="2360" y="10335"/>
              <a:ext cx="975" cy="28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74" name="矩形 2867"/>
            <p:cNvSpPr/>
            <p:nvPr/>
          </p:nvSpPr>
          <p:spPr>
            <a:xfrm>
              <a:off x="2390" y="10392"/>
              <a:ext cx="97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初期警告？</a:t>
              </a:r>
              <a:endParaRPr lang="zh-CN" altLang="en-US" sz="1400">
                <a:solidFill>
                  <a:srgbClr val="000000"/>
                </a:solidFill>
                <a:latin typeface="宋体" panose="02010600030101010101" pitchFamily="2" charset="-122"/>
              </a:endParaRPr>
            </a:p>
          </p:txBody>
        </p:sp>
        <p:sp>
          <p:nvSpPr>
            <p:cNvPr id="89275" name="矩形 2868"/>
            <p:cNvSpPr/>
            <p:nvPr/>
          </p:nvSpPr>
          <p:spPr>
            <a:xfrm>
              <a:off x="3290" y="10363"/>
              <a:ext cx="32" cy="155"/>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76" name="矩形 2869"/>
            <p:cNvSpPr/>
            <p:nvPr/>
          </p:nvSpPr>
          <p:spPr>
            <a:xfrm>
              <a:off x="4565" y="10680"/>
              <a:ext cx="900" cy="31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77" name="矩形 2870"/>
            <p:cNvSpPr/>
            <p:nvPr/>
          </p:nvSpPr>
          <p:spPr>
            <a:xfrm>
              <a:off x="4567" y="10663"/>
              <a:ext cx="97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意外事件？</a:t>
              </a:r>
              <a:endParaRPr lang="zh-CN" altLang="en-US" sz="1400">
                <a:solidFill>
                  <a:srgbClr val="000000"/>
                </a:solidFill>
                <a:latin typeface="宋体" panose="02010600030101010101" pitchFamily="2" charset="-122"/>
              </a:endParaRPr>
            </a:p>
          </p:txBody>
        </p:sp>
        <p:sp>
          <p:nvSpPr>
            <p:cNvPr id="89278" name="矩形 2871"/>
            <p:cNvSpPr/>
            <p:nvPr/>
          </p:nvSpPr>
          <p:spPr>
            <a:xfrm>
              <a:off x="5467" y="10709"/>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79" name="矩形 2872"/>
            <p:cNvSpPr/>
            <p:nvPr/>
          </p:nvSpPr>
          <p:spPr>
            <a:xfrm>
              <a:off x="8135" y="10650"/>
              <a:ext cx="585" cy="27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80" name="矩形 2873"/>
            <p:cNvSpPr/>
            <p:nvPr/>
          </p:nvSpPr>
          <p:spPr>
            <a:xfrm>
              <a:off x="8152" y="10724"/>
              <a:ext cx="58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危险？</a:t>
              </a:r>
              <a:endParaRPr lang="zh-CN" altLang="en-US" sz="1400">
                <a:solidFill>
                  <a:srgbClr val="000000"/>
                </a:solidFill>
                <a:latin typeface="宋体" panose="02010600030101010101" pitchFamily="2" charset="-122"/>
              </a:endParaRPr>
            </a:p>
          </p:txBody>
        </p:sp>
        <p:sp>
          <p:nvSpPr>
            <p:cNvPr id="89281" name="矩形 2874"/>
            <p:cNvSpPr/>
            <p:nvPr/>
          </p:nvSpPr>
          <p:spPr>
            <a:xfrm>
              <a:off x="8690" y="10695"/>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82" name="矩形 2875"/>
            <p:cNvSpPr/>
            <p:nvPr/>
          </p:nvSpPr>
          <p:spPr>
            <a:xfrm>
              <a:off x="8255" y="9885"/>
              <a:ext cx="810" cy="27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83" name="矩形 2876"/>
            <p:cNvSpPr/>
            <p:nvPr/>
          </p:nvSpPr>
          <p:spPr>
            <a:xfrm>
              <a:off x="8303" y="9960"/>
              <a:ext cx="782"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随机因素</a:t>
              </a:r>
              <a:endParaRPr lang="zh-CN" altLang="en-US" sz="1400">
                <a:solidFill>
                  <a:srgbClr val="000000"/>
                </a:solidFill>
                <a:latin typeface="宋体" panose="02010600030101010101" pitchFamily="2" charset="-122"/>
              </a:endParaRPr>
            </a:p>
          </p:txBody>
        </p:sp>
        <p:sp>
          <p:nvSpPr>
            <p:cNvPr id="89284" name="矩形 2877"/>
            <p:cNvSpPr/>
            <p:nvPr/>
          </p:nvSpPr>
          <p:spPr>
            <a:xfrm>
              <a:off x="9022" y="9933"/>
              <a:ext cx="31" cy="155"/>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85" name="矩形 2878"/>
            <p:cNvSpPr/>
            <p:nvPr/>
          </p:nvSpPr>
          <p:spPr>
            <a:xfrm>
              <a:off x="6395" y="9735"/>
              <a:ext cx="585" cy="31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86" name="矩形 2879"/>
            <p:cNvSpPr/>
            <p:nvPr/>
          </p:nvSpPr>
          <p:spPr>
            <a:xfrm>
              <a:off x="6394" y="9812"/>
              <a:ext cx="58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危险？</a:t>
              </a:r>
              <a:endParaRPr lang="zh-CN" altLang="en-US" sz="1400">
                <a:solidFill>
                  <a:srgbClr val="000000"/>
                </a:solidFill>
                <a:latin typeface="宋体" panose="02010600030101010101" pitchFamily="2" charset="-122"/>
              </a:endParaRPr>
            </a:p>
          </p:txBody>
        </p:sp>
        <p:sp>
          <p:nvSpPr>
            <p:cNvPr id="89287" name="矩形 2880"/>
            <p:cNvSpPr/>
            <p:nvPr/>
          </p:nvSpPr>
          <p:spPr>
            <a:xfrm>
              <a:off x="6936" y="9779"/>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88" name="矩形 2881"/>
            <p:cNvSpPr/>
            <p:nvPr/>
          </p:nvSpPr>
          <p:spPr>
            <a:xfrm>
              <a:off x="7175" y="10845"/>
              <a:ext cx="900" cy="63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89" name="矩形 2882"/>
            <p:cNvSpPr/>
            <p:nvPr/>
          </p:nvSpPr>
          <p:spPr>
            <a:xfrm>
              <a:off x="7177" y="10906"/>
              <a:ext cx="782"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失误直接</a:t>
              </a:r>
              <a:endParaRPr lang="zh-CN" altLang="en-US" sz="1400">
                <a:solidFill>
                  <a:srgbClr val="000000"/>
                </a:solidFill>
                <a:latin typeface="宋体" panose="02010600030101010101" pitchFamily="2" charset="-122"/>
              </a:endParaRPr>
            </a:p>
          </p:txBody>
        </p:sp>
        <p:sp>
          <p:nvSpPr>
            <p:cNvPr id="89290" name="矩形 2883"/>
            <p:cNvSpPr/>
            <p:nvPr/>
          </p:nvSpPr>
          <p:spPr>
            <a:xfrm>
              <a:off x="7894" y="10876"/>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91" name="矩形 2884"/>
            <p:cNvSpPr/>
            <p:nvPr/>
          </p:nvSpPr>
          <p:spPr>
            <a:xfrm>
              <a:off x="7177" y="11145"/>
              <a:ext cx="977"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引起事故？</a:t>
              </a:r>
              <a:endParaRPr lang="zh-CN" altLang="en-US" sz="1400">
                <a:solidFill>
                  <a:srgbClr val="000000"/>
                </a:solidFill>
                <a:latin typeface="宋体" panose="02010600030101010101" pitchFamily="2" charset="-122"/>
              </a:endParaRPr>
            </a:p>
          </p:txBody>
        </p:sp>
        <p:sp>
          <p:nvSpPr>
            <p:cNvPr id="89292" name="矩形 2885"/>
            <p:cNvSpPr/>
            <p:nvPr/>
          </p:nvSpPr>
          <p:spPr>
            <a:xfrm>
              <a:off x="8076" y="11114"/>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93" name="矩形 2886"/>
            <p:cNvSpPr/>
            <p:nvPr/>
          </p:nvSpPr>
          <p:spPr>
            <a:xfrm>
              <a:off x="3785" y="10635"/>
              <a:ext cx="225" cy="22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94" name="矩形 2887"/>
            <p:cNvSpPr/>
            <p:nvPr/>
          </p:nvSpPr>
          <p:spPr>
            <a:xfrm>
              <a:off x="3828" y="10681"/>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295" name="矩形 2888"/>
            <p:cNvSpPr/>
            <p:nvPr/>
          </p:nvSpPr>
          <p:spPr>
            <a:xfrm>
              <a:off x="3950" y="10681"/>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96" name="矩形 2889"/>
            <p:cNvSpPr/>
            <p:nvPr/>
          </p:nvSpPr>
          <p:spPr>
            <a:xfrm>
              <a:off x="5045" y="10080"/>
              <a:ext cx="210"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297" name="矩形 2890"/>
            <p:cNvSpPr/>
            <p:nvPr/>
          </p:nvSpPr>
          <p:spPr>
            <a:xfrm>
              <a:off x="5450" y="10154"/>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298" name="矩形 2891"/>
            <p:cNvSpPr/>
            <p:nvPr/>
          </p:nvSpPr>
          <p:spPr>
            <a:xfrm>
              <a:off x="5225" y="10125"/>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299" name="矩形 2892"/>
            <p:cNvSpPr/>
            <p:nvPr/>
          </p:nvSpPr>
          <p:spPr>
            <a:xfrm>
              <a:off x="3785" y="13755"/>
              <a:ext cx="225"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00" name="矩形 2893"/>
            <p:cNvSpPr/>
            <p:nvPr/>
          </p:nvSpPr>
          <p:spPr>
            <a:xfrm>
              <a:off x="3846" y="13800"/>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01" name="矩形 2894"/>
            <p:cNvSpPr/>
            <p:nvPr/>
          </p:nvSpPr>
          <p:spPr>
            <a:xfrm>
              <a:off x="3964" y="13800"/>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02" name="矩形 2895"/>
            <p:cNvSpPr/>
            <p:nvPr/>
          </p:nvSpPr>
          <p:spPr>
            <a:xfrm>
              <a:off x="6830" y="10620"/>
              <a:ext cx="240" cy="28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03" name="矩形 2896"/>
            <p:cNvSpPr/>
            <p:nvPr/>
          </p:nvSpPr>
          <p:spPr>
            <a:xfrm>
              <a:off x="6890" y="10663"/>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04" name="矩形 2897"/>
            <p:cNvSpPr/>
            <p:nvPr/>
          </p:nvSpPr>
          <p:spPr>
            <a:xfrm>
              <a:off x="7007" y="10663"/>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05" name="矩形 2898"/>
            <p:cNvSpPr/>
            <p:nvPr/>
          </p:nvSpPr>
          <p:spPr>
            <a:xfrm>
              <a:off x="3440" y="13125"/>
              <a:ext cx="180" cy="25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06" name="矩形 2899"/>
            <p:cNvSpPr/>
            <p:nvPr/>
          </p:nvSpPr>
          <p:spPr>
            <a:xfrm>
              <a:off x="3470" y="13182"/>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07" name="矩形 2900"/>
            <p:cNvSpPr/>
            <p:nvPr/>
          </p:nvSpPr>
          <p:spPr>
            <a:xfrm>
              <a:off x="3589" y="13182"/>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08" name="矩形 2901"/>
            <p:cNvSpPr/>
            <p:nvPr/>
          </p:nvSpPr>
          <p:spPr>
            <a:xfrm>
              <a:off x="6110" y="9435"/>
              <a:ext cx="195" cy="27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09" name="矩形 2902"/>
            <p:cNvSpPr/>
            <p:nvPr/>
          </p:nvSpPr>
          <p:spPr>
            <a:xfrm>
              <a:off x="6141" y="9480"/>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10" name="矩形 2903"/>
            <p:cNvSpPr/>
            <p:nvPr/>
          </p:nvSpPr>
          <p:spPr>
            <a:xfrm>
              <a:off x="6260" y="9480"/>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11" name="矩形 2904"/>
            <p:cNvSpPr/>
            <p:nvPr/>
          </p:nvSpPr>
          <p:spPr>
            <a:xfrm>
              <a:off x="3815" y="14355"/>
              <a:ext cx="210" cy="25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12" name="矩形 2905"/>
            <p:cNvSpPr/>
            <p:nvPr/>
          </p:nvSpPr>
          <p:spPr>
            <a:xfrm>
              <a:off x="3863" y="14402"/>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13" name="矩形 2906"/>
            <p:cNvSpPr/>
            <p:nvPr/>
          </p:nvSpPr>
          <p:spPr>
            <a:xfrm>
              <a:off x="3980" y="14402"/>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14" name="矩形 2907"/>
            <p:cNvSpPr/>
            <p:nvPr/>
          </p:nvSpPr>
          <p:spPr>
            <a:xfrm>
              <a:off x="3785" y="11880"/>
              <a:ext cx="210" cy="22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15" name="矩形 2908"/>
            <p:cNvSpPr/>
            <p:nvPr/>
          </p:nvSpPr>
          <p:spPr>
            <a:xfrm>
              <a:off x="3828" y="11926"/>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16" name="矩形 2909"/>
            <p:cNvSpPr/>
            <p:nvPr/>
          </p:nvSpPr>
          <p:spPr>
            <a:xfrm>
              <a:off x="3950" y="11926"/>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17" name="矩形 2910"/>
            <p:cNvSpPr/>
            <p:nvPr/>
          </p:nvSpPr>
          <p:spPr>
            <a:xfrm>
              <a:off x="3815" y="12480"/>
              <a:ext cx="180"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18" name="矩形 2911"/>
            <p:cNvSpPr/>
            <p:nvPr/>
          </p:nvSpPr>
          <p:spPr>
            <a:xfrm>
              <a:off x="3846" y="12539"/>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19" name="矩形 2912"/>
            <p:cNvSpPr/>
            <p:nvPr/>
          </p:nvSpPr>
          <p:spPr>
            <a:xfrm>
              <a:off x="3964" y="12539"/>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20" name="矩形 2913"/>
            <p:cNvSpPr/>
            <p:nvPr/>
          </p:nvSpPr>
          <p:spPr>
            <a:xfrm>
              <a:off x="3845" y="10065"/>
              <a:ext cx="240"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21" name="矩形 2914"/>
            <p:cNvSpPr/>
            <p:nvPr/>
          </p:nvSpPr>
          <p:spPr>
            <a:xfrm>
              <a:off x="4191" y="10154"/>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322" name="矩形 2915"/>
            <p:cNvSpPr/>
            <p:nvPr/>
          </p:nvSpPr>
          <p:spPr>
            <a:xfrm>
              <a:off x="4039" y="10111"/>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23" name="矩形 2916"/>
            <p:cNvSpPr/>
            <p:nvPr/>
          </p:nvSpPr>
          <p:spPr>
            <a:xfrm>
              <a:off x="4565" y="10080"/>
              <a:ext cx="240"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24" name="矩形 2917"/>
            <p:cNvSpPr/>
            <p:nvPr/>
          </p:nvSpPr>
          <p:spPr>
            <a:xfrm>
              <a:off x="4729" y="9864"/>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325" name="矩形 2918"/>
            <p:cNvSpPr/>
            <p:nvPr/>
          </p:nvSpPr>
          <p:spPr>
            <a:xfrm>
              <a:off x="4762" y="10140"/>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26" name="矩形 2919"/>
            <p:cNvSpPr/>
            <p:nvPr/>
          </p:nvSpPr>
          <p:spPr>
            <a:xfrm>
              <a:off x="6365" y="10725"/>
              <a:ext cx="255"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27" name="矩形 2920"/>
            <p:cNvSpPr/>
            <p:nvPr/>
          </p:nvSpPr>
          <p:spPr>
            <a:xfrm>
              <a:off x="6442" y="10770"/>
              <a:ext cx="90"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328" name="矩形 2921"/>
            <p:cNvSpPr/>
            <p:nvPr/>
          </p:nvSpPr>
          <p:spPr>
            <a:xfrm>
              <a:off x="6578" y="10770"/>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29" name="矩形 2922"/>
            <p:cNvSpPr/>
            <p:nvPr/>
          </p:nvSpPr>
          <p:spPr>
            <a:xfrm>
              <a:off x="6725" y="10470"/>
              <a:ext cx="120" cy="480"/>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330" name="矩形 2923"/>
            <p:cNvSpPr/>
            <p:nvPr/>
          </p:nvSpPr>
          <p:spPr>
            <a:xfrm>
              <a:off x="5990" y="9390"/>
              <a:ext cx="120" cy="3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331" name="矩形 2924"/>
            <p:cNvSpPr/>
            <p:nvPr/>
          </p:nvSpPr>
          <p:spPr>
            <a:xfrm>
              <a:off x="5450" y="9525"/>
              <a:ext cx="255"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32" name="矩形 2925"/>
            <p:cNvSpPr/>
            <p:nvPr/>
          </p:nvSpPr>
          <p:spPr>
            <a:xfrm>
              <a:off x="5527" y="9570"/>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333" name="矩形 2926"/>
            <p:cNvSpPr/>
            <p:nvPr/>
          </p:nvSpPr>
          <p:spPr>
            <a:xfrm>
              <a:off x="5661" y="9570"/>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34" name="矩形 2927"/>
            <p:cNvSpPr/>
            <p:nvPr/>
          </p:nvSpPr>
          <p:spPr>
            <a:xfrm>
              <a:off x="8105" y="10125"/>
              <a:ext cx="240" cy="240"/>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35" name="矩形 2928"/>
            <p:cNvSpPr/>
            <p:nvPr/>
          </p:nvSpPr>
          <p:spPr>
            <a:xfrm>
              <a:off x="9411" y="10172"/>
              <a:ext cx="9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N</a:t>
              </a:r>
              <a:endParaRPr lang="en-US" altLang="zh-CN" sz="900">
                <a:solidFill>
                  <a:srgbClr val="000000"/>
                </a:solidFill>
                <a:latin typeface="Times New Roman" panose="02020603050405020304" pitchFamily="18" charset="0"/>
              </a:endParaRPr>
            </a:p>
          </p:txBody>
        </p:sp>
        <p:sp>
          <p:nvSpPr>
            <p:cNvPr id="89336" name="矩形 2929"/>
            <p:cNvSpPr/>
            <p:nvPr/>
          </p:nvSpPr>
          <p:spPr>
            <a:xfrm>
              <a:off x="8301" y="10172"/>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37" name="矩形 2930"/>
            <p:cNvSpPr/>
            <p:nvPr/>
          </p:nvSpPr>
          <p:spPr>
            <a:xfrm>
              <a:off x="7746" y="10019"/>
              <a:ext cx="90" cy="155"/>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Y</a:t>
              </a:r>
              <a:endParaRPr lang="en-US" altLang="zh-CN" sz="900">
                <a:solidFill>
                  <a:srgbClr val="000000"/>
                </a:solidFill>
                <a:latin typeface="Times New Roman" panose="02020603050405020304" pitchFamily="18" charset="0"/>
              </a:endParaRPr>
            </a:p>
          </p:txBody>
        </p:sp>
        <p:sp>
          <p:nvSpPr>
            <p:cNvPr id="89338" name="矩形 2931"/>
            <p:cNvSpPr/>
            <p:nvPr/>
          </p:nvSpPr>
          <p:spPr>
            <a:xfrm>
              <a:off x="7864" y="10184"/>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39" name="矩形 2932"/>
            <p:cNvSpPr/>
            <p:nvPr/>
          </p:nvSpPr>
          <p:spPr>
            <a:xfrm>
              <a:off x="4940" y="12420"/>
              <a:ext cx="570" cy="28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40" name="矩形 2933"/>
            <p:cNvSpPr/>
            <p:nvPr/>
          </p:nvSpPr>
          <p:spPr>
            <a:xfrm>
              <a:off x="4940" y="12494"/>
              <a:ext cx="196"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人</a:t>
              </a:r>
              <a:endParaRPr lang="zh-CN" altLang="en-US" sz="1400">
                <a:solidFill>
                  <a:srgbClr val="000000"/>
                </a:solidFill>
                <a:latin typeface="宋体" panose="02010600030101010101" pitchFamily="2" charset="-122"/>
              </a:endParaRPr>
            </a:p>
          </p:txBody>
        </p:sp>
        <p:sp>
          <p:nvSpPr>
            <p:cNvPr id="89341" name="矩形 2934"/>
            <p:cNvSpPr/>
            <p:nvPr/>
          </p:nvSpPr>
          <p:spPr>
            <a:xfrm>
              <a:off x="5122" y="12494"/>
              <a:ext cx="391" cy="240"/>
            </a:xfrm>
            <a:prstGeom prst="rect">
              <a:avLst/>
            </a:prstGeom>
            <a:noFill/>
            <a:ln w="9525">
              <a:noFill/>
            </a:ln>
          </p:spPr>
          <p:txBody>
            <a:bodyPr wrap="none" lIns="0" tIns="0" rIns="0" bIns="0" anchor="t" anchorCtr="0">
              <a:spAutoFit/>
            </a:bodyPr>
            <a:p>
              <a:pPr algn="just"/>
              <a:r>
                <a:rPr lang="zh-CN" altLang="en-US" sz="1400">
                  <a:solidFill>
                    <a:srgbClr val="000000"/>
                  </a:solidFill>
                  <a:latin typeface="宋体" panose="02010600030101010101" pitchFamily="2" charset="-122"/>
                </a:rPr>
                <a:t>失误</a:t>
              </a:r>
              <a:endParaRPr lang="zh-CN" altLang="en-US" sz="1400">
                <a:solidFill>
                  <a:srgbClr val="000000"/>
                </a:solidFill>
                <a:latin typeface="宋体" panose="02010600030101010101" pitchFamily="2" charset="-122"/>
              </a:endParaRPr>
            </a:p>
          </p:txBody>
        </p:sp>
        <p:sp>
          <p:nvSpPr>
            <p:cNvPr id="89342" name="矩形 2935"/>
            <p:cNvSpPr/>
            <p:nvPr/>
          </p:nvSpPr>
          <p:spPr>
            <a:xfrm>
              <a:off x="5480" y="12463"/>
              <a:ext cx="31"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43" name="矩形 2936"/>
            <p:cNvSpPr/>
            <p:nvPr/>
          </p:nvSpPr>
          <p:spPr>
            <a:xfrm>
              <a:off x="7430" y="12405"/>
              <a:ext cx="1635" cy="15"/>
            </a:xfrm>
            <a:prstGeom prst="rect">
              <a:avLst/>
            </a:prstGeom>
            <a:solidFill>
              <a:srgbClr val="000000"/>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89344" name="矩形 2937"/>
            <p:cNvSpPr/>
            <p:nvPr/>
          </p:nvSpPr>
          <p:spPr>
            <a:xfrm>
              <a:off x="7430" y="12480"/>
              <a:ext cx="1620" cy="315"/>
            </a:xfrm>
            <a:prstGeom prst="rect">
              <a:avLst/>
            </a:prstGeom>
            <a:solidFill>
              <a:srgbClr val="FFFFFF"/>
            </a:solidFill>
            <a:ln w="9525">
              <a:noFill/>
            </a:ln>
          </p:spPr>
          <p:txBody>
            <a:bodyPr anchor="t" anchorCtr="0"/>
            <a:p>
              <a:endParaRPr lang="zh-CN" altLang="en-US">
                <a:latin typeface="Arial" panose="020B0604020202020204"/>
              </a:endParaRPr>
            </a:p>
          </p:txBody>
        </p:sp>
        <p:sp>
          <p:nvSpPr>
            <p:cNvPr id="89345" name="矩形 2938"/>
            <p:cNvSpPr/>
            <p:nvPr/>
          </p:nvSpPr>
          <p:spPr>
            <a:xfrm>
              <a:off x="7445" y="12539"/>
              <a:ext cx="1231" cy="480"/>
            </a:xfrm>
            <a:prstGeom prst="rect">
              <a:avLst/>
            </a:prstGeom>
            <a:noFill/>
            <a:ln w="9525">
              <a:noFill/>
            </a:ln>
          </p:spPr>
          <p:txBody>
            <a:bodyPr lIns="0" tIns="0" rIns="0" bIns="0" anchor="t" anchorCtr="0">
              <a:spAutoFit/>
            </a:bodyPr>
            <a:p>
              <a:pPr algn="just"/>
              <a:r>
                <a:rPr lang="zh-CN" altLang="en-US" sz="1400">
                  <a:solidFill>
                    <a:srgbClr val="000000"/>
                  </a:solidFill>
                  <a:latin typeface="宋体" panose="02010600030101010101" pitchFamily="2" charset="-122"/>
                </a:rPr>
                <a:t>表示无伤害系列轨迹</a:t>
              </a:r>
              <a:endParaRPr lang="zh-CN" altLang="en-US" sz="1400">
                <a:solidFill>
                  <a:srgbClr val="000000"/>
                </a:solidFill>
                <a:latin typeface="宋体" panose="02010600030101010101" pitchFamily="2" charset="-122"/>
              </a:endParaRPr>
            </a:p>
          </p:txBody>
        </p:sp>
        <p:sp>
          <p:nvSpPr>
            <p:cNvPr id="89346" name="矩形 2939"/>
            <p:cNvSpPr/>
            <p:nvPr/>
          </p:nvSpPr>
          <p:spPr>
            <a:xfrm>
              <a:off x="9065" y="12510"/>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sp>
          <p:nvSpPr>
            <p:cNvPr id="89347" name="矩形 2940"/>
            <p:cNvSpPr/>
            <p:nvPr/>
          </p:nvSpPr>
          <p:spPr>
            <a:xfrm>
              <a:off x="7445" y="12748"/>
              <a:ext cx="32" cy="154"/>
            </a:xfrm>
            <a:prstGeom prst="rect">
              <a:avLst/>
            </a:prstGeom>
            <a:noFill/>
            <a:ln w="9525">
              <a:noFill/>
            </a:ln>
          </p:spPr>
          <p:txBody>
            <a:bodyPr wrap="none" lIns="0" tIns="0" rIns="0" bIns="0" anchor="t" anchorCtr="0">
              <a:spAutoFit/>
            </a:bodyPr>
            <a:p>
              <a:pPr algn="just"/>
              <a:r>
                <a:rPr lang="en-US" altLang="zh-CN" sz="900">
                  <a:solidFill>
                    <a:srgbClr val="000000"/>
                  </a:solidFill>
                  <a:latin typeface="Times New Roman" panose="02020603050405020304" pitchFamily="18" charset="0"/>
                </a:rPr>
                <a:t> </a:t>
              </a:r>
              <a:endParaRPr lang="en-US" altLang="zh-CN" sz="900">
                <a:solidFill>
                  <a:srgbClr val="000000"/>
                </a:solidFill>
                <a:latin typeface="Times New Roman" panose="02020603050405020304" pitchFamily="18" charset="0"/>
              </a:endParaRPr>
            </a:p>
          </p:txBody>
        </p:sp>
      </p:grpSp>
      <p:sp>
        <p:nvSpPr>
          <p:cNvPr id="89348" name="矩形 2941"/>
          <p:cNvSpPr/>
          <p:nvPr/>
        </p:nvSpPr>
        <p:spPr>
          <a:xfrm>
            <a:off x="8153400" y="3657600"/>
            <a:ext cx="503238" cy="2611438"/>
          </a:xfrm>
          <a:prstGeom prst="rect">
            <a:avLst/>
          </a:prstGeom>
          <a:solidFill>
            <a:srgbClr val="BBE0E3"/>
          </a:solidFill>
          <a:ln w="9525">
            <a:noFill/>
          </a:ln>
        </p:spPr>
        <p:txBody>
          <a:bodyPr wrap="none" anchor="ctr" anchorCtr="0"/>
          <a:p>
            <a:pPr algn="ctr"/>
            <a:r>
              <a:rPr lang="zh-CN" altLang="en-US" sz="3200" b="1">
                <a:latin typeface="Arial" panose="020B0604020202020204"/>
              </a:rPr>
              <a:t>劳</a:t>
            </a:r>
            <a:endParaRPr lang="zh-CN" altLang="en-US" sz="3200" b="1">
              <a:latin typeface="Arial" panose="020B0604020202020204"/>
            </a:endParaRPr>
          </a:p>
          <a:p>
            <a:pPr algn="ctr"/>
            <a:r>
              <a:rPr lang="zh-CN" altLang="en-US" sz="3200" b="1">
                <a:latin typeface="Arial" panose="020B0604020202020204"/>
              </a:rPr>
              <a:t>伦</a:t>
            </a:r>
            <a:endParaRPr lang="zh-CN" altLang="en-US" sz="3200" b="1">
              <a:latin typeface="Arial" panose="020B0604020202020204"/>
            </a:endParaRPr>
          </a:p>
          <a:p>
            <a:pPr algn="ctr"/>
            <a:r>
              <a:rPr lang="zh-CN" altLang="en-US" sz="3200" b="1">
                <a:latin typeface="Arial" panose="020B0604020202020204"/>
              </a:rPr>
              <a:t>斯</a:t>
            </a:r>
            <a:endParaRPr lang="zh-CN" altLang="en-US" sz="3200" b="1">
              <a:latin typeface="Arial" panose="020B0604020202020204"/>
            </a:endParaRPr>
          </a:p>
          <a:p>
            <a:pPr algn="ctr"/>
            <a:r>
              <a:rPr lang="zh-CN" altLang="en-US" sz="3200" b="1">
                <a:latin typeface="Arial" panose="020B0604020202020204"/>
              </a:rPr>
              <a:t>模</a:t>
            </a:r>
            <a:endParaRPr lang="zh-CN" altLang="en-US" sz="3200" b="1">
              <a:latin typeface="Arial" panose="020B0604020202020204"/>
            </a:endParaRPr>
          </a:p>
          <a:p>
            <a:pPr algn="ctr"/>
            <a:r>
              <a:rPr lang="zh-CN" altLang="en-US" sz="3200" b="1">
                <a:latin typeface="Arial" panose="020B0604020202020204"/>
              </a:rPr>
              <a:t>型</a:t>
            </a:r>
            <a:endParaRPr lang="zh-CN" altLang="en-US" sz="3200" b="1">
              <a:latin typeface="Arial" panose="020B0604020202020204"/>
            </a:endParaRPr>
          </a:p>
        </p:txBody>
      </p:sp>
      <p:sp>
        <p:nvSpPr>
          <p:cNvPr id="89349" name="矩形 294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89350" name="矩形 2943"/>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2945" name="椭圆 2944"/>
          <p:cNvSpPr/>
          <p:nvPr/>
        </p:nvSpPr>
        <p:spPr>
          <a:xfrm>
            <a:off x="1116013" y="2133600"/>
            <a:ext cx="1439862" cy="863600"/>
          </a:xfrm>
          <a:prstGeom prst="ellipse">
            <a:avLst/>
          </a:prstGeom>
          <a:noFill/>
          <a:ln w="28575" cap="flat" cmpd="sng">
            <a:solidFill>
              <a:srgbClr val="FF0000"/>
            </a:solidFill>
            <a:prstDash val="solid"/>
            <a:round/>
            <a:headEnd type="none" w="med" len="med"/>
            <a:tailEnd type="none" w="med" len="med"/>
          </a:ln>
        </p:spPr>
        <p:txBody>
          <a:bodyPr anchor="t" anchorCtr="0"/>
          <a:p>
            <a:endParaRPr lang="zh-CN" altLang="en-US">
              <a:latin typeface="Arial" panose="020B0604020202020204"/>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childTnLst>
                                    <p:set>
                                      <p:cBhvr additive="base">
                                        <p:cTn id="6" dur="1" fill="hold">
                                          <p:stCondLst>
                                            <p:cond delay="0"/>
                                          </p:stCondLst>
                                        </p:cTn>
                                        <p:tgtEl>
                                          <p:spTgt spid="2945"/>
                                        </p:tgtEl>
                                        <p:attrNameLst>
                                          <p:attrName>style.visibility</p:attrName>
                                        </p:attrNameLst>
                                      </p:cBhvr>
                                      <p:to>
                                        <p:strVal val="visible"/>
                                      </p:to>
                                    </p:set>
                                    <p:anim calcmode="lin" valueType="num">
                                      <p:cBhvr additive="base">
                                        <p:cTn id="7" dur="5000" fill="hold"/>
                                        <p:tgtEl>
                                          <p:spTgt spid="2945"/>
                                        </p:tgtEl>
                                        <p:attrNameLst>
                                          <p:attrName>ppt_w</p:attrName>
                                        </p:attrNameLst>
                                      </p:cBhvr>
                                      <p:tavLst>
                                        <p:tav tm="0" fmla="#ppt_w*sin(2.5*pi*$)">
                                          <p:val>
                                            <p:fltVal val="0.000000"/>
                                          </p:val>
                                        </p:tav>
                                        <p:tav tm="100000">
                                          <p:val>
                                            <p:fltVal val="1.000000"/>
                                          </p:val>
                                        </p:tav>
                                      </p:tavLst>
                                    </p:anim>
                                    <p:anim calcmode="lin" valueType="num">
                                      <p:cBhvr additive="base">
                                        <p:cTn id="8" dur="5000" fill="hold"/>
                                        <p:tgtEl>
                                          <p:spTgt spid="29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矩形 294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0114" name="矩形 2948"/>
          <p:cNvSpPr/>
          <p:nvPr/>
        </p:nvSpPr>
        <p:spPr>
          <a:xfrm>
            <a:off x="0" y="908050"/>
            <a:ext cx="6192838" cy="1554163"/>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Arial" panose="020B0604020202020204"/>
              </a:rPr>
              <a:t>初期警告</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对于生产现场的某人（行为人）来说，关于危险出现的信息。</a:t>
            </a:r>
            <a:endParaRPr lang="zh-CN" altLang="en-US" sz="3200" b="1">
              <a:solidFill>
                <a:schemeClr val="tx2"/>
              </a:solidFill>
              <a:latin typeface="Arial" panose="020B0604020202020204"/>
            </a:endParaRPr>
          </a:p>
        </p:txBody>
      </p:sp>
      <p:sp>
        <p:nvSpPr>
          <p:cNvPr id="90115" name="矩形 2949"/>
          <p:cNvSpPr/>
          <p:nvPr/>
        </p:nvSpPr>
        <p:spPr>
          <a:xfrm>
            <a:off x="0" y="2492375"/>
            <a:ext cx="5905500" cy="1554163"/>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Arial" panose="020B0604020202020204"/>
              </a:rPr>
              <a:t>接受警告失误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不足以引起注意、外界干扰分散了注意、本身没有注意</a:t>
            </a:r>
            <a:endParaRPr lang="zh-CN" altLang="en-US" sz="3200" b="1">
              <a:solidFill>
                <a:schemeClr val="tx2"/>
              </a:solidFill>
              <a:latin typeface="Arial" panose="020B0604020202020204"/>
            </a:endParaRPr>
          </a:p>
        </p:txBody>
      </p:sp>
      <p:sp>
        <p:nvSpPr>
          <p:cNvPr id="90116" name="下箭头 2950"/>
          <p:cNvSpPr/>
          <p:nvPr/>
        </p:nvSpPr>
        <p:spPr>
          <a:xfrm>
            <a:off x="7167563" y="1989138"/>
            <a:ext cx="576262" cy="936625"/>
          </a:xfrm>
          <a:prstGeom prst="downArrow">
            <a:avLst>
              <a:gd name="adj1" fmla="val 50000"/>
              <a:gd name="adj2" fmla="val 40618"/>
            </a:avLst>
          </a:prstGeom>
          <a:solidFill>
            <a:srgbClr val="BBE0E3"/>
          </a:solidFill>
          <a:ln w="9525" cap="flat" cmpd="sng">
            <a:solidFill>
              <a:srgbClr val="000000"/>
            </a:solidFill>
            <a:prstDash val="solid"/>
            <a:miter/>
            <a:headEnd type="none" w="med" len="med"/>
            <a:tailEnd type="none" w="med" len="med"/>
          </a:ln>
        </p:spPr>
        <p:txBody>
          <a:bodyPr anchor="t" anchorCtr="0"/>
          <a:p>
            <a:endParaRPr lang="zh-CN" altLang="en-US">
              <a:latin typeface="Arial" panose="020B0604020202020204"/>
            </a:endParaRPr>
          </a:p>
        </p:txBody>
      </p:sp>
      <p:sp>
        <p:nvSpPr>
          <p:cNvPr id="90117" name="矩形 2951"/>
          <p:cNvSpPr/>
          <p:nvPr/>
        </p:nvSpPr>
        <p:spPr>
          <a:xfrm>
            <a:off x="6951663" y="908050"/>
            <a:ext cx="1079500" cy="108108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algn="ctr"/>
            <a:r>
              <a:rPr lang="zh-CN" altLang="en-US" sz="3200" b="1">
                <a:latin typeface="Arial" panose="020B0604020202020204"/>
              </a:rPr>
              <a:t>初期</a:t>
            </a:r>
            <a:endParaRPr lang="zh-CN" altLang="en-US" sz="3200" b="1">
              <a:latin typeface="Arial" panose="020B0604020202020204"/>
            </a:endParaRPr>
          </a:p>
          <a:p>
            <a:pPr algn="ctr"/>
            <a:r>
              <a:rPr lang="zh-CN" altLang="en-US" sz="3200" b="1">
                <a:latin typeface="Arial" panose="020B0604020202020204"/>
              </a:rPr>
              <a:t>警告</a:t>
            </a:r>
            <a:endParaRPr lang="zh-CN" altLang="en-US" sz="3200" b="1">
              <a:latin typeface="Arial" panose="020B0604020202020204"/>
            </a:endParaRPr>
          </a:p>
        </p:txBody>
      </p:sp>
      <p:sp>
        <p:nvSpPr>
          <p:cNvPr id="90118" name="矩形 2952"/>
          <p:cNvSpPr/>
          <p:nvPr/>
        </p:nvSpPr>
        <p:spPr>
          <a:xfrm>
            <a:off x="6951663" y="2924175"/>
            <a:ext cx="1079500" cy="1081088"/>
          </a:xfrm>
          <a:prstGeom prst="rect">
            <a:avLst/>
          </a:prstGeom>
          <a:solidFill>
            <a:srgbClr val="FFFFFF"/>
          </a:solidFill>
          <a:ln w="9525" cap="flat" cmpd="sng">
            <a:solidFill>
              <a:srgbClr val="000000"/>
            </a:solidFill>
            <a:prstDash val="solid"/>
            <a:miter/>
            <a:headEnd type="none" w="med" len="med"/>
            <a:tailEnd type="none" w="med" len="med"/>
          </a:ln>
        </p:spPr>
        <p:txBody>
          <a:bodyPr wrap="none" anchor="ctr" anchorCtr="0"/>
          <a:p>
            <a:pPr algn="ctr"/>
            <a:r>
              <a:rPr lang="zh-CN" altLang="en-US" sz="3200" b="1">
                <a:latin typeface="Arial" panose="020B0604020202020204"/>
              </a:rPr>
              <a:t>警告</a:t>
            </a:r>
            <a:endParaRPr lang="zh-CN" altLang="en-US" sz="3200" b="1">
              <a:latin typeface="Arial" panose="020B0604020202020204"/>
            </a:endParaRPr>
          </a:p>
          <a:p>
            <a:pPr algn="ctr"/>
            <a:r>
              <a:rPr lang="zh-CN" altLang="en-US" sz="3200" b="1">
                <a:latin typeface="Arial" panose="020B0604020202020204"/>
              </a:rPr>
              <a:t>反应</a:t>
            </a:r>
            <a:endParaRPr lang="zh-CN" altLang="en-US" sz="3200" b="1">
              <a:latin typeface="Arial" panose="020B0604020202020204"/>
            </a:endParaRPr>
          </a:p>
        </p:txBody>
      </p:sp>
      <p:sp>
        <p:nvSpPr>
          <p:cNvPr id="90119" name="矩形 2953"/>
          <p:cNvSpPr/>
          <p:nvPr/>
        </p:nvSpPr>
        <p:spPr>
          <a:xfrm>
            <a:off x="6878638" y="4237038"/>
            <a:ext cx="681037" cy="2620962"/>
          </a:xfrm>
          <a:prstGeom prst="rect">
            <a:avLst/>
          </a:prstGeom>
          <a:noFill/>
          <a:ln w="9525" cap="flat" cmpd="sng">
            <a:solidFill>
              <a:srgbClr val="000000"/>
            </a:solidFill>
            <a:prstDash val="solid"/>
            <a:miter/>
            <a:headEnd type="none" w="med" len="med"/>
            <a:tailEnd type="none" w="med" len="med"/>
          </a:ln>
        </p:spPr>
        <p:txBody>
          <a:bodyPr vert="eaVert" anchor="t" anchorCtr="0">
            <a:spAutoFit/>
          </a:bodyPr>
          <a:p>
            <a:pPr>
              <a:spcBef>
                <a:spcPct val="50000"/>
              </a:spcBef>
            </a:pPr>
            <a:r>
              <a:rPr lang="zh-CN" altLang="en-US" sz="3200" b="1">
                <a:latin typeface="Arial" panose="020B0604020202020204"/>
              </a:rPr>
              <a:t>识别警告失误</a:t>
            </a:r>
            <a:endParaRPr lang="zh-CN" altLang="en-US" sz="3200" b="1">
              <a:latin typeface="Arial" panose="020B0604020202020204"/>
            </a:endParaRPr>
          </a:p>
        </p:txBody>
      </p:sp>
      <p:sp>
        <p:nvSpPr>
          <p:cNvPr id="90120" name="矩形 2954"/>
          <p:cNvSpPr/>
          <p:nvPr/>
        </p:nvSpPr>
        <p:spPr>
          <a:xfrm>
            <a:off x="7670800" y="4237038"/>
            <a:ext cx="681038" cy="2620962"/>
          </a:xfrm>
          <a:prstGeom prst="rect">
            <a:avLst/>
          </a:prstGeom>
          <a:noFill/>
          <a:ln w="9525" cap="flat" cmpd="sng">
            <a:solidFill>
              <a:srgbClr val="000000"/>
            </a:solidFill>
            <a:prstDash val="solid"/>
            <a:miter/>
            <a:headEnd type="none" w="med" len="med"/>
            <a:tailEnd type="none" w="med" len="med"/>
          </a:ln>
        </p:spPr>
        <p:txBody>
          <a:bodyPr vert="eaVert" anchor="t" anchorCtr="0">
            <a:spAutoFit/>
          </a:bodyPr>
          <a:p>
            <a:pPr>
              <a:spcBef>
                <a:spcPct val="50000"/>
              </a:spcBef>
            </a:pPr>
            <a:r>
              <a:rPr lang="zh-CN" altLang="en-US" sz="3200" b="1">
                <a:latin typeface="Arial" panose="020B0604020202020204"/>
              </a:rPr>
              <a:t>警告反应失误</a:t>
            </a:r>
            <a:endParaRPr lang="zh-CN" altLang="en-US" sz="3200" b="1">
              <a:latin typeface="Arial" panose="020B0604020202020204"/>
            </a:endParaRPr>
          </a:p>
        </p:txBody>
      </p:sp>
      <p:sp>
        <p:nvSpPr>
          <p:cNvPr id="90121" name="矩形 2955"/>
          <p:cNvSpPr/>
          <p:nvPr/>
        </p:nvSpPr>
        <p:spPr>
          <a:xfrm>
            <a:off x="8462963" y="4237038"/>
            <a:ext cx="681037" cy="2620962"/>
          </a:xfrm>
          <a:prstGeom prst="rect">
            <a:avLst/>
          </a:prstGeom>
          <a:noFill/>
          <a:ln w="9525" cap="flat" cmpd="sng">
            <a:solidFill>
              <a:srgbClr val="000000"/>
            </a:solidFill>
            <a:prstDash val="solid"/>
            <a:miter/>
            <a:headEnd type="none" w="med" len="med"/>
            <a:tailEnd type="none" w="med" len="med"/>
          </a:ln>
        </p:spPr>
        <p:txBody>
          <a:bodyPr vert="eaVert" anchor="t" anchorCtr="0">
            <a:spAutoFit/>
          </a:bodyPr>
          <a:p>
            <a:pPr>
              <a:spcBef>
                <a:spcPct val="50000"/>
              </a:spcBef>
            </a:pPr>
            <a:r>
              <a:rPr lang="zh-CN" altLang="en-US" sz="3200" b="1">
                <a:latin typeface="Arial" panose="020B0604020202020204"/>
              </a:rPr>
              <a:t>二次警告</a:t>
            </a:r>
            <a:endParaRPr lang="zh-CN" altLang="en-US" sz="3200" b="1">
              <a:latin typeface="Arial" panose="020B0604020202020204"/>
            </a:endParaRPr>
          </a:p>
        </p:txBody>
      </p:sp>
      <p:sp>
        <p:nvSpPr>
          <p:cNvPr id="90122" name="矩形 2956"/>
          <p:cNvSpPr/>
          <p:nvPr/>
        </p:nvSpPr>
        <p:spPr>
          <a:xfrm>
            <a:off x="6086475" y="4265613"/>
            <a:ext cx="681038" cy="2592387"/>
          </a:xfrm>
          <a:prstGeom prst="rect">
            <a:avLst/>
          </a:prstGeom>
          <a:noFill/>
          <a:ln w="9525" cap="flat" cmpd="sng">
            <a:solidFill>
              <a:srgbClr val="000000"/>
            </a:solidFill>
            <a:prstDash val="solid"/>
            <a:miter/>
            <a:headEnd type="none" w="med" len="med"/>
            <a:tailEnd type="none" w="med" len="med"/>
          </a:ln>
        </p:spPr>
        <p:txBody>
          <a:bodyPr vert="eaVert" anchor="t" anchorCtr="0">
            <a:spAutoFit/>
          </a:bodyPr>
          <a:p>
            <a:pPr>
              <a:spcBef>
                <a:spcPct val="50000"/>
              </a:spcBef>
            </a:pPr>
            <a:r>
              <a:rPr lang="zh-CN" altLang="en-US" sz="3200" b="1">
                <a:latin typeface="Arial" panose="020B0604020202020204"/>
              </a:rPr>
              <a:t>接受警告失误</a:t>
            </a:r>
            <a:endParaRPr lang="zh-CN" altLang="en-US" sz="3200" b="1">
              <a:latin typeface="Arial" panose="020B0604020202020204"/>
            </a:endParaRPr>
          </a:p>
        </p:txBody>
      </p:sp>
      <p:sp>
        <p:nvSpPr>
          <p:cNvPr id="90123" name="左大括号 2957"/>
          <p:cNvSpPr/>
          <p:nvPr/>
        </p:nvSpPr>
        <p:spPr>
          <a:xfrm rot="5400000">
            <a:off x="7418388" y="2744788"/>
            <a:ext cx="215900" cy="2735262"/>
          </a:xfrm>
          <a:prstGeom prst="leftBrace">
            <a:avLst>
              <a:gd name="adj1" fmla="val 105458"/>
              <a:gd name="adj2" fmla="val 50000"/>
            </a:avLst>
          </a:prstGeom>
          <a:solidFill>
            <a:srgbClr val="BBE0E3"/>
          </a:solidFill>
          <a:ln w="9525" cap="flat" cmpd="sng">
            <a:solidFill>
              <a:srgbClr val="000000"/>
            </a:solidFill>
            <a:prstDash val="solid"/>
            <a:round/>
            <a:headEnd type="none" w="med" len="med"/>
            <a:tailEnd type="none" w="med" len="med"/>
          </a:ln>
        </p:spPr>
        <p:txBody>
          <a:bodyPr anchor="t" anchorCtr="0"/>
          <a:p>
            <a:endParaRPr lang="zh-CN" altLang="en-US">
              <a:latin typeface="Arial" panose="020B0604020202020204"/>
            </a:endParaRPr>
          </a:p>
        </p:txBody>
      </p:sp>
      <p:sp>
        <p:nvSpPr>
          <p:cNvPr id="90124" name="矩形 2958"/>
          <p:cNvSpPr/>
          <p:nvPr/>
        </p:nvSpPr>
        <p:spPr>
          <a:xfrm>
            <a:off x="8316913" y="908050"/>
            <a:ext cx="576262" cy="3097213"/>
          </a:xfrm>
          <a:prstGeom prst="rect">
            <a:avLst/>
          </a:prstGeom>
          <a:solidFill>
            <a:srgbClr val="FF0000"/>
          </a:solidFill>
          <a:ln w="9525" cap="flat" cmpd="sng">
            <a:solidFill>
              <a:srgbClr val="000000"/>
            </a:solidFill>
            <a:prstDash val="solid"/>
            <a:miter/>
            <a:headEnd type="none" w="med" len="med"/>
            <a:tailEnd type="none" w="med" len="med"/>
          </a:ln>
        </p:spPr>
        <p:txBody>
          <a:bodyPr wrap="none" anchor="ctr" anchorCtr="0"/>
          <a:p>
            <a:pPr algn="ctr"/>
            <a:r>
              <a:rPr lang="zh-CN" altLang="en-US" sz="3200" b="1">
                <a:solidFill>
                  <a:srgbClr val="FFFF00"/>
                </a:solidFill>
                <a:latin typeface="Arial" panose="020B0604020202020204"/>
              </a:rPr>
              <a:t>管</a:t>
            </a:r>
            <a:endParaRPr lang="zh-CN" altLang="en-US" sz="3200" b="1">
              <a:solidFill>
                <a:srgbClr val="FFFF00"/>
              </a:solidFill>
              <a:latin typeface="Arial" panose="020B0604020202020204"/>
            </a:endParaRPr>
          </a:p>
          <a:p>
            <a:pPr algn="ctr"/>
            <a:r>
              <a:rPr lang="zh-CN" altLang="en-US" sz="3200" b="1">
                <a:solidFill>
                  <a:srgbClr val="FFFF00"/>
                </a:solidFill>
                <a:latin typeface="Arial" panose="020B0604020202020204"/>
              </a:rPr>
              <a:t>理</a:t>
            </a:r>
            <a:endParaRPr lang="zh-CN" altLang="en-US" sz="3200" b="1">
              <a:solidFill>
                <a:srgbClr val="FFFF00"/>
              </a:solidFill>
              <a:latin typeface="Arial" panose="020B0604020202020204"/>
            </a:endParaRPr>
          </a:p>
          <a:p>
            <a:pPr algn="ctr"/>
            <a:r>
              <a:rPr lang="zh-CN" altLang="en-US" sz="3200" b="1">
                <a:solidFill>
                  <a:srgbClr val="FFFF00"/>
                </a:solidFill>
                <a:latin typeface="Arial" panose="020B0604020202020204"/>
              </a:rPr>
              <a:t>失</a:t>
            </a:r>
            <a:endParaRPr lang="zh-CN" altLang="en-US" sz="3200" b="1">
              <a:solidFill>
                <a:srgbClr val="FFFF00"/>
              </a:solidFill>
              <a:latin typeface="Arial" panose="020B0604020202020204"/>
            </a:endParaRPr>
          </a:p>
          <a:p>
            <a:pPr algn="ctr"/>
            <a:r>
              <a:rPr lang="zh-CN" altLang="en-US" sz="3200" b="1">
                <a:solidFill>
                  <a:srgbClr val="FFFF00"/>
                </a:solidFill>
                <a:latin typeface="Arial" panose="020B0604020202020204"/>
              </a:rPr>
              <a:t>误</a:t>
            </a:r>
            <a:endParaRPr lang="zh-CN" altLang="en-US" sz="3200" b="1">
              <a:solidFill>
                <a:srgbClr val="FFFF00"/>
              </a:solidFill>
              <a:latin typeface="Arial" panose="020B0604020202020204"/>
            </a:endParaRPr>
          </a:p>
        </p:txBody>
      </p:sp>
      <p:cxnSp>
        <p:nvCxnSpPr>
          <p:cNvPr id="90125" name="直接连接符 2959"/>
          <p:cNvCxnSpPr/>
          <p:nvPr/>
        </p:nvCxnSpPr>
        <p:spPr>
          <a:xfrm>
            <a:off x="7596188" y="2420938"/>
            <a:ext cx="720725" cy="0"/>
          </a:xfrm>
          <a:prstGeom prst="line">
            <a:avLst/>
          </a:prstGeom>
          <a:ln w="22225" cap="flat" cmpd="sng">
            <a:solidFill>
              <a:srgbClr val="000000"/>
            </a:solidFill>
            <a:prstDash val="solid"/>
            <a:round/>
            <a:headEnd type="none" w="med" len="med"/>
            <a:tailEnd type="triangle" w="med" len="med"/>
          </a:ln>
        </p:spPr>
      </p:cxnSp>
      <p:sp>
        <p:nvSpPr>
          <p:cNvPr id="90126" name="矩形 2960"/>
          <p:cNvSpPr/>
          <p:nvPr/>
        </p:nvSpPr>
        <p:spPr>
          <a:xfrm>
            <a:off x="7524750" y="1916113"/>
            <a:ext cx="935038" cy="579437"/>
          </a:xfrm>
          <a:prstGeom prst="rect">
            <a:avLst/>
          </a:prstGeom>
          <a:noFill/>
          <a:ln w="9525">
            <a:noFill/>
          </a:ln>
        </p:spPr>
        <p:txBody>
          <a:bodyPr anchor="t" anchorCtr="0">
            <a:spAutoFit/>
          </a:bodyPr>
          <a:p>
            <a:pPr>
              <a:spcBef>
                <a:spcPct val="50000"/>
              </a:spcBef>
            </a:pPr>
            <a:r>
              <a:rPr lang="en-US" altLang="zh-CN" sz="3200">
                <a:latin typeface="Times New Roman" panose="02020603050405020304" pitchFamily="18" charset="0"/>
              </a:rPr>
              <a:t>NO</a:t>
            </a:r>
            <a:endParaRPr lang="en-US" altLang="zh-CN" sz="3200">
              <a:latin typeface="Times New Roman" panose="02020603050405020304" pitchFamily="18" charset="0"/>
            </a:endParaRPr>
          </a:p>
        </p:txBody>
      </p:sp>
      <p:sp>
        <p:nvSpPr>
          <p:cNvPr id="90127" name="矩形 2961"/>
          <p:cNvSpPr/>
          <p:nvPr/>
        </p:nvSpPr>
        <p:spPr>
          <a:xfrm>
            <a:off x="0" y="4005263"/>
            <a:ext cx="5905500" cy="579437"/>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Arial" panose="020B0604020202020204"/>
              </a:rPr>
              <a:t>识别警告失误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缺乏经验知识</a:t>
            </a:r>
            <a:endParaRPr lang="zh-CN" altLang="en-US" sz="3200" b="1">
              <a:solidFill>
                <a:schemeClr val="tx2"/>
              </a:solidFill>
              <a:latin typeface="Arial" panose="020B0604020202020204"/>
            </a:endParaRPr>
          </a:p>
        </p:txBody>
      </p:sp>
      <p:sp>
        <p:nvSpPr>
          <p:cNvPr id="90128" name="矩形 2962"/>
          <p:cNvSpPr/>
          <p:nvPr/>
        </p:nvSpPr>
        <p:spPr>
          <a:xfrm>
            <a:off x="0" y="4652963"/>
            <a:ext cx="5905500" cy="1066800"/>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Arial" panose="020B0604020202020204"/>
              </a:rPr>
              <a:t>警告反应失误</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麻痹大意、置之不理，估计不足、判断失误</a:t>
            </a:r>
            <a:endParaRPr lang="zh-CN" altLang="en-US" sz="3200" b="1">
              <a:solidFill>
                <a:schemeClr val="tx2"/>
              </a:solidFill>
              <a:latin typeface="Arial" panose="020B0604020202020204"/>
            </a:endParaRPr>
          </a:p>
        </p:txBody>
      </p:sp>
      <p:sp>
        <p:nvSpPr>
          <p:cNvPr id="90129" name="矩形 2963"/>
          <p:cNvSpPr/>
          <p:nvPr/>
        </p:nvSpPr>
        <p:spPr>
          <a:xfrm>
            <a:off x="0" y="5791200"/>
            <a:ext cx="5905500" cy="1066800"/>
          </a:xfrm>
          <a:prstGeom prst="rect">
            <a:avLst/>
          </a:prstGeom>
          <a:noFill/>
          <a:ln w="9525">
            <a:noFill/>
          </a:ln>
        </p:spPr>
        <p:txBody>
          <a:bodyPr anchor="t" anchorCtr="0">
            <a:spAutoFit/>
          </a:bodyPr>
          <a:p>
            <a:pPr>
              <a:spcBef>
                <a:spcPct val="20000"/>
              </a:spcBef>
              <a:buClr>
                <a:schemeClr val="hlink"/>
              </a:buClr>
              <a:buFont typeface="Wingdings" panose="05000000000000000000" pitchFamily="2" charset="2"/>
            </a:pPr>
            <a:r>
              <a:rPr lang="zh-CN" altLang="en-US" sz="3200" b="1">
                <a:solidFill>
                  <a:schemeClr val="tx2"/>
                </a:solidFill>
                <a:latin typeface="Arial" panose="020B0604020202020204"/>
              </a:rPr>
              <a:t>二次警告</a:t>
            </a:r>
            <a:r>
              <a:rPr lang="en-US" altLang="zh-CN" sz="3200" b="1">
                <a:solidFill>
                  <a:schemeClr val="tx2"/>
                </a:solidFill>
                <a:latin typeface="Arial" panose="020B0604020202020204"/>
              </a:rPr>
              <a:t>——</a:t>
            </a:r>
            <a:r>
              <a:rPr lang="zh-CN" altLang="en-US" sz="3200" b="1">
                <a:solidFill>
                  <a:schemeClr val="tx2"/>
                </a:solidFill>
                <a:latin typeface="Arial" panose="020B0604020202020204"/>
              </a:rPr>
              <a:t>行为人向他人发出警告</a:t>
            </a:r>
            <a:endParaRPr lang="zh-CN" altLang="en-US" sz="3200" b="1">
              <a:solidFill>
                <a:schemeClr val="tx2"/>
              </a:solidFill>
              <a:latin typeface="Arial" panose="020B0604020202020204"/>
            </a:endParaRPr>
          </a:p>
        </p:txBody>
      </p:sp>
      <p:sp>
        <p:nvSpPr>
          <p:cNvPr id="90130" name="矩形 296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0131" name="矩形 296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208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086" name="矩形 2085"/>
          <p:cNvSpPr/>
          <p:nvPr/>
        </p:nvSpPr>
        <p:spPr>
          <a:xfrm>
            <a:off x="304800" y="1752600"/>
            <a:ext cx="8458200" cy="1554163"/>
          </a:xfrm>
          <a:prstGeom prst="rect">
            <a:avLst/>
          </a:prstGeom>
          <a:noFill/>
          <a:ln w="9525">
            <a:noFill/>
          </a:ln>
        </p:spPr>
        <p:txBody>
          <a:bodyPr anchor="t" anchorCtr="0">
            <a:spAutoFit/>
          </a:bodyPr>
          <a:p>
            <a:pPr>
              <a:spcBef>
                <a:spcPct val="50000"/>
              </a:spcBef>
            </a:pPr>
            <a:r>
              <a:rPr lang="zh-CN" altLang="en-US" sz="3200" b="1">
                <a:latin typeface="Arial" panose="020B0604020202020204"/>
              </a:rPr>
              <a:t>危险</a:t>
            </a:r>
            <a:r>
              <a:rPr lang="en-US" altLang="zh-CN" sz="3200" b="1">
                <a:latin typeface="Arial" panose="020B0604020202020204"/>
              </a:rPr>
              <a:t>——</a:t>
            </a:r>
            <a:r>
              <a:rPr lang="zh-CN" altLang="en-US" sz="3200" b="1">
                <a:latin typeface="Arial" panose="020B0604020202020204"/>
              </a:rPr>
              <a:t>是导致人员伤亡或疾病，或导致系统、设备、社会财富损失、损坏或环境破坏的任何真实或潜在的条件。</a:t>
            </a:r>
            <a:endParaRPr lang="zh-CN" altLang="en-US" sz="3200" b="1">
              <a:latin typeface="Arial" panose="020B0604020202020204"/>
            </a:endParaRPr>
          </a:p>
        </p:txBody>
      </p:sp>
      <p:pic>
        <p:nvPicPr>
          <p:cNvPr id="2087" name="图片 2086"/>
          <p:cNvPicPr>
            <a:picLocks noChangeAspect="1"/>
          </p:cNvPicPr>
          <p:nvPr/>
        </p:nvPicPr>
        <p:blipFill>
          <a:blip r:embed="rId1"/>
          <a:stretch>
            <a:fillRect/>
          </a:stretch>
        </p:blipFill>
        <p:spPr>
          <a:xfrm>
            <a:off x="7620000" y="5516563"/>
            <a:ext cx="1524000" cy="1341437"/>
          </a:xfrm>
          <a:prstGeom prst="rect">
            <a:avLst/>
          </a:prstGeom>
          <a:noFill/>
          <a:ln w="9525">
            <a:noFill/>
          </a:ln>
        </p:spPr>
      </p:pic>
      <p:sp>
        <p:nvSpPr>
          <p:cNvPr id="2088" name="矩形 2087"/>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危险与事故</a:t>
            </a:r>
            <a:endParaRPr lang="zh-CN" altLang="en-US" b="1">
              <a:latin typeface="Arial" panose="020B0604020202020204"/>
              <a:ea typeface="华文行楷" pitchFamily="2" charset="-122"/>
            </a:endParaRPr>
          </a:p>
        </p:txBody>
      </p:sp>
      <p:sp>
        <p:nvSpPr>
          <p:cNvPr id="2089" name="矩形 2088"/>
          <p:cNvSpPr/>
          <p:nvPr/>
        </p:nvSpPr>
        <p:spPr>
          <a:xfrm>
            <a:off x="1371600" y="3662363"/>
            <a:ext cx="1828800" cy="579437"/>
          </a:xfrm>
          <a:prstGeom prst="rect">
            <a:avLst/>
          </a:prstGeom>
          <a:solidFill>
            <a:srgbClr val="339966"/>
          </a:solidFill>
          <a:ln w="9525">
            <a:noFill/>
          </a:ln>
        </p:spPr>
        <p:txBody>
          <a:bodyPr anchor="ctr" anchorCtr="1">
            <a:spAutoFit/>
          </a:bodyPr>
          <a:p>
            <a:pPr>
              <a:spcBef>
                <a:spcPct val="50000"/>
              </a:spcBef>
            </a:pPr>
            <a:r>
              <a:rPr lang="zh-CN" altLang="en-US" sz="3200" b="1">
                <a:latin typeface="Arial" panose="020B0604020202020204"/>
              </a:rPr>
              <a:t>危险</a:t>
            </a:r>
            <a:endParaRPr lang="zh-CN" altLang="en-US" sz="3200" b="1">
              <a:latin typeface="Arial" panose="020B0604020202020204"/>
            </a:endParaRPr>
          </a:p>
        </p:txBody>
      </p:sp>
      <p:sp>
        <p:nvSpPr>
          <p:cNvPr id="2090" name="矩形 2089"/>
          <p:cNvSpPr/>
          <p:nvPr/>
        </p:nvSpPr>
        <p:spPr>
          <a:xfrm>
            <a:off x="3429000" y="3733800"/>
            <a:ext cx="1447800" cy="381000"/>
          </a:xfrm>
          <a:prstGeom prst="rect">
            <a:avLst/>
          </a:prstGeom>
          <a:solidFill>
            <a:srgbClr val="BBE0E3"/>
          </a:solidFill>
          <a:ln w="9525">
            <a:noFill/>
          </a:ln>
        </p:spPr>
        <p:txBody>
          <a:bodyPr anchor="t" anchorCtr="0"/>
          <a:p>
            <a:endParaRPr lang="zh-CN" altLang="en-US">
              <a:latin typeface="Arial" panose="020B0604020202020204"/>
            </a:endParaRPr>
          </a:p>
        </p:txBody>
      </p:sp>
      <p:sp>
        <p:nvSpPr>
          <p:cNvPr id="2091" name="矩形 2090"/>
          <p:cNvSpPr/>
          <p:nvPr/>
        </p:nvSpPr>
        <p:spPr>
          <a:xfrm>
            <a:off x="5029200" y="3662363"/>
            <a:ext cx="1828800" cy="579437"/>
          </a:xfrm>
          <a:prstGeom prst="rect">
            <a:avLst/>
          </a:prstGeom>
          <a:solidFill>
            <a:srgbClr val="FF0000"/>
          </a:solidFill>
          <a:ln w="9525">
            <a:noFill/>
          </a:ln>
        </p:spPr>
        <p:txBody>
          <a:bodyPr anchor="ctr" anchorCtr="1">
            <a:spAutoFit/>
          </a:bodyPr>
          <a:p>
            <a:pPr>
              <a:spcBef>
                <a:spcPct val="50000"/>
              </a:spcBef>
            </a:pPr>
            <a:r>
              <a:rPr lang="zh-CN" altLang="en-US" sz="3200" b="1">
                <a:solidFill>
                  <a:srgbClr val="FFFF00"/>
                </a:solidFill>
                <a:latin typeface="Arial" panose="020B0604020202020204"/>
              </a:rPr>
              <a:t>事故</a:t>
            </a:r>
            <a:endParaRPr lang="zh-CN" altLang="en-US" sz="3200" b="1">
              <a:solidFill>
                <a:srgbClr val="FFFF00"/>
              </a:solidFill>
              <a:latin typeface="Arial" panose="020B0604020202020204"/>
            </a:endParaRPr>
          </a:p>
        </p:txBody>
      </p:sp>
      <p:sp>
        <p:nvSpPr>
          <p:cNvPr id="2092" name="等腰三角形 2091"/>
          <p:cNvSpPr/>
          <p:nvPr/>
        </p:nvSpPr>
        <p:spPr>
          <a:xfrm>
            <a:off x="3048000" y="4267200"/>
            <a:ext cx="2133600" cy="1600200"/>
          </a:xfrm>
          <a:prstGeom prst="triangle">
            <a:avLst>
              <a:gd name="adj" fmla="val 50000"/>
            </a:avLst>
          </a:prstGeom>
          <a:solidFill>
            <a:srgbClr val="BBE0E3"/>
          </a:solidFill>
          <a:ln w="9525">
            <a:noFill/>
          </a:ln>
        </p:spPr>
        <p:txBody>
          <a:bodyPr wrap="none" anchor="ctr" anchorCtr="1"/>
          <a:p>
            <a:pPr algn="ctr"/>
            <a:r>
              <a:rPr lang="zh-CN" altLang="en-US" sz="3200" b="1">
                <a:latin typeface="Arial" panose="020B0604020202020204"/>
              </a:rPr>
              <a:t>触发</a:t>
            </a:r>
            <a:endParaRPr lang="zh-CN" altLang="en-US" sz="3200" b="1">
              <a:latin typeface="Arial" panose="020B0604020202020204"/>
            </a:endParaRPr>
          </a:p>
          <a:p>
            <a:pPr algn="ctr"/>
            <a:r>
              <a:rPr lang="zh-CN" altLang="en-US" sz="3200" b="1">
                <a:latin typeface="Arial" panose="020B0604020202020204"/>
              </a:rPr>
              <a:t>条件</a:t>
            </a:r>
            <a:endParaRPr lang="zh-CN" altLang="en-US" sz="3200" b="1">
              <a:latin typeface="Arial" panose="020B0604020202020204"/>
            </a:endParaRPr>
          </a:p>
        </p:txBody>
      </p:sp>
      <p:sp>
        <p:nvSpPr>
          <p:cNvPr id="2093" name="云形标注 2092"/>
          <p:cNvSpPr/>
          <p:nvPr/>
        </p:nvSpPr>
        <p:spPr>
          <a:xfrm>
            <a:off x="304800" y="4419600"/>
            <a:ext cx="1676400" cy="1676400"/>
          </a:xfrm>
          <a:prstGeom prst="cloudCallout">
            <a:avLst>
              <a:gd name="adj1" fmla="val 79736"/>
              <a:gd name="adj2" fmla="val -55778"/>
            </a:avLst>
          </a:prstGeom>
          <a:solidFill>
            <a:srgbClr val="BBE0E3"/>
          </a:solidFill>
          <a:ln w="9525">
            <a:noFill/>
          </a:ln>
        </p:spPr>
        <p:txBody>
          <a:bodyPr anchor="t" anchorCtr="0"/>
          <a:p>
            <a:pPr algn="ctr"/>
            <a:r>
              <a:rPr lang="zh-CN" altLang="en-US" sz="3200" b="1">
                <a:latin typeface="Arial" panose="020B0604020202020204"/>
              </a:rPr>
              <a:t>潜在条件</a:t>
            </a:r>
            <a:endParaRPr lang="zh-CN" altLang="en-US" sz="3200" b="1">
              <a:latin typeface="Arial" panose="020B0604020202020204"/>
            </a:endParaRPr>
          </a:p>
        </p:txBody>
      </p:sp>
      <p:sp>
        <p:nvSpPr>
          <p:cNvPr id="2094" name="云形标注 2093"/>
          <p:cNvSpPr/>
          <p:nvPr/>
        </p:nvSpPr>
        <p:spPr>
          <a:xfrm>
            <a:off x="5715000" y="4724400"/>
            <a:ext cx="1981200" cy="1447800"/>
          </a:xfrm>
          <a:prstGeom prst="cloudCallout">
            <a:avLst>
              <a:gd name="adj1" fmla="val -40546"/>
              <a:gd name="adj2" fmla="val -79167"/>
            </a:avLst>
          </a:prstGeom>
          <a:solidFill>
            <a:srgbClr val="BBE0E3"/>
          </a:solidFill>
          <a:ln w="9525">
            <a:noFill/>
          </a:ln>
        </p:spPr>
        <p:txBody>
          <a:bodyPr anchor="t" anchorCtr="0"/>
          <a:p>
            <a:pPr algn="ctr"/>
            <a:r>
              <a:rPr lang="zh-CN" altLang="en-US" sz="3200" b="1">
                <a:latin typeface="Arial" panose="020B0604020202020204"/>
              </a:rPr>
              <a:t>伤损事实</a:t>
            </a:r>
            <a:endParaRPr lang="zh-CN" altLang="en-US" sz="3200" b="1">
              <a:latin typeface="Arial" panose="020B0604020202020204"/>
            </a:endParaRPr>
          </a:p>
        </p:txBody>
      </p:sp>
      <p:sp>
        <p:nvSpPr>
          <p:cNvPr id="26635" name="矩形 2094"/>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childTnLst>
                                    <p:set>
                                      <p:cBhvr additive="base">
                                        <p:cTn id="6" dur="1" fill="hold">
                                          <p:stCondLst>
                                            <p:cond delay="0"/>
                                          </p:stCondLst>
                                        </p:cTn>
                                        <p:tgtEl>
                                          <p:spTgt spid="2088"/>
                                        </p:tgtEl>
                                        <p:attrNameLst>
                                          <p:attrName>style.visibility</p:attrName>
                                        </p:attrNameLst>
                                      </p:cBhvr>
                                      <p:to>
                                        <p:strVal val="visible"/>
                                      </p:to>
                                    </p:set>
                                    <p:animEffect transition="in" filter="slide(fromBottom)">
                                      <p:cBhvr additive="base">
                                        <p:cTn id="7" dur="500"/>
                                        <p:tgtEl>
                                          <p:spTgt spid="20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childTnLst>
                                    <p:set>
                                      <p:cBhvr additive="base">
                                        <p:cTn id="11" dur="1" fill="hold">
                                          <p:stCondLst>
                                            <p:cond delay="0"/>
                                          </p:stCondLst>
                                        </p:cTn>
                                        <p:tgtEl>
                                          <p:spTgt spid="208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childTnLst>
                                    <p:set>
                                      <p:cBhvr additive="base">
                                        <p:cTn id="15" dur="1" fill="hold">
                                          <p:stCondLst>
                                            <p:cond delay="0"/>
                                          </p:stCondLst>
                                        </p:cTn>
                                        <p:tgtEl>
                                          <p:spTgt spid="2086"/>
                                        </p:tgtEl>
                                        <p:attrNameLst>
                                          <p:attrName>style.visibility</p:attrName>
                                        </p:attrNameLst>
                                      </p:cBhvr>
                                      <p:to>
                                        <p:strVal val="visible"/>
                                      </p:to>
                                    </p:set>
                                    <p:anim calcmode="lin" valueType="num">
                                      <p:cBhvr additive="base">
                                        <p:cTn id="16" dur="1000" fill="hold"/>
                                        <p:tgtEl>
                                          <p:spTgt spid="2086"/>
                                        </p:tgtEl>
                                        <p:attrNameLst>
                                          <p:attrName>ppt_w</p:attrName>
                                        </p:attrNameLst>
                                      </p:cBhvr>
                                      <p:tavLst>
                                        <p:tav tm="0">
                                          <p:val>
                                            <p:fltVal val="0.000000"/>
                                          </p:val>
                                        </p:tav>
                                        <p:tav tm="100000">
                                          <p:val>
                                            <p:strVal val="#ppt_w"/>
                                          </p:val>
                                        </p:tav>
                                      </p:tavLst>
                                    </p:anim>
                                    <p:anim calcmode="lin" valueType="num">
                                      <p:cBhvr additive="base">
                                        <p:cTn id="17" dur="1000" fill="hold"/>
                                        <p:tgtEl>
                                          <p:spTgt spid="2086"/>
                                        </p:tgtEl>
                                        <p:attrNameLst>
                                          <p:attrName>ppt_h</p:attrName>
                                        </p:attrNameLst>
                                      </p:cBhvr>
                                      <p:tavLst>
                                        <p:tav tm="0">
                                          <p:val>
                                            <p:fltVal val="0.000000"/>
                                          </p:val>
                                        </p:tav>
                                        <p:tav tm="100000">
                                          <p:val>
                                            <p:strVal val="#ppt_h"/>
                                          </p:val>
                                        </p:tav>
                                      </p:tavLst>
                                    </p:anim>
                                    <p:anim calcmode="lin" valueType="num">
                                      <p:cBhvr additive="base">
                                        <p:cTn id="18" dur="1000" fill="hold"/>
                                        <p:tgtEl>
                                          <p:spTgt spid="2086"/>
                                        </p:tgtEl>
                                        <p:attrNameLst>
                                          <p:attrName>style.rotation</p:attrName>
                                        </p:attrNameLst>
                                      </p:cBhvr>
                                      <p:tavLst>
                                        <p:tav tm="0">
                                          <p:val>
                                            <p:fltVal val="90.000000"/>
                                          </p:val>
                                        </p:tav>
                                        <p:tav tm="100000">
                                          <p:val>
                                            <p:fltVal val="0.000000"/>
                                          </p:val>
                                        </p:tav>
                                      </p:tavLst>
                                    </p:anim>
                                    <p:animEffect transition="in" filter="fade">
                                      <p:cBhvr additive="base">
                                        <p:cTn id="19" dur="1000"/>
                                        <p:tgtEl>
                                          <p:spTgt spid="208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2" nodeType="clickEffect">
                                  <p:childTnLst>
                                    <p:set>
                                      <p:cBhvr additive="base">
                                        <p:cTn id="23" dur="1" fill="hold">
                                          <p:stCondLst>
                                            <p:cond delay="0"/>
                                          </p:stCondLst>
                                        </p:cTn>
                                        <p:tgtEl>
                                          <p:spTgt spid="2089"/>
                                        </p:tgtEl>
                                        <p:attrNameLst>
                                          <p:attrName>style.visibility</p:attrName>
                                        </p:attrNameLst>
                                      </p:cBhvr>
                                      <p:to>
                                        <p:strVal val="visible"/>
                                      </p:to>
                                    </p:set>
                                    <p:animEffect transition="in" filter="wipe(down)">
                                      <p:cBhvr additive="base">
                                        <p:cTn id="24" dur="580">
                                          <p:stCondLst>
                                            <p:cond delay="0"/>
                                          </p:stCondLst>
                                        </p:cTn>
                                        <p:tgtEl>
                                          <p:spTgt spid="2089"/>
                                        </p:tgtEl>
                                      </p:cBhvr>
                                    </p:animEffect>
                                    <p:anim calcmode="lin" valueType="num">
                                      <p:cBhvr additive="base">
                                        <p:cTn id="25" dur="1822" tmFilter="0,0; 0.14,0.36; 0.43,0.73; 0.71,0.91; 1.0,1.0" fill="hold">
                                          <p:stCondLst>
                                            <p:cond delay="0"/>
                                          </p:stCondLst>
                                        </p:cTn>
                                        <p:tgtEl>
                                          <p:spTgt spid="2089"/>
                                        </p:tgtEl>
                                        <p:attrNameLst>
                                          <p:attrName>ppt_x</p:attrName>
                                        </p:attrNameLst>
                                      </p:cBhvr>
                                      <p:tavLst>
                                        <p:tav tm="0">
                                          <p:val>
                                            <p:strVal val="#ppt_x-0.25"/>
                                          </p:val>
                                        </p:tav>
                                        <p:tav tm="100000">
                                          <p:val>
                                            <p:strVal val="#ppt_x"/>
                                          </p:val>
                                        </p:tav>
                                      </p:tavLst>
                                    </p:anim>
                                    <p:anim calcmode="lin" valueType="num">
                                      <p:cBhvr additive="base">
                                        <p:cTn id="26" dur="664" tmFilter="0.0,0.0; 0.25,0.07; 0.50,0.2; 0.75,0.467; 1.0,1.0" fill="hold">
                                          <p:stCondLst>
                                            <p:cond delay="0"/>
                                          </p:stCondLst>
                                        </p:cTn>
                                        <p:tgtEl>
                                          <p:spTgt spid="2089"/>
                                        </p:tgtEl>
                                        <p:attrNameLst>
                                          <p:attrName>ppt_y</p:attrName>
                                        </p:attrNameLst>
                                      </p:cBhvr>
                                      <p:tavLst>
                                        <p:tav tm="0" fmla="#ppt_y-sin(pi*$)/3">
                                          <p:val>
                                            <p:fltVal val="0.500000"/>
                                          </p:val>
                                        </p:tav>
                                        <p:tav tm="100000">
                                          <p:val>
                                            <p:fltVal val="1.000000"/>
                                          </p:val>
                                        </p:tav>
                                      </p:tavLst>
                                    </p:anim>
                                    <p:anim calcmode="lin" valueType="num">
                                      <p:cBhvr additive="base">
                                        <p:cTn id="27" dur="664" tmFilter="0, 0; 0.125,0.2665; 0.25,0.4; 0.375,0.465; 0.5,0.5;  0.625,0.535; 0.75,0.6; 0.875,0.7335; 1,1" fill="hold">
                                          <p:stCondLst>
                                            <p:cond delay="664"/>
                                          </p:stCondLst>
                                        </p:cTn>
                                        <p:tgtEl>
                                          <p:spTgt spid="2089"/>
                                        </p:tgtEl>
                                        <p:attrNameLst>
                                          <p:attrName>ppt_y</p:attrName>
                                        </p:attrNameLst>
                                      </p:cBhvr>
                                      <p:tavLst>
                                        <p:tav tm="0" fmla="#ppt_y-sin(pi*$)/9">
                                          <p:val>
                                            <p:fltVal val="0.000000"/>
                                          </p:val>
                                        </p:tav>
                                        <p:tav tm="100000">
                                          <p:val>
                                            <p:fltVal val="1.000000"/>
                                          </p:val>
                                        </p:tav>
                                      </p:tavLst>
                                    </p:anim>
                                    <p:anim calcmode="lin" valueType="num">
                                      <p:cBhvr additive="base">
                                        <p:cTn id="28" dur="332" tmFilter="0, 0; 0.125,0.2665; 0.25,0.4; 0.375,0.465; 0.5,0.5;  0.625,0.535; 0.75,0.6; 0.875,0.7335; 1,1" fill="hold">
                                          <p:stCondLst>
                                            <p:cond delay="1324"/>
                                          </p:stCondLst>
                                        </p:cTn>
                                        <p:tgtEl>
                                          <p:spTgt spid="2089"/>
                                        </p:tgtEl>
                                        <p:attrNameLst>
                                          <p:attrName>ppt_y</p:attrName>
                                        </p:attrNameLst>
                                      </p:cBhvr>
                                      <p:tavLst>
                                        <p:tav tm="0" fmla="#ppt_y-sin(pi*$)/27">
                                          <p:val>
                                            <p:fltVal val="0.000000"/>
                                          </p:val>
                                        </p:tav>
                                        <p:tav tm="100000">
                                          <p:val>
                                            <p:fltVal val="1.000000"/>
                                          </p:val>
                                        </p:tav>
                                      </p:tavLst>
                                    </p:anim>
                                    <p:anim calcmode="lin" valueType="num">
                                      <p:cBhvr additive="base">
                                        <p:cTn id="29" dur="164" tmFilter="0, 0; 0.125,0.2665; 0.25,0.4; 0.375,0.465; 0.5,0.5;  0.625,0.535; 0.75,0.6; 0.875,0.7335; 1,1" fill="hold">
                                          <p:stCondLst>
                                            <p:cond delay="1656"/>
                                          </p:stCondLst>
                                        </p:cTn>
                                        <p:tgtEl>
                                          <p:spTgt spid="2089"/>
                                        </p:tgtEl>
                                        <p:attrNameLst>
                                          <p:attrName>ppt_y</p:attrName>
                                        </p:attrNameLst>
                                      </p:cBhvr>
                                      <p:tavLst>
                                        <p:tav tm="0" fmla="#ppt_y-sin(pi*$)/81">
                                          <p:val>
                                            <p:fltVal val="0.000000"/>
                                          </p:val>
                                        </p:tav>
                                        <p:tav tm="100000">
                                          <p:val>
                                            <p:fltVal val="1.000000"/>
                                          </p:val>
                                        </p:tav>
                                      </p:tavLst>
                                    </p:anim>
                                    <p:animScale>
                                      <p:cBhvr additive="base">
                                        <p:cTn id="30" dur="26" fill="hold">
                                          <p:stCondLst>
                                            <p:cond delay="650"/>
                                          </p:stCondLst>
                                        </p:cTn>
                                        <p:tgtEl>
                                          <p:spTgt spid="2089"/>
                                        </p:tgtEl>
                                      </p:cBhvr>
                                      <p:to x="100000" y="60000"/>
                                    </p:animScale>
                                    <p:animScale>
                                      <p:cBhvr additive="base">
                                        <p:cTn id="31" dur="166" decel="50000" fill="hold">
                                          <p:stCondLst>
                                            <p:cond delay="676"/>
                                          </p:stCondLst>
                                        </p:cTn>
                                        <p:tgtEl>
                                          <p:spTgt spid="2089"/>
                                        </p:tgtEl>
                                      </p:cBhvr>
                                      <p:to x="100000" y="100000"/>
                                    </p:animScale>
                                    <p:animScale>
                                      <p:cBhvr additive="base">
                                        <p:cTn id="32" dur="26" fill="hold">
                                          <p:stCondLst>
                                            <p:cond delay="1312"/>
                                          </p:stCondLst>
                                        </p:cTn>
                                        <p:tgtEl>
                                          <p:spTgt spid="2089"/>
                                        </p:tgtEl>
                                      </p:cBhvr>
                                      <p:to x="100000" y="80000"/>
                                    </p:animScale>
                                    <p:animScale>
                                      <p:cBhvr additive="base">
                                        <p:cTn id="33" dur="166" decel="50000" fill="hold">
                                          <p:stCondLst>
                                            <p:cond delay="1338"/>
                                          </p:stCondLst>
                                        </p:cTn>
                                        <p:tgtEl>
                                          <p:spTgt spid="2089"/>
                                        </p:tgtEl>
                                      </p:cBhvr>
                                      <p:to x="100000" y="100000"/>
                                    </p:animScale>
                                    <p:animScale>
                                      <p:cBhvr additive="base">
                                        <p:cTn id="34" dur="26" fill="hold">
                                          <p:stCondLst>
                                            <p:cond delay="1642"/>
                                          </p:stCondLst>
                                        </p:cTn>
                                        <p:tgtEl>
                                          <p:spTgt spid="2089"/>
                                        </p:tgtEl>
                                      </p:cBhvr>
                                      <p:to x="100000" y="90000"/>
                                    </p:animScale>
                                    <p:animScale>
                                      <p:cBhvr additive="base">
                                        <p:cTn id="35" dur="166" decel="50000" fill="hold">
                                          <p:stCondLst>
                                            <p:cond delay="1668"/>
                                          </p:stCondLst>
                                        </p:cTn>
                                        <p:tgtEl>
                                          <p:spTgt spid="2089"/>
                                        </p:tgtEl>
                                      </p:cBhvr>
                                      <p:to x="100000" y="100000"/>
                                    </p:animScale>
                                    <p:animScale>
                                      <p:cBhvr additive="base">
                                        <p:cTn id="36" dur="26" fill="hold">
                                          <p:stCondLst>
                                            <p:cond delay="1808"/>
                                          </p:stCondLst>
                                        </p:cTn>
                                        <p:tgtEl>
                                          <p:spTgt spid="2089"/>
                                        </p:tgtEl>
                                      </p:cBhvr>
                                      <p:to x="100000" y="95000"/>
                                    </p:animScale>
                                    <p:animScale>
                                      <p:cBhvr additive="base">
                                        <p:cTn id="37" dur="166" decel="50000" fill="hold">
                                          <p:stCondLst>
                                            <p:cond delay="1834"/>
                                          </p:stCondLst>
                                        </p:cTn>
                                        <p:tgtEl>
                                          <p:spTgt spid="208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3" nodeType="clickEffect">
                                  <p:childTnLst>
                                    <p:set>
                                      <p:cBhvr additive="base">
                                        <p:cTn id="41" dur="1" fill="hold">
                                          <p:stCondLst>
                                            <p:cond delay="0"/>
                                          </p:stCondLst>
                                        </p:cTn>
                                        <p:tgtEl>
                                          <p:spTgt spid="2091"/>
                                        </p:tgtEl>
                                        <p:attrNameLst>
                                          <p:attrName>style.visibility</p:attrName>
                                        </p:attrNameLst>
                                      </p:cBhvr>
                                      <p:to>
                                        <p:strVal val="visible"/>
                                      </p:to>
                                    </p:set>
                                    <p:animEffect transition="in" filter="wipe(down)">
                                      <p:cBhvr additive="base">
                                        <p:cTn id="42" dur="580">
                                          <p:stCondLst>
                                            <p:cond delay="0"/>
                                          </p:stCondLst>
                                        </p:cTn>
                                        <p:tgtEl>
                                          <p:spTgt spid="2091"/>
                                        </p:tgtEl>
                                      </p:cBhvr>
                                    </p:animEffect>
                                    <p:anim calcmode="lin" valueType="num">
                                      <p:cBhvr additive="base">
                                        <p:cTn id="43" dur="1822" tmFilter="0,0; 0.14,0.36; 0.43,0.73; 0.71,0.91; 1.0,1.0" fill="hold">
                                          <p:stCondLst>
                                            <p:cond delay="0"/>
                                          </p:stCondLst>
                                        </p:cTn>
                                        <p:tgtEl>
                                          <p:spTgt spid="2091"/>
                                        </p:tgtEl>
                                        <p:attrNameLst>
                                          <p:attrName>ppt_x</p:attrName>
                                        </p:attrNameLst>
                                      </p:cBhvr>
                                      <p:tavLst>
                                        <p:tav tm="0">
                                          <p:val>
                                            <p:strVal val="#ppt_x-0.25"/>
                                          </p:val>
                                        </p:tav>
                                        <p:tav tm="100000">
                                          <p:val>
                                            <p:strVal val="#ppt_x"/>
                                          </p:val>
                                        </p:tav>
                                      </p:tavLst>
                                    </p:anim>
                                    <p:anim calcmode="lin" valueType="num">
                                      <p:cBhvr additive="base">
                                        <p:cTn id="44" dur="664" tmFilter="0.0,0.0; 0.25,0.07; 0.50,0.2; 0.75,0.467; 1.0,1.0" fill="hold">
                                          <p:stCondLst>
                                            <p:cond delay="0"/>
                                          </p:stCondLst>
                                        </p:cTn>
                                        <p:tgtEl>
                                          <p:spTgt spid="2091"/>
                                        </p:tgtEl>
                                        <p:attrNameLst>
                                          <p:attrName>ppt_y</p:attrName>
                                        </p:attrNameLst>
                                      </p:cBhvr>
                                      <p:tavLst>
                                        <p:tav tm="0" fmla="#ppt_y-sin(pi*$)/3">
                                          <p:val>
                                            <p:fltVal val="0.500000"/>
                                          </p:val>
                                        </p:tav>
                                        <p:tav tm="100000">
                                          <p:val>
                                            <p:fltVal val="1.000000"/>
                                          </p:val>
                                        </p:tav>
                                      </p:tavLst>
                                    </p:anim>
                                    <p:anim calcmode="lin" valueType="num">
                                      <p:cBhvr additive="base">
                                        <p:cTn id="45" dur="664" tmFilter="0, 0; 0.125,0.2665; 0.25,0.4; 0.375,0.465; 0.5,0.5;  0.625,0.535; 0.75,0.6; 0.875,0.7335; 1,1" fill="hold">
                                          <p:stCondLst>
                                            <p:cond delay="664"/>
                                          </p:stCondLst>
                                        </p:cTn>
                                        <p:tgtEl>
                                          <p:spTgt spid="2091"/>
                                        </p:tgtEl>
                                        <p:attrNameLst>
                                          <p:attrName>ppt_y</p:attrName>
                                        </p:attrNameLst>
                                      </p:cBhvr>
                                      <p:tavLst>
                                        <p:tav tm="0" fmla="#ppt_y-sin(pi*$)/9">
                                          <p:val>
                                            <p:fltVal val="0.000000"/>
                                          </p:val>
                                        </p:tav>
                                        <p:tav tm="100000">
                                          <p:val>
                                            <p:fltVal val="1.000000"/>
                                          </p:val>
                                        </p:tav>
                                      </p:tavLst>
                                    </p:anim>
                                    <p:anim calcmode="lin" valueType="num">
                                      <p:cBhvr additive="base">
                                        <p:cTn id="46" dur="332" tmFilter="0, 0; 0.125,0.2665; 0.25,0.4; 0.375,0.465; 0.5,0.5;  0.625,0.535; 0.75,0.6; 0.875,0.7335; 1,1" fill="hold">
                                          <p:stCondLst>
                                            <p:cond delay="1324"/>
                                          </p:stCondLst>
                                        </p:cTn>
                                        <p:tgtEl>
                                          <p:spTgt spid="2091"/>
                                        </p:tgtEl>
                                        <p:attrNameLst>
                                          <p:attrName>ppt_y</p:attrName>
                                        </p:attrNameLst>
                                      </p:cBhvr>
                                      <p:tavLst>
                                        <p:tav tm="0" fmla="#ppt_y-sin(pi*$)/27">
                                          <p:val>
                                            <p:fltVal val="0.000000"/>
                                          </p:val>
                                        </p:tav>
                                        <p:tav tm="100000">
                                          <p:val>
                                            <p:fltVal val="1.000000"/>
                                          </p:val>
                                        </p:tav>
                                      </p:tavLst>
                                    </p:anim>
                                    <p:anim calcmode="lin" valueType="num">
                                      <p:cBhvr additive="base">
                                        <p:cTn id="47" dur="164" tmFilter="0, 0; 0.125,0.2665; 0.25,0.4; 0.375,0.465; 0.5,0.5;  0.625,0.535; 0.75,0.6; 0.875,0.7335; 1,1" fill="hold">
                                          <p:stCondLst>
                                            <p:cond delay="1656"/>
                                          </p:stCondLst>
                                        </p:cTn>
                                        <p:tgtEl>
                                          <p:spTgt spid="2091"/>
                                        </p:tgtEl>
                                        <p:attrNameLst>
                                          <p:attrName>ppt_y</p:attrName>
                                        </p:attrNameLst>
                                      </p:cBhvr>
                                      <p:tavLst>
                                        <p:tav tm="0" fmla="#ppt_y-sin(pi*$)/81">
                                          <p:val>
                                            <p:fltVal val="0.000000"/>
                                          </p:val>
                                        </p:tav>
                                        <p:tav tm="100000">
                                          <p:val>
                                            <p:fltVal val="1.000000"/>
                                          </p:val>
                                        </p:tav>
                                      </p:tavLst>
                                    </p:anim>
                                    <p:animScale>
                                      <p:cBhvr additive="base">
                                        <p:cTn id="48" dur="26" fill="hold">
                                          <p:stCondLst>
                                            <p:cond delay="650"/>
                                          </p:stCondLst>
                                        </p:cTn>
                                        <p:tgtEl>
                                          <p:spTgt spid="2091"/>
                                        </p:tgtEl>
                                      </p:cBhvr>
                                      <p:to x="100000" y="60000"/>
                                    </p:animScale>
                                    <p:animScale>
                                      <p:cBhvr additive="base">
                                        <p:cTn id="49" dur="166" decel="50000" fill="hold">
                                          <p:stCondLst>
                                            <p:cond delay="676"/>
                                          </p:stCondLst>
                                        </p:cTn>
                                        <p:tgtEl>
                                          <p:spTgt spid="2091"/>
                                        </p:tgtEl>
                                      </p:cBhvr>
                                      <p:to x="100000" y="100000"/>
                                    </p:animScale>
                                    <p:animScale>
                                      <p:cBhvr additive="base">
                                        <p:cTn id="50" dur="26" fill="hold">
                                          <p:stCondLst>
                                            <p:cond delay="1312"/>
                                          </p:stCondLst>
                                        </p:cTn>
                                        <p:tgtEl>
                                          <p:spTgt spid="2091"/>
                                        </p:tgtEl>
                                      </p:cBhvr>
                                      <p:to x="100000" y="80000"/>
                                    </p:animScale>
                                    <p:animScale>
                                      <p:cBhvr additive="base">
                                        <p:cTn id="51" dur="166" decel="50000" fill="hold">
                                          <p:stCondLst>
                                            <p:cond delay="1338"/>
                                          </p:stCondLst>
                                        </p:cTn>
                                        <p:tgtEl>
                                          <p:spTgt spid="2091"/>
                                        </p:tgtEl>
                                      </p:cBhvr>
                                      <p:to x="100000" y="100000"/>
                                    </p:animScale>
                                    <p:animScale>
                                      <p:cBhvr additive="base">
                                        <p:cTn id="52" dur="26" fill="hold">
                                          <p:stCondLst>
                                            <p:cond delay="1642"/>
                                          </p:stCondLst>
                                        </p:cTn>
                                        <p:tgtEl>
                                          <p:spTgt spid="2091"/>
                                        </p:tgtEl>
                                      </p:cBhvr>
                                      <p:to x="100000" y="90000"/>
                                    </p:animScale>
                                    <p:animScale>
                                      <p:cBhvr additive="base">
                                        <p:cTn id="53" dur="166" decel="50000" fill="hold">
                                          <p:stCondLst>
                                            <p:cond delay="1668"/>
                                          </p:stCondLst>
                                        </p:cTn>
                                        <p:tgtEl>
                                          <p:spTgt spid="2091"/>
                                        </p:tgtEl>
                                      </p:cBhvr>
                                      <p:to x="100000" y="100000"/>
                                    </p:animScale>
                                    <p:animScale>
                                      <p:cBhvr additive="base">
                                        <p:cTn id="54" dur="26" fill="hold">
                                          <p:stCondLst>
                                            <p:cond delay="1808"/>
                                          </p:stCondLst>
                                        </p:cTn>
                                        <p:tgtEl>
                                          <p:spTgt spid="2091"/>
                                        </p:tgtEl>
                                      </p:cBhvr>
                                      <p:to x="100000" y="95000"/>
                                    </p:animScale>
                                    <p:animScale>
                                      <p:cBhvr additive="base">
                                        <p:cTn id="55" dur="166" decel="50000" fill="hold">
                                          <p:stCondLst>
                                            <p:cond delay="1834"/>
                                          </p:stCondLst>
                                        </p:cTn>
                                        <p:tgtEl>
                                          <p:spTgt spid="2091"/>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childTnLst>
                                    <p:set>
                                      <p:cBhvr additive="base">
                                        <p:cTn id="59" dur="1" fill="hold">
                                          <p:stCondLst>
                                            <p:cond delay="0"/>
                                          </p:stCondLst>
                                        </p:cTn>
                                        <p:tgtEl>
                                          <p:spTgt spid="2090"/>
                                        </p:tgtEl>
                                        <p:attrNameLst>
                                          <p:attrName>style.visibility</p:attrName>
                                        </p:attrNameLst>
                                      </p:cBhvr>
                                      <p:to>
                                        <p:strVal val="visible"/>
                                      </p:to>
                                    </p:set>
                                    <p:animEffect transition="in" filter="dissolve">
                                      <p:cBhvr additive="base">
                                        <p:cTn id="60" dur="500"/>
                                        <p:tgtEl>
                                          <p:spTgt spid="209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4" nodeType="clickEffect">
                                  <p:childTnLst>
                                    <p:set>
                                      <p:cBhvr additive="base">
                                        <p:cTn id="64" dur="1" fill="hold">
                                          <p:stCondLst>
                                            <p:cond delay="0"/>
                                          </p:stCondLst>
                                        </p:cTn>
                                        <p:tgtEl>
                                          <p:spTgt spid="2092"/>
                                        </p:tgtEl>
                                        <p:attrNameLst>
                                          <p:attrName>style.visibility</p:attrName>
                                        </p:attrNameLst>
                                      </p:cBhvr>
                                      <p:to>
                                        <p:strVal val="visible"/>
                                      </p:to>
                                    </p:set>
                                    <p:animEffect transition="in" filter="dissolve">
                                      <p:cBhvr additive="base">
                                        <p:cTn id="65" dur="500"/>
                                        <p:tgtEl>
                                          <p:spTgt spid="2092"/>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5" nodeType="clickEffect">
                                  <p:childTnLst>
                                    <p:set>
                                      <p:cBhvr additive="base">
                                        <p:cTn id="69" dur="1" fill="hold">
                                          <p:stCondLst>
                                            <p:cond delay="0"/>
                                          </p:stCondLst>
                                        </p:cTn>
                                        <p:tgtEl>
                                          <p:spTgt spid="2093"/>
                                        </p:tgtEl>
                                        <p:attrNameLst>
                                          <p:attrName>style.visibility</p:attrName>
                                        </p:attrNameLst>
                                      </p:cBhvr>
                                      <p:to>
                                        <p:strVal val="visible"/>
                                      </p:to>
                                    </p:set>
                                    <p:animEffect transition="in" filter="slide(fromBottom)">
                                      <p:cBhvr additive="base">
                                        <p:cTn id="70" dur="500"/>
                                        <p:tgtEl>
                                          <p:spTgt spid="2093"/>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6" nodeType="clickEffect">
                                  <p:childTnLst>
                                    <p:set>
                                      <p:cBhvr additive="base">
                                        <p:cTn id="74" dur="1" fill="hold">
                                          <p:stCondLst>
                                            <p:cond delay="0"/>
                                          </p:stCondLst>
                                        </p:cTn>
                                        <p:tgtEl>
                                          <p:spTgt spid="2094"/>
                                        </p:tgtEl>
                                        <p:attrNameLst>
                                          <p:attrName>style.visibility</p:attrName>
                                        </p:attrNameLst>
                                      </p:cBhvr>
                                      <p:to>
                                        <p:strVal val="visible"/>
                                      </p:to>
                                    </p:set>
                                    <p:animEffect transition="in" filter="slide(fromBottom)">
                                      <p:cBhvr additive="base">
                                        <p:cTn id="75" dur="500"/>
                                        <p:tgtEl>
                                          <p:spTgt spid="2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animBg="1"/>
      <p:bldP spid="2088" grpId="1" animBg="1"/>
      <p:bldP spid="2089" grpId="2" animBg="1"/>
      <p:bldP spid="2091" grpId="3" animBg="1"/>
      <p:bldP spid="2092" grpId="4" animBg="1"/>
      <p:bldP spid="2093" grpId="5" animBg="1"/>
      <p:bldP spid="2094" grpId="6"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矩形 296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1138" name="矩形 2969"/>
          <p:cNvSpPr/>
          <p:nvPr/>
        </p:nvSpPr>
        <p:spPr>
          <a:xfrm>
            <a:off x="304800" y="914400"/>
            <a:ext cx="2927350" cy="641350"/>
          </a:xfrm>
          <a:prstGeom prst="rect">
            <a:avLst/>
          </a:prstGeom>
          <a:noFill/>
          <a:ln w="9525">
            <a:noFill/>
          </a:ln>
        </p:spPr>
        <p:txBody>
          <a:bodyPr wrap="none" anchor="t" anchorCtr="0">
            <a:spAutoFit/>
          </a:bodyPr>
          <a:p>
            <a:r>
              <a:rPr lang="zh-CN" altLang="en-US" b="1">
                <a:latin typeface="Arial" panose="020B0604020202020204"/>
                <a:ea typeface="华文行楷" pitchFamily="2" charset="-122"/>
              </a:rPr>
              <a:t>动态变化理论</a:t>
            </a:r>
            <a:endParaRPr lang="zh-CN" altLang="en-US" b="1">
              <a:latin typeface="Arial" panose="020B0604020202020204"/>
              <a:ea typeface="华文行楷" pitchFamily="2" charset="-122"/>
            </a:endParaRPr>
          </a:p>
        </p:txBody>
      </p:sp>
      <p:sp>
        <p:nvSpPr>
          <p:cNvPr id="91139" name="矩形 2970"/>
          <p:cNvSpPr/>
          <p:nvPr/>
        </p:nvSpPr>
        <p:spPr>
          <a:xfrm>
            <a:off x="457200" y="1600200"/>
            <a:ext cx="4060825" cy="579438"/>
          </a:xfrm>
          <a:prstGeom prst="rect">
            <a:avLst/>
          </a:prstGeom>
          <a:noFill/>
          <a:ln w="9525">
            <a:noFill/>
          </a:ln>
        </p:spPr>
        <p:txBody>
          <a:bodyPr wrap="none" anchor="t" anchorCtr="0">
            <a:spAutoFit/>
          </a:bodyPr>
          <a:p>
            <a:r>
              <a:rPr lang="en-US" altLang="zh-CN" sz="3200" b="1">
                <a:latin typeface="宋体" panose="02010600030101010101" pitchFamily="2" charset="-122"/>
              </a:rPr>
              <a:t>1</a:t>
            </a:r>
            <a:r>
              <a:rPr lang="zh-CN" altLang="en-US" sz="3200" b="1">
                <a:latin typeface="宋体" panose="02010600030101010101" pitchFamily="2" charset="-122"/>
              </a:rPr>
              <a:t>）扰动起源事故理论</a:t>
            </a:r>
            <a:endParaRPr lang="zh-CN" altLang="en-US" sz="3200" b="1">
              <a:latin typeface="宋体" panose="02010600030101010101" pitchFamily="2" charset="-122"/>
            </a:endParaRPr>
          </a:p>
        </p:txBody>
      </p:sp>
      <p:sp>
        <p:nvSpPr>
          <p:cNvPr id="91140" name="矩形 2971"/>
          <p:cNvSpPr/>
          <p:nvPr/>
        </p:nvSpPr>
        <p:spPr>
          <a:xfrm>
            <a:off x="381000" y="2286000"/>
            <a:ext cx="8534400" cy="1554163"/>
          </a:xfrm>
          <a:prstGeom prst="rect">
            <a:avLst/>
          </a:prstGeom>
          <a:noFill/>
          <a:ln w="9525">
            <a:noFill/>
          </a:ln>
        </p:spPr>
        <p:txBody>
          <a:bodyPr anchor="t" anchorCtr="0">
            <a:spAutoFit/>
          </a:bodyPr>
          <a:p>
            <a:r>
              <a:rPr lang="zh-CN" altLang="en-US" sz="3200" b="1">
                <a:solidFill>
                  <a:schemeClr val="tx2"/>
                </a:solidFill>
                <a:latin typeface="宋体" panose="02010600030101010101" pitchFamily="2" charset="-122"/>
              </a:rPr>
              <a:t>将事故看做由事件链中的扰动开始，以伤害或损害为结束的过程。这种事故理论也叫做“</a:t>
            </a:r>
            <a:r>
              <a:rPr lang="en-US" altLang="zh-CN" sz="3200" b="1">
                <a:solidFill>
                  <a:schemeClr val="tx2"/>
                </a:solidFill>
                <a:latin typeface="宋体" panose="02010600030101010101" pitchFamily="2" charset="-122"/>
              </a:rPr>
              <a:t>P</a:t>
            </a:r>
            <a:r>
              <a:rPr lang="zh-CN" altLang="en-US" sz="3200" b="1">
                <a:solidFill>
                  <a:schemeClr val="tx2"/>
                </a:solidFill>
                <a:latin typeface="宋体" panose="02010600030101010101" pitchFamily="2" charset="-122"/>
              </a:rPr>
              <a:t>理论”。</a:t>
            </a:r>
            <a:endParaRPr lang="zh-CN" altLang="en-US" sz="3200" b="1">
              <a:solidFill>
                <a:schemeClr val="tx2"/>
              </a:solidFill>
              <a:latin typeface="宋体" panose="02010600030101010101" pitchFamily="2" charset="-122"/>
            </a:endParaRPr>
          </a:p>
        </p:txBody>
      </p:sp>
      <p:sp>
        <p:nvSpPr>
          <p:cNvPr id="91141" name="矩形 2972"/>
          <p:cNvSpPr/>
          <p:nvPr/>
        </p:nvSpPr>
        <p:spPr>
          <a:xfrm>
            <a:off x="381000" y="3962400"/>
            <a:ext cx="8610600" cy="1701800"/>
          </a:xfrm>
          <a:prstGeom prst="rect">
            <a:avLst/>
          </a:prstGeom>
          <a:noFill/>
          <a:ln w="9525">
            <a:noFill/>
          </a:ln>
        </p:spPr>
        <p:txBody>
          <a:bodyPr anchor="t" anchorCtr="0">
            <a:spAutoFit/>
          </a:bodyPr>
          <a:p>
            <a:pPr>
              <a:lnSpc>
                <a:spcPct val="110000"/>
              </a:lnSpc>
              <a:spcBef>
                <a:spcPct val="20000"/>
              </a:spcBef>
              <a:buClr>
                <a:schemeClr val="hlink"/>
              </a:buClr>
              <a:buFont typeface="Wingdings" panose="05000000000000000000" pitchFamily="2" charset="2"/>
            </a:pPr>
            <a:r>
              <a:rPr lang="zh-CN" altLang="en-US" sz="3200" b="1">
                <a:latin typeface="宋体" panose="02010600030101010101" pitchFamily="2" charset="-122"/>
              </a:rPr>
              <a:t>将生产活动看做是一个自觉或不自觉地指向某种预期的或意外的结果的事件链，它包含生产系统元素间的相互作用和变化着的外界的影响。</a:t>
            </a:r>
            <a:r>
              <a:rPr lang="zh-CN" altLang="en-US" sz="3200">
                <a:latin typeface="宋体" panose="02010600030101010101" pitchFamily="2" charset="-122"/>
              </a:rPr>
              <a:t> </a:t>
            </a:r>
            <a:endParaRPr lang="zh-CN" altLang="en-US" sz="3200">
              <a:latin typeface="宋体" panose="02010600030101010101" pitchFamily="2" charset="-122"/>
            </a:endParaRPr>
          </a:p>
        </p:txBody>
      </p:sp>
      <p:sp>
        <p:nvSpPr>
          <p:cNvPr id="91142" name="矩形 297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1143" name="矩形 297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61" name="对象 2977"/>
          <p:cNvGraphicFramePr>
            <a:graphicFrameLocks noChangeAspect="1"/>
          </p:cNvGraphicFramePr>
          <p:nvPr/>
        </p:nvGraphicFramePr>
        <p:xfrm>
          <a:off x="179388" y="1268413"/>
          <a:ext cx="8785225" cy="5049837"/>
        </p:xfrm>
        <a:graphic>
          <a:graphicData uri="http://schemas.openxmlformats.org/presentationml/2006/ole">
            <mc:AlternateContent xmlns:mc="http://schemas.openxmlformats.org/markup-compatibility/2006">
              <mc:Choice xmlns:v="urn:schemas-microsoft-com:vml" Requires="v">
                <p:oleObj spid="_x0000_s3080" name="" r:id="rId1" imgW="6254115" imgH="3556000" progId="Word.Picture.8">
                  <p:embed/>
                </p:oleObj>
              </mc:Choice>
              <mc:Fallback>
                <p:oleObj name="" r:id="rId1" imgW="6254115" imgH="3556000" progId="Word.Picture.8">
                  <p:embed/>
                  <p:pic>
                    <p:nvPicPr>
                      <p:cNvPr id="0" name="图片 3079"/>
                      <p:cNvPicPr/>
                      <p:nvPr/>
                    </p:nvPicPr>
                    <p:blipFill>
                      <a:blip r:embed="rId2"/>
                      <a:stretch>
                        <a:fillRect/>
                      </a:stretch>
                    </p:blipFill>
                    <p:spPr>
                      <a:xfrm>
                        <a:off x="179388" y="1268413"/>
                        <a:ext cx="8785225" cy="5049837"/>
                      </a:xfrm>
                      <a:prstGeom prst="rect">
                        <a:avLst/>
                      </a:prstGeom>
                      <a:noFill/>
                      <a:ln w="38100">
                        <a:noFill/>
                        <a:miter/>
                      </a:ln>
                    </p:spPr>
                  </p:pic>
                </p:oleObj>
              </mc:Fallback>
            </mc:AlternateContent>
          </a:graphicData>
        </a:graphic>
      </p:graphicFrame>
      <p:sp>
        <p:nvSpPr>
          <p:cNvPr id="92162" name="矩形 297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2163" name="矩形 297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2164" name="矩形 2980"/>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2982" name="椭圆 2981"/>
          <p:cNvSpPr/>
          <p:nvPr/>
        </p:nvSpPr>
        <p:spPr>
          <a:xfrm>
            <a:off x="1116013" y="4076700"/>
            <a:ext cx="1439862" cy="863600"/>
          </a:xfrm>
          <a:prstGeom prst="ellipse">
            <a:avLst/>
          </a:prstGeom>
          <a:noFill/>
          <a:ln w="28575" cap="flat" cmpd="sng">
            <a:solidFill>
              <a:srgbClr val="FF0000"/>
            </a:solidFill>
            <a:prstDash val="solid"/>
            <a:round/>
            <a:headEnd type="none" w="med" len="med"/>
            <a:tailEnd type="none" w="med" len="med"/>
          </a:ln>
        </p:spPr>
        <p:txBody>
          <a:bodyPr anchor="t" anchorCtr="0"/>
          <a:p>
            <a:endParaRPr lang="zh-CN" altLang="en-US">
              <a:latin typeface="Arial" panose="020B0604020202020204"/>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childTnLst>
                                    <p:set>
                                      <p:cBhvr additive="base">
                                        <p:cTn id="6" dur="1" fill="hold">
                                          <p:stCondLst>
                                            <p:cond delay="0"/>
                                          </p:stCondLst>
                                        </p:cTn>
                                        <p:tgtEl>
                                          <p:spTgt spid="2982"/>
                                        </p:tgtEl>
                                        <p:attrNameLst>
                                          <p:attrName>style.visibility</p:attrName>
                                        </p:attrNameLst>
                                      </p:cBhvr>
                                      <p:to>
                                        <p:strVal val="visible"/>
                                      </p:to>
                                    </p:set>
                                    <p:anim calcmode="lin" valueType="num">
                                      <p:cBhvr additive="base">
                                        <p:cTn id="7" dur="5000" fill="hold"/>
                                        <p:tgtEl>
                                          <p:spTgt spid="2982"/>
                                        </p:tgtEl>
                                        <p:attrNameLst>
                                          <p:attrName>ppt_w</p:attrName>
                                        </p:attrNameLst>
                                      </p:cBhvr>
                                      <p:tavLst>
                                        <p:tav tm="0" fmla="#ppt_w*sin(2.5*pi*$)">
                                          <p:val>
                                            <p:fltVal val="0.000000"/>
                                          </p:val>
                                        </p:tav>
                                        <p:tav tm="100000">
                                          <p:val>
                                            <p:fltVal val="1.000000"/>
                                          </p:val>
                                        </p:tav>
                                      </p:tavLst>
                                    </p:anim>
                                    <p:anim calcmode="lin" valueType="num">
                                      <p:cBhvr additive="base">
                                        <p:cTn id="8" dur="5000" fill="hold"/>
                                        <p:tgtEl>
                                          <p:spTgt spid="29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矩形 298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3186" name="矩形 2985"/>
          <p:cNvSpPr/>
          <p:nvPr/>
        </p:nvSpPr>
        <p:spPr>
          <a:xfrm>
            <a:off x="457200" y="1295400"/>
            <a:ext cx="3652838" cy="579438"/>
          </a:xfrm>
          <a:prstGeom prst="rect">
            <a:avLst/>
          </a:prstGeom>
          <a:noFill/>
          <a:ln w="9525">
            <a:noFill/>
          </a:ln>
        </p:spPr>
        <p:txBody>
          <a:bodyPr wrap="none" anchor="t" anchorCtr="0">
            <a:spAutoFit/>
          </a:bodyPr>
          <a:p>
            <a:r>
              <a:rPr lang="en-US" altLang="zh-CN" sz="3200" b="1">
                <a:latin typeface="宋体" panose="02010600030101010101" pitchFamily="2" charset="-122"/>
              </a:rPr>
              <a:t>2</a:t>
            </a:r>
            <a:r>
              <a:rPr lang="zh-CN" altLang="en-US" sz="3200" b="1">
                <a:latin typeface="宋体" panose="02010600030101010101" pitchFamily="2" charset="-122"/>
              </a:rPr>
              <a:t>）变化</a:t>
            </a:r>
            <a:r>
              <a:rPr lang="en-US" altLang="zh-CN" sz="3200" b="1">
                <a:latin typeface="宋体" panose="02010600030101010101" pitchFamily="2" charset="-122"/>
              </a:rPr>
              <a:t>—</a:t>
            </a:r>
            <a:r>
              <a:rPr lang="zh-CN" altLang="en-US" sz="3200" b="1">
                <a:latin typeface="宋体" panose="02010600030101010101" pitchFamily="2" charset="-122"/>
              </a:rPr>
              <a:t>失误理论</a:t>
            </a:r>
            <a:endParaRPr lang="zh-CN" altLang="en-US" sz="3200" b="1">
              <a:latin typeface="宋体" panose="02010600030101010101" pitchFamily="2" charset="-122"/>
            </a:endParaRPr>
          </a:p>
        </p:txBody>
      </p:sp>
      <p:sp>
        <p:nvSpPr>
          <p:cNvPr id="93187" name="矩形 2986"/>
          <p:cNvSpPr/>
          <p:nvPr/>
        </p:nvSpPr>
        <p:spPr>
          <a:xfrm>
            <a:off x="609600" y="2514600"/>
            <a:ext cx="8153400" cy="2041525"/>
          </a:xfrm>
          <a:prstGeom prst="rect">
            <a:avLst/>
          </a:prstGeom>
          <a:noFill/>
          <a:ln w="9525">
            <a:noFill/>
          </a:ln>
        </p:spPr>
        <p:txBody>
          <a:bodyPr anchor="t" anchorCtr="0">
            <a:spAutoFit/>
          </a:bodyPr>
          <a:p>
            <a:r>
              <a:rPr lang="zh-CN" altLang="en-US" sz="3200" b="1">
                <a:latin typeface="Arial" panose="020B0604020202020204"/>
              </a:rPr>
              <a:t>约翰逊认为：事故是由意外的能量释放引起的，这种能量释放的发生是由于管理者或操作者没有适应生产过程中物的或人的因素的变化，产生了计划错误或人为失误</a:t>
            </a:r>
            <a:endParaRPr lang="zh-CN" altLang="en-US" sz="3200" b="1">
              <a:latin typeface="Arial" panose="020B0604020202020204"/>
            </a:endParaRPr>
          </a:p>
        </p:txBody>
      </p:sp>
      <p:sp>
        <p:nvSpPr>
          <p:cNvPr id="93188" name="矩形 298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3189" name="矩形 2988"/>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矩形 299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grpSp>
        <p:nvGrpSpPr>
          <p:cNvPr id="94210" name="组合 2992"/>
          <p:cNvGrpSpPr/>
          <p:nvPr/>
        </p:nvGrpSpPr>
        <p:grpSpPr>
          <a:xfrm>
            <a:off x="1752600" y="1219200"/>
            <a:ext cx="6324600" cy="5170488"/>
            <a:chOff x="5991" y="6842"/>
            <a:chExt cx="2742" cy="2427"/>
          </a:xfrm>
        </p:grpSpPr>
        <p:sp>
          <p:nvSpPr>
            <p:cNvPr id="94211" name="矩形 2993"/>
            <p:cNvSpPr>
              <a:spLocks noChangeAspect="1"/>
            </p:cNvSpPr>
            <p:nvPr/>
          </p:nvSpPr>
          <p:spPr>
            <a:xfrm>
              <a:off x="5991" y="6842"/>
              <a:ext cx="2742" cy="2427"/>
            </a:xfrm>
            <a:prstGeom prst="rect">
              <a:avLst/>
            </a:prstGeom>
            <a:noFill/>
            <a:ln w="9525">
              <a:noFill/>
            </a:ln>
          </p:spPr>
          <p:txBody>
            <a:bodyPr anchor="t" anchorCtr="0"/>
            <a:p>
              <a:endParaRPr lang="zh-CN" altLang="en-US">
                <a:latin typeface="Arial" panose="020B0604020202020204"/>
              </a:endParaRPr>
            </a:p>
          </p:txBody>
        </p:sp>
        <p:grpSp>
          <p:nvGrpSpPr>
            <p:cNvPr id="94212" name="组合 2994"/>
            <p:cNvGrpSpPr/>
            <p:nvPr/>
          </p:nvGrpSpPr>
          <p:grpSpPr>
            <a:xfrm>
              <a:off x="5991" y="6842"/>
              <a:ext cx="2536" cy="2427"/>
              <a:chOff x="5991" y="6842"/>
              <a:chExt cx="1771" cy="2717"/>
            </a:xfrm>
          </p:grpSpPr>
          <p:sp>
            <p:nvSpPr>
              <p:cNvPr id="94213" name="矩形 2995"/>
              <p:cNvSpPr/>
              <p:nvPr/>
            </p:nvSpPr>
            <p:spPr>
              <a:xfrm>
                <a:off x="5991" y="9287"/>
                <a:ext cx="626" cy="272"/>
              </a:xfrm>
              <a:prstGeom prst="rect">
                <a:avLst/>
              </a:prstGeom>
              <a:solidFill>
                <a:srgbClr val="BBE0E3"/>
              </a:solidFill>
              <a:ln w="9525" cap="flat" cmpd="sng">
                <a:solidFill>
                  <a:srgbClr val="000000"/>
                </a:solidFill>
                <a:prstDash val="solid"/>
                <a:miter/>
                <a:headEnd type="none" w="med" len="med"/>
                <a:tailEnd type="none" w="med" len="med"/>
              </a:ln>
            </p:spPr>
            <p:txBody>
              <a:bodyPr lIns="0" tIns="0" rIns="0" bIns="0" anchor="ctr" anchorCtr="1"/>
              <a:p>
                <a:pPr algn="ctr">
                  <a:lnSpc>
                    <a:spcPct val="96000"/>
                  </a:lnSpc>
                </a:pPr>
                <a:r>
                  <a:rPr lang="zh-CN" altLang="en-US" sz="3200">
                    <a:latin typeface="Times New Roman" panose="02020603050405020304" pitchFamily="18" charset="0"/>
                  </a:rPr>
                  <a:t>人的伤害</a:t>
                </a:r>
                <a:endParaRPr lang="zh-CN" altLang="en-US" sz="3200">
                  <a:latin typeface="Times New Roman" panose="02020603050405020304" pitchFamily="18" charset="0"/>
                </a:endParaRPr>
              </a:p>
            </p:txBody>
          </p:sp>
          <p:grpSp>
            <p:nvGrpSpPr>
              <p:cNvPr id="94214" name="组合 2996"/>
              <p:cNvGrpSpPr/>
              <p:nvPr/>
            </p:nvGrpSpPr>
            <p:grpSpPr>
              <a:xfrm>
                <a:off x="6197" y="6842"/>
                <a:ext cx="1565" cy="2717"/>
                <a:chOff x="6147" y="6842"/>
                <a:chExt cx="1565" cy="2717"/>
              </a:xfrm>
            </p:grpSpPr>
            <p:sp>
              <p:nvSpPr>
                <p:cNvPr id="94215" name="流程图: 过程 2997"/>
                <p:cNvSpPr/>
                <p:nvPr/>
              </p:nvSpPr>
              <p:spPr>
                <a:xfrm>
                  <a:off x="6617" y="6842"/>
                  <a:ext cx="626" cy="271"/>
                </a:xfrm>
                <a:prstGeom prst="flowChartProcess">
                  <a:avLst/>
                </a:prstGeom>
                <a:solidFill>
                  <a:srgbClr val="BBE0E3"/>
                </a:solidFill>
                <a:ln w="9525" cap="flat" cmpd="sng">
                  <a:solidFill>
                    <a:srgbClr val="000000"/>
                  </a:solidFill>
                  <a:prstDash val="solid"/>
                  <a:miter/>
                  <a:headEnd type="none" w="med" len="med"/>
                  <a:tailEnd type="none" w="med" len="med"/>
                </a:ln>
              </p:spPr>
              <p:txBody>
                <a:bodyPr lIns="0" tIns="0" rIns="0" bIns="0" anchor="ctr" anchorCtr="1"/>
                <a:p>
                  <a:pPr algn="ctr">
                    <a:lnSpc>
                      <a:spcPct val="96000"/>
                    </a:lnSpc>
                  </a:pPr>
                  <a:r>
                    <a:rPr lang="zh-CN" altLang="en-US" sz="3200">
                      <a:latin typeface="Times New Roman" panose="02020603050405020304" pitchFamily="18" charset="0"/>
                    </a:rPr>
                    <a:t>变化</a:t>
                  </a:r>
                  <a:endParaRPr lang="zh-CN" altLang="en-US" sz="3200">
                    <a:latin typeface="Times New Roman" panose="02020603050405020304" pitchFamily="18" charset="0"/>
                  </a:endParaRPr>
                </a:p>
              </p:txBody>
            </p:sp>
            <p:cxnSp>
              <p:nvCxnSpPr>
                <p:cNvPr id="94216" name="直接连接符 2998"/>
                <p:cNvCxnSpPr/>
                <p:nvPr/>
              </p:nvCxnSpPr>
              <p:spPr>
                <a:xfrm>
                  <a:off x="6930" y="7113"/>
                  <a:ext cx="0" cy="272"/>
                </a:xfrm>
                <a:prstGeom prst="line">
                  <a:avLst/>
                </a:prstGeom>
                <a:ln w="9525" cap="flat" cmpd="sng">
                  <a:solidFill>
                    <a:srgbClr val="000000"/>
                  </a:solidFill>
                  <a:prstDash val="solid"/>
                  <a:round/>
                  <a:headEnd type="none" w="med" len="med"/>
                  <a:tailEnd type="triangle" w="med" len="med"/>
                </a:ln>
              </p:spPr>
            </p:cxnSp>
            <p:sp>
              <p:nvSpPr>
                <p:cNvPr id="94217" name="矩形 2999"/>
                <p:cNvSpPr/>
                <p:nvPr/>
              </p:nvSpPr>
              <p:spPr>
                <a:xfrm>
                  <a:off x="6617" y="7385"/>
                  <a:ext cx="626" cy="272"/>
                </a:xfrm>
                <a:prstGeom prst="rect">
                  <a:avLst/>
                </a:prstGeom>
                <a:solidFill>
                  <a:srgbClr val="BBE0E3"/>
                </a:solidFill>
                <a:ln w="9525" cap="flat" cmpd="sng">
                  <a:solidFill>
                    <a:srgbClr val="000000"/>
                  </a:solidFill>
                  <a:prstDash val="solid"/>
                  <a:miter/>
                  <a:headEnd type="none" w="med" len="med"/>
                  <a:tailEnd type="none" w="med" len="med"/>
                </a:ln>
              </p:spPr>
              <p:txBody>
                <a:bodyPr lIns="0" tIns="0" rIns="0" bIns="0" anchor="ctr" anchorCtr="1"/>
                <a:p>
                  <a:pPr algn="ctr">
                    <a:lnSpc>
                      <a:spcPct val="96000"/>
                    </a:lnSpc>
                  </a:pPr>
                  <a:r>
                    <a:rPr lang="zh-CN" altLang="en-US" sz="3200">
                      <a:latin typeface="Times New Roman" panose="02020603050405020304" pitchFamily="18" charset="0"/>
                    </a:rPr>
                    <a:t>失误</a:t>
                  </a:r>
                  <a:endParaRPr lang="zh-CN" altLang="en-US" sz="3200">
                    <a:latin typeface="Times New Roman" panose="02020603050405020304" pitchFamily="18" charset="0"/>
                  </a:endParaRPr>
                </a:p>
              </p:txBody>
            </p:sp>
            <p:cxnSp>
              <p:nvCxnSpPr>
                <p:cNvPr id="94218" name="直接连接符 3000"/>
                <p:cNvCxnSpPr/>
                <p:nvPr/>
              </p:nvCxnSpPr>
              <p:spPr>
                <a:xfrm>
                  <a:off x="6930" y="7657"/>
                  <a:ext cx="1" cy="272"/>
                </a:xfrm>
                <a:prstGeom prst="line">
                  <a:avLst/>
                </a:prstGeom>
                <a:ln w="9525" cap="flat" cmpd="sng">
                  <a:solidFill>
                    <a:srgbClr val="000000"/>
                  </a:solidFill>
                  <a:prstDash val="solid"/>
                  <a:round/>
                  <a:headEnd type="none" w="med" len="med"/>
                  <a:tailEnd type="triangle" w="med" len="med"/>
                </a:ln>
              </p:spPr>
            </p:cxnSp>
            <p:sp>
              <p:nvSpPr>
                <p:cNvPr id="94219" name="矩形 3001"/>
                <p:cNvSpPr/>
                <p:nvPr/>
              </p:nvSpPr>
              <p:spPr>
                <a:xfrm>
                  <a:off x="6147" y="7929"/>
                  <a:ext cx="1565" cy="270"/>
                </a:xfrm>
                <a:prstGeom prst="rect">
                  <a:avLst/>
                </a:prstGeom>
                <a:solidFill>
                  <a:srgbClr val="BBE0E3"/>
                </a:solidFill>
                <a:ln w="9525" cap="flat" cmpd="sng">
                  <a:solidFill>
                    <a:srgbClr val="000000"/>
                  </a:solidFill>
                  <a:prstDash val="solid"/>
                  <a:miter/>
                  <a:headEnd type="none" w="med" len="med"/>
                  <a:tailEnd type="none" w="med" len="med"/>
                </a:ln>
              </p:spPr>
              <p:txBody>
                <a:bodyPr lIns="0" tIns="0" rIns="0" bIns="0" anchor="ctr" anchorCtr="1"/>
                <a:p>
                  <a:pPr algn="ctr">
                    <a:lnSpc>
                      <a:spcPct val="96000"/>
                    </a:lnSpc>
                  </a:pPr>
                  <a:r>
                    <a:rPr lang="zh-CN" altLang="en-US" sz="3200">
                      <a:latin typeface="Times New Roman" panose="02020603050405020304" pitchFamily="18" charset="0"/>
                    </a:rPr>
                    <a:t>不安全行为与不安全状态</a:t>
                  </a:r>
                  <a:endParaRPr lang="zh-CN" altLang="en-US" sz="3200">
                    <a:latin typeface="Times New Roman" panose="02020603050405020304" pitchFamily="18" charset="0"/>
                  </a:endParaRPr>
                </a:p>
              </p:txBody>
            </p:sp>
            <p:cxnSp>
              <p:nvCxnSpPr>
                <p:cNvPr id="94220" name="直接连接符 3002"/>
                <p:cNvCxnSpPr/>
                <p:nvPr/>
              </p:nvCxnSpPr>
              <p:spPr>
                <a:xfrm>
                  <a:off x="6930" y="8200"/>
                  <a:ext cx="0" cy="272"/>
                </a:xfrm>
                <a:prstGeom prst="line">
                  <a:avLst/>
                </a:prstGeom>
                <a:ln w="9525" cap="flat" cmpd="sng">
                  <a:solidFill>
                    <a:srgbClr val="000000"/>
                  </a:solidFill>
                  <a:prstDash val="solid"/>
                  <a:round/>
                  <a:headEnd type="none" w="med" len="med"/>
                  <a:tailEnd type="triangle" w="med" len="med"/>
                </a:ln>
              </p:spPr>
            </p:cxnSp>
            <p:sp>
              <p:nvSpPr>
                <p:cNvPr id="94221" name="矩形 3003"/>
                <p:cNvSpPr/>
                <p:nvPr/>
              </p:nvSpPr>
              <p:spPr>
                <a:xfrm>
                  <a:off x="6617" y="8472"/>
                  <a:ext cx="626" cy="272"/>
                </a:xfrm>
                <a:prstGeom prst="rect">
                  <a:avLst/>
                </a:prstGeom>
                <a:solidFill>
                  <a:srgbClr val="BBE0E3"/>
                </a:solidFill>
                <a:ln w="9525" cap="flat" cmpd="sng">
                  <a:solidFill>
                    <a:srgbClr val="000000"/>
                  </a:solidFill>
                  <a:prstDash val="solid"/>
                  <a:miter/>
                  <a:headEnd type="none" w="med" len="med"/>
                  <a:tailEnd type="none" w="med" len="med"/>
                </a:ln>
              </p:spPr>
              <p:txBody>
                <a:bodyPr lIns="0" tIns="0" rIns="0" bIns="0" anchor="ctr" anchorCtr="1"/>
                <a:p>
                  <a:pPr algn="ctr">
                    <a:lnSpc>
                      <a:spcPct val="96000"/>
                    </a:lnSpc>
                  </a:pPr>
                  <a:r>
                    <a:rPr lang="zh-CN" altLang="en-US" sz="3200">
                      <a:latin typeface="Times New Roman" panose="02020603050405020304" pitchFamily="18" charset="0"/>
                    </a:rPr>
                    <a:t>事故</a:t>
                  </a:r>
                  <a:endParaRPr lang="zh-CN" altLang="en-US" sz="3200">
                    <a:latin typeface="Times New Roman" panose="02020603050405020304" pitchFamily="18" charset="0"/>
                  </a:endParaRPr>
                </a:p>
              </p:txBody>
            </p:sp>
            <p:cxnSp>
              <p:nvCxnSpPr>
                <p:cNvPr id="94222" name="直接连接符 3004"/>
                <p:cNvCxnSpPr/>
                <p:nvPr/>
              </p:nvCxnSpPr>
              <p:spPr>
                <a:xfrm>
                  <a:off x="6930" y="8744"/>
                  <a:ext cx="1" cy="271"/>
                </a:xfrm>
                <a:prstGeom prst="line">
                  <a:avLst/>
                </a:prstGeom>
                <a:ln w="9525" cap="flat" cmpd="sng">
                  <a:solidFill>
                    <a:srgbClr val="000000"/>
                  </a:solidFill>
                  <a:prstDash val="solid"/>
                  <a:round/>
                  <a:headEnd type="none" w="med" len="med"/>
                  <a:tailEnd type="none" w="med" len="med"/>
                </a:ln>
              </p:spPr>
            </p:cxnSp>
            <p:cxnSp>
              <p:nvCxnSpPr>
                <p:cNvPr id="94223" name="直接连接符 3005"/>
                <p:cNvCxnSpPr/>
                <p:nvPr/>
              </p:nvCxnSpPr>
              <p:spPr>
                <a:xfrm flipV="1">
                  <a:off x="6304" y="9015"/>
                  <a:ext cx="1095" cy="1"/>
                </a:xfrm>
                <a:prstGeom prst="line">
                  <a:avLst/>
                </a:prstGeom>
                <a:ln w="9525" cap="flat" cmpd="sng">
                  <a:solidFill>
                    <a:srgbClr val="000000"/>
                  </a:solidFill>
                  <a:prstDash val="solid"/>
                  <a:round/>
                  <a:headEnd type="none" w="med" len="med"/>
                  <a:tailEnd type="none" w="med" len="med"/>
                </a:ln>
              </p:spPr>
            </p:cxnSp>
            <p:cxnSp>
              <p:nvCxnSpPr>
                <p:cNvPr id="94224" name="直接连接符 3006"/>
                <p:cNvCxnSpPr/>
                <p:nvPr/>
              </p:nvCxnSpPr>
              <p:spPr>
                <a:xfrm>
                  <a:off x="6304" y="9015"/>
                  <a:ext cx="1" cy="273"/>
                </a:xfrm>
                <a:prstGeom prst="line">
                  <a:avLst/>
                </a:prstGeom>
                <a:ln w="9525" cap="flat" cmpd="sng">
                  <a:solidFill>
                    <a:srgbClr val="000000"/>
                  </a:solidFill>
                  <a:prstDash val="solid"/>
                  <a:round/>
                  <a:headEnd type="none" w="med" len="med"/>
                  <a:tailEnd type="triangle" w="med" len="med"/>
                </a:ln>
              </p:spPr>
            </p:cxnSp>
            <p:cxnSp>
              <p:nvCxnSpPr>
                <p:cNvPr id="94225" name="直接连接符 3007"/>
                <p:cNvCxnSpPr/>
                <p:nvPr/>
              </p:nvCxnSpPr>
              <p:spPr>
                <a:xfrm>
                  <a:off x="7399" y="9015"/>
                  <a:ext cx="0" cy="272"/>
                </a:xfrm>
                <a:prstGeom prst="line">
                  <a:avLst/>
                </a:prstGeom>
                <a:ln w="9525" cap="flat" cmpd="sng">
                  <a:solidFill>
                    <a:srgbClr val="000000"/>
                  </a:solidFill>
                  <a:prstDash val="solid"/>
                  <a:round/>
                  <a:headEnd type="none" w="med" len="med"/>
                  <a:tailEnd type="triangle" w="med" len="med"/>
                </a:ln>
              </p:spPr>
            </p:cxnSp>
            <p:sp>
              <p:nvSpPr>
                <p:cNvPr id="94226" name="矩形 3008"/>
                <p:cNvSpPr/>
                <p:nvPr/>
              </p:nvSpPr>
              <p:spPr>
                <a:xfrm>
                  <a:off x="7086" y="9287"/>
                  <a:ext cx="626" cy="272"/>
                </a:xfrm>
                <a:prstGeom prst="rect">
                  <a:avLst/>
                </a:prstGeom>
                <a:solidFill>
                  <a:srgbClr val="BBE0E3"/>
                </a:solidFill>
                <a:ln w="9525" cap="flat" cmpd="sng">
                  <a:solidFill>
                    <a:srgbClr val="000000"/>
                  </a:solidFill>
                  <a:prstDash val="solid"/>
                  <a:miter/>
                  <a:headEnd type="none" w="med" len="med"/>
                  <a:tailEnd type="none" w="med" len="med"/>
                </a:ln>
              </p:spPr>
              <p:txBody>
                <a:bodyPr lIns="0" tIns="0" rIns="0" bIns="0" anchor="ctr" anchorCtr="1"/>
                <a:p>
                  <a:pPr algn="ctr">
                    <a:lnSpc>
                      <a:spcPct val="96000"/>
                    </a:lnSpc>
                  </a:pPr>
                  <a:r>
                    <a:rPr lang="zh-CN" altLang="en-US" sz="3200">
                      <a:latin typeface="Times New Roman" panose="02020603050405020304" pitchFamily="18" charset="0"/>
                    </a:rPr>
                    <a:t>物的损坏</a:t>
                  </a:r>
                  <a:endParaRPr lang="zh-CN" altLang="en-US" sz="3200">
                    <a:latin typeface="Times New Roman" panose="02020603050405020304" pitchFamily="18" charset="0"/>
                  </a:endParaRPr>
                </a:p>
              </p:txBody>
            </p:sp>
          </p:grpSp>
        </p:grpSp>
      </p:grpSp>
      <p:sp>
        <p:nvSpPr>
          <p:cNvPr id="94227" name="矩形 300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4228" name="矩形 3010"/>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矩形 301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5234" name="矩形 301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5235" name="矩形 3015"/>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95236" name="矩形 3016"/>
          <p:cNvSpPr/>
          <p:nvPr/>
        </p:nvSpPr>
        <p:spPr>
          <a:xfrm>
            <a:off x="250825" y="1773238"/>
            <a:ext cx="8382000" cy="579437"/>
          </a:xfrm>
          <a:prstGeom prst="rect">
            <a:avLst/>
          </a:prstGeom>
          <a:noFill/>
          <a:ln w="9525">
            <a:noFill/>
          </a:ln>
        </p:spPr>
        <p:txBody>
          <a:bodyPr anchor="t" anchorCtr="0">
            <a:spAutoFit/>
          </a:bodyPr>
          <a:p>
            <a:r>
              <a:rPr lang="en-US" altLang="zh-CN" sz="3200" b="1">
                <a:latin typeface="宋体" panose="02010600030101010101" pitchFamily="2" charset="-122"/>
              </a:rPr>
              <a:t> (</a:t>
            </a:r>
            <a:r>
              <a:rPr lang="zh-CN" altLang="en-US" sz="3200" b="1">
                <a:latin typeface="宋体" panose="02010600030101010101" pitchFamily="2" charset="-122"/>
              </a:rPr>
              <a:t>一</a:t>
            </a:r>
            <a:r>
              <a:rPr lang="en-US" altLang="zh-CN" sz="3200" b="1">
                <a:latin typeface="宋体" panose="02010600030101010101" pitchFamily="2" charset="-122"/>
              </a:rPr>
              <a:t>)</a:t>
            </a:r>
            <a:r>
              <a:rPr lang="zh-CN" altLang="en-US" sz="3200" b="1">
                <a:latin typeface="宋体" panose="02010600030101010101" pitchFamily="2" charset="-122"/>
              </a:rPr>
              <a:t>性格与事故的关系   </a:t>
            </a:r>
            <a:endParaRPr lang="zh-CN" altLang="en-US" sz="3200" b="1">
              <a:latin typeface="宋体" panose="02010600030101010101" pitchFamily="2" charset="-122"/>
            </a:endParaRPr>
          </a:p>
        </p:txBody>
      </p:sp>
      <p:sp>
        <p:nvSpPr>
          <p:cNvPr id="95237" name="矩形 3017"/>
          <p:cNvSpPr/>
          <p:nvPr/>
        </p:nvSpPr>
        <p:spPr>
          <a:xfrm>
            <a:off x="1066800" y="2895600"/>
            <a:ext cx="7239000" cy="1554163"/>
          </a:xfrm>
          <a:prstGeom prst="rect">
            <a:avLst/>
          </a:prstGeom>
          <a:noFill/>
          <a:ln w="9525">
            <a:noFill/>
          </a:ln>
        </p:spPr>
        <p:txBody>
          <a:bodyPr anchor="t" anchorCtr="0">
            <a:spAutoFit/>
          </a:bodyPr>
          <a:p>
            <a:r>
              <a:rPr lang="zh-CN" altLang="en-US" sz="3200" b="1">
                <a:latin typeface="宋体" panose="02010600030101010101" pitchFamily="2" charset="-122"/>
              </a:rPr>
              <a:t>性格是指人在生活过程中所形成的对现实的稳定的态度以及与之相适应的习惯化了的行为方式。</a:t>
            </a:r>
            <a:endParaRPr lang="zh-CN" altLang="en-US" sz="3200" b="1">
              <a:latin typeface="宋体" panose="02010600030101010101" pitchFamily="2" charset="-122"/>
            </a:endParaRPr>
          </a:p>
        </p:txBody>
      </p:sp>
      <p:sp>
        <p:nvSpPr>
          <p:cNvPr id="95238" name="矩形 301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5239" name="矩形 301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5240" name="矩形 3020"/>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95241" name="矩形 3021"/>
          <p:cNvSpPr/>
          <p:nvPr/>
        </p:nvSpPr>
        <p:spPr>
          <a:xfrm>
            <a:off x="304800" y="838200"/>
            <a:ext cx="5324475" cy="641350"/>
          </a:xfrm>
          <a:prstGeom prst="rect">
            <a:avLst/>
          </a:prstGeom>
          <a:noFill/>
          <a:ln w="9525">
            <a:noFill/>
          </a:ln>
        </p:spPr>
        <p:txBody>
          <a:bodyPr wrap="none" anchor="t" anchorCtr="0">
            <a:spAutoFit/>
          </a:bodyPr>
          <a:p>
            <a:pPr>
              <a:spcBef>
                <a:spcPct val="20000"/>
              </a:spcBef>
              <a:buClr>
                <a:schemeClr val="hlink"/>
              </a:buClr>
              <a:buFont typeface="Wingdings" panose="05000000000000000000" pitchFamily="2" charset="2"/>
            </a:pPr>
            <a:r>
              <a:rPr lang="zh-CN" altLang="en-US" b="1">
                <a:latin typeface="华文行楷" pitchFamily="2" charset="-122"/>
                <a:ea typeface="华文行楷" pitchFamily="2" charset="-122"/>
              </a:rPr>
              <a:t>人对信息处理的影响因素</a:t>
            </a:r>
            <a:r>
              <a:rPr lang="zh-CN" altLang="en-US">
                <a:latin typeface="华文行楷" pitchFamily="2" charset="-122"/>
                <a:ea typeface="华文行楷" pitchFamily="2" charset="-122"/>
              </a:rPr>
              <a:t> </a:t>
            </a:r>
            <a:endParaRPr lang="zh-CN" altLang="en-US">
              <a:latin typeface="华文行楷" pitchFamily="2" charset="-122"/>
              <a:ea typeface="华文行楷" pitchFamily="2" charset="-122"/>
            </a:endParaRPr>
          </a:p>
        </p:txBody>
      </p:sp>
    </p:spTree>
  </p:cSld>
  <p:clrMapOvr>
    <a:masterClrMapping/>
  </p:clrMapOvr>
  <p:transition spd="med">
    <p:randomBa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矩形 302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6258" name="矩形 302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6259" name="矩形 3026"/>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96260" name="矩形 3027"/>
          <p:cNvSpPr/>
          <p:nvPr/>
        </p:nvSpPr>
        <p:spPr>
          <a:xfrm>
            <a:off x="539750" y="1052513"/>
            <a:ext cx="7924800" cy="5337175"/>
          </a:xfrm>
          <a:prstGeom prst="rect">
            <a:avLst/>
          </a:prstGeom>
          <a:noFill/>
          <a:ln w="9525">
            <a:noFill/>
          </a:ln>
        </p:spPr>
        <p:txBody>
          <a:bodyPr anchor="t" anchorCtr="0">
            <a:spAutoFit/>
          </a:bodyPr>
          <a:p>
            <a:r>
              <a:rPr lang="zh-CN" altLang="en-US" sz="3200" b="1">
                <a:latin typeface="Arial" panose="020B0604020202020204"/>
              </a:rPr>
              <a:t>具有事故倾向性的性格特征主要有：</a:t>
            </a:r>
            <a:endParaRPr lang="zh-CN" altLang="en-US" sz="3200" b="1">
              <a:latin typeface="Arial" panose="020B0604020202020204"/>
            </a:endParaRPr>
          </a:p>
          <a:p>
            <a:endParaRPr lang="zh-CN" altLang="en-US" sz="3200" b="1">
              <a:latin typeface="Arial" panose="020B0604020202020204"/>
            </a:endParaRPr>
          </a:p>
          <a:p>
            <a:r>
              <a:rPr lang="en-US" altLang="zh-CN" sz="2800" b="1">
                <a:latin typeface="Arial" panose="020B0604020202020204"/>
              </a:rPr>
              <a:t>①</a:t>
            </a:r>
            <a:r>
              <a:rPr lang="zh-CN" altLang="en-US" sz="2800" b="1">
                <a:latin typeface="Arial" panose="020B0604020202020204"/>
              </a:rPr>
              <a:t>攻击性性格，妄自尊大。骄傲自满，喜欢冒险、挑衅，争强好胜，不采纳别人意见。</a:t>
            </a:r>
            <a:endParaRPr lang="zh-CN" altLang="en-US" sz="2800" b="1">
              <a:latin typeface="Arial" panose="020B0604020202020204"/>
            </a:endParaRPr>
          </a:p>
          <a:p>
            <a:r>
              <a:rPr lang="en-US" altLang="zh-CN" sz="2800" b="1">
                <a:latin typeface="宋体" panose="02010600030101010101" pitchFamily="2" charset="-122"/>
              </a:rPr>
              <a:t>②</a:t>
            </a:r>
            <a:r>
              <a:rPr lang="zh-CN" altLang="en-US" sz="2800" b="1">
                <a:latin typeface="Arial" panose="020B0604020202020204"/>
              </a:rPr>
              <a:t>性情孤僻。这种人固执己见，心胸狭窄，对人冷漠，人际关系不好。</a:t>
            </a:r>
            <a:endParaRPr lang="zh-CN" altLang="en-US" sz="2800" b="1">
              <a:latin typeface="Arial" panose="020B0604020202020204"/>
            </a:endParaRPr>
          </a:p>
          <a:p>
            <a:r>
              <a:rPr lang="en-US" altLang="zh-CN" sz="2800" b="1">
                <a:latin typeface="宋体" panose="02010600030101010101" pitchFamily="2" charset="-122"/>
              </a:rPr>
              <a:t>③</a:t>
            </a:r>
            <a:r>
              <a:rPr lang="zh-CN" altLang="en-US" sz="2800" b="1">
                <a:latin typeface="Arial" panose="020B0604020202020204"/>
              </a:rPr>
              <a:t>性情不稳定。这种人易受情绪感染、支配，容易冲动．受情绪影响长时间不能平静。</a:t>
            </a:r>
            <a:endParaRPr lang="zh-CN" altLang="en-US" sz="2800" b="1">
              <a:latin typeface="Arial" panose="020B0604020202020204"/>
            </a:endParaRPr>
          </a:p>
          <a:p>
            <a:r>
              <a:rPr lang="en-US" altLang="zh-CN" sz="2800" b="1">
                <a:latin typeface="Arial" panose="020B0604020202020204"/>
              </a:rPr>
              <a:t>④</a:t>
            </a:r>
            <a:r>
              <a:rPr lang="zh-CN" altLang="en-US" sz="2800" b="1">
                <a:latin typeface="Arial" panose="020B0604020202020204"/>
              </a:rPr>
              <a:t>抑郁型性格。这类入主导心境抑郁、浮跺不安，由于长期心境闷闷不乐。精神不振，导致大脑皮层不能建立良好的兴奋灶，干什么事情都引不起兴趣，很容易出事故。</a:t>
            </a:r>
            <a:endParaRPr lang="zh-CN" altLang="en-US" sz="2800" b="1">
              <a:latin typeface="Arial" panose="020B0604020202020204"/>
            </a:endParaRPr>
          </a:p>
        </p:txBody>
      </p:sp>
      <p:sp>
        <p:nvSpPr>
          <p:cNvPr id="96261" name="矩形 302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6262" name="矩形 302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6263" name="矩形 3030"/>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矩形 3033"/>
          <p:cNvSpPr/>
          <p:nvPr/>
        </p:nvSpPr>
        <p:spPr>
          <a:xfrm>
            <a:off x="395288" y="1412875"/>
            <a:ext cx="8459787" cy="4789488"/>
          </a:xfrm>
          <a:prstGeom prst="rect">
            <a:avLst/>
          </a:prstGeom>
          <a:noFill/>
          <a:ln w="9525">
            <a:noFill/>
          </a:ln>
        </p:spPr>
        <p:txBody>
          <a:bodyPr anchor="t" anchorCtr="0">
            <a:spAutoFit/>
          </a:bodyPr>
          <a:p>
            <a:r>
              <a:rPr lang="en-US" altLang="zh-CN" sz="2800" b="1">
                <a:latin typeface="宋体" panose="02010600030101010101" pitchFamily="2" charset="-122"/>
              </a:rPr>
              <a:t>⑤</a:t>
            </a:r>
            <a:r>
              <a:rPr lang="zh-CN" altLang="en-US" sz="2800" b="1">
                <a:latin typeface="Arial" panose="020B0604020202020204"/>
              </a:rPr>
              <a:t>马虎型性格。这种人对待工作往往马虎、敷衍、粗心。这种性格常是引起事故的直接原因。</a:t>
            </a:r>
            <a:endParaRPr lang="zh-CN" altLang="en-US" sz="2800" b="1">
              <a:latin typeface="Arial" panose="020B0604020202020204"/>
            </a:endParaRPr>
          </a:p>
          <a:p>
            <a:r>
              <a:rPr lang="en-US" altLang="zh-CN" sz="2800" b="1">
                <a:latin typeface="宋体" panose="02010600030101010101" pitchFamily="2" charset="-122"/>
              </a:rPr>
              <a:t>⑥</a:t>
            </a:r>
            <a:r>
              <a:rPr lang="zh-CN" altLang="en-US" sz="2800" b="1">
                <a:latin typeface="Arial" panose="020B0604020202020204"/>
              </a:rPr>
              <a:t>轻率型性格。这种人在紧急或困难条件下可表现出惊慌失措、优柔寡断或轻率决定、鲁莽行事。</a:t>
            </a:r>
            <a:endParaRPr lang="zh-CN" altLang="en-US" sz="2800" b="1">
              <a:latin typeface="Arial" panose="020B0604020202020204"/>
            </a:endParaRPr>
          </a:p>
          <a:p>
            <a:r>
              <a:rPr lang="en-US" altLang="zh-CN" sz="2800" b="1">
                <a:latin typeface="Arial" panose="020B0604020202020204"/>
              </a:rPr>
              <a:t>⑦</a:t>
            </a:r>
            <a:r>
              <a:rPr lang="zh-CN" altLang="en-US" sz="2800" b="1">
                <a:latin typeface="Arial" panose="020B0604020202020204"/>
              </a:rPr>
              <a:t>迟钝型性格。具有这种性格的人感知、思维或运动迟钝，不爱活动。懒惰。出于在工作中反应迟钝、无所用心。</a:t>
            </a:r>
            <a:endParaRPr lang="zh-CN" altLang="en-US" sz="2800" b="1">
              <a:latin typeface="Arial" panose="020B0604020202020204"/>
            </a:endParaRPr>
          </a:p>
          <a:p>
            <a:r>
              <a:rPr lang="en-US" altLang="zh-CN" sz="2800" b="1">
                <a:latin typeface="Arial" panose="020B0604020202020204"/>
              </a:rPr>
              <a:t>⑧</a:t>
            </a:r>
            <a:r>
              <a:rPr lang="zh-CN" altLang="en-US" sz="2800" b="1">
                <a:latin typeface="Arial" panose="020B0604020202020204"/>
              </a:rPr>
              <a:t>胆怯型件格。有这种性格的人，懦弱、胆怯、没有主见。由于遇事爱退缩，不敢坚持原则，人云亦云，不辨是非，不负责任，因此，在某些特定情况下，也很容易发生事故。</a:t>
            </a:r>
            <a:endParaRPr lang="zh-CN" altLang="en-US" sz="2800" b="1">
              <a:latin typeface="Arial" panose="020B0604020202020204"/>
            </a:endParaRPr>
          </a:p>
        </p:txBody>
      </p:sp>
      <p:sp>
        <p:nvSpPr>
          <p:cNvPr id="97282" name="矩形 303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7283" name="矩形 303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7284" name="矩形 3036"/>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97285" name="矩形 303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7286" name="矩形 303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7287" name="矩形 303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矩形 304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8306" name="矩形 304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8307" name="矩形 3044"/>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98308" name="矩形 3045"/>
          <p:cNvSpPr/>
          <p:nvPr/>
        </p:nvSpPr>
        <p:spPr>
          <a:xfrm>
            <a:off x="457200" y="1295400"/>
            <a:ext cx="4941888" cy="579438"/>
          </a:xfrm>
          <a:prstGeom prst="rect">
            <a:avLst/>
          </a:prstGeom>
          <a:noFill/>
          <a:ln w="9525">
            <a:noFill/>
          </a:ln>
        </p:spPr>
        <p:txBody>
          <a:bodyPr wrap="none" anchor="t" anchorCtr="0">
            <a:spAutoFit/>
          </a:bodyPr>
          <a:p>
            <a:r>
              <a:rPr lang="en-US" altLang="zh-CN" sz="3200" b="1">
                <a:latin typeface="Arial" panose="020B0604020202020204"/>
              </a:rPr>
              <a:t>(</a:t>
            </a:r>
            <a:r>
              <a:rPr lang="zh-CN" altLang="en-US" sz="3200" b="1">
                <a:latin typeface="Arial" panose="020B0604020202020204"/>
              </a:rPr>
              <a:t>二</a:t>
            </a:r>
            <a:r>
              <a:rPr lang="en-US" altLang="zh-CN" sz="3200" b="1">
                <a:latin typeface="Arial" panose="020B0604020202020204"/>
              </a:rPr>
              <a:t>)</a:t>
            </a:r>
            <a:r>
              <a:rPr lang="zh-CN" altLang="en-US" sz="3200" b="1">
                <a:latin typeface="Arial" panose="020B0604020202020204"/>
              </a:rPr>
              <a:t>事故与心理状态的关系</a:t>
            </a:r>
            <a:endParaRPr lang="zh-CN" altLang="en-US" sz="3200" b="1">
              <a:latin typeface="Arial" panose="020B0604020202020204"/>
            </a:endParaRPr>
          </a:p>
        </p:txBody>
      </p:sp>
      <p:sp>
        <p:nvSpPr>
          <p:cNvPr id="98309" name="矩形 3046"/>
          <p:cNvSpPr/>
          <p:nvPr/>
        </p:nvSpPr>
        <p:spPr>
          <a:xfrm>
            <a:off x="457200" y="2438400"/>
            <a:ext cx="8382000" cy="3503613"/>
          </a:xfrm>
          <a:prstGeom prst="rect">
            <a:avLst/>
          </a:prstGeom>
          <a:noFill/>
          <a:ln w="9525">
            <a:noFill/>
          </a:ln>
        </p:spPr>
        <p:txBody>
          <a:bodyPr anchor="t" anchorCtr="0">
            <a:spAutoFit/>
          </a:bodyPr>
          <a:p>
            <a:r>
              <a:rPr lang="zh-CN" altLang="en-US" sz="3200" b="1">
                <a:latin typeface="Arial" panose="020B0604020202020204"/>
              </a:rPr>
              <a:t>认识过程</a:t>
            </a:r>
            <a:r>
              <a:rPr lang="en-US" altLang="zh-CN" sz="3200" b="1">
                <a:latin typeface="Arial" panose="020B0604020202020204"/>
              </a:rPr>
              <a:t>——</a:t>
            </a:r>
            <a:r>
              <a:rPr lang="zh-CN" altLang="en-US" sz="3200" b="1">
                <a:latin typeface="Arial" panose="020B0604020202020204"/>
              </a:rPr>
              <a:t>感觉、知觉、记忆、想像、思维</a:t>
            </a:r>
            <a:endParaRPr lang="zh-CN" altLang="en-US" sz="3200" b="1">
              <a:latin typeface="Arial" panose="020B0604020202020204"/>
            </a:endParaRPr>
          </a:p>
          <a:p>
            <a:endParaRPr lang="zh-CN" altLang="en-US" sz="3200" b="1">
              <a:latin typeface="Arial" panose="020B0604020202020204"/>
            </a:endParaRPr>
          </a:p>
          <a:p>
            <a:r>
              <a:rPr lang="zh-CN" altLang="en-US" sz="3200" b="1">
                <a:latin typeface="Arial" panose="020B0604020202020204"/>
              </a:rPr>
              <a:t>情感过程</a:t>
            </a:r>
            <a:r>
              <a:rPr lang="en-US" altLang="zh-CN" sz="3200" b="1">
                <a:latin typeface="Arial" panose="020B0604020202020204"/>
              </a:rPr>
              <a:t>——</a:t>
            </a:r>
            <a:r>
              <a:rPr lang="zh-CN" altLang="en-US" sz="3200" b="1">
                <a:latin typeface="Arial" panose="020B0604020202020204"/>
              </a:rPr>
              <a:t>满意或不满意、愉快或不愉快的</a:t>
            </a:r>
            <a:br>
              <a:rPr lang="zh-CN" altLang="en-US" sz="3200" b="1">
                <a:latin typeface="Arial" panose="020B0604020202020204"/>
              </a:rPr>
            </a:br>
            <a:r>
              <a:rPr lang="zh-CN" altLang="en-US" sz="3200" b="1">
                <a:latin typeface="Arial" panose="020B0604020202020204"/>
              </a:rPr>
              <a:t>                      态度体验</a:t>
            </a:r>
            <a:endParaRPr lang="zh-CN" altLang="en-US" sz="3200" b="1">
              <a:latin typeface="Arial" panose="020B0604020202020204"/>
            </a:endParaRPr>
          </a:p>
          <a:p>
            <a:endParaRPr lang="zh-CN" altLang="en-US" sz="3200" b="1">
              <a:latin typeface="Arial" panose="020B0604020202020204"/>
            </a:endParaRPr>
          </a:p>
          <a:p>
            <a:r>
              <a:rPr lang="zh-CN" altLang="en-US" sz="3200" b="1">
                <a:latin typeface="Arial" panose="020B0604020202020204"/>
              </a:rPr>
              <a:t>意志过程</a:t>
            </a:r>
            <a:r>
              <a:rPr lang="en-US" altLang="zh-CN" sz="3200" b="1">
                <a:latin typeface="Arial" panose="020B0604020202020204"/>
              </a:rPr>
              <a:t>——</a:t>
            </a:r>
            <a:r>
              <a:rPr lang="zh-CN" altLang="en-US" sz="3200" b="1">
                <a:latin typeface="Arial" panose="020B0604020202020204"/>
              </a:rPr>
              <a:t>自觉地确定目标并力求加以实现</a:t>
            </a:r>
            <a:br>
              <a:rPr lang="zh-CN" altLang="en-US" sz="3200" b="1">
                <a:latin typeface="Arial" panose="020B0604020202020204"/>
              </a:rPr>
            </a:br>
            <a:r>
              <a:rPr lang="zh-CN" altLang="en-US" sz="3200" b="1">
                <a:latin typeface="Arial" panose="020B0604020202020204"/>
              </a:rPr>
              <a:t>                      的心理过程</a:t>
            </a:r>
            <a:endParaRPr lang="zh-CN" altLang="en-US" sz="3200" b="1">
              <a:latin typeface="Arial" panose="020B0604020202020204"/>
            </a:endParaRPr>
          </a:p>
        </p:txBody>
      </p:sp>
      <p:sp>
        <p:nvSpPr>
          <p:cNvPr id="98310" name="矩形 304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8311" name="矩形 304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8312" name="矩形 304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矩形 305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9330" name="矩形 305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9331" name="矩形 3054"/>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99332" name="矩形 3055"/>
          <p:cNvSpPr/>
          <p:nvPr/>
        </p:nvSpPr>
        <p:spPr>
          <a:xfrm>
            <a:off x="609600" y="1250950"/>
            <a:ext cx="3841750" cy="641350"/>
          </a:xfrm>
          <a:prstGeom prst="rect">
            <a:avLst/>
          </a:prstGeom>
          <a:noFill/>
          <a:ln w="9525">
            <a:noFill/>
          </a:ln>
        </p:spPr>
        <p:txBody>
          <a:bodyPr wrap="none" anchor="t" anchorCtr="0">
            <a:spAutoFit/>
          </a:bodyPr>
          <a:p>
            <a:r>
              <a:rPr lang="zh-CN" altLang="en-US" b="1">
                <a:latin typeface="Arial" panose="020B0604020202020204"/>
                <a:ea typeface="华文行楷" pitchFamily="2" charset="-122"/>
              </a:rPr>
              <a:t>感觉、知觉与安全</a:t>
            </a:r>
            <a:endParaRPr lang="zh-CN" altLang="en-US" b="1">
              <a:latin typeface="Arial" panose="020B0604020202020204"/>
              <a:ea typeface="华文行楷" pitchFamily="2" charset="-122"/>
            </a:endParaRPr>
          </a:p>
        </p:txBody>
      </p:sp>
      <p:sp>
        <p:nvSpPr>
          <p:cNvPr id="99333" name="矩形 3056"/>
          <p:cNvSpPr/>
          <p:nvPr/>
        </p:nvSpPr>
        <p:spPr>
          <a:xfrm>
            <a:off x="762000" y="1981200"/>
            <a:ext cx="7315200" cy="1554163"/>
          </a:xfrm>
          <a:prstGeom prst="rect">
            <a:avLst/>
          </a:prstGeom>
          <a:noFill/>
          <a:ln w="9525">
            <a:noFill/>
          </a:ln>
        </p:spPr>
        <p:txBody>
          <a:bodyPr anchor="t" anchorCtr="0">
            <a:spAutoFit/>
          </a:bodyPr>
          <a:p>
            <a:r>
              <a:rPr lang="zh-CN" altLang="en-US" sz="3200" b="1">
                <a:latin typeface="Arial" panose="020B0604020202020204"/>
              </a:rPr>
              <a:t>感觉是客观事物直接作用于人的感觉器官，在人脑中所产生的对事物的个别属性的反映。</a:t>
            </a:r>
            <a:endParaRPr lang="zh-CN" altLang="en-US" sz="3200" b="1">
              <a:latin typeface="Arial" panose="020B0604020202020204"/>
            </a:endParaRPr>
          </a:p>
        </p:txBody>
      </p:sp>
      <p:sp>
        <p:nvSpPr>
          <p:cNvPr id="99334" name="矩形 3057"/>
          <p:cNvSpPr/>
          <p:nvPr/>
        </p:nvSpPr>
        <p:spPr>
          <a:xfrm>
            <a:off x="762000" y="3657600"/>
            <a:ext cx="7162800" cy="3016250"/>
          </a:xfrm>
          <a:prstGeom prst="rect">
            <a:avLst/>
          </a:prstGeom>
          <a:noFill/>
          <a:ln w="9525">
            <a:noFill/>
          </a:ln>
        </p:spPr>
        <p:txBody>
          <a:bodyPr anchor="t" anchorCtr="0">
            <a:spAutoFit/>
          </a:bodyPr>
          <a:p>
            <a:r>
              <a:rPr lang="zh-CN" altLang="en-US" sz="3200" b="1">
                <a:latin typeface="Arial" panose="020B0604020202020204"/>
              </a:rPr>
              <a:t>人的感觉基本上可分为两类：</a:t>
            </a:r>
            <a:endParaRPr lang="zh-CN" altLang="en-US" sz="3200" b="1">
              <a:latin typeface="Arial" panose="020B0604020202020204"/>
            </a:endParaRPr>
          </a:p>
          <a:p>
            <a:r>
              <a:rPr lang="zh-CN" altLang="en-US" sz="3200" b="1">
                <a:latin typeface="Arial" panose="020B0604020202020204"/>
              </a:rPr>
              <a:t>一是来自外部感官的，如视觉、听觉、嗅觉、味觉和皮肤觉，称为外部感觉；</a:t>
            </a:r>
            <a:endParaRPr lang="zh-CN" altLang="en-US" sz="3200" b="1">
              <a:latin typeface="Arial" panose="020B0604020202020204"/>
            </a:endParaRPr>
          </a:p>
          <a:p>
            <a:r>
              <a:rPr lang="zh-CN" altLang="en-US" sz="3200" b="1">
                <a:latin typeface="Arial" panose="020B0604020202020204"/>
              </a:rPr>
              <a:t>二是来自身体内部感官的．如运动觉、平衡觉、痛觉、疲劳觉、饥俄觉、渴觉等，称为内部感觉。</a:t>
            </a:r>
            <a:endParaRPr lang="zh-CN" altLang="en-US" sz="3200" b="1">
              <a:latin typeface="Arial" panose="020B0604020202020204"/>
            </a:endParaRPr>
          </a:p>
        </p:txBody>
      </p:sp>
      <p:sp>
        <p:nvSpPr>
          <p:cNvPr id="99335" name="矩形 305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9336" name="矩形 305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99337" name="矩形 3060"/>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矩形 306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0354" name="矩形 306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0355" name="矩形 3065"/>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0356" name="矩形 3066"/>
          <p:cNvSpPr/>
          <p:nvPr/>
        </p:nvSpPr>
        <p:spPr>
          <a:xfrm>
            <a:off x="762000" y="1143000"/>
            <a:ext cx="7772400"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知觉是客观事物直接作用于人的感觉器官后，人脑对客观事物整体的反映。</a:t>
            </a:r>
            <a:endParaRPr lang="zh-CN" altLang="en-US" sz="3200" b="1">
              <a:latin typeface="Arial" panose="020B0604020202020204"/>
            </a:endParaRPr>
          </a:p>
        </p:txBody>
      </p:sp>
      <p:sp>
        <p:nvSpPr>
          <p:cNvPr id="100357" name="矩形 3067"/>
          <p:cNvSpPr/>
          <p:nvPr/>
        </p:nvSpPr>
        <p:spPr>
          <a:xfrm>
            <a:off x="762000" y="2362200"/>
            <a:ext cx="8001000" cy="1552575"/>
          </a:xfrm>
          <a:prstGeom prst="rect">
            <a:avLst/>
          </a:prstGeom>
          <a:noFill/>
          <a:ln w="9525">
            <a:noFill/>
          </a:ln>
        </p:spPr>
        <p:txBody>
          <a:bodyPr anchor="t" anchorCtr="0">
            <a:spAutoFit/>
          </a:bodyPr>
          <a:p>
            <a:r>
              <a:rPr lang="zh-CN" altLang="en-US" sz="2400" b="1">
                <a:latin typeface="Arial" panose="020B0604020202020204"/>
              </a:rPr>
              <a:t>对物的知觉</a:t>
            </a:r>
            <a:endParaRPr lang="zh-CN" altLang="en-US" sz="2400" b="1">
              <a:latin typeface="Arial" panose="020B0604020202020204"/>
            </a:endParaRPr>
          </a:p>
          <a:p>
            <a:r>
              <a:rPr lang="en-US" altLang="zh-CN" sz="2400" b="1">
                <a:latin typeface="Arial" panose="020B0604020202020204"/>
              </a:rPr>
              <a:t>①</a:t>
            </a:r>
            <a:r>
              <a:rPr lang="zh-CN" altLang="en-US" sz="2400" b="1">
                <a:latin typeface="Arial" panose="020B0604020202020204"/>
              </a:rPr>
              <a:t>空间知觉。它反映物体的形状、大小、深度、方位等。</a:t>
            </a:r>
            <a:endParaRPr lang="zh-CN" altLang="en-US" sz="2400" b="1">
              <a:latin typeface="Arial" panose="020B0604020202020204"/>
            </a:endParaRPr>
          </a:p>
          <a:p>
            <a:r>
              <a:rPr lang="en-US" altLang="zh-CN" sz="2400" b="1">
                <a:latin typeface="Arial" panose="020B0604020202020204"/>
              </a:rPr>
              <a:t>②</a:t>
            </a:r>
            <a:r>
              <a:rPr lang="zh-CN" altLang="en-US" sz="2400" b="1">
                <a:latin typeface="Arial" panose="020B0604020202020204"/>
              </a:rPr>
              <a:t>时间知觉。它反映客观现象的持续性、顺序性和速度。</a:t>
            </a:r>
            <a:endParaRPr lang="zh-CN" altLang="en-US" sz="2400" b="1">
              <a:latin typeface="Arial" panose="020B0604020202020204"/>
            </a:endParaRPr>
          </a:p>
          <a:p>
            <a:r>
              <a:rPr lang="en-US" altLang="zh-CN" sz="2400" b="1">
                <a:latin typeface="Arial" panose="020B0604020202020204"/>
              </a:rPr>
              <a:t>③</a:t>
            </a:r>
            <a:r>
              <a:rPr lang="zh-CN" altLang="en-US" sz="2400" b="1">
                <a:latin typeface="Arial" panose="020B0604020202020204"/>
              </a:rPr>
              <a:t>运动知觉。它反映物体的空间位移和位移的快慢。</a:t>
            </a:r>
            <a:endParaRPr lang="zh-CN" altLang="en-US" sz="2400" b="1">
              <a:latin typeface="Arial" panose="020B0604020202020204"/>
            </a:endParaRPr>
          </a:p>
        </p:txBody>
      </p:sp>
      <p:sp>
        <p:nvSpPr>
          <p:cNvPr id="100358" name="矩形 3068"/>
          <p:cNvSpPr/>
          <p:nvPr/>
        </p:nvSpPr>
        <p:spPr>
          <a:xfrm>
            <a:off x="762000" y="4114800"/>
            <a:ext cx="7772400" cy="2647950"/>
          </a:xfrm>
          <a:prstGeom prst="rect">
            <a:avLst/>
          </a:prstGeom>
          <a:noFill/>
          <a:ln w="9525">
            <a:noFill/>
          </a:ln>
        </p:spPr>
        <p:txBody>
          <a:bodyPr anchor="t" anchorCtr="0">
            <a:spAutoFit/>
          </a:bodyPr>
          <a:p>
            <a:r>
              <a:rPr lang="zh-CN" altLang="en-US" sz="2400" b="1">
                <a:latin typeface="Arial" panose="020B0604020202020204"/>
              </a:rPr>
              <a:t>社会知觉是人们对人的知觉。</a:t>
            </a:r>
            <a:endParaRPr lang="zh-CN" altLang="en-US" sz="2400" b="1">
              <a:latin typeface="Arial" panose="020B0604020202020204"/>
            </a:endParaRPr>
          </a:p>
          <a:p>
            <a:r>
              <a:rPr lang="en-US" altLang="zh-CN" sz="2400" b="1">
                <a:latin typeface="Arial" panose="020B0604020202020204"/>
              </a:rPr>
              <a:t>①</a:t>
            </a:r>
            <a:r>
              <a:rPr lang="zh-CN" altLang="en-US" sz="2400" b="1">
                <a:latin typeface="Arial" panose="020B0604020202020204"/>
              </a:rPr>
              <a:t>对个人的知觉。人们通过对一个人的外表和语言来认识这个人的心理特点和品性。</a:t>
            </a:r>
            <a:endParaRPr lang="zh-CN" altLang="en-US" sz="2400" b="1">
              <a:latin typeface="Arial" panose="020B0604020202020204"/>
            </a:endParaRPr>
          </a:p>
          <a:p>
            <a:r>
              <a:rPr lang="en-US" altLang="zh-CN" sz="2400" b="1">
                <a:latin typeface="Arial" panose="020B0604020202020204"/>
              </a:rPr>
              <a:t>②</a:t>
            </a:r>
            <a:r>
              <a:rPr lang="zh-CN" altLang="en-US" sz="2400" b="1">
                <a:latin typeface="Arial" panose="020B0604020202020204"/>
              </a:rPr>
              <a:t>人际知觉。</a:t>
            </a:r>
            <a:endParaRPr lang="zh-CN" altLang="en-US" sz="2400" b="1">
              <a:latin typeface="Arial" panose="020B0604020202020204"/>
            </a:endParaRPr>
          </a:p>
          <a:p>
            <a:r>
              <a:rPr lang="en-US" altLang="zh-CN" sz="2400" b="1">
                <a:latin typeface="宋体" panose="02010600030101010101" pitchFamily="2" charset="-122"/>
              </a:rPr>
              <a:t>③</a:t>
            </a:r>
            <a:r>
              <a:rPr lang="zh-CN" altLang="en-US" sz="2400" b="1">
                <a:latin typeface="Arial" panose="020B0604020202020204"/>
              </a:rPr>
              <a:t>自我知觉。</a:t>
            </a:r>
            <a:endParaRPr lang="zh-CN" altLang="en-US" sz="2400" b="1">
              <a:latin typeface="Arial" panose="020B0604020202020204"/>
            </a:endParaRPr>
          </a:p>
          <a:p>
            <a:r>
              <a:rPr lang="zh-CN" altLang="en-US" sz="2400" b="1">
                <a:solidFill>
                  <a:srgbClr val="FF0000"/>
                </a:solidFill>
                <a:latin typeface="Arial" panose="020B0604020202020204"/>
              </a:rPr>
              <a:t>觉常容易出差错。人们带着情感成分对人与人之间关系进行认识。</a:t>
            </a:r>
            <a:endParaRPr lang="zh-CN" altLang="en-US" sz="2400" b="1">
              <a:solidFill>
                <a:srgbClr val="FF0000"/>
              </a:solidFill>
              <a:latin typeface="Arial" panose="020B0604020202020204"/>
            </a:endParaRPr>
          </a:p>
        </p:txBody>
      </p:sp>
      <p:sp>
        <p:nvSpPr>
          <p:cNvPr id="100359" name="矩形 306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0360" name="矩形 307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0361" name="矩形 3071"/>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209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2099" name="矩形 2098"/>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危险三要素</a:t>
            </a:r>
            <a:endParaRPr lang="zh-CN" altLang="en-US" b="1">
              <a:latin typeface="Arial" panose="020B0604020202020204"/>
              <a:ea typeface="华文行楷" pitchFamily="2" charset="-122"/>
            </a:endParaRPr>
          </a:p>
        </p:txBody>
      </p:sp>
      <p:sp>
        <p:nvSpPr>
          <p:cNvPr id="2100" name="矩形 2099"/>
          <p:cNvSpPr/>
          <p:nvPr/>
        </p:nvSpPr>
        <p:spPr>
          <a:xfrm>
            <a:off x="304800" y="1752600"/>
            <a:ext cx="84582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危险因素</a:t>
            </a:r>
            <a:r>
              <a:rPr lang="en-US" altLang="zh-CN" sz="3200" b="1">
                <a:latin typeface="Arial" panose="020B0604020202020204"/>
              </a:rPr>
              <a:t>——</a:t>
            </a:r>
            <a:r>
              <a:rPr lang="zh-CN" altLang="en-US" sz="3200" b="1">
                <a:latin typeface="Arial" panose="020B0604020202020204"/>
              </a:rPr>
              <a:t>促进危险产生的根源</a:t>
            </a:r>
            <a:endParaRPr lang="zh-CN" altLang="en-US" sz="3200" b="1">
              <a:latin typeface="Arial" panose="020B0604020202020204"/>
            </a:endParaRPr>
          </a:p>
        </p:txBody>
      </p:sp>
      <p:sp>
        <p:nvSpPr>
          <p:cNvPr id="2101" name="矩形 2100"/>
          <p:cNvSpPr/>
          <p:nvPr/>
        </p:nvSpPr>
        <p:spPr>
          <a:xfrm>
            <a:off x="304800" y="2514600"/>
            <a:ext cx="8458200"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触发机理</a:t>
            </a:r>
            <a:r>
              <a:rPr lang="en-US" altLang="zh-CN" sz="3200" b="1">
                <a:latin typeface="Arial" panose="020B0604020202020204"/>
              </a:rPr>
              <a:t>——</a:t>
            </a:r>
            <a:r>
              <a:rPr lang="zh-CN" altLang="en-US" sz="3200" b="1">
                <a:latin typeface="Arial" panose="020B0604020202020204"/>
              </a:rPr>
              <a:t>触发事件导致危险</a:t>
            </a:r>
            <a:endParaRPr lang="zh-CN" altLang="en-US" sz="3200" b="1">
              <a:latin typeface="Arial" panose="020B0604020202020204"/>
            </a:endParaRPr>
          </a:p>
        </p:txBody>
      </p:sp>
      <p:sp>
        <p:nvSpPr>
          <p:cNvPr id="2102" name="矩形 2101"/>
          <p:cNvSpPr/>
          <p:nvPr/>
        </p:nvSpPr>
        <p:spPr>
          <a:xfrm>
            <a:off x="304800" y="3276600"/>
            <a:ext cx="8458200"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威胁目标</a:t>
            </a:r>
            <a:r>
              <a:rPr lang="en-US" altLang="zh-CN" sz="3200" b="1">
                <a:latin typeface="Arial" panose="020B0604020202020204"/>
              </a:rPr>
              <a:t>——</a:t>
            </a:r>
            <a:r>
              <a:rPr lang="zh-CN" altLang="en-US" sz="3200" b="1">
                <a:latin typeface="Arial" panose="020B0604020202020204"/>
              </a:rPr>
              <a:t>人或设备面对损伤的脆弱性，事</a:t>
            </a:r>
            <a:br>
              <a:rPr lang="zh-CN" altLang="en-US" sz="3200" b="1">
                <a:latin typeface="Arial" panose="020B0604020202020204"/>
              </a:rPr>
            </a:br>
            <a:r>
              <a:rPr lang="zh-CN" altLang="en-US" sz="3200" b="1">
                <a:latin typeface="Arial" panose="020B0604020202020204"/>
              </a:rPr>
              <a:t>                      故的严重性</a:t>
            </a:r>
            <a:endParaRPr lang="zh-CN" altLang="en-US" sz="3200" b="1">
              <a:latin typeface="Arial" panose="020B0604020202020204"/>
            </a:endParaRPr>
          </a:p>
        </p:txBody>
      </p:sp>
      <p:graphicFrame>
        <p:nvGraphicFramePr>
          <p:cNvPr id="2103" name="表格 2102"/>
          <p:cNvGraphicFramePr/>
          <p:nvPr/>
        </p:nvGraphicFramePr>
        <p:xfrm>
          <a:off x="1524000" y="4648200"/>
          <a:ext cx="7010400" cy="1847850"/>
        </p:xfrm>
        <a:graphic>
          <a:graphicData uri="http://schemas.openxmlformats.org/drawingml/2006/table">
            <a:tbl>
              <a:tblPr/>
              <a:tblGrid>
                <a:gridCol w="3505200"/>
                <a:gridCol w="3505200"/>
              </a:tblGrid>
              <a:tr h="61595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0" lvl="0" indent="0">
                        <a:buNone/>
                      </a:pPr>
                      <a:r>
                        <a:rPr lang="zh-CN" altLang="en-US" b="1"/>
                        <a:t>高压电</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0" lvl="0" indent="0">
                        <a:buNone/>
                      </a:pPr>
                      <a:r>
                        <a:rPr lang="zh-CN" altLang="en-US" b="1"/>
                        <a:t>危险因素</a:t>
                      </a:r>
                      <a:endParaRPr lang="zh-CN" altLang="en-US"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595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0" lvl="0" indent="0">
                        <a:buNone/>
                      </a:pPr>
                      <a:r>
                        <a:rPr lang="zh-CN" altLang="en-US" b="1"/>
                        <a:t>人无意触摸</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0" lvl="0" indent="0">
                        <a:buNone/>
                      </a:pPr>
                      <a:r>
                        <a:rPr lang="zh-CN" altLang="en-US" b="1"/>
                        <a:t>触发机理</a:t>
                      </a:r>
                      <a:endParaRPr lang="zh-CN" altLang="en-US"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5950">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0" lvl="0" indent="0">
                        <a:buNone/>
                      </a:pPr>
                      <a:r>
                        <a:rPr lang="zh-CN" altLang="en-US" b="1"/>
                        <a:t>触电、休克、死伤</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Pct val="100000"/>
                        <a:buFontTx/>
                        <a:buChar char="•"/>
                        <a:defRPr sz="2800" u="none" kern="1200">
                          <a:solidFill>
                            <a:schemeClr val="tx1"/>
                          </a:solidFill>
                          <a:latin typeface="Arial" panose="020B0604020202020204"/>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100000"/>
                        <a:buFontTx/>
                        <a:buChar char="–"/>
                        <a:defRPr sz="2400" u="none" kern="1200">
                          <a:solidFill>
                            <a:schemeClr val="tx1"/>
                          </a:solidFill>
                          <a:latin typeface="Arial" panose="020B0604020202020204"/>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Pct val="100000"/>
                        <a:buFontTx/>
                        <a:buChar char="•"/>
                        <a:defRPr sz="2000" u="none" kern="1200">
                          <a:solidFill>
                            <a:schemeClr val="tx1"/>
                          </a:solidFill>
                          <a:latin typeface="Arial" panose="020B0604020202020204"/>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Pct val="100000"/>
                        <a:buFontTx/>
                        <a:buChar char="»"/>
                        <a:defRPr sz="1800" u="none" kern="1200">
                          <a:solidFill>
                            <a:schemeClr val="tx1"/>
                          </a:solidFill>
                          <a:latin typeface="Arial" panose="020B0604020202020204"/>
                          <a:ea typeface="宋体" panose="02010600030101010101" pitchFamily="2" charset="-122"/>
                        </a:defRPr>
                      </a:lvl5pPr>
                    </a:lstStyle>
                    <a:p>
                      <a:pPr marL="0" lvl="0" indent="0">
                        <a:buNone/>
                      </a:pPr>
                      <a:r>
                        <a:rPr lang="zh-CN" altLang="en-US" b="1"/>
                        <a:t>威胁目标</a:t>
                      </a:r>
                      <a:endParaRPr lang="zh-CN" altLang="en-US"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7668" name="矩形 2116"/>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099"/>
                                        </p:tgtEl>
                                        <p:attrNameLst>
                                          <p:attrName>style.visibility</p:attrName>
                                        </p:attrNameLst>
                                      </p:cBhvr>
                                      <p:to>
                                        <p:strVal val="visible"/>
                                      </p:to>
                                    </p:set>
                                    <p:animEffect transition="in" filter="slide(fromBottom)">
                                      <p:cBhvr additive="base">
                                        <p:cTn id="7" dur="500"/>
                                        <p:tgtEl>
                                          <p:spTgt spid="209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100"/>
                                        </p:tgtEl>
                                        <p:attrNameLst>
                                          <p:attrName>style.visibility</p:attrName>
                                        </p:attrNameLst>
                                      </p:cBhvr>
                                      <p:to>
                                        <p:strVal val="visible"/>
                                      </p:to>
                                    </p:set>
                                    <p:animEffect transition="in" filter="slide(fromBottom)">
                                      <p:cBhvr additive="base">
                                        <p:cTn id="12" dur="500"/>
                                        <p:tgtEl>
                                          <p:spTgt spid="210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101"/>
                                        </p:tgtEl>
                                        <p:attrNameLst>
                                          <p:attrName>style.visibility</p:attrName>
                                        </p:attrNameLst>
                                      </p:cBhvr>
                                      <p:to>
                                        <p:strVal val="visible"/>
                                      </p:to>
                                    </p:set>
                                    <p:animEffect transition="in" filter="slide(fromBottom)">
                                      <p:cBhvr additive="base">
                                        <p:cTn id="17" dur="500"/>
                                        <p:tgtEl>
                                          <p:spTgt spid="210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3" nodeType="clickEffect">
                                  <p:childTnLst>
                                    <p:set>
                                      <p:cBhvr additive="base">
                                        <p:cTn id="21" dur="1" fill="hold">
                                          <p:stCondLst>
                                            <p:cond delay="0"/>
                                          </p:stCondLst>
                                        </p:cTn>
                                        <p:tgtEl>
                                          <p:spTgt spid="2102"/>
                                        </p:tgtEl>
                                        <p:attrNameLst>
                                          <p:attrName>style.visibility</p:attrName>
                                        </p:attrNameLst>
                                      </p:cBhvr>
                                      <p:to>
                                        <p:strVal val="visible"/>
                                      </p:to>
                                    </p:set>
                                    <p:animEffect transition="in" filter="slide(fromBottom)">
                                      <p:cBhvr additive="base">
                                        <p:cTn id="22" dur="500"/>
                                        <p:tgtEl>
                                          <p:spTgt spid="21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childTnLst>
                                    <p:set>
                                      <p:cBhvr additive="base">
                                        <p:cTn id="26" dur="1" fill="hold">
                                          <p:stCondLst>
                                            <p:cond delay="0"/>
                                          </p:stCondLst>
                                        </p:cTn>
                                        <p:tgtEl>
                                          <p:spTgt spid="2103"/>
                                        </p:tgtEl>
                                        <p:attrNameLst>
                                          <p:attrName>style.visibility</p:attrName>
                                        </p:attrNameLst>
                                      </p:cBhvr>
                                      <p:to>
                                        <p:strVal val="visible"/>
                                      </p:to>
                                    </p:set>
                                    <p:animEffect transition="in" filter="dissolve">
                                      <p:cBhvr additive="base">
                                        <p:cTn id="27" dur="500"/>
                                        <p:tgtEl>
                                          <p:spTgt spid="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1" animBg="1"/>
      <p:bldP spid="2101" grpId="2" animBg="1"/>
      <p:bldP spid="2102" grpId="3"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377" name="图片 3074"/>
          <p:cNvPicPr>
            <a:picLocks noChangeAspect="1"/>
          </p:cNvPicPr>
          <p:nvPr/>
        </p:nvPicPr>
        <p:blipFill>
          <a:blip r:embed="rId1"/>
          <a:stretch>
            <a:fillRect/>
          </a:stretch>
        </p:blipFill>
        <p:spPr>
          <a:xfrm>
            <a:off x="2209800" y="3200400"/>
            <a:ext cx="3733800" cy="3306763"/>
          </a:xfrm>
          <a:prstGeom prst="rect">
            <a:avLst/>
          </a:prstGeom>
          <a:noFill/>
          <a:ln w="9525">
            <a:noFill/>
          </a:ln>
        </p:spPr>
      </p:pic>
      <p:sp>
        <p:nvSpPr>
          <p:cNvPr id="101378" name="矩形 307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1379" name="矩形 307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1380" name="矩形 3077"/>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1381" name="矩形 3078"/>
          <p:cNvSpPr/>
          <p:nvPr/>
        </p:nvSpPr>
        <p:spPr>
          <a:xfrm>
            <a:off x="3733800" y="3611563"/>
            <a:ext cx="533400" cy="2654300"/>
          </a:xfrm>
          <a:prstGeom prst="rect">
            <a:avLst/>
          </a:prstGeom>
          <a:noFill/>
          <a:ln w="9525">
            <a:noFill/>
          </a:ln>
        </p:spPr>
        <p:txBody>
          <a:bodyPr anchor="t" anchorCtr="0">
            <a:spAutoFit/>
          </a:bodyPr>
          <a:p>
            <a:r>
              <a:rPr lang="zh-CN" altLang="en-US" sz="2800" b="1">
                <a:latin typeface="Arial" panose="020B0604020202020204"/>
              </a:rPr>
              <a:t>知觉的选择性</a:t>
            </a:r>
            <a:endParaRPr lang="zh-CN" altLang="en-US" sz="2800" b="1">
              <a:latin typeface="Arial" panose="020B0604020202020204"/>
            </a:endParaRPr>
          </a:p>
        </p:txBody>
      </p:sp>
      <p:sp>
        <p:nvSpPr>
          <p:cNvPr id="101382" name="矩形 3079"/>
          <p:cNvSpPr/>
          <p:nvPr/>
        </p:nvSpPr>
        <p:spPr>
          <a:xfrm>
            <a:off x="762000" y="1143000"/>
            <a:ext cx="7772400" cy="1800225"/>
          </a:xfrm>
          <a:prstGeom prst="rect">
            <a:avLst/>
          </a:prstGeom>
          <a:noFill/>
          <a:ln w="9525">
            <a:noFill/>
          </a:ln>
        </p:spPr>
        <p:txBody>
          <a:bodyPr anchor="t" anchorCtr="0">
            <a:spAutoFit/>
          </a:bodyPr>
          <a:p>
            <a:r>
              <a:rPr lang="zh-CN" altLang="en-US" sz="2800" b="1">
                <a:latin typeface="Arial" panose="020B0604020202020204"/>
              </a:rPr>
              <a:t>人只是对少数刺激知觉得很清楚，而对其余的刺激知觉得比较模糊。这种特性称为知觉的选择性。知觉得特别清楚的部分称为知觉的对象，知觉得比较模糊的部分称为知觉的背景。</a:t>
            </a:r>
            <a:endParaRPr lang="zh-CN" altLang="en-US" sz="2800" b="1">
              <a:latin typeface="Arial" panose="020B0604020202020204"/>
            </a:endParaRPr>
          </a:p>
        </p:txBody>
      </p:sp>
      <p:sp>
        <p:nvSpPr>
          <p:cNvPr id="101383" name="矩形 308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1384" name="矩形 308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1385" name="矩形 308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01" name="图片 3085"/>
          <p:cNvPicPr>
            <a:picLocks noChangeAspect="1"/>
          </p:cNvPicPr>
          <p:nvPr/>
        </p:nvPicPr>
        <p:blipFill>
          <a:blip r:embed="rId1"/>
          <a:stretch>
            <a:fillRect/>
          </a:stretch>
        </p:blipFill>
        <p:spPr>
          <a:xfrm>
            <a:off x="914400" y="1828800"/>
            <a:ext cx="7391400" cy="4689475"/>
          </a:xfrm>
          <a:prstGeom prst="rect">
            <a:avLst/>
          </a:prstGeom>
          <a:noFill/>
          <a:ln w="9525">
            <a:noFill/>
          </a:ln>
        </p:spPr>
      </p:pic>
      <p:sp>
        <p:nvSpPr>
          <p:cNvPr id="102402" name="矩形 308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2403" name="矩形 3087"/>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2404" name="矩形 3088"/>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2405" name="矩形 3089"/>
          <p:cNvSpPr/>
          <p:nvPr/>
        </p:nvSpPr>
        <p:spPr>
          <a:xfrm>
            <a:off x="457200" y="990600"/>
            <a:ext cx="2622550" cy="579438"/>
          </a:xfrm>
          <a:prstGeom prst="rect">
            <a:avLst/>
          </a:prstGeom>
          <a:noFill/>
          <a:ln w="9525">
            <a:noFill/>
          </a:ln>
        </p:spPr>
        <p:txBody>
          <a:bodyPr wrap="none" anchor="t" anchorCtr="0">
            <a:spAutoFit/>
          </a:bodyPr>
          <a:p>
            <a:r>
              <a:rPr lang="zh-CN" altLang="en-US" sz="3200">
                <a:latin typeface="Arial" panose="020B0604020202020204"/>
              </a:rPr>
              <a:t>知觉的理解性</a:t>
            </a:r>
            <a:endParaRPr lang="zh-CN" altLang="en-US" sz="3200">
              <a:latin typeface="Arial" panose="020B0604020202020204"/>
            </a:endParaRPr>
          </a:p>
        </p:txBody>
      </p:sp>
      <p:sp>
        <p:nvSpPr>
          <p:cNvPr id="102406" name="矩形 309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2407" name="矩形 309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2408" name="矩形 3092"/>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矩形 309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3426" name="矩形 3096"/>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3427" name="矩形 3097"/>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3428" name="矩形 3098"/>
          <p:cNvSpPr/>
          <p:nvPr/>
        </p:nvSpPr>
        <p:spPr>
          <a:xfrm>
            <a:off x="457200" y="1752600"/>
            <a:ext cx="8001000" cy="3990975"/>
          </a:xfrm>
          <a:prstGeom prst="rect">
            <a:avLst/>
          </a:prstGeom>
          <a:noFill/>
          <a:ln w="9525">
            <a:noFill/>
          </a:ln>
        </p:spPr>
        <p:txBody>
          <a:bodyPr anchor="ctr" anchorCtr="0">
            <a:spAutoFit/>
          </a:bodyPr>
          <a:p>
            <a:r>
              <a:rPr lang="zh-CN" altLang="en-US" sz="3200" b="1">
                <a:latin typeface="Arial" panose="020B0604020202020204"/>
              </a:rPr>
              <a:t>【案例】孔子的一位学生在煮粥时，发现有肮脏的东西掉进锅里去了。他连忙用汤匙把 它捞起来，正想把它倒掉时，忽然想到，一粥一饭都来之不易啊。于是便把它吃了。刚巧孔子走进厨房，以为他在偷食，便教训了那位负责煮食的同学。经过解释，大家才恍然大悟。孔子很感慨的说：</a:t>
            </a:r>
            <a:r>
              <a:rPr lang="en-US" altLang="zh-CN" sz="3200" b="1">
                <a:latin typeface="Arial" panose="020B0604020202020204"/>
              </a:rPr>
              <a:t>"</a:t>
            </a:r>
            <a:r>
              <a:rPr lang="zh-CN" altLang="en-US" sz="3200" b="1">
                <a:latin typeface="Arial" panose="020B0604020202020204"/>
              </a:rPr>
              <a:t>我亲眼看见的事情也不确实，何况是道听途听呢？</a:t>
            </a:r>
            <a:r>
              <a:rPr lang="en-US" altLang="zh-CN" sz="3200" b="1">
                <a:latin typeface="Arial" panose="020B0604020202020204"/>
              </a:rPr>
              <a:t>"</a:t>
            </a:r>
            <a:endParaRPr lang="en-US" altLang="zh-CN" sz="3200" b="1">
              <a:latin typeface="Arial" panose="020B0604020202020204"/>
            </a:endParaRPr>
          </a:p>
        </p:txBody>
      </p:sp>
      <p:sp>
        <p:nvSpPr>
          <p:cNvPr id="103429" name="矩形 309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3430" name="矩形 310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3431" name="矩形 3101"/>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矩形 310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4450" name="矩形 310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4451" name="矩形 3106"/>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4452" name="矩形 3107"/>
          <p:cNvSpPr/>
          <p:nvPr/>
        </p:nvSpPr>
        <p:spPr>
          <a:xfrm>
            <a:off x="457200" y="1066800"/>
            <a:ext cx="5895975" cy="579438"/>
          </a:xfrm>
          <a:prstGeom prst="rect">
            <a:avLst/>
          </a:prstGeom>
          <a:noFill/>
          <a:ln w="9525">
            <a:noFill/>
          </a:ln>
        </p:spPr>
        <p:txBody>
          <a:bodyPr wrap="none" anchor="t" anchorCtr="0">
            <a:spAutoFit/>
          </a:bodyPr>
          <a:p>
            <a:r>
              <a:rPr lang="zh-CN" altLang="en-US" sz="3200" b="1">
                <a:latin typeface="Arial" panose="020B0604020202020204"/>
              </a:rPr>
              <a:t>人产生不安全行为的感知觉原因</a:t>
            </a:r>
            <a:endParaRPr lang="zh-CN" altLang="en-US" sz="3200" b="1">
              <a:latin typeface="Arial" panose="020B0604020202020204"/>
            </a:endParaRPr>
          </a:p>
        </p:txBody>
      </p:sp>
      <p:sp>
        <p:nvSpPr>
          <p:cNvPr id="104453" name="矩形 3108"/>
          <p:cNvSpPr/>
          <p:nvPr/>
        </p:nvSpPr>
        <p:spPr>
          <a:xfrm>
            <a:off x="685800" y="1851025"/>
            <a:ext cx="7772400" cy="946150"/>
          </a:xfrm>
          <a:prstGeom prst="rect">
            <a:avLst/>
          </a:prstGeom>
          <a:noFill/>
          <a:ln w="9525">
            <a:noFill/>
          </a:ln>
        </p:spPr>
        <p:txBody>
          <a:bodyPr anchor="t" anchorCtr="0">
            <a:spAutoFit/>
          </a:bodyPr>
          <a:p>
            <a:r>
              <a:rPr lang="en-US" altLang="zh-CN" sz="2800" b="1">
                <a:latin typeface="Arial" panose="020B0604020202020204"/>
              </a:rPr>
              <a:t>①</a:t>
            </a:r>
            <a:r>
              <a:rPr lang="zh-CN" altLang="en-US" sz="2800" b="1">
                <a:latin typeface="Arial" panose="020B0604020202020204"/>
              </a:rPr>
              <a:t>警告信息缺乏足够的诱引效应，即信息缺乏吸引操作者的注意转移的效应。</a:t>
            </a:r>
            <a:endParaRPr lang="zh-CN" altLang="en-US" sz="2800" b="1">
              <a:latin typeface="Arial" panose="020B0604020202020204"/>
            </a:endParaRPr>
          </a:p>
        </p:txBody>
      </p:sp>
      <p:sp>
        <p:nvSpPr>
          <p:cNvPr id="104454" name="矩形 3109"/>
          <p:cNvSpPr/>
          <p:nvPr/>
        </p:nvSpPr>
        <p:spPr>
          <a:xfrm>
            <a:off x="685800" y="2884488"/>
            <a:ext cx="3398838" cy="519112"/>
          </a:xfrm>
          <a:prstGeom prst="rect">
            <a:avLst/>
          </a:prstGeom>
          <a:noFill/>
          <a:ln w="9525">
            <a:noFill/>
          </a:ln>
        </p:spPr>
        <p:txBody>
          <a:bodyPr wrap="none" anchor="t" anchorCtr="0">
            <a:spAutoFit/>
          </a:bodyPr>
          <a:p>
            <a:r>
              <a:rPr lang="en-US" altLang="zh-CN" sz="2800" b="1">
                <a:latin typeface="宋体" panose="02010600030101010101" pitchFamily="2" charset="-122"/>
              </a:rPr>
              <a:t>②</a:t>
            </a:r>
            <a:r>
              <a:rPr lang="zh-CN" altLang="en-US" sz="2800" b="1">
                <a:latin typeface="Arial" panose="020B0604020202020204"/>
              </a:rPr>
              <a:t>感知的滞后效应。</a:t>
            </a:r>
            <a:endParaRPr lang="zh-CN" altLang="en-US" sz="2800" b="1">
              <a:latin typeface="Arial" panose="020B0604020202020204"/>
            </a:endParaRPr>
          </a:p>
        </p:txBody>
      </p:sp>
      <p:sp>
        <p:nvSpPr>
          <p:cNvPr id="104455" name="矩形 3110"/>
          <p:cNvSpPr/>
          <p:nvPr/>
        </p:nvSpPr>
        <p:spPr>
          <a:xfrm>
            <a:off x="685800" y="3490913"/>
            <a:ext cx="2317750" cy="519112"/>
          </a:xfrm>
          <a:prstGeom prst="rect">
            <a:avLst/>
          </a:prstGeom>
          <a:noFill/>
          <a:ln w="9525">
            <a:noFill/>
          </a:ln>
        </p:spPr>
        <p:txBody>
          <a:bodyPr anchor="t" anchorCtr="0">
            <a:spAutoFit/>
          </a:bodyPr>
          <a:p>
            <a:r>
              <a:rPr lang="en-US" altLang="zh-CN" sz="2800" b="1">
                <a:latin typeface="Arial" panose="020B0604020202020204"/>
              </a:rPr>
              <a:t>③</a:t>
            </a:r>
            <a:r>
              <a:rPr lang="zh-CN" altLang="en-US" sz="2800" b="1">
                <a:latin typeface="Arial" panose="020B0604020202020204"/>
              </a:rPr>
              <a:t>判别失误。</a:t>
            </a:r>
            <a:endParaRPr lang="zh-CN" altLang="en-US" sz="2800" b="1">
              <a:latin typeface="Arial" panose="020B0604020202020204"/>
            </a:endParaRPr>
          </a:p>
        </p:txBody>
      </p:sp>
      <p:sp>
        <p:nvSpPr>
          <p:cNvPr id="104456" name="矩形 3111"/>
          <p:cNvSpPr/>
          <p:nvPr/>
        </p:nvSpPr>
        <p:spPr>
          <a:xfrm>
            <a:off x="685800" y="4097338"/>
            <a:ext cx="7848600" cy="946150"/>
          </a:xfrm>
          <a:prstGeom prst="rect">
            <a:avLst/>
          </a:prstGeom>
          <a:noFill/>
          <a:ln w="9525">
            <a:noFill/>
          </a:ln>
        </p:spPr>
        <p:txBody>
          <a:bodyPr anchor="t" anchorCtr="0">
            <a:spAutoFit/>
          </a:bodyPr>
          <a:p>
            <a:r>
              <a:rPr lang="en-US" altLang="zh-CN" sz="2800" b="1">
                <a:latin typeface="Arial" panose="020B0604020202020204"/>
              </a:rPr>
              <a:t>④</a:t>
            </a:r>
            <a:r>
              <a:rPr lang="zh-CN" altLang="en-US" sz="2800" b="1">
                <a:latin typeface="Arial" panose="020B0604020202020204"/>
              </a:rPr>
              <a:t>知觉能力缺陷。由于操作者感觉通道有缺陷不能全面感知知觉对象的本质特征。</a:t>
            </a:r>
            <a:endParaRPr lang="zh-CN" altLang="en-US" sz="2800" b="1">
              <a:latin typeface="Arial" panose="020B0604020202020204"/>
            </a:endParaRPr>
          </a:p>
        </p:txBody>
      </p:sp>
      <p:sp>
        <p:nvSpPr>
          <p:cNvPr id="104457" name="矩形 3112"/>
          <p:cNvSpPr/>
          <p:nvPr/>
        </p:nvSpPr>
        <p:spPr>
          <a:xfrm>
            <a:off x="685800" y="5130800"/>
            <a:ext cx="3398838" cy="519113"/>
          </a:xfrm>
          <a:prstGeom prst="rect">
            <a:avLst/>
          </a:prstGeom>
          <a:noFill/>
          <a:ln w="9525">
            <a:noFill/>
          </a:ln>
        </p:spPr>
        <p:txBody>
          <a:bodyPr wrap="none" anchor="t" anchorCtr="0">
            <a:spAutoFit/>
          </a:bodyPr>
          <a:p>
            <a:r>
              <a:rPr lang="en-US" altLang="zh-CN" sz="2800" b="1">
                <a:latin typeface="Arial" panose="020B0604020202020204"/>
              </a:rPr>
              <a:t>⑤</a:t>
            </a:r>
            <a:r>
              <a:rPr lang="zh-CN" altLang="en-US" sz="2800" b="1">
                <a:latin typeface="Arial" panose="020B0604020202020204"/>
              </a:rPr>
              <a:t>信息歪曲和遗漏。</a:t>
            </a:r>
            <a:endParaRPr lang="zh-CN" altLang="en-US" sz="2800" b="1">
              <a:latin typeface="Arial" panose="020B0604020202020204"/>
            </a:endParaRPr>
          </a:p>
        </p:txBody>
      </p:sp>
      <p:sp>
        <p:nvSpPr>
          <p:cNvPr id="104458" name="矩形 3113"/>
          <p:cNvSpPr/>
          <p:nvPr/>
        </p:nvSpPr>
        <p:spPr>
          <a:xfrm>
            <a:off x="685800" y="5737225"/>
            <a:ext cx="1612900" cy="519113"/>
          </a:xfrm>
          <a:prstGeom prst="rect">
            <a:avLst/>
          </a:prstGeom>
          <a:noFill/>
          <a:ln w="9525">
            <a:noFill/>
          </a:ln>
        </p:spPr>
        <p:txBody>
          <a:bodyPr wrap="none" anchor="t" anchorCtr="0">
            <a:spAutoFit/>
          </a:bodyPr>
          <a:p>
            <a:r>
              <a:rPr lang="en-US" altLang="zh-CN" sz="2800" b="1">
                <a:latin typeface="Arial" panose="020B0604020202020204"/>
              </a:rPr>
              <a:t>⑥</a:t>
            </a:r>
            <a:r>
              <a:rPr lang="zh-CN" altLang="en-US" sz="2800" b="1">
                <a:latin typeface="Arial" panose="020B0604020202020204"/>
              </a:rPr>
              <a:t>错觉。</a:t>
            </a:r>
            <a:endParaRPr lang="zh-CN" altLang="en-US" sz="2800" b="1">
              <a:latin typeface="Arial" panose="020B0604020202020204"/>
            </a:endParaRPr>
          </a:p>
        </p:txBody>
      </p:sp>
      <p:sp>
        <p:nvSpPr>
          <p:cNvPr id="104459" name="矩形 311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4460" name="矩形 311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4461" name="矩形 311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5473" name="对象 3119"/>
          <p:cNvGraphicFramePr>
            <a:graphicFrameLocks noChangeAspect="1"/>
          </p:cNvGraphicFramePr>
          <p:nvPr/>
        </p:nvGraphicFramePr>
        <p:xfrm>
          <a:off x="0" y="1573213"/>
          <a:ext cx="9144000" cy="5284787"/>
        </p:xfrm>
        <a:graphic>
          <a:graphicData uri="http://schemas.openxmlformats.org/presentationml/2006/ole">
            <mc:AlternateContent xmlns:mc="http://schemas.openxmlformats.org/markup-compatibility/2006">
              <mc:Choice xmlns:v="urn:schemas-microsoft-com:vml" Requires="v">
                <p:oleObj spid="_x0000_s3081" name="" r:id="rId1" imgW="6096000" imgH="4324350" progId="AutoCAD.Drawing.16">
                  <p:embed/>
                </p:oleObj>
              </mc:Choice>
              <mc:Fallback>
                <p:oleObj name="" r:id="rId1" imgW="6096000" imgH="4324350" progId="AutoCAD.Drawing.16">
                  <p:embed/>
                  <p:pic>
                    <p:nvPicPr>
                      <p:cNvPr id="0" name="图片 3080"/>
                      <p:cNvPicPr/>
                      <p:nvPr/>
                    </p:nvPicPr>
                    <p:blipFill>
                      <a:blip r:embed="rId2"/>
                      <a:srcRect l="31250" t="7947" r="12500" b="13956"/>
                      <a:stretch>
                        <a:fillRect/>
                      </a:stretch>
                    </p:blipFill>
                    <p:spPr>
                      <a:xfrm>
                        <a:off x="0" y="1573213"/>
                        <a:ext cx="9144000" cy="5284787"/>
                      </a:xfrm>
                      <a:prstGeom prst="rect">
                        <a:avLst/>
                      </a:prstGeom>
                      <a:noFill/>
                      <a:ln w="38100">
                        <a:noFill/>
                        <a:miter/>
                      </a:ln>
                    </p:spPr>
                  </p:pic>
                </p:oleObj>
              </mc:Fallback>
            </mc:AlternateContent>
          </a:graphicData>
        </a:graphic>
      </p:graphicFrame>
      <p:sp>
        <p:nvSpPr>
          <p:cNvPr id="105474" name="矩形 312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5475" name="矩形 312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5476" name="矩形 3122"/>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5477" name="矩形 312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5478" name="矩形 312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5479" name="矩形 3125"/>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矩形 3128"/>
          <p:cNvSpPr/>
          <p:nvPr/>
        </p:nvSpPr>
        <p:spPr>
          <a:xfrm>
            <a:off x="684213" y="981075"/>
            <a:ext cx="3841750" cy="641350"/>
          </a:xfrm>
          <a:prstGeom prst="rect">
            <a:avLst/>
          </a:prstGeom>
          <a:noFill/>
          <a:ln w="9525">
            <a:noFill/>
          </a:ln>
        </p:spPr>
        <p:txBody>
          <a:bodyPr wrap="none" anchor="t" anchorCtr="0">
            <a:spAutoFit/>
          </a:bodyPr>
          <a:p>
            <a:r>
              <a:rPr lang="zh-CN" altLang="en-US">
                <a:latin typeface="Arial" panose="020B0604020202020204"/>
                <a:ea typeface="华文行楷" pitchFamily="2" charset="-122"/>
              </a:rPr>
              <a:t>情绪、情感与安全</a:t>
            </a:r>
            <a:endParaRPr lang="zh-CN" altLang="en-US">
              <a:latin typeface="Arial" panose="020B0604020202020204"/>
              <a:ea typeface="华文行楷" pitchFamily="2" charset="-122"/>
            </a:endParaRPr>
          </a:p>
        </p:txBody>
      </p:sp>
      <p:sp>
        <p:nvSpPr>
          <p:cNvPr id="106498" name="矩形 312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6499" name="矩形 313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6500" name="矩形 3131"/>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6501" name="矩形 313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6502" name="矩形 313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6503" name="矩形 313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106504" name="矩形 3135"/>
          <p:cNvSpPr/>
          <p:nvPr/>
        </p:nvSpPr>
        <p:spPr>
          <a:xfrm>
            <a:off x="755650" y="2492375"/>
            <a:ext cx="7343775" cy="1373188"/>
          </a:xfrm>
          <a:prstGeom prst="rect">
            <a:avLst/>
          </a:prstGeom>
          <a:noFill/>
          <a:ln w="9525">
            <a:noFill/>
          </a:ln>
        </p:spPr>
        <p:txBody>
          <a:bodyPr anchor="t" anchorCtr="0">
            <a:spAutoFit/>
          </a:bodyPr>
          <a:p>
            <a:r>
              <a:rPr lang="zh-CN" altLang="en-US" sz="2800" b="1">
                <a:latin typeface="Arial" panose="020B0604020202020204"/>
              </a:rPr>
              <a:t>情绪和情感是一种常见的心理现象，它不仅对人的工作成绩、劳动效率等产生影响，同时也会给生产安全带来积极助或消极的作用。</a:t>
            </a:r>
            <a:endParaRPr lang="zh-CN" altLang="en-US" sz="2800" b="1">
              <a:latin typeface="Arial" panose="020B0604020202020204"/>
            </a:endParaRPr>
          </a:p>
        </p:txBody>
      </p:sp>
      <p:sp>
        <p:nvSpPr>
          <p:cNvPr id="106505" name="矩形 3136"/>
          <p:cNvSpPr/>
          <p:nvPr/>
        </p:nvSpPr>
        <p:spPr>
          <a:xfrm>
            <a:off x="684213" y="4292600"/>
            <a:ext cx="7343775" cy="946150"/>
          </a:xfrm>
          <a:prstGeom prst="rect">
            <a:avLst/>
          </a:prstGeom>
          <a:noFill/>
          <a:ln w="9525">
            <a:noFill/>
          </a:ln>
        </p:spPr>
        <p:txBody>
          <a:bodyPr anchor="t" anchorCtr="0">
            <a:spAutoFit/>
          </a:bodyPr>
          <a:p>
            <a:r>
              <a:rPr lang="zh-CN" altLang="en-US" sz="2800" b="1">
                <a:latin typeface="Arial" panose="020B0604020202020204"/>
              </a:rPr>
              <a:t>人对事物的愉快、厌恶、恐惧、高兴、喜欢的态度和体验，就是情绪和情感。</a:t>
            </a:r>
            <a:endParaRPr lang="zh-CN" altLang="en-US" sz="2800" b="1">
              <a:latin typeface="Arial" panose="020B0604020202020204"/>
            </a:endParaRPr>
          </a:p>
        </p:txBody>
      </p:sp>
    </p:spTree>
  </p:cSld>
  <p:clrMapOvr>
    <a:masterClrMapping/>
  </p:clrMapOvr>
  <p:transition spd="med">
    <p:randomBa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矩形 313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7522" name="矩形 314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7523" name="矩形 3141"/>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7524" name="矩形 314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7525" name="矩形 3143"/>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7526" name="矩形 3144"/>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107527" name="矩形 3145"/>
          <p:cNvSpPr/>
          <p:nvPr/>
        </p:nvSpPr>
        <p:spPr>
          <a:xfrm>
            <a:off x="395288" y="908050"/>
            <a:ext cx="8353425" cy="1066800"/>
          </a:xfrm>
          <a:prstGeom prst="rect">
            <a:avLst/>
          </a:prstGeom>
          <a:noFill/>
          <a:ln w="9525">
            <a:noFill/>
          </a:ln>
        </p:spPr>
        <p:txBody>
          <a:bodyPr anchor="t" anchorCtr="0">
            <a:spAutoFit/>
          </a:bodyPr>
          <a:p>
            <a:r>
              <a:rPr lang="zh-CN" altLang="en-US" sz="3200" b="1">
                <a:latin typeface="Arial" panose="020B0604020202020204"/>
              </a:rPr>
              <a:t>情感是比情绪更复杂、更高级的心理状态。分为道德感、理智感和美感三种类型。</a:t>
            </a:r>
            <a:endParaRPr lang="zh-CN" altLang="en-US" sz="3200" b="1">
              <a:latin typeface="Arial" panose="020B0604020202020204"/>
            </a:endParaRPr>
          </a:p>
        </p:txBody>
      </p:sp>
      <p:sp>
        <p:nvSpPr>
          <p:cNvPr id="107528" name="矩形 3146"/>
          <p:cNvSpPr/>
          <p:nvPr/>
        </p:nvSpPr>
        <p:spPr>
          <a:xfrm>
            <a:off x="468313" y="1989138"/>
            <a:ext cx="8496300" cy="1373187"/>
          </a:xfrm>
          <a:prstGeom prst="rect">
            <a:avLst/>
          </a:prstGeom>
          <a:noFill/>
          <a:ln w="9525">
            <a:noFill/>
          </a:ln>
        </p:spPr>
        <p:txBody>
          <a:bodyPr anchor="t" anchorCtr="0">
            <a:spAutoFit/>
          </a:bodyPr>
          <a:p>
            <a:r>
              <a:rPr lang="en-US" altLang="zh-CN" sz="2800" b="1">
                <a:latin typeface="宋体" panose="02010600030101010101" pitchFamily="2" charset="-122"/>
              </a:rPr>
              <a:t>①</a:t>
            </a:r>
            <a:r>
              <a:rPr lang="zh-CN" altLang="en-US" sz="2800" b="1">
                <a:latin typeface="宋体" panose="02010600030101010101" pitchFamily="2" charset="-122"/>
              </a:rPr>
              <a:t>安全道德感。在安全生产过程中，道德感主要体现在集体情感、家庭情感、责任感、义务感、荣誉感等方面。</a:t>
            </a:r>
            <a:endParaRPr lang="zh-CN" altLang="en-US" sz="2800" b="1">
              <a:latin typeface="宋体" panose="02010600030101010101" pitchFamily="2" charset="-122"/>
            </a:endParaRPr>
          </a:p>
        </p:txBody>
      </p:sp>
      <p:sp>
        <p:nvSpPr>
          <p:cNvPr id="107529" name="矩形 3147"/>
          <p:cNvSpPr/>
          <p:nvPr/>
        </p:nvSpPr>
        <p:spPr>
          <a:xfrm>
            <a:off x="395288" y="3284538"/>
            <a:ext cx="8424862" cy="1800225"/>
          </a:xfrm>
          <a:prstGeom prst="rect">
            <a:avLst/>
          </a:prstGeom>
          <a:noFill/>
          <a:ln w="9525">
            <a:noFill/>
          </a:ln>
        </p:spPr>
        <p:txBody>
          <a:bodyPr anchor="t" anchorCtr="0">
            <a:spAutoFit/>
          </a:bodyPr>
          <a:p>
            <a:r>
              <a:rPr lang="en-US" altLang="zh-CN" sz="2800" b="1">
                <a:latin typeface="宋体" panose="02010600030101010101" pitchFamily="2" charset="-122"/>
              </a:rPr>
              <a:t>②</a:t>
            </a:r>
            <a:r>
              <a:rPr lang="zh-CN" altLang="en-US" sz="2800" b="1">
                <a:latin typeface="宋体" panose="02010600030101010101" pitchFamily="2" charset="-122"/>
              </a:rPr>
              <a:t>安全理智感。职工在生产活动中利用所掌握的安全知识和经验，对事故隐患处处留心。一旦发现隐患，及时采取措施予以消除，从而体验到一种好心和愉悦，就是安全理智感的最好体现。</a:t>
            </a:r>
            <a:endParaRPr lang="zh-CN" altLang="en-US" sz="2800" b="1">
              <a:latin typeface="宋体" panose="02010600030101010101" pitchFamily="2" charset="-122"/>
            </a:endParaRPr>
          </a:p>
        </p:txBody>
      </p:sp>
      <p:sp>
        <p:nvSpPr>
          <p:cNvPr id="107530" name="矩形 3148"/>
          <p:cNvSpPr/>
          <p:nvPr/>
        </p:nvSpPr>
        <p:spPr>
          <a:xfrm>
            <a:off x="395288" y="5057775"/>
            <a:ext cx="8496300" cy="1373188"/>
          </a:xfrm>
          <a:prstGeom prst="rect">
            <a:avLst/>
          </a:prstGeom>
          <a:noFill/>
          <a:ln w="9525">
            <a:noFill/>
          </a:ln>
        </p:spPr>
        <p:txBody>
          <a:bodyPr anchor="t" anchorCtr="0">
            <a:spAutoFit/>
          </a:bodyPr>
          <a:p>
            <a:r>
              <a:rPr lang="en-US" altLang="zh-CN" sz="2800" b="1">
                <a:latin typeface="宋体" panose="02010600030101010101" pitchFamily="2" charset="-122"/>
              </a:rPr>
              <a:t>③</a:t>
            </a:r>
            <a:r>
              <a:rPr lang="zh-CN" altLang="en-US" sz="2800" b="1">
                <a:latin typeface="宋体" panose="02010600030101010101" pitchFamily="2" charset="-122"/>
              </a:rPr>
              <a:t>安全美感。其产生依赖于两个条件：一是产生美感的对象一定要有自身的规律，例如线条、颜包或形状等的和谐；二是产生美感的对象能引起入的情感共鸣。</a:t>
            </a:r>
            <a:endParaRPr lang="zh-CN" altLang="en-US" sz="2800" b="1">
              <a:latin typeface="宋体" panose="02010600030101010101" pitchFamily="2" charset="-122"/>
            </a:endParaRPr>
          </a:p>
        </p:txBody>
      </p:sp>
    </p:spTree>
  </p:cSld>
  <p:clrMapOvr>
    <a:masterClrMapping/>
  </p:clrMapOvr>
  <p:transition spd="med">
    <p:randomBa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矩形 315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8546" name="矩形 315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8547" name="矩形 3153"/>
          <p:cNvSpPr/>
          <p:nvPr/>
        </p:nvSpPr>
        <p:spPr>
          <a:xfrm>
            <a:off x="4613275" y="0"/>
            <a:ext cx="4530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、事故与人的关系</a:t>
            </a:r>
            <a:endParaRPr lang="zh-CN" altLang="en-US" sz="4000" b="1">
              <a:latin typeface="Arial" panose="020B0604020202020204"/>
              <a:ea typeface="华文行楷" pitchFamily="2" charset="-122"/>
            </a:endParaRPr>
          </a:p>
        </p:txBody>
      </p:sp>
      <p:sp>
        <p:nvSpPr>
          <p:cNvPr id="108548" name="矩形 3154"/>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8549" name="矩形 315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8550" name="矩形 315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
        <p:nvSpPr>
          <p:cNvPr id="108551" name="矩形 3157"/>
          <p:cNvSpPr/>
          <p:nvPr/>
        </p:nvSpPr>
        <p:spPr>
          <a:xfrm>
            <a:off x="395288" y="881063"/>
            <a:ext cx="7848600" cy="579437"/>
          </a:xfrm>
          <a:prstGeom prst="rect">
            <a:avLst/>
          </a:prstGeom>
          <a:noFill/>
          <a:ln w="9525">
            <a:noFill/>
          </a:ln>
        </p:spPr>
        <p:txBody>
          <a:bodyPr anchor="t" anchorCtr="0">
            <a:spAutoFit/>
          </a:bodyPr>
          <a:p>
            <a:r>
              <a:rPr lang="zh-CN" altLang="en-US" sz="3200">
                <a:latin typeface="Arial" panose="020B0604020202020204"/>
              </a:rPr>
              <a:t>【案例】</a:t>
            </a:r>
            <a:endParaRPr lang="zh-CN" altLang="en-US" sz="3200">
              <a:latin typeface="Arial" panose="020B0604020202020204"/>
            </a:endParaRPr>
          </a:p>
        </p:txBody>
      </p:sp>
      <p:sp>
        <p:nvSpPr>
          <p:cNvPr id="108552" name="矩形 3158"/>
          <p:cNvSpPr/>
          <p:nvPr/>
        </p:nvSpPr>
        <p:spPr>
          <a:xfrm>
            <a:off x="611188" y="1700213"/>
            <a:ext cx="8208962" cy="4789487"/>
          </a:xfrm>
          <a:prstGeom prst="rect">
            <a:avLst/>
          </a:prstGeom>
          <a:noFill/>
          <a:ln w="9525">
            <a:noFill/>
          </a:ln>
        </p:spPr>
        <p:txBody>
          <a:bodyPr anchor="t" anchorCtr="0">
            <a:spAutoFit/>
          </a:bodyPr>
          <a:p>
            <a:r>
              <a:rPr lang="zh-CN" altLang="en-US" sz="2800" b="1">
                <a:latin typeface="Arial" panose="020B0604020202020204"/>
              </a:rPr>
              <a:t>农历腊月</a:t>
            </a:r>
            <a:r>
              <a:rPr lang="en-US" altLang="zh-CN" sz="2800" b="1">
                <a:latin typeface="Arial" panose="020B0604020202020204"/>
              </a:rPr>
              <a:t>28</a:t>
            </a:r>
            <a:r>
              <a:rPr lang="zh-CN" altLang="en-US" sz="2800" b="1">
                <a:latin typeface="Arial" panose="020B0604020202020204"/>
              </a:rPr>
              <a:t>日晚．职工们正准备回家过年时，由于生产急需，上级通知他们立即出发会执行一口边缘探井的测试任务。到了现场，大家匆忙动手，摆车、支滑轮架、装仪器、下缆绳，打算快干快完，好连夜往回返，这样不耽谈回家过年。在仪器往井中下放的途中．曾有轻微退阻现象，但没有引起人们的警惕和重祝。到试完毕，上提仪器时，起初各岗位人员还比较认真，但提到一半高度仍较顺利后，大家都松懈了，纷纷离岗做遇卡，高速提升的钢丝缆绳猛拉测试车，使车身撤退，结果将正在擦车的司机压死。</a:t>
            </a:r>
            <a:endParaRPr lang="zh-CN" altLang="en-US" sz="2800" b="1">
              <a:latin typeface="Arial" panose="020B0604020202020204"/>
            </a:endParaRPr>
          </a:p>
        </p:txBody>
      </p:sp>
    </p:spTree>
  </p:cSld>
  <p:clrMapOvr>
    <a:masterClrMapping/>
  </p:clrMapOvr>
  <p:transition spd="med">
    <p:randomBa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矩形 3161"/>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9570" name="矩形 3162"/>
          <p:cNvSpPr/>
          <p:nvPr/>
        </p:nvSpPr>
        <p:spPr>
          <a:xfrm>
            <a:off x="304800" y="765175"/>
            <a:ext cx="2667000" cy="628650"/>
          </a:xfrm>
          <a:prstGeom prst="rect">
            <a:avLst/>
          </a:prstGeom>
          <a:noFill/>
          <a:ln w="9525">
            <a:noFill/>
          </a:ln>
        </p:spPr>
        <p:txBody>
          <a:bodyPr anchor="t" anchorCtr="0">
            <a:spAutoFit/>
          </a:bodyPr>
          <a:p>
            <a:pPr>
              <a:lnSpc>
                <a:spcPct val="110000"/>
              </a:lnSpc>
              <a:spcBef>
                <a:spcPct val="20000"/>
              </a:spcBef>
              <a:buClr>
                <a:schemeClr val="hlink"/>
              </a:buClr>
              <a:buFont typeface="Wingdings" panose="05000000000000000000" pitchFamily="2" charset="2"/>
            </a:pPr>
            <a:r>
              <a:rPr lang="zh-CN" altLang="en-US" sz="3200" b="1">
                <a:latin typeface="Arial" panose="020B0604020202020204"/>
                <a:ea typeface="华文行楷" pitchFamily="2" charset="-122"/>
              </a:rPr>
              <a:t>轨迹交叉论</a:t>
            </a:r>
            <a:endParaRPr lang="zh-CN" altLang="en-US" sz="3200" b="1">
              <a:latin typeface="Arial" panose="020B0604020202020204"/>
              <a:ea typeface="华文行楷" pitchFamily="2" charset="-122"/>
            </a:endParaRPr>
          </a:p>
        </p:txBody>
      </p:sp>
      <p:sp>
        <p:nvSpPr>
          <p:cNvPr id="109571" name="矩形 3163"/>
          <p:cNvSpPr/>
          <p:nvPr/>
        </p:nvSpPr>
        <p:spPr>
          <a:xfrm>
            <a:off x="250825" y="1403350"/>
            <a:ext cx="5688013"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依据</a:t>
            </a:r>
            <a:r>
              <a:rPr lang="en-US" altLang="zh-CN" sz="3200" b="1">
                <a:latin typeface="Arial" panose="020B0604020202020204"/>
              </a:rPr>
              <a:t>——</a:t>
            </a:r>
            <a:r>
              <a:rPr lang="zh-CN" altLang="en-US" sz="3200" b="1">
                <a:latin typeface="Arial" panose="020B0604020202020204"/>
              </a:rPr>
              <a:t>理论依据和事实依据</a:t>
            </a:r>
            <a:endParaRPr lang="zh-CN" altLang="en-US" sz="3200" b="1">
              <a:latin typeface="Arial" panose="020B0604020202020204"/>
            </a:endParaRPr>
          </a:p>
        </p:txBody>
      </p:sp>
      <p:sp>
        <p:nvSpPr>
          <p:cNvPr id="109572" name="矩形 3164"/>
          <p:cNvSpPr/>
          <p:nvPr/>
        </p:nvSpPr>
        <p:spPr>
          <a:xfrm>
            <a:off x="250825" y="1908175"/>
            <a:ext cx="8569325" cy="1066800"/>
          </a:xfrm>
          <a:prstGeom prst="rect">
            <a:avLst/>
          </a:prstGeom>
          <a:noFill/>
          <a:ln w="9525">
            <a:noFill/>
          </a:ln>
        </p:spPr>
        <p:txBody>
          <a:bodyPr anchor="t" anchorCtr="0">
            <a:spAutoFit/>
          </a:bodyPr>
          <a:p>
            <a:pPr>
              <a:spcBef>
                <a:spcPct val="50000"/>
              </a:spcBef>
            </a:pPr>
            <a:r>
              <a:rPr lang="zh-CN" altLang="en-US" sz="3200" b="1">
                <a:latin typeface="Arial" panose="020B0604020202020204"/>
              </a:rPr>
              <a:t>理论依据</a:t>
            </a:r>
            <a:r>
              <a:rPr lang="en-US" altLang="zh-CN" sz="3200" b="1">
                <a:latin typeface="Arial" panose="020B0604020202020204"/>
              </a:rPr>
              <a:t>——</a:t>
            </a:r>
            <a:r>
              <a:rPr lang="zh-CN" altLang="en-US" sz="3200" b="1">
                <a:latin typeface="Arial" panose="020B0604020202020204"/>
              </a:rPr>
              <a:t>人的不安全行为和物的不安全状态，公认的事故直接原因</a:t>
            </a:r>
            <a:endParaRPr lang="zh-CN" altLang="en-US" sz="3200" b="1">
              <a:latin typeface="Arial" panose="020B0604020202020204"/>
            </a:endParaRPr>
          </a:p>
        </p:txBody>
      </p:sp>
      <p:sp>
        <p:nvSpPr>
          <p:cNvPr id="109573" name="矩形 3165"/>
          <p:cNvSpPr/>
          <p:nvPr/>
        </p:nvSpPr>
        <p:spPr>
          <a:xfrm>
            <a:off x="250825" y="2987675"/>
            <a:ext cx="8569325" cy="579438"/>
          </a:xfrm>
          <a:prstGeom prst="rect">
            <a:avLst/>
          </a:prstGeom>
          <a:noFill/>
          <a:ln w="9525">
            <a:noFill/>
          </a:ln>
        </p:spPr>
        <p:txBody>
          <a:bodyPr anchor="t" anchorCtr="0">
            <a:spAutoFit/>
          </a:bodyPr>
          <a:p>
            <a:pPr>
              <a:spcBef>
                <a:spcPct val="50000"/>
              </a:spcBef>
            </a:pPr>
            <a:r>
              <a:rPr lang="zh-CN" altLang="en-US" sz="3200" b="1">
                <a:latin typeface="Arial" panose="020B0604020202020204"/>
              </a:rPr>
              <a:t>事实依据</a:t>
            </a:r>
            <a:r>
              <a:rPr lang="en-US" altLang="zh-CN" sz="3200" b="1">
                <a:latin typeface="Arial" panose="020B0604020202020204"/>
              </a:rPr>
              <a:t>——</a:t>
            </a:r>
            <a:endParaRPr lang="en-US" altLang="zh-CN" sz="3200" b="1">
              <a:latin typeface="Arial" panose="020B0604020202020204"/>
            </a:endParaRPr>
          </a:p>
        </p:txBody>
      </p:sp>
      <p:sp>
        <p:nvSpPr>
          <p:cNvPr id="109574" name="矩形 3166"/>
          <p:cNvSpPr/>
          <p:nvPr/>
        </p:nvSpPr>
        <p:spPr>
          <a:xfrm>
            <a:off x="250825" y="3563938"/>
            <a:ext cx="8713788" cy="1554162"/>
          </a:xfrm>
          <a:prstGeom prst="rect">
            <a:avLst/>
          </a:prstGeom>
          <a:noFill/>
          <a:ln w="9525">
            <a:noFill/>
          </a:ln>
        </p:spPr>
        <p:txBody>
          <a:bodyPr anchor="t" anchorCtr="0">
            <a:spAutoFit/>
          </a:bodyPr>
          <a:p>
            <a:pPr>
              <a:spcBef>
                <a:spcPct val="50000"/>
              </a:spcBef>
            </a:pPr>
            <a:r>
              <a:rPr lang="zh-CN" altLang="en-US" sz="3200" b="1">
                <a:latin typeface="Arial" panose="020B0604020202020204"/>
              </a:rPr>
              <a:t>海因里希</a:t>
            </a:r>
            <a:r>
              <a:rPr lang="en-US" altLang="zh-CN" sz="3200" b="1">
                <a:latin typeface="Arial" panose="020B0604020202020204"/>
              </a:rPr>
              <a:t>——75000</a:t>
            </a:r>
            <a:r>
              <a:rPr lang="zh-CN" altLang="en-US" sz="3200" b="1">
                <a:latin typeface="Arial" panose="020B0604020202020204"/>
              </a:rPr>
              <a:t>起工业伤害事故，</a:t>
            </a:r>
            <a:r>
              <a:rPr lang="en-US" altLang="zh-CN" sz="3200" b="1">
                <a:latin typeface="Arial" panose="020B0604020202020204"/>
              </a:rPr>
              <a:t>98%</a:t>
            </a:r>
            <a:r>
              <a:rPr lang="zh-CN" altLang="en-US" sz="3200" b="1">
                <a:latin typeface="Arial" panose="020B0604020202020204"/>
              </a:rPr>
              <a:t>可预防事故，包括</a:t>
            </a:r>
            <a:r>
              <a:rPr lang="en-US" altLang="zh-CN" sz="3200" b="1">
                <a:latin typeface="Arial" panose="020B0604020202020204"/>
              </a:rPr>
              <a:t>88%</a:t>
            </a:r>
            <a:r>
              <a:rPr lang="zh-CN" altLang="en-US" sz="3200" b="1">
                <a:latin typeface="Arial" panose="020B0604020202020204"/>
              </a:rPr>
              <a:t>人的不安全行为引起的和</a:t>
            </a:r>
            <a:r>
              <a:rPr lang="en-US" altLang="zh-CN" sz="3200" b="1">
                <a:latin typeface="Arial" panose="020B0604020202020204"/>
              </a:rPr>
              <a:t>10</a:t>
            </a:r>
            <a:r>
              <a:rPr lang="zh-CN" altLang="en-US" sz="3200" b="1">
                <a:latin typeface="Arial" panose="020B0604020202020204"/>
              </a:rPr>
              <a:t>以物的不安全状态为原因的事故，</a:t>
            </a:r>
            <a:r>
              <a:rPr lang="en-US" altLang="zh-CN" sz="3200" b="1">
                <a:latin typeface="Arial" panose="020B0604020202020204"/>
              </a:rPr>
              <a:t>2%</a:t>
            </a:r>
            <a:r>
              <a:rPr lang="zh-CN" altLang="en-US" sz="3200" b="1">
                <a:latin typeface="Arial" panose="020B0604020202020204"/>
              </a:rPr>
              <a:t>不可预防。</a:t>
            </a:r>
            <a:endParaRPr lang="zh-CN" altLang="en-US" sz="3200" b="1">
              <a:latin typeface="Arial" panose="020B0604020202020204"/>
            </a:endParaRPr>
          </a:p>
        </p:txBody>
      </p:sp>
      <p:sp>
        <p:nvSpPr>
          <p:cNvPr id="109575" name="矩形 3167"/>
          <p:cNvSpPr/>
          <p:nvPr/>
        </p:nvSpPr>
        <p:spPr>
          <a:xfrm>
            <a:off x="250825" y="5148263"/>
            <a:ext cx="8893175" cy="1554162"/>
          </a:xfrm>
          <a:prstGeom prst="rect">
            <a:avLst/>
          </a:prstGeom>
          <a:noFill/>
          <a:ln w="9525">
            <a:noFill/>
          </a:ln>
        </p:spPr>
        <p:txBody>
          <a:bodyPr anchor="t" anchorCtr="0">
            <a:spAutoFit/>
          </a:bodyPr>
          <a:p>
            <a:pPr>
              <a:spcBef>
                <a:spcPct val="50000"/>
              </a:spcBef>
            </a:pPr>
            <a:r>
              <a:rPr lang="zh-CN" altLang="en-US" sz="3200" b="1">
                <a:latin typeface="Arial" panose="020B0604020202020204"/>
              </a:rPr>
              <a:t>日本统计</a:t>
            </a:r>
            <a:r>
              <a:rPr lang="en-US" altLang="zh-CN" sz="3200" b="1">
                <a:latin typeface="Arial" panose="020B0604020202020204"/>
              </a:rPr>
              <a:t>——1969</a:t>
            </a:r>
            <a:r>
              <a:rPr lang="zh-CN" altLang="en-US" sz="3200" b="1">
                <a:latin typeface="Arial" panose="020B0604020202020204"/>
              </a:rPr>
              <a:t>年机械制造业休工</a:t>
            </a:r>
            <a:r>
              <a:rPr lang="en-US" altLang="zh-CN" sz="3200" b="1">
                <a:latin typeface="Arial" panose="020B0604020202020204"/>
              </a:rPr>
              <a:t>8</a:t>
            </a:r>
            <a:r>
              <a:rPr lang="zh-CN" altLang="en-US" sz="3200" b="1">
                <a:latin typeface="Arial" panose="020B0604020202020204"/>
              </a:rPr>
              <a:t>天以上的伤害事故</a:t>
            </a:r>
            <a:r>
              <a:rPr lang="en-US" altLang="zh-CN" sz="3200" b="1">
                <a:latin typeface="Arial" panose="020B0604020202020204"/>
              </a:rPr>
              <a:t>96%</a:t>
            </a:r>
            <a:r>
              <a:rPr lang="zh-CN" altLang="en-US" sz="3200" b="1">
                <a:latin typeface="Arial" panose="020B0604020202020204"/>
              </a:rPr>
              <a:t>与人的不安全行为有关和</a:t>
            </a:r>
            <a:r>
              <a:rPr lang="en-US" altLang="zh-CN" sz="3200" b="1">
                <a:latin typeface="Arial" panose="020B0604020202020204"/>
              </a:rPr>
              <a:t>91%</a:t>
            </a:r>
            <a:r>
              <a:rPr lang="zh-CN" altLang="en-US" sz="3200" b="1">
                <a:latin typeface="Arial" panose="020B0604020202020204"/>
              </a:rPr>
              <a:t>的事故与物的不安全状态有关</a:t>
            </a:r>
            <a:endParaRPr lang="zh-CN" altLang="en-US" sz="3200" b="1">
              <a:latin typeface="Arial" panose="020B0604020202020204"/>
            </a:endParaRPr>
          </a:p>
        </p:txBody>
      </p:sp>
      <p:sp>
        <p:nvSpPr>
          <p:cNvPr id="109576" name="矩形 3168"/>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09577" name="矩形 3169"/>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矩形 3172"/>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10594" name="矩形 3173"/>
          <p:cNvSpPr/>
          <p:nvPr/>
        </p:nvSpPr>
        <p:spPr>
          <a:xfrm>
            <a:off x="304800" y="990600"/>
            <a:ext cx="2667000" cy="628650"/>
          </a:xfrm>
          <a:prstGeom prst="rect">
            <a:avLst/>
          </a:prstGeom>
          <a:noFill/>
          <a:ln w="9525">
            <a:noFill/>
          </a:ln>
        </p:spPr>
        <p:txBody>
          <a:bodyPr anchor="t" anchorCtr="0">
            <a:spAutoFit/>
          </a:bodyPr>
          <a:p>
            <a:pPr>
              <a:lnSpc>
                <a:spcPct val="110000"/>
              </a:lnSpc>
              <a:spcBef>
                <a:spcPct val="20000"/>
              </a:spcBef>
              <a:buClr>
                <a:schemeClr val="hlink"/>
              </a:buClr>
              <a:buFont typeface="Wingdings" panose="05000000000000000000" pitchFamily="2" charset="2"/>
            </a:pPr>
            <a:r>
              <a:rPr lang="zh-CN" altLang="en-US" sz="3200" b="1">
                <a:latin typeface="Arial" panose="020B0604020202020204"/>
                <a:ea typeface="华文行楷" pitchFamily="2" charset="-122"/>
              </a:rPr>
              <a:t>轨迹交叉论</a:t>
            </a:r>
            <a:endParaRPr lang="zh-CN" altLang="en-US" sz="3200" b="1">
              <a:latin typeface="Arial" panose="020B0604020202020204"/>
              <a:ea typeface="华文行楷" pitchFamily="2" charset="-122"/>
            </a:endParaRPr>
          </a:p>
        </p:txBody>
      </p:sp>
      <p:graphicFrame>
        <p:nvGraphicFramePr>
          <p:cNvPr id="110595" name="对象 3174"/>
          <p:cNvGraphicFramePr>
            <a:graphicFrameLocks noChangeAspect="1"/>
          </p:cNvGraphicFramePr>
          <p:nvPr/>
        </p:nvGraphicFramePr>
        <p:xfrm>
          <a:off x="287338" y="2362200"/>
          <a:ext cx="8856662" cy="3049588"/>
        </p:xfrm>
        <a:graphic>
          <a:graphicData uri="http://schemas.openxmlformats.org/presentationml/2006/ole">
            <mc:AlternateContent xmlns:mc="http://schemas.openxmlformats.org/markup-compatibility/2006">
              <mc:Choice xmlns:v="urn:schemas-microsoft-com:vml" Requires="v">
                <p:oleObj spid="_x0000_s3082" name="" r:id="rId1" imgW="4896485" imgH="1687195" progId="Word.Picture.8">
                  <p:embed/>
                </p:oleObj>
              </mc:Choice>
              <mc:Fallback>
                <p:oleObj name="" r:id="rId1" imgW="4896485" imgH="1687195" progId="Word.Picture.8">
                  <p:embed/>
                  <p:pic>
                    <p:nvPicPr>
                      <p:cNvPr id="0" name="图片 3081"/>
                      <p:cNvPicPr/>
                      <p:nvPr/>
                    </p:nvPicPr>
                    <p:blipFill>
                      <a:blip r:embed="rId2"/>
                      <a:stretch>
                        <a:fillRect/>
                      </a:stretch>
                    </p:blipFill>
                    <p:spPr>
                      <a:xfrm>
                        <a:off x="287338" y="2362200"/>
                        <a:ext cx="8856662" cy="3049588"/>
                      </a:xfrm>
                      <a:prstGeom prst="rect">
                        <a:avLst/>
                      </a:prstGeom>
                      <a:noFill/>
                      <a:ln w="38100">
                        <a:noFill/>
                        <a:miter/>
                      </a:ln>
                    </p:spPr>
                  </p:pic>
                </p:oleObj>
              </mc:Fallback>
            </mc:AlternateContent>
          </a:graphicData>
        </a:graphic>
      </p:graphicFrame>
      <p:sp>
        <p:nvSpPr>
          <p:cNvPr id="110596" name="矩形 317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10597" name="矩形 317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0" name="矩形 2119"/>
          <p:cNvSpPr/>
          <p:nvPr/>
        </p:nvSpPr>
        <p:spPr>
          <a:xfrm>
            <a:off x="304800" y="914400"/>
            <a:ext cx="4572000" cy="641350"/>
          </a:xfrm>
          <a:prstGeom prst="rect">
            <a:avLst/>
          </a:prstGeom>
          <a:noFill/>
          <a:ln w="9525">
            <a:noFill/>
          </a:ln>
        </p:spPr>
        <p:txBody>
          <a:bodyPr anchor="t" anchorCtr="0">
            <a:spAutoFit/>
          </a:bodyPr>
          <a:p>
            <a:pPr>
              <a:spcBef>
                <a:spcPct val="50000"/>
              </a:spcBef>
            </a:pPr>
            <a:r>
              <a:rPr lang="zh-CN" altLang="en-US" b="1">
                <a:latin typeface="Arial" panose="020B0604020202020204"/>
                <a:ea typeface="华文行楷" pitchFamily="2" charset="-122"/>
              </a:rPr>
              <a:t>危险、有害因素</a:t>
            </a:r>
            <a:endParaRPr lang="zh-CN" altLang="en-US" b="1">
              <a:latin typeface="Arial" panose="020B0604020202020204"/>
              <a:ea typeface="华文行楷" pitchFamily="2" charset="-122"/>
            </a:endParaRPr>
          </a:p>
        </p:txBody>
      </p:sp>
      <p:sp>
        <p:nvSpPr>
          <p:cNvPr id="28674" name="矩形 2120"/>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wrap="none" anchor="ctr" anchorCtr="0"/>
          <a:p>
            <a:pPr algn="ctr"/>
            <a:r>
              <a:rPr lang="en-US" altLang="zh-CN" sz="1800">
                <a:latin typeface="Arial" panose="020B0604020202020204"/>
              </a:rPr>
              <a:t>      </a:t>
            </a:r>
            <a:endParaRPr lang="en-US" altLang="zh-CN" sz="1800">
              <a:latin typeface="Arial" panose="020B0604020202020204"/>
            </a:endParaRPr>
          </a:p>
        </p:txBody>
      </p:sp>
      <p:sp>
        <p:nvSpPr>
          <p:cNvPr id="2122" name="矩形 2121"/>
          <p:cNvSpPr/>
          <p:nvPr/>
        </p:nvSpPr>
        <p:spPr>
          <a:xfrm>
            <a:off x="611188" y="1844675"/>
            <a:ext cx="7848600" cy="1066800"/>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危险因素</a:t>
            </a:r>
            <a:r>
              <a:rPr lang="en-US" altLang="zh-CN" sz="3200" b="1">
                <a:latin typeface="Arial" panose="020B0604020202020204"/>
              </a:rPr>
              <a:t>——</a:t>
            </a:r>
            <a:r>
              <a:rPr lang="zh-CN" altLang="en-US" sz="3200" b="1">
                <a:latin typeface="Arial" panose="020B0604020202020204"/>
              </a:rPr>
              <a:t>对人造成人身伤亡和对物造成突发性损害因素（直接因素）</a:t>
            </a:r>
            <a:endParaRPr lang="zh-CN" altLang="en-US" sz="3200" b="1">
              <a:latin typeface="Arial" panose="020B0604020202020204"/>
            </a:endParaRPr>
          </a:p>
        </p:txBody>
      </p:sp>
      <p:sp>
        <p:nvSpPr>
          <p:cNvPr id="2123" name="矩形 2122"/>
          <p:cNvSpPr/>
          <p:nvPr/>
        </p:nvSpPr>
        <p:spPr>
          <a:xfrm>
            <a:off x="609600" y="3276600"/>
            <a:ext cx="7848600" cy="1554163"/>
          </a:xfrm>
          <a:prstGeom prst="rect">
            <a:avLst/>
          </a:prstGeom>
          <a:solidFill>
            <a:srgbClr val="BBE0E3"/>
          </a:solidFill>
          <a:ln w="9525">
            <a:noFill/>
          </a:ln>
        </p:spPr>
        <p:txBody>
          <a:bodyPr anchor="t" anchorCtr="0">
            <a:spAutoFit/>
          </a:bodyPr>
          <a:p>
            <a:pPr>
              <a:spcBef>
                <a:spcPct val="50000"/>
              </a:spcBef>
            </a:pPr>
            <a:r>
              <a:rPr lang="zh-CN" altLang="en-US" sz="3200" b="1">
                <a:latin typeface="Arial" panose="020B0604020202020204"/>
              </a:rPr>
              <a:t>有害因素</a:t>
            </a:r>
            <a:r>
              <a:rPr lang="en-US" altLang="zh-CN" sz="3200" b="1">
                <a:latin typeface="Arial" panose="020B0604020202020204"/>
              </a:rPr>
              <a:t>——</a:t>
            </a:r>
            <a:r>
              <a:rPr lang="zh-CN" altLang="en-US" sz="3200" b="1">
                <a:latin typeface="Arial" panose="020B0604020202020204"/>
              </a:rPr>
              <a:t>对人能够影响身体健康、导致疾病，对物由于能量失控或有害物质影响造成对物的损害因素（间接因素）</a:t>
            </a:r>
            <a:endParaRPr lang="zh-CN" altLang="en-US" sz="3200" b="1">
              <a:latin typeface="Arial" panose="020B0604020202020204"/>
            </a:endParaRPr>
          </a:p>
        </p:txBody>
      </p:sp>
      <p:sp>
        <p:nvSpPr>
          <p:cNvPr id="2124" name="矩形 2123"/>
          <p:cNvSpPr/>
          <p:nvPr/>
        </p:nvSpPr>
        <p:spPr>
          <a:xfrm>
            <a:off x="1116013" y="5084763"/>
            <a:ext cx="6889750" cy="579437"/>
          </a:xfrm>
          <a:prstGeom prst="rect">
            <a:avLst/>
          </a:prstGeom>
          <a:noFill/>
          <a:ln w="9525">
            <a:noFill/>
          </a:ln>
        </p:spPr>
        <p:txBody>
          <a:bodyPr wrap="none" anchor="ctr" anchorCtr="0">
            <a:spAutoFit/>
          </a:bodyPr>
          <a:p>
            <a:r>
              <a:rPr lang="zh-CN" altLang="en-US" sz="3200" b="1">
                <a:latin typeface="宋体" panose="02010600030101010101" pitchFamily="2" charset="-122"/>
                <a:hlinkClick r:id="rId1"/>
              </a:rPr>
              <a:t>生产过程危险和有害因素分类与代码 </a:t>
            </a:r>
            <a:endParaRPr lang="zh-CN" altLang="en-US" sz="3200" b="1">
              <a:latin typeface="宋体" panose="02010600030101010101" pitchFamily="2" charset="-122"/>
            </a:endParaRPr>
          </a:p>
        </p:txBody>
      </p:sp>
      <p:sp>
        <p:nvSpPr>
          <p:cNvPr id="28678" name="矩形 2124"/>
          <p:cNvSpPr/>
          <p:nvPr/>
        </p:nvSpPr>
        <p:spPr>
          <a:xfrm>
            <a:off x="6137275" y="0"/>
            <a:ext cx="3006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1</a:t>
            </a:r>
            <a:r>
              <a:rPr lang="zh-CN" altLang="en-US" sz="4000" b="1">
                <a:latin typeface="Arial" panose="020B0604020202020204"/>
                <a:ea typeface="华文行楷" pitchFamily="2" charset="-122"/>
              </a:rPr>
              <a:t>、基本概念</a:t>
            </a:r>
            <a:endParaRPr lang="zh-CN" altLang="en-US" sz="4000" b="1">
              <a:latin typeface="Arial" panose="020B0604020202020204"/>
              <a:ea typeface="华文行楷" pitchFamily="2" charset="-122"/>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childTnLst>
                                    <p:set>
                                      <p:cBhvr additive="base">
                                        <p:cTn id="6" dur="1" fill="hold">
                                          <p:stCondLst>
                                            <p:cond delay="0"/>
                                          </p:stCondLst>
                                        </p:cTn>
                                        <p:tgtEl>
                                          <p:spTgt spid="2120"/>
                                        </p:tgtEl>
                                        <p:attrNameLst>
                                          <p:attrName>style.visibility</p:attrName>
                                        </p:attrNameLst>
                                      </p:cBhvr>
                                      <p:to>
                                        <p:strVal val="visible"/>
                                      </p:to>
                                    </p:set>
                                    <p:animEffect transition="in" filter="slide(fromBottom)">
                                      <p:cBhvr additive="base">
                                        <p:cTn id="7" dur="500"/>
                                        <p:tgtEl>
                                          <p:spTgt spid="21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childTnLst>
                                    <p:set>
                                      <p:cBhvr additive="base">
                                        <p:cTn id="11" dur="1" fill="hold">
                                          <p:stCondLst>
                                            <p:cond delay="0"/>
                                          </p:stCondLst>
                                        </p:cTn>
                                        <p:tgtEl>
                                          <p:spTgt spid="2122"/>
                                        </p:tgtEl>
                                        <p:attrNameLst>
                                          <p:attrName>style.visibility</p:attrName>
                                        </p:attrNameLst>
                                      </p:cBhvr>
                                      <p:to>
                                        <p:strVal val="visible"/>
                                      </p:to>
                                    </p:set>
                                    <p:animEffect transition="in" filter="slide(fromBottom)">
                                      <p:cBhvr additive="base">
                                        <p:cTn id="12" dur="500"/>
                                        <p:tgtEl>
                                          <p:spTgt spid="21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childTnLst>
                                    <p:set>
                                      <p:cBhvr additive="base">
                                        <p:cTn id="16" dur="1" fill="hold">
                                          <p:stCondLst>
                                            <p:cond delay="0"/>
                                          </p:stCondLst>
                                        </p:cTn>
                                        <p:tgtEl>
                                          <p:spTgt spid="2123"/>
                                        </p:tgtEl>
                                        <p:attrNameLst>
                                          <p:attrName>style.visibility</p:attrName>
                                        </p:attrNameLst>
                                      </p:cBhvr>
                                      <p:to>
                                        <p:strVal val="visible"/>
                                      </p:to>
                                    </p:set>
                                    <p:animEffect transition="in" filter="slide(fromBottom)">
                                      <p:cBhvr additive="base">
                                        <p:cTn id="17" dur="500"/>
                                        <p:tgtEl>
                                          <p:spTgt spid="2123"/>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3" nodeType="clickEffect">
                                  <p:childTnLst>
                                    <p:set>
                                      <p:cBhvr additive="base">
                                        <p:cTn id="21" dur="1" fill="hold">
                                          <p:stCondLst>
                                            <p:cond delay="0"/>
                                          </p:stCondLst>
                                        </p:cTn>
                                        <p:tgtEl>
                                          <p:spTgt spid="2124"/>
                                        </p:tgtEl>
                                        <p:attrNameLst>
                                          <p:attrName>style.visibility</p:attrName>
                                        </p:attrNameLst>
                                      </p:cBhvr>
                                      <p:to>
                                        <p:strVal val="visible"/>
                                      </p:to>
                                    </p:set>
                                    <p:anim calcmode="discrete" valueType="clr">
                                      <p:cBhvr additive="base">
                                        <p:cTn id="22" dur="80" fill="hold"/>
                                        <p:tgtEl>
                                          <p:spTgt spid="2124"/>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3" dur="80" fill="hold"/>
                                        <p:tgtEl>
                                          <p:spTgt spid="2124"/>
                                        </p:tgtEl>
                                        <p:attrNameLst>
                                          <p:attrName>fillcolor</p:attrName>
                                        </p:attrNameLst>
                                      </p:cBhvr>
                                      <p:tavLst>
                                        <p:tav tm="0">
                                          <p:val>
                                            <p:clrVal>
                                              <a:schemeClr val="accent2"/>
                                            </p:clrVal>
                                          </p:val>
                                        </p:tav>
                                        <p:tav tm="50000">
                                          <p:val>
                                            <p:clrVal>
                                              <a:schemeClr val="hlink"/>
                                            </p:clrVal>
                                          </p:val>
                                        </p:tav>
                                      </p:tavLst>
                                    </p:anim>
                                    <p:set>
                                      <p:cBhvr additive="base">
                                        <p:cTn id="24" dur="80" fill="hold"/>
                                        <p:tgtEl>
                                          <p:spTgt spid="2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 grpId="0" animBg="1"/>
      <p:bldP spid="2122" grpId="1" animBg="1"/>
      <p:bldP spid="2123" grpId="2" animBg="1"/>
      <p:bldP spid="2124" grpId="3"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矩形 3179"/>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11618" name="矩形 3180"/>
          <p:cNvSpPr/>
          <p:nvPr/>
        </p:nvSpPr>
        <p:spPr>
          <a:xfrm>
            <a:off x="468313" y="1700213"/>
            <a:ext cx="8064500" cy="946150"/>
          </a:xfrm>
          <a:prstGeom prst="rect">
            <a:avLst/>
          </a:prstGeom>
          <a:noFill/>
          <a:ln w="9525">
            <a:noFill/>
          </a:ln>
        </p:spPr>
        <p:txBody>
          <a:bodyPr anchor="t" anchorCtr="0">
            <a:spAutoFit/>
          </a:bodyPr>
          <a:p>
            <a:pPr>
              <a:spcBef>
                <a:spcPct val="50000"/>
              </a:spcBef>
            </a:pPr>
            <a:r>
              <a:rPr lang="zh-CN" altLang="en-US" sz="2800" b="1">
                <a:latin typeface="Arial" panose="020B0604020202020204"/>
              </a:rPr>
              <a:t>事故致因理论揭示了导致事故发生的多种因素，以及它们彼此联系相互影响。</a:t>
            </a:r>
            <a:endParaRPr lang="zh-CN" altLang="en-US" sz="2800" b="1">
              <a:latin typeface="Arial" panose="020B0604020202020204"/>
            </a:endParaRPr>
          </a:p>
        </p:txBody>
      </p:sp>
      <p:sp>
        <p:nvSpPr>
          <p:cNvPr id="111619" name="矩形 3181"/>
          <p:cNvSpPr/>
          <p:nvPr/>
        </p:nvSpPr>
        <p:spPr>
          <a:xfrm>
            <a:off x="468313" y="2708275"/>
            <a:ext cx="8064500" cy="1373188"/>
          </a:xfrm>
          <a:prstGeom prst="rect">
            <a:avLst/>
          </a:prstGeom>
          <a:noFill/>
          <a:ln w="9525">
            <a:noFill/>
          </a:ln>
        </p:spPr>
        <p:txBody>
          <a:bodyPr anchor="t" anchorCtr="0">
            <a:spAutoFit/>
          </a:bodyPr>
          <a:p>
            <a:pPr>
              <a:spcBef>
                <a:spcPct val="50000"/>
              </a:spcBef>
            </a:pPr>
            <a:r>
              <a:rPr lang="zh-CN" altLang="en-US" sz="2800" b="1">
                <a:latin typeface="Arial" panose="020B0604020202020204"/>
              </a:rPr>
              <a:t>产生事故的原因是多层次的，分析查找事故原因时要透过表面看本质，真正做到认识事故机理，防止事故发生。</a:t>
            </a:r>
            <a:endParaRPr lang="zh-CN" altLang="en-US" sz="2800" b="1">
              <a:latin typeface="Arial" panose="020B0604020202020204"/>
            </a:endParaRPr>
          </a:p>
        </p:txBody>
      </p:sp>
      <p:sp>
        <p:nvSpPr>
          <p:cNvPr id="111620" name="矩形 3182"/>
          <p:cNvSpPr/>
          <p:nvPr/>
        </p:nvSpPr>
        <p:spPr>
          <a:xfrm>
            <a:off x="395288" y="4221163"/>
            <a:ext cx="8064500" cy="1373187"/>
          </a:xfrm>
          <a:prstGeom prst="rect">
            <a:avLst/>
          </a:prstGeom>
          <a:noFill/>
          <a:ln w="9525">
            <a:noFill/>
          </a:ln>
        </p:spPr>
        <p:txBody>
          <a:bodyPr anchor="t" anchorCtr="0">
            <a:spAutoFit/>
          </a:bodyPr>
          <a:p>
            <a:pPr>
              <a:spcBef>
                <a:spcPct val="50000"/>
              </a:spcBef>
            </a:pPr>
            <a:r>
              <a:rPr lang="zh-CN" altLang="en-US" sz="2800" b="1">
                <a:latin typeface="Arial" panose="020B0604020202020204"/>
              </a:rPr>
              <a:t>人的不安全状态和物的不安全行为是安全生产中管理追踪的重点，研究人、物的影响因素是事故预防的重要内容。</a:t>
            </a:r>
            <a:endParaRPr lang="zh-CN" altLang="en-US" sz="2800" b="1">
              <a:latin typeface="Arial" panose="020B0604020202020204"/>
            </a:endParaRPr>
          </a:p>
        </p:txBody>
      </p:sp>
      <p:sp>
        <p:nvSpPr>
          <p:cNvPr id="111621" name="矩形 3183"/>
          <p:cNvSpPr/>
          <p:nvPr/>
        </p:nvSpPr>
        <p:spPr>
          <a:xfrm>
            <a:off x="250825" y="908050"/>
            <a:ext cx="7777163" cy="628650"/>
          </a:xfrm>
          <a:prstGeom prst="rect">
            <a:avLst/>
          </a:prstGeom>
          <a:noFill/>
          <a:ln w="9525">
            <a:noFill/>
          </a:ln>
        </p:spPr>
        <p:txBody>
          <a:bodyPr anchor="t" anchorCtr="0">
            <a:spAutoFit/>
          </a:bodyPr>
          <a:p>
            <a:pPr>
              <a:lnSpc>
                <a:spcPct val="110000"/>
              </a:lnSpc>
              <a:spcBef>
                <a:spcPct val="20000"/>
              </a:spcBef>
              <a:buClr>
                <a:schemeClr val="hlink"/>
              </a:buClr>
              <a:buFont typeface="Wingdings" panose="05000000000000000000" pitchFamily="2" charset="2"/>
            </a:pPr>
            <a:r>
              <a:rPr lang="en-US" altLang="zh-CN" sz="3200" b="1">
                <a:latin typeface="Arial" panose="020B0604020202020204"/>
                <a:ea typeface="华文行楷" pitchFamily="2" charset="-122"/>
              </a:rPr>
              <a:t>2.4</a:t>
            </a:r>
            <a:r>
              <a:rPr lang="zh-CN" altLang="en-US" sz="3200" b="1">
                <a:latin typeface="Arial" panose="020B0604020202020204"/>
                <a:ea typeface="华文行楷" pitchFamily="2" charset="-122"/>
              </a:rPr>
              <a:t>、由事故致因理论得出的基本结论</a:t>
            </a:r>
            <a:endParaRPr lang="zh-CN" altLang="en-US" sz="3200" b="1">
              <a:latin typeface="Arial" panose="020B0604020202020204"/>
              <a:ea typeface="华文行楷" pitchFamily="2" charset="-122"/>
            </a:endParaRPr>
          </a:p>
        </p:txBody>
      </p:sp>
      <p:sp>
        <p:nvSpPr>
          <p:cNvPr id="111622" name="矩形 3184"/>
          <p:cNvSpPr/>
          <p:nvPr/>
        </p:nvSpPr>
        <p:spPr>
          <a:xfrm>
            <a:off x="395288" y="5732463"/>
            <a:ext cx="8064500" cy="946150"/>
          </a:xfrm>
          <a:prstGeom prst="rect">
            <a:avLst/>
          </a:prstGeom>
          <a:noFill/>
          <a:ln w="9525">
            <a:noFill/>
          </a:ln>
        </p:spPr>
        <p:txBody>
          <a:bodyPr anchor="t" anchorCtr="0">
            <a:spAutoFit/>
          </a:bodyPr>
          <a:p>
            <a:pPr>
              <a:spcBef>
                <a:spcPct val="50000"/>
              </a:spcBef>
            </a:pPr>
            <a:r>
              <a:rPr lang="zh-CN" altLang="en-US" sz="2800" b="1">
                <a:latin typeface="Arial" panose="020B0604020202020204"/>
              </a:rPr>
              <a:t>人、物和环境等因素都是受管理支配的，要明确管理的重要地位。</a:t>
            </a:r>
            <a:endParaRPr lang="zh-CN" altLang="en-US" sz="2800" b="1">
              <a:latin typeface="Arial" panose="020B0604020202020204"/>
            </a:endParaRPr>
          </a:p>
        </p:txBody>
      </p:sp>
      <p:sp>
        <p:nvSpPr>
          <p:cNvPr id="111623" name="矩形 3185"/>
          <p:cNvSpPr/>
          <p:nvPr/>
        </p:nvSpPr>
        <p:spPr>
          <a:xfrm>
            <a:off x="0" y="0"/>
            <a:ext cx="9144000" cy="685800"/>
          </a:xfrm>
          <a:prstGeom prst="rect">
            <a:avLst/>
          </a:prstGeom>
          <a:gradFill rotWithShape="1">
            <a:gsLst>
              <a:gs pos="0">
                <a:srgbClr val="808080"/>
              </a:gs>
              <a:gs pos="100000">
                <a:srgbClr val="FFFFFF"/>
              </a:gs>
            </a:gsLst>
            <a:lin ang="0"/>
            <a:tileRect/>
          </a:gradFill>
          <a:ln w="9525">
            <a:noFill/>
          </a:ln>
        </p:spPr>
        <p:txBody>
          <a:bodyPr anchor="t" anchorCtr="0"/>
          <a:p>
            <a:endParaRPr lang="zh-CN" altLang="en-US">
              <a:latin typeface="Arial" panose="020B0604020202020204"/>
            </a:endParaRPr>
          </a:p>
        </p:txBody>
      </p:sp>
      <p:sp>
        <p:nvSpPr>
          <p:cNvPr id="111624" name="矩形 3186"/>
          <p:cNvSpPr/>
          <p:nvPr/>
        </p:nvSpPr>
        <p:spPr>
          <a:xfrm>
            <a:off x="5121275" y="0"/>
            <a:ext cx="4022725" cy="701675"/>
          </a:xfrm>
          <a:prstGeom prst="rect">
            <a:avLst/>
          </a:prstGeom>
          <a:noFill/>
          <a:ln w="9525">
            <a:noFill/>
          </a:ln>
        </p:spPr>
        <p:txBody>
          <a:bodyPr wrap="none" anchor="ctr" anchorCtr="0">
            <a:spAutoFit/>
          </a:bodyPr>
          <a:p>
            <a:pPr algn="ctr"/>
            <a:r>
              <a:rPr lang="en-US" altLang="zh-CN" sz="4000" b="1">
                <a:latin typeface="Arial" panose="020B0604020202020204"/>
                <a:ea typeface="华文行楷" pitchFamily="2" charset="-122"/>
              </a:rPr>
              <a:t>2</a:t>
            </a:r>
            <a:r>
              <a:rPr lang="zh-CN" altLang="en-US" sz="4000" b="1">
                <a:latin typeface="Arial" panose="020B0604020202020204"/>
                <a:ea typeface="华文行楷" pitchFamily="2" charset="-122"/>
              </a:rPr>
              <a:t>、事故致因理论</a:t>
            </a:r>
            <a:endParaRPr lang="zh-CN" altLang="en-US" sz="4000" b="1">
              <a:latin typeface="Arial" panose="020B0604020202020204"/>
              <a:ea typeface="华文行楷" pitchFamily="2" charset="-122"/>
            </a:endParaRPr>
          </a:p>
        </p:txBody>
      </p:sp>
    </p:spTree>
  </p:cSld>
  <p:clrMapOvr>
    <a:masterClrMapping/>
  </p:clrMapOvr>
  <p:transition spd="med">
    <p:randomBa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6115" y="3968750"/>
            <a:ext cx="308292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795645" y="4231005"/>
            <a:ext cx="10414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5160" y="4907915"/>
            <a:ext cx="76327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3"/>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93"/>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p="http://schemas.openxmlformats.org/presentationml/2006/main">
  <p:tag name="KSO_WM_TAG_VERSION" val="1.0"/>
  <p:tag name="KSO_WM_BEAUTIFY_FLAG" val="#wm#"/>
  <p:tag name="KSO_WM_TEMPLATE_CATEGORY" val="custom"/>
  <p:tag name="KSO_WM_TEMPLATE_INDEX" val="20204493"/>
  <p:tag name="KSO_WM_TEMPLATE_SUBCATEGORY" val="0"/>
  <p:tag name="KSO_WM_TEMPLATE_MASTER_TYPE" val="1"/>
  <p:tag name="KSO_WM_TEMPLATE_COLOR_TYPE" val="1"/>
  <p:tag name="KSO_WM_TEMPLATE_MASTER_THUMB_INDEX" val="12"/>
  <p:tag name="KSO_WM_TEMPLATE_THUMBS_INDEX" val="1、4、7、9、11、12、13、15、16、17、18、19、22、27、30、32、33、34"/>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PRESET_TEXT" val="大数据云计算"/>
  <p:tag name="KSO_WM_TEMPLATE_CATEGORY" val="custom"/>
  <p:tag name="KSO_WM_TEMPLATE_INDEX" val="20204493"/>
  <p:tag name="KSO_WM_UNIT_ID" val="custom20204493_1*a*1"/>
  <p:tag name="KSO_WM_TAG_Front_Size" val=""/>
  <p:tag name="KSO_WM_TAG_Backgroup_Id" val=""/>
  <p:tag name="KSO_WM_TAG_Backgroup_Size" val=""/>
  <p:tag name="KSO_WM_TAG_Zoder_Position" val=""/>
</p:tagLst>
</file>

<file path=ppt/tags/tag1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6.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TYPE" val="title"/>
  <p:tag name="KSO_WM_SLIDE_SUBTYPE" val="pureTxt"/>
  <p:tag name="KSO_WM_SLIDE_LAYOUT" val="a"/>
  <p:tag name="KSO_WM_SLIDE_LAYOUT_CNT" val="1"/>
  <p:tag name="KSO_WM_TEMPLATE_MASTER_TYPE" val="1"/>
  <p:tag name="KSO_WM_TEMPLATE_COLOR_TYPE" val="1"/>
  <p:tag name="KSO_WM_TEMPLATE_CATEGORY" val="custom"/>
  <p:tag name="KSO_WM_TEMPLATE_INDEX" val="20204493"/>
  <p:tag name="KSO_WM_SLIDE_ID" val="custom20204493_1"/>
  <p:tag name="KSO_WM_TEMPLATE_MASTER_THUMB_INDEX" val="12"/>
  <p:tag name="KSO_WM_TEMPLATE_THUMBS_INDEX" val="1、4、7、9、11、12、13、15、16、17、18、19、22、27、30、32、33、34"/>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2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2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24.xml><?xml version="1.0" encoding="utf-8"?>
<p:tagLst xmlns:p="http://schemas.openxmlformats.org/presentationml/2006/main">
  <p:tag name="commondata" val="eyJoZGlkIjoiNDY1MmY4MTY3YzFkZTg4NGM1MWI4N2I1NTA1MWI4MWE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6.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2.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8.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heme/theme1.xml><?xml version="1.0" encoding="utf-8"?>
<a:theme xmlns:a="http://schemas.openxmlformats.org/drawingml/2006/main" name=" overriden">
  <a:themeElements>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0EEEC"/>
      </a:dk2>
      <a:lt2>
        <a:srgbClr val="FFFFFF"/>
      </a:lt2>
      <a:accent1>
        <a:srgbClr val="EE7E30"/>
      </a:accent1>
      <a:accent2>
        <a:srgbClr val="C18735"/>
      </a:accent2>
      <a:accent3>
        <a:srgbClr val="948F3B"/>
      </a:accent3>
      <a:accent4>
        <a:srgbClr val="689840"/>
      </a:accent4>
      <a:accent5>
        <a:srgbClr val="3B6E46"/>
      </a:accent5>
      <a:accent6>
        <a:srgbClr val="0DA34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11516</Words>
  <Application>WPS 演示</Application>
  <PresentationFormat>Экран</PresentationFormat>
  <Paragraphs>1381</Paragraphs>
  <Slides>91</Slides>
  <Notes>0</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8</vt:i4>
      </vt:variant>
      <vt:variant>
        <vt:lpstr>幻灯片标题</vt:lpstr>
      </vt:variant>
      <vt:variant>
        <vt:i4>91</vt:i4>
      </vt:variant>
    </vt:vector>
  </HeadingPairs>
  <TitlesOfParts>
    <vt:vector size="114" baseType="lpstr">
      <vt:lpstr>Arial</vt:lpstr>
      <vt:lpstr>宋体</vt:lpstr>
      <vt:lpstr>Wingdings</vt:lpstr>
      <vt:lpstr>Arial</vt:lpstr>
      <vt:lpstr>华文行楷</vt:lpstr>
      <vt:lpstr>微软雅黑</vt:lpstr>
      <vt:lpstr>Times New Roman</vt:lpstr>
      <vt:lpstr>Verdana</vt:lpstr>
      <vt:lpstr>Arial Unicode MS</vt:lpstr>
      <vt:lpstr>Calibri</vt:lpstr>
      <vt:lpstr>汉仪旗黑-85S</vt:lpstr>
      <vt:lpstr>黑体</vt:lpstr>
      <vt:lpstr>楷体</vt:lpstr>
      <vt:lpstr> overriden</vt:lpstr>
      <vt:lpstr>1_Office 主题​​</vt:lpstr>
      <vt:lpstr>Equation.3</vt:lpstr>
      <vt:lpstr>Word.Picture.8</vt:lpstr>
      <vt:lpstr>Word.Picture.8</vt:lpstr>
      <vt:lpstr>Word.Picture.8</vt:lpstr>
      <vt:lpstr>Word.Picture.8</vt:lpstr>
      <vt:lpstr>Word.Picture.8</vt:lpstr>
      <vt:lpstr>AutoCAD.Drawing.16</vt:lpstr>
      <vt:lpstr>Word.Picture.8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95</cp:revision>
  <dcterms:created xsi:type="dcterms:W3CDTF">2010-09-18T09:14:18Z</dcterms:created>
  <dcterms:modified xsi:type="dcterms:W3CDTF">2024-01-18T08:05:02Z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2052-12.1.0.16120</vt:lpwstr>
  </property>
  <property fmtid="{D5CDD505-2E9C-101B-9397-08002B2CF9AE}" pid="4" name="ICV">
    <vt:lpwstr>C135F5BB2D8349FCA032E9FE9A78928C_13</vt:lpwstr>
  </property>
</Properties>
</file>