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5" r:id="rId4"/>
    <p:sldMasterId id="2147483657" r:id="rId5"/>
  </p:sldMasterIdLst>
  <p:notesMasterIdLst>
    <p:notesMasterId r:id="rId7"/>
  </p:notesMasterIdLst>
  <p:sldIdLst>
    <p:sldId id="7636" r:id="rId6"/>
    <p:sldId id="7727" r:id="rId8"/>
    <p:sldId id="6847" r:id="rId9"/>
    <p:sldId id="6918" r:id="rId10"/>
    <p:sldId id="6919" r:id="rId11"/>
    <p:sldId id="6850" r:id="rId12"/>
    <p:sldId id="6852" r:id="rId13"/>
    <p:sldId id="6853" r:id="rId14"/>
    <p:sldId id="6861" r:id="rId15"/>
    <p:sldId id="6862" r:id="rId16"/>
    <p:sldId id="6863" r:id="rId17"/>
    <p:sldId id="6864" r:id="rId18"/>
    <p:sldId id="6865" r:id="rId19"/>
    <p:sldId id="6866" r:id="rId20"/>
    <p:sldId id="6868" r:id="rId21"/>
    <p:sldId id="6867" r:id="rId22"/>
    <p:sldId id="6869" r:id="rId23"/>
    <p:sldId id="6870" r:id="rId24"/>
    <p:sldId id="6871" r:id="rId25"/>
    <p:sldId id="6872" r:id="rId26"/>
    <p:sldId id="6873" r:id="rId27"/>
    <p:sldId id="6874" r:id="rId28"/>
    <p:sldId id="6875" r:id="rId29"/>
    <p:sldId id="6876" r:id="rId30"/>
    <p:sldId id="6877" r:id="rId31"/>
    <p:sldId id="6878" r:id="rId32"/>
    <p:sldId id="6907" r:id="rId33"/>
    <p:sldId id="7353" r:id="rId34"/>
    <p:sldId id="7354" r:id="rId35"/>
    <p:sldId id="7342" r:id="rId36"/>
    <p:sldId id="7379" r:id="rId37"/>
    <p:sldId id="7376" r:id="rId38"/>
    <p:sldId id="7378" r:id="rId39"/>
    <p:sldId id="7380" r:id="rId40"/>
    <p:sldId id="7351" r:id="rId41"/>
    <p:sldId id="7618" r:id="rId42"/>
    <p:sldId id="7408" r:id="rId43"/>
    <p:sldId id="7619" r:id="rId44"/>
    <p:sldId id="7620" r:id="rId45"/>
    <p:sldId id="7346" r:id="rId46"/>
    <p:sldId id="7370" r:id="rId47"/>
    <p:sldId id="7347" r:id="rId48"/>
    <p:sldId id="7335" r:id="rId49"/>
    <p:sldId id="7409" r:id="rId50"/>
    <p:sldId id="7411" r:id="rId51"/>
    <p:sldId id="7410" r:id="rId52"/>
    <p:sldId id="7412" r:id="rId53"/>
    <p:sldId id="7413" r:id="rId54"/>
    <p:sldId id="7414" r:id="rId55"/>
    <p:sldId id="7415" r:id="rId56"/>
    <p:sldId id="7604" r:id="rId57"/>
    <p:sldId id="7605" r:id="rId58"/>
    <p:sldId id="7336" r:id="rId59"/>
    <p:sldId id="7337" r:id="rId60"/>
    <p:sldId id="7373" r:id="rId61"/>
    <p:sldId id="7621" r:id="rId62"/>
    <p:sldId id="7623" r:id="rId63"/>
    <p:sldId id="7624" r:id="rId64"/>
    <p:sldId id="7625" r:id="rId65"/>
    <p:sldId id="7626" r:id="rId66"/>
    <p:sldId id="7627" r:id="rId67"/>
    <p:sldId id="7628" r:id="rId68"/>
    <p:sldId id="7622" r:id="rId69"/>
    <p:sldId id="7388" r:id="rId70"/>
    <p:sldId id="7338" r:id="rId71"/>
    <p:sldId id="7610" r:id="rId72"/>
    <p:sldId id="7611" r:id="rId73"/>
    <p:sldId id="7339" r:id="rId74"/>
    <p:sldId id="7382" r:id="rId75"/>
    <p:sldId id="7340" r:id="rId76"/>
    <p:sldId id="7397" r:id="rId77"/>
    <p:sldId id="7396" r:id="rId78"/>
    <p:sldId id="7341" r:id="rId79"/>
    <p:sldId id="7383" r:id="rId80"/>
    <p:sldId id="7390" r:id="rId81"/>
    <p:sldId id="7392" r:id="rId82"/>
    <p:sldId id="7393" r:id="rId83"/>
    <p:sldId id="7391" r:id="rId84"/>
    <p:sldId id="7394" r:id="rId85"/>
    <p:sldId id="7395" r:id="rId86"/>
    <p:sldId id="7398" r:id="rId87"/>
    <p:sldId id="7401" r:id="rId88"/>
    <p:sldId id="7399" r:id="rId89"/>
    <p:sldId id="7400" r:id="rId90"/>
    <p:sldId id="7402" r:id="rId91"/>
    <p:sldId id="7403" r:id="rId92"/>
    <p:sldId id="7404" r:id="rId93"/>
    <p:sldId id="7405" r:id="rId94"/>
    <p:sldId id="7406" r:id="rId95"/>
    <p:sldId id="7407" r:id="rId96"/>
    <p:sldId id="7384" r:id="rId97"/>
    <p:sldId id="7283" r:id="rId98"/>
    <p:sldId id="7729" r:id="rId99"/>
  </p:sldIdLst>
  <p:sldSz cx="9144000" cy="5143500" type="screen16x9"/>
  <p:notesSz cx="6858000" cy="9144000"/>
  <p:custDataLst>
    <p:tags r:id="rId104"/>
  </p:custDataLst>
  <p:defaultTextStyle>
    <a:lvl1pPr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1pPr>
    <a:lvl2pPr indent="4572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2pPr>
    <a:lvl3pPr indent="9144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3pPr>
    <a:lvl4pPr indent="13716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4pPr>
    <a:lvl5pPr indent="18288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5pPr>
    <a:lvl6pPr indent="22860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6pPr>
    <a:lvl7pPr indent="27432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7pPr>
    <a:lvl8pPr indent="32004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8pPr>
    <a:lvl9pPr indent="3657600" defTabSz="457200">
      <a:defRPr>
        <a:uFill>
          <a:solidFill>
            <a:srgbClr val="FFFFFF"/>
          </a:solidFill>
        </a:uFill>
        <a:latin typeface="Calibri" panose="020F0502020204030204"/>
        <a:ea typeface="Calibri" panose="020F0502020204030204"/>
        <a:cs typeface="Calibri" panose="020F0502020204030204"/>
        <a:sym typeface="Calibri" panose="020F0502020204030204"/>
      </a:defRPr>
    </a:lvl9pPr>
  </p:defaultTextStyle>
  <p:extLst>
    <p:ext uri="{EFAFB233-063F-42B5-8137-9DF3F51BA10A}">
      <p15:sldGuideLst xmlns:p15="http://schemas.microsoft.com/office/powerpoint/2012/main">
        <p15:guide id="1" orient="horz" pos="1652" userDrawn="1">
          <p15:clr>
            <a:srgbClr val="A4A3A4"/>
          </p15:clr>
        </p15:guide>
        <p15:guide id="2" pos="29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光启" initials="GQ" lastIdx="1" clrIdx="0"/>
  <p:cmAuthor id="1" name="微软用户" initials="微" lastIdx="1" clrIdx="0"/>
  <p:cmAuthor id="3" name="Lenovo User" initials="L"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830"/>
    <a:srgbClr val="0B4FA0"/>
    <a:srgbClr val="0070C0"/>
    <a:srgbClr val="000000"/>
    <a:srgbClr val="FFFFFF"/>
    <a:srgbClr val="FF8607"/>
    <a:srgbClr val="006794"/>
    <a:srgbClr val="ED7D31"/>
    <a:srgbClr val="3194C6"/>
    <a:srgbClr val="F7A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12" autoAdjust="0"/>
  </p:normalViewPr>
  <p:slideViewPr>
    <p:cSldViewPr snapToGrid="0" showGuides="1">
      <p:cViewPr varScale="1">
        <p:scale>
          <a:sx n="136" d="100"/>
          <a:sy n="136" d="100"/>
        </p:scale>
        <p:origin x="138" y="366"/>
      </p:cViewPr>
      <p:guideLst>
        <p:guide orient="horz" pos="1652"/>
        <p:guide pos="2924"/>
      </p:guideLst>
    </p:cSldViewPr>
  </p:slideViewPr>
  <p:notesTextViewPr>
    <p:cViewPr>
      <p:scale>
        <a:sx n="1" d="1"/>
        <a:sy n="1" d="1"/>
      </p:scale>
      <p:origin x="0" y="0"/>
    </p:cViewPr>
  </p:notesTextViewPr>
  <p:sorterViewPr>
    <p:cViewPr>
      <p:scale>
        <a:sx n="100" d="100"/>
        <a:sy n="100" d="100"/>
      </p:scale>
      <p:origin x="0" y="-4286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2.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4" Type="http://schemas.openxmlformats.org/officeDocument/2006/relationships/tags" Target="tags/tag84.xml"/><Relationship Id="rId103" Type="http://schemas.openxmlformats.org/officeDocument/2006/relationships/commentAuthors" Target="commentAuthors.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8" name="Shape 1408"/>
          <p:cNvSpPr>
            <a:spLocks noGrp="1" noRot="1" noChangeAspect="1"/>
          </p:cNvSpPr>
          <p:nvPr>
            <p:ph type="sldImg"/>
          </p:nvPr>
        </p:nvSpPr>
        <p:spPr>
          <a:xfrm>
            <a:off x="1143000" y="685800"/>
            <a:ext cx="4572000" cy="3429000"/>
          </a:xfrm>
          <a:prstGeom prst="rect">
            <a:avLst/>
          </a:prstGeom>
        </p:spPr>
        <p:txBody>
          <a:bodyPr/>
          <a:lstStyle/>
          <a:p>
            <a:pPr lvl="0"/>
          </a:p>
        </p:txBody>
      </p:sp>
      <p:sp>
        <p:nvSpPr>
          <p:cNvPr id="1409" name="Shape 1409"/>
          <p:cNvSpPr>
            <a:spLocks noGrp="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p:cSld name="[免费EHS资料咨询微信：ansyingsj1]">
    <p:spTree>
      <p:nvGrpSpPr>
        <p:cNvPr id="1" name=""/>
        <p:cNvGrpSpPr/>
        <p:nvPr/>
      </p:nvGrpSpPr>
      <p:grpSpPr>
        <a:xfrm>
          <a:off x="0" y="0"/>
          <a:ext cx="0" cy="0"/>
          <a:chOff x="0" y="0"/>
          <a:chExt cx="0" cy="0"/>
        </a:xfrm>
      </p:grpSpPr>
      <p:sp>
        <p:nvSpPr>
          <p:cNvPr id="17" name="Shape 17"/>
          <p:cNvSpPr/>
          <p:nvPr/>
        </p:nvSpPr>
        <p:spPr>
          <a:xfrm>
            <a:off x="0" y="-2"/>
            <a:ext cx="9144000" cy="833785"/>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19" name="Shape 19"/>
          <p:cNvSpPr/>
          <p:nvPr/>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0" name="Shape 20"/>
          <p:cNvSpPr/>
          <p:nvPr/>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1" name="Shape 21"/>
          <p:cNvSpPr/>
          <p:nvPr/>
        </p:nvSpPr>
        <p:spPr>
          <a:xfrm>
            <a:off x="397565" y="0"/>
            <a:ext cx="673653" cy="36931"/>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2" name="Shape 22"/>
          <p:cNvSpPr/>
          <p:nvPr/>
        </p:nvSpPr>
        <p:spPr>
          <a:xfrm>
            <a:off x="1071218" y="0"/>
            <a:ext cx="673653" cy="36931"/>
          </a:xfrm>
          <a:prstGeom prst="rect">
            <a:avLst/>
          </a:prstGeom>
          <a:solidFill>
            <a:srgbClr val="3A5063"/>
          </a:solidFill>
          <a:ln w="12700">
            <a:miter lim="400000"/>
          </a:ln>
        </p:spPr>
        <p:txBody>
          <a:bodyPr lIns="0" tIns="0" rIns="0" bIns="0" anchor="ctr"/>
          <a:lstStyle/>
          <a:p>
            <a:pPr lvl="0" algn="ctr"/>
            <a:endParaRPr>
              <a:latin typeface="+mn-ea"/>
              <a:ea typeface="+mn-ea"/>
            </a:endParaRPr>
          </a:p>
        </p:txBody>
      </p:sp>
      <p:sp>
        <p:nvSpPr>
          <p:cNvPr id="26" name="Shape 26"/>
          <p:cNvSpPr>
            <a:spLocks noGrp="1"/>
          </p:cNvSpPr>
          <p:nvPr>
            <p:ph type="sldNum" sz="quarter" idx="2"/>
          </p:nvPr>
        </p:nvSpPr>
        <p:spPr>
          <a:prstGeom prst="rect">
            <a:avLst/>
          </a:prstGeom>
        </p:spPr>
        <p:txBody>
          <a:bodyPr/>
          <a:lstStyle>
            <a:lvl1pPr>
              <a:defRPr>
                <a:latin typeface="+mn-ea"/>
                <a:ea typeface="+mn-ea"/>
              </a:defRPr>
            </a:lvl1pPr>
          </a:lstStyle>
          <a:p>
            <a:fld id="{86CB4B4D-7CA3-9044-876B-883B54F8677D}" type="slidenum">
              <a:rPr lang="en-US" altLang="zh-CN" smtClean="0"/>
            </a:fld>
            <a:endParaRPr lang="en-US" altLang="zh-CN"/>
          </a:p>
        </p:txBody>
      </p:sp>
      <p:sp>
        <p:nvSpPr>
          <p:cNvPr id="27" name="Shape 27">
            <a:hlinkClick r:id="" action="ppaction://hlinkshowjump?jump=nextslide"/>
          </p:cNvPr>
          <p:cNvSpPr/>
          <p:nvPr/>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28" name="Shape 28">
            <a:hlinkClick r:id="" action="ppaction://hlinkshowjump?jump=previousslide"/>
          </p:cNvPr>
          <p:cNvSpPr/>
          <p:nvPr/>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29" name="Shape 29"/>
          <p:cNvSpPr>
            <a:spLocks noGrp="1"/>
          </p:cNvSpPr>
          <p:nvPr>
            <p:ph type="title" hasCustomPrompt="1"/>
          </p:nvPr>
        </p:nvSpPr>
        <p:spPr>
          <a:xfrm>
            <a:off x="291544" y="156679"/>
            <a:ext cx="5931456" cy="428626"/>
          </a:xfrm>
          <a:prstGeom prst="rect">
            <a:avLst/>
          </a:prstGeom>
        </p:spPr>
        <p:txBody>
          <a:bodyPr/>
          <a:lstStyle>
            <a:lvl1pPr>
              <a:defRPr>
                <a:latin typeface="+mn-ea"/>
                <a:ea typeface="+mn-ea"/>
              </a:defRPr>
            </a:lvl1pPr>
          </a:lstStyle>
          <a:p>
            <a:pPr lvl="0">
              <a:defRPr sz="1800">
                <a:solidFill>
                  <a:srgbClr val="000000"/>
                </a:solidFill>
                <a:uFillTx/>
              </a:defRPr>
            </a:pPr>
            <a:r>
              <a:rPr sz="2000">
                <a:solidFill>
                  <a:srgbClr val="3A5063"/>
                </a:solidFill>
                <a:uFill>
                  <a:solidFill>
                    <a:srgbClr val="3A5063"/>
                  </a:solidFill>
                </a:uFill>
              </a:rPr>
              <a:t>标题文本</a:t>
            </a:r>
            <a:endParaRPr sz="2000">
              <a:solidFill>
                <a:srgbClr val="3A5063"/>
              </a:solidFill>
              <a:uFill>
                <a:solidFill>
                  <a:srgbClr val="3A5063"/>
                </a:solidFill>
              </a:uFill>
            </a:endParaRPr>
          </a:p>
        </p:txBody>
      </p:sp>
      <p:sp>
        <p:nvSpPr>
          <p:cNvPr id="30" name="Shape 30"/>
          <p:cNvSpPr>
            <a:spLocks noGrp="1"/>
          </p:cNvSpPr>
          <p:nvPr>
            <p:ph type="body" idx="1" hasCustomPrompt="1"/>
          </p:nvPr>
        </p:nvSpPr>
        <p:spPr>
          <a:xfrm>
            <a:off x="291544" y="502474"/>
            <a:ext cx="5913370" cy="231914"/>
          </a:xfrm>
          <a:prstGeom prst="rect">
            <a:avLst/>
          </a:prstGeom>
        </p:spPr>
        <p:txBody>
          <a:bodyPr/>
          <a:lstStyle>
            <a:lvl1pPr algn="l">
              <a:spcBef>
                <a:spcPts val="100"/>
              </a:spcBef>
              <a:defRPr sz="800">
                <a:solidFill>
                  <a:srgbClr val="A6A6A6"/>
                </a:solidFill>
                <a:uFill>
                  <a:solidFill>
                    <a:srgbClr val="A6A6A6"/>
                  </a:solidFill>
                </a:uFill>
                <a:latin typeface="+mn-ea"/>
                <a:ea typeface="+mn-ea"/>
              </a:defRPr>
            </a:lvl1pPr>
            <a:lvl2pPr marL="539115" indent="-81915" algn="l">
              <a:spcBef>
                <a:spcPts val="100"/>
              </a:spcBef>
              <a:defRPr sz="800">
                <a:solidFill>
                  <a:srgbClr val="A6A6A6"/>
                </a:solidFill>
                <a:uFill>
                  <a:solidFill>
                    <a:srgbClr val="A6A6A6"/>
                  </a:solidFill>
                </a:uFill>
                <a:latin typeface="+mn-ea"/>
                <a:ea typeface="+mn-ea"/>
              </a:defRPr>
            </a:lvl2pPr>
            <a:lvl3pPr marL="990600" indent="-76200" algn="l">
              <a:spcBef>
                <a:spcPts val="100"/>
              </a:spcBef>
              <a:defRPr sz="800">
                <a:solidFill>
                  <a:srgbClr val="A6A6A6"/>
                </a:solidFill>
                <a:uFill>
                  <a:solidFill>
                    <a:srgbClr val="A6A6A6"/>
                  </a:solidFill>
                </a:uFill>
                <a:latin typeface="+mn-ea"/>
                <a:ea typeface="+mn-ea"/>
              </a:defRPr>
            </a:lvl3pPr>
            <a:lvl4pPr marL="1463040" indent="-91440" algn="l">
              <a:spcBef>
                <a:spcPts val="100"/>
              </a:spcBef>
              <a:defRPr sz="800">
                <a:solidFill>
                  <a:srgbClr val="A6A6A6"/>
                </a:solidFill>
                <a:uFill>
                  <a:solidFill>
                    <a:srgbClr val="A6A6A6"/>
                  </a:solidFill>
                </a:uFill>
                <a:latin typeface="+mn-ea"/>
                <a:ea typeface="+mn-ea"/>
              </a:defRPr>
            </a:lvl4pPr>
            <a:lvl5pPr marL="1920240" indent="-91440" algn="l">
              <a:spcBef>
                <a:spcPts val="100"/>
              </a:spcBef>
              <a:defRPr sz="800">
                <a:solidFill>
                  <a:srgbClr val="A6A6A6"/>
                </a:solidFill>
                <a:uFill>
                  <a:solidFill>
                    <a:srgbClr val="A6A6A6"/>
                  </a:solidFill>
                </a:uFill>
                <a:latin typeface="+mn-ea"/>
                <a:ea typeface="+mn-ea"/>
              </a:defRPr>
            </a:lvl5pPr>
          </a:lstStyle>
          <a:p>
            <a:pPr lvl="0">
              <a:defRPr sz="1800">
                <a:solidFill>
                  <a:srgbClr val="000000"/>
                </a:solidFill>
                <a:uFillTx/>
              </a:defRPr>
            </a:pPr>
            <a:r>
              <a:rPr sz="800">
                <a:solidFill>
                  <a:srgbClr val="A6A6A6"/>
                </a:solidFill>
                <a:uFill>
                  <a:solidFill>
                    <a:srgbClr val="A6A6A6"/>
                  </a:solidFill>
                </a:uFill>
              </a:rPr>
              <a:t>正文级别 1</a:t>
            </a:r>
            <a:endParaRPr sz="800">
              <a:solidFill>
                <a:srgbClr val="A6A6A6"/>
              </a:solidFill>
              <a:uFill>
                <a:solidFill>
                  <a:srgbClr val="A6A6A6"/>
                </a:solidFill>
              </a:uFill>
            </a:endParaRPr>
          </a:p>
          <a:p>
            <a:pPr lvl="1">
              <a:defRPr sz="1800">
                <a:solidFill>
                  <a:srgbClr val="000000"/>
                </a:solidFill>
                <a:uFillTx/>
              </a:defRPr>
            </a:pPr>
            <a:r>
              <a:rPr sz="800">
                <a:solidFill>
                  <a:srgbClr val="A6A6A6"/>
                </a:solidFill>
                <a:uFill>
                  <a:solidFill>
                    <a:srgbClr val="A6A6A6"/>
                  </a:solidFill>
                </a:uFill>
              </a:rPr>
              <a:t>正文级别 2</a:t>
            </a:r>
            <a:endParaRPr sz="800">
              <a:solidFill>
                <a:srgbClr val="A6A6A6"/>
              </a:solidFill>
              <a:uFill>
                <a:solidFill>
                  <a:srgbClr val="A6A6A6"/>
                </a:solidFill>
              </a:uFill>
            </a:endParaRPr>
          </a:p>
          <a:p>
            <a:pPr lvl="2">
              <a:defRPr sz="1800">
                <a:solidFill>
                  <a:srgbClr val="000000"/>
                </a:solidFill>
                <a:uFillTx/>
              </a:defRPr>
            </a:pPr>
            <a:r>
              <a:rPr sz="800">
                <a:solidFill>
                  <a:srgbClr val="A6A6A6"/>
                </a:solidFill>
                <a:uFill>
                  <a:solidFill>
                    <a:srgbClr val="A6A6A6"/>
                  </a:solidFill>
                </a:uFill>
              </a:rPr>
              <a:t>正文级别 3</a:t>
            </a:r>
            <a:endParaRPr sz="800">
              <a:solidFill>
                <a:srgbClr val="A6A6A6"/>
              </a:solidFill>
              <a:uFill>
                <a:solidFill>
                  <a:srgbClr val="A6A6A6"/>
                </a:solidFill>
              </a:uFill>
            </a:endParaRPr>
          </a:p>
          <a:p>
            <a:pPr lvl="3">
              <a:defRPr sz="1800">
                <a:solidFill>
                  <a:srgbClr val="000000"/>
                </a:solidFill>
                <a:uFillTx/>
              </a:defRPr>
            </a:pPr>
            <a:r>
              <a:rPr sz="800">
                <a:solidFill>
                  <a:srgbClr val="A6A6A6"/>
                </a:solidFill>
                <a:uFill>
                  <a:solidFill>
                    <a:srgbClr val="A6A6A6"/>
                  </a:solidFill>
                </a:uFill>
              </a:rPr>
              <a:t>正文级别 4</a:t>
            </a:r>
            <a:endParaRPr sz="800">
              <a:solidFill>
                <a:srgbClr val="A6A6A6"/>
              </a:solidFill>
              <a:uFill>
                <a:solidFill>
                  <a:srgbClr val="A6A6A6"/>
                </a:solidFill>
              </a:uFill>
            </a:endParaRPr>
          </a:p>
          <a:p>
            <a:pPr lvl="4">
              <a:defRPr sz="1800">
                <a:solidFill>
                  <a:srgbClr val="000000"/>
                </a:solidFill>
                <a:uFillTx/>
              </a:defRPr>
            </a:pPr>
            <a:r>
              <a:rPr sz="800">
                <a:solidFill>
                  <a:srgbClr val="A6A6A6"/>
                </a:solidFill>
                <a:uFill>
                  <a:solidFill>
                    <a:srgbClr val="A6A6A6"/>
                  </a:solidFill>
                </a:uFill>
              </a:rPr>
              <a:t>正文级别 5</a:t>
            </a:r>
            <a:endParaRPr sz="800">
              <a:solidFill>
                <a:srgbClr val="A6A6A6"/>
              </a:solidFill>
              <a:uFill>
                <a:solidFill>
                  <a:srgbClr val="A6A6A6"/>
                </a:solidFill>
              </a:u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8"/>
          </a:xfrm>
          <a:prstGeom prst="rect">
            <a:avLst/>
          </a:prstGeom>
        </p:spPr>
        <p:txBody>
          <a:bodyPr/>
          <a:lstStyle/>
          <a:p>
            <a:pPr fontAlgn="base"/>
            <a:fld id="{5C086AB1-6DBA-4E83-AD48-68D01DD6469A}" type="datetimeFigureOut">
              <a:rPr lang="zh-CN" altLang="en-US" strike="noStrike" noProof="1" smtClean="0">
                <a:solidFill>
                  <a:srgbClr val="333333"/>
                </a:solidFill>
                <a:latin typeface="Calibri" panose="020F0502020204030204"/>
                <a:ea typeface="宋体" panose="02010600030101010101" pitchFamily="2" charset="-122"/>
                <a:cs typeface="+mn-ea"/>
              </a:rPr>
            </a:fld>
            <a:endParaRPr lang="zh-CN" altLang="en-US" strike="noStrike" noProof="1">
              <a:solidFill>
                <a:srgbClr val="333333"/>
              </a:solidFill>
            </a:endParaRPr>
          </a:p>
        </p:txBody>
      </p:sp>
      <p:sp>
        <p:nvSpPr>
          <p:cNvPr id="3" name="页脚占位符 2"/>
          <p:cNvSpPr>
            <a:spLocks noGrp="1"/>
          </p:cNvSpPr>
          <p:nvPr>
            <p:ph type="ftr" sz="quarter" idx="11"/>
          </p:nvPr>
        </p:nvSpPr>
        <p:spPr>
          <a:xfrm>
            <a:off x="3028950" y="4767263"/>
            <a:ext cx="3086100" cy="274638"/>
          </a:xfrm>
          <a:prstGeom prst="rect">
            <a:avLst/>
          </a:prstGeom>
        </p:spPr>
        <p:txBody>
          <a:bodyPr/>
          <a:lstStyle/>
          <a:p>
            <a:pPr fontAlgn="base"/>
            <a:endParaRPr lang="zh-CN" altLang="en-US" strike="noStrike" noProof="1">
              <a:solidFill>
                <a:srgbClr val="333333"/>
              </a:solidFill>
            </a:endParaRPr>
          </a:p>
        </p:txBody>
      </p:sp>
      <p:sp>
        <p:nvSpPr>
          <p:cNvPr id="4" name="灯片编号占位符 3"/>
          <p:cNvSpPr>
            <a:spLocks noGrp="1"/>
          </p:cNvSpPr>
          <p:nvPr>
            <p:ph type="sldNum" sz="quarter" idx="12"/>
          </p:nvPr>
        </p:nvSpPr>
        <p:spPr>
          <a:xfrm>
            <a:off x="6457950" y="4767263"/>
            <a:ext cx="2057400" cy="274638"/>
          </a:xfrm>
          <a:prstGeom prst="rect">
            <a:avLst/>
          </a:prstGeom>
        </p:spPr>
        <p:txBody>
          <a:bodyPr/>
          <a:lstStyle/>
          <a:p>
            <a:pPr fontAlgn="base"/>
            <a:fld id="{84584CB0-D3B1-4BCE-9F98-E447F5CE9F4C}" type="slidenum">
              <a:rPr lang="zh-CN" altLang="en-US" strike="noStrike" noProof="1" smtClean="0">
                <a:solidFill>
                  <a:srgbClr val="333333"/>
                </a:solidFill>
                <a:latin typeface="Calibri" panose="020F0502020204030204"/>
                <a:ea typeface="宋体" panose="02010600030101010101" pitchFamily="2" charset="-122"/>
                <a:cs typeface="+mn-ea"/>
              </a:rPr>
            </a:fld>
            <a:endParaRPr lang="zh-CN" altLang="en-US" strike="noStrike" noProof="1">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1326356" y="2965685"/>
            <a:ext cx="6493670" cy="1461944"/>
            <a:chOff x="3175" y="4143537"/>
            <a:chExt cx="12188825" cy="2744114"/>
          </a:xfrm>
          <a:solidFill>
            <a:srgbClr val="0B4FA0"/>
          </a:solidFill>
        </p:grpSpPr>
        <p:sp>
          <p:nvSpPr>
            <p:cNvPr id="6" name="任意多边形: 形状 5"/>
            <p:cNvSpPr/>
            <p:nvPr userDrawn="1"/>
          </p:nvSpPr>
          <p:spPr bwMode="auto">
            <a:xfrm>
              <a:off x="3175" y="4143537"/>
              <a:ext cx="12188825" cy="2744114"/>
            </a:xfrm>
            <a:custGeom>
              <a:avLst/>
              <a:gdLst>
                <a:gd name="connsiteX0" fmla="*/ 292367 w 12188825"/>
                <a:gd name="connsiteY0" fmla="*/ 1833647 h 2744114"/>
                <a:gd name="connsiteX1" fmla="*/ 292367 w 12188825"/>
                <a:gd name="connsiteY1" fmla="*/ 1971885 h 2744114"/>
                <a:gd name="connsiteX2" fmla="*/ 316201 w 12188825"/>
                <a:gd name="connsiteY2" fmla="*/ 1976652 h 2744114"/>
                <a:gd name="connsiteX3" fmla="*/ 319379 w 12188825"/>
                <a:gd name="connsiteY3" fmla="*/ 1976652 h 2744114"/>
                <a:gd name="connsiteX4" fmla="*/ 316201 w 12188825"/>
                <a:gd name="connsiteY4" fmla="*/ 1833647 h 2744114"/>
                <a:gd name="connsiteX5" fmla="*/ 313023 w 12188825"/>
                <a:gd name="connsiteY5" fmla="*/ 1833647 h 2744114"/>
                <a:gd name="connsiteX6" fmla="*/ 192263 w 12188825"/>
                <a:gd name="connsiteY6" fmla="*/ 1828880 h 2744114"/>
                <a:gd name="connsiteX7" fmla="*/ 192263 w 12188825"/>
                <a:gd name="connsiteY7" fmla="*/ 1976652 h 2744114"/>
                <a:gd name="connsiteX8" fmla="*/ 204975 w 12188825"/>
                <a:gd name="connsiteY8" fmla="*/ 1971885 h 2744114"/>
                <a:gd name="connsiteX9" fmla="*/ 224042 w 12188825"/>
                <a:gd name="connsiteY9" fmla="*/ 1971885 h 2744114"/>
                <a:gd name="connsiteX10" fmla="*/ 224042 w 12188825"/>
                <a:gd name="connsiteY10" fmla="*/ 1828880 h 2744114"/>
                <a:gd name="connsiteX11" fmla="*/ 216097 w 12188825"/>
                <a:gd name="connsiteY11" fmla="*/ 1828880 h 2744114"/>
                <a:gd name="connsiteX12" fmla="*/ 200208 w 12188825"/>
                <a:gd name="connsiteY12" fmla="*/ 1828880 h 2744114"/>
                <a:gd name="connsiteX13" fmla="*/ 292367 w 12188825"/>
                <a:gd name="connsiteY13" fmla="*/ 1609605 h 2744114"/>
                <a:gd name="connsiteX14" fmla="*/ 292367 w 12188825"/>
                <a:gd name="connsiteY14" fmla="*/ 1790745 h 2744114"/>
                <a:gd name="connsiteX15" fmla="*/ 305078 w 12188825"/>
                <a:gd name="connsiteY15" fmla="*/ 1790745 h 2744114"/>
                <a:gd name="connsiteX16" fmla="*/ 316201 w 12188825"/>
                <a:gd name="connsiteY16" fmla="*/ 1790745 h 2744114"/>
                <a:gd name="connsiteX17" fmla="*/ 316201 w 12188825"/>
                <a:gd name="connsiteY17" fmla="*/ 1609605 h 2744114"/>
                <a:gd name="connsiteX18" fmla="*/ 308256 w 12188825"/>
                <a:gd name="connsiteY18" fmla="*/ 1609605 h 2744114"/>
                <a:gd name="connsiteX19" fmla="*/ 189085 w 12188825"/>
                <a:gd name="connsiteY19" fmla="*/ 1609605 h 2744114"/>
                <a:gd name="connsiteX20" fmla="*/ 192263 w 12188825"/>
                <a:gd name="connsiteY20" fmla="*/ 1793923 h 2744114"/>
                <a:gd name="connsiteX21" fmla="*/ 204975 w 12188825"/>
                <a:gd name="connsiteY21" fmla="*/ 1790745 h 2744114"/>
                <a:gd name="connsiteX22" fmla="*/ 219275 w 12188825"/>
                <a:gd name="connsiteY22" fmla="*/ 1790745 h 2744114"/>
                <a:gd name="connsiteX23" fmla="*/ 224042 w 12188825"/>
                <a:gd name="connsiteY23" fmla="*/ 1790745 h 2744114"/>
                <a:gd name="connsiteX24" fmla="*/ 224042 w 12188825"/>
                <a:gd name="connsiteY24" fmla="*/ 1609605 h 2744114"/>
                <a:gd name="connsiteX25" fmla="*/ 216097 w 12188825"/>
                <a:gd name="connsiteY25" fmla="*/ 1609605 h 2744114"/>
                <a:gd name="connsiteX26" fmla="*/ 200208 w 12188825"/>
                <a:gd name="connsiteY26" fmla="*/ 1609605 h 2744114"/>
                <a:gd name="connsiteX27" fmla="*/ 289189 w 12188825"/>
                <a:gd name="connsiteY27" fmla="*/ 1382385 h 2744114"/>
                <a:gd name="connsiteX28" fmla="*/ 292367 w 12188825"/>
                <a:gd name="connsiteY28" fmla="*/ 1577826 h 2744114"/>
                <a:gd name="connsiteX29" fmla="*/ 305078 w 12188825"/>
                <a:gd name="connsiteY29" fmla="*/ 1577826 h 2744114"/>
                <a:gd name="connsiteX30" fmla="*/ 316201 w 12188825"/>
                <a:gd name="connsiteY30" fmla="*/ 1577826 h 2744114"/>
                <a:gd name="connsiteX31" fmla="*/ 316201 w 12188825"/>
                <a:gd name="connsiteY31" fmla="*/ 1382385 h 2744114"/>
                <a:gd name="connsiteX32" fmla="*/ 308256 w 12188825"/>
                <a:gd name="connsiteY32" fmla="*/ 1382385 h 2744114"/>
                <a:gd name="connsiteX33" fmla="*/ 189085 w 12188825"/>
                <a:gd name="connsiteY33" fmla="*/ 1382385 h 2744114"/>
                <a:gd name="connsiteX34" fmla="*/ 189085 w 12188825"/>
                <a:gd name="connsiteY34" fmla="*/ 1577826 h 2744114"/>
                <a:gd name="connsiteX35" fmla="*/ 204975 w 12188825"/>
                <a:gd name="connsiteY35" fmla="*/ 1577826 h 2744114"/>
                <a:gd name="connsiteX36" fmla="*/ 216097 w 12188825"/>
                <a:gd name="connsiteY36" fmla="*/ 1577826 h 2744114"/>
                <a:gd name="connsiteX37" fmla="*/ 224042 w 12188825"/>
                <a:gd name="connsiteY37" fmla="*/ 1577826 h 2744114"/>
                <a:gd name="connsiteX38" fmla="*/ 224042 w 12188825"/>
                <a:gd name="connsiteY38" fmla="*/ 1382385 h 2744114"/>
                <a:gd name="connsiteX39" fmla="*/ 216097 w 12188825"/>
                <a:gd name="connsiteY39" fmla="*/ 1382385 h 2744114"/>
                <a:gd name="connsiteX40" fmla="*/ 197030 w 12188825"/>
                <a:gd name="connsiteY40" fmla="*/ 1382385 h 2744114"/>
                <a:gd name="connsiteX41" fmla="*/ 289189 w 12188825"/>
                <a:gd name="connsiteY41" fmla="*/ 1158343 h 2744114"/>
                <a:gd name="connsiteX42" fmla="*/ 289189 w 12188825"/>
                <a:gd name="connsiteY42" fmla="*/ 1358551 h 2744114"/>
                <a:gd name="connsiteX43" fmla="*/ 300312 w 12188825"/>
                <a:gd name="connsiteY43" fmla="*/ 1358551 h 2744114"/>
                <a:gd name="connsiteX44" fmla="*/ 316201 w 12188825"/>
                <a:gd name="connsiteY44" fmla="*/ 1358551 h 2744114"/>
                <a:gd name="connsiteX45" fmla="*/ 313023 w 12188825"/>
                <a:gd name="connsiteY45" fmla="*/ 1158343 h 2744114"/>
                <a:gd name="connsiteX46" fmla="*/ 300312 w 12188825"/>
                <a:gd name="connsiteY46" fmla="*/ 1158343 h 2744114"/>
                <a:gd name="connsiteX47" fmla="*/ 189085 w 12188825"/>
                <a:gd name="connsiteY47" fmla="*/ 1158343 h 2744114"/>
                <a:gd name="connsiteX48" fmla="*/ 189085 w 12188825"/>
                <a:gd name="connsiteY48" fmla="*/ 1358551 h 2744114"/>
                <a:gd name="connsiteX49" fmla="*/ 200208 w 12188825"/>
                <a:gd name="connsiteY49" fmla="*/ 1358551 h 2744114"/>
                <a:gd name="connsiteX50" fmla="*/ 216097 w 12188825"/>
                <a:gd name="connsiteY50" fmla="*/ 1358551 h 2744114"/>
                <a:gd name="connsiteX51" fmla="*/ 219275 w 12188825"/>
                <a:gd name="connsiteY51" fmla="*/ 1358551 h 2744114"/>
                <a:gd name="connsiteX52" fmla="*/ 219275 w 12188825"/>
                <a:gd name="connsiteY52" fmla="*/ 1158343 h 2744114"/>
                <a:gd name="connsiteX53" fmla="*/ 216097 w 12188825"/>
                <a:gd name="connsiteY53" fmla="*/ 1158343 h 2744114"/>
                <a:gd name="connsiteX54" fmla="*/ 200208 w 12188825"/>
                <a:gd name="connsiteY54" fmla="*/ 1158343 h 2744114"/>
                <a:gd name="connsiteX55" fmla="*/ 289189 w 12188825"/>
                <a:gd name="connsiteY55" fmla="*/ 991504 h 2744114"/>
                <a:gd name="connsiteX56" fmla="*/ 289189 w 12188825"/>
                <a:gd name="connsiteY56" fmla="*/ 1131331 h 2744114"/>
                <a:gd name="connsiteX57" fmla="*/ 308256 w 12188825"/>
                <a:gd name="connsiteY57" fmla="*/ 1131331 h 2744114"/>
                <a:gd name="connsiteX58" fmla="*/ 313023 w 12188825"/>
                <a:gd name="connsiteY58" fmla="*/ 1131331 h 2744114"/>
                <a:gd name="connsiteX59" fmla="*/ 313023 w 12188825"/>
                <a:gd name="connsiteY59" fmla="*/ 991504 h 2744114"/>
                <a:gd name="connsiteX60" fmla="*/ 300312 w 12188825"/>
                <a:gd name="connsiteY60" fmla="*/ 991504 h 2744114"/>
                <a:gd name="connsiteX61" fmla="*/ 185907 w 12188825"/>
                <a:gd name="connsiteY61" fmla="*/ 991504 h 2744114"/>
                <a:gd name="connsiteX62" fmla="*/ 189085 w 12188825"/>
                <a:gd name="connsiteY62" fmla="*/ 1131331 h 2744114"/>
                <a:gd name="connsiteX63" fmla="*/ 197030 w 12188825"/>
                <a:gd name="connsiteY63" fmla="*/ 1131331 h 2744114"/>
                <a:gd name="connsiteX64" fmla="*/ 212919 w 12188825"/>
                <a:gd name="connsiteY64" fmla="*/ 1131331 h 2744114"/>
                <a:gd name="connsiteX65" fmla="*/ 219275 w 12188825"/>
                <a:gd name="connsiteY65" fmla="*/ 1131331 h 2744114"/>
                <a:gd name="connsiteX66" fmla="*/ 219275 w 12188825"/>
                <a:gd name="connsiteY66" fmla="*/ 991504 h 2744114"/>
                <a:gd name="connsiteX67" fmla="*/ 208153 w 12188825"/>
                <a:gd name="connsiteY67" fmla="*/ 991504 h 2744114"/>
                <a:gd name="connsiteX68" fmla="*/ 192263 w 12188825"/>
                <a:gd name="connsiteY68" fmla="*/ 991504 h 2744114"/>
                <a:gd name="connsiteX69" fmla="*/ 8953726 w 12188825"/>
                <a:gd name="connsiteY69" fmla="*/ 239931 h 2744114"/>
                <a:gd name="connsiteX70" fmla="*/ 8961670 w 12188825"/>
                <a:gd name="connsiteY70" fmla="*/ 239931 h 2744114"/>
                <a:gd name="connsiteX71" fmla="*/ 8961670 w 12188825"/>
                <a:gd name="connsiteY71" fmla="*/ 243109 h 2744114"/>
                <a:gd name="connsiteX72" fmla="*/ 8961670 w 12188825"/>
                <a:gd name="connsiteY72" fmla="*/ 470328 h 2744114"/>
                <a:gd name="connsiteX73" fmla="*/ 8964848 w 12188825"/>
                <a:gd name="connsiteY73" fmla="*/ 475095 h 2744114"/>
                <a:gd name="connsiteX74" fmla="*/ 8964848 w 12188825"/>
                <a:gd name="connsiteY74" fmla="*/ 483040 h 2744114"/>
                <a:gd name="connsiteX75" fmla="*/ 8972793 w 12188825"/>
                <a:gd name="connsiteY75" fmla="*/ 483040 h 2744114"/>
                <a:gd name="connsiteX76" fmla="*/ 8972793 w 12188825"/>
                <a:gd name="connsiteY76" fmla="*/ 421071 h 2744114"/>
                <a:gd name="connsiteX77" fmla="*/ 8977560 w 12188825"/>
                <a:gd name="connsiteY77" fmla="*/ 421071 h 2744114"/>
                <a:gd name="connsiteX78" fmla="*/ 8977560 w 12188825"/>
                <a:gd name="connsiteY78" fmla="*/ 483040 h 2744114"/>
                <a:gd name="connsiteX79" fmla="*/ 9091964 w 12188825"/>
                <a:gd name="connsiteY79" fmla="*/ 483040 h 2744114"/>
                <a:gd name="connsiteX80" fmla="*/ 9091964 w 12188825"/>
                <a:gd name="connsiteY80" fmla="*/ 470328 h 2744114"/>
                <a:gd name="connsiteX81" fmla="*/ 9096731 w 12188825"/>
                <a:gd name="connsiteY81" fmla="*/ 470328 h 2744114"/>
                <a:gd name="connsiteX82" fmla="*/ 9096731 w 12188825"/>
                <a:gd name="connsiteY82" fmla="*/ 381347 h 2744114"/>
                <a:gd name="connsiteX83" fmla="*/ 9103087 w 12188825"/>
                <a:gd name="connsiteY83" fmla="*/ 381347 h 2744114"/>
                <a:gd name="connsiteX84" fmla="*/ 9103087 w 12188825"/>
                <a:gd name="connsiteY84" fmla="*/ 386114 h 2744114"/>
                <a:gd name="connsiteX85" fmla="*/ 9103087 w 12188825"/>
                <a:gd name="connsiteY85" fmla="*/ 470328 h 2744114"/>
                <a:gd name="connsiteX86" fmla="*/ 9103087 w 12188825"/>
                <a:gd name="connsiteY86" fmla="*/ 475095 h 2744114"/>
                <a:gd name="connsiteX87" fmla="*/ 9103087 w 12188825"/>
                <a:gd name="connsiteY87" fmla="*/ 483040 h 2744114"/>
                <a:gd name="connsiteX88" fmla="*/ 9107854 w 12188825"/>
                <a:gd name="connsiteY88" fmla="*/ 483040 h 2744114"/>
                <a:gd name="connsiteX89" fmla="*/ 9107854 w 12188825"/>
                <a:gd name="connsiteY89" fmla="*/ 421071 h 2744114"/>
                <a:gd name="connsiteX90" fmla="*/ 9115798 w 12188825"/>
                <a:gd name="connsiteY90" fmla="*/ 421071 h 2744114"/>
                <a:gd name="connsiteX91" fmla="*/ 9115798 w 12188825"/>
                <a:gd name="connsiteY91" fmla="*/ 483040 h 2744114"/>
                <a:gd name="connsiteX92" fmla="*/ 9234970 w 12188825"/>
                <a:gd name="connsiteY92" fmla="*/ 478273 h 2744114"/>
                <a:gd name="connsiteX93" fmla="*/ 9234970 w 12188825"/>
                <a:gd name="connsiteY93" fmla="*/ 470328 h 2744114"/>
                <a:gd name="connsiteX94" fmla="*/ 9238147 w 12188825"/>
                <a:gd name="connsiteY94" fmla="*/ 470328 h 2744114"/>
                <a:gd name="connsiteX95" fmla="*/ 9238147 w 12188825"/>
                <a:gd name="connsiteY95" fmla="*/ 381347 h 2744114"/>
                <a:gd name="connsiteX96" fmla="*/ 9242914 w 12188825"/>
                <a:gd name="connsiteY96" fmla="*/ 381347 h 2744114"/>
                <a:gd name="connsiteX97" fmla="*/ 9246092 w 12188825"/>
                <a:gd name="connsiteY97" fmla="*/ 381347 h 2744114"/>
                <a:gd name="connsiteX98" fmla="*/ 9246092 w 12188825"/>
                <a:gd name="connsiteY98" fmla="*/ 421071 h 2744114"/>
                <a:gd name="connsiteX99" fmla="*/ 9254037 w 12188825"/>
                <a:gd name="connsiteY99" fmla="*/ 421071 h 2744114"/>
                <a:gd name="connsiteX100" fmla="*/ 9254037 w 12188825"/>
                <a:gd name="connsiteY100" fmla="*/ 478273 h 2744114"/>
                <a:gd name="connsiteX101" fmla="*/ 9376386 w 12188825"/>
                <a:gd name="connsiteY101" fmla="*/ 478273 h 2744114"/>
                <a:gd name="connsiteX102" fmla="*/ 9376386 w 12188825"/>
                <a:gd name="connsiteY102" fmla="*/ 470328 h 2744114"/>
                <a:gd name="connsiteX103" fmla="*/ 9381153 w 12188825"/>
                <a:gd name="connsiteY103" fmla="*/ 470328 h 2744114"/>
                <a:gd name="connsiteX104" fmla="*/ 9381153 w 12188825"/>
                <a:gd name="connsiteY104" fmla="*/ 381347 h 2744114"/>
                <a:gd name="connsiteX105" fmla="*/ 9384331 w 12188825"/>
                <a:gd name="connsiteY105" fmla="*/ 381347 h 2744114"/>
                <a:gd name="connsiteX106" fmla="*/ 9384331 w 12188825"/>
                <a:gd name="connsiteY106" fmla="*/ 416304 h 2744114"/>
                <a:gd name="connsiteX107" fmla="*/ 9389098 w 12188825"/>
                <a:gd name="connsiteY107" fmla="*/ 416304 h 2744114"/>
                <a:gd name="connsiteX108" fmla="*/ 9389098 w 12188825"/>
                <a:gd name="connsiteY108" fmla="*/ 421071 h 2744114"/>
                <a:gd name="connsiteX109" fmla="*/ 9389098 w 12188825"/>
                <a:gd name="connsiteY109" fmla="*/ 478273 h 2744114"/>
                <a:gd name="connsiteX110" fmla="*/ 9519391 w 12188825"/>
                <a:gd name="connsiteY110" fmla="*/ 478273 h 2744114"/>
                <a:gd name="connsiteX111" fmla="*/ 9519391 w 12188825"/>
                <a:gd name="connsiteY111" fmla="*/ 470328 h 2744114"/>
                <a:gd name="connsiteX112" fmla="*/ 9519391 w 12188825"/>
                <a:gd name="connsiteY112" fmla="*/ 467150 h 2744114"/>
                <a:gd name="connsiteX113" fmla="*/ 9519391 w 12188825"/>
                <a:gd name="connsiteY113" fmla="*/ 416304 h 2744114"/>
                <a:gd name="connsiteX114" fmla="*/ 9522569 w 12188825"/>
                <a:gd name="connsiteY114" fmla="*/ 416304 h 2744114"/>
                <a:gd name="connsiteX115" fmla="*/ 9522569 w 12188825"/>
                <a:gd name="connsiteY115" fmla="*/ 381347 h 2744114"/>
                <a:gd name="connsiteX116" fmla="*/ 9527336 w 12188825"/>
                <a:gd name="connsiteY116" fmla="*/ 381347 h 2744114"/>
                <a:gd name="connsiteX117" fmla="*/ 9527336 w 12188825"/>
                <a:gd name="connsiteY117" fmla="*/ 467150 h 2744114"/>
                <a:gd name="connsiteX118" fmla="*/ 9530514 w 12188825"/>
                <a:gd name="connsiteY118" fmla="*/ 467150 h 2744114"/>
                <a:gd name="connsiteX119" fmla="*/ 9530514 w 12188825"/>
                <a:gd name="connsiteY119" fmla="*/ 629223 h 2744114"/>
                <a:gd name="connsiteX120" fmla="*/ 9530514 w 12188825"/>
                <a:gd name="connsiteY120" fmla="*/ 632401 h 2744114"/>
                <a:gd name="connsiteX121" fmla="*/ 9530514 w 12188825"/>
                <a:gd name="connsiteY121" fmla="*/ 656235 h 2744114"/>
                <a:gd name="connsiteX122" fmla="*/ 9530514 w 12188825"/>
                <a:gd name="connsiteY122" fmla="*/ 659413 h 2744114"/>
                <a:gd name="connsiteX123" fmla="*/ 9527336 w 12188825"/>
                <a:gd name="connsiteY123" fmla="*/ 659413 h 2744114"/>
                <a:gd name="connsiteX124" fmla="*/ 9527336 w 12188825"/>
                <a:gd name="connsiteY124" fmla="*/ 686425 h 2744114"/>
                <a:gd name="connsiteX125" fmla="*/ 9535281 w 12188825"/>
                <a:gd name="connsiteY125" fmla="*/ 686425 h 2744114"/>
                <a:gd name="connsiteX126" fmla="*/ 9535281 w 12188825"/>
                <a:gd name="connsiteY126" fmla="*/ 699137 h 2744114"/>
                <a:gd name="connsiteX127" fmla="*/ 9530514 w 12188825"/>
                <a:gd name="connsiteY127" fmla="*/ 710260 h 2744114"/>
                <a:gd name="connsiteX128" fmla="*/ 9527336 w 12188825"/>
                <a:gd name="connsiteY128" fmla="*/ 710260 h 2744114"/>
                <a:gd name="connsiteX129" fmla="*/ 9527336 w 12188825"/>
                <a:gd name="connsiteY129" fmla="*/ 726149 h 2744114"/>
                <a:gd name="connsiteX130" fmla="*/ 9511447 w 12188825"/>
                <a:gd name="connsiteY130" fmla="*/ 726149 h 2744114"/>
                <a:gd name="connsiteX131" fmla="*/ 9446300 w 12188825"/>
                <a:gd name="connsiteY131" fmla="*/ 726149 h 2744114"/>
                <a:gd name="connsiteX132" fmla="*/ 9446300 w 12188825"/>
                <a:gd name="connsiteY132" fmla="*/ 1026460 h 2744114"/>
                <a:gd name="connsiteX133" fmla="*/ 9446300 w 12188825"/>
                <a:gd name="connsiteY133" fmla="*/ 1550814 h 2744114"/>
                <a:gd name="connsiteX134" fmla="*/ 9473312 w 12188825"/>
                <a:gd name="connsiteY134" fmla="*/ 1550814 h 2744114"/>
                <a:gd name="connsiteX135" fmla="*/ 9473312 w 12188825"/>
                <a:gd name="connsiteY135" fmla="*/ 1512679 h 2744114"/>
                <a:gd name="connsiteX136" fmla="*/ 9522569 w 12188825"/>
                <a:gd name="connsiteY136" fmla="*/ 1512679 h 2744114"/>
                <a:gd name="connsiteX137" fmla="*/ 9522569 w 12188825"/>
                <a:gd name="connsiteY137" fmla="*/ 1247324 h 2744114"/>
                <a:gd name="connsiteX138" fmla="*/ 9595661 w 12188825"/>
                <a:gd name="connsiteY138" fmla="*/ 1247324 h 2744114"/>
                <a:gd name="connsiteX139" fmla="*/ 9595661 w 12188825"/>
                <a:gd name="connsiteY139" fmla="*/ 1196478 h 2744114"/>
                <a:gd name="connsiteX140" fmla="*/ 9730722 w 12188825"/>
                <a:gd name="connsiteY140" fmla="*/ 1196478 h 2744114"/>
                <a:gd name="connsiteX141" fmla="*/ 9730722 w 12188825"/>
                <a:gd name="connsiteY141" fmla="*/ 1247324 h 2744114"/>
                <a:gd name="connsiteX142" fmla="*/ 9795869 w 12188825"/>
                <a:gd name="connsiteY142" fmla="*/ 1247324 h 2744114"/>
                <a:gd name="connsiteX143" fmla="*/ 9795869 w 12188825"/>
                <a:gd name="connsiteY143" fmla="*/ 2041799 h 2744114"/>
                <a:gd name="connsiteX144" fmla="*/ 9827648 w 12188825"/>
                <a:gd name="connsiteY144" fmla="*/ 2041799 h 2744114"/>
                <a:gd name="connsiteX145" fmla="*/ 9827648 w 12188825"/>
                <a:gd name="connsiteY145" fmla="*/ 1998897 h 2744114"/>
                <a:gd name="connsiteX146" fmla="*/ 9814936 w 12188825"/>
                <a:gd name="connsiteY146" fmla="*/ 1998897 h 2744114"/>
                <a:gd name="connsiteX147" fmla="*/ 9814936 w 12188825"/>
                <a:gd name="connsiteY147" fmla="*/ 1990952 h 2744114"/>
                <a:gd name="connsiteX148" fmla="*/ 10088235 w 12188825"/>
                <a:gd name="connsiteY148" fmla="*/ 1990952 h 2744114"/>
                <a:gd name="connsiteX149" fmla="*/ 10088235 w 12188825"/>
                <a:gd name="connsiteY149" fmla="*/ 1971885 h 2744114"/>
                <a:gd name="connsiteX150" fmla="*/ 10096180 w 12188825"/>
                <a:gd name="connsiteY150" fmla="*/ 1944873 h 2744114"/>
                <a:gd name="connsiteX151" fmla="*/ 10107303 w 12188825"/>
                <a:gd name="connsiteY151" fmla="*/ 1922628 h 2744114"/>
                <a:gd name="connsiteX152" fmla="*/ 10120014 w 12188825"/>
                <a:gd name="connsiteY152" fmla="*/ 1898793 h 2744114"/>
                <a:gd name="connsiteX153" fmla="*/ 10134315 w 12188825"/>
                <a:gd name="connsiteY153" fmla="*/ 1879726 h 2744114"/>
                <a:gd name="connsiteX154" fmla="*/ 10154971 w 12188825"/>
                <a:gd name="connsiteY154" fmla="*/ 1863837 h 2744114"/>
                <a:gd name="connsiteX155" fmla="*/ 10161327 w 12188825"/>
                <a:gd name="connsiteY155" fmla="*/ 1855892 h 2744114"/>
                <a:gd name="connsiteX156" fmla="*/ 10174039 w 12188825"/>
                <a:gd name="connsiteY156" fmla="*/ 1847947 h 2744114"/>
                <a:gd name="connsiteX157" fmla="*/ 10196284 w 12188825"/>
                <a:gd name="connsiteY157" fmla="*/ 1833647 h 2744114"/>
                <a:gd name="connsiteX158" fmla="*/ 10220118 w 12188825"/>
                <a:gd name="connsiteY158" fmla="*/ 1825702 h 2744114"/>
                <a:gd name="connsiteX159" fmla="*/ 10242363 w 12188825"/>
                <a:gd name="connsiteY159" fmla="*/ 1817757 h 2744114"/>
                <a:gd name="connsiteX160" fmla="*/ 10242363 w 12188825"/>
                <a:gd name="connsiteY160" fmla="*/ 1814579 h 2744114"/>
                <a:gd name="connsiteX161" fmla="*/ 10247130 w 12188825"/>
                <a:gd name="connsiteY161" fmla="*/ 1814579 h 2744114"/>
                <a:gd name="connsiteX162" fmla="*/ 10269375 w 12188825"/>
                <a:gd name="connsiteY162" fmla="*/ 1809812 h 2744114"/>
                <a:gd name="connsiteX163" fmla="*/ 10274142 w 12188825"/>
                <a:gd name="connsiteY163" fmla="*/ 1809812 h 2744114"/>
                <a:gd name="connsiteX164" fmla="*/ 10277320 w 12188825"/>
                <a:gd name="connsiteY164" fmla="*/ 1809812 h 2744114"/>
                <a:gd name="connsiteX165" fmla="*/ 10280498 w 12188825"/>
                <a:gd name="connsiteY165" fmla="*/ 1809812 h 2744114"/>
                <a:gd name="connsiteX166" fmla="*/ 10285265 w 12188825"/>
                <a:gd name="connsiteY166" fmla="*/ 1679518 h 2744114"/>
                <a:gd name="connsiteX167" fmla="*/ 10304332 w 12188825"/>
                <a:gd name="connsiteY167" fmla="*/ 1679518 h 2744114"/>
                <a:gd name="connsiteX168" fmla="*/ 10301154 w 12188825"/>
                <a:gd name="connsiteY168" fmla="*/ 1809812 h 2744114"/>
                <a:gd name="connsiteX169" fmla="*/ 10304332 w 12188825"/>
                <a:gd name="connsiteY169" fmla="*/ 1809812 h 2744114"/>
                <a:gd name="connsiteX170" fmla="*/ 10307510 w 12188825"/>
                <a:gd name="connsiteY170" fmla="*/ 1809812 h 2744114"/>
                <a:gd name="connsiteX171" fmla="*/ 10312277 w 12188825"/>
                <a:gd name="connsiteY171" fmla="*/ 1809812 h 2744114"/>
                <a:gd name="connsiteX172" fmla="*/ 10315455 w 12188825"/>
                <a:gd name="connsiteY172" fmla="*/ 1809812 h 2744114"/>
                <a:gd name="connsiteX173" fmla="*/ 10339289 w 12188825"/>
                <a:gd name="connsiteY173" fmla="*/ 1814579 h 2744114"/>
                <a:gd name="connsiteX174" fmla="*/ 10342467 w 12188825"/>
                <a:gd name="connsiteY174" fmla="*/ 1814579 h 2744114"/>
                <a:gd name="connsiteX175" fmla="*/ 10342467 w 12188825"/>
                <a:gd name="connsiteY175" fmla="*/ 1817757 h 2744114"/>
                <a:gd name="connsiteX176" fmla="*/ 10361534 w 12188825"/>
                <a:gd name="connsiteY176" fmla="*/ 1825702 h 2744114"/>
                <a:gd name="connsiteX177" fmla="*/ 10385369 w 12188825"/>
                <a:gd name="connsiteY177" fmla="*/ 1833647 h 2744114"/>
                <a:gd name="connsiteX178" fmla="*/ 10385369 w 12188825"/>
                <a:gd name="connsiteY178" fmla="*/ 1836824 h 2744114"/>
                <a:gd name="connsiteX179" fmla="*/ 10407614 w 12188825"/>
                <a:gd name="connsiteY179" fmla="*/ 1847947 h 2744114"/>
                <a:gd name="connsiteX180" fmla="*/ 10426681 w 12188825"/>
                <a:gd name="connsiteY180" fmla="*/ 1863837 h 2744114"/>
                <a:gd name="connsiteX181" fmla="*/ 10442571 w 12188825"/>
                <a:gd name="connsiteY181" fmla="*/ 1882904 h 2744114"/>
                <a:gd name="connsiteX182" fmla="*/ 10458460 w 12188825"/>
                <a:gd name="connsiteY182" fmla="*/ 1901971 h 2744114"/>
                <a:gd name="connsiteX183" fmla="*/ 10469583 w 12188825"/>
                <a:gd name="connsiteY183" fmla="*/ 1922628 h 2744114"/>
                <a:gd name="connsiteX184" fmla="*/ 10480706 w 12188825"/>
                <a:gd name="connsiteY184" fmla="*/ 1944873 h 2744114"/>
                <a:gd name="connsiteX185" fmla="*/ 10485472 w 12188825"/>
                <a:gd name="connsiteY185" fmla="*/ 1971885 h 2744114"/>
                <a:gd name="connsiteX186" fmla="*/ 10488650 w 12188825"/>
                <a:gd name="connsiteY186" fmla="*/ 1990952 h 2744114"/>
                <a:gd name="connsiteX187" fmla="*/ 10742882 w 12188825"/>
                <a:gd name="connsiteY187" fmla="*/ 1990952 h 2744114"/>
                <a:gd name="connsiteX188" fmla="*/ 10742882 w 12188825"/>
                <a:gd name="connsiteY188" fmla="*/ 1998897 h 2744114"/>
                <a:gd name="connsiteX189" fmla="*/ 10731759 w 12188825"/>
                <a:gd name="connsiteY189" fmla="*/ 1998897 h 2744114"/>
                <a:gd name="connsiteX190" fmla="*/ 10731759 w 12188825"/>
                <a:gd name="connsiteY190" fmla="*/ 2041799 h 2744114"/>
                <a:gd name="connsiteX191" fmla="*/ 10800084 w 12188825"/>
                <a:gd name="connsiteY191" fmla="*/ 2041799 h 2744114"/>
                <a:gd name="connsiteX192" fmla="*/ 10815974 w 12188825"/>
                <a:gd name="connsiteY192" fmla="*/ 2041799 h 2744114"/>
                <a:gd name="connsiteX193" fmla="*/ 10970102 w 12188825"/>
                <a:gd name="connsiteY193" fmla="*/ 2041799 h 2744114"/>
                <a:gd name="connsiteX194" fmla="*/ 10985991 w 12188825"/>
                <a:gd name="connsiteY194" fmla="*/ 2041799 h 2744114"/>
                <a:gd name="connsiteX195" fmla="*/ 11035249 w 12188825"/>
                <a:gd name="connsiteY195" fmla="*/ 2041799 h 2744114"/>
                <a:gd name="connsiteX196" fmla="*/ 11032071 w 12188825"/>
                <a:gd name="connsiteY196" fmla="*/ 1944873 h 2744114"/>
                <a:gd name="connsiteX197" fmla="*/ 11016181 w 12188825"/>
                <a:gd name="connsiteY197" fmla="*/ 1944873 h 2744114"/>
                <a:gd name="connsiteX198" fmla="*/ 11016181 w 12188825"/>
                <a:gd name="connsiteY198" fmla="*/ 1936928 h 2744114"/>
                <a:gd name="connsiteX199" fmla="*/ 11038426 w 12188825"/>
                <a:gd name="connsiteY199" fmla="*/ 1933750 h 2744114"/>
                <a:gd name="connsiteX200" fmla="*/ 11038426 w 12188825"/>
                <a:gd name="connsiteY200" fmla="*/ 1928983 h 2744114"/>
                <a:gd name="connsiteX201" fmla="*/ 11032071 w 12188825"/>
                <a:gd name="connsiteY201" fmla="*/ 1917861 h 2744114"/>
                <a:gd name="connsiteX202" fmla="*/ 11032071 w 12188825"/>
                <a:gd name="connsiteY202" fmla="*/ 1906738 h 2744114"/>
                <a:gd name="connsiteX203" fmla="*/ 11032071 w 12188825"/>
                <a:gd name="connsiteY203" fmla="*/ 1895615 h 2744114"/>
                <a:gd name="connsiteX204" fmla="*/ 11038426 w 12188825"/>
                <a:gd name="connsiteY204" fmla="*/ 1882904 h 2744114"/>
                <a:gd name="connsiteX205" fmla="*/ 11046371 w 12188825"/>
                <a:gd name="connsiteY205" fmla="*/ 1871781 h 2744114"/>
                <a:gd name="connsiteX206" fmla="*/ 11054316 w 12188825"/>
                <a:gd name="connsiteY206" fmla="*/ 1863837 h 2744114"/>
                <a:gd name="connsiteX207" fmla="*/ 11065439 w 12188825"/>
                <a:gd name="connsiteY207" fmla="*/ 1860659 h 2744114"/>
                <a:gd name="connsiteX208" fmla="*/ 11078150 w 12188825"/>
                <a:gd name="connsiteY208" fmla="*/ 1855892 h 2744114"/>
                <a:gd name="connsiteX209" fmla="*/ 11092451 w 12188825"/>
                <a:gd name="connsiteY209" fmla="*/ 1860659 h 2744114"/>
                <a:gd name="connsiteX210" fmla="*/ 11105162 w 12188825"/>
                <a:gd name="connsiteY210" fmla="*/ 1863837 h 2744114"/>
                <a:gd name="connsiteX211" fmla="*/ 11116285 w 12188825"/>
                <a:gd name="connsiteY211" fmla="*/ 1871781 h 2744114"/>
                <a:gd name="connsiteX212" fmla="*/ 11124230 w 12188825"/>
                <a:gd name="connsiteY212" fmla="*/ 1879726 h 2744114"/>
                <a:gd name="connsiteX213" fmla="*/ 11127408 w 12188825"/>
                <a:gd name="connsiteY213" fmla="*/ 1895615 h 2744114"/>
                <a:gd name="connsiteX214" fmla="*/ 11127408 w 12188825"/>
                <a:gd name="connsiteY214" fmla="*/ 1906738 h 2744114"/>
                <a:gd name="connsiteX215" fmla="*/ 11127408 w 12188825"/>
                <a:gd name="connsiteY215" fmla="*/ 1917861 h 2744114"/>
                <a:gd name="connsiteX216" fmla="*/ 11124230 w 12188825"/>
                <a:gd name="connsiteY216" fmla="*/ 1928983 h 2744114"/>
                <a:gd name="connsiteX217" fmla="*/ 11119463 w 12188825"/>
                <a:gd name="connsiteY217" fmla="*/ 1933750 h 2744114"/>
                <a:gd name="connsiteX218" fmla="*/ 11146475 w 12188825"/>
                <a:gd name="connsiteY218" fmla="*/ 1936928 h 2744114"/>
                <a:gd name="connsiteX219" fmla="*/ 11146475 w 12188825"/>
                <a:gd name="connsiteY219" fmla="*/ 1941695 h 2744114"/>
                <a:gd name="connsiteX220" fmla="*/ 11132174 w 12188825"/>
                <a:gd name="connsiteY220" fmla="*/ 1944873 h 2744114"/>
                <a:gd name="connsiteX221" fmla="*/ 11132174 w 12188825"/>
                <a:gd name="connsiteY221" fmla="*/ 2041799 h 2744114"/>
                <a:gd name="connsiteX222" fmla="*/ 11219567 w 12188825"/>
                <a:gd name="connsiteY222" fmla="*/ 2041799 h 2744114"/>
                <a:gd name="connsiteX223" fmla="*/ 11219567 w 12188825"/>
                <a:gd name="connsiteY223" fmla="*/ 2049743 h 2744114"/>
                <a:gd name="connsiteX224" fmla="*/ 11208444 w 12188825"/>
                <a:gd name="connsiteY224" fmla="*/ 2049743 h 2744114"/>
                <a:gd name="connsiteX225" fmla="*/ 11211622 w 12188825"/>
                <a:gd name="connsiteY225" fmla="*/ 2296031 h 2744114"/>
                <a:gd name="connsiteX226" fmla="*/ 11863091 w 12188825"/>
                <a:gd name="connsiteY226" fmla="*/ 2308742 h 2744114"/>
                <a:gd name="connsiteX227" fmla="*/ 11982262 w 12188825"/>
                <a:gd name="connsiteY227" fmla="*/ 2396134 h 2744114"/>
                <a:gd name="connsiteX228" fmla="*/ 11990207 w 12188825"/>
                <a:gd name="connsiteY228" fmla="*/ 1601660 h 2744114"/>
                <a:gd name="connsiteX229" fmla="*/ 11985440 w 12188825"/>
                <a:gd name="connsiteY229" fmla="*/ 1601660 h 2744114"/>
                <a:gd name="connsiteX230" fmla="*/ 11977495 w 12188825"/>
                <a:gd name="connsiteY230" fmla="*/ 1601660 h 2744114"/>
                <a:gd name="connsiteX231" fmla="*/ 11974317 w 12188825"/>
                <a:gd name="connsiteY231" fmla="*/ 1598482 h 2744114"/>
                <a:gd name="connsiteX232" fmla="*/ 11974317 w 12188825"/>
                <a:gd name="connsiteY232" fmla="*/ 1550814 h 2744114"/>
                <a:gd name="connsiteX233" fmla="*/ 11977495 w 12188825"/>
                <a:gd name="connsiteY233" fmla="*/ 1550814 h 2744114"/>
                <a:gd name="connsiteX234" fmla="*/ 11990207 w 12188825"/>
                <a:gd name="connsiteY234" fmla="*/ 1547636 h 2744114"/>
                <a:gd name="connsiteX235" fmla="*/ 12001329 w 12188825"/>
                <a:gd name="connsiteY235" fmla="*/ 1547636 h 2744114"/>
                <a:gd name="connsiteX236" fmla="*/ 12012452 w 12188825"/>
                <a:gd name="connsiteY236" fmla="*/ 1547636 h 2744114"/>
                <a:gd name="connsiteX237" fmla="*/ 12023574 w 12188825"/>
                <a:gd name="connsiteY237" fmla="*/ 1547636 h 2744114"/>
                <a:gd name="connsiteX238" fmla="*/ 12028341 w 12188825"/>
                <a:gd name="connsiteY238" fmla="*/ 1404631 h 2744114"/>
                <a:gd name="connsiteX239" fmla="*/ 12039464 w 12188825"/>
                <a:gd name="connsiteY239" fmla="*/ 1261625 h 2744114"/>
                <a:gd name="connsiteX240" fmla="*/ 12055353 w 12188825"/>
                <a:gd name="connsiteY240" fmla="*/ 1409397 h 2744114"/>
                <a:gd name="connsiteX241" fmla="*/ 12055353 w 12188825"/>
                <a:gd name="connsiteY241" fmla="*/ 1547636 h 2744114"/>
                <a:gd name="connsiteX242" fmla="*/ 12063298 w 12188825"/>
                <a:gd name="connsiteY242" fmla="*/ 1547636 h 2744114"/>
                <a:gd name="connsiteX243" fmla="*/ 12077599 w 12188825"/>
                <a:gd name="connsiteY243" fmla="*/ 1550814 h 2744114"/>
                <a:gd name="connsiteX244" fmla="*/ 12088721 w 12188825"/>
                <a:gd name="connsiteY244" fmla="*/ 1550814 h 2744114"/>
                <a:gd name="connsiteX245" fmla="*/ 12096666 w 12188825"/>
                <a:gd name="connsiteY245" fmla="*/ 1555581 h 2744114"/>
                <a:gd name="connsiteX246" fmla="*/ 12101433 w 12188825"/>
                <a:gd name="connsiteY246" fmla="*/ 1555581 h 2744114"/>
                <a:gd name="connsiteX247" fmla="*/ 12101433 w 12188825"/>
                <a:gd name="connsiteY247" fmla="*/ 1601660 h 2744114"/>
                <a:gd name="connsiteX248" fmla="*/ 12096666 w 12188825"/>
                <a:gd name="connsiteY248" fmla="*/ 1604838 h 2744114"/>
                <a:gd name="connsiteX249" fmla="*/ 12088721 w 12188825"/>
                <a:gd name="connsiteY249" fmla="*/ 1604838 h 2744114"/>
                <a:gd name="connsiteX250" fmla="*/ 12085543 w 12188825"/>
                <a:gd name="connsiteY250" fmla="*/ 1604838 h 2744114"/>
                <a:gd name="connsiteX251" fmla="*/ 12077599 w 12188825"/>
                <a:gd name="connsiteY251" fmla="*/ 2439036 h 2744114"/>
                <a:gd name="connsiteX252" fmla="*/ 12077599 w 12188825"/>
                <a:gd name="connsiteY252" fmla="*/ 2450159 h 2744114"/>
                <a:gd name="connsiteX253" fmla="*/ 12093488 w 12188825"/>
                <a:gd name="connsiteY253" fmla="*/ 2450159 h 2744114"/>
                <a:gd name="connsiteX254" fmla="*/ 12101433 w 12188825"/>
                <a:gd name="connsiteY254" fmla="*/ 2450159 h 2744114"/>
                <a:gd name="connsiteX255" fmla="*/ 12112555 w 12188825"/>
                <a:gd name="connsiteY255" fmla="*/ 2450159 h 2744114"/>
                <a:gd name="connsiteX256" fmla="*/ 12115733 w 12188825"/>
                <a:gd name="connsiteY256" fmla="*/ 2450159 h 2744114"/>
                <a:gd name="connsiteX257" fmla="*/ 12120500 w 12188825"/>
                <a:gd name="connsiteY257" fmla="*/ 2446981 h 2744114"/>
                <a:gd name="connsiteX258" fmla="*/ 12120500 w 12188825"/>
                <a:gd name="connsiteY258" fmla="*/ 2435858 h 2744114"/>
                <a:gd name="connsiteX259" fmla="*/ 12188825 w 12188825"/>
                <a:gd name="connsiteY259" fmla="*/ 2435858 h 2744114"/>
                <a:gd name="connsiteX260" fmla="*/ 12188825 w 12188825"/>
                <a:gd name="connsiteY260" fmla="*/ 2744114 h 2744114"/>
                <a:gd name="connsiteX261" fmla="*/ 10161327 w 12188825"/>
                <a:gd name="connsiteY261" fmla="*/ 2744114 h 2744114"/>
                <a:gd name="connsiteX262" fmla="*/ 8125883 w 12188825"/>
                <a:gd name="connsiteY262" fmla="*/ 2744114 h 2744114"/>
                <a:gd name="connsiteX263" fmla="*/ 6095207 w 12188825"/>
                <a:gd name="connsiteY263" fmla="*/ 2744114 h 2744114"/>
                <a:gd name="connsiteX264" fmla="*/ 6095207 w 12188825"/>
                <a:gd name="connsiteY264" fmla="*/ 1331539 h 2744114"/>
                <a:gd name="connsiteX265" fmla="*/ 6114274 w 12188825"/>
                <a:gd name="connsiteY265" fmla="*/ 1334717 h 2744114"/>
                <a:gd name="connsiteX266" fmla="*/ 6111096 w 12188825"/>
                <a:gd name="connsiteY266" fmla="*/ 1428465 h 2744114"/>
                <a:gd name="connsiteX267" fmla="*/ 6103151 w 12188825"/>
                <a:gd name="connsiteY267" fmla="*/ 2200694 h 2744114"/>
                <a:gd name="connsiteX268" fmla="*/ 6106329 w 12188825"/>
                <a:gd name="connsiteY268" fmla="*/ 2195927 h 2744114"/>
                <a:gd name="connsiteX269" fmla="*/ 6106329 w 12188825"/>
                <a:gd name="connsiteY269" fmla="*/ 2176859 h 2744114"/>
                <a:gd name="connsiteX270" fmla="*/ 6114274 w 12188825"/>
                <a:gd name="connsiteY270" fmla="*/ 2033854 h 2744114"/>
                <a:gd name="connsiteX271" fmla="*/ 6114274 w 12188825"/>
                <a:gd name="connsiteY271" fmla="*/ 2022732 h 2744114"/>
                <a:gd name="connsiteX272" fmla="*/ 6122219 w 12188825"/>
                <a:gd name="connsiteY272" fmla="*/ 2022732 h 2744114"/>
                <a:gd name="connsiteX273" fmla="*/ 6122219 w 12188825"/>
                <a:gd name="connsiteY273" fmla="*/ 2033854 h 2744114"/>
                <a:gd name="connsiteX274" fmla="*/ 6125397 w 12188825"/>
                <a:gd name="connsiteY274" fmla="*/ 2052922 h 2744114"/>
                <a:gd name="connsiteX275" fmla="*/ 6149231 w 12188825"/>
                <a:gd name="connsiteY275" fmla="*/ 2052922 h 2744114"/>
                <a:gd name="connsiteX276" fmla="*/ 6149231 w 12188825"/>
                <a:gd name="connsiteY276" fmla="*/ 2049744 h 2744114"/>
                <a:gd name="connsiteX277" fmla="*/ 6160354 w 12188825"/>
                <a:gd name="connsiteY277" fmla="*/ 2033854 h 2744114"/>
                <a:gd name="connsiteX278" fmla="*/ 6160354 w 12188825"/>
                <a:gd name="connsiteY278" fmla="*/ 1960763 h 2744114"/>
                <a:gd name="connsiteX279" fmla="*/ 6160354 w 12188825"/>
                <a:gd name="connsiteY279" fmla="*/ 1936928 h 2744114"/>
                <a:gd name="connsiteX280" fmla="*/ 6168298 w 12188825"/>
                <a:gd name="connsiteY280" fmla="*/ 1933751 h 2744114"/>
                <a:gd name="connsiteX281" fmla="*/ 6168298 w 12188825"/>
                <a:gd name="connsiteY281" fmla="*/ 1817757 h 2744114"/>
                <a:gd name="connsiteX282" fmla="*/ 6171476 w 12188825"/>
                <a:gd name="connsiteY282" fmla="*/ 1817757 h 2744114"/>
                <a:gd name="connsiteX283" fmla="*/ 6176243 w 12188825"/>
                <a:gd name="connsiteY283" fmla="*/ 1817757 h 2744114"/>
                <a:gd name="connsiteX284" fmla="*/ 6195311 w 12188825"/>
                <a:gd name="connsiteY284" fmla="*/ 1739899 h 2744114"/>
                <a:gd name="connsiteX285" fmla="*/ 6190544 w 12188825"/>
                <a:gd name="connsiteY285" fmla="*/ 1739899 h 2744114"/>
                <a:gd name="connsiteX286" fmla="*/ 6190544 w 12188825"/>
                <a:gd name="connsiteY286" fmla="*/ 1720831 h 2744114"/>
                <a:gd name="connsiteX287" fmla="*/ 6198488 w 12188825"/>
                <a:gd name="connsiteY287" fmla="*/ 1720831 h 2744114"/>
                <a:gd name="connsiteX288" fmla="*/ 6206433 w 12188825"/>
                <a:gd name="connsiteY288" fmla="*/ 1720831 h 2744114"/>
                <a:gd name="connsiteX289" fmla="*/ 6206433 w 12188825"/>
                <a:gd name="connsiteY289" fmla="*/ 1728776 h 2744114"/>
                <a:gd name="connsiteX290" fmla="*/ 6214378 w 12188825"/>
                <a:gd name="connsiteY290" fmla="*/ 1728776 h 2744114"/>
                <a:gd name="connsiteX291" fmla="*/ 6214378 w 12188825"/>
                <a:gd name="connsiteY291" fmla="*/ 1752610 h 2744114"/>
                <a:gd name="connsiteX292" fmla="*/ 6225501 w 12188825"/>
                <a:gd name="connsiteY292" fmla="*/ 1806635 h 2744114"/>
                <a:gd name="connsiteX293" fmla="*/ 6244568 w 12188825"/>
                <a:gd name="connsiteY293" fmla="*/ 1604838 h 2744114"/>
                <a:gd name="connsiteX294" fmla="*/ 6238212 w 12188825"/>
                <a:gd name="connsiteY294" fmla="*/ 1604838 h 2744114"/>
                <a:gd name="connsiteX295" fmla="*/ 6238212 w 12188825"/>
                <a:gd name="connsiteY295" fmla="*/ 1601661 h 2744114"/>
                <a:gd name="connsiteX296" fmla="*/ 6238212 w 12188825"/>
                <a:gd name="connsiteY296" fmla="*/ 1585771 h 2744114"/>
                <a:gd name="connsiteX297" fmla="*/ 6249335 w 12188825"/>
                <a:gd name="connsiteY297" fmla="*/ 1585771 h 2744114"/>
                <a:gd name="connsiteX298" fmla="*/ 6260457 w 12188825"/>
                <a:gd name="connsiteY298" fmla="*/ 1436410 h 2744114"/>
                <a:gd name="connsiteX299" fmla="*/ 6252513 w 12188825"/>
                <a:gd name="connsiteY299" fmla="*/ 1436410 h 2744114"/>
                <a:gd name="connsiteX300" fmla="*/ 6252513 w 12188825"/>
                <a:gd name="connsiteY300" fmla="*/ 1393508 h 2744114"/>
                <a:gd name="connsiteX301" fmla="*/ 6252513 w 12188825"/>
                <a:gd name="connsiteY301" fmla="*/ 1331539 h 2744114"/>
                <a:gd name="connsiteX302" fmla="*/ 6287470 w 12188825"/>
                <a:gd name="connsiteY302" fmla="*/ 1331539 h 2744114"/>
                <a:gd name="connsiteX303" fmla="*/ 6287470 w 12188825"/>
                <a:gd name="connsiteY303" fmla="*/ 1393508 h 2744114"/>
                <a:gd name="connsiteX304" fmla="*/ 6287470 w 12188825"/>
                <a:gd name="connsiteY304" fmla="*/ 1436410 h 2744114"/>
                <a:gd name="connsiteX305" fmla="*/ 6279525 w 12188825"/>
                <a:gd name="connsiteY305" fmla="*/ 1436410 h 2744114"/>
                <a:gd name="connsiteX306" fmla="*/ 6290647 w 12188825"/>
                <a:gd name="connsiteY306" fmla="*/ 1585771 h 2744114"/>
                <a:gd name="connsiteX307" fmla="*/ 6298592 w 12188825"/>
                <a:gd name="connsiteY307" fmla="*/ 1585771 h 2744114"/>
                <a:gd name="connsiteX308" fmla="*/ 6303359 w 12188825"/>
                <a:gd name="connsiteY308" fmla="*/ 1590538 h 2744114"/>
                <a:gd name="connsiteX309" fmla="*/ 6303359 w 12188825"/>
                <a:gd name="connsiteY309" fmla="*/ 1604838 h 2744114"/>
                <a:gd name="connsiteX310" fmla="*/ 6290647 w 12188825"/>
                <a:gd name="connsiteY310" fmla="*/ 1609605 h 2744114"/>
                <a:gd name="connsiteX311" fmla="*/ 6311304 w 12188825"/>
                <a:gd name="connsiteY311" fmla="*/ 1806635 h 2744114"/>
                <a:gd name="connsiteX312" fmla="*/ 6325604 w 12188825"/>
                <a:gd name="connsiteY312" fmla="*/ 1739899 h 2744114"/>
                <a:gd name="connsiteX313" fmla="*/ 6322426 w 12188825"/>
                <a:gd name="connsiteY313" fmla="*/ 1739899 h 2744114"/>
                <a:gd name="connsiteX314" fmla="*/ 6322426 w 12188825"/>
                <a:gd name="connsiteY314" fmla="*/ 1717654 h 2744114"/>
                <a:gd name="connsiteX315" fmla="*/ 6330371 w 12188825"/>
                <a:gd name="connsiteY315" fmla="*/ 1717654 h 2744114"/>
                <a:gd name="connsiteX316" fmla="*/ 6341494 w 12188825"/>
                <a:gd name="connsiteY316" fmla="*/ 1717654 h 2744114"/>
                <a:gd name="connsiteX317" fmla="*/ 6341494 w 12188825"/>
                <a:gd name="connsiteY317" fmla="*/ 1733543 h 2744114"/>
                <a:gd name="connsiteX318" fmla="*/ 6344672 w 12188825"/>
                <a:gd name="connsiteY318" fmla="*/ 1733543 h 2744114"/>
                <a:gd name="connsiteX319" fmla="*/ 6344672 w 12188825"/>
                <a:gd name="connsiteY319" fmla="*/ 1752610 h 2744114"/>
                <a:gd name="connsiteX320" fmla="*/ 6341494 w 12188825"/>
                <a:gd name="connsiteY320" fmla="*/ 1752610 h 2744114"/>
                <a:gd name="connsiteX321" fmla="*/ 6357383 w 12188825"/>
                <a:gd name="connsiteY321" fmla="*/ 1817757 h 2744114"/>
                <a:gd name="connsiteX322" fmla="*/ 6360561 w 12188825"/>
                <a:gd name="connsiteY322" fmla="*/ 1817757 h 2744114"/>
                <a:gd name="connsiteX323" fmla="*/ 6360561 w 12188825"/>
                <a:gd name="connsiteY323" fmla="*/ 1825702 h 2744114"/>
                <a:gd name="connsiteX324" fmla="*/ 6363739 w 12188825"/>
                <a:gd name="connsiteY324" fmla="*/ 1825702 h 2744114"/>
                <a:gd name="connsiteX325" fmla="*/ 6363739 w 12188825"/>
                <a:gd name="connsiteY325" fmla="*/ 1828880 h 2744114"/>
                <a:gd name="connsiteX326" fmla="*/ 6363739 w 12188825"/>
                <a:gd name="connsiteY326" fmla="*/ 1933751 h 2744114"/>
                <a:gd name="connsiteX327" fmla="*/ 6368506 w 12188825"/>
                <a:gd name="connsiteY327" fmla="*/ 1936928 h 2744114"/>
                <a:gd name="connsiteX328" fmla="*/ 6368506 w 12188825"/>
                <a:gd name="connsiteY328" fmla="*/ 1941695 h 2744114"/>
                <a:gd name="connsiteX329" fmla="*/ 6371684 w 12188825"/>
                <a:gd name="connsiteY329" fmla="*/ 1941695 h 2744114"/>
                <a:gd name="connsiteX330" fmla="*/ 6371684 w 12188825"/>
                <a:gd name="connsiteY330" fmla="*/ 2033854 h 2744114"/>
                <a:gd name="connsiteX331" fmla="*/ 6379629 w 12188825"/>
                <a:gd name="connsiteY331" fmla="*/ 2052922 h 2744114"/>
                <a:gd name="connsiteX332" fmla="*/ 6403463 w 12188825"/>
                <a:gd name="connsiteY332" fmla="*/ 2052922 h 2744114"/>
                <a:gd name="connsiteX333" fmla="*/ 6403463 w 12188825"/>
                <a:gd name="connsiteY333" fmla="*/ 2037032 h 2744114"/>
                <a:gd name="connsiteX334" fmla="*/ 6414585 w 12188825"/>
                <a:gd name="connsiteY334" fmla="*/ 2037032 h 2744114"/>
                <a:gd name="connsiteX335" fmla="*/ 6414585 w 12188825"/>
                <a:gd name="connsiteY335" fmla="*/ 1976652 h 2744114"/>
                <a:gd name="connsiteX336" fmla="*/ 6425708 w 12188825"/>
                <a:gd name="connsiteY336" fmla="*/ 1976652 h 2744114"/>
                <a:gd name="connsiteX337" fmla="*/ 6444775 w 12188825"/>
                <a:gd name="connsiteY337" fmla="*/ 1760555 h 2744114"/>
                <a:gd name="connsiteX338" fmla="*/ 6436831 w 12188825"/>
                <a:gd name="connsiteY338" fmla="*/ 1760555 h 2744114"/>
                <a:gd name="connsiteX339" fmla="*/ 6436831 w 12188825"/>
                <a:gd name="connsiteY339" fmla="*/ 1701764 h 2744114"/>
                <a:gd name="connsiteX340" fmla="*/ 6463843 w 12188825"/>
                <a:gd name="connsiteY340" fmla="*/ 1701764 h 2744114"/>
                <a:gd name="connsiteX341" fmla="*/ 6463843 w 12188825"/>
                <a:gd name="connsiteY341" fmla="*/ 1760555 h 2744114"/>
                <a:gd name="connsiteX342" fmla="*/ 6452720 w 12188825"/>
                <a:gd name="connsiteY342" fmla="*/ 1760555 h 2744114"/>
                <a:gd name="connsiteX343" fmla="*/ 6476554 w 12188825"/>
                <a:gd name="connsiteY343" fmla="*/ 1976652 h 2744114"/>
                <a:gd name="connsiteX344" fmla="*/ 6482910 w 12188825"/>
                <a:gd name="connsiteY344" fmla="*/ 1976652 h 2744114"/>
                <a:gd name="connsiteX345" fmla="*/ 6482910 w 12188825"/>
                <a:gd name="connsiteY345" fmla="*/ 1979830 h 2744114"/>
                <a:gd name="connsiteX346" fmla="*/ 6482910 w 12188825"/>
                <a:gd name="connsiteY346" fmla="*/ 2037032 h 2744114"/>
                <a:gd name="connsiteX347" fmla="*/ 6495622 w 12188825"/>
                <a:gd name="connsiteY347" fmla="*/ 2037032 h 2744114"/>
                <a:gd name="connsiteX348" fmla="*/ 6495622 w 12188825"/>
                <a:gd name="connsiteY348" fmla="*/ 2052922 h 2744114"/>
                <a:gd name="connsiteX349" fmla="*/ 6509922 w 12188825"/>
                <a:gd name="connsiteY349" fmla="*/ 2052922 h 2744114"/>
                <a:gd name="connsiteX350" fmla="*/ 6509922 w 12188825"/>
                <a:gd name="connsiteY350" fmla="*/ 2049744 h 2744114"/>
                <a:gd name="connsiteX351" fmla="*/ 6522634 w 12188825"/>
                <a:gd name="connsiteY351" fmla="*/ 2033854 h 2744114"/>
                <a:gd name="connsiteX352" fmla="*/ 6522634 w 12188825"/>
                <a:gd name="connsiteY352" fmla="*/ 1952818 h 2744114"/>
                <a:gd name="connsiteX353" fmla="*/ 6522634 w 12188825"/>
                <a:gd name="connsiteY353" fmla="*/ 1949640 h 2744114"/>
                <a:gd name="connsiteX354" fmla="*/ 6530579 w 12188825"/>
                <a:gd name="connsiteY354" fmla="*/ 1922628 h 2744114"/>
                <a:gd name="connsiteX355" fmla="*/ 6530579 w 12188825"/>
                <a:gd name="connsiteY355" fmla="*/ 1844769 h 2744114"/>
                <a:gd name="connsiteX356" fmla="*/ 6533757 w 12188825"/>
                <a:gd name="connsiteY356" fmla="*/ 1836825 h 2744114"/>
                <a:gd name="connsiteX357" fmla="*/ 6552824 w 12188825"/>
                <a:gd name="connsiteY357" fmla="*/ 1752610 h 2744114"/>
                <a:gd name="connsiteX358" fmla="*/ 6549646 w 12188825"/>
                <a:gd name="connsiteY358" fmla="*/ 1752610 h 2744114"/>
                <a:gd name="connsiteX359" fmla="*/ 6549646 w 12188825"/>
                <a:gd name="connsiteY359" fmla="*/ 1728776 h 2744114"/>
                <a:gd name="connsiteX360" fmla="*/ 6549646 w 12188825"/>
                <a:gd name="connsiteY360" fmla="*/ 1717654 h 2744114"/>
                <a:gd name="connsiteX361" fmla="*/ 6556002 w 12188825"/>
                <a:gd name="connsiteY361" fmla="*/ 1717654 h 2744114"/>
                <a:gd name="connsiteX362" fmla="*/ 6568713 w 12188825"/>
                <a:gd name="connsiteY362" fmla="*/ 1717654 h 2744114"/>
                <a:gd name="connsiteX363" fmla="*/ 6568713 w 12188825"/>
                <a:gd name="connsiteY363" fmla="*/ 1739899 h 2744114"/>
                <a:gd name="connsiteX364" fmla="*/ 6563947 w 12188825"/>
                <a:gd name="connsiteY364" fmla="*/ 1739899 h 2744114"/>
                <a:gd name="connsiteX365" fmla="*/ 6563947 w 12188825"/>
                <a:gd name="connsiteY365" fmla="*/ 1747844 h 2744114"/>
                <a:gd name="connsiteX366" fmla="*/ 6579836 w 12188825"/>
                <a:gd name="connsiteY366" fmla="*/ 1817757 h 2744114"/>
                <a:gd name="connsiteX367" fmla="*/ 6598903 w 12188825"/>
                <a:gd name="connsiteY367" fmla="*/ 1612783 h 2744114"/>
                <a:gd name="connsiteX368" fmla="*/ 6590959 w 12188825"/>
                <a:gd name="connsiteY368" fmla="*/ 1612783 h 2744114"/>
                <a:gd name="connsiteX369" fmla="*/ 6590959 w 12188825"/>
                <a:gd name="connsiteY369" fmla="*/ 1609605 h 2744114"/>
                <a:gd name="connsiteX370" fmla="*/ 6590959 w 12188825"/>
                <a:gd name="connsiteY370" fmla="*/ 1598483 h 2744114"/>
                <a:gd name="connsiteX371" fmla="*/ 6590959 w 12188825"/>
                <a:gd name="connsiteY371" fmla="*/ 1593716 h 2744114"/>
                <a:gd name="connsiteX372" fmla="*/ 6598903 w 12188825"/>
                <a:gd name="connsiteY372" fmla="*/ 1593716 h 2744114"/>
                <a:gd name="connsiteX373" fmla="*/ 6610026 w 12188825"/>
                <a:gd name="connsiteY373" fmla="*/ 1442766 h 2744114"/>
                <a:gd name="connsiteX374" fmla="*/ 6610026 w 12188825"/>
                <a:gd name="connsiteY374" fmla="*/ 1439588 h 2744114"/>
                <a:gd name="connsiteX375" fmla="*/ 6603670 w 12188825"/>
                <a:gd name="connsiteY375" fmla="*/ 1439588 h 2744114"/>
                <a:gd name="connsiteX376" fmla="*/ 6603670 w 12188825"/>
                <a:gd name="connsiteY376" fmla="*/ 1401453 h 2744114"/>
                <a:gd name="connsiteX377" fmla="*/ 6603670 w 12188825"/>
                <a:gd name="connsiteY377" fmla="*/ 1339484 h 2744114"/>
                <a:gd name="connsiteX378" fmla="*/ 6637038 w 12188825"/>
                <a:gd name="connsiteY378" fmla="*/ 1339484 h 2744114"/>
                <a:gd name="connsiteX379" fmla="*/ 6637038 w 12188825"/>
                <a:gd name="connsiteY379" fmla="*/ 1401453 h 2744114"/>
                <a:gd name="connsiteX380" fmla="*/ 6637038 w 12188825"/>
                <a:gd name="connsiteY380" fmla="*/ 1439588 h 2744114"/>
                <a:gd name="connsiteX381" fmla="*/ 6630682 w 12188825"/>
                <a:gd name="connsiteY381" fmla="*/ 1439588 h 2744114"/>
                <a:gd name="connsiteX382" fmla="*/ 6641805 w 12188825"/>
                <a:gd name="connsiteY382" fmla="*/ 1593716 h 2744114"/>
                <a:gd name="connsiteX383" fmla="*/ 6652928 w 12188825"/>
                <a:gd name="connsiteY383" fmla="*/ 1593716 h 2744114"/>
                <a:gd name="connsiteX384" fmla="*/ 6652928 w 12188825"/>
                <a:gd name="connsiteY384" fmla="*/ 1609605 h 2744114"/>
                <a:gd name="connsiteX385" fmla="*/ 6652928 w 12188825"/>
                <a:gd name="connsiteY385" fmla="*/ 1612783 h 2744114"/>
                <a:gd name="connsiteX386" fmla="*/ 6644983 w 12188825"/>
                <a:gd name="connsiteY386" fmla="*/ 1612783 h 2744114"/>
                <a:gd name="connsiteX387" fmla="*/ 6664050 w 12188825"/>
                <a:gd name="connsiteY387" fmla="*/ 1817757 h 2744114"/>
                <a:gd name="connsiteX388" fmla="*/ 6679940 w 12188825"/>
                <a:gd name="connsiteY388" fmla="*/ 1752610 h 2744114"/>
                <a:gd name="connsiteX389" fmla="*/ 6676762 w 12188825"/>
                <a:gd name="connsiteY389" fmla="*/ 1752610 h 2744114"/>
                <a:gd name="connsiteX390" fmla="*/ 6676762 w 12188825"/>
                <a:gd name="connsiteY390" fmla="*/ 1728776 h 2744114"/>
                <a:gd name="connsiteX391" fmla="*/ 6679940 w 12188825"/>
                <a:gd name="connsiteY391" fmla="*/ 1728776 h 2744114"/>
                <a:gd name="connsiteX392" fmla="*/ 6679940 w 12188825"/>
                <a:gd name="connsiteY392" fmla="*/ 1717654 h 2744114"/>
                <a:gd name="connsiteX393" fmla="*/ 6691062 w 12188825"/>
                <a:gd name="connsiteY393" fmla="*/ 1717654 h 2744114"/>
                <a:gd name="connsiteX394" fmla="*/ 6699007 w 12188825"/>
                <a:gd name="connsiteY394" fmla="*/ 1717654 h 2744114"/>
                <a:gd name="connsiteX395" fmla="*/ 6699007 w 12188825"/>
                <a:gd name="connsiteY395" fmla="*/ 1739899 h 2744114"/>
                <a:gd name="connsiteX396" fmla="*/ 6695829 w 12188825"/>
                <a:gd name="connsiteY396" fmla="*/ 1739899 h 2744114"/>
                <a:gd name="connsiteX397" fmla="*/ 6718075 w 12188825"/>
                <a:gd name="connsiteY397" fmla="*/ 1836825 h 2744114"/>
                <a:gd name="connsiteX398" fmla="*/ 6718075 w 12188825"/>
                <a:gd name="connsiteY398" fmla="*/ 1922628 h 2744114"/>
                <a:gd name="connsiteX399" fmla="*/ 6729197 w 12188825"/>
                <a:gd name="connsiteY399" fmla="*/ 1949640 h 2744114"/>
                <a:gd name="connsiteX400" fmla="*/ 6729197 w 12188825"/>
                <a:gd name="connsiteY400" fmla="*/ 2033854 h 2744114"/>
                <a:gd name="connsiteX401" fmla="*/ 6737142 w 12188825"/>
                <a:gd name="connsiteY401" fmla="*/ 2049744 h 2744114"/>
                <a:gd name="connsiteX402" fmla="*/ 6737142 w 12188825"/>
                <a:gd name="connsiteY402" fmla="*/ 2052922 h 2744114"/>
                <a:gd name="connsiteX403" fmla="*/ 6776866 w 12188825"/>
                <a:gd name="connsiteY403" fmla="*/ 2052922 h 2744114"/>
                <a:gd name="connsiteX404" fmla="*/ 6776866 w 12188825"/>
                <a:gd name="connsiteY404" fmla="*/ 2033854 h 2744114"/>
                <a:gd name="connsiteX405" fmla="*/ 6776866 w 12188825"/>
                <a:gd name="connsiteY405" fmla="*/ 2022732 h 2744114"/>
                <a:gd name="connsiteX406" fmla="*/ 6780044 w 12188825"/>
                <a:gd name="connsiteY406" fmla="*/ 2022732 h 2744114"/>
                <a:gd name="connsiteX407" fmla="*/ 6787988 w 12188825"/>
                <a:gd name="connsiteY407" fmla="*/ 2022732 h 2744114"/>
                <a:gd name="connsiteX408" fmla="*/ 6787988 w 12188825"/>
                <a:gd name="connsiteY408" fmla="*/ 2033854 h 2744114"/>
                <a:gd name="connsiteX409" fmla="*/ 6791166 w 12188825"/>
                <a:gd name="connsiteY409" fmla="*/ 2176859 h 2744114"/>
                <a:gd name="connsiteX410" fmla="*/ 6791166 w 12188825"/>
                <a:gd name="connsiteY410" fmla="*/ 2195927 h 2744114"/>
                <a:gd name="connsiteX411" fmla="*/ 6802289 w 12188825"/>
                <a:gd name="connsiteY411" fmla="*/ 2207050 h 2744114"/>
                <a:gd name="connsiteX412" fmla="*/ 6807056 w 12188825"/>
                <a:gd name="connsiteY412" fmla="*/ 899345 h 2744114"/>
                <a:gd name="connsiteX413" fmla="*/ 6902393 w 12188825"/>
                <a:gd name="connsiteY413" fmla="*/ 899345 h 2744114"/>
                <a:gd name="connsiteX414" fmla="*/ 6902393 w 12188825"/>
                <a:gd name="connsiteY414" fmla="*/ 848499 h 2744114"/>
                <a:gd name="connsiteX415" fmla="*/ 7261495 w 12188825"/>
                <a:gd name="connsiteY415" fmla="*/ 848499 h 2744114"/>
                <a:gd name="connsiteX416" fmla="*/ 7288507 w 12188825"/>
                <a:gd name="connsiteY416" fmla="*/ 899345 h 2744114"/>
                <a:gd name="connsiteX417" fmla="*/ 7337764 w 12188825"/>
                <a:gd name="connsiteY417" fmla="*/ 899345 h 2744114"/>
                <a:gd name="connsiteX418" fmla="*/ 7383844 w 12188825"/>
                <a:gd name="connsiteY418" fmla="*/ 991504 h 2744114"/>
                <a:gd name="connsiteX419" fmla="*/ 7380666 w 12188825"/>
                <a:gd name="connsiteY419" fmla="*/ 2184804 h 2744114"/>
                <a:gd name="connsiteX420" fmla="*/ 7388611 w 12188825"/>
                <a:gd name="connsiteY420" fmla="*/ 2184804 h 2744114"/>
                <a:gd name="connsiteX421" fmla="*/ 7394967 w 12188825"/>
                <a:gd name="connsiteY421" fmla="*/ 2180037 h 2744114"/>
                <a:gd name="connsiteX422" fmla="*/ 7410856 w 12188825"/>
                <a:gd name="connsiteY422" fmla="*/ 2180037 h 2744114"/>
                <a:gd name="connsiteX423" fmla="*/ 7410856 w 12188825"/>
                <a:gd name="connsiteY423" fmla="*/ 2149847 h 2744114"/>
                <a:gd name="connsiteX424" fmla="*/ 7414034 w 12188825"/>
                <a:gd name="connsiteY424" fmla="*/ 2149847 h 2744114"/>
                <a:gd name="connsiteX425" fmla="*/ 7418801 w 12188825"/>
                <a:gd name="connsiteY425" fmla="*/ 2149847 h 2744114"/>
                <a:gd name="connsiteX426" fmla="*/ 7421979 w 12188825"/>
                <a:gd name="connsiteY426" fmla="*/ 2180037 h 2744114"/>
                <a:gd name="connsiteX427" fmla="*/ 7445813 w 12188825"/>
                <a:gd name="connsiteY427" fmla="*/ 2180037 h 2744114"/>
                <a:gd name="connsiteX428" fmla="*/ 7445813 w 12188825"/>
                <a:gd name="connsiteY428" fmla="*/ 2160970 h 2744114"/>
                <a:gd name="connsiteX429" fmla="*/ 7453758 w 12188825"/>
                <a:gd name="connsiteY429" fmla="*/ 2157792 h 2744114"/>
                <a:gd name="connsiteX430" fmla="*/ 7464880 w 12188825"/>
                <a:gd name="connsiteY430" fmla="*/ 2157792 h 2744114"/>
                <a:gd name="connsiteX431" fmla="*/ 7464880 w 12188825"/>
                <a:gd name="connsiteY431" fmla="*/ 2130780 h 2744114"/>
                <a:gd name="connsiteX432" fmla="*/ 7468058 w 12188825"/>
                <a:gd name="connsiteY432" fmla="*/ 2130780 h 2744114"/>
                <a:gd name="connsiteX433" fmla="*/ 7472825 w 12188825"/>
                <a:gd name="connsiteY433" fmla="*/ 2130780 h 2744114"/>
                <a:gd name="connsiteX434" fmla="*/ 7472825 w 12188825"/>
                <a:gd name="connsiteY434" fmla="*/ 2157792 h 2744114"/>
                <a:gd name="connsiteX435" fmla="*/ 7499837 w 12188825"/>
                <a:gd name="connsiteY435" fmla="*/ 2157792 h 2744114"/>
                <a:gd name="connsiteX436" fmla="*/ 7495070 w 12188825"/>
                <a:gd name="connsiteY436" fmla="*/ 1963941 h 2744114"/>
                <a:gd name="connsiteX437" fmla="*/ 7518905 w 12188825"/>
                <a:gd name="connsiteY437" fmla="*/ 1960763 h 2744114"/>
                <a:gd name="connsiteX438" fmla="*/ 7560217 w 12188825"/>
                <a:gd name="connsiteY438" fmla="*/ 1960763 h 2744114"/>
                <a:gd name="connsiteX439" fmla="*/ 7564984 w 12188825"/>
                <a:gd name="connsiteY439" fmla="*/ 1955996 h 2744114"/>
                <a:gd name="connsiteX440" fmla="*/ 7564984 w 12188825"/>
                <a:gd name="connsiteY440" fmla="*/ 1952818 h 2744114"/>
                <a:gd name="connsiteX441" fmla="*/ 7580874 w 12188825"/>
                <a:gd name="connsiteY441" fmla="*/ 1952818 h 2744114"/>
                <a:gd name="connsiteX442" fmla="*/ 7584051 w 12188825"/>
                <a:gd name="connsiteY442" fmla="*/ 1949640 h 2744114"/>
                <a:gd name="connsiteX443" fmla="*/ 7584051 w 12188825"/>
                <a:gd name="connsiteY443" fmla="*/ 1941695 h 2744114"/>
                <a:gd name="connsiteX444" fmla="*/ 7603119 w 12188825"/>
                <a:gd name="connsiteY444" fmla="*/ 1936928 h 2744114"/>
                <a:gd name="connsiteX445" fmla="*/ 7614241 w 12188825"/>
                <a:gd name="connsiteY445" fmla="*/ 1936928 h 2744114"/>
                <a:gd name="connsiteX446" fmla="*/ 7626953 w 12188825"/>
                <a:gd name="connsiteY446" fmla="*/ 1909916 h 2744114"/>
                <a:gd name="connsiteX447" fmla="*/ 7649198 w 12188825"/>
                <a:gd name="connsiteY447" fmla="*/ 1882904 h 2744114"/>
                <a:gd name="connsiteX448" fmla="*/ 7676210 w 12188825"/>
                <a:gd name="connsiteY448" fmla="*/ 1863837 h 2744114"/>
                <a:gd name="connsiteX449" fmla="*/ 7706400 w 12188825"/>
                <a:gd name="connsiteY449" fmla="*/ 1847947 h 2744114"/>
                <a:gd name="connsiteX450" fmla="*/ 7738179 w 12188825"/>
                <a:gd name="connsiteY450" fmla="*/ 1841591 h 2744114"/>
                <a:gd name="connsiteX451" fmla="*/ 7738179 w 12188825"/>
                <a:gd name="connsiteY451" fmla="*/ 1798690 h 2744114"/>
                <a:gd name="connsiteX452" fmla="*/ 7733413 w 12188825"/>
                <a:gd name="connsiteY452" fmla="*/ 1798690 h 2744114"/>
                <a:gd name="connsiteX453" fmla="*/ 7733413 w 12188825"/>
                <a:gd name="connsiteY453" fmla="*/ 1793923 h 2744114"/>
                <a:gd name="connsiteX454" fmla="*/ 7733413 w 12188825"/>
                <a:gd name="connsiteY454" fmla="*/ 1790745 h 2744114"/>
                <a:gd name="connsiteX455" fmla="*/ 7738179 w 12188825"/>
                <a:gd name="connsiteY455" fmla="*/ 1790745 h 2744114"/>
                <a:gd name="connsiteX456" fmla="*/ 7741357 w 12188825"/>
                <a:gd name="connsiteY456" fmla="*/ 1782800 h 2744114"/>
                <a:gd name="connsiteX457" fmla="*/ 7746124 w 12188825"/>
                <a:gd name="connsiteY457" fmla="*/ 1779623 h 2744114"/>
                <a:gd name="connsiteX458" fmla="*/ 7749302 w 12188825"/>
                <a:gd name="connsiteY458" fmla="*/ 1774856 h 2744114"/>
                <a:gd name="connsiteX459" fmla="*/ 7757247 w 12188825"/>
                <a:gd name="connsiteY459" fmla="*/ 1771678 h 2744114"/>
                <a:gd name="connsiteX460" fmla="*/ 7760425 w 12188825"/>
                <a:gd name="connsiteY460" fmla="*/ 1771678 h 2744114"/>
                <a:gd name="connsiteX461" fmla="*/ 7760425 w 12188825"/>
                <a:gd name="connsiteY461" fmla="*/ 1747844 h 2744114"/>
                <a:gd name="connsiteX462" fmla="*/ 7768369 w 12188825"/>
                <a:gd name="connsiteY462" fmla="*/ 1747844 h 2744114"/>
                <a:gd name="connsiteX463" fmla="*/ 7773136 w 12188825"/>
                <a:gd name="connsiteY463" fmla="*/ 1747844 h 2744114"/>
                <a:gd name="connsiteX464" fmla="*/ 7773136 w 12188825"/>
                <a:gd name="connsiteY464" fmla="*/ 1771678 h 2744114"/>
                <a:gd name="connsiteX465" fmla="*/ 7781081 w 12188825"/>
                <a:gd name="connsiteY465" fmla="*/ 1771678 h 2744114"/>
                <a:gd name="connsiteX466" fmla="*/ 7784259 w 12188825"/>
                <a:gd name="connsiteY466" fmla="*/ 1774856 h 2744114"/>
                <a:gd name="connsiteX467" fmla="*/ 7792204 w 12188825"/>
                <a:gd name="connsiteY467" fmla="*/ 1779623 h 2744114"/>
                <a:gd name="connsiteX468" fmla="*/ 7795382 w 12188825"/>
                <a:gd name="connsiteY468" fmla="*/ 1782800 h 2744114"/>
                <a:gd name="connsiteX469" fmla="*/ 7800148 w 12188825"/>
                <a:gd name="connsiteY469" fmla="*/ 1790745 h 2744114"/>
                <a:gd name="connsiteX470" fmla="*/ 7803326 w 12188825"/>
                <a:gd name="connsiteY470" fmla="*/ 1790745 h 2744114"/>
                <a:gd name="connsiteX471" fmla="*/ 7803326 w 12188825"/>
                <a:gd name="connsiteY471" fmla="*/ 1793923 h 2744114"/>
                <a:gd name="connsiteX472" fmla="*/ 7803326 w 12188825"/>
                <a:gd name="connsiteY472" fmla="*/ 1798690 h 2744114"/>
                <a:gd name="connsiteX473" fmla="*/ 7800148 w 12188825"/>
                <a:gd name="connsiteY473" fmla="*/ 1798690 h 2744114"/>
                <a:gd name="connsiteX474" fmla="*/ 7800148 w 12188825"/>
                <a:gd name="connsiteY474" fmla="*/ 1841591 h 2744114"/>
                <a:gd name="connsiteX475" fmla="*/ 7830338 w 12188825"/>
                <a:gd name="connsiteY475" fmla="*/ 1847947 h 2744114"/>
                <a:gd name="connsiteX476" fmla="*/ 7860528 w 12188825"/>
                <a:gd name="connsiteY476" fmla="*/ 1863837 h 2744114"/>
                <a:gd name="connsiteX477" fmla="*/ 7884363 w 12188825"/>
                <a:gd name="connsiteY477" fmla="*/ 1882904 h 2744114"/>
                <a:gd name="connsiteX478" fmla="*/ 7906608 w 12188825"/>
                <a:gd name="connsiteY478" fmla="*/ 1909916 h 2744114"/>
                <a:gd name="connsiteX479" fmla="*/ 7922497 w 12188825"/>
                <a:gd name="connsiteY479" fmla="*/ 1936928 h 2744114"/>
                <a:gd name="connsiteX480" fmla="*/ 7930442 w 12188825"/>
                <a:gd name="connsiteY480" fmla="*/ 1936928 h 2744114"/>
                <a:gd name="connsiteX481" fmla="*/ 7949510 w 12188825"/>
                <a:gd name="connsiteY481" fmla="*/ 1941695 h 2744114"/>
                <a:gd name="connsiteX482" fmla="*/ 7949510 w 12188825"/>
                <a:gd name="connsiteY482" fmla="*/ 1949640 h 2744114"/>
                <a:gd name="connsiteX483" fmla="*/ 7957454 w 12188825"/>
                <a:gd name="connsiteY483" fmla="*/ 1952818 h 2744114"/>
                <a:gd name="connsiteX484" fmla="*/ 7960632 w 12188825"/>
                <a:gd name="connsiteY484" fmla="*/ 1952818 h 2744114"/>
                <a:gd name="connsiteX485" fmla="*/ 7973344 w 12188825"/>
                <a:gd name="connsiteY485" fmla="*/ 1960763 h 2744114"/>
                <a:gd name="connsiteX486" fmla="*/ 8011479 w 12188825"/>
                <a:gd name="connsiteY486" fmla="*/ 1960763 h 2744114"/>
                <a:gd name="connsiteX487" fmla="*/ 8038491 w 12188825"/>
                <a:gd name="connsiteY487" fmla="*/ 1963941 h 2744114"/>
                <a:gd name="connsiteX488" fmla="*/ 8033724 w 12188825"/>
                <a:gd name="connsiteY488" fmla="*/ 2153025 h 2744114"/>
                <a:gd name="connsiteX489" fmla="*/ 8065503 w 12188825"/>
                <a:gd name="connsiteY489" fmla="*/ 2153025 h 2744114"/>
                <a:gd name="connsiteX490" fmla="*/ 8065503 w 12188825"/>
                <a:gd name="connsiteY490" fmla="*/ 2130780 h 2744114"/>
                <a:gd name="connsiteX491" fmla="*/ 8068681 w 12188825"/>
                <a:gd name="connsiteY491" fmla="*/ 2130780 h 2744114"/>
                <a:gd name="connsiteX492" fmla="*/ 8073448 w 12188825"/>
                <a:gd name="connsiteY492" fmla="*/ 2130780 h 2744114"/>
                <a:gd name="connsiteX493" fmla="*/ 8073448 w 12188825"/>
                <a:gd name="connsiteY493" fmla="*/ 2153025 h 2744114"/>
                <a:gd name="connsiteX494" fmla="*/ 8084570 w 12188825"/>
                <a:gd name="connsiteY494" fmla="*/ 2153025 h 2744114"/>
                <a:gd name="connsiteX495" fmla="*/ 8092515 w 12188825"/>
                <a:gd name="connsiteY495" fmla="*/ 2157792 h 2744114"/>
                <a:gd name="connsiteX496" fmla="*/ 8092515 w 12188825"/>
                <a:gd name="connsiteY496" fmla="*/ 2176859 h 2744114"/>
                <a:gd name="connsiteX497" fmla="*/ 8111582 w 12188825"/>
                <a:gd name="connsiteY497" fmla="*/ 2176859 h 2744114"/>
                <a:gd name="connsiteX498" fmla="*/ 8111582 w 12188825"/>
                <a:gd name="connsiteY498" fmla="*/ 2149847 h 2744114"/>
                <a:gd name="connsiteX499" fmla="*/ 8114760 w 12188825"/>
                <a:gd name="connsiteY499" fmla="*/ 2149847 h 2744114"/>
                <a:gd name="connsiteX500" fmla="*/ 8119527 w 12188825"/>
                <a:gd name="connsiteY500" fmla="*/ 2149847 h 2744114"/>
                <a:gd name="connsiteX501" fmla="*/ 8119527 w 12188825"/>
                <a:gd name="connsiteY501" fmla="*/ 2176859 h 2744114"/>
                <a:gd name="connsiteX502" fmla="*/ 8125883 w 12188825"/>
                <a:gd name="connsiteY502" fmla="*/ 2176859 h 2744114"/>
                <a:gd name="connsiteX503" fmla="*/ 8133827 w 12188825"/>
                <a:gd name="connsiteY503" fmla="*/ 2176859 h 2744114"/>
                <a:gd name="connsiteX504" fmla="*/ 8141772 w 12188825"/>
                <a:gd name="connsiteY504" fmla="*/ 2180037 h 2744114"/>
                <a:gd name="connsiteX505" fmla="*/ 8141772 w 12188825"/>
                <a:gd name="connsiteY505" fmla="*/ 2184804 h 2744114"/>
                <a:gd name="connsiteX506" fmla="*/ 8152895 w 12188825"/>
                <a:gd name="connsiteY506" fmla="*/ 2184804 h 2744114"/>
                <a:gd name="connsiteX507" fmla="*/ 8152895 w 12188825"/>
                <a:gd name="connsiteY507" fmla="*/ 991503 h 2744114"/>
                <a:gd name="connsiteX508" fmla="*/ 8192619 w 12188825"/>
                <a:gd name="connsiteY508" fmla="*/ 899344 h 2744114"/>
                <a:gd name="connsiteX509" fmla="*/ 8245054 w 12188825"/>
                <a:gd name="connsiteY509" fmla="*/ 899344 h 2744114"/>
                <a:gd name="connsiteX510" fmla="*/ 8268888 w 12188825"/>
                <a:gd name="connsiteY510" fmla="*/ 848498 h 2744114"/>
                <a:gd name="connsiteX511" fmla="*/ 8626402 w 12188825"/>
                <a:gd name="connsiteY511" fmla="*/ 848498 h 2744114"/>
                <a:gd name="connsiteX512" fmla="*/ 8626402 w 12188825"/>
                <a:gd name="connsiteY512" fmla="*/ 899344 h 2744114"/>
                <a:gd name="connsiteX513" fmla="*/ 8723328 w 12188825"/>
                <a:gd name="connsiteY513" fmla="*/ 899344 h 2744114"/>
                <a:gd name="connsiteX514" fmla="*/ 8726506 w 12188825"/>
                <a:gd name="connsiteY514" fmla="*/ 2242006 h 2744114"/>
                <a:gd name="connsiteX515" fmla="*/ 8761463 w 12188825"/>
                <a:gd name="connsiteY515" fmla="*/ 2242006 h 2744114"/>
                <a:gd name="connsiteX516" fmla="*/ 8764641 w 12188825"/>
                <a:gd name="connsiteY516" fmla="*/ 902522 h 2744114"/>
                <a:gd name="connsiteX517" fmla="*/ 8758285 w 12188825"/>
                <a:gd name="connsiteY517" fmla="*/ 894578 h 2744114"/>
                <a:gd name="connsiteX518" fmla="*/ 8758285 w 12188825"/>
                <a:gd name="connsiteY518" fmla="*/ 880277 h 2744114"/>
                <a:gd name="connsiteX519" fmla="*/ 8764641 w 12188825"/>
                <a:gd name="connsiteY519" fmla="*/ 875510 h 2744114"/>
                <a:gd name="connsiteX520" fmla="*/ 8764641 w 12188825"/>
                <a:gd name="connsiteY520" fmla="*/ 845320 h 2744114"/>
                <a:gd name="connsiteX521" fmla="*/ 8758285 w 12188825"/>
                <a:gd name="connsiteY521" fmla="*/ 837375 h 2744114"/>
                <a:gd name="connsiteX522" fmla="*/ 8758285 w 12188825"/>
                <a:gd name="connsiteY522" fmla="*/ 834198 h 2744114"/>
                <a:gd name="connsiteX523" fmla="*/ 8764641 w 12188825"/>
                <a:gd name="connsiteY523" fmla="*/ 829431 h 2744114"/>
                <a:gd name="connsiteX524" fmla="*/ 8764641 w 12188825"/>
                <a:gd name="connsiteY524" fmla="*/ 783351 h 2744114"/>
                <a:gd name="connsiteX525" fmla="*/ 8758285 w 12188825"/>
                <a:gd name="connsiteY525" fmla="*/ 775406 h 2744114"/>
                <a:gd name="connsiteX526" fmla="*/ 8758285 w 12188825"/>
                <a:gd name="connsiteY526" fmla="*/ 740450 h 2744114"/>
                <a:gd name="connsiteX527" fmla="*/ 8764641 w 12188825"/>
                <a:gd name="connsiteY527" fmla="*/ 732505 h 2744114"/>
                <a:gd name="connsiteX528" fmla="*/ 8788475 w 12188825"/>
                <a:gd name="connsiteY528" fmla="*/ 729327 h 2744114"/>
                <a:gd name="connsiteX529" fmla="*/ 8818665 w 12188825"/>
                <a:gd name="connsiteY529" fmla="*/ 721382 h 2744114"/>
                <a:gd name="connsiteX530" fmla="*/ 8856800 w 12188825"/>
                <a:gd name="connsiteY530" fmla="*/ 718204 h 2744114"/>
                <a:gd name="connsiteX531" fmla="*/ 8856800 w 12188825"/>
                <a:gd name="connsiteY531" fmla="*/ 656235 h 2744114"/>
                <a:gd name="connsiteX532" fmla="*/ 8761463 w 12188825"/>
                <a:gd name="connsiteY532" fmla="*/ 640346 h 2744114"/>
                <a:gd name="connsiteX533" fmla="*/ 8758285 w 12188825"/>
                <a:gd name="connsiteY533" fmla="*/ 640346 h 2744114"/>
                <a:gd name="connsiteX534" fmla="*/ 8750340 w 12188825"/>
                <a:gd name="connsiteY534" fmla="*/ 637168 h 2744114"/>
                <a:gd name="connsiteX535" fmla="*/ 8745573 w 12188825"/>
                <a:gd name="connsiteY535" fmla="*/ 637168 h 2744114"/>
                <a:gd name="connsiteX536" fmla="*/ 8737628 w 12188825"/>
                <a:gd name="connsiteY536" fmla="*/ 637168 h 2744114"/>
                <a:gd name="connsiteX537" fmla="*/ 8731273 w 12188825"/>
                <a:gd name="connsiteY537" fmla="*/ 632401 h 2744114"/>
                <a:gd name="connsiteX538" fmla="*/ 8726506 w 12188825"/>
                <a:gd name="connsiteY538" fmla="*/ 632401 h 2744114"/>
                <a:gd name="connsiteX539" fmla="*/ 8718561 w 12188825"/>
                <a:gd name="connsiteY539" fmla="*/ 632401 h 2744114"/>
                <a:gd name="connsiteX540" fmla="*/ 8710616 w 12188825"/>
                <a:gd name="connsiteY540" fmla="*/ 629223 h 2744114"/>
                <a:gd name="connsiteX541" fmla="*/ 8704261 w 12188825"/>
                <a:gd name="connsiteY541" fmla="*/ 629223 h 2744114"/>
                <a:gd name="connsiteX542" fmla="*/ 8696316 w 12188825"/>
                <a:gd name="connsiteY542" fmla="*/ 624456 h 2744114"/>
                <a:gd name="connsiteX543" fmla="*/ 8691549 w 12188825"/>
                <a:gd name="connsiteY543" fmla="*/ 624456 h 2744114"/>
                <a:gd name="connsiteX544" fmla="*/ 8685193 w 12188825"/>
                <a:gd name="connsiteY544" fmla="*/ 621278 h 2744114"/>
                <a:gd name="connsiteX545" fmla="*/ 8680426 w 12188825"/>
                <a:gd name="connsiteY545" fmla="*/ 618101 h 2744114"/>
                <a:gd name="connsiteX546" fmla="*/ 8677248 w 12188825"/>
                <a:gd name="connsiteY546" fmla="*/ 618101 h 2744114"/>
                <a:gd name="connsiteX547" fmla="*/ 8672482 w 12188825"/>
                <a:gd name="connsiteY547" fmla="*/ 618101 h 2744114"/>
                <a:gd name="connsiteX548" fmla="*/ 8669304 w 12188825"/>
                <a:gd name="connsiteY548" fmla="*/ 613334 h 2744114"/>
                <a:gd name="connsiteX549" fmla="*/ 8669304 w 12188825"/>
                <a:gd name="connsiteY549" fmla="*/ 610156 h 2744114"/>
                <a:gd name="connsiteX550" fmla="*/ 8664537 w 12188825"/>
                <a:gd name="connsiteY550" fmla="*/ 610156 h 2744114"/>
                <a:gd name="connsiteX551" fmla="*/ 8664537 w 12188825"/>
                <a:gd name="connsiteY551" fmla="*/ 605389 h 2744114"/>
                <a:gd name="connsiteX552" fmla="*/ 8661359 w 12188825"/>
                <a:gd name="connsiteY552" fmla="*/ 605389 h 2744114"/>
                <a:gd name="connsiteX553" fmla="*/ 8661359 w 12188825"/>
                <a:gd name="connsiteY553" fmla="*/ 602211 h 2744114"/>
                <a:gd name="connsiteX554" fmla="*/ 8661359 w 12188825"/>
                <a:gd name="connsiteY554" fmla="*/ 597444 h 2744114"/>
                <a:gd name="connsiteX555" fmla="*/ 8661359 w 12188825"/>
                <a:gd name="connsiteY555" fmla="*/ 594266 h 2744114"/>
                <a:gd name="connsiteX556" fmla="*/ 8661359 w 12188825"/>
                <a:gd name="connsiteY556" fmla="*/ 591088 h 2744114"/>
                <a:gd name="connsiteX557" fmla="*/ 8664537 w 12188825"/>
                <a:gd name="connsiteY557" fmla="*/ 586322 h 2744114"/>
                <a:gd name="connsiteX558" fmla="*/ 8669304 w 12188825"/>
                <a:gd name="connsiteY558" fmla="*/ 583144 h 2744114"/>
                <a:gd name="connsiteX559" fmla="*/ 8672482 w 12188825"/>
                <a:gd name="connsiteY559" fmla="*/ 578377 h 2744114"/>
                <a:gd name="connsiteX560" fmla="*/ 8677248 w 12188825"/>
                <a:gd name="connsiteY560" fmla="*/ 578377 h 2744114"/>
                <a:gd name="connsiteX561" fmla="*/ 8680426 w 12188825"/>
                <a:gd name="connsiteY561" fmla="*/ 575199 h 2744114"/>
                <a:gd name="connsiteX562" fmla="*/ 8688371 w 12188825"/>
                <a:gd name="connsiteY562" fmla="*/ 570432 h 2744114"/>
                <a:gd name="connsiteX563" fmla="*/ 8691549 w 12188825"/>
                <a:gd name="connsiteY563" fmla="*/ 570432 h 2744114"/>
                <a:gd name="connsiteX564" fmla="*/ 8707438 w 12188825"/>
                <a:gd name="connsiteY564" fmla="*/ 567254 h 2744114"/>
                <a:gd name="connsiteX565" fmla="*/ 8723328 w 12188825"/>
                <a:gd name="connsiteY565" fmla="*/ 564076 h 2744114"/>
                <a:gd name="connsiteX566" fmla="*/ 8734451 w 12188825"/>
                <a:gd name="connsiteY566" fmla="*/ 559309 h 2744114"/>
                <a:gd name="connsiteX567" fmla="*/ 8745573 w 12188825"/>
                <a:gd name="connsiteY567" fmla="*/ 559309 h 2744114"/>
                <a:gd name="connsiteX568" fmla="*/ 8753518 w 12188825"/>
                <a:gd name="connsiteY568" fmla="*/ 556132 h 2744114"/>
                <a:gd name="connsiteX569" fmla="*/ 8758285 w 12188825"/>
                <a:gd name="connsiteY569" fmla="*/ 556132 h 2744114"/>
                <a:gd name="connsiteX570" fmla="*/ 8769407 w 12188825"/>
                <a:gd name="connsiteY570" fmla="*/ 556132 h 2744114"/>
                <a:gd name="connsiteX571" fmla="*/ 8780530 w 12188825"/>
                <a:gd name="connsiteY571" fmla="*/ 551365 h 2744114"/>
                <a:gd name="connsiteX572" fmla="*/ 8791653 w 12188825"/>
                <a:gd name="connsiteY572" fmla="*/ 551365 h 2744114"/>
                <a:gd name="connsiteX573" fmla="*/ 8807542 w 12188825"/>
                <a:gd name="connsiteY573" fmla="*/ 548187 h 2744114"/>
                <a:gd name="connsiteX574" fmla="*/ 8823432 w 12188825"/>
                <a:gd name="connsiteY574" fmla="*/ 548187 h 2744114"/>
                <a:gd name="connsiteX575" fmla="*/ 8834554 w 12188825"/>
                <a:gd name="connsiteY575" fmla="*/ 543420 h 2744114"/>
                <a:gd name="connsiteX576" fmla="*/ 8837732 w 12188825"/>
                <a:gd name="connsiteY576" fmla="*/ 543420 h 2744114"/>
                <a:gd name="connsiteX577" fmla="*/ 8850444 w 12188825"/>
                <a:gd name="connsiteY577" fmla="*/ 543420 h 2744114"/>
                <a:gd name="connsiteX578" fmla="*/ 8864744 w 12188825"/>
                <a:gd name="connsiteY578" fmla="*/ 543420 h 2744114"/>
                <a:gd name="connsiteX579" fmla="*/ 8869511 w 12188825"/>
                <a:gd name="connsiteY579" fmla="*/ 543420 h 2744114"/>
                <a:gd name="connsiteX580" fmla="*/ 8883812 w 12188825"/>
                <a:gd name="connsiteY580" fmla="*/ 540242 h 2744114"/>
                <a:gd name="connsiteX581" fmla="*/ 8899701 w 12188825"/>
                <a:gd name="connsiteY581" fmla="*/ 540242 h 2744114"/>
                <a:gd name="connsiteX582" fmla="*/ 8904468 w 12188825"/>
                <a:gd name="connsiteY582" fmla="*/ 540242 h 2744114"/>
                <a:gd name="connsiteX583" fmla="*/ 8918769 w 12188825"/>
                <a:gd name="connsiteY583" fmla="*/ 540242 h 2744114"/>
                <a:gd name="connsiteX584" fmla="*/ 8934658 w 12188825"/>
                <a:gd name="connsiteY584" fmla="*/ 540242 h 2744114"/>
                <a:gd name="connsiteX585" fmla="*/ 8937836 w 12188825"/>
                <a:gd name="connsiteY585" fmla="*/ 540242 h 2744114"/>
                <a:gd name="connsiteX586" fmla="*/ 8953726 w 12188825"/>
                <a:gd name="connsiteY586" fmla="*/ 537064 h 2744114"/>
                <a:gd name="connsiteX587" fmla="*/ 8953726 w 12188825"/>
                <a:gd name="connsiteY587" fmla="*/ 470328 h 2744114"/>
                <a:gd name="connsiteX588" fmla="*/ 8953726 w 12188825"/>
                <a:gd name="connsiteY588" fmla="*/ 386114 h 2744114"/>
                <a:gd name="connsiteX589" fmla="*/ 243109 w 12188825"/>
                <a:gd name="connsiteY589" fmla="*/ 88981 h 2744114"/>
                <a:gd name="connsiteX590" fmla="*/ 246287 w 12188825"/>
                <a:gd name="connsiteY590" fmla="*/ 88981 h 2744114"/>
                <a:gd name="connsiteX591" fmla="*/ 251054 w 12188825"/>
                <a:gd name="connsiteY591" fmla="*/ 88981 h 2744114"/>
                <a:gd name="connsiteX592" fmla="*/ 251054 w 12188825"/>
                <a:gd name="connsiteY592" fmla="*/ 189085 h 2744114"/>
                <a:gd name="connsiteX593" fmla="*/ 254232 w 12188825"/>
                <a:gd name="connsiteY593" fmla="*/ 189085 h 2744114"/>
                <a:gd name="connsiteX594" fmla="*/ 254232 w 12188825"/>
                <a:gd name="connsiteY594" fmla="*/ 192262 h 2744114"/>
                <a:gd name="connsiteX595" fmla="*/ 254232 w 12188825"/>
                <a:gd name="connsiteY595" fmla="*/ 320967 h 2744114"/>
                <a:gd name="connsiteX596" fmla="*/ 258999 w 12188825"/>
                <a:gd name="connsiteY596" fmla="*/ 320967 h 2744114"/>
                <a:gd name="connsiteX597" fmla="*/ 258999 w 12188825"/>
                <a:gd name="connsiteY597" fmla="*/ 475095 h 2744114"/>
                <a:gd name="connsiteX598" fmla="*/ 262177 w 12188825"/>
                <a:gd name="connsiteY598" fmla="*/ 475095 h 2744114"/>
                <a:gd name="connsiteX599" fmla="*/ 266944 w 12188825"/>
                <a:gd name="connsiteY599" fmla="*/ 478273 h 2744114"/>
                <a:gd name="connsiteX600" fmla="*/ 266944 w 12188825"/>
                <a:gd name="connsiteY600" fmla="*/ 683248 h 2744114"/>
                <a:gd name="connsiteX601" fmla="*/ 270122 w 12188825"/>
                <a:gd name="connsiteY601" fmla="*/ 683248 h 2744114"/>
                <a:gd name="connsiteX602" fmla="*/ 273299 w 12188825"/>
                <a:gd name="connsiteY602" fmla="*/ 691192 h 2744114"/>
                <a:gd name="connsiteX603" fmla="*/ 278066 w 12188825"/>
                <a:gd name="connsiteY603" fmla="*/ 694370 h 2744114"/>
                <a:gd name="connsiteX604" fmla="*/ 281244 w 12188825"/>
                <a:gd name="connsiteY604" fmla="*/ 702315 h 2744114"/>
                <a:gd name="connsiteX605" fmla="*/ 286011 w 12188825"/>
                <a:gd name="connsiteY605" fmla="*/ 710260 h 2744114"/>
                <a:gd name="connsiteX606" fmla="*/ 289189 w 12188825"/>
                <a:gd name="connsiteY606" fmla="*/ 713438 h 2744114"/>
                <a:gd name="connsiteX607" fmla="*/ 297134 w 12188825"/>
                <a:gd name="connsiteY607" fmla="*/ 718204 h 2744114"/>
                <a:gd name="connsiteX608" fmla="*/ 300312 w 12188825"/>
                <a:gd name="connsiteY608" fmla="*/ 721382 h 2744114"/>
                <a:gd name="connsiteX609" fmla="*/ 308256 w 12188825"/>
                <a:gd name="connsiteY609" fmla="*/ 726149 h 2744114"/>
                <a:gd name="connsiteX610" fmla="*/ 313023 w 12188825"/>
                <a:gd name="connsiteY610" fmla="*/ 726149 h 2744114"/>
                <a:gd name="connsiteX611" fmla="*/ 332091 w 12188825"/>
                <a:gd name="connsiteY611" fmla="*/ 726149 h 2744114"/>
                <a:gd name="connsiteX612" fmla="*/ 346391 w 12188825"/>
                <a:gd name="connsiteY612" fmla="*/ 729327 h 2744114"/>
                <a:gd name="connsiteX613" fmla="*/ 351158 w 12188825"/>
                <a:gd name="connsiteY613" fmla="*/ 729327 h 2744114"/>
                <a:gd name="connsiteX614" fmla="*/ 373403 w 12188825"/>
                <a:gd name="connsiteY614" fmla="*/ 740450 h 2744114"/>
                <a:gd name="connsiteX615" fmla="*/ 373403 w 12188825"/>
                <a:gd name="connsiteY615" fmla="*/ 745217 h 2744114"/>
                <a:gd name="connsiteX616" fmla="*/ 373403 w 12188825"/>
                <a:gd name="connsiteY616" fmla="*/ 748394 h 2744114"/>
                <a:gd name="connsiteX617" fmla="*/ 370225 w 12188825"/>
                <a:gd name="connsiteY617" fmla="*/ 753161 h 2744114"/>
                <a:gd name="connsiteX618" fmla="*/ 365458 w 12188825"/>
                <a:gd name="connsiteY618" fmla="*/ 753161 h 2744114"/>
                <a:gd name="connsiteX619" fmla="*/ 351158 w 12188825"/>
                <a:gd name="connsiteY619" fmla="*/ 759517 h 2744114"/>
                <a:gd name="connsiteX620" fmla="*/ 346391 w 12188825"/>
                <a:gd name="connsiteY620" fmla="*/ 764284 h 2744114"/>
                <a:gd name="connsiteX621" fmla="*/ 340035 w 12188825"/>
                <a:gd name="connsiteY621" fmla="*/ 764284 h 2744114"/>
                <a:gd name="connsiteX622" fmla="*/ 332091 w 12188825"/>
                <a:gd name="connsiteY622" fmla="*/ 764284 h 2744114"/>
                <a:gd name="connsiteX623" fmla="*/ 324146 w 12188825"/>
                <a:gd name="connsiteY623" fmla="*/ 764284 h 2744114"/>
                <a:gd name="connsiteX624" fmla="*/ 316201 w 12188825"/>
                <a:gd name="connsiteY624" fmla="*/ 767462 h 2744114"/>
                <a:gd name="connsiteX625" fmla="*/ 300312 w 12188825"/>
                <a:gd name="connsiteY625" fmla="*/ 767462 h 2744114"/>
                <a:gd name="connsiteX626" fmla="*/ 305078 w 12188825"/>
                <a:gd name="connsiteY626" fmla="*/ 772229 h 2744114"/>
                <a:gd name="connsiteX627" fmla="*/ 305078 w 12188825"/>
                <a:gd name="connsiteY627" fmla="*/ 775407 h 2744114"/>
                <a:gd name="connsiteX628" fmla="*/ 305078 w 12188825"/>
                <a:gd name="connsiteY628" fmla="*/ 786529 h 2744114"/>
                <a:gd name="connsiteX629" fmla="*/ 305078 w 12188825"/>
                <a:gd name="connsiteY629" fmla="*/ 802419 h 2744114"/>
                <a:gd name="connsiteX630" fmla="*/ 305078 w 12188825"/>
                <a:gd name="connsiteY630" fmla="*/ 818308 h 2744114"/>
                <a:gd name="connsiteX631" fmla="*/ 308256 w 12188825"/>
                <a:gd name="connsiteY631" fmla="*/ 834198 h 2744114"/>
                <a:gd name="connsiteX632" fmla="*/ 308256 w 12188825"/>
                <a:gd name="connsiteY632" fmla="*/ 848498 h 2744114"/>
                <a:gd name="connsiteX633" fmla="*/ 308256 w 12188825"/>
                <a:gd name="connsiteY633" fmla="*/ 853265 h 2744114"/>
                <a:gd name="connsiteX634" fmla="*/ 305078 w 12188825"/>
                <a:gd name="connsiteY634" fmla="*/ 853265 h 2744114"/>
                <a:gd name="connsiteX635" fmla="*/ 297134 w 12188825"/>
                <a:gd name="connsiteY635" fmla="*/ 856443 h 2744114"/>
                <a:gd name="connsiteX636" fmla="*/ 292367 w 12188825"/>
                <a:gd name="connsiteY636" fmla="*/ 856443 h 2744114"/>
                <a:gd name="connsiteX637" fmla="*/ 292367 w 12188825"/>
                <a:gd name="connsiteY637" fmla="*/ 861210 h 2744114"/>
                <a:gd name="connsiteX638" fmla="*/ 300312 w 12188825"/>
                <a:gd name="connsiteY638" fmla="*/ 861210 h 2744114"/>
                <a:gd name="connsiteX639" fmla="*/ 335268 w 12188825"/>
                <a:gd name="connsiteY639" fmla="*/ 861210 h 2744114"/>
                <a:gd name="connsiteX640" fmla="*/ 362281 w 12188825"/>
                <a:gd name="connsiteY640" fmla="*/ 861210 h 2744114"/>
                <a:gd name="connsiteX641" fmla="*/ 381348 w 12188825"/>
                <a:gd name="connsiteY641" fmla="*/ 864388 h 2744114"/>
                <a:gd name="connsiteX642" fmla="*/ 392471 w 12188825"/>
                <a:gd name="connsiteY642" fmla="*/ 867566 h 2744114"/>
                <a:gd name="connsiteX643" fmla="*/ 392471 w 12188825"/>
                <a:gd name="connsiteY643" fmla="*/ 872332 h 2744114"/>
                <a:gd name="connsiteX644" fmla="*/ 392471 w 12188825"/>
                <a:gd name="connsiteY644" fmla="*/ 875510 h 2744114"/>
                <a:gd name="connsiteX645" fmla="*/ 381348 w 12188825"/>
                <a:gd name="connsiteY645" fmla="*/ 880277 h 2744114"/>
                <a:gd name="connsiteX646" fmla="*/ 362281 w 12188825"/>
                <a:gd name="connsiteY646" fmla="*/ 880277 h 2744114"/>
                <a:gd name="connsiteX647" fmla="*/ 335268 w 12188825"/>
                <a:gd name="connsiteY647" fmla="*/ 883455 h 2744114"/>
                <a:gd name="connsiteX648" fmla="*/ 305078 w 12188825"/>
                <a:gd name="connsiteY648" fmla="*/ 883455 h 2744114"/>
                <a:gd name="connsiteX649" fmla="*/ 292367 w 12188825"/>
                <a:gd name="connsiteY649" fmla="*/ 883455 h 2744114"/>
                <a:gd name="connsiteX650" fmla="*/ 292367 w 12188825"/>
                <a:gd name="connsiteY650" fmla="*/ 891400 h 2744114"/>
                <a:gd name="connsiteX651" fmla="*/ 308256 w 12188825"/>
                <a:gd name="connsiteY651" fmla="*/ 891400 h 2744114"/>
                <a:gd name="connsiteX652" fmla="*/ 332091 w 12188825"/>
                <a:gd name="connsiteY652" fmla="*/ 894578 h 2744114"/>
                <a:gd name="connsiteX653" fmla="*/ 351158 w 12188825"/>
                <a:gd name="connsiteY653" fmla="*/ 894578 h 2744114"/>
                <a:gd name="connsiteX654" fmla="*/ 362281 w 12188825"/>
                <a:gd name="connsiteY654" fmla="*/ 894578 h 2744114"/>
                <a:gd name="connsiteX655" fmla="*/ 365458 w 12188825"/>
                <a:gd name="connsiteY655" fmla="*/ 899345 h 2744114"/>
                <a:gd name="connsiteX656" fmla="*/ 365458 w 12188825"/>
                <a:gd name="connsiteY656" fmla="*/ 910467 h 2744114"/>
                <a:gd name="connsiteX657" fmla="*/ 373403 w 12188825"/>
                <a:gd name="connsiteY657" fmla="*/ 910467 h 2744114"/>
                <a:gd name="connsiteX658" fmla="*/ 381348 w 12188825"/>
                <a:gd name="connsiteY658" fmla="*/ 915234 h 2744114"/>
                <a:gd name="connsiteX659" fmla="*/ 386115 w 12188825"/>
                <a:gd name="connsiteY659" fmla="*/ 915234 h 2744114"/>
                <a:gd name="connsiteX660" fmla="*/ 392471 w 12188825"/>
                <a:gd name="connsiteY660" fmla="*/ 2207049 h 2744114"/>
                <a:gd name="connsiteX661" fmla="*/ 481452 w 12188825"/>
                <a:gd name="connsiteY661" fmla="*/ 2211816 h 2744114"/>
                <a:gd name="connsiteX662" fmla="*/ 481452 w 12188825"/>
                <a:gd name="connsiteY662" fmla="*/ 2176859 h 2744114"/>
                <a:gd name="connsiteX663" fmla="*/ 500519 w 12188825"/>
                <a:gd name="connsiteY663" fmla="*/ 2168915 h 2744114"/>
                <a:gd name="connsiteX664" fmla="*/ 804008 w 12188825"/>
                <a:gd name="connsiteY664" fmla="*/ 2168915 h 2744114"/>
                <a:gd name="connsiteX665" fmla="*/ 824665 w 12188825"/>
                <a:gd name="connsiteY665" fmla="*/ 2114890 h 2744114"/>
                <a:gd name="connsiteX666" fmla="*/ 862800 w 12188825"/>
                <a:gd name="connsiteY666" fmla="*/ 2052921 h 2744114"/>
                <a:gd name="connsiteX667" fmla="*/ 916824 w 12188825"/>
                <a:gd name="connsiteY667" fmla="*/ 2006842 h 2744114"/>
                <a:gd name="connsiteX668" fmla="*/ 981971 w 12188825"/>
                <a:gd name="connsiteY668" fmla="*/ 1976652 h 2744114"/>
                <a:gd name="connsiteX669" fmla="*/ 1047118 w 12188825"/>
                <a:gd name="connsiteY669" fmla="*/ 1963940 h 2744114"/>
                <a:gd name="connsiteX670" fmla="*/ 1066185 w 12188825"/>
                <a:gd name="connsiteY670" fmla="*/ 1968707 h 2744114"/>
                <a:gd name="connsiteX671" fmla="*/ 1066185 w 12188825"/>
                <a:gd name="connsiteY671" fmla="*/ 1658862 h 2744114"/>
                <a:gd name="connsiteX672" fmla="*/ 1131332 w 12188825"/>
                <a:gd name="connsiteY672" fmla="*/ 1658862 h 2744114"/>
                <a:gd name="connsiteX673" fmla="*/ 1131332 w 12188825"/>
                <a:gd name="connsiteY673" fmla="*/ 1571470 h 2744114"/>
                <a:gd name="connsiteX674" fmla="*/ 1244147 w 12188825"/>
                <a:gd name="connsiteY674" fmla="*/ 1571470 h 2744114"/>
                <a:gd name="connsiteX675" fmla="*/ 1244147 w 12188825"/>
                <a:gd name="connsiteY675" fmla="*/ 1482489 h 2744114"/>
                <a:gd name="connsiteX676" fmla="*/ 1420521 w 12188825"/>
                <a:gd name="connsiteY676" fmla="*/ 1482489 h 2744114"/>
                <a:gd name="connsiteX677" fmla="*/ 1420521 w 12188825"/>
                <a:gd name="connsiteY677" fmla="*/ 1571470 h 2744114"/>
                <a:gd name="connsiteX678" fmla="*/ 1482490 w 12188825"/>
                <a:gd name="connsiteY678" fmla="*/ 1571470 h 2744114"/>
                <a:gd name="connsiteX679" fmla="*/ 1482490 w 12188825"/>
                <a:gd name="connsiteY679" fmla="*/ 1658862 h 2744114"/>
                <a:gd name="connsiteX680" fmla="*/ 1689053 w 12188825"/>
                <a:gd name="connsiteY680" fmla="*/ 1658862 h 2744114"/>
                <a:gd name="connsiteX681" fmla="*/ 1689053 w 12188825"/>
                <a:gd name="connsiteY681" fmla="*/ 2014787 h 2744114"/>
                <a:gd name="connsiteX682" fmla="*/ 1747844 w 12188825"/>
                <a:gd name="connsiteY682" fmla="*/ 2014787 h 2744114"/>
                <a:gd name="connsiteX683" fmla="*/ 1878138 w 12188825"/>
                <a:gd name="connsiteY683" fmla="*/ 1960762 h 2744114"/>
                <a:gd name="connsiteX684" fmla="*/ 2032266 w 12188825"/>
                <a:gd name="connsiteY684" fmla="*/ 1922628 h 2744114"/>
                <a:gd name="connsiteX685" fmla="*/ 2032266 w 12188825"/>
                <a:gd name="connsiteY685" fmla="*/ 2744114 h 2744114"/>
                <a:gd name="connsiteX686" fmla="*/ 0 w 12188825"/>
                <a:gd name="connsiteY686" fmla="*/ 2744114 h 2744114"/>
                <a:gd name="connsiteX687" fmla="*/ 0 w 12188825"/>
                <a:gd name="connsiteY687" fmla="*/ 2238828 h 2744114"/>
                <a:gd name="connsiteX688" fmla="*/ 42902 w 12188825"/>
                <a:gd name="connsiteY688" fmla="*/ 2234061 h 2744114"/>
                <a:gd name="connsiteX689" fmla="*/ 42902 w 12188825"/>
                <a:gd name="connsiteY689" fmla="*/ 2207049 h 2744114"/>
                <a:gd name="connsiteX690" fmla="*/ 123938 w 12188825"/>
                <a:gd name="connsiteY690" fmla="*/ 2203871 h 2744114"/>
                <a:gd name="connsiteX691" fmla="*/ 115993 w 12188825"/>
                <a:gd name="connsiteY691" fmla="*/ 915234 h 2744114"/>
                <a:gd name="connsiteX692" fmla="*/ 119171 w 12188825"/>
                <a:gd name="connsiteY692" fmla="*/ 915234 h 2744114"/>
                <a:gd name="connsiteX693" fmla="*/ 127116 w 12188825"/>
                <a:gd name="connsiteY693" fmla="*/ 915234 h 2744114"/>
                <a:gd name="connsiteX694" fmla="*/ 135061 w 12188825"/>
                <a:gd name="connsiteY694" fmla="*/ 915234 h 2744114"/>
                <a:gd name="connsiteX695" fmla="*/ 139828 w 12188825"/>
                <a:gd name="connsiteY695" fmla="*/ 915234 h 2744114"/>
                <a:gd name="connsiteX696" fmla="*/ 139828 w 12188825"/>
                <a:gd name="connsiteY696" fmla="*/ 899345 h 2744114"/>
                <a:gd name="connsiteX697" fmla="*/ 150950 w 12188825"/>
                <a:gd name="connsiteY697" fmla="*/ 894578 h 2744114"/>
                <a:gd name="connsiteX698" fmla="*/ 170018 w 12188825"/>
                <a:gd name="connsiteY698" fmla="*/ 894578 h 2744114"/>
                <a:gd name="connsiteX699" fmla="*/ 192263 w 12188825"/>
                <a:gd name="connsiteY699" fmla="*/ 894578 h 2744114"/>
                <a:gd name="connsiteX700" fmla="*/ 208153 w 12188825"/>
                <a:gd name="connsiteY700" fmla="*/ 891400 h 2744114"/>
                <a:gd name="connsiteX701" fmla="*/ 208153 w 12188825"/>
                <a:gd name="connsiteY701" fmla="*/ 883455 h 2744114"/>
                <a:gd name="connsiteX702" fmla="*/ 197030 w 12188825"/>
                <a:gd name="connsiteY702" fmla="*/ 883455 h 2744114"/>
                <a:gd name="connsiteX703" fmla="*/ 166840 w 12188825"/>
                <a:gd name="connsiteY703" fmla="*/ 883455 h 2744114"/>
                <a:gd name="connsiteX704" fmla="*/ 139828 w 12188825"/>
                <a:gd name="connsiteY704" fmla="*/ 883455 h 2744114"/>
                <a:gd name="connsiteX705" fmla="*/ 119171 w 12188825"/>
                <a:gd name="connsiteY705" fmla="*/ 880277 h 2744114"/>
                <a:gd name="connsiteX706" fmla="*/ 108049 w 12188825"/>
                <a:gd name="connsiteY706" fmla="*/ 880277 h 2744114"/>
                <a:gd name="connsiteX707" fmla="*/ 104871 w 12188825"/>
                <a:gd name="connsiteY707" fmla="*/ 875510 h 2744114"/>
                <a:gd name="connsiteX708" fmla="*/ 104871 w 12188825"/>
                <a:gd name="connsiteY708" fmla="*/ 867566 h 2744114"/>
                <a:gd name="connsiteX709" fmla="*/ 115993 w 12188825"/>
                <a:gd name="connsiteY709" fmla="*/ 867566 h 2744114"/>
                <a:gd name="connsiteX710" fmla="*/ 131883 w 12188825"/>
                <a:gd name="connsiteY710" fmla="*/ 864388 h 2744114"/>
                <a:gd name="connsiteX711" fmla="*/ 158895 w 12188825"/>
                <a:gd name="connsiteY711" fmla="*/ 861210 h 2744114"/>
                <a:gd name="connsiteX712" fmla="*/ 189085 w 12188825"/>
                <a:gd name="connsiteY712" fmla="*/ 861210 h 2744114"/>
                <a:gd name="connsiteX713" fmla="*/ 208153 w 12188825"/>
                <a:gd name="connsiteY713" fmla="*/ 861210 h 2744114"/>
                <a:gd name="connsiteX714" fmla="*/ 208153 w 12188825"/>
                <a:gd name="connsiteY714" fmla="*/ 856443 h 2744114"/>
                <a:gd name="connsiteX715" fmla="*/ 204975 w 12188825"/>
                <a:gd name="connsiteY715" fmla="*/ 856443 h 2744114"/>
                <a:gd name="connsiteX716" fmla="*/ 197030 w 12188825"/>
                <a:gd name="connsiteY716" fmla="*/ 856443 h 2744114"/>
                <a:gd name="connsiteX717" fmla="*/ 192263 w 12188825"/>
                <a:gd name="connsiteY717" fmla="*/ 853265 h 2744114"/>
                <a:gd name="connsiteX718" fmla="*/ 189085 w 12188825"/>
                <a:gd name="connsiteY718" fmla="*/ 853265 h 2744114"/>
                <a:gd name="connsiteX719" fmla="*/ 189085 w 12188825"/>
                <a:gd name="connsiteY719" fmla="*/ 848498 h 2744114"/>
                <a:gd name="connsiteX720" fmla="*/ 189085 w 12188825"/>
                <a:gd name="connsiteY720" fmla="*/ 834198 h 2744114"/>
                <a:gd name="connsiteX721" fmla="*/ 189085 w 12188825"/>
                <a:gd name="connsiteY721" fmla="*/ 818308 h 2744114"/>
                <a:gd name="connsiteX722" fmla="*/ 189085 w 12188825"/>
                <a:gd name="connsiteY722" fmla="*/ 802419 h 2744114"/>
                <a:gd name="connsiteX723" fmla="*/ 189085 w 12188825"/>
                <a:gd name="connsiteY723" fmla="*/ 786529 h 2744114"/>
                <a:gd name="connsiteX724" fmla="*/ 189085 w 12188825"/>
                <a:gd name="connsiteY724" fmla="*/ 775407 h 2744114"/>
                <a:gd name="connsiteX725" fmla="*/ 189085 w 12188825"/>
                <a:gd name="connsiteY725" fmla="*/ 772229 h 2744114"/>
                <a:gd name="connsiteX726" fmla="*/ 192263 w 12188825"/>
                <a:gd name="connsiteY726" fmla="*/ 772229 h 2744114"/>
                <a:gd name="connsiteX727" fmla="*/ 200208 w 12188825"/>
                <a:gd name="connsiteY727" fmla="*/ 772229 h 2744114"/>
                <a:gd name="connsiteX728" fmla="*/ 204975 w 12188825"/>
                <a:gd name="connsiteY728" fmla="*/ 767462 h 2744114"/>
                <a:gd name="connsiteX729" fmla="*/ 197030 w 12188825"/>
                <a:gd name="connsiteY729" fmla="*/ 767462 h 2744114"/>
                <a:gd name="connsiteX730" fmla="*/ 189085 w 12188825"/>
                <a:gd name="connsiteY730" fmla="*/ 767462 h 2744114"/>
                <a:gd name="connsiteX731" fmla="*/ 177962 w 12188825"/>
                <a:gd name="connsiteY731" fmla="*/ 767462 h 2744114"/>
                <a:gd name="connsiteX732" fmla="*/ 170018 w 12188825"/>
                <a:gd name="connsiteY732" fmla="*/ 767462 h 2744114"/>
                <a:gd name="connsiteX733" fmla="*/ 162073 w 12188825"/>
                <a:gd name="connsiteY733" fmla="*/ 764284 h 2744114"/>
                <a:gd name="connsiteX734" fmla="*/ 158895 w 12188825"/>
                <a:gd name="connsiteY734" fmla="*/ 764284 h 2744114"/>
                <a:gd name="connsiteX735" fmla="*/ 150950 w 12188825"/>
                <a:gd name="connsiteY735" fmla="*/ 764284 h 2744114"/>
                <a:gd name="connsiteX736" fmla="*/ 135061 w 12188825"/>
                <a:gd name="connsiteY736" fmla="*/ 756339 h 2744114"/>
                <a:gd name="connsiteX737" fmla="*/ 127116 w 12188825"/>
                <a:gd name="connsiteY737" fmla="*/ 756339 h 2744114"/>
                <a:gd name="connsiteX738" fmla="*/ 127116 w 12188825"/>
                <a:gd name="connsiteY738" fmla="*/ 753161 h 2744114"/>
                <a:gd name="connsiteX739" fmla="*/ 127116 w 12188825"/>
                <a:gd name="connsiteY739" fmla="*/ 745217 h 2744114"/>
                <a:gd name="connsiteX740" fmla="*/ 146184 w 12188825"/>
                <a:gd name="connsiteY740" fmla="*/ 732505 h 2744114"/>
                <a:gd name="connsiteX741" fmla="*/ 154128 w 12188825"/>
                <a:gd name="connsiteY741" fmla="*/ 729327 h 2744114"/>
                <a:gd name="connsiteX742" fmla="*/ 166840 w 12188825"/>
                <a:gd name="connsiteY742" fmla="*/ 729327 h 2744114"/>
                <a:gd name="connsiteX743" fmla="*/ 185907 w 12188825"/>
                <a:gd name="connsiteY743" fmla="*/ 726149 h 2744114"/>
                <a:gd name="connsiteX744" fmla="*/ 192263 w 12188825"/>
                <a:gd name="connsiteY744" fmla="*/ 726149 h 2744114"/>
                <a:gd name="connsiteX745" fmla="*/ 197030 w 12188825"/>
                <a:gd name="connsiteY745" fmla="*/ 721382 h 2744114"/>
                <a:gd name="connsiteX746" fmla="*/ 204975 w 12188825"/>
                <a:gd name="connsiteY746" fmla="*/ 718204 h 2744114"/>
                <a:gd name="connsiteX747" fmla="*/ 208153 w 12188825"/>
                <a:gd name="connsiteY747" fmla="*/ 713438 h 2744114"/>
                <a:gd name="connsiteX748" fmla="*/ 216097 w 12188825"/>
                <a:gd name="connsiteY748" fmla="*/ 710260 h 2744114"/>
                <a:gd name="connsiteX749" fmla="*/ 219275 w 12188825"/>
                <a:gd name="connsiteY749" fmla="*/ 702315 h 2744114"/>
                <a:gd name="connsiteX750" fmla="*/ 224042 w 12188825"/>
                <a:gd name="connsiteY750" fmla="*/ 699137 h 2744114"/>
                <a:gd name="connsiteX751" fmla="*/ 224042 w 12188825"/>
                <a:gd name="connsiteY751" fmla="*/ 691192 h 2744114"/>
                <a:gd name="connsiteX752" fmla="*/ 227220 w 12188825"/>
                <a:gd name="connsiteY752" fmla="*/ 683248 h 2744114"/>
                <a:gd name="connsiteX753" fmla="*/ 231987 w 12188825"/>
                <a:gd name="connsiteY753" fmla="*/ 683248 h 2744114"/>
                <a:gd name="connsiteX754" fmla="*/ 231987 w 12188825"/>
                <a:gd name="connsiteY754" fmla="*/ 478273 h 2744114"/>
                <a:gd name="connsiteX755" fmla="*/ 235165 w 12188825"/>
                <a:gd name="connsiteY755" fmla="*/ 475095 h 2744114"/>
                <a:gd name="connsiteX756" fmla="*/ 235165 w 12188825"/>
                <a:gd name="connsiteY756" fmla="*/ 320967 h 2744114"/>
                <a:gd name="connsiteX757" fmla="*/ 239931 w 12188825"/>
                <a:gd name="connsiteY757" fmla="*/ 320967 h 2744114"/>
                <a:gd name="connsiteX758" fmla="*/ 239931 w 12188825"/>
                <a:gd name="connsiteY758" fmla="*/ 192262 h 2744114"/>
                <a:gd name="connsiteX759" fmla="*/ 243109 w 12188825"/>
                <a:gd name="connsiteY759" fmla="*/ 189085 h 2744114"/>
                <a:gd name="connsiteX760" fmla="*/ 243109 w 12188825"/>
                <a:gd name="connsiteY760" fmla="*/ 92159 h 2744114"/>
                <a:gd name="connsiteX761" fmla="*/ 3648227 w 12188825"/>
                <a:gd name="connsiteY761" fmla="*/ 0 h 2744114"/>
                <a:gd name="connsiteX762" fmla="*/ 3651405 w 12188825"/>
                <a:gd name="connsiteY762" fmla="*/ 0 h 2744114"/>
                <a:gd name="connsiteX763" fmla="*/ 3651405 w 12188825"/>
                <a:gd name="connsiteY763" fmla="*/ 19067 h 2744114"/>
                <a:gd name="connsiteX764" fmla="*/ 3651405 w 12188825"/>
                <a:gd name="connsiteY764" fmla="*/ 146183 h 2744114"/>
                <a:gd name="connsiteX765" fmla="*/ 3664117 w 12188825"/>
                <a:gd name="connsiteY765" fmla="*/ 146183 h 2744114"/>
                <a:gd name="connsiteX766" fmla="*/ 3664117 w 12188825"/>
                <a:gd name="connsiteY766" fmla="*/ 0 h 2744114"/>
                <a:gd name="connsiteX767" fmla="*/ 3667295 w 12188825"/>
                <a:gd name="connsiteY767" fmla="*/ 0 h 2744114"/>
                <a:gd name="connsiteX768" fmla="*/ 3670473 w 12188825"/>
                <a:gd name="connsiteY768" fmla="*/ 19067 h 2744114"/>
                <a:gd name="connsiteX769" fmla="*/ 3670473 w 12188825"/>
                <a:gd name="connsiteY769" fmla="*/ 146183 h 2744114"/>
                <a:gd name="connsiteX770" fmla="*/ 3683185 w 12188825"/>
                <a:gd name="connsiteY770" fmla="*/ 146183 h 2744114"/>
                <a:gd name="connsiteX771" fmla="*/ 3683185 w 12188825"/>
                <a:gd name="connsiteY771" fmla="*/ 0 h 2744114"/>
                <a:gd name="connsiteX772" fmla="*/ 3686362 w 12188825"/>
                <a:gd name="connsiteY772" fmla="*/ 0 h 2744114"/>
                <a:gd name="connsiteX773" fmla="*/ 3686362 w 12188825"/>
                <a:gd name="connsiteY773" fmla="*/ 19067 h 2744114"/>
                <a:gd name="connsiteX774" fmla="*/ 3686362 w 12188825"/>
                <a:gd name="connsiteY774" fmla="*/ 146183 h 2744114"/>
                <a:gd name="connsiteX775" fmla="*/ 3697485 w 12188825"/>
                <a:gd name="connsiteY775" fmla="*/ 146183 h 2744114"/>
                <a:gd name="connsiteX776" fmla="*/ 3697485 w 12188825"/>
                <a:gd name="connsiteY776" fmla="*/ 0 h 2744114"/>
                <a:gd name="connsiteX777" fmla="*/ 3705429 w 12188825"/>
                <a:gd name="connsiteY777" fmla="*/ 0 h 2744114"/>
                <a:gd name="connsiteX778" fmla="*/ 3705429 w 12188825"/>
                <a:gd name="connsiteY778" fmla="*/ 19067 h 2744114"/>
                <a:gd name="connsiteX779" fmla="*/ 3705429 w 12188825"/>
                <a:gd name="connsiteY779" fmla="*/ 146183 h 2744114"/>
                <a:gd name="connsiteX780" fmla="*/ 3718141 w 12188825"/>
                <a:gd name="connsiteY780" fmla="*/ 146183 h 2744114"/>
                <a:gd name="connsiteX781" fmla="*/ 3718141 w 12188825"/>
                <a:gd name="connsiteY781" fmla="*/ 0 h 2744114"/>
                <a:gd name="connsiteX782" fmla="*/ 3721319 w 12188825"/>
                <a:gd name="connsiteY782" fmla="*/ 0 h 2744114"/>
                <a:gd name="connsiteX783" fmla="*/ 3721319 w 12188825"/>
                <a:gd name="connsiteY783" fmla="*/ 19067 h 2744114"/>
                <a:gd name="connsiteX784" fmla="*/ 3721319 w 12188825"/>
                <a:gd name="connsiteY784" fmla="*/ 146183 h 2744114"/>
                <a:gd name="connsiteX785" fmla="*/ 3737209 w 12188825"/>
                <a:gd name="connsiteY785" fmla="*/ 146183 h 2744114"/>
                <a:gd name="connsiteX786" fmla="*/ 3737209 w 12188825"/>
                <a:gd name="connsiteY786" fmla="*/ 127116 h 2744114"/>
                <a:gd name="connsiteX787" fmla="*/ 3748332 w 12188825"/>
                <a:gd name="connsiteY787" fmla="*/ 127116 h 2744114"/>
                <a:gd name="connsiteX788" fmla="*/ 3748332 w 12188825"/>
                <a:gd name="connsiteY788" fmla="*/ 200207 h 2744114"/>
                <a:gd name="connsiteX789" fmla="*/ 3748332 w 12188825"/>
                <a:gd name="connsiteY789" fmla="*/ 421071 h 2744114"/>
                <a:gd name="connsiteX790" fmla="*/ 3929472 w 12188825"/>
                <a:gd name="connsiteY790" fmla="*/ 421071 h 2744114"/>
                <a:gd name="connsiteX791" fmla="*/ 3929472 w 12188825"/>
                <a:gd name="connsiteY791" fmla="*/ 424249 h 2744114"/>
                <a:gd name="connsiteX792" fmla="*/ 3929472 w 12188825"/>
                <a:gd name="connsiteY792" fmla="*/ 451261 h 2744114"/>
                <a:gd name="connsiteX793" fmla="*/ 3929472 w 12188825"/>
                <a:gd name="connsiteY793" fmla="*/ 462384 h 2744114"/>
                <a:gd name="connsiteX794" fmla="*/ 3929472 w 12188825"/>
                <a:gd name="connsiteY794" fmla="*/ 483040 h 2744114"/>
                <a:gd name="connsiteX795" fmla="*/ 4067709 w 12188825"/>
                <a:gd name="connsiteY795" fmla="*/ 483040 h 2744114"/>
                <a:gd name="connsiteX796" fmla="*/ 4067709 w 12188825"/>
                <a:gd name="connsiteY796" fmla="*/ 483040 h 2744114"/>
                <a:gd name="connsiteX797" fmla="*/ 4113788 w 12188825"/>
                <a:gd name="connsiteY797" fmla="*/ 483040 h 2744114"/>
                <a:gd name="connsiteX798" fmla="*/ 4113788 w 12188825"/>
                <a:gd name="connsiteY798" fmla="*/ 489396 h 2744114"/>
                <a:gd name="connsiteX799" fmla="*/ 4113788 w 12188825"/>
                <a:gd name="connsiteY799" fmla="*/ 497340 h 2744114"/>
                <a:gd name="connsiteX800" fmla="*/ 4113788 w 12188825"/>
                <a:gd name="connsiteY800" fmla="*/ 524352 h 2744114"/>
                <a:gd name="connsiteX801" fmla="*/ 4113788 w 12188825"/>
                <a:gd name="connsiteY801" fmla="*/ 532297 h 2744114"/>
                <a:gd name="connsiteX802" fmla="*/ 4113788 w 12188825"/>
                <a:gd name="connsiteY802" fmla="*/ 564076 h 2744114"/>
                <a:gd name="connsiteX803" fmla="*/ 4113788 w 12188825"/>
                <a:gd name="connsiteY803" fmla="*/ 648290 h 2744114"/>
                <a:gd name="connsiteX804" fmla="*/ 4136033 w 12188825"/>
                <a:gd name="connsiteY804" fmla="*/ 648290 h 2744114"/>
                <a:gd name="connsiteX805" fmla="*/ 4252026 w 12188825"/>
                <a:gd name="connsiteY805" fmla="*/ 656235 h 2744114"/>
                <a:gd name="connsiteX806" fmla="*/ 4352130 w 12188825"/>
                <a:gd name="connsiteY806" fmla="*/ 664180 h 2744114"/>
                <a:gd name="connsiteX807" fmla="*/ 4352130 w 12188825"/>
                <a:gd name="connsiteY807" fmla="*/ 756339 h 2744114"/>
                <a:gd name="connsiteX808" fmla="*/ 4355307 w 12188825"/>
                <a:gd name="connsiteY808" fmla="*/ 756339 h 2744114"/>
                <a:gd name="connsiteX809" fmla="*/ 4355307 w 12188825"/>
                <a:gd name="connsiteY809" fmla="*/ 759517 h 2744114"/>
                <a:gd name="connsiteX810" fmla="*/ 4352130 w 12188825"/>
                <a:gd name="connsiteY810" fmla="*/ 764284 h 2744114"/>
                <a:gd name="connsiteX811" fmla="*/ 4352130 w 12188825"/>
                <a:gd name="connsiteY811" fmla="*/ 821486 h 2744114"/>
                <a:gd name="connsiteX812" fmla="*/ 4355307 w 12188825"/>
                <a:gd name="connsiteY812" fmla="*/ 821486 h 2744114"/>
                <a:gd name="connsiteX813" fmla="*/ 4352130 w 12188825"/>
                <a:gd name="connsiteY813" fmla="*/ 829431 h 2744114"/>
                <a:gd name="connsiteX814" fmla="*/ 4352130 w 12188825"/>
                <a:gd name="connsiteY814" fmla="*/ 883455 h 2744114"/>
                <a:gd name="connsiteX815" fmla="*/ 4355307 w 12188825"/>
                <a:gd name="connsiteY815" fmla="*/ 883455 h 2744114"/>
                <a:gd name="connsiteX816" fmla="*/ 4355307 w 12188825"/>
                <a:gd name="connsiteY816" fmla="*/ 888222 h 2744114"/>
                <a:gd name="connsiteX817" fmla="*/ 4352130 w 12188825"/>
                <a:gd name="connsiteY817" fmla="*/ 891400 h 2744114"/>
                <a:gd name="connsiteX818" fmla="*/ 4352130 w 12188825"/>
                <a:gd name="connsiteY818" fmla="*/ 1004215 h 2744114"/>
                <a:gd name="connsiteX819" fmla="*/ 4387086 w 12188825"/>
                <a:gd name="connsiteY819" fmla="*/ 1004215 h 2744114"/>
                <a:gd name="connsiteX820" fmla="*/ 4387086 w 12188825"/>
                <a:gd name="connsiteY820" fmla="*/ 853265 h 2744114"/>
                <a:gd name="connsiteX821" fmla="*/ 4487191 w 12188825"/>
                <a:gd name="connsiteY821" fmla="*/ 853265 h 2744114"/>
                <a:gd name="connsiteX822" fmla="*/ 4487191 w 12188825"/>
                <a:gd name="connsiteY822" fmla="*/ 918412 h 2744114"/>
                <a:gd name="connsiteX823" fmla="*/ 4579349 w 12188825"/>
                <a:gd name="connsiteY823" fmla="*/ 918412 h 2744114"/>
                <a:gd name="connsiteX824" fmla="*/ 4579349 w 12188825"/>
                <a:gd name="connsiteY824" fmla="*/ 1004215 h 2744114"/>
                <a:gd name="connsiteX825" fmla="*/ 4674686 w 12188825"/>
                <a:gd name="connsiteY825" fmla="*/ 1004215 h 2744114"/>
                <a:gd name="connsiteX826" fmla="*/ 4674686 w 12188825"/>
                <a:gd name="connsiteY826" fmla="*/ 1334717 h 2744114"/>
                <a:gd name="connsiteX827" fmla="*/ 4679453 w 12188825"/>
                <a:gd name="connsiteY827" fmla="*/ 1334717 h 2744114"/>
                <a:gd name="connsiteX828" fmla="*/ 4679453 w 12188825"/>
                <a:gd name="connsiteY828" fmla="*/ 1331539 h 2744114"/>
                <a:gd name="connsiteX829" fmla="*/ 4720766 w 12188825"/>
                <a:gd name="connsiteY829" fmla="*/ 1328361 h 2744114"/>
                <a:gd name="connsiteX830" fmla="*/ 4720766 w 12188825"/>
                <a:gd name="connsiteY830" fmla="*/ 1296582 h 2744114"/>
                <a:gd name="connsiteX831" fmla="*/ 4760489 w 12188825"/>
                <a:gd name="connsiteY831" fmla="*/ 1293404 h 2744114"/>
                <a:gd name="connsiteX832" fmla="*/ 4760489 w 12188825"/>
                <a:gd name="connsiteY832" fmla="*/ 1266392 h 2744114"/>
                <a:gd name="connsiteX833" fmla="*/ 4798624 w 12188825"/>
                <a:gd name="connsiteY833" fmla="*/ 1258447 h 2744114"/>
                <a:gd name="connsiteX834" fmla="*/ 4798624 w 12188825"/>
                <a:gd name="connsiteY834" fmla="*/ 1231435 h 2744114"/>
                <a:gd name="connsiteX835" fmla="*/ 4833581 w 12188825"/>
                <a:gd name="connsiteY835" fmla="*/ 1223490 h 2744114"/>
                <a:gd name="connsiteX836" fmla="*/ 4833581 w 12188825"/>
                <a:gd name="connsiteY836" fmla="*/ 1196478 h 2744114"/>
                <a:gd name="connsiteX837" fmla="*/ 4879660 w 12188825"/>
                <a:gd name="connsiteY837" fmla="*/ 1188533 h 2744114"/>
                <a:gd name="connsiteX838" fmla="*/ 4955930 w 12188825"/>
                <a:gd name="connsiteY838" fmla="*/ 1188533 h 2744114"/>
                <a:gd name="connsiteX839" fmla="*/ 5017899 w 12188825"/>
                <a:gd name="connsiteY839" fmla="*/ 1196478 h 2744114"/>
                <a:gd name="connsiteX840" fmla="*/ 5021077 w 12188825"/>
                <a:gd name="connsiteY840" fmla="*/ 1207600 h 2744114"/>
                <a:gd name="connsiteX841" fmla="*/ 5025844 w 12188825"/>
                <a:gd name="connsiteY841" fmla="*/ 1226668 h 2744114"/>
                <a:gd name="connsiteX842" fmla="*/ 5048089 w 12188825"/>
                <a:gd name="connsiteY842" fmla="*/ 1231435 h 2744114"/>
                <a:gd name="connsiteX843" fmla="*/ 5060800 w 12188825"/>
                <a:gd name="connsiteY843" fmla="*/ 1247324 h 2744114"/>
                <a:gd name="connsiteX844" fmla="*/ 5060800 w 12188825"/>
                <a:gd name="connsiteY844" fmla="*/ 1261625 h 2744114"/>
                <a:gd name="connsiteX845" fmla="*/ 5083046 w 12188825"/>
                <a:gd name="connsiteY845" fmla="*/ 1266392 h 2744114"/>
                <a:gd name="connsiteX846" fmla="*/ 5094168 w 12188825"/>
                <a:gd name="connsiteY846" fmla="*/ 1280692 h 2744114"/>
                <a:gd name="connsiteX847" fmla="*/ 5094168 w 12188825"/>
                <a:gd name="connsiteY847" fmla="*/ 1296582 h 2744114"/>
                <a:gd name="connsiteX848" fmla="*/ 5118003 w 12188825"/>
                <a:gd name="connsiteY848" fmla="*/ 1301349 h 2744114"/>
                <a:gd name="connsiteX849" fmla="*/ 5129125 w 12188825"/>
                <a:gd name="connsiteY849" fmla="*/ 1320416 h 2744114"/>
                <a:gd name="connsiteX850" fmla="*/ 5129125 w 12188825"/>
                <a:gd name="connsiteY850" fmla="*/ 1331539 h 2744114"/>
                <a:gd name="connsiteX851" fmla="*/ 5160904 w 12188825"/>
                <a:gd name="connsiteY851" fmla="*/ 1334717 h 2744114"/>
                <a:gd name="connsiteX852" fmla="*/ 5164082 w 12188825"/>
                <a:gd name="connsiteY852" fmla="*/ 1339484 h 2744114"/>
                <a:gd name="connsiteX853" fmla="*/ 5191094 w 12188825"/>
                <a:gd name="connsiteY853" fmla="*/ 1334717 h 2744114"/>
                <a:gd name="connsiteX854" fmla="*/ 5280075 w 12188825"/>
                <a:gd name="connsiteY854" fmla="*/ 1347428 h 2744114"/>
                <a:gd name="connsiteX855" fmla="*/ 5280075 w 12188825"/>
                <a:gd name="connsiteY855" fmla="*/ 1436409 h 2744114"/>
                <a:gd name="connsiteX856" fmla="*/ 5283253 w 12188825"/>
                <a:gd name="connsiteY856" fmla="*/ 1874959 h 2744114"/>
                <a:gd name="connsiteX857" fmla="*/ 5402424 w 12188825"/>
                <a:gd name="connsiteY857" fmla="*/ 1874959 h 2744114"/>
                <a:gd name="connsiteX858" fmla="*/ 5402424 w 12188825"/>
                <a:gd name="connsiteY858" fmla="*/ 1428465 h 2744114"/>
                <a:gd name="connsiteX859" fmla="*/ 5402424 w 12188825"/>
                <a:gd name="connsiteY859" fmla="*/ 1331539 h 2744114"/>
                <a:gd name="connsiteX860" fmla="*/ 5486639 w 12188825"/>
                <a:gd name="connsiteY860" fmla="*/ 1320416 h 2744114"/>
                <a:gd name="connsiteX861" fmla="*/ 5518418 w 12188825"/>
                <a:gd name="connsiteY861" fmla="*/ 1323594 h 2744114"/>
                <a:gd name="connsiteX862" fmla="*/ 5521595 w 12188825"/>
                <a:gd name="connsiteY862" fmla="*/ 1320416 h 2744114"/>
                <a:gd name="connsiteX863" fmla="*/ 5556553 w 12188825"/>
                <a:gd name="connsiteY863" fmla="*/ 1315649 h 2744114"/>
                <a:gd name="connsiteX864" fmla="*/ 5556553 w 12188825"/>
                <a:gd name="connsiteY864" fmla="*/ 1304527 h 2744114"/>
                <a:gd name="connsiteX865" fmla="*/ 5559730 w 12188825"/>
                <a:gd name="connsiteY865" fmla="*/ 1285459 h 2744114"/>
                <a:gd name="connsiteX866" fmla="*/ 5591509 w 12188825"/>
                <a:gd name="connsiteY866" fmla="*/ 1280692 h 2744114"/>
                <a:gd name="connsiteX867" fmla="*/ 5591509 w 12188825"/>
                <a:gd name="connsiteY867" fmla="*/ 1269570 h 2744114"/>
                <a:gd name="connsiteX868" fmla="*/ 5599454 w 12188825"/>
                <a:gd name="connsiteY868" fmla="*/ 1250502 h 2744114"/>
                <a:gd name="connsiteX869" fmla="*/ 5626466 w 12188825"/>
                <a:gd name="connsiteY869" fmla="*/ 1247324 h 2744114"/>
                <a:gd name="connsiteX870" fmla="*/ 5629644 w 12188825"/>
                <a:gd name="connsiteY870" fmla="*/ 1231435 h 2744114"/>
                <a:gd name="connsiteX871" fmla="*/ 5632822 w 12188825"/>
                <a:gd name="connsiteY871" fmla="*/ 1215545 h 2744114"/>
                <a:gd name="connsiteX872" fmla="*/ 5664601 w 12188825"/>
                <a:gd name="connsiteY872" fmla="*/ 1212367 h 2744114"/>
                <a:gd name="connsiteX873" fmla="*/ 5664601 w 12188825"/>
                <a:gd name="connsiteY873" fmla="*/ 1193300 h 2744114"/>
                <a:gd name="connsiteX874" fmla="*/ 5667779 w 12188825"/>
                <a:gd name="connsiteY874" fmla="*/ 1180588 h 2744114"/>
                <a:gd name="connsiteX875" fmla="*/ 5724981 w 12188825"/>
                <a:gd name="connsiteY875" fmla="*/ 1172644 h 2744114"/>
                <a:gd name="connsiteX876" fmla="*/ 5806017 w 12188825"/>
                <a:gd name="connsiteY876" fmla="*/ 1172644 h 2744114"/>
                <a:gd name="connsiteX877" fmla="*/ 5856864 w 12188825"/>
                <a:gd name="connsiteY877" fmla="*/ 1180588 h 2744114"/>
                <a:gd name="connsiteX878" fmla="*/ 5852097 w 12188825"/>
                <a:gd name="connsiteY878" fmla="*/ 1212367 h 2744114"/>
                <a:gd name="connsiteX879" fmla="*/ 5891820 w 12188825"/>
                <a:gd name="connsiteY879" fmla="*/ 1215545 h 2744114"/>
                <a:gd name="connsiteX880" fmla="*/ 5891820 w 12188825"/>
                <a:gd name="connsiteY880" fmla="*/ 1247324 h 2744114"/>
                <a:gd name="connsiteX881" fmla="*/ 5929955 w 12188825"/>
                <a:gd name="connsiteY881" fmla="*/ 1250502 h 2744114"/>
                <a:gd name="connsiteX882" fmla="*/ 5929955 w 12188825"/>
                <a:gd name="connsiteY882" fmla="*/ 1280692 h 2744114"/>
                <a:gd name="connsiteX883" fmla="*/ 5968090 w 12188825"/>
                <a:gd name="connsiteY883" fmla="*/ 1285459 h 2744114"/>
                <a:gd name="connsiteX884" fmla="*/ 5968090 w 12188825"/>
                <a:gd name="connsiteY884" fmla="*/ 1315649 h 2744114"/>
                <a:gd name="connsiteX885" fmla="*/ 6014169 w 12188825"/>
                <a:gd name="connsiteY885" fmla="*/ 1320416 h 2744114"/>
                <a:gd name="connsiteX886" fmla="*/ 6010992 w 12188825"/>
                <a:gd name="connsiteY886" fmla="*/ 1328361 h 2744114"/>
                <a:gd name="connsiteX887" fmla="*/ 6041182 w 12188825"/>
                <a:gd name="connsiteY887" fmla="*/ 1323594 h 2744114"/>
                <a:gd name="connsiteX888" fmla="*/ 6095206 w 12188825"/>
                <a:gd name="connsiteY888" fmla="*/ 1331539 h 2744114"/>
                <a:gd name="connsiteX889" fmla="*/ 6095206 w 12188825"/>
                <a:gd name="connsiteY889" fmla="*/ 2744114 h 2744114"/>
                <a:gd name="connsiteX890" fmla="*/ 4067710 w 12188825"/>
                <a:gd name="connsiteY890" fmla="*/ 2744114 h 2744114"/>
                <a:gd name="connsiteX891" fmla="*/ 4067709 w 12188825"/>
                <a:gd name="connsiteY891" fmla="*/ 2744114 h 2744114"/>
                <a:gd name="connsiteX892" fmla="*/ 2032266 w 12188825"/>
                <a:gd name="connsiteY892" fmla="*/ 2744114 h 2744114"/>
                <a:gd name="connsiteX893" fmla="*/ 2032266 w 12188825"/>
                <a:gd name="connsiteY893" fmla="*/ 1922628 h 2744114"/>
                <a:gd name="connsiteX894" fmla="*/ 2067223 w 12188825"/>
                <a:gd name="connsiteY894" fmla="*/ 1914683 h 2744114"/>
                <a:gd name="connsiteX895" fmla="*/ 2254719 w 12188825"/>
                <a:gd name="connsiteY895" fmla="*/ 1895615 h 2744114"/>
                <a:gd name="connsiteX896" fmla="*/ 2286498 w 12188825"/>
                <a:gd name="connsiteY896" fmla="*/ 1895615 h 2744114"/>
                <a:gd name="connsiteX897" fmla="*/ 2459694 w 12188825"/>
                <a:gd name="connsiteY897" fmla="*/ 1901971 h 2744114"/>
                <a:gd name="connsiteX898" fmla="*/ 2489884 w 12188825"/>
                <a:gd name="connsiteY898" fmla="*/ 1906738 h 2744114"/>
                <a:gd name="connsiteX899" fmla="*/ 2528019 w 12188825"/>
                <a:gd name="connsiteY899" fmla="*/ 1909916 h 2744114"/>
                <a:gd name="connsiteX900" fmla="*/ 2543908 w 12188825"/>
                <a:gd name="connsiteY900" fmla="*/ 1887671 h 2744114"/>
                <a:gd name="connsiteX901" fmla="*/ 2559797 w 12188825"/>
                <a:gd name="connsiteY901" fmla="*/ 1874959 h 2744114"/>
                <a:gd name="connsiteX902" fmla="*/ 2620178 w 12188825"/>
                <a:gd name="connsiteY902" fmla="*/ 1906738 h 2744114"/>
                <a:gd name="connsiteX903" fmla="*/ 2620178 w 12188825"/>
                <a:gd name="connsiteY903" fmla="*/ 1917861 h 2744114"/>
                <a:gd name="connsiteX904" fmla="*/ 2624944 w 12188825"/>
                <a:gd name="connsiteY904" fmla="*/ 1906738 h 2744114"/>
                <a:gd name="connsiteX905" fmla="*/ 2686913 w 12188825"/>
                <a:gd name="connsiteY905" fmla="*/ 1874959 h 2744114"/>
                <a:gd name="connsiteX906" fmla="*/ 2701213 w 12188825"/>
                <a:gd name="connsiteY906" fmla="*/ 1887671 h 2744114"/>
                <a:gd name="connsiteX907" fmla="*/ 2717103 w 12188825"/>
                <a:gd name="connsiteY907" fmla="*/ 1909916 h 2744114"/>
                <a:gd name="connsiteX908" fmla="*/ 2720281 w 12188825"/>
                <a:gd name="connsiteY908" fmla="*/ 1909916 h 2744114"/>
                <a:gd name="connsiteX909" fmla="*/ 2760005 w 12188825"/>
                <a:gd name="connsiteY909" fmla="*/ 1906738 h 2744114"/>
                <a:gd name="connsiteX910" fmla="*/ 2787017 w 12188825"/>
                <a:gd name="connsiteY910" fmla="*/ 1901971 h 2744114"/>
                <a:gd name="connsiteX911" fmla="*/ 2847397 w 12188825"/>
                <a:gd name="connsiteY911" fmla="*/ 1898793 h 2744114"/>
                <a:gd name="connsiteX912" fmla="*/ 2847397 w 12188825"/>
                <a:gd name="connsiteY912" fmla="*/ 818308 h 2744114"/>
                <a:gd name="connsiteX913" fmla="*/ 2917311 w 12188825"/>
                <a:gd name="connsiteY913" fmla="*/ 818308 h 2744114"/>
                <a:gd name="connsiteX914" fmla="*/ 2917311 w 12188825"/>
                <a:gd name="connsiteY914" fmla="*/ 613334 h 2744114"/>
                <a:gd name="connsiteX915" fmla="*/ 2998347 w 12188825"/>
                <a:gd name="connsiteY915" fmla="*/ 613334 h 2744114"/>
                <a:gd name="connsiteX916" fmla="*/ 2998347 w 12188825"/>
                <a:gd name="connsiteY916" fmla="*/ 818308 h 2744114"/>
                <a:gd name="connsiteX917" fmla="*/ 3174721 w 12188825"/>
                <a:gd name="connsiteY917" fmla="*/ 818308 h 2744114"/>
                <a:gd name="connsiteX918" fmla="*/ 3174721 w 12188825"/>
                <a:gd name="connsiteY918" fmla="*/ 613334 h 2744114"/>
                <a:gd name="connsiteX919" fmla="*/ 3217622 w 12188825"/>
                <a:gd name="connsiteY919" fmla="*/ 613334 h 2744114"/>
                <a:gd name="connsiteX920" fmla="*/ 3217622 w 12188825"/>
                <a:gd name="connsiteY920" fmla="*/ 818308 h 2744114"/>
                <a:gd name="connsiteX921" fmla="*/ 3325671 w 12188825"/>
                <a:gd name="connsiteY921" fmla="*/ 818308 h 2744114"/>
                <a:gd name="connsiteX922" fmla="*/ 3325671 w 12188825"/>
                <a:gd name="connsiteY922" fmla="*/ 1172644 h 2744114"/>
                <a:gd name="connsiteX923" fmla="*/ 3513167 w 12188825"/>
                <a:gd name="connsiteY923" fmla="*/ 1172644 h 2744114"/>
                <a:gd name="connsiteX924" fmla="*/ 3513167 w 12188825"/>
                <a:gd name="connsiteY924" fmla="*/ 656235 h 2744114"/>
                <a:gd name="connsiteX925" fmla="*/ 3570369 w 12188825"/>
                <a:gd name="connsiteY925" fmla="*/ 656235 h 2744114"/>
                <a:gd name="connsiteX926" fmla="*/ 3570369 w 12188825"/>
                <a:gd name="connsiteY926" fmla="*/ 640346 h 2744114"/>
                <a:gd name="connsiteX927" fmla="*/ 3575136 w 12188825"/>
                <a:gd name="connsiteY927" fmla="*/ 640346 h 2744114"/>
                <a:gd name="connsiteX928" fmla="*/ 3575136 w 12188825"/>
                <a:gd name="connsiteY928" fmla="*/ 564076 h 2744114"/>
                <a:gd name="connsiteX929" fmla="*/ 3575136 w 12188825"/>
                <a:gd name="connsiteY929" fmla="*/ 532298 h 2744114"/>
                <a:gd name="connsiteX930" fmla="*/ 3575136 w 12188825"/>
                <a:gd name="connsiteY930" fmla="*/ 529120 h 2744114"/>
                <a:gd name="connsiteX931" fmla="*/ 3575136 w 12188825"/>
                <a:gd name="connsiteY931" fmla="*/ 497341 h 2744114"/>
                <a:gd name="connsiteX932" fmla="*/ 3575136 w 12188825"/>
                <a:gd name="connsiteY932" fmla="*/ 489396 h 2744114"/>
                <a:gd name="connsiteX933" fmla="*/ 3575136 w 12188825"/>
                <a:gd name="connsiteY933" fmla="*/ 483040 h 2744114"/>
                <a:gd name="connsiteX934" fmla="*/ 3621216 w 12188825"/>
                <a:gd name="connsiteY934" fmla="*/ 483040 h 2744114"/>
                <a:gd name="connsiteX935" fmla="*/ 3621216 w 12188825"/>
                <a:gd name="connsiteY935" fmla="*/ 448083 h 2744114"/>
                <a:gd name="connsiteX936" fmla="*/ 3621216 w 12188825"/>
                <a:gd name="connsiteY936" fmla="*/ 435372 h 2744114"/>
                <a:gd name="connsiteX937" fmla="*/ 3621216 w 12188825"/>
                <a:gd name="connsiteY937" fmla="*/ 408360 h 2744114"/>
                <a:gd name="connsiteX938" fmla="*/ 3621216 w 12188825"/>
                <a:gd name="connsiteY938" fmla="*/ 402004 h 2744114"/>
                <a:gd name="connsiteX939" fmla="*/ 3621216 w 12188825"/>
                <a:gd name="connsiteY939" fmla="*/ 127116 h 2744114"/>
                <a:gd name="connsiteX940" fmla="*/ 3632338 w 12188825"/>
                <a:gd name="connsiteY940" fmla="*/ 127116 h 2744114"/>
                <a:gd name="connsiteX941" fmla="*/ 3637105 w 12188825"/>
                <a:gd name="connsiteY941" fmla="*/ 146183 h 2744114"/>
                <a:gd name="connsiteX942" fmla="*/ 3648227 w 12188825"/>
                <a:gd name="connsiteY942" fmla="*/ 146183 h 274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Lst>
              <a:rect l="l" t="t" r="r" b="b"/>
              <a:pathLst>
                <a:path w="12188825" h="2744114">
                  <a:moveTo>
                    <a:pt x="292367" y="1833647"/>
                  </a:moveTo>
                  <a:lnTo>
                    <a:pt x="292367" y="1971885"/>
                  </a:lnTo>
                  <a:lnTo>
                    <a:pt x="316201" y="1976652"/>
                  </a:lnTo>
                  <a:lnTo>
                    <a:pt x="319379" y="1976652"/>
                  </a:lnTo>
                  <a:lnTo>
                    <a:pt x="316201" y="1833647"/>
                  </a:lnTo>
                  <a:lnTo>
                    <a:pt x="313023" y="1833647"/>
                  </a:lnTo>
                  <a:close/>
                  <a:moveTo>
                    <a:pt x="192263" y="1828880"/>
                  </a:moveTo>
                  <a:lnTo>
                    <a:pt x="192263" y="1976652"/>
                  </a:lnTo>
                  <a:lnTo>
                    <a:pt x="204975" y="1971885"/>
                  </a:lnTo>
                  <a:lnTo>
                    <a:pt x="224042" y="1971885"/>
                  </a:lnTo>
                  <a:lnTo>
                    <a:pt x="224042" y="1828880"/>
                  </a:lnTo>
                  <a:lnTo>
                    <a:pt x="216097" y="1828880"/>
                  </a:lnTo>
                  <a:lnTo>
                    <a:pt x="200208" y="1828880"/>
                  </a:lnTo>
                  <a:close/>
                  <a:moveTo>
                    <a:pt x="292367" y="1609605"/>
                  </a:moveTo>
                  <a:lnTo>
                    <a:pt x="292367" y="1790745"/>
                  </a:lnTo>
                  <a:lnTo>
                    <a:pt x="305078" y="1790745"/>
                  </a:lnTo>
                  <a:lnTo>
                    <a:pt x="316201" y="1790745"/>
                  </a:lnTo>
                  <a:lnTo>
                    <a:pt x="316201" y="1609605"/>
                  </a:lnTo>
                  <a:lnTo>
                    <a:pt x="308256" y="1609605"/>
                  </a:lnTo>
                  <a:close/>
                  <a:moveTo>
                    <a:pt x="189085" y="1609605"/>
                  </a:moveTo>
                  <a:lnTo>
                    <a:pt x="192263" y="1793923"/>
                  </a:lnTo>
                  <a:lnTo>
                    <a:pt x="204975" y="1790745"/>
                  </a:lnTo>
                  <a:lnTo>
                    <a:pt x="219275" y="1790745"/>
                  </a:lnTo>
                  <a:lnTo>
                    <a:pt x="224042" y="1790745"/>
                  </a:lnTo>
                  <a:lnTo>
                    <a:pt x="224042" y="1609605"/>
                  </a:lnTo>
                  <a:lnTo>
                    <a:pt x="216097" y="1609605"/>
                  </a:lnTo>
                  <a:lnTo>
                    <a:pt x="200208" y="1609605"/>
                  </a:lnTo>
                  <a:close/>
                  <a:moveTo>
                    <a:pt x="289189" y="1382385"/>
                  </a:moveTo>
                  <a:lnTo>
                    <a:pt x="292367" y="1577826"/>
                  </a:lnTo>
                  <a:lnTo>
                    <a:pt x="305078" y="1577826"/>
                  </a:lnTo>
                  <a:lnTo>
                    <a:pt x="316201" y="1577826"/>
                  </a:lnTo>
                  <a:lnTo>
                    <a:pt x="316201" y="1382385"/>
                  </a:lnTo>
                  <a:lnTo>
                    <a:pt x="308256" y="1382385"/>
                  </a:lnTo>
                  <a:close/>
                  <a:moveTo>
                    <a:pt x="189085" y="1382385"/>
                  </a:moveTo>
                  <a:lnTo>
                    <a:pt x="189085" y="1577826"/>
                  </a:lnTo>
                  <a:lnTo>
                    <a:pt x="204975" y="1577826"/>
                  </a:lnTo>
                  <a:lnTo>
                    <a:pt x="216097" y="1577826"/>
                  </a:lnTo>
                  <a:lnTo>
                    <a:pt x="224042" y="1577826"/>
                  </a:lnTo>
                  <a:lnTo>
                    <a:pt x="224042" y="1382385"/>
                  </a:lnTo>
                  <a:lnTo>
                    <a:pt x="216097" y="1382385"/>
                  </a:lnTo>
                  <a:lnTo>
                    <a:pt x="197030" y="1382385"/>
                  </a:lnTo>
                  <a:close/>
                  <a:moveTo>
                    <a:pt x="289189" y="1158343"/>
                  </a:moveTo>
                  <a:lnTo>
                    <a:pt x="289189" y="1358551"/>
                  </a:lnTo>
                  <a:lnTo>
                    <a:pt x="300312" y="1358551"/>
                  </a:lnTo>
                  <a:lnTo>
                    <a:pt x="316201" y="1358551"/>
                  </a:lnTo>
                  <a:lnTo>
                    <a:pt x="313023" y="1158343"/>
                  </a:lnTo>
                  <a:lnTo>
                    <a:pt x="300312" y="1158343"/>
                  </a:lnTo>
                  <a:close/>
                  <a:moveTo>
                    <a:pt x="189085" y="1158343"/>
                  </a:moveTo>
                  <a:lnTo>
                    <a:pt x="189085" y="1358551"/>
                  </a:lnTo>
                  <a:lnTo>
                    <a:pt x="200208" y="1358551"/>
                  </a:lnTo>
                  <a:lnTo>
                    <a:pt x="216097" y="1358551"/>
                  </a:lnTo>
                  <a:lnTo>
                    <a:pt x="219275" y="1358551"/>
                  </a:lnTo>
                  <a:lnTo>
                    <a:pt x="219275" y="1158343"/>
                  </a:lnTo>
                  <a:lnTo>
                    <a:pt x="216097" y="1158343"/>
                  </a:lnTo>
                  <a:lnTo>
                    <a:pt x="200208" y="1158343"/>
                  </a:lnTo>
                  <a:close/>
                  <a:moveTo>
                    <a:pt x="289189" y="991504"/>
                  </a:moveTo>
                  <a:lnTo>
                    <a:pt x="289189" y="1131331"/>
                  </a:lnTo>
                  <a:lnTo>
                    <a:pt x="308256" y="1131331"/>
                  </a:lnTo>
                  <a:lnTo>
                    <a:pt x="313023" y="1131331"/>
                  </a:lnTo>
                  <a:lnTo>
                    <a:pt x="313023" y="991504"/>
                  </a:lnTo>
                  <a:lnTo>
                    <a:pt x="300312" y="991504"/>
                  </a:lnTo>
                  <a:close/>
                  <a:moveTo>
                    <a:pt x="185907" y="991504"/>
                  </a:moveTo>
                  <a:lnTo>
                    <a:pt x="189085" y="1131331"/>
                  </a:lnTo>
                  <a:lnTo>
                    <a:pt x="197030" y="1131331"/>
                  </a:lnTo>
                  <a:lnTo>
                    <a:pt x="212919" y="1131331"/>
                  </a:lnTo>
                  <a:lnTo>
                    <a:pt x="219275" y="1131331"/>
                  </a:lnTo>
                  <a:lnTo>
                    <a:pt x="219275" y="991504"/>
                  </a:lnTo>
                  <a:lnTo>
                    <a:pt x="208153" y="991504"/>
                  </a:lnTo>
                  <a:lnTo>
                    <a:pt x="192263" y="991504"/>
                  </a:lnTo>
                  <a:close/>
                  <a:moveTo>
                    <a:pt x="8953726" y="239931"/>
                  </a:moveTo>
                  <a:lnTo>
                    <a:pt x="8961670" y="239931"/>
                  </a:lnTo>
                  <a:lnTo>
                    <a:pt x="8961670" y="243109"/>
                  </a:lnTo>
                  <a:lnTo>
                    <a:pt x="8961670" y="470328"/>
                  </a:lnTo>
                  <a:lnTo>
                    <a:pt x="8964848" y="475095"/>
                  </a:lnTo>
                  <a:lnTo>
                    <a:pt x="8964848" y="483040"/>
                  </a:lnTo>
                  <a:lnTo>
                    <a:pt x="8972793" y="483040"/>
                  </a:lnTo>
                  <a:lnTo>
                    <a:pt x="8972793" y="421071"/>
                  </a:lnTo>
                  <a:lnTo>
                    <a:pt x="8977560" y="421071"/>
                  </a:lnTo>
                  <a:lnTo>
                    <a:pt x="8977560" y="483040"/>
                  </a:lnTo>
                  <a:lnTo>
                    <a:pt x="9091964" y="483040"/>
                  </a:lnTo>
                  <a:lnTo>
                    <a:pt x="9091964" y="470328"/>
                  </a:lnTo>
                  <a:lnTo>
                    <a:pt x="9096731" y="470328"/>
                  </a:lnTo>
                  <a:lnTo>
                    <a:pt x="9096731" y="381347"/>
                  </a:lnTo>
                  <a:lnTo>
                    <a:pt x="9103087" y="381347"/>
                  </a:lnTo>
                  <a:lnTo>
                    <a:pt x="9103087" y="386114"/>
                  </a:lnTo>
                  <a:lnTo>
                    <a:pt x="9103087" y="470328"/>
                  </a:lnTo>
                  <a:lnTo>
                    <a:pt x="9103087" y="475095"/>
                  </a:lnTo>
                  <a:lnTo>
                    <a:pt x="9103087" y="483040"/>
                  </a:lnTo>
                  <a:lnTo>
                    <a:pt x="9107854" y="483040"/>
                  </a:lnTo>
                  <a:lnTo>
                    <a:pt x="9107854" y="421071"/>
                  </a:lnTo>
                  <a:lnTo>
                    <a:pt x="9115798" y="421071"/>
                  </a:lnTo>
                  <a:lnTo>
                    <a:pt x="9115798" y="483040"/>
                  </a:lnTo>
                  <a:lnTo>
                    <a:pt x="9234970" y="478273"/>
                  </a:lnTo>
                  <a:lnTo>
                    <a:pt x="9234970" y="470328"/>
                  </a:lnTo>
                  <a:lnTo>
                    <a:pt x="9238147" y="470328"/>
                  </a:lnTo>
                  <a:lnTo>
                    <a:pt x="9238147" y="381347"/>
                  </a:lnTo>
                  <a:lnTo>
                    <a:pt x="9242914" y="381347"/>
                  </a:lnTo>
                  <a:lnTo>
                    <a:pt x="9246092" y="381347"/>
                  </a:lnTo>
                  <a:lnTo>
                    <a:pt x="9246092" y="421071"/>
                  </a:lnTo>
                  <a:lnTo>
                    <a:pt x="9254037" y="421071"/>
                  </a:lnTo>
                  <a:lnTo>
                    <a:pt x="9254037" y="478273"/>
                  </a:lnTo>
                  <a:lnTo>
                    <a:pt x="9376386" y="478273"/>
                  </a:lnTo>
                  <a:lnTo>
                    <a:pt x="9376386" y="470328"/>
                  </a:lnTo>
                  <a:lnTo>
                    <a:pt x="9381153" y="470328"/>
                  </a:lnTo>
                  <a:lnTo>
                    <a:pt x="9381153" y="381347"/>
                  </a:lnTo>
                  <a:lnTo>
                    <a:pt x="9384331" y="381347"/>
                  </a:lnTo>
                  <a:lnTo>
                    <a:pt x="9384331" y="416304"/>
                  </a:lnTo>
                  <a:lnTo>
                    <a:pt x="9389098" y="416304"/>
                  </a:lnTo>
                  <a:lnTo>
                    <a:pt x="9389098" y="421071"/>
                  </a:lnTo>
                  <a:lnTo>
                    <a:pt x="9389098" y="478273"/>
                  </a:lnTo>
                  <a:lnTo>
                    <a:pt x="9519391" y="478273"/>
                  </a:lnTo>
                  <a:lnTo>
                    <a:pt x="9519391" y="470328"/>
                  </a:lnTo>
                  <a:lnTo>
                    <a:pt x="9519391" y="467150"/>
                  </a:lnTo>
                  <a:lnTo>
                    <a:pt x="9519391" y="416304"/>
                  </a:lnTo>
                  <a:lnTo>
                    <a:pt x="9522569" y="416304"/>
                  </a:lnTo>
                  <a:lnTo>
                    <a:pt x="9522569" y="381347"/>
                  </a:lnTo>
                  <a:lnTo>
                    <a:pt x="9527336" y="381347"/>
                  </a:lnTo>
                  <a:lnTo>
                    <a:pt x="9527336" y="467150"/>
                  </a:lnTo>
                  <a:lnTo>
                    <a:pt x="9530514" y="467150"/>
                  </a:lnTo>
                  <a:lnTo>
                    <a:pt x="9530514" y="629223"/>
                  </a:lnTo>
                  <a:lnTo>
                    <a:pt x="9530514" y="632401"/>
                  </a:lnTo>
                  <a:lnTo>
                    <a:pt x="9530514" y="656235"/>
                  </a:lnTo>
                  <a:lnTo>
                    <a:pt x="9530514" y="659413"/>
                  </a:lnTo>
                  <a:lnTo>
                    <a:pt x="9527336" y="659413"/>
                  </a:lnTo>
                  <a:lnTo>
                    <a:pt x="9527336" y="686425"/>
                  </a:lnTo>
                  <a:lnTo>
                    <a:pt x="9535281" y="686425"/>
                  </a:lnTo>
                  <a:lnTo>
                    <a:pt x="9535281" y="699137"/>
                  </a:lnTo>
                  <a:lnTo>
                    <a:pt x="9530514" y="710260"/>
                  </a:lnTo>
                  <a:lnTo>
                    <a:pt x="9527336" y="710260"/>
                  </a:lnTo>
                  <a:lnTo>
                    <a:pt x="9527336" y="726149"/>
                  </a:lnTo>
                  <a:lnTo>
                    <a:pt x="9511447" y="726149"/>
                  </a:lnTo>
                  <a:lnTo>
                    <a:pt x="9446300" y="726149"/>
                  </a:lnTo>
                  <a:lnTo>
                    <a:pt x="9446300" y="1026460"/>
                  </a:lnTo>
                  <a:lnTo>
                    <a:pt x="9446300" y="1550814"/>
                  </a:lnTo>
                  <a:lnTo>
                    <a:pt x="9473312" y="1550814"/>
                  </a:lnTo>
                  <a:lnTo>
                    <a:pt x="9473312" y="1512679"/>
                  </a:lnTo>
                  <a:lnTo>
                    <a:pt x="9522569" y="1512679"/>
                  </a:lnTo>
                  <a:lnTo>
                    <a:pt x="9522569" y="1247324"/>
                  </a:lnTo>
                  <a:lnTo>
                    <a:pt x="9595661" y="1247324"/>
                  </a:lnTo>
                  <a:lnTo>
                    <a:pt x="9595661" y="1196478"/>
                  </a:lnTo>
                  <a:lnTo>
                    <a:pt x="9730722" y="1196478"/>
                  </a:lnTo>
                  <a:lnTo>
                    <a:pt x="9730722" y="1247324"/>
                  </a:lnTo>
                  <a:lnTo>
                    <a:pt x="9795869" y="1247324"/>
                  </a:lnTo>
                  <a:lnTo>
                    <a:pt x="9795869" y="2041799"/>
                  </a:lnTo>
                  <a:lnTo>
                    <a:pt x="9827648" y="2041799"/>
                  </a:lnTo>
                  <a:lnTo>
                    <a:pt x="9827648" y="1998897"/>
                  </a:lnTo>
                  <a:lnTo>
                    <a:pt x="9814936" y="1998897"/>
                  </a:lnTo>
                  <a:lnTo>
                    <a:pt x="9814936" y="1990952"/>
                  </a:lnTo>
                  <a:lnTo>
                    <a:pt x="10088235" y="1990952"/>
                  </a:lnTo>
                  <a:lnTo>
                    <a:pt x="10088235" y="1971885"/>
                  </a:lnTo>
                  <a:lnTo>
                    <a:pt x="10096180" y="1944873"/>
                  </a:lnTo>
                  <a:lnTo>
                    <a:pt x="10107303" y="1922628"/>
                  </a:lnTo>
                  <a:lnTo>
                    <a:pt x="10120014" y="1898793"/>
                  </a:lnTo>
                  <a:lnTo>
                    <a:pt x="10134315" y="1879726"/>
                  </a:lnTo>
                  <a:lnTo>
                    <a:pt x="10154971" y="1863837"/>
                  </a:lnTo>
                  <a:lnTo>
                    <a:pt x="10161327" y="1855892"/>
                  </a:lnTo>
                  <a:lnTo>
                    <a:pt x="10174039" y="1847947"/>
                  </a:lnTo>
                  <a:lnTo>
                    <a:pt x="10196284" y="1833647"/>
                  </a:lnTo>
                  <a:lnTo>
                    <a:pt x="10220118" y="1825702"/>
                  </a:lnTo>
                  <a:lnTo>
                    <a:pt x="10242363" y="1817757"/>
                  </a:lnTo>
                  <a:lnTo>
                    <a:pt x="10242363" y="1814579"/>
                  </a:lnTo>
                  <a:lnTo>
                    <a:pt x="10247130" y="1814579"/>
                  </a:lnTo>
                  <a:lnTo>
                    <a:pt x="10269375" y="1809812"/>
                  </a:lnTo>
                  <a:lnTo>
                    <a:pt x="10274142" y="1809812"/>
                  </a:lnTo>
                  <a:lnTo>
                    <a:pt x="10277320" y="1809812"/>
                  </a:lnTo>
                  <a:lnTo>
                    <a:pt x="10280498" y="1809812"/>
                  </a:lnTo>
                  <a:lnTo>
                    <a:pt x="10285265" y="1679518"/>
                  </a:lnTo>
                  <a:lnTo>
                    <a:pt x="10304332" y="1679518"/>
                  </a:lnTo>
                  <a:lnTo>
                    <a:pt x="10301154" y="1809812"/>
                  </a:lnTo>
                  <a:lnTo>
                    <a:pt x="10304332" y="1809812"/>
                  </a:lnTo>
                  <a:lnTo>
                    <a:pt x="10307510" y="1809812"/>
                  </a:lnTo>
                  <a:lnTo>
                    <a:pt x="10312277" y="1809812"/>
                  </a:lnTo>
                  <a:lnTo>
                    <a:pt x="10315455" y="1809812"/>
                  </a:lnTo>
                  <a:lnTo>
                    <a:pt x="10339289" y="1814579"/>
                  </a:lnTo>
                  <a:lnTo>
                    <a:pt x="10342467" y="1814579"/>
                  </a:lnTo>
                  <a:lnTo>
                    <a:pt x="10342467" y="1817757"/>
                  </a:lnTo>
                  <a:lnTo>
                    <a:pt x="10361534" y="1825702"/>
                  </a:lnTo>
                  <a:lnTo>
                    <a:pt x="10385369" y="1833647"/>
                  </a:lnTo>
                  <a:lnTo>
                    <a:pt x="10385369" y="1836824"/>
                  </a:lnTo>
                  <a:lnTo>
                    <a:pt x="10407614" y="1847947"/>
                  </a:lnTo>
                  <a:lnTo>
                    <a:pt x="10426681" y="1863837"/>
                  </a:lnTo>
                  <a:lnTo>
                    <a:pt x="10442571" y="1882904"/>
                  </a:lnTo>
                  <a:lnTo>
                    <a:pt x="10458460" y="1901971"/>
                  </a:lnTo>
                  <a:lnTo>
                    <a:pt x="10469583" y="1922628"/>
                  </a:lnTo>
                  <a:lnTo>
                    <a:pt x="10480706" y="1944873"/>
                  </a:lnTo>
                  <a:lnTo>
                    <a:pt x="10485472" y="1971885"/>
                  </a:lnTo>
                  <a:lnTo>
                    <a:pt x="10488650" y="1990952"/>
                  </a:lnTo>
                  <a:lnTo>
                    <a:pt x="10742882" y="1990952"/>
                  </a:lnTo>
                  <a:lnTo>
                    <a:pt x="10742882" y="1998897"/>
                  </a:lnTo>
                  <a:lnTo>
                    <a:pt x="10731759" y="1998897"/>
                  </a:lnTo>
                  <a:lnTo>
                    <a:pt x="10731759" y="2041799"/>
                  </a:lnTo>
                  <a:lnTo>
                    <a:pt x="10800084" y="2041799"/>
                  </a:lnTo>
                  <a:lnTo>
                    <a:pt x="10815974" y="2041799"/>
                  </a:lnTo>
                  <a:lnTo>
                    <a:pt x="10970102" y="2041799"/>
                  </a:lnTo>
                  <a:lnTo>
                    <a:pt x="10985991" y="2041799"/>
                  </a:lnTo>
                  <a:lnTo>
                    <a:pt x="11035249" y="2041799"/>
                  </a:lnTo>
                  <a:lnTo>
                    <a:pt x="11032071" y="1944873"/>
                  </a:lnTo>
                  <a:lnTo>
                    <a:pt x="11016181" y="1944873"/>
                  </a:lnTo>
                  <a:lnTo>
                    <a:pt x="11016181" y="1936928"/>
                  </a:lnTo>
                  <a:lnTo>
                    <a:pt x="11038426" y="1933750"/>
                  </a:lnTo>
                  <a:lnTo>
                    <a:pt x="11038426" y="1928983"/>
                  </a:lnTo>
                  <a:lnTo>
                    <a:pt x="11032071" y="1917861"/>
                  </a:lnTo>
                  <a:lnTo>
                    <a:pt x="11032071" y="1906738"/>
                  </a:lnTo>
                  <a:lnTo>
                    <a:pt x="11032071" y="1895615"/>
                  </a:lnTo>
                  <a:lnTo>
                    <a:pt x="11038426" y="1882904"/>
                  </a:lnTo>
                  <a:lnTo>
                    <a:pt x="11046371" y="1871781"/>
                  </a:lnTo>
                  <a:lnTo>
                    <a:pt x="11054316" y="1863837"/>
                  </a:lnTo>
                  <a:lnTo>
                    <a:pt x="11065439" y="1860659"/>
                  </a:lnTo>
                  <a:lnTo>
                    <a:pt x="11078150" y="1855892"/>
                  </a:lnTo>
                  <a:lnTo>
                    <a:pt x="11092451" y="1860659"/>
                  </a:lnTo>
                  <a:lnTo>
                    <a:pt x="11105162" y="1863837"/>
                  </a:lnTo>
                  <a:lnTo>
                    <a:pt x="11116285" y="1871781"/>
                  </a:lnTo>
                  <a:lnTo>
                    <a:pt x="11124230" y="1879726"/>
                  </a:lnTo>
                  <a:lnTo>
                    <a:pt x="11127408" y="1895615"/>
                  </a:lnTo>
                  <a:lnTo>
                    <a:pt x="11127408" y="1906738"/>
                  </a:lnTo>
                  <a:lnTo>
                    <a:pt x="11127408" y="1917861"/>
                  </a:lnTo>
                  <a:lnTo>
                    <a:pt x="11124230" y="1928983"/>
                  </a:lnTo>
                  <a:lnTo>
                    <a:pt x="11119463" y="1933750"/>
                  </a:lnTo>
                  <a:lnTo>
                    <a:pt x="11146475" y="1936928"/>
                  </a:lnTo>
                  <a:lnTo>
                    <a:pt x="11146475" y="1941695"/>
                  </a:lnTo>
                  <a:lnTo>
                    <a:pt x="11132174" y="1944873"/>
                  </a:lnTo>
                  <a:lnTo>
                    <a:pt x="11132174" y="2041799"/>
                  </a:lnTo>
                  <a:lnTo>
                    <a:pt x="11219567" y="2041799"/>
                  </a:lnTo>
                  <a:lnTo>
                    <a:pt x="11219567" y="2049743"/>
                  </a:lnTo>
                  <a:lnTo>
                    <a:pt x="11208444" y="2049743"/>
                  </a:lnTo>
                  <a:lnTo>
                    <a:pt x="11211622" y="2296031"/>
                  </a:lnTo>
                  <a:lnTo>
                    <a:pt x="11863091" y="2308742"/>
                  </a:lnTo>
                  <a:lnTo>
                    <a:pt x="11982262" y="2396134"/>
                  </a:lnTo>
                  <a:lnTo>
                    <a:pt x="11990207" y="1601660"/>
                  </a:lnTo>
                  <a:lnTo>
                    <a:pt x="11985440" y="1601660"/>
                  </a:lnTo>
                  <a:lnTo>
                    <a:pt x="11977495" y="1601660"/>
                  </a:lnTo>
                  <a:lnTo>
                    <a:pt x="11974317" y="1598482"/>
                  </a:lnTo>
                  <a:lnTo>
                    <a:pt x="11974317" y="1550814"/>
                  </a:lnTo>
                  <a:lnTo>
                    <a:pt x="11977495" y="1550814"/>
                  </a:lnTo>
                  <a:lnTo>
                    <a:pt x="11990207" y="1547636"/>
                  </a:lnTo>
                  <a:lnTo>
                    <a:pt x="12001329" y="1547636"/>
                  </a:lnTo>
                  <a:lnTo>
                    <a:pt x="12012452" y="1547636"/>
                  </a:lnTo>
                  <a:lnTo>
                    <a:pt x="12023574" y="1547636"/>
                  </a:lnTo>
                  <a:lnTo>
                    <a:pt x="12028341" y="1404631"/>
                  </a:lnTo>
                  <a:lnTo>
                    <a:pt x="12039464" y="1261625"/>
                  </a:lnTo>
                  <a:lnTo>
                    <a:pt x="12055353" y="1409397"/>
                  </a:lnTo>
                  <a:lnTo>
                    <a:pt x="12055353" y="1547636"/>
                  </a:lnTo>
                  <a:lnTo>
                    <a:pt x="12063298" y="1547636"/>
                  </a:lnTo>
                  <a:lnTo>
                    <a:pt x="12077599" y="1550814"/>
                  </a:lnTo>
                  <a:lnTo>
                    <a:pt x="12088721" y="1550814"/>
                  </a:lnTo>
                  <a:lnTo>
                    <a:pt x="12096666" y="1555581"/>
                  </a:lnTo>
                  <a:lnTo>
                    <a:pt x="12101433" y="1555581"/>
                  </a:lnTo>
                  <a:lnTo>
                    <a:pt x="12101433" y="1601660"/>
                  </a:lnTo>
                  <a:lnTo>
                    <a:pt x="12096666" y="1604838"/>
                  </a:lnTo>
                  <a:lnTo>
                    <a:pt x="12088721" y="1604838"/>
                  </a:lnTo>
                  <a:lnTo>
                    <a:pt x="12085543" y="1604838"/>
                  </a:lnTo>
                  <a:lnTo>
                    <a:pt x="12077599" y="2439036"/>
                  </a:lnTo>
                  <a:lnTo>
                    <a:pt x="12077599" y="2450159"/>
                  </a:lnTo>
                  <a:lnTo>
                    <a:pt x="12093488" y="2450159"/>
                  </a:lnTo>
                  <a:lnTo>
                    <a:pt x="12101433" y="2450159"/>
                  </a:lnTo>
                  <a:lnTo>
                    <a:pt x="12112555" y="2450159"/>
                  </a:lnTo>
                  <a:lnTo>
                    <a:pt x="12115733" y="2450159"/>
                  </a:lnTo>
                  <a:lnTo>
                    <a:pt x="12120500" y="2446981"/>
                  </a:lnTo>
                  <a:lnTo>
                    <a:pt x="12120500" y="2435858"/>
                  </a:lnTo>
                  <a:lnTo>
                    <a:pt x="12188825" y="2435858"/>
                  </a:lnTo>
                  <a:lnTo>
                    <a:pt x="12188825" y="2744114"/>
                  </a:lnTo>
                  <a:lnTo>
                    <a:pt x="10161327" y="2744114"/>
                  </a:lnTo>
                  <a:lnTo>
                    <a:pt x="8125883" y="2744114"/>
                  </a:lnTo>
                  <a:lnTo>
                    <a:pt x="6095207" y="2744114"/>
                  </a:lnTo>
                  <a:lnTo>
                    <a:pt x="6095207" y="1331539"/>
                  </a:lnTo>
                  <a:lnTo>
                    <a:pt x="6114274" y="1334717"/>
                  </a:lnTo>
                  <a:lnTo>
                    <a:pt x="6111096" y="1428465"/>
                  </a:lnTo>
                  <a:lnTo>
                    <a:pt x="6103151" y="2200694"/>
                  </a:lnTo>
                  <a:lnTo>
                    <a:pt x="6106329" y="2195927"/>
                  </a:lnTo>
                  <a:lnTo>
                    <a:pt x="6106329" y="2176859"/>
                  </a:lnTo>
                  <a:lnTo>
                    <a:pt x="6114274" y="2033854"/>
                  </a:lnTo>
                  <a:lnTo>
                    <a:pt x="6114274" y="2022732"/>
                  </a:lnTo>
                  <a:lnTo>
                    <a:pt x="6122219" y="2022732"/>
                  </a:lnTo>
                  <a:lnTo>
                    <a:pt x="6122219" y="2033854"/>
                  </a:lnTo>
                  <a:lnTo>
                    <a:pt x="6125397" y="2052922"/>
                  </a:lnTo>
                  <a:lnTo>
                    <a:pt x="6149231" y="2052922"/>
                  </a:lnTo>
                  <a:lnTo>
                    <a:pt x="6149231" y="2049744"/>
                  </a:lnTo>
                  <a:lnTo>
                    <a:pt x="6160354" y="2033854"/>
                  </a:lnTo>
                  <a:lnTo>
                    <a:pt x="6160354" y="1960763"/>
                  </a:lnTo>
                  <a:lnTo>
                    <a:pt x="6160354" y="1936928"/>
                  </a:lnTo>
                  <a:lnTo>
                    <a:pt x="6168298" y="1933751"/>
                  </a:lnTo>
                  <a:lnTo>
                    <a:pt x="6168298" y="1817757"/>
                  </a:lnTo>
                  <a:lnTo>
                    <a:pt x="6171476" y="1817757"/>
                  </a:lnTo>
                  <a:lnTo>
                    <a:pt x="6176243" y="1817757"/>
                  </a:lnTo>
                  <a:lnTo>
                    <a:pt x="6195311" y="1739899"/>
                  </a:lnTo>
                  <a:lnTo>
                    <a:pt x="6190544" y="1739899"/>
                  </a:lnTo>
                  <a:lnTo>
                    <a:pt x="6190544" y="1720831"/>
                  </a:lnTo>
                  <a:lnTo>
                    <a:pt x="6198488" y="1720831"/>
                  </a:lnTo>
                  <a:lnTo>
                    <a:pt x="6206433" y="1720831"/>
                  </a:lnTo>
                  <a:lnTo>
                    <a:pt x="6206433" y="1728776"/>
                  </a:lnTo>
                  <a:lnTo>
                    <a:pt x="6214378" y="1728776"/>
                  </a:lnTo>
                  <a:lnTo>
                    <a:pt x="6214378" y="1752610"/>
                  </a:lnTo>
                  <a:lnTo>
                    <a:pt x="6225501" y="1806635"/>
                  </a:lnTo>
                  <a:lnTo>
                    <a:pt x="6244568" y="1604838"/>
                  </a:lnTo>
                  <a:lnTo>
                    <a:pt x="6238212" y="1604838"/>
                  </a:lnTo>
                  <a:lnTo>
                    <a:pt x="6238212" y="1601661"/>
                  </a:lnTo>
                  <a:lnTo>
                    <a:pt x="6238212" y="1585771"/>
                  </a:lnTo>
                  <a:lnTo>
                    <a:pt x="6249335" y="1585771"/>
                  </a:lnTo>
                  <a:lnTo>
                    <a:pt x="6260457" y="1436410"/>
                  </a:lnTo>
                  <a:lnTo>
                    <a:pt x="6252513" y="1436410"/>
                  </a:lnTo>
                  <a:lnTo>
                    <a:pt x="6252513" y="1393508"/>
                  </a:lnTo>
                  <a:lnTo>
                    <a:pt x="6252513" y="1331539"/>
                  </a:lnTo>
                  <a:lnTo>
                    <a:pt x="6287470" y="1331539"/>
                  </a:lnTo>
                  <a:lnTo>
                    <a:pt x="6287470" y="1393508"/>
                  </a:lnTo>
                  <a:lnTo>
                    <a:pt x="6287470" y="1436410"/>
                  </a:lnTo>
                  <a:lnTo>
                    <a:pt x="6279525" y="1436410"/>
                  </a:lnTo>
                  <a:lnTo>
                    <a:pt x="6290647" y="1585771"/>
                  </a:lnTo>
                  <a:lnTo>
                    <a:pt x="6298592" y="1585771"/>
                  </a:lnTo>
                  <a:lnTo>
                    <a:pt x="6303359" y="1590538"/>
                  </a:lnTo>
                  <a:lnTo>
                    <a:pt x="6303359" y="1604838"/>
                  </a:lnTo>
                  <a:lnTo>
                    <a:pt x="6290647" y="1609605"/>
                  </a:lnTo>
                  <a:lnTo>
                    <a:pt x="6311304" y="1806635"/>
                  </a:lnTo>
                  <a:lnTo>
                    <a:pt x="6325604" y="1739899"/>
                  </a:lnTo>
                  <a:lnTo>
                    <a:pt x="6322426" y="1739899"/>
                  </a:lnTo>
                  <a:lnTo>
                    <a:pt x="6322426" y="1717654"/>
                  </a:lnTo>
                  <a:lnTo>
                    <a:pt x="6330371" y="1717654"/>
                  </a:lnTo>
                  <a:lnTo>
                    <a:pt x="6341494" y="1717654"/>
                  </a:lnTo>
                  <a:lnTo>
                    <a:pt x="6341494" y="1733543"/>
                  </a:lnTo>
                  <a:lnTo>
                    <a:pt x="6344672" y="1733543"/>
                  </a:lnTo>
                  <a:lnTo>
                    <a:pt x="6344672" y="1752610"/>
                  </a:lnTo>
                  <a:lnTo>
                    <a:pt x="6341494" y="1752610"/>
                  </a:lnTo>
                  <a:lnTo>
                    <a:pt x="6357383" y="1817757"/>
                  </a:lnTo>
                  <a:lnTo>
                    <a:pt x="6360561" y="1817757"/>
                  </a:lnTo>
                  <a:lnTo>
                    <a:pt x="6360561" y="1825702"/>
                  </a:lnTo>
                  <a:lnTo>
                    <a:pt x="6363739" y="1825702"/>
                  </a:lnTo>
                  <a:lnTo>
                    <a:pt x="6363739" y="1828880"/>
                  </a:lnTo>
                  <a:lnTo>
                    <a:pt x="6363739" y="1933751"/>
                  </a:lnTo>
                  <a:lnTo>
                    <a:pt x="6368506" y="1936928"/>
                  </a:lnTo>
                  <a:lnTo>
                    <a:pt x="6368506" y="1941695"/>
                  </a:lnTo>
                  <a:lnTo>
                    <a:pt x="6371684" y="1941695"/>
                  </a:lnTo>
                  <a:lnTo>
                    <a:pt x="6371684" y="2033854"/>
                  </a:lnTo>
                  <a:lnTo>
                    <a:pt x="6379629" y="2052922"/>
                  </a:lnTo>
                  <a:lnTo>
                    <a:pt x="6403463" y="2052922"/>
                  </a:lnTo>
                  <a:lnTo>
                    <a:pt x="6403463" y="2037032"/>
                  </a:lnTo>
                  <a:lnTo>
                    <a:pt x="6414585" y="2037032"/>
                  </a:lnTo>
                  <a:lnTo>
                    <a:pt x="6414585" y="1976652"/>
                  </a:lnTo>
                  <a:lnTo>
                    <a:pt x="6425708" y="1976652"/>
                  </a:lnTo>
                  <a:lnTo>
                    <a:pt x="6444775" y="1760555"/>
                  </a:lnTo>
                  <a:lnTo>
                    <a:pt x="6436831" y="1760555"/>
                  </a:lnTo>
                  <a:lnTo>
                    <a:pt x="6436831" y="1701764"/>
                  </a:lnTo>
                  <a:lnTo>
                    <a:pt x="6463843" y="1701764"/>
                  </a:lnTo>
                  <a:lnTo>
                    <a:pt x="6463843" y="1760555"/>
                  </a:lnTo>
                  <a:lnTo>
                    <a:pt x="6452720" y="1760555"/>
                  </a:lnTo>
                  <a:lnTo>
                    <a:pt x="6476554" y="1976652"/>
                  </a:lnTo>
                  <a:lnTo>
                    <a:pt x="6482910" y="1976652"/>
                  </a:lnTo>
                  <a:lnTo>
                    <a:pt x="6482910" y="1979830"/>
                  </a:lnTo>
                  <a:lnTo>
                    <a:pt x="6482910" y="2037032"/>
                  </a:lnTo>
                  <a:lnTo>
                    <a:pt x="6495622" y="2037032"/>
                  </a:lnTo>
                  <a:lnTo>
                    <a:pt x="6495622" y="2052922"/>
                  </a:lnTo>
                  <a:lnTo>
                    <a:pt x="6509922" y="2052922"/>
                  </a:lnTo>
                  <a:lnTo>
                    <a:pt x="6509922" y="2049744"/>
                  </a:lnTo>
                  <a:lnTo>
                    <a:pt x="6522634" y="2033854"/>
                  </a:lnTo>
                  <a:lnTo>
                    <a:pt x="6522634" y="1952818"/>
                  </a:lnTo>
                  <a:lnTo>
                    <a:pt x="6522634" y="1949640"/>
                  </a:lnTo>
                  <a:lnTo>
                    <a:pt x="6530579" y="1922628"/>
                  </a:lnTo>
                  <a:lnTo>
                    <a:pt x="6530579" y="1844769"/>
                  </a:lnTo>
                  <a:lnTo>
                    <a:pt x="6533757" y="1836825"/>
                  </a:lnTo>
                  <a:lnTo>
                    <a:pt x="6552824" y="1752610"/>
                  </a:lnTo>
                  <a:lnTo>
                    <a:pt x="6549646" y="1752610"/>
                  </a:lnTo>
                  <a:lnTo>
                    <a:pt x="6549646" y="1728776"/>
                  </a:lnTo>
                  <a:lnTo>
                    <a:pt x="6549646" y="1717654"/>
                  </a:lnTo>
                  <a:lnTo>
                    <a:pt x="6556002" y="1717654"/>
                  </a:lnTo>
                  <a:lnTo>
                    <a:pt x="6568713" y="1717654"/>
                  </a:lnTo>
                  <a:lnTo>
                    <a:pt x="6568713" y="1739899"/>
                  </a:lnTo>
                  <a:lnTo>
                    <a:pt x="6563947" y="1739899"/>
                  </a:lnTo>
                  <a:lnTo>
                    <a:pt x="6563947" y="1747844"/>
                  </a:lnTo>
                  <a:lnTo>
                    <a:pt x="6579836" y="1817757"/>
                  </a:lnTo>
                  <a:lnTo>
                    <a:pt x="6598903" y="1612783"/>
                  </a:lnTo>
                  <a:lnTo>
                    <a:pt x="6590959" y="1612783"/>
                  </a:lnTo>
                  <a:lnTo>
                    <a:pt x="6590959" y="1609605"/>
                  </a:lnTo>
                  <a:lnTo>
                    <a:pt x="6590959" y="1598483"/>
                  </a:lnTo>
                  <a:lnTo>
                    <a:pt x="6590959" y="1593716"/>
                  </a:lnTo>
                  <a:lnTo>
                    <a:pt x="6598903" y="1593716"/>
                  </a:lnTo>
                  <a:lnTo>
                    <a:pt x="6610026" y="1442766"/>
                  </a:lnTo>
                  <a:lnTo>
                    <a:pt x="6610026" y="1439588"/>
                  </a:lnTo>
                  <a:lnTo>
                    <a:pt x="6603670" y="1439588"/>
                  </a:lnTo>
                  <a:lnTo>
                    <a:pt x="6603670" y="1401453"/>
                  </a:lnTo>
                  <a:lnTo>
                    <a:pt x="6603670" y="1339484"/>
                  </a:lnTo>
                  <a:lnTo>
                    <a:pt x="6637038" y="1339484"/>
                  </a:lnTo>
                  <a:lnTo>
                    <a:pt x="6637038" y="1401453"/>
                  </a:lnTo>
                  <a:lnTo>
                    <a:pt x="6637038" y="1439588"/>
                  </a:lnTo>
                  <a:lnTo>
                    <a:pt x="6630682" y="1439588"/>
                  </a:lnTo>
                  <a:lnTo>
                    <a:pt x="6641805" y="1593716"/>
                  </a:lnTo>
                  <a:lnTo>
                    <a:pt x="6652928" y="1593716"/>
                  </a:lnTo>
                  <a:lnTo>
                    <a:pt x="6652928" y="1609605"/>
                  </a:lnTo>
                  <a:lnTo>
                    <a:pt x="6652928" y="1612783"/>
                  </a:lnTo>
                  <a:lnTo>
                    <a:pt x="6644983" y="1612783"/>
                  </a:lnTo>
                  <a:lnTo>
                    <a:pt x="6664050" y="1817757"/>
                  </a:lnTo>
                  <a:lnTo>
                    <a:pt x="6679940" y="1752610"/>
                  </a:lnTo>
                  <a:lnTo>
                    <a:pt x="6676762" y="1752610"/>
                  </a:lnTo>
                  <a:lnTo>
                    <a:pt x="6676762" y="1728776"/>
                  </a:lnTo>
                  <a:lnTo>
                    <a:pt x="6679940" y="1728776"/>
                  </a:lnTo>
                  <a:lnTo>
                    <a:pt x="6679940" y="1717654"/>
                  </a:lnTo>
                  <a:lnTo>
                    <a:pt x="6691062" y="1717654"/>
                  </a:lnTo>
                  <a:lnTo>
                    <a:pt x="6699007" y="1717654"/>
                  </a:lnTo>
                  <a:lnTo>
                    <a:pt x="6699007" y="1739899"/>
                  </a:lnTo>
                  <a:lnTo>
                    <a:pt x="6695829" y="1739899"/>
                  </a:lnTo>
                  <a:lnTo>
                    <a:pt x="6718075" y="1836825"/>
                  </a:lnTo>
                  <a:lnTo>
                    <a:pt x="6718075" y="1922628"/>
                  </a:lnTo>
                  <a:lnTo>
                    <a:pt x="6729197" y="1949640"/>
                  </a:lnTo>
                  <a:lnTo>
                    <a:pt x="6729197" y="2033854"/>
                  </a:lnTo>
                  <a:lnTo>
                    <a:pt x="6737142" y="2049744"/>
                  </a:lnTo>
                  <a:lnTo>
                    <a:pt x="6737142" y="2052922"/>
                  </a:lnTo>
                  <a:lnTo>
                    <a:pt x="6776866" y="2052922"/>
                  </a:lnTo>
                  <a:lnTo>
                    <a:pt x="6776866" y="2033854"/>
                  </a:lnTo>
                  <a:lnTo>
                    <a:pt x="6776866" y="2022732"/>
                  </a:lnTo>
                  <a:lnTo>
                    <a:pt x="6780044" y="2022732"/>
                  </a:lnTo>
                  <a:lnTo>
                    <a:pt x="6787988" y="2022732"/>
                  </a:lnTo>
                  <a:lnTo>
                    <a:pt x="6787988" y="2033854"/>
                  </a:lnTo>
                  <a:lnTo>
                    <a:pt x="6791166" y="2176859"/>
                  </a:lnTo>
                  <a:lnTo>
                    <a:pt x="6791166" y="2195927"/>
                  </a:lnTo>
                  <a:lnTo>
                    <a:pt x="6802289" y="2207050"/>
                  </a:lnTo>
                  <a:lnTo>
                    <a:pt x="6807056" y="899345"/>
                  </a:lnTo>
                  <a:lnTo>
                    <a:pt x="6902393" y="899345"/>
                  </a:lnTo>
                  <a:lnTo>
                    <a:pt x="6902393" y="848499"/>
                  </a:lnTo>
                  <a:lnTo>
                    <a:pt x="7261495" y="848499"/>
                  </a:lnTo>
                  <a:lnTo>
                    <a:pt x="7288507" y="899345"/>
                  </a:lnTo>
                  <a:lnTo>
                    <a:pt x="7337764" y="899345"/>
                  </a:lnTo>
                  <a:lnTo>
                    <a:pt x="7383844" y="991504"/>
                  </a:lnTo>
                  <a:lnTo>
                    <a:pt x="7380666" y="2184804"/>
                  </a:lnTo>
                  <a:lnTo>
                    <a:pt x="7388611" y="2184804"/>
                  </a:lnTo>
                  <a:lnTo>
                    <a:pt x="7394967" y="2180037"/>
                  </a:lnTo>
                  <a:lnTo>
                    <a:pt x="7410856" y="2180037"/>
                  </a:lnTo>
                  <a:lnTo>
                    <a:pt x="7410856" y="2149847"/>
                  </a:lnTo>
                  <a:lnTo>
                    <a:pt x="7414034" y="2149847"/>
                  </a:lnTo>
                  <a:lnTo>
                    <a:pt x="7418801" y="2149847"/>
                  </a:lnTo>
                  <a:lnTo>
                    <a:pt x="7421979" y="2180037"/>
                  </a:lnTo>
                  <a:lnTo>
                    <a:pt x="7445813" y="2180037"/>
                  </a:lnTo>
                  <a:lnTo>
                    <a:pt x="7445813" y="2160970"/>
                  </a:lnTo>
                  <a:lnTo>
                    <a:pt x="7453758" y="2157792"/>
                  </a:lnTo>
                  <a:lnTo>
                    <a:pt x="7464880" y="2157792"/>
                  </a:lnTo>
                  <a:lnTo>
                    <a:pt x="7464880" y="2130780"/>
                  </a:lnTo>
                  <a:lnTo>
                    <a:pt x="7468058" y="2130780"/>
                  </a:lnTo>
                  <a:lnTo>
                    <a:pt x="7472825" y="2130780"/>
                  </a:lnTo>
                  <a:lnTo>
                    <a:pt x="7472825" y="2157792"/>
                  </a:lnTo>
                  <a:lnTo>
                    <a:pt x="7499837" y="2157792"/>
                  </a:lnTo>
                  <a:lnTo>
                    <a:pt x="7495070" y="1963941"/>
                  </a:lnTo>
                  <a:lnTo>
                    <a:pt x="7518905" y="1960763"/>
                  </a:lnTo>
                  <a:lnTo>
                    <a:pt x="7560217" y="1960763"/>
                  </a:lnTo>
                  <a:lnTo>
                    <a:pt x="7564984" y="1955996"/>
                  </a:lnTo>
                  <a:lnTo>
                    <a:pt x="7564984" y="1952818"/>
                  </a:lnTo>
                  <a:lnTo>
                    <a:pt x="7580874" y="1952818"/>
                  </a:lnTo>
                  <a:lnTo>
                    <a:pt x="7584051" y="1949640"/>
                  </a:lnTo>
                  <a:lnTo>
                    <a:pt x="7584051" y="1941695"/>
                  </a:lnTo>
                  <a:lnTo>
                    <a:pt x="7603119" y="1936928"/>
                  </a:lnTo>
                  <a:lnTo>
                    <a:pt x="7614241" y="1936928"/>
                  </a:lnTo>
                  <a:lnTo>
                    <a:pt x="7626953" y="1909916"/>
                  </a:lnTo>
                  <a:lnTo>
                    <a:pt x="7649198" y="1882904"/>
                  </a:lnTo>
                  <a:lnTo>
                    <a:pt x="7676210" y="1863837"/>
                  </a:lnTo>
                  <a:lnTo>
                    <a:pt x="7706400" y="1847947"/>
                  </a:lnTo>
                  <a:lnTo>
                    <a:pt x="7738179" y="1841591"/>
                  </a:lnTo>
                  <a:lnTo>
                    <a:pt x="7738179" y="1798690"/>
                  </a:lnTo>
                  <a:lnTo>
                    <a:pt x="7733413" y="1798690"/>
                  </a:lnTo>
                  <a:lnTo>
                    <a:pt x="7733413" y="1793923"/>
                  </a:lnTo>
                  <a:lnTo>
                    <a:pt x="7733413" y="1790745"/>
                  </a:lnTo>
                  <a:lnTo>
                    <a:pt x="7738179" y="1790745"/>
                  </a:lnTo>
                  <a:lnTo>
                    <a:pt x="7741357" y="1782800"/>
                  </a:lnTo>
                  <a:lnTo>
                    <a:pt x="7746124" y="1779623"/>
                  </a:lnTo>
                  <a:lnTo>
                    <a:pt x="7749302" y="1774856"/>
                  </a:lnTo>
                  <a:lnTo>
                    <a:pt x="7757247" y="1771678"/>
                  </a:lnTo>
                  <a:lnTo>
                    <a:pt x="7760425" y="1771678"/>
                  </a:lnTo>
                  <a:lnTo>
                    <a:pt x="7760425" y="1747844"/>
                  </a:lnTo>
                  <a:lnTo>
                    <a:pt x="7768369" y="1747844"/>
                  </a:lnTo>
                  <a:lnTo>
                    <a:pt x="7773136" y="1747844"/>
                  </a:lnTo>
                  <a:lnTo>
                    <a:pt x="7773136" y="1771678"/>
                  </a:lnTo>
                  <a:lnTo>
                    <a:pt x="7781081" y="1771678"/>
                  </a:lnTo>
                  <a:lnTo>
                    <a:pt x="7784259" y="1774856"/>
                  </a:lnTo>
                  <a:lnTo>
                    <a:pt x="7792204" y="1779623"/>
                  </a:lnTo>
                  <a:lnTo>
                    <a:pt x="7795382" y="1782800"/>
                  </a:lnTo>
                  <a:lnTo>
                    <a:pt x="7800148" y="1790745"/>
                  </a:lnTo>
                  <a:lnTo>
                    <a:pt x="7803326" y="1790745"/>
                  </a:lnTo>
                  <a:lnTo>
                    <a:pt x="7803326" y="1793923"/>
                  </a:lnTo>
                  <a:lnTo>
                    <a:pt x="7803326" y="1798690"/>
                  </a:lnTo>
                  <a:lnTo>
                    <a:pt x="7800148" y="1798690"/>
                  </a:lnTo>
                  <a:lnTo>
                    <a:pt x="7800148" y="1841591"/>
                  </a:lnTo>
                  <a:lnTo>
                    <a:pt x="7830338" y="1847947"/>
                  </a:lnTo>
                  <a:lnTo>
                    <a:pt x="7860528" y="1863837"/>
                  </a:lnTo>
                  <a:lnTo>
                    <a:pt x="7884363" y="1882904"/>
                  </a:lnTo>
                  <a:lnTo>
                    <a:pt x="7906608" y="1909916"/>
                  </a:lnTo>
                  <a:lnTo>
                    <a:pt x="7922497" y="1936928"/>
                  </a:lnTo>
                  <a:lnTo>
                    <a:pt x="7930442" y="1936928"/>
                  </a:lnTo>
                  <a:lnTo>
                    <a:pt x="7949510" y="1941695"/>
                  </a:lnTo>
                  <a:lnTo>
                    <a:pt x="7949510" y="1949640"/>
                  </a:lnTo>
                  <a:lnTo>
                    <a:pt x="7957454" y="1952818"/>
                  </a:lnTo>
                  <a:lnTo>
                    <a:pt x="7960632" y="1952818"/>
                  </a:lnTo>
                  <a:lnTo>
                    <a:pt x="7973344" y="1960763"/>
                  </a:lnTo>
                  <a:lnTo>
                    <a:pt x="8011479" y="1960763"/>
                  </a:lnTo>
                  <a:lnTo>
                    <a:pt x="8038491" y="1963941"/>
                  </a:lnTo>
                  <a:lnTo>
                    <a:pt x="8033724" y="2153025"/>
                  </a:lnTo>
                  <a:lnTo>
                    <a:pt x="8065503" y="2153025"/>
                  </a:lnTo>
                  <a:lnTo>
                    <a:pt x="8065503" y="2130780"/>
                  </a:lnTo>
                  <a:lnTo>
                    <a:pt x="8068681" y="2130780"/>
                  </a:lnTo>
                  <a:lnTo>
                    <a:pt x="8073448" y="2130780"/>
                  </a:lnTo>
                  <a:lnTo>
                    <a:pt x="8073448" y="2153025"/>
                  </a:lnTo>
                  <a:lnTo>
                    <a:pt x="8084570" y="2153025"/>
                  </a:lnTo>
                  <a:lnTo>
                    <a:pt x="8092515" y="2157792"/>
                  </a:lnTo>
                  <a:lnTo>
                    <a:pt x="8092515" y="2176859"/>
                  </a:lnTo>
                  <a:lnTo>
                    <a:pt x="8111582" y="2176859"/>
                  </a:lnTo>
                  <a:lnTo>
                    <a:pt x="8111582" y="2149847"/>
                  </a:lnTo>
                  <a:lnTo>
                    <a:pt x="8114760" y="2149847"/>
                  </a:lnTo>
                  <a:lnTo>
                    <a:pt x="8119527" y="2149847"/>
                  </a:lnTo>
                  <a:lnTo>
                    <a:pt x="8119527" y="2176859"/>
                  </a:lnTo>
                  <a:lnTo>
                    <a:pt x="8125883" y="2176859"/>
                  </a:lnTo>
                  <a:lnTo>
                    <a:pt x="8133827" y="2176859"/>
                  </a:lnTo>
                  <a:lnTo>
                    <a:pt x="8141772" y="2180037"/>
                  </a:lnTo>
                  <a:lnTo>
                    <a:pt x="8141772" y="2184804"/>
                  </a:lnTo>
                  <a:lnTo>
                    <a:pt x="8152895" y="2184804"/>
                  </a:lnTo>
                  <a:lnTo>
                    <a:pt x="8152895" y="991503"/>
                  </a:lnTo>
                  <a:lnTo>
                    <a:pt x="8192619" y="899344"/>
                  </a:lnTo>
                  <a:lnTo>
                    <a:pt x="8245054" y="899344"/>
                  </a:lnTo>
                  <a:lnTo>
                    <a:pt x="8268888" y="848498"/>
                  </a:lnTo>
                  <a:lnTo>
                    <a:pt x="8626402" y="848498"/>
                  </a:lnTo>
                  <a:lnTo>
                    <a:pt x="8626402" y="899344"/>
                  </a:lnTo>
                  <a:lnTo>
                    <a:pt x="8723328" y="899344"/>
                  </a:lnTo>
                  <a:lnTo>
                    <a:pt x="8726506" y="2242006"/>
                  </a:lnTo>
                  <a:lnTo>
                    <a:pt x="8761463" y="2242006"/>
                  </a:lnTo>
                  <a:lnTo>
                    <a:pt x="8764641" y="902522"/>
                  </a:lnTo>
                  <a:lnTo>
                    <a:pt x="8758285" y="894578"/>
                  </a:lnTo>
                  <a:lnTo>
                    <a:pt x="8758285" y="880277"/>
                  </a:lnTo>
                  <a:lnTo>
                    <a:pt x="8764641" y="875510"/>
                  </a:lnTo>
                  <a:lnTo>
                    <a:pt x="8764641" y="845320"/>
                  </a:lnTo>
                  <a:lnTo>
                    <a:pt x="8758285" y="837375"/>
                  </a:lnTo>
                  <a:lnTo>
                    <a:pt x="8758285" y="834198"/>
                  </a:lnTo>
                  <a:lnTo>
                    <a:pt x="8764641" y="829431"/>
                  </a:lnTo>
                  <a:lnTo>
                    <a:pt x="8764641" y="783351"/>
                  </a:lnTo>
                  <a:lnTo>
                    <a:pt x="8758285" y="775406"/>
                  </a:lnTo>
                  <a:lnTo>
                    <a:pt x="8758285" y="740450"/>
                  </a:lnTo>
                  <a:lnTo>
                    <a:pt x="8764641" y="732505"/>
                  </a:lnTo>
                  <a:lnTo>
                    <a:pt x="8788475" y="729327"/>
                  </a:lnTo>
                  <a:lnTo>
                    <a:pt x="8818665" y="721382"/>
                  </a:lnTo>
                  <a:lnTo>
                    <a:pt x="8856800" y="718204"/>
                  </a:lnTo>
                  <a:lnTo>
                    <a:pt x="8856800" y="656235"/>
                  </a:lnTo>
                  <a:lnTo>
                    <a:pt x="8761463" y="640346"/>
                  </a:lnTo>
                  <a:lnTo>
                    <a:pt x="8758285" y="640346"/>
                  </a:lnTo>
                  <a:lnTo>
                    <a:pt x="8750340" y="637168"/>
                  </a:lnTo>
                  <a:lnTo>
                    <a:pt x="8745573" y="637168"/>
                  </a:lnTo>
                  <a:lnTo>
                    <a:pt x="8737628" y="637168"/>
                  </a:lnTo>
                  <a:lnTo>
                    <a:pt x="8731273" y="632401"/>
                  </a:lnTo>
                  <a:lnTo>
                    <a:pt x="8726506" y="632401"/>
                  </a:lnTo>
                  <a:lnTo>
                    <a:pt x="8718561" y="632401"/>
                  </a:lnTo>
                  <a:lnTo>
                    <a:pt x="8710616" y="629223"/>
                  </a:lnTo>
                  <a:lnTo>
                    <a:pt x="8704261" y="629223"/>
                  </a:lnTo>
                  <a:lnTo>
                    <a:pt x="8696316" y="624456"/>
                  </a:lnTo>
                  <a:lnTo>
                    <a:pt x="8691549" y="624456"/>
                  </a:lnTo>
                  <a:lnTo>
                    <a:pt x="8685193" y="621278"/>
                  </a:lnTo>
                  <a:lnTo>
                    <a:pt x="8680426" y="618101"/>
                  </a:lnTo>
                  <a:lnTo>
                    <a:pt x="8677248" y="618101"/>
                  </a:lnTo>
                  <a:lnTo>
                    <a:pt x="8672482" y="618101"/>
                  </a:lnTo>
                  <a:lnTo>
                    <a:pt x="8669304" y="613334"/>
                  </a:lnTo>
                  <a:lnTo>
                    <a:pt x="8669304" y="610156"/>
                  </a:lnTo>
                  <a:lnTo>
                    <a:pt x="8664537" y="610156"/>
                  </a:lnTo>
                  <a:lnTo>
                    <a:pt x="8664537" y="605389"/>
                  </a:lnTo>
                  <a:lnTo>
                    <a:pt x="8661359" y="605389"/>
                  </a:lnTo>
                  <a:lnTo>
                    <a:pt x="8661359" y="602211"/>
                  </a:lnTo>
                  <a:lnTo>
                    <a:pt x="8661359" y="597444"/>
                  </a:lnTo>
                  <a:lnTo>
                    <a:pt x="8661359" y="594266"/>
                  </a:lnTo>
                  <a:lnTo>
                    <a:pt x="8661359" y="591088"/>
                  </a:lnTo>
                  <a:lnTo>
                    <a:pt x="8664537" y="586322"/>
                  </a:lnTo>
                  <a:lnTo>
                    <a:pt x="8669304" y="583144"/>
                  </a:lnTo>
                  <a:lnTo>
                    <a:pt x="8672482" y="578377"/>
                  </a:lnTo>
                  <a:lnTo>
                    <a:pt x="8677248" y="578377"/>
                  </a:lnTo>
                  <a:lnTo>
                    <a:pt x="8680426" y="575199"/>
                  </a:lnTo>
                  <a:lnTo>
                    <a:pt x="8688371" y="570432"/>
                  </a:lnTo>
                  <a:lnTo>
                    <a:pt x="8691549" y="570432"/>
                  </a:lnTo>
                  <a:lnTo>
                    <a:pt x="8707438" y="567254"/>
                  </a:lnTo>
                  <a:lnTo>
                    <a:pt x="8723328" y="564076"/>
                  </a:lnTo>
                  <a:lnTo>
                    <a:pt x="8734451" y="559309"/>
                  </a:lnTo>
                  <a:lnTo>
                    <a:pt x="8745573" y="559309"/>
                  </a:lnTo>
                  <a:lnTo>
                    <a:pt x="8753518" y="556132"/>
                  </a:lnTo>
                  <a:lnTo>
                    <a:pt x="8758285" y="556132"/>
                  </a:lnTo>
                  <a:lnTo>
                    <a:pt x="8769407" y="556132"/>
                  </a:lnTo>
                  <a:lnTo>
                    <a:pt x="8780530" y="551365"/>
                  </a:lnTo>
                  <a:lnTo>
                    <a:pt x="8791653" y="551365"/>
                  </a:lnTo>
                  <a:lnTo>
                    <a:pt x="8807542" y="548187"/>
                  </a:lnTo>
                  <a:lnTo>
                    <a:pt x="8823432" y="548187"/>
                  </a:lnTo>
                  <a:lnTo>
                    <a:pt x="8834554" y="543420"/>
                  </a:lnTo>
                  <a:lnTo>
                    <a:pt x="8837732" y="543420"/>
                  </a:lnTo>
                  <a:lnTo>
                    <a:pt x="8850444" y="543420"/>
                  </a:lnTo>
                  <a:lnTo>
                    <a:pt x="8864744" y="543420"/>
                  </a:lnTo>
                  <a:lnTo>
                    <a:pt x="8869511" y="543420"/>
                  </a:lnTo>
                  <a:lnTo>
                    <a:pt x="8883812" y="540242"/>
                  </a:lnTo>
                  <a:lnTo>
                    <a:pt x="8899701" y="540242"/>
                  </a:lnTo>
                  <a:lnTo>
                    <a:pt x="8904468" y="540242"/>
                  </a:lnTo>
                  <a:lnTo>
                    <a:pt x="8918769" y="540242"/>
                  </a:lnTo>
                  <a:lnTo>
                    <a:pt x="8934658" y="540242"/>
                  </a:lnTo>
                  <a:lnTo>
                    <a:pt x="8937836" y="540242"/>
                  </a:lnTo>
                  <a:lnTo>
                    <a:pt x="8953726" y="537064"/>
                  </a:lnTo>
                  <a:lnTo>
                    <a:pt x="8953726" y="470328"/>
                  </a:lnTo>
                  <a:lnTo>
                    <a:pt x="8953726" y="386114"/>
                  </a:lnTo>
                  <a:close/>
                  <a:moveTo>
                    <a:pt x="243109" y="88981"/>
                  </a:moveTo>
                  <a:lnTo>
                    <a:pt x="246287" y="88981"/>
                  </a:lnTo>
                  <a:lnTo>
                    <a:pt x="251054" y="88981"/>
                  </a:lnTo>
                  <a:lnTo>
                    <a:pt x="251054" y="189085"/>
                  </a:lnTo>
                  <a:lnTo>
                    <a:pt x="254232" y="189085"/>
                  </a:lnTo>
                  <a:lnTo>
                    <a:pt x="254232" y="192262"/>
                  </a:lnTo>
                  <a:lnTo>
                    <a:pt x="254232" y="320967"/>
                  </a:lnTo>
                  <a:lnTo>
                    <a:pt x="258999" y="320967"/>
                  </a:lnTo>
                  <a:lnTo>
                    <a:pt x="258999" y="475095"/>
                  </a:lnTo>
                  <a:lnTo>
                    <a:pt x="262177" y="475095"/>
                  </a:lnTo>
                  <a:lnTo>
                    <a:pt x="266944" y="478273"/>
                  </a:lnTo>
                  <a:lnTo>
                    <a:pt x="266944" y="683248"/>
                  </a:lnTo>
                  <a:lnTo>
                    <a:pt x="270122" y="683248"/>
                  </a:lnTo>
                  <a:lnTo>
                    <a:pt x="273299" y="691192"/>
                  </a:lnTo>
                  <a:lnTo>
                    <a:pt x="278066" y="694370"/>
                  </a:lnTo>
                  <a:lnTo>
                    <a:pt x="281244" y="702315"/>
                  </a:lnTo>
                  <a:lnTo>
                    <a:pt x="286011" y="710260"/>
                  </a:lnTo>
                  <a:lnTo>
                    <a:pt x="289189" y="713438"/>
                  </a:lnTo>
                  <a:lnTo>
                    <a:pt x="297134" y="718204"/>
                  </a:lnTo>
                  <a:lnTo>
                    <a:pt x="300312" y="721382"/>
                  </a:lnTo>
                  <a:lnTo>
                    <a:pt x="308256" y="726149"/>
                  </a:lnTo>
                  <a:lnTo>
                    <a:pt x="313023" y="726149"/>
                  </a:lnTo>
                  <a:lnTo>
                    <a:pt x="332091" y="726149"/>
                  </a:lnTo>
                  <a:lnTo>
                    <a:pt x="346391" y="729327"/>
                  </a:lnTo>
                  <a:lnTo>
                    <a:pt x="351158" y="729327"/>
                  </a:lnTo>
                  <a:lnTo>
                    <a:pt x="373403" y="740450"/>
                  </a:lnTo>
                  <a:lnTo>
                    <a:pt x="373403" y="745217"/>
                  </a:lnTo>
                  <a:lnTo>
                    <a:pt x="373403" y="748394"/>
                  </a:lnTo>
                  <a:lnTo>
                    <a:pt x="370225" y="753161"/>
                  </a:lnTo>
                  <a:lnTo>
                    <a:pt x="365458" y="753161"/>
                  </a:lnTo>
                  <a:lnTo>
                    <a:pt x="351158" y="759517"/>
                  </a:lnTo>
                  <a:lnTo>
                    <a:pt x="346391" y="764284"/>
                  </a:lnTo>
                  <a:lnTo>
                    <a:pt x="340035" y="764284"/>
                  </a:lnTo>
                  <a:lnTo>
                    <a:pt x="332091" y="764284"/>
                  </a:lnTo>
                  <a:lnTo>
                    <a:pt x="324146" y="764284"/>
                  </a:lnTo>
                  <a:lnTo>
                    <a:pt x="316201" y="767462"/>
                  </a:lnTo>
                  <a:lnTo>
                    <a:pt x="300312" y="767462"/>
                  </a:lnTo>
                  <a:lnTo>
                    <a:pt x="305078" y="772229"/>
                  </a:lnTo>
                  <a:lnTo>
                    <a:pt x="305078" y="775407"/>
                  </a:lnTo>
                  <a:lnTo>
                    <a:pt x="305078" y="786529"/>
                  </a:lnTo>
                  <a:lnTo>
                    <a:pt x="305078" y="802419"/>
                  </a:lnTo>
                  <a:lnTo>
                    <a:pt x="305078" y="818308"/>
                  </a:lnTo>
                  <a:lnTo>
                    <a:pt x="308256" y="834198"/>
                  </a:lnTo>
                  <a:lnTo>
                    <a:pt x="308256" y="848498"/>
                  </a:lnTo>
                  <a:lnTo>
                    <a:pt x="308256" y="853265"/>
                  </a:lnTo>
                  <a:lnTo>
                    <a:pt x="305078" y="853265"/>
                  </a:lnTo>
                  <a:lnTo>
                    <a:pt x="297134" y="856443"/>
                  </a:lnTo>
                  <a:lnTo>
                    <a:pt x="292367" y="856443"/>
                  </a:lnTo>
                  <a:lnTo>
                    <a:pt x="292367" y="861210"/>
                  </a:lnTo>
                  <a:lnTo>
                    <a:pt x="300312" y="861210"/>
                  </a:lnTo>
                  <a:lnTo>
                    <a:pt x="335268" y="861210"/>
                  </a:lnTo>
                  <a:lnTo>
                    <a:pt x="362281" y="861210"/>
                  </a:lnTo>
                  <a:lnTo>
                    <a:pt x="381348" y="864388"/>
                  </a:lnTo>
                  <a:lnTo>
                    <a:pt x="392471" y="867566"/>
                  </a:lnTo>
                  <a:lnTo>
                    <a:pt x="392471" y="872332"/>
                  </a:lnTo>
                  <a:lnTo>
                    <a:pt x="392471" y="875510"/>
                  </a:lnTo>
                  <a:lnTo>
                    <a:pt x="381348" y="880277"/>
                  </a:lnTo>
                  <a:lnTo>
                    <a:pt x="362281" y="880277"/>
                  </a:lnTo>
                  <a:lnTo>
                    <a:pt x="335268" y="883455"/>
                  </a:lnTo>
                  <a:lnTo>
                    <a:pt x="305078" y="883455"/>
                  </a:lnTo>
                  <a:lnTo>
                    <a:pt x="292367" y="883455"/>
                  </a:lnTo>
                  <a:lnTo>
                    <a:pt x="292367" y="891400"/>
                  </a:lnTo>
                  <a:lnTo>
                    <a:pt x="308256" y="891400"/>
                  </a:lnTo>
                  <a:lnTo>
                    <a:pt x="332091" y="894578"/>
                  </a:lnTo>
                  <a:lnTo>
                    <a:pt x="351158" y="894578"/>
                  </a:lnTo>
                  <a:lnTo>
                    <a:pt x="362281" y="894578"/>
                  </a:lnTo>
                  <a:lnTo>
                    <a:pt x="365458" y="899345"/>
                  </a:lnTo>
                  <a:lnTo>
                    <a:pt x="365458" y="910467"/>
                  </a:lnTo>
                  <a:lnTo>
                    <a:pt x="373403" y="910467"/>
                  </a:lnTo>
                  <a:lnTo>
                    <a:pt x="381348" y="915234"/>
                  </a:lnTo>
                  <a:lnTo>
                    <a:pt x="386115" y="915234"/>
                  </a:lnTo>
                  <a:lnTo>
                    <a:pt x="392471" y="2207049"/>
                  </a:lnTo>
                  <a:lnTo>
                    <a:pt x="481452" y="2211816"/>
                  </a:lnTo>
                  <a:lnTo>
                    <a:pt x="481452" y="2176859"/>
                  </a:lnTo>
                  <a:lnTo>
                    <a:pt x="500519" y="2168915"/>
                  </a:lnTo>
                  <a:lnTo>
                    <a:pt x="804008" y="2168915"/>
                  </a:lnTo>
                  <a:lnTo>
                    <a:pt x="824665" y="2114890"/>
                  </a:lnTo>
                  <a:lnTo>
                    <a:pt x="862800" y="2052921"/>
                  </a:lnTo>
                  <a:lnTo>
                    <a:pt x="916824" y="2006842"/>
                  </a:lnTo>
                  <a:lnTo>
                    <a:pt x="981971" y="1976652"/>
                  </a:lnTo>
                  <a:lnTo>
                    <a:pt x="1047118" y="1963940"/>
                  </a:lnTo>
                  <a:lnTo>
                    <a:pt x="1066185" y="1968707"/>
                  </a:lnTo>
                  <a:lnTo>
                    <a:pt x="1066185" y="1658862"/>
                  </a:lnTo>
                  <a:lnTo>
                    <a:pt x="1131332" y="1658862"/>
                  </a:lnTo>
                  <a:lnTo>
                    <a:pt x="1131332" y="1571470"/>
                  </a:lnTo>
                  <a:lnTo>
                    <a:pt x="1244147" y="1571470"/>
                  </a:lnTo>
                  <a:lnTo>
                    <a:pt x="1244147" y="1482489"/>
                  </a:lnTo>
                  <a:lnTo>
                    <a:pt x="1420521" y="1482489"/>
                  </a:lnTo>
                  <a:lnTo>
                    <a:pt x="1420521" y="1571470"/>
                  </a:lnTo>
                  <a:lnTo>
                    <a:pt x="1482490" y="1571470"/>
                  </a:lnTo>
                  <a:lnTo>
                    <a:pt x="1482490" y="1658862"/>
                  </a:lnTo>
                  <a:lnTo>
                    <a:pt x="1689053" y="1658862"/>
                  </a:lnTo>
                  <a:lnTo>
                    <a:pt x="1689053" y="2014787"/>
                  </a:lnTo>
                  <a:lnTo>
                    <a:pt x="1747844" y="2014787"/>
                  </a:lnTo>
                  <a:lnTo>
                    <a:pt x="1878138" y="1960762"/>
                  </a:lnTo>
                  <a:lnTo>
                    <a:pt x="2032266" y="1922628"/>
                  </a:lnTo>
                  <a:lnTo>
                    <a:pt x="2032266" y="2744114"/>
                  </a:lnTo>
                  <a:lnTo>
                    <a:pt x="0" y="2744114"/>
                  </a:lnTo>
                  <a:lnTo>
                    <a:pt x="0" y="2238828"/>
                  </a:lnTo>
                  <a:lnTo>
                    <a:pt x="42902" y="2234061"/>
                  </a:lnTo>
                  <a:lnTo>
                    <a:pt x="42902" y="2207049"/>
                  </a:lnTo>
                  <a:lnTo>
                    <a:pt x="123938" y="2203871"/>
                  </a:lnTo>
                  <a:lnTo>
                    <a:pt x="115993" y="915234"/>
                  </a:lnTo>
                  <a:lnTo>
                    <a:pt x="119171" y="915234"/>
                  </a:lnTo>
                  <a:lnTo>
                    <a:pt x="127116" y="915234"/>
                  </a:lnTo>
                  <a:lnTo>
                    <a:pt x="135061" y="915234"/>
                  </a:lnTo>
                  <a:lnTo>
                    <a:pt x="139828" y="915234"/>
                  </a:lnTo>
                  <a:lnTo>
                    <a:pt x="139828" y="899345"/>
                  </a:lnTo>
                  <a:lnTo>
                    <a:pt x="150950" y="894578"/>
                  </a:lnTo>
                  <a:lnTo>
                    <a:pt x="170018" y="894578"/>
                  </a:lnTo>
                  <a:lnTo>
                    <a:pt x="192263" y="894578"/>
                  </a:lnTo>
                  <a:lnTo>
                    <a:pt x="208153" y="891400"/>
                  </a:lnTo>
                  <a:lnTo>
                    <a:pt x="208153" y="883455"/>
                  </a:lnTo>
                  <a:lnTo>
                    <a:pt x="197030" y="883455"/>
                  </a:lnTo>
                  <a:lnTo>
                    <a:pt x="166840" y="883455"/>
                  </a:lnTo>
                  <a:lnTo>
                    <a:pt x="139828" y="883455"/>
                  </a:lnTo>
                  <a:lnTo>
                    <a:pt x="119171" y="880277"/>
                  </a:lnTo>
                  <a:lnTo>
                    <a:pt x="108049" y="880277"/>
                  </a:lnTo>
                  <a:lnTo>
                    <a:pt x="104871" y="875510"/>
                  </a:lnTo>
                  <a:lnTo>
                    <a:pt x="104871" y="867566"/>
                  </a:lnTo>
                  <a:lnTo>
                    <a:pt x="115993" y="867566"/>
                  </a:lnTo>
                  <a:lnTo>
                    <a:pt x="131883" y="864388"/>
                  </a:lnTo>
                  <a:lnTo>
                    <a:pt x="158895" y="861210"/>
                  </a:lnTo>
                  <a:lnTo>
                    <a:pt x="189085" y="861210"/>
                  </a:lnTo>
                  <a:lnTo>
                    <a:pt x="208153" y="861210"/>
                  </a:lnTo>
                  <a:lnTo>
                    <a:pt x="208153" y="856443"/>
                  </a:lnTo>
                  <a:lnTo>
                    <a:pt x="204975" y="856443"/>
                  </a:lnTo>
                  <a:lnTo>
                    <a:pt x="197030" y="856443"/>
                  </a:lnTo>
                  <a:lnTo>
                    <a:pt x="192263" y="853265"/>
                  </a:lnTo>
                  <a:lnTo>
                    <a:pt x="189085" y="853265"/>
                  </a:lnTo>
                  <a:lnTo>
                    <a:pt x="189085" y="848498"/>
                  </a:lnTo>
                  <a:lnTo>
                    <a:pt x="189085" y="834198"/>
                  </a:lnTo>
                  <a:lnTo>
                    <a:pt x="189085" y="818308"/>
                  </a:lnTo>
                  <a:lnTo>
                    <a:pt x="189085" y="802419"/>
                  </a:lnTo>
                  <a:lnTo>
                    <a:pt x="189085" y="786529"/>
                  </a:lnTo>
                  <a:lnTo>
                    <a:pt x="189085" y="775407"/>
                  </a:lnTo>
                  <a:lnTo>
                    <a:pt x="189085" y="772229"/>
                  </a:lnTo>
                  <a:lnTo>
                    <a:pt x="192263" y="772229"/>
                  </a:lnTo>
                  <a:lnTo>
                    <a:pt x="200208" y="772229"/>
                  </a:lnTo>
                  <a:lnTo>
                    <a:pt x="204975" y="767462"/>
                  </a:lnTo>
                  <a:lnTo>
                    <a:pt x="197030" y="767462"/>
                  </a:lnTo>
                  <a:lnTo>
                    <a:pt x="189085" y="767462"/>
                  </a:lnTo>
                  <a:lnTo>
                    <a:pt x="177962" y="767462"/>
                  </a:lnTo>
                  <a:lnTo>
                    <a:pt x="170018" y="767462"/>
                  </a:lnTo>
                  <a:lnTo>
                    <a:pt x="162073" y="764284"/>
                  </a:lnTo>
                  <a:lnTo>
                    <a:pt x="158895" y="764284"/>
                  </a:lnTo>
                  <a:lnTo>
                    <a:pt x="150950" y="764284"/>
                  </a:lnTo>
                  <a:lnTo>
                    <a:pt x="135061" y="756339"/>
                  </a:lnTo>
                  <a:lnTo>
                    <a:pt x="127116" y="756339"/>
                  </a:lnTo>
                  <a:lnTo>
                    <a:pt x="127116" y="753161"/>
                  </a:lnTo>
                  <a:lnTo>
                    <a:pt x="127116" y="745217"/>
                  </a:lnTo>
                  <a:lnTo>
                    <a:pt x="146184" y="732505"/>
                  </a:lnTo>
                  <a:lnTo>
                    <a:pt x="154128" y="729327"/>
                  </a:lnTo>
                  <a:lnTo>
                    <a:pt x="166840" y="729327"/>
                  </a:lnTo>
                  <a:lnTo>
                    <a:pt x="185907" y="726149"/>
                  </a:lnTo>
                  <a:lnTo>
                    <a:pt x="192263" y="726149"/>
                  </a:lnTo>
                  <a:lnTo>
                    <a:pt x="197030" y="721382"/>
                  </a:lnTo>
                  <a:lnTo>
                    <a:pt x="204975" y="718204"/>
                  </a:lnTo>
                  <a:lnTo>
                    <a:pt x="208153" y="713438"/>
                  </a:lnTo>
                  <a:lnTo>
                    <a:pt x="216097" y="710260"/>
                  </a:lnTo>
                  <a:lnTo>
                    <a:pt x="219275" y="702315"/>
                  </a:lnTo>
                  <a:lnTo>
                    <a:pt x="224042" y="699137"/>
                  </a:lnTo>
                  <a:lnTo>
                    <a:pt x="224042" y="691192"/>
                  </a:lnTo>
                  <a:lnTo>
                    <a:pt x="227220" y="683248"/>
                  </a:lnTo>
                  <a:lnTo>
                    <a:pt x="231987" y="683248"/>
                  </a:lnTo>
                  <a:lnTo>
                    <a:pt x="231987" y="478273"/>
                  </a:lnTo>
                  <a:lnTo>
                    <a:pt x="235165" y="475095"/>
                  </a:lnTo>
                  <a:lnTo>
                    <a:pt x="235165" y="320967"/>
                  </a:lnTo>
                  <a:lnTo>
                    <a:pt x="239931" y="320967"/>
                  </a:lnTo>
                  <a:lnTo>
                    <a:pt x="239931" y="192262"/>
                  </a:lnTo>
                  <a:lnTo>
                    <a:pt x="243109" y="189085"/>
                  </a:lnTo>
                  <a:lnTo>
                    <a:pt x="243109" y="92159"/>
                  </a:lnTo>
                  <a:close/>
                  <a:moveTo>
                    <a:pt x="3648227" y="0"/>
                  </a:moveTo>
                  <a:lnTo>
                    <a:pt x="3651405" y="0"/>
                  </a:lnTo>
                  <a:lnTo>
                    <a:pt x="3651405" y="19067"/>
                  </a:lnTo>
                  <a:lnTo>
                    <a:pt x="3651405" y="146183"/>
                  </a:lnTo>
                  <a:lnTo>
                    <a:pt x="3664117" y="146183"/>
                  </a:lnTo>
                  <a:lnTo>
                    <a:pt x="3664117" y="0"/>
                  </a:lnTo>
                  <a:lnTo>
                    <a:pt x="3667295" y="0"/>
                  </a:lnTo>
                  <a:lnTo>
                    <a:pt x="3670473" y="19067"/>
                  </a:lnTo>
                  <a:lnTo>
                    <a:pt x="3670473" y="146183"/>
                  </a:lnTo>
                  <a:lnTo>
                    <a:pt x="3683185" y="146183"/>
                  </a:lnTo>
                  <a:lnTo>
                    <a:pt x="3683185" y="0"/>
                  </a:lnTo>
                  <a:lnTo>
                    <a:pt x="3686362" y="0"/>
                  </a:lnTo>
                  <a:lnTo>
                    <a:pt x="3686362" y="19067"/>
                  </a:lnTo>
                  <a:lnTo>
                    <a:pt x="3686362" y="146183"/>
                  </a:lnTo>
                  <a:lnTo>
                    <a:pt x="3697485" y="146183"/>
                  </a:lnTo>
                  <a:lnTo>
                    <a:pt x="3697485" y="0"/>
                  </a:lnTo>
                  <a:lnTo>
                    <a:pt x="3705429" y="0"/>
                  </a:lnTo>
                  <a:lnTo>
                    <a:pt x="3705429" y="19067"/>
                  </a:lnTo>
                  <a:lnTo>
                    <a:pt x="3705429" y="146183"/>
                  </a:lnTo>
                  <a:lnTo>
                    <a:pt x="3718141" y="146183"/>
                  </a:lnTo>
                  <a:lnTo>
                    <a:pt x="3718141" y="0"/>
                  </a:lnTo>
                  <a:lnTo>
                    <a:pt x="3721319" y="0"/>
                  </a:lnTo>
                  <a:lnTo>
                    <a:pt x="3721319" y="19067"/>
                  </a:lnTo>
                  <a:lnTo>
                    <a:pt x="3721319" y="146183"/>
                  </a:lnTo>
                  <a:lnTo>
                    <a:pt x="3737209" y="146183"/>
                  </a:lnTo>
                  <a:lnTo>
                    <a:pt x="3737209" y="127116"/>
                  </a:lnTo>
                  <a:lnTo>
                    <a:pt x="3748332" y="127116"/>
                  </a:lnTo>
                  <a:lnTo>
                    <a:pt x="3748332" y="200207"/>
                  </a:lnTo>
                  <a:lnTo>
                    <a:pt x="3748332" y="421071"/>
                  </a:lnTo>
                  <a:lnTo>
                    <a:pt x="3929472" y="421071"/>
                  </a:lnTo>
                  <a:lnTo>
                    <a:pt x="3929472" y="424249"/>
                  </a:lnTo>
                  <a:lnTo>
                    <a:pt x="3929472" y="451261"/>
                  </a:lnTo>
                  <a:lnTo>
                    <a:pt x="3929472" y="462384"/>
                  </a:lnTo>
                  <a:lnTo>
                    <a:pt x="3929472" y="483040"/>
                  </a:lnTo>
                  <a:lnTo>
                    <a:pt x="4067709" y="483040"/>
                  </a:lnTo>
                  <a:lnTo>
                    <a:pt x="4067709" y="483040"/>
                  </a:lnTo>
                  <a:lnTo>
                    <a:pt x="4113788" y="483040"/>
                  </a:lnTo>
                  <a:lnTo>
                    <a:pt x="4113788" y="489396"/>
                  </a:lnTo>
                  <a:lnTo>
                    <a:pt x="4113788" y="497340"/>
                  </a:lnTo>
                  <a:lnTo>
                    <a:pt x="4113788" y="524352"/>
                  </a:lnTo>
                  <a:lnTo>
                    <a:pt x="4113788" y="532297"/>
                  </a:lnTo>
                  <a:lnTo>
                    <a:pt x="4113788" y="564076"/>
                  </a:lnTo>
                  <a:lnTo>
                    <a:pt x="4113788" y="648290"/>
                  </a:lnTo>
                  <a:lnTo>
                    <a:pt x="4136033" y="648290"/>
                  </a:lnTo>
                  <a:lnTo>
                    <a:pt x="4252026" y="656235"/>
                  </a:lnTo>
                  <a:lnTo>
                    <a:pt x="4352130" y="664180"/>
                  </a:lnTo>
                  <a:lnTo>
                    <a:pt x="4352130" y="756339"/>
                  </a:lnTo>
                  <a:lnTo>
                    <a:pt x="4355307" y="756339"/>
                  </a:lnTo>
                  <a:lnTo>
                    <a:pt x="4355307" y="759517"/>
                  </a:lnTo>
                  <a:lnTo>
                    <a:pt x="4352130" y="764284"/>
                  </a:lnTo>
                  <a:lnTo>
                    <a:pt x="4352130" y="821486"/>
                  </a:lnTo>
                  <a:lnTo>
                    <a:pt x="4355307" y="821486"/>
                  </a:lnTo>
                  <a:lnTo>
                    <a:pt x="4352130" y="829431"/>
                  </a:lnTo>
                  <a:lnTo>
                    <a:pt x="4352130" y="883455"/>
                  </a:lnTo>
                  <a:lnTo>
                    <a:pt x="4355307" y="883455"/>
                  </a:lnTo>
                  <a:lnTo>
                    <a:pt x="4355307" y="888222"/>
                  </a:lnTo>
                  <a:lnTo>
                    <a:pt x="4352130" y="891400"/>
                  </a:lnTo>
                  <a:lnTo>
                    <a:pt x="4352130" y="1004215"/>
                  </a:lnTo>
                  <a:lnTo>
                    <a:pt x="4387086" y="1004215"/>
                  </a:lnTo>
                  <a:lnTo>
                    <a:pt x="4387086" y="853265"/>
                  </a:lnTo>
                  <a:lnTo>
                    <a:pt x="4487191" y="853265"/>
                  </a:lnTo>
                  <a:lnTo>
                    <a:pt x="4487191" y="918412"/>
                  </a:lnTo>
                  <a:lnTo>
                    <a:pt x="4579349" y="918412"/>
                  </a:lnTo>
                  <a:lnTo>
                    <a:pt x="4579349" y="1004215"/>
                  </a:lnTo>
                  <a:lnTo>
                    <a:pt x="4674686" y="1004215"/>
                  </a:lnTo>
                  <a:lnTo>
                    <a:pt x="4674686" y="1334717"/>
                  </a:lnTo>
                  <a:lnTo>
                    <a:pt x="4679453" y="1334717"/>
                  </a:lnTo>
                  <a:lnTo>
                    <a:pt x="4679453" y="1331539"/>
                  </a:lnTo>
                  <a:lnTo>
                    <a:pt x="4720766" y="1328361"/>
                  </a:lnTo>
                  <a:lnTo>
                    <a:pt x="4720766" y="1296582"/>
                  </a:lnTo>
                  <a:lnTo>
                    <a:pt x="4760489" y="1293404"/>
                  </a:lnTo>
                  <a:lnTo>
                    <a:pt x="4760489" y="1266392"/>
                  </a:lnTo>
                  <a:lnTo>
                    <a:pt x="4798624" y="1258447"/>
                  </a:lnTo>
                  <a:lnTo>
                    <a:pt x="4798624" y="1231435"/>
                  </a:lnTo>
                  <a:lnTo>
                    <a:pt x="4833581" y="1223490"/>
                  </a:lnTo>
                  <a:lnTo>
                    <a:pt x="4833581" y="1196478"/>
                  </a:lnTo>
                  <a:lnTo>
                    <a:pt x="4879660" y="1188533"/>
                  </a:lnTo>
                  <a:lnTo>
                    <a:pt x="4955930" y="1188533"/>
                  </a:lnTo>
                  <a:lnTo>
                    <a:pt x="5017899" y="1196478"/>
                  </a:lnTo>
                  <a:lnTo>
                    <a:pt x="5021077" y="1207600"/>
                  </a:lnTo>
                  <a:lnTo>
                    <a:pt x="5025844" y="1226668"/>
                  </a:lnTo>
                  <a:lnTo>
                    <a:pt x="5048089" y="1231435"/>
                  </a:lnTo>
                  <a:lnTo>
                    <a:pt x="5060800" y="1247324"/>
                  </a:lnTo>
                  <a:lnTo>
                    <a:pt x="5060800" y="1261625"/>
                  </a:lnTo>
                  <a:lnTo>
                    <a:pt x="5083046" y="1266392"/>
                  </a:lnTo>
                  <a:lnTo>
                    <a:pt x="5094168" y="1280692"/>
                  </a:lnTo>
                  <a:lnTo>
                    <a:pt x="5094168" y="1296582"/>
                  </a:lnTo>
                  <a:lnTo>
                    <a:pt x="5118003" y="1301349"/>
                  </a:lnTo>
                  <a:lnTo>
                    <a:pt x="5129125" y="1320416"/>
                  </a:lnTo>
                  <a:lnTo>
                    <a:pt x="5129125" y="1331539"/>
                  </a:lnTo>
                  <a:lnTo>
                    <a:pt x="5160904" y="1334717"/>
                  </a:lnTo>
                  <a:lnTo>
                    <a:pt x="5164082" y="1339484"/>
                  </a:lnTo>
                  <a:lnTo>
                    <a:pt x="5191094" y="1334717"/>
                  </a:lnTo>
                  <a:lnTo>
                    <a:pt x="5280075" y="1347428"/>
                  </a:lnTo>
                  <a:lnTo>
                    <a:pt x="5280075" y="1436409"/>
                  </a:lnTo>
                  <a:lnTo>
                    <a:pt x="5283253" y="1874959"/>
                  </a:lnTo>
                  <a:lnTo>
                    <a:pt x="5402424" y="1874959"/>
                  </a:lnTo>
                  <a:lnTo>
                    <a:pt x="5402424" y="1428465"/>
                  </a:lnTo>
                  <a:lnTo>
                    <a:pt x="5402424" y="1331539"/>
                  </a:lnTo>
                  <a:lnTo>
                    <a:pt x="5486639" y="1320416"/>
                  </a:lnTo>
                  <a:lnTo>
                    <a:pt x="5518418" y="1323594"/>
                  </a:lnTo>
                  <a:lnTo>
                    <a:pt x="5521595" y="1320416"/>
                  </a:lnTo>
                  <a:lnTo>
                    <a:pt x="5556553" y="1315649"/>
                  </a:lnTo>
                  <a:lnTo>
                    <a:pt x="5556553" y="1304527"/>
                  </a:lnTo>
                  <a:lnTo>
                    <a:pt x="5559730" y="1285459"/>
                  </a:lnTo>
                  <a:lnTo>
                    <a:pt x="5591509" y="1280692"/>
                  </a:lnTo>
                  <a:lnTo>
                    <a:pt x="5591509" y="1269570"/>
                  </a:lnTo>
                  <a:lnTo>
                    <a:pt x="5599454" y="1250502"/>
                  </a:lnTo>
                  <a:lnTo>
                    <a:pt x="5626466" y="1247324"/>
                  </a:lnTo>
                  <a:lnTo>
                    <a:pt x="5629644" y="1231435"/>
                  </a:lnTo>
                  <a:lnTo>
                    <a:pt x="5632822" y="1215545"/>
                  </a:lnTo>
                  <a:lnTo>
                    <a:pt x="5664601" y="1212367"/>
                  </a:lnTo>
                  <a:lnTo>
                    <a:pt x="5664601" y="1193300"/>
                  </a:lnTo>
                  <a:lnTo>
                    <a:pt x="5667779" y="1180588"/>
                  </a:lnTo>
                  <a:lnTo>
                    <a:pt x="5724981" y="1172644"/>
                  </a:lnTo>
                  <a:lnTo>
                    <a:pt x="5806017" y="1172644"/>
                  </a:lnTo>
                  <a:lnTo>
                    <a:pt x="5856864" y="1180588"/>
                  </a:lnTo>
                  <a:lnTo>
                    <a:pt x="5852097" y="1212367"/>
                  </a:lnTo>
                  <a:lnTo>
                    <a:pt x="5891820" y="1215545"/>
                  </a:lnTo>
                  <a:lnTo>
                    <a:pt x="5891820" y="1247324"/>
                  </a:lnTo>
                  <a:lnTo>
                    <a:pt x="5929955" y="1250502"/>
                  </a:lnTo>
                  <a:lnTo>
                    <a:pt x="5929955" y="1280692"/>
                  </a:lnTo>
                  <a:lnTo>
                    <a:pt x="5968090" y="1285459"/>
                  </a:lnTo>
                  <a:lnTo>
                    <a:pt x="5968090" y="1315649"/>
                  </a:lnTo>
                  <a:lnTo>
                    <a:pt x="6014169" y="1320416"/>
                  </a:lnTo>
                  <a:lnTo>
                    <a:pt x="6010992" y="1328361"/>
                  </a:lnTo>
                  <a:lnTo>
                    <a:pt x="6041182" y="1323594"/>
                  </a:lnTo>
                  <a:lnTo>
                    <a:pt x="6095206" y="1331539"/>
                  </a:lnTo>
                  <a:lnTo>
                    <a:pt x="6095206" y="2744114"/>
                  </a:lnTo>
                  <a:lnTo>
                    <a:pt x="4067710" y="2744114"/>
                  </a:lnTo>
                  <a:lnTo>
                    <a:pt x="4067709" y="2744114"/>
                  </a:lnTo>
                  <a:lnTo>
                    <a:pt x="2032266" y="2744114"/>
                  </a:lnTo>
                  <a:lnTo>
                    <a:pt x="2032266" y="1922628"/>
                  </a:lnTo>
                  <a:lnTo>
                    <a:pt x="2067223" y="1914683"/>
                  </a:lnTo>
                  <a:lnTo>
                    <a:pt x="2254719" y="1895615"/>
                  </a:lnTo>
                  <a:lnTo>
                    <a:pt x="2286498" y="1895615"/>
                  </a:lnTo>
                  <a:lnTo>
                    <a:pt x="2459694" y="1901971"/>
                  </a:lnTo>
                  <a:lnTo>
                    <a:pt x="2489884" y="1906738"/>
                  </a:lnTo>
                  <a:lnTo>
                    <a:pt x="2528019" y="1909916"/>
                  </a:lnTo>
                  <a:lnTo>
                    <a:pt x="2543908" y="1887671"/>
                  </a:lnTo>
                  <a:lnTo>
                    <a:pt x="2559797" y="1874959"/>
                  </a:lnTo>
                  <a:lnTo>
                    <a:pt x="2620178" y="1906738"/>
                  </a:lnTo>
                  <a:lnTo>
                    <a:pt x="2620178" y="1917861"/>
                  </a:lnTo>
                  <a:lnTo>
                    <a:pt x="2624944" y="1906738"/>
                  </a:lnTo>
                  <a:lnTo>
                    <a:pt x="2686913" y="1874959"/>
                  </a:lnTo>
                  <a:lnTo>
                    <a:pt x="2701213" y="1887671"/>
                  </a:lnTo>
                  <a:lnTo>
                    <a:pt x="2717103" y="1909916"/>
                  </a:lnTo>
                  <a:lnTo>
                    <a:pt x="2720281" y="1909916"/>
                  </a:lnTo>
                  <a:lnTo>
                    <a:pt x="2760005" y="1906738"/>
                  </a:lnTo>
                  <a:lnTo>
                    <a:pt x="2787017" y="1901971"/>
                  </a:lnTo>
                  <a:lnTo>
                    <a:pt x="2847397" y="1898793"/>
                  </a:lnTo>
                  <a:lnTo>
                    <a:pt x="2847397" y="818308"/>
                  </a:lnTo>
                  <a:lnTo>
                    <a:pt x="2917311" y="818308"/>
                  </a:lnTo>
                  <a:lnTo>
                    <a:pt x="2917311" y="613334"/>
                  </a:lnTo>
                  <a:lnTo>
                    <a:pt x="2998347" y="613334"/>
                  </a:lnTo>
                  <a:lnTo>
                    <a:pt x="2998347" y="818308"/>
                  </a:lnTo>
                  <a:lnTo>
                    <a:pt x="3174721" y="818308"/>
                  </a:lnTo>
                  <a:lnTo>
                    <a:pt x="3174721" y="613334"/>
                  </a:lnTo>
                  <a:lnTo>
                    <a:pt x="3217622" y="613334"/>
                  </a:lnTo>
                  <a:lnTo>
                    <a:pt x="3217622" y="818308"/>
                  </a:lnTo>
                  <a:lnTo>
                    <a:pt x="3325671" y="818308"/>
                  </a:lnTo>
                  <a:lnTo>
                    <a:pt x="3325671" y="1172644"/>
                  </a:lnTo>
                  <a:lnTo>
                    <a:pt x="3513167" y="1172644"/>
                  </a:lnTo>
                  <a:lnTo>
                    <a:pt x="3513167" y="656235"/>
                  </a:lnTo>
                  <a:lnTo>
                    <a:pt x="3570369" y="656235"/>
                  </a:lnTo>
                  <a:lnTo>
                    <a:pt x="3570369" y="640346"/>
                  </a:lnTo>
                  <a:lnTo>
                    <a:pt x="3575136" y="640346"/>
                  </a:lnTo>
                  <a:lnTo>
                    <a:pt x="3575136" y="564076"/>
                  </a:lnTo>
                  <a:lnTo>
                    <a:pt x="3575136" y="532298"/>
                  </a:lnTo>
                  <a:lnTo>
                    <a:pt x="3575136" y="529120"/>
                  </a:lnTo>
                  <a:lnTo>
                    <a:pt x="3575136" y="497341"/>
                  </a:lnTo>
                  <a:lnTo>
                    <a:pt x="3575136" y="489396"/>
                  </a:lnTo>
                  <a:lnTo>
                    <a:pt x="3575136" y="483040"/>
                  </a:lnTo>
                  <a:lnTo>
                    <a:pt x="3621216" y="483040"/>
                  </a:lnTo>
                  <a:lnTo>
                    <a:pt x="3621216" y="448083"/>
                  </a:lnTo>
                  <a:lnTo>
                    <a:pt x="3621216" y="435372"/>
                  </a:lnTo>
                  <a:lnTo>
                    <a:pt x="3621216" y="408360"/>
                  </a:lnTo>
                  <a:lnTo>
                    <a:pt x="3621216" y="402004"/>
                  </a:lnTo>
                  <a:lnTo>
                    <a:pt x="3621216" y="127116"/>
                  </a:lnTo>
                  <a:lnTo>
                    <a:pt x="3632338" y="127116"/>
                  </a:lnTo>
                  <a:lnTo>
                    <a:pt x="3637105" y="146183"/>
                  </a:lnTo>
                  <a:lnTo>
                    <a:pt x="3648227" y="146183"/>
                  </a:lnTo>
                  <a:close/>
                </a:path>
              </a:pathLst>
            </a:custGeom>
            <a:grpFill/>
            <a:ln>
              <a:noFill/>
            </a:ln>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7" name="组合 6"/>
            <p:cNvGrpSpPr/>
            <p:nvPr userDrawn="1"/>
          </p:nvGrpSpPr>
          <p:grpSpPr>
            <a:xfrm>
              <a:off x="3175" y="4143537"/>
              <a:ext cx="12188825" cy="2744114"/>
              <a:chOff x="3175" y="4143537"/>
              <a:chExt cx="12188825" cy="2744114"/>
            </a:xfrm>
            <a:grpFill/>
          </p:grpSpPr>
          <p:sp>
            <p:nvSpPr>
              <p:cNvPr id="8" name="îṡḷídè"/>
              <p:cNvSpPr/>
              <p:nvPr/>
            </p:nvSpPr>
            <p:spPr bwMode="auto">
              <a:xfrm>
                <a:off x="10164502" y="5405162"/>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 name="ïsḻîḍe"/>
              <p:cNvSpPr/>
              <p:nvPr/>
            </p:nvSpPr>
            <p:spPr bwMode="auto">
              <a:xfrm>
                <a:off x="8129058" y="4383468"/>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 name="is1idé"/>
              <p:cNvSpPr/>
              <p:nvPr/>
            </p:nvSpPr>
            <p:spPr bwMode="auto">
              <a:xfrm>
                <a:off x="6098382" y="4992036"/>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 name="íṧḻîḑè"/>
              <p:cNvSpPr/>
              <p:nvPr/>
            </p:nvSpPr>
            <p:spPr bwMode="auto">
              <a:xfrm>
                <a:off x="4070883" y="4626577"/>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4" name="iSḷïďê"/>
              <p:cNvSpPr/>
              <p:nvPr/>
            </p:nvSpPr>
            <p:spPr bwMode="auto">
              <a:xfrm>
                <a:off x="2035441" y="4143537"/>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5" name="ïš1íḋé"/>
              <p:cNvSpPr/>
              <p:nvPr/>
            </p:nvSpPr>
            <p:spPr bwMode="auto">
              <a:xfrm>
                <a:off x="3175" y="4232518"/>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sp>
        <p:nvSpPr>
          <p:cNvPr id="9801" name="副标题 2"/>
          <p:cNvSpPr>
            <a:spLocks noGrp="1"/>
          </p:cNvSpPr>
          <p:nvPr userDrawn="1">
            <p:ph type="subTitle" idx="1"/>
          </p:nvPr>
        </p:nvSpPr>
        <p:spPr>
          <a:xfrm>
            <a:off x="504824" y="2268889"/>
            <a:ext cx="8134350" cy="419099"/>
          </a:xfrm>
        </p:spPr>
        <p:txBody>
          <a:bodyPr anchor="t">
            <a:normAutofit/>
          </a:bodyPr>
          <a:lstStyle>
            <a:lvl1pPr marL="0" indent="0" algn="ctr">
              <a:buFont typeface="Arial" panose="020B0604020202020204" pitchFamily="34" charset="0"/>
              <a:buNone/>
              <a:defRPr sz="1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US" dirty="0"/>
          </a:p>
        </p:txBody>
      </p:sp>
      <p:sp>
        <p:nvSpPr>
          <p:cNvPr id="9802" name="标题 1"/>
          <p:cNvSpPr>
            <a:spLocks noGrp="1"/>
          </p:cNvSpPr>
          <p:nvPr userDrawn="1">
            <p:ph type="ctrTitle"/>
          </p:nvPr>
        </p:nvSpPr>
        <p:spPr>
          <a:xfrm>
            <a:off x="504824" y="1330453"/>
            <a:ext cx="8134350" cy="938436"/>
          </a:xfrm>
        </p:spPr>
        <p:txBody>
          <a:bodyPr anchor="b">
            <a:normAutofit/>
          </a:bodyPr>
          <a:lstStyle>
            <a:lvl1pPr marL="0" indent="0" algn="ctr">
              <a:buFont typeface="Arial" panose="020B0604020202020204" pitchFamily="34" charset="0"/>
              <a:buNone/>
              <a:defRPr sz="3000">
                <a:solidFill>
                  <a:schemeClr val="accent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2662005" y="4540329"/>
            <a:ext cx="1952161" cy="222203"/>
          </a:xfrm>
        </p:spPr>
        <p:txBody>
          <a:bodyPr vert="horz" anchor="ctr">
            <a:noAutofit/>
          </a:bodyPr>
          <a:lstStyle>
            <a:lvl1pPr marL="0" indent="0" algn="ctr">
              <a:buFont typeface="Arial" panose="020B0604020202020204" pitchFamily="34" charset="0"/>
              <a:buNone/>
              <a:defRPr sz="1050" b="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4189532" y="4540329"/>
            <a:ext cx="1952161" cy="222203"/>
          </a:xfrm>
        </p:spPr>
        <p:txBody>
          <a:bodyPr vert="horz" anchor="ctr">
            <a:noAutofit/>
          </a:bodyPr>
          <a:lstStyle>
            <a:lvl1pPr marL="0" indent="0" algn="ctr">
              <a:buFont typeface="Arial" panose="020B0604020202020204" pitchFamily="34" charset="0"/>
              <a:buNone/>
              <a:defRPr sz="1050" b="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Date</a:t>
            </a:r>
            <a:endParaRPr lang="zh-CN" altLang="en-US" dirty="0"/>
          </a:p>
        </p:txBody>
      </p:sp>
      <p:cxnSp>
        <p:nvCxnSpPr>
          <p:cNvPr id="4" name="直接连接符 3"/>
          <p:cNvCxnSpPr/>
          <p:nvPr userDrawn="1"/>
        </p:nvCxnSpPr>
        <p:spPr>
          <a:xfrm>
            <a:off x="376237" y="4427629"/>
            <a:ext cx="839152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8.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2.png"/><Relationship Id="rId3" Type="http://schemas.openxmlformats.org/officeDocument/2006/relationships/tags" Target="../tags/tag1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Shape 2"/>
          <p:cNvSpPr/>
          <p:nvPr userDrawn="1"/>
        </p:nvSpPr>
        <p:spPr>
          <a:xfrm>
            <a:off x="0" y="-2"/>
            <a:ext cx="9144000" cy="833785"/>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4" name="Shape 4"/>
          <p:cNvSpPr/>
          <p:nvPr userDrawn="1"/>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5" name="Shape 5"/>
          <p:cNvSpPr/>
          <p:nvPr userDrawn="1"/>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6" name="Shape 6"/>
          <p:cNvSpPr/>
          <p:nvPr userDrawn="1"/>
        </p:nvSpPr>
        <p:spPr>
          <a:xfrm>
            <a:off x="397565" y="0"/>
            <a:ext cx="673653" cy="36931"/>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7" name="Shape 7"/>
          <p:cNvSpPr/>
          <p:nvPr userDrawn="1"/>
        </p:nvSpPr>
        <p:spPr>
          <a:xfrm>
            <a:off x="1071218" y="0"/>
            <a:ext cx="673653" cy="36931"/>
          </a:xfrm>
          <a:prstGeom prst="rect">
            <a:avLst/>
          </a:prstGeom>
          <a:solidFill>
            <a:srgbClr val="3A5063"/>
          </a:solidFill>
          <a:ln w="12700">
            <a:miter lim="400000"/>
          </a:ln>
        </p:spPr>
        <p:txBody>
          <a:bodyPr lIns="0" tIns="0" rIns="0" bIns="0" anchor="ctr"/>
          <a:lstStyle/>
          <a:p>
            <a:pPr lvl="0" algn="ctr"/>
            <a:endParaRPr>
              <a:latin typeface="+mn-ea"/>
              <a:ea typeface="+mn-ea"/>
            </a:endParaRPr>
          </a:p>
        </p:txBody>
      </p:sp>
      <p:sp>
        <p:nvSpPr>
          <p:cNvPr id="11" name="Shape 11"/>
          <p:cNvSpPr>
            <a:spLocks noGrp="1"/>
          </p:cNvSpPr>
          <p:nvPr>
            <p:ph type="sldNum" sz="quarter" idx="2"/>
          </p:nvPr>
        </p:nvSpPr>
        <p:spPr>
          <a:xfrm>
            <a:off x="8459544" y="4932217"/>
            <a:ext cx="376192" cy="127001"/>
          </a:xfrm>
          <a:prstGeom prst="rect">
            <a:avLst/>
          </a:prstGeom>
          <a:ln w="12700">
            <a:miter lim="400000"/>
          </a:ln>
        </p:spPr>
        <p:txBody>
          <a:bodyPr lIns="0" tIns="0" rIns="0" bIns="0" anchor="ctr">
            <a:spAutoFit/>
          </a:bodyPr>
          <a:lstStyle>
            <a:lvl1pPr algn="r" defTabSz="914400">
              <a:defRPr sz="800">
                <a:solidFill>
                  <a:srgbClr val="808080"/>
                </a:solidFill>
                <a:uFill>
                  <a:solidFill>
                    <a:srgbClr val="808080"/>
                  </a:solidFill>
                </a:uFill>
                <a:latin typeface="+mn-ea"/>
                <a:ea typeface="+mn-ea"/>
                <a:cs typeface="Roboto Condensed Regular"/>
                <a:sym typeface="Roboto Condensed Regular"/>
              </a:defRPr>
            </a:lvl1pPr>
          </a:lstStyle>
          <a:p>
            <a:fld id="{86CB4B4D-7CA3-9044-876B-883B54F8677D}" type="slidenum">
              <a:rPr lang="en-US" altLang="zh-CN" smtClean="0"/>
            </a:fld>
            <a:endParaRPr lang="en-US" altLang="zh-CN"/>
          </a:p>
        </p:txBody>
      </p:sp>
      <p:sp>
        <p:nvSpPr>
          <p:cNvPr id="12" name="Shape 12">
            <a:hlinkClick r:id="" action="ppaction://hlinkshowjump?jump=nextslide"/>
          </p:cNvPr>
          <p:cNvSpPr/>
          <p:nvPr userDrawn="1"/>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3" name="Shape 13">
            <a:hlinkClick r:id="" action="ppaction://hlinkshowjump?jump=previousslide"/>
          </p:cNvPr>
          <p:cNvSpPr/>
          <p:nvPr userDrawn="1"/>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4" name="Shape 14"/>
          <p:cNvSpPr>
            <a:spLocks noGrp="1"/>
          </p:cNvSpPr>
          <p:nvPr>
            <p:ph type="body" idx="1"/>
          </p:nvPr>
        </p:nvSpPr>
        <p:spPr>
          <a:xfrm>
            <a:off x="374699" y="3778055"/>
            <a:ext cx="4013337" cy="1365446"/>
          </a:xfrm>
          <a:prstGeom prst="rect">
            <a:avLst/>
          </a:prstGeom>
          <a:ln w="12700">
            <a:miter lim="400000"/>
          </a:ln>
        </p:spPr>
        <p:txBody>
          <a:bodyPr lIns="45719" rIns="45719"/>
          <a:lstStyle/>
          <a:p>
            <a:pPr lvl="0">
              <a:defRPr sz="1800">
                <a:solidFill>
                  <a:srgbClr val="000000"/>
                </a:solidFill>
                <a:uFillTx/>
              </a:defRPr>
            </a:pPr>
            <a:r>
              <a:rPr sz="1100">
                <a:solidFill>
                  <a:srgbClr val="595959"/>
                </a:solidFill>
                <a:uFill>
                  <a:solidFill>
                    <a:srgbClr val="595959"/>
                  </a:solidFill>
                </a:uFill>
              </a:rPr>
              <a:t>正文级别 1</a:t>
            </a:r>
            <a:endParaRPr sz="1100">
              <a:solidFill>
                <a:srgbClr val="595959"/>
              </a:solidFill>
              <a:uFill>
                <a:solidFill>
                  <a:srgbClr val="595959"/>
                </a:solidFill>
              </a:uFill>
            </a:endParaRPr>
          </a:p>
          <a:p>
            <a:pPr lvl="1">
              <a:defRPr sz="1800">
                <a:solidFill>
                  <a:srgbClr val="000000"/>
                </a:solidFill>
                <a:uFillTx/>
              </a:defRPr>
            </a:pPr>
            <a:r>
              <a:rPr sz="1100">
                <a:solidFill>
                  <a:srgbClr val="595959"/>
                </a:solidFill>
                <a:uFill>
                  <a:solidFill>
                    <a:srgbClr val="595959"/>
                  </a:solidFill>
                </a:uFill>
              </a:rPr>
              <a:t>正文级别 2</a:t>
            </a:r>
            <a:endParaRPr sz="1100">
              <a:solidFill>
                <a:srgbClr val="595959"/>
              </a:solidFill>
              <a:uFill>
                <a:solidFill>
                  <a:srgbClr val="595959"/>
                </a:solidFill>
              </a:uFill>
            </a:endParaRPr>
          </a:p>
          <a:p>
            <a:pPr lvl="2">
              <a:defRPr sz="1800">
                <a:solidFill>
                  <a:srgbClr val="000000"/>
                </a:solidFill>
                <a:uFillTx/>
              </a:defRPr>
            </a:pPr>
            <a:r>
              <a:rPr sz="1100">
                <a:solidFill>
                  <a:srgbClr val="595959"/>
                </a:solidFill>
                <a:uFill>
                  <a:solidFill>
                    <a:srgbClr val="595959"/>
                  </a:solidFill>
                </a:uFill>
              </a:rPr>
              <a:t>正文级别 3</a:t>
            </a:r>
            <a:endParaRPr sz="1100">
              <a:solidFill>
                <a:srgbClr val="595959"/>
              </a:solidFill>
              <a:uFill>
                <a:solidFill>
                  <a:srgbClr val="595959"/>
                </a:solidFill>
              </a:uFill>
            </a:endParaRPr>
          </a:p>
          <a:p>
            <a:pPr lvl="3">
              <a:defRPr sz="1800">
                <a:solidFill>
                  <a:srgbClr val="000000"/>
                </a:solidFill>
                <a:uFillTx/>
              </a:defRPr>
            </a:pPr>
            <a:r>
              <a:rPr sz="1100">
                <a:solidFill>
                  <a:srgbClr val="595959"/>
                </a:solidFill>
                <a:uFill>
                  <a:solidFill>
                    <a:srgbClr val="595959"/>
                  </a:solidFill>
                </a:uFill>
              </a:rPr>
              <a:t>正文级别 4</a:t>
            </a:r>
            <a:endParaRPr sz="1100">
              <a:solidFill>
                <a:srgbClr val="595959"/>
              </a:solidFill>
              <a:uFill>
                <a:solidFill>
                  <a:srgbClr val="595959"/>
                </a:solidFill>
              </a:uFill>
            </a:endParaRPr>
          </a:p>
          <a:p>
            <a:pPr lvl="4">
              <a:defRPr sz="1800">
                <a:solidFill>
                  <a:srgbClr val="000000"/>
                </a:solidFill>
                <a:uFillTx/>
              </a:defRPr>
            </a:pPr>
            <a:r>
              <a:rPr sz="1100">
                <a:solidFill>
                  <a:srgbClr val="595959"/>
                </a:solidFill>
                <a:uFill>
                  <a:solidFill>
                    <a:srgbClr val="595959"/>
                  </a:solidFill>
                </a:uFill>
              </a:rPr>
              <a:t>正文级别 5</a:t>
            </a:r>
            <a:endParaRPr sz="1100">
              <a:solidFill>
                <a:srgbClr val="595959"/>
              </a:solidFill>
              <a:uFill>
                <a:solidFill>
                  <a:srgbClr val="595959"/>
                </a:solidFill>
              </a:uFill>
            </a:endParaRPr>
          </a:p>
        </p:txBody>
      </p:sp>
      <p:sp>
        <p:nvSpPr>
          <p:cNvPr id="15" name="Shape 15"/>
          <p:cNvSpPr>
            <a:spLocks noGrp="1"/>
          </p:cNvSpPr>
          <p:nvPr>
            <p:ph type="title"/>
          </p:nvPr>
        </p:nvSpPr>
        <p:spPr>
          <a:xfrm>
            <a:off x="291544" y="156679"/>
            <a:ext cx="5931456" cy="1714501"/>
          </a:xfrm>
          <a:prstGeom prst="rect">
            <a:avLst/>
          </a:prstGeom>
          <a:ln w="12700">
            <a:miter lim="400000"/>
          </a:ln>
        </p:spPr>
        <p:txBody>
          <a:bodyPr lIns="45719" rIns="45719"/>
          <a:lstStyle/>
          <a:p>
            <a:pPr lvl="0">
              <a:defRPr sz="1800">
                <a:solidFill>
                  <a:srgbClr val="000000"/>
                </a:solidFill>
                <a:uFillTx/>
              </a:defRPr>
            </a:pPr>
            <a:r>
              <a:rPr sz="2000">
                <a:solidFill>
                  <a:srgbClr val="3A5063"/>
                </a:solidFill>
                <a:uFill>
                  <a:solidFill>
                    <a:srgbClr val="3A5063"/>
                  </a:solidFill>
                </a:uFill>
              </a:rPr>
              <a:t>标题文本</a:t>
            </a:r>
            <a:endParaRPr sz="2000">
              <a:solidFill>
                <a:srgbClr val="3A5063"/>
              </a:solidFill>
              <a:uFill>
                <a:solidFill>
                  <a:srgbClr val="3A5063"/>
                </a:solidFill>
              </a:uFill>
            </a:endParaRPr>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defTabSz="457200">
        <a:defRPr sz="2000">
          <a:solidFill>
            <a:srgbClr val="3A5063"/>
          </a:solidFill>
          <a:uFill>
            <a:solidFill>
              <a:srgbClr val="3A5063"/>
            </a:solidFill>
          </a:uFill>
          <a:latin typeface="+mn-ea"/>
          <a:ea typeface="+mn-ea"/>
          <a:cs typeface="+mn-cs"/>
          <a:sym typeface="Bebas Neue"/>
        </a:defRPr>
      </a:lvl1pPr>
      <a:lvl2pPr defTabSz="457200">
        <a:defRPr sz="2000">
          <a:solidFill>
            <a:srgbClr val="3A5063"/>
          </a:solidFill>
          <a:uFill>
            <a:solidFill>
              <a:srgbClr val="3A5063"/>
            </a:solidFill>
          </a:uFill>
          <a:latin typeface="+mn-lt"/>
          <a:ea typeface="+mn-ea"/>
          <a:cs typeface="+mn-cs"/>
          <a:sym typeface="Bebas Neue"/>
        </a:defRPr>
      </a:lvl2pPr>
      <a:lvl3pPr defTabSz="457200">
        <a:defRPr sz="2000">
          <a:solidFill>
            <a:srgbClr val="3A5063"/>
          </a:solidFill>
          <a:uFill>
            <a:solidFill>
              <a:srgbClr val="3A5063"/>
            </a:solidFill>
          </a:uFill>
          <a:latin typeface="+mn-lt"/>
          <a:ea typeface="+mn-ea"/>
          <a:cs typeface="+mn-cs"/>
          <a:sym typeface="Bebas Neue"/>
        </a:defRPr>
      </a:lvl3pPr>
      <a:lvl4pPr defTabSz="457200">
        <a:defRPr sz="2000">
          <a:solidFill>
            <a:srgbClr val="3A5063"/>
          </a:solidFill>
          <a:uFill>
            <a:solidFill>
              <a:srgbClr val="3A5063"/>
            </a:solidFill>
          </a:uFill>
          <a:latin typeface="+mn-lt"/>
          <a:ea typeface="+mn-ea"/>
          <a:cs typeface="+mn-cs"/>
          <a:sym typeface="Bebas Neue"/>
        </a:defRPr>
      </a:lvl4pPr>
      <a:lvl5pPr defTabSz="457200">
        <a:defRPr sz="2000">
          <a:solidFill>
            <a:srgbClr val="3A5063"/>
          </a:solidFill>
          <a:uFill>
            <a:solidFill>
              <a:srgbClr val="3A5063"/>
            </a:solidFill>
          </a:uFill>
          <a:latin typeface="+mn-lt"/>
          <a:ea typeface="+mn-ea"/>
          <a:cs typeface="+mn-cs"/>
          <a:sym typeface="Bebas Neue"/>
        </a:defRPr>
      </a:lvl5pPr>
      <a:lvl6pPr defTabSz="457200">
        <a:defRPr sz="2000">
          <a:solidFill>
            <a:srgbClr val="3A5063"/>
          </a:solidFill>
          <a:uFill>
            <a:solidFill>
              <a:srgbClr val="3A5063"/>
            </a:solidFill>
          </a:uFill>
          <a:latin typeface="+mn-lt"/>
          <a:ea typeface="+mn-ea"/>
          <a:cs typeface="+mn-cs"/>
          <a:sym typeface="Bebas Neue"/>
        </a:defRPr>
      </a:lvl6pPr>
      <a:lvl7pPr defTabSz="457200">
        <a:defRPr sz="2000">
          <a:solidFill>
            <a:srgbClr val="3A5063"/>
          </a:solidFill>
          <a:uFill>
            <a:solidFill>
              <a:srgbClr val="3A5063"/>
            </a:solidFill>
          </a:uFill>
          <a:latin typeface="+mn-lt"/>
          <a:ea typeface="+mn-ea"/>
          <a:cs typeface="+mn-cs"/>
          <a:sym typeface="Bebas Neue"/>
        </a:defRPr>
      </a:lvl7pPr>
      <a:lvl8pPr defTabSz="457200">
        <a:defRPr sz="2000">
          <a:solidFill>
            <a:srgbClr val="3A5063"/>
          </a:solidFill>
          <a:uFill>
            <a:solidFill>
              <a:srgbClr val="3A5063"/>
            </a:solidFill>
          </a:uFill>
          <a:latin typeface="+mn-lt"/>
          <a:ea typeface="+mn-ea"/>
          <a:cs typeface="+mn-cs"/>
          <a:sym typeface="Bebas Neue"/>
        </a:defRPr>
      </a:lvl8pPr>
      <a:lvl9pPr defTabSz="457200">
        <a:defRPr sz="2000">
          <a:solidFill>
            <a:srgbClr val="3A5063"/>
          </a:solidFill>
          <a:uFill>
            <a:solidFill>
              <a:srgbClr val="3A5063"/>
            </a:solidFill>
          </a:uFill>
          <a:latin typeface="+mn-lt"/>
          <a:ea typeface="+mn-ea"/>
          <a:cs typeface="+mn-cs"/>
          <a:sym typeface="Bebas Neue"/>
        </a:defRPr>
      </a:lvl9pPr>
    </p:titleStyle>
    <p:bodyStyle>
      <a:lvl1pPr algn="ctr" defTabSz="457200">
        <a:spcBef>
          <a:spcPts val="200"/>
        </a:spcBef>
        <a:defRPr sz="1100">
          <a:solidFill>
            <a:srgbClr val="595959"/>
          </a:solidFill>
          <a:uFill>
            <a:solidFill>
              <a:srgbClr val="595959"/>
            </a:solidFill>
          </a:uFill>
          <a:latin typeface="+mn-ea"/>
          <a:ea typeface="+mn-ea"/>
          <a:cs typeface="Roboto condensed"/>
          <a:sym typeface="Roboto condensed"/>
        </a:defRPr>
      </a:lvl1pPr>
      <a:lvl2pPr marL="569595" indent="-11239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2pPr>
      <a:lvl3pPr marL="1019175" indent="-10477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3pPr>
      <a:lvl4pPr marL="14973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4pPr>
      <a:lvl5pPr marL="19545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5pPr>
      <a:lvl6pPr marL="24117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6pPr>
      <a:lvl7pPr marL="28689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7pPr>
      <a:lvl8pPr marL="33261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8pPr>
      <a:lvl9pPr marL="37833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9pPr>
    </p:bodyStyle>
    <p:otherStyle>
      <a:lvl1pPr algn="r">
        <a:defRPr sz="800">
          <a:solidFill>
            <a:schemeClr val="tx1"/>
          </a:solidFill>
          <a:uFill>
            <a:solidFill>
              <a:srgbClr val="808080"/>
            </a:solidFill>
          </a:uFill>
          <a:latin typeface="+mn-lt"/>
          <a:ea typeface="+mn-ea"/>
          <a:cs typeface="+mn-cs"/>
          <a:sym typeface="Roboto Condensed Regular"/>
        </a:defRPr>
      </a:lvl1pPr>
      <a:lvl2pPr indent="457200" algn="r">
        <a:defRPr sz="800">
          <a:solidFill>
            <a:schemeClr val="tx1"/>
          </a:solidFill>
          <a:uFill>
            <a:solidFill>
              <a:srgbClr val="808080"/>
            </a:solidFill>
          </a:uFill>
          <a:latin typeface="+mn-lt"/>
          <a:ea typeface="+mn-ea"/>
          <a:cs typeface="+mn-cs"/>
          <a:sym typeface="Roboto Condensed Regular"/>
        </a:defRPr>
      </a:lvl2pPr>
      <a:lvl3pPr indent="914400" algn="r">
        <a:defRPr sz="800">
          <a:solidFill>
            <a:schemeClr val="tx1"/>
          </a:solidFill>
          <a:uFill>
            <a:solidFill>
              <a:srgbClr val="808080"/>
            </a:solidFill>
          </a:uFill>
          <a:latin typeface="+mn-lt"/>
          <a:ea typeface="+mn-ea"/>
          <a:cs typeface="+mn-cs"/>
          <a:sym typeface="Roboto Condensed Regular"/>
        </a:defRPr>
      </a:lvl3pPr>
      <a:lvl4pPr indent="1371600" algn="r">
        <a:defRPr sz="800">
          <a:solidFill>
            <a:schemeClr val="tx1"/>
          </a:solidFill>
          <a:uFill>
            <a:solidFill>
              <a:srgbClr val="808080"/>
            </a:solidFill>
          </a:uFill>
          <a:latin typeface="+mn-lt"/>
          <a:ea typeface="+mn-ea"/>
          <a:cs typeface="+mn-cs"/>
          <a:sym typeface="Roboto Condensed Regular"/>
        </a:defRPr>
      </a:lvl4pPr>
      <a:lvl5pPr indent="1828800" algn="r">
        <a:defRPr sz="800">
          <a:solidFill>
            <a:schemeClr val="tx1"/>
          </a:solidFill>
          <a:uFill>
            <a:solidFill>
              <a:srgbClr val="808080"/>
            </a:solidFill>
          </a:uFill>
          <a:latin typeface="+mn-lt"/>
          <a:ea typeface="+mn-ea"/>
          <a:cs typeface="+mn-cs"/>
          <a:sym typeface="Roboto Condensed Regular"/>
        </a:defRPr>
      </a:lvl5pPr>
      <a:lvl6pPr indent="2286000" algn="r">
        <a:defRPr sz="800">
          <a:solidFill>
            <a:schemeClr val="tx1"/>
          </a:solidFill>
          <a:uFill>
            <a:solidFill>
              <a:srgbClr val="808080"/>
            </a:solidFill>
          </a:uFill>
          <a:latin typeface="+mn-lt"/>
          <a:ea typeface="+mn-ea"/>
          <a:cs typeface="+mn-cs"/>
          <a:sym typeface="Roboto Condensed Regular"/>
        </a:defRPr>
      </a:lvl6pPr>
      <a:lvl7pPr indent="2743200" algn="r">
        <a:defRPr sz="800">
          <a:solidFill>
            <a:schemeClr val="tx1"/>
          </a:solidFill>
          <a:uFill>
            <a:solidFill>
              <a:srgbClr val="808080"/>
            </a:solidFill>
          </a:uFill>
          <a:latin typeface="+mn-lt"/>
          <a:ea typeface="+mn-ea"/>
          <a:cs typeface="+mn-cs"/>
          <a:sym typeface="Roboto Condensed Regular"/>
        </a:defRPr>
      </a:lvl7pPr>
      <a:lvl8pPr indent="3200400" algn="r">
        <a:defRPr sz="800">
          <a:solidFill>
            <a:schemeClr val="tx1"/>
          </a:solidFill>
          <a:uFill>
            <a:solidFill>
              <a:srgbClr val="808080"/>
            </a:solidFill>
          </a:uFill>
          <a:latin typeface="+mn-lt"/>
          <a:ea typeface="+mn-ea"/>
          <a:cs typeface="+mn-cs"/>
          <a:sym typeface="Roboto Condensed Regular"/>
        </a:defRPr>
      </a:lvl8pPr>
      <a:lvl9pPr indent="3657600" algn="r">
        <a:defRPr sz="800">
          <a:solidFill>
            <a:schemeClr val="tx1"/>
          </a:solidFill>
          <a:uFill>
            <a:solidFill>
              <a:srgbClr val="808080"/>
            </a:solidFill>
          </a:uFill>
          <a:latin typeface="+mn-lt"/>
          <a:ea typeface="+mn-ea"/>
          <a:cs typeface="+mn-cs"/>
          <a:sym typeface="Roboto Condensed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rtl="0"/>
            <a:fld id="{530820CF-B880-4189-942D-D702A7CBA730}" type="datetimeFigureOut">
              <a:rPr lang="zh-CN" altLang="en-US" kern="1200" smtClean="0">
                <a:solidFill>
                  <a:prstClr val="black">
                    <a:tint val="75000"/>
                  </a:prstClr>
                </a:solidFill>
                <a:uFillTx/>
                <a:ea typeface="宋体" panose="02010600030101010101" pitchFamily="2" charset="-122"/>
                <a:cs typeface="+mn-cs"/>
              </a:rPr>
            </a:fld>
            <a:endParaRPr lang="zh-CN" altLang="en-US" kern="1200">
              <a:solidFill>
                <a:prstClr val="black">
                  <a:tint val="75000"/>
                </a:prstClr>
              </a:solidFill>
              <a:uFillTx/>
              <a:ea typeface="宋体" panose="02010600030101010101" pitchFamily="2" charset="-122"/>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rtl="0"/>
            <a:endParaRPr lang="zh-CN" altLang="en-US" kern="1200">
              <a:solidFill>
                <a:prstClr val="black">
                  <a:tint val="75000"/>
                </a:prstClr>
              </a:solidFill>
              <a:uFillTx/>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rtl="0"/>
            <a:fld id="{0C913308-F349-4B6D-A68A-DD1791B4A57B}" type="slidenum">
              <a:rPr lang="zh-CN" altLang="en-US" kern="1200" smtClean="0">
                <a:solidFill>
                  <a:prstClr val="black">
                    <a:tint val="75000"/>
                  </a:prstClr>
                </a:solidFill>
                <a:uFillTx/>
                <a:ea typeface="宋体" panose="02010600030101010101" pitchFamily="2" charset="-122"/>
                <a:cs typeface="+mn-cs"/>
              </a:rPr>
            </a:fld>
            <a:endParaRPr lang="zh-CN" altLang="en-US" kern="1200">
              <a:solidFill>
                <a:prstClr val="black">
                  <a:tint val="75000"/>
                </a:prstClr>
              </a:solidFill>
              <a:uFillTx/>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1"/>
            <a:ext cx="8137922" cy="771524"/>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842963"/>
            <a:ext cx="8137922" cy="3764756"/>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502444" y="771525"/>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4680348"/>
            <a:ext cx="1041402" cy="154786"/>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defTabSz="685800" rtl="0"/>
            <a:endParaRPr lang="zh-CN" altLang="en-US" kern="1200">
              <a:solidFill>
                <a:srgbClr val="000000">
                  <a:lumMod val="50000"/>
                  <a:lumOff val="50000"/>
                </a:srgbClr>
              </a:solidFill>
              <a:uFillTx/>
              <a:latin typeface="Arial" panose="020B0604020202020204"/>
              <a:ea typeface="微软雅黑" panose="020B0503020204020204" charset="-122"/>
              <a:cs typeface="+mn-cs"/>
            </a:endParaRPr>
          </a:p>
        </p:txBody>
      </p:sp>
      <p:sp>
        <p:nvSpPr>
          <p:cNvPr id="9" name="页脚占位符 4"/>
          <p:cNvSpPr>
            <a:spLocks noGrp="1"/>
          </p:cNvSpPr>
          <p:nvPr>
            <p:ph type="ftr" sz="quarter" idx="3"/>
          </p:nvPr>
        </p:nvSpPr>
        <p:spPr>
          <a:xfrm>
            <a:off x="502443" y="4680348"/>
            <a:ext cx="3105151" cy="154786"/>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defTabSz="685800" rtl="0"/>
            <a:r>
              <a:rPr lang="zh-CN" altLang="en-US" kern="1200">
                <a:solidFill>
                  <a:srgbClr val="000000">
                    <a:lumMod val="50000"/>
                    <a:lumOff val="50000"/>
                  </a:srgbClr>
                </a:solidFill>
                <a:uFillTx/>
                <a:latin typeface="Arial" panose="020B0604020202020204"/>
                <a:ea typeface="微软雅黑" panose="020B0503020204020204" charset="-122"/>
                <a:cs typeface="+mn-cs"/>
              </a:rPr>
              <a:t>请在插入菜单</a:t>
            </a:r>
            <a:r>
              <a:rPr lang="en-US" altLang="zh-CN" kern="1200">
                <a:solidFill>
                  <a:srgbClr val="000000">
                    <a:lumMod val="50000"/>
                    <a:lumOff val="50000"/>
                  </a:srgbClr>
                </a:solidFill>
                <a:uFillTx/>
                <a:latin typeface="Arial" panose="020B0604020202020204"/>
                <a:ea typeface="微软雅黑" panose="020B0503020204020204" charset="-122"/>
                <a:cs typeface="+mn-cs"/>
              </a:rPr>
              <a:t>—</a:t>
            </a:r>
            <a:r>
              <a:rPr lang="zh-CN" altLang="en-US" kern="1200">
                <a:solidFill>
                  <a:srgbClr val="000000">
                    <a:lumMod val="50000"/>
                    <a:lumOff val="50000"/>
                  </a:srgbClr>
                </a:solidFill>
                <a:uFillTx/>
                <a:latin typeface="Arial" panose="020B0604020202020204"/>
                <a:ea typeface="微软雅黑" panose="020B0503020204020204" charset="-122"/>
                <a:cs typeface="+mn-cs"/>
              </a:rPr>
              <a:t>页眉和页脚中修改此文本</a:t>
            </a:r>
            <a:endParaRPr lang="zh-CN" altLang="en-US" kern="1200" dirty="0">
              <a:solidFill>
                <a:srgbClr val="000000">
                  <a:lumMod val="50000"/>
                  <a:lumOff val="50000"/>
                </a:srgbClr>
              </a:solidFill>
              <a:uFillTx/>
              <a:latin typeface="Arial" panose="020B0604020202020204"/>
              <a:ea typeface="微软雅黑" panose="020B0503020204020204" charset="-122"/>
              <a:cs typeface="+mn-cs"/>
            </a:endParaRPr>
          </a:p>
        </p:txBody>
      </p:sp>
      <p:sp>
        <p:nvSpPr>
          <p:cNvPr id="10" name="灯片编号占位符 5"/>
          <p:cNvSpPr>
            <a:spLocks noGrp="1"/>
          </p:cNvSpPr>
          <p:nvPr>
            <p:ph type="sldNum" sz="quarter" idx="4"/>
          </p:nvPr>
        </p:nvSpPr>
        <p:spPr>
          <a:xfrm>
            <a:off x="6457949" y="4680348"/>
            <a:ext cx="2182416" cy="154786"/>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defTabSz="685800" rtl="0"/>
            <a:fld id="{5DD3DB80-B894-403A-B48E-6FDC1A72010E}" type="slidenum">
              <a:rPr lang="zh-CN" altLang="en-US" kern="1200" smtClean="0">
                <a:solidFill>
                  <a:srgbClr val="000000">
                    <a:lumMod val="50000"/>
                    <a:lumOff val="50000"/>
                  </a:srgbClr>
                </a:solidFill>
                <a:uFillTx/>
                <a:latin typeface="Arial" panose="020B0604020202020204"/>
                <a:ea typeface="微软雅黑" panose="020B0503020204020204" charset="-122"/>
                <a:cs typeface="+mn-cs"/>
              </a:rPr>
            </a:fld>
            <a:endParaRPr lang="zh-CN" altLang="en-US" kern="1200">
              <a:solidFill>
                <a:srgbClr val="000000">
                  <a:lumMod val="50000"/>
                  <a:lumOff val="50000"/>
                </a:srgbClr>
              </a:solidFill>
              <a:uFillTx/>
              <a:latin typeface="Arial" panose="020B0604020202020204"/>
              <a:ea typeface="微软雅黑" panose="020B0503020204020204" charset="-122"/>
              <a:cs typeface="+mn-cs"/>
            </a:endParaRPr>
          </a:p>
        </p:txBody>
      </p:sp>
      <p:pic>
        <p:nvPicPr>
          <p:cNvPr id="4" name="图片 3"/>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hf hd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19.xml"/><Relationship Id="rId6" Type="http://schemas.openxmlformats.org/officeDocument/2006/relationships/image" Target="../media/image2.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5.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6.xml"/><Relationship Id="rId2" Type="http://schemas.openxmlformats.org/officeDocument/2006/relationships/image" Target="../media/image14.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7.xml"/><Relationship Id="rId2" Type="http://schemas.openxmlformats.org/officeDocument/2006/relationships/image" Target="../media/image14.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8.xml"/><Relationship Id="rId2" Type="http://schemas.openxmlformats.org/officeDocument/2006/relationships/image" Target="../media/image14.pn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9.xml"/><Relationship Id="rId2" Type="http://schemas.openxmlformats.org/officeDocument/2006/relationships/image" Target="../media/image14.png"/><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0.xml"/><Relationship Id="rId2" Type="http://schemas.openxmlformats.org/officeDocument/2006/relationships/image" Target="../media/image14.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3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2.xml"/><Relationship Id="rId2" Type="http://schemas.openxmlformats.org/officeDocument/2006/relationships/image" Target="../media/image14.png"/><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image" Target="../media/image14.png"/><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4.xml"/><Relationship Id="rId2" Type="http://schemas.openxmlformats.org/officeDocument/2006/relationships/image" Target="../media/image14.png"/><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5.xml"/><Relationship Id="rId2" Type="http://schemas.openxmlformats.org/officeDocument/2006/relationships/image" Target="../media/image14.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6.xml"/><Relationship Id="rId2" Type="http://schemas.openxmlformats.org/officeDocument/2006/relationships/image" Target="../media/image17.png"/><Relationship Id="rId1" Type="http://schemas.openxmlformats.org/officeDocument/2006/relationships/image" Target="../media/image7.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37.xml"/><Relationship Id="rId1" Type="http://schemas.openxmlformats.org/officeDocument/2006/relationships/image" Target="../media/image7.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8.xml"/><Relationship Id="rId2" Type="http://schemas.openxmlformats.org/officeDocument/2006/relationships/image" Target="../media/image14.png"/><Relationship Id="rId1" Type="http://schemas.openxmlformats.org/officeDocument/2006/relationships/image" Target="../media/image7.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39.xml"/><Relationship Id="rId2" Type="http://schemas.openxmlformats.org/officeDocument/2006/relationships/image" Target="../media/image14.png"/><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0.xml"/><Relationship Id="rId2" Type="http://schemas.openxmlformats.org/officeDocument/2006/relationships/image" Target="../media/image14.png"/><Relationship Id="rId1" Type="http://schemas.openxmlformats.org/officeDocument/2006/relationships/image" Target="../media/image7.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image" Target="../media/image14.png"/><Relationship Id="rId1" Type="http://schemas.openxmlformats.org/officeDocument/2006/relationships/image" Target="../media/image7.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2.xml"/><Relationship Id="rId2" Type="http://schemas.openxmlformats.org/officeDocument/2006/relationships/image" Target="../media/image14.png"/><Relationship Id="rId1" Type="http://schemas.openxmlformats.org/officeDocument/2006/relationships/image" Target="../media/image7.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3.xml"/><Relationship Id="rId2" Type="http://schemas.openxmlformats.org/officeDocument/2006/relationships/image" Target="../media/image14.png"/><Relationship Id="rId1" Type="http://schemas.openxmlformats.org/officeDocument/2006/relationships/image" Target="../media/image7.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4.xml"/><Relationship Id="rId2" Type="http://schemas.openxmlformats.org/officeDocument/2006/relationships/image" Target="../media/image14.png"/><Relationship Id="rId1" Type="http://schemas.openxmlformats.org/officeDocument/2006/relationships/image" Target="../media/image7.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5.xml"/><Relationship Id="rId2" Type="http://schemas.openxmlformats.org/officeDocument/2006/relationships/image" Target="../media/image14.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6.xml"/><Relationship Id="rId2" Type="http://schemas.openxmlformats.org/officeDocument/2006/relationships/image" Target="../media/image14.png"/><Relationship Id="rId1" Type="http://schemas.openxmlformats.org/officeDocument/2006/relationships/image" Target="../media/image7.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7.xml"/><Relationship Id="rId2" Type="http://schemas.openxmlformats.org/officeDocument/2006/relationships/image" Target="../media/image14.png"/><Relationship Id="rId1" Type="http://schemas.openxmlformats.org/officeDocument/2006/relationships/image" Target="../media/image7.png"/></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8.xml"/><Relationship Id="rId2" Type="http://schemas.openxmlformats.org/officeDocument/2006/relationships/image" Target="../media/image14.png"/><Relationship Id="rId1" Type="http://schemas.openxmlformats.org/officeDocument/2006/relationships/image" Target="../media/image7.pn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49.xml"/><Relationship Id="rId2" Type="http://schemas.openxmlformats.org/officeDocument/2006/relationships/image" Target="../media/image14.png"/><Relationship Id="rId1" Type="http://schemas.openxmlformats.org/officeDocument/2006/relationships/image" Target="../media/image7.pn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image" Target="../media/image14.png"/><Relationship Id="rId1" Type="http://schemas.openxmlformats.org/officeDocument/2006/relationships/image" Target="../media/image7.png"/></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image" Target="../media/image14.png"/><Relationship Id="rId1" Type="http://schemas.openxmlformats.org/officeDocument/2006/relationships/image" Target="../media/image7.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2.xml"/><Relationship Id="rId2" Type="http://schemas.openxmlformats.org/officeDocument/2006/relationships/image" Target="../media/image14.png"/><Relationship Id="rId1" Type="http://schemas.openxmlformats.org/officeDocument/2006/relationships/image" Target="../media/image7.png"/></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3.xml"/><Relationship Id="rId2" Type="http://schemas.openxmlformats.org/officeDocument/2006/relationships/image" Target="../media/image14.png"/><Relationship Id="rId1" Type="http://schemas.openxmlformats.org/officeDocument/2006/relationships/image" Target="../media/image7.png"/></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4.xml"/><Relationship Id="rId2" Type="http://schemas.openxmlformats.org/officeDocument/2006/relationships/image" Target="../media/image14.png"/><Relationship Id="rId1" Type="http://schemas.openxmlformats.org/officeDocument/2006/relationships/image" Target="../media/image7.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5.xml"/><Relationship Id="rId2" Type="http://schemas.openxmlformats.org/officeDocument/2006/relationships/image" Target="../media/image14.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6.xml"/><Relationship Id="rId2" Type="http://schemas.openxmlformats.org/officeDocument/2006/relationships/image" Target="../media/image14.png"/><Relationship Id="rId1" Type="http://schemas.openxmlformats.org/officeDocument/2006/relationships/image" Target="../media/image7.pn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7.xml"/><Relationship Id="rId2" Type="http://schemas.openxmlformats.org/officeDocument/2006/relationships/image" Target="../media/image14.png"/><Relationship Id="rId1" Type="http://schemas.openxmlformats.org/officeDocument/2006/relationships/image" Target="../media/image7.png"/></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image" Target="../media/image14.png"/><Relationship Id="rId1" Type="http://schemas.openxmlformats.org/officeDocument/2006/relationships/image" Target="../media/image7.png"/></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9.xml"/><Relationship Id="rId2" Type="http://schemas.openxmlformats.org/officeDocument/2006/relationships/image" Target="../media/image14.png"/><Relationship Id="rId1" Type="http://schemas.openxmlformats.org/officeDocument/2006/relationships/image" Target="../media/image7.png"/></Relationships>
</file>

<file path=ppt/slides/_rels/slide64.xml.rels><?xml version="1.0" encoding="UTF-8" standalone="yes"?>
<Relationships xmlns="http://schemas.openxmlformats.org/package/2006/relationships"><Relationship Id="rId8" Type="http://schemas.openxmlformats.org/officeDocument/2006/relationships/notesSlide" Target="../notesSlides/notesSlide63.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60.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image" Target="../media/image7.png"/></Relationships>
</file>

<file path=ppt/slides/_rels/slide65.xml.rels><?xml version="1.0" encoding="UTF-8" standalone="yes"?>
<Relationships xmlns="http://schemas.openxmlformats.org/package/2006/relationships"><Relationship Id="rId6" Type="http://schemas.openxmlformats.org/officeDocument/2006/relationships/notesSlide" Target="../notesSlides/notesSlide64.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1.xml"/><Relationship Id="rId2" Type="http://schemas.openxmlformats.org/officeDocument/2006/relationships/image" Target="../media/image14.png"/><Relationship Id="rId1"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5.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6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notesSlide" Target="../notesSlides/notesSlide66.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63.xml"/><Relationship Id="rId4" Type="http://schemas.openxmlformats.org/officeDocument/2006/relationships/image" Target="../media/image14.pn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7.png"/></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image" Target="../media/image25.png"/><Relationship Id="rId1" Type="http://schemas.openxmlformats.org/officeDocument/2006/relationships/image" Target="../media/image7.png"/></Relationships>
</file>

<file path=ppt/slides/_rels/slide69.xml.rels><?xml version="1.0" encoding="UTF-8" standalone="yes"?>
<Relationships xmlns="http://schemas.openxmlformats.org/package/2006/relationships"><Relationship Id="rId6" Type="http://schemas.openxmlformats.org/officeDocument/2006/relationships/notesSlide" Target="../notesSlides/notesSlide68.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5.xml"/><Relationship Id="rId2" Type="http://schemas.openxmlformats.org/officeDocument/2006/relationships/image" Target="../media/image26.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6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6.xml"/><Relationship Id="rId2" Type="http://schemas.openxmlformats.org/officeDocument/2006/relationships/image" Target="../media/image27.png"/><Relationship Id="rId1" Type="http://schemas.openxmlformats.org/officeDocument/2006/relationships/image" Target="../media/image7.pn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67.xml"/><Relationship Id="rId2" Type="http://schemas.openxmlformats.org/officeDocument/2006/relationships/image" Target="../media/image14.png"/><Relationship Id="rId1" Type="http://schemas.openxmlformats.org/officeDocument/2006/relationships/image" Target="../media/image2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7.png"/></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image" Target="../media/image30.png"/><Relationship Id="rId1" Type="http://schemas.openxmlformats.org/officeDocument/2006/relationships/image" Target="../media/image7.png"/></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image" Target="../media/image30.png"/><Relationship Id="rId1" Type="http://schemas.openxmlformats.org/officeDocument/2006/relationships/image" Target="../media/image7.png"/></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0.xml"/><Relationship Id="rId2" Type="http://schemas.openxmlformats.org/officeDocument/2006/relationships/image" Target="../media/image30.png"/><Relationship Id="rId1" Type="http://schemas.openxmlformats.org/officeDocument/2006/relationships/image" Target="../media/image7.png"/></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6.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image" Target="../media/image30.png"/><Relationship Id="rId1" Type="http://schemas.openxmlformats.org/officeDocument/2006/relationships/image" Target="../media/image7.png"/></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2.xml"/><Relationship Id="rId2" Type="http://schemas.openxmlformats.org/officeDocument/2006/relationships/image" Target="../media/image30.png"/><Relationship Id="rId1" Type="http://schemas.openxmlformats.org/officeDocument/2006/relationships/image" Target="../media/image7.png"/></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8.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3.xml"/><Relationship Id="rId2" Type="http://schemas.openxmlformats.org/officeDocument/2006/relationships/image" Target="../media/image3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4.xml"/><Relationship Id="rId2" Type="http://schemas.openxmlformats.org/officeDocument/2006/relationships/image" Target="../media/image30.png"/><Relationship Id="rId1" Type="http://schemas.openxmlformats.org/officeDocument/2006/relationships/image" Target="../media/image7.png"/></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80.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75.xml"/><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image" Target="../media/image7.png"/></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8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6.xml"/><Relationship Id="rId2" Type="http://schemas.openxmlformats.org/officeDocument/2006/relationships/image" Target="../media/image30.png"/><Relationship Id="rId1" Type="http://schemas.openxmlformats.org/officeDocument/2006/relationships/image" Target="../media/image7.png"/></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82.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image" Target="../media/image7.png"/></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83.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84.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86.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87.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89.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78.xml"/><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89.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90.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7.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83.xml"/><Relationship Id="rId7" Type="http://schemas.openxmlformats.org/officeDocument/2006/relationships/hyperlink" Target="http://www.bofety.com/" TargetMode="External"/><Relationship Id="rId6" Type="http://schemas.openxmlformats.org/officeDocument/2006/relationships/tags" Target="../tags/tag82.xml"/><Relationship Id="rId5" Type="http://schemas.openxmlformats.org/officeDocument/2006/relationships/image" Target="../media/image32.jpeg"/><Relationship Id="rId4" Type="http://schemas.openxmlformats.org/officeDocument/2006/relationships/tags" Target="../tags/tag81.xml"/><Relationship Id="rId3" Type="http://schemas.openxmlformats.org/officeDocument/2006/relationships/image" Target="../media/image31.jpeg"/><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504825" y="887319"/>
            <a:ext cx="8134350" cy="938436"/>
          </a:xfrm>
        </p:spPr>
        <p:txBody>
          <a:bodyPr>
            <a:normAutofit/>
          </a:bodyPr>
          <a:lstStyle/>
          <a:p>
            <a:r>
              <a:rPr lang="zh-CN" altLang="en-US" sz="3600" dirty="0"/>
              <a:t>安全生产事故隐患</a:t>
            </a:r>
            <a:r>
              <a:rPr lang="zh-CN" altLang="en-US" sz="3600" dirty="0">
                <a:solidFill>
                  <a:srgbClr val="F17830"/>
                </a:solidFill>
              </a:rPr>
              <a:t>分类</a:t>
            </a:r>
            <a:r>
              <a:rPr lang="zh-CN" altLang="en-US" sz="3600" dirty="0"/>
              <a:t>与</a:t>
            </a:r>
            <a:r>
              <a:rPr lang="zh-CN" altLang="en-US" sz="3600" dirty="0">
                <a:solidFill>
                  <a:srgbClr val="F17830"/>
                </a:solidFill>
              </a:rPr>
              <a:t>排查</a:t>
            </a:r>
            <a:r>
              <a:rPr lang="zh-CN" altLang="en-US" sz="3600" dirty="0"/>
              <a:t>治理</a:t>
            </a:r>
            <a:endParaRPr lang="zh-CN" altLang="en-US" sz="3600" dirty="0"/>
          </a:p>
        </p:txBody>
      </p:sp>
      <p:sp>
        <p:nvSpPr>
          <p:cNvPr id="3" name="文本框 2" descr="7b0a2020202022776f7264617274223a20227b5c2269645c223a32353030343531362c5c227469645c223a31333439377d220a7d0a"/>
          <p:cNvSpPr txBox="1"/>
          <p:nvPr>
            <p:custDataLst>
              <p:tags r:id="rId1"/>
            </p:custDataLst>
          </p:nvPr>
        </p:nvSpPr>
        <p:spPr>
          <a:xfrm>
            <a:off x="6171089" y="27702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833589" y="37061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765925" y="37066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698261" y="37061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645478" y="1169035"/>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4</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、安全生产管理制度类隐患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根据生产经营单位的特点，安全生产管理制度主要包括：安全生产教育和培训制度，安全生产检查制度，具有较大危险因素的生产经营场所、设备和设施的安全管理制度，危险作业管理制度，劳动防护用品配备和管理制度，安全生产奖励和惩罚制度，生产安全事故报告和处理制度，隐患排查制度、有限空间作业安全管理制度、其他保障安全生产和职业健康的规章制度。</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生产经营单位缺少某类安全生产管理制度或是某类制度制定不完善时，则称其为安全生产管理制度类隐患。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66261" y="1114584"/>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5</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、安全操作规程类隐患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生产经营单位缺少岗位操作规程或是岗位操作规程制定不完善的，则称其为安全操作规程类隐患。</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6</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、教育培训类隐患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教育培训包括对单位主要负责人、安全管理人员、从业人员以及特殊作业人员的教育培训（如有限空间作业），生产经营单位应根据相关法律法规，满足培训时间、培训内容的要求。生产经营单位未开展安全生产教育培训或是在培训时间、培训内容不达标的，称其为教育培训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76739" y="1098709"/>
            <a:ext cx="8220075"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7</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、安全生产管理档案类隐患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l">
              <a:lnSpc>
                <a:spcPct val="150000"/>
              </a:lnSpc>
            </a:pPr>
            <a:r>
              <a:rPr lang="zh-CN" altLang="en-US" sz="1800" b="1" dirty="0">
                <a:latin typeface="微软雅黑" panose="020B0503020204020204" charset="-122"/>
                <a:ea typeface="微软雅黑" panose="020B0503020204020204" charset="-122"/>
                <a:sym typeface="微软雅黑" panose="020B0503020204020204" charset="-122"/>
              </a:rPr>
              <a:t>安全生产记录档案主要包括：</a:t>
            </a:r>
            <a:r>
              <a:rPr lang="zh-CN" altLang="en-US" sz="1800" dirty="0">
                <a:latin typeface="微软雅黑" panose="020B0503020204020204" charset="-122"/>
                <a:ea typeface="微软雅黑" panose="020B0503020204020204" charset="-122"/>
                <a:sym typeface="微软雅黑" panose="020B0503020204020204" charset="-122"/>
              </a:rPr>
              <a:t>教育培训记录档案、安全检查记录档案、危险场所/设备设施安全管理记录档案；危险作业管理记录档案（如动火证审批）、劳动防护用品配备和管理记录档案、安全生产奖惩记录档案、安全生产会议记录档案、事故管理记录档案、变配电室值班记录、检查及巡查记录、职业危害申报档案、职业危害因素检测与评价档案、工伤社会保险缴费记录、安全费用台帐等。</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生产经营单位未建立安全生产管理档案或档案建立不完善的，属于安全生产管理档案类隐患。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615156" y="1375251"/>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8</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、安全生产投入类隐患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应结合本单位实际情况，建立安全生产资金保障制度，安全生产资金投入（或称安全费用），应当专项用于下列安全生产事项，主要包括：安全技术措施工程建设；安全设备、设施的更新和维护；安全生产宣传、教育和培训；劳动防护用品配备；其他保障安全生产的事项。生产经营单位在安全生产投入方面存在的问题和缺陷，称为安全生产投入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75786" y="1599724"/>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9</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、应急管理类隐患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应急管理包括应急机构和队伍、应急预案和演练、应急设施设备及物资、事故救援等方面的内容。</a:t>
            </a:r>
            <a:r>
              <a:rPr lang="zh-CN" altLang="en-US" sz="1800" b="1" dirty="0">
                <a:latin typeface="微软雅黑" panose="020B0503020204020204" charset="-122"/>
                <a:ea typeface="微软雅黑" panose="020B0503020204020204" charset="-122"/>
                <a:sym typeface="微软雅黑" panose="020B0503020204020204" charset="-122"/>
              </a:rPr>
              <a:t>应急机构和队伍方面的内容应包括：</a:t>
            </a:r>
            <a:r>
              <a:rPr lang="zh-CN" altLang="en-US" sz="1800" dirty="0">
                <a:latin typeface="微软雅黑" panose="020B0503020204020204" charset="-122"/>
                <a:ea typeface="微软雅黑" panose="020B0503020204020204" charset="-122"/>
                <a:sym typeface="微软雅黑" panose="020B0503020204020204" charset="-122"/>
              </a:rPr>
              <a:t>制定应急管理制度，按要求和标准建立应急救援队伍，未建立专职救援队伍的要与邻近相关专业专职应急救援队伍签订救援协议、建立救援协作关系，规范开展救援队伍训练和演练。</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75786" y="1383506"/>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9</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、应急管理类隐患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b="1" dirty="0">
                <a:latin typeface="微软雅黑" panose="020B0503020204020204" charset="-122"/>
                <a:ea typeface="微软雅黑" panose="020B0503020204020204" charset="-122"/>
                <a:sym typeface="微软雅黑" panose="020B0503020204020204" charset="-122"/>
              </a:rPr>
              <a:t>应急预案和演练方面的内容应包括：</a:t>
            </a:r>
            <a:r>
              <a:rPr lang="zh-CN" altLang="en-US" sz="1800" dirty="0">
                <a:latin typeface="微软雅黑" panose="020B0503020204020204" charset="-122"/>
                <a:ea typeface="微软雅黑" panose="020B0503020204020204" charset="-122"/>
                <a:sym typeface="微软雅黑" panose="020B0503020204020204" charset="-122"/>
              </a:rPr>
              <a:t>按规定编制安全生产应急预案，重点作业岗位有应急处置方案或措施，并按规定报当地主管部门备案、通报相关应急协作单位，定期与不定期相结合组织开展应急演练，演练后进行评估总结，根据评估总结对应急预案等工作进行改进。</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b="1" dirty="0">
                <a:latin typeface="微软雅黑" panose="020B0503020204020204" charset="-122"/>
                <a:ea typeface="微软雅黑" panose="020B0503020204020204" charset="-122"/>
                <a:sym typeface="微软雅黑" panose="020B0503020204020204" charset="-122"/>
              </a:rPr>
              <a:t>应急设施装备和物资方面的内容应包括：</a:t>
            </a:r>
            <a:r>
              <a:rPr lang="zh-CN" altLang="en-US" sz="1800" dirty="0">
                <a:latin typeface="微软雅黑" panose="020B0503020204020204" charset="-122"/>
                <a:ea typeface="微软雅黑" panose="020B0503020204020204" charset="-122"/>
                <a:sym typeface="微软雅黑" panose="020B0503020204020204" charset="-122"/>
              </a:rPr>
              <a:t>按相关规定和要求建设应急设施、配备应急装备、储备应急物资，并进行经常性检查、维护保养，确保其完好可靠。</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75786" y="1599724"/>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9</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、应急管理类隐患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b="1" dirty="0">
                <a:latin typeface="微软雅黑" panose="020B0503020204020204" charset="-122"/>
                <a:ea typeface="微软雅黑" panose="020B0503020204020204" charset="-122"/>
                <a:sym typeface="微软雅黑" panose="020B0503020204020204" charset="-122"/>
              </a:rPr>
              <a:t>事故救援方面的内容应包括：</a:t>
            </a:r>
            <a:r>
              <a:rPr lang="zh-CN" altLang="en-US" sz="1800" dirty="0">
                <a:latin typeface="微软雅黑" panose="020B0503020204020204" charset="-122"/>
                <a:ea typeface="微软雅黑" panose="020B0503020204020204" charset="-122"/>
                <a:sym typeface="微软雅黑" panose="020B0503020204020204" charset="-122"/>
              </a:rPr>
              <a:t>事故发生后，立即启动相应应急预案，积极开展救援工作；事故救援结束后进行分析总结，编制救援报告，并对应急工作进行改进。</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生产经营单位在应急救援方面存在的问题和缺陷，称为应急救援类隐患。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21494" y="1653540"/>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10</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、特种设备基础管理类隐患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特种设备属于专项管理，在安全生产事故隐患分类中，为了将专项加以区分，将专项分别分为基础管理和现场管理两部分。</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凡涉及生产经营单位在特种设备相关管理方面不符合法律法规的内容，均归于特种设备基础管理类隐患。这类隐患主要包括特种设备管理机构和人员、特种设备管理制度、特种设备事故应急救援、特种设备档案记录、特种设备的检验报告、特种设备保养记录、特种作业人员证件、特种作业人员培训等内容。</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629603" y="1707833"/>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11</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、职业卫生基础管理类隐患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与特种设备类似，职业卫生也属于专项管理。凡涉及生产经营单位在职业卫生相关管理方面不符合法律法规的内容，均归于职业卫生基础管理类隐患。这类隐患主要包括职业危害申报、变更申报、职业病防治计划及实施方案、职业卫生管理制度或操作规程、危害因素检测报告、职业危害因素监测及评价、危害告知、设备/化学品材料中文说明书、职业健康监护档案、职业卫生档案、职业卫生机构及人员、职业卫生教育培训、职业卫生应急救援预案等内容。</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84835" y="2031683"/>
            <a:ext cx="8011954" cy="2064544"/>
          </a:xfrm>
          <a:noFill/>
          <a:ln w="9525">
            <a:miter/>
          </a:ln>
        </p:spPr>
        <p:txBody>
          <a:bodyPr/>
          <a:lstStyle/>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现场管理类隐患主要是针对特种设备现场管理、生产设备设施、场所环境、从业人员操作行为、消防安全、用电安全、职业卫生现场安全、有限空间现场安全、辅助动力系统、相关方现场管理、其他现场管理等方面存在的缺陷。</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857250"/>
            <a:ext cx="59289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467678" y="1437799"/>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1</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、特种设备现场管理类隐患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特种设备包括锅炉、压力容器（含气瓶）、压力管道、电梯、起重机械、客运索道、大型游乐设施和场（厂）内专用机动车辆，这类设备自身及其现场管理方面存在的缺陷，属于特种设备现场管理类隐患。</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2</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、生产设备设施及工艺类隐患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生产设备设施及工艺方面存在的缺陷，称为生产设备设施及工艺类隐患。此处的生产设备设施不包括特种设备、电力设备设施、消防设备设施、应急救援设施装备以及辅助动力系统涉及到的设备设施。</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75786" y="1707833"/>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3</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、场所环境类隐患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生产经营单位场所环境类隐患主要包括厂内环境、车间作业、仓库作业、危险化学品作业场所等方面存在的问题和缺陷。</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4、从业人员操作行为类隐患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从业人员“三违”主要包括：从业人员违反操作规程进行作业、违反劳动纪律进行作业、负责人违反操作规程指挥从业人员进行作业。从业人员操作行为类隐患包括“三违”行为和个人防护用品佩戴两方面。</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21494" y="1491615"/>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5</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、消防安全类隐患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生产经营单位消防方面存在的缺陷，称为消防安全类隐患，主要包括应急照明、消防设施与器材等内容。</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6</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、用电安全类隐患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生产经营单位涉及用电安全方面的问题和缺陷，称为用电安全类隐患，主要包括配电室，配电箱、柜，电气线路敷设，固定用电设备，插座，临时用电，潮湿作业场所用电，安全电压使用等内容。</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84835" y="2031683"/>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7</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、职业卫生现场安全类隐患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职业卫生专项管理中，涉及生产经营单位在职业卫生现场安全方面不符合法律法规的内容，均归于职业卫生现场安全类隐患。这类隐患主要包括禁止超标作业，检、维修要求，防护设施，公告栏，警示标识，生产布局，防护设施和个人防护用品等方面存在的问题和缺陷。</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521494" y="1383506"/>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8</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、有限空间现场安全类隐患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有限空间现场安全类隐患主要包括：有限空间作业审批、危害告知、先检测后作业、危害评估、现场监督管理、通风、防护设备、呼吸防护用品、应急救援装备、临时作业等方面存在的问题和缺陷。</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9</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、辅助动力系统类隐患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辅助系统主要包括压缩空气站、乙炔站、煤气站、天然气配气站、氧气站等为生产经营活动提供动力或其他辅助生产经营活动的系统。其中涉及特种设备的部分归于特种设备现场管理类隐患。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647700" y="1539558"/>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10</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、相关方现场管理类隐患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涉及相关方现场管理方面的缺陷和问题，属于相关方现场管理类隐患。</a:t>
            </a:r>
            <a:endParaRPr lang="zh-CN" altLang="en-US" sz="1800" dirty="0">
              <a:latin typeface="微软雅黑" panose="020B0503020204020204" charset="-122"/>
              <a:ea typeface="微软雅黑" panose="020B0503020204020204" charset="-122"/>
              <a:sym typeface="微软雅黑" panose="020B0503020204020204" charset="-122"/>
            </a:endParaRPr>
          </a:p>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11</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、其它现场管理类隐患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不属于上述十种隐患分类的安全生产现场管理类的不符合项，属于其他现场管理类隐患。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二、隐患排查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现场</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900113" y="1329929"/>
            <a:ext cx="7775972" cy="2064544"/>
          </a:xfrm>
          <a:noFill/>
          <a:ln w="9525">
            <a:miter/>
          </a:ln>
        </p:spPr>
        <p:txBody>
          <a:bodyPr/>
          <a:lstStyle/>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隐患排查治理体系建设的目的是为实现“安全第一、预防为主、综合治理”的安全生产方针奠定坚实的基础。事故源于隐患，隐患是滋生事故的土壤和温床。“预防为主、综合治理”的前提，就是首先通过主动排查，全范围、全方位、全过程地去发现每一个一般和重大的隐患，然后综合采取各种有效手段，治理各类隐患和问题，把事故消灭在萌芽状态。只有这样，“安全第一”才能得到真正地实现。从这个意义上说，排查治理隐患是落实安全生产方针的最基本任务和最有效途径。</a:t>
            </a:r>
            <a:endParaRPr lang="zh-CN" altLang="en-US" sz="1800" dirty="0">
              <a:latin typeface="微软雅黑" panose="020B0503020204020204" charset="-122"/>
              <a:ea typeface="微软雅黑" panose="020B0503020204020204" charset="-122"/>
              <a:sym typeface="微软雅黑" panose="020B0503020204020204" charset="-122"/>
            </a:endParaRPr>
          </a:p>
          <a:p>
            <a:endParaRPr lang="zh-CN" altLang="zh-CN" dirty="0"/>
          </a:p>
        </p:txBody>
      </p:sp>
      <p:sp>
        <p:nvSpPr>
          <p:cNvPr id="5" name="Rectangle 2"/>
          <p:cNvSpPr>
            <a:spLocks noChangeArrowheads="1"/>
          </p:cNvSpPr>
          <p:nvPr/>
        </p:nvSpPr>
        <p:spPr bwMode="auto">
          <a:xfrm>
            <a:off x="4010660" y="836930"/>
            <a:ext cx="4457065" cy="492760"/>
          </a:xfrm>
          <a:prstGeom prst="rect">
            <a:avLst/>
          </a:prstGeom>
          <a:noFill/>
          <a:ln w="9525">
            <a:noFill/>
            <a:miter lim="800000"/>
          </a:ln>
        </p:spPr>
        <p:txBody>
          <a:bodyPr lIns="69056" tIns="34528" rIns="69056" bIns="34528"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6642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三、隐患排查治理体系的构成</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60" y="2014855"/>
            <a:ext cx="5259070" cy="613410"/>
          </a:xfrm>
          <a:prstGeom prst="rect">
            <a:avLst/>
          </a:prstGeom>
          <a:noFill/>
        </p:spPr>
        <p:txBody>
          <a:bodyPr wrap="square" rtlCol="0">
            <a:spAutoFit/>
          </a:bodyPr>
          <a:lstStyle/>
          <a:p>
            <a:r>
              <a:rPr lang="zh-CN" altLang="en-US" sz="3200" b="1" dirty="0">
                <a:solidFill>
                  <a:schemeClr val="bg1"/>
                </a:solidFill>
                <a:latin typeface="微软雅黑" panose="020B0503020204020204" charset="-122"/>
                <a:ea typeface="微软雅黑" panose="020B0503020204020204" charset="-122"/>
              </a:rPr>
              <a:t>事故隐患排查与治理</a:t>
            </a:r>
            <a:endParaRPr lang="zh-CN" altLang="en-US" sz="3200" b="1" dirty="0">
              <a:solidFill>
                <a:schemeClr val="bg1"/>
              </a:solidFill>
              <a:latin typeface="微软雅黑" panose="020B0503020204020204" charset="-122"/>
              <a:ea typeface="微软雅黑" panose="020B050302020402020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charset="-122"/>
                <a:ea typeface="微软雅黑" panose="020B0503020204020204" charset="-122"/>
              </a:endParaRPr>
            </a:p>
          </p:txBody>
        </p:sp>
        <p:sp>
          <p:nvSpPr>
            <p:cNvPr id="85" name="Text Box 58"/>
            <p:cNvSpPr txBox="1">
              <a:spLocks noChangeArrowheads="1"/>
            </p:cNvSpPr>
            <p:nvPr/>
          </p:nvSpPr>
          <p:spPr bwMode="auto">
            <a:xfrm>
              <a:off x="1159958" y="3077737"/>
              <a:ext cx="782803" cy="70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charset="-122"/>
                </a:rPr>
                <a:t>02</a:t>
              </a:r>
              <a:endParaRPr lang="en-US" altLang="zh-CN" sz="6600" dirty="0">
                <a:solidFill>
                  <a:schemeClr val="bg1"/>
                </a:solidFill>
                <a:latin typeface="Impact" panose="020B0806030902050204" pitchFamily="34" charset="0"/>
                <a:ea typeface="微软雅黑" panose="020B0503020204020204" charset="-122"/>
              </a:endParaRPr>
            </a:p>
          </p:txBody>
        </p:sp>
      </p:grpSp>
      <p:sp>
        <p:nvSpPr>
          <p:cNvPr id="25" name="TextBox 15"/>
          <p:cNvSpPr txBox="1">
            <a:spLocks noChangeArrowheads="1"/>
          </p:cNvSpPr>
          <p:nvPr/>
        </p:nvSpPr>
        <p:spPr bwMode="auto">
          <a:xfrm>
            <a:off x="3420110" y="3075305"/>
            <a:ext cx="4807585" cy="1015663"/>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charset="-122"/>
                <a:ea typeface="微软雅黑" panose="020B0503020204020204" charset="-122"/>
              </a:defRPr>
            </a:lvl1pPr>
          </a:lstStyle>
          <a:p>
            <a:pPr>
              <a:lnSpc>
                <a:spcPct val="150000"/>
              </a:lnSpc>
            </a:pPr>
            <a:r>
              <a:rPr lang="zh-CN" altLang="en-US" sz="2000" b="1">
                <a:solidFill>
                  <a:srgbClr val="7F7F7F"/>
                </a:solidFill>
              </a:rPr>
              <a:t>★ </a:t>
            </a:r>
            <a:r>
              <a:rPr lang="zh-CN" altLang="en-US" sz="2000" b="1" dirty="0">
                <a:solidFill>
                  <a:srgbClr val="7F7F7F"/>
                </a:solidFill>
              </a:rPr>
              <a:t>治理事故隐患的基本方法</a:t>
            </a:r>
            <a:endParaRPr lang="zh-CN" altLang="en-US" sz="2000" b="1" dirty="0">
              <a:solidFill>
                <a:srgbClr val="7F7F7F"/>
              </a:solidFill>
            </a:endParaRPr>
          </a:p>
          <a:p>
            <a:pPr>
              <a:lnSpc>
                <a:spcPct val="150000"/>
              </a:lnSpc>
            </a:pPr>
            <a:r>
              <a:rPr lang="zh-CN" altLang="en-US" sz="2000" b="1" dirty="0">
                <a:solidFill>
                  <a:srgbClr val="7F7F7F"/>
                </a:solidFill>
              </a:rPr>
              <a:t>★ 事故隐患管理机制的建立</a:t>
            </a:r>
            <a:endParaRPr lang="zh-CN" altLang="en-US" sz="2000" b="1" dirty="0">
              <a:solidFill>
                <a:srgbClr val="7F7F7F"/>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400386" name="Rectangle 2"/>
          <p:cNvSpPr>
            <a:spLocks noGrp="1"/>
          </p:cNvSpPr>
          <p:nvPr>
            <p:ph type="title"/>
          </p:nvPr>
        </p:nvSpPr>
        <p:spPr>
          <a:xfrm>
            <a:off x="2633345" y="2489200"/>
            <a:ext cx="4269105" cy="482600"/>
          </a:xfrm>
          <a:solidFill>
            <a:srgbClr val="C00000"/>
          </a:solidFill>
          <a:ln w="9525">
            <a:miter/>
          </a:ln>
        </p:spPr>
        <p:txBody>
          <a:bodyPr/>
          <a:lstStyle/>
          <a:p>
            <a:r>
              <a:rPr lang="zh-CN" altLang="en-US" sz="2700" b="1" dirty="0">
                <a:solidFill>
                  <a:schemeClr val="bg1"/>
                </a:solidFill>
                <a:latin typeface="微软雅黑" panose="020B0503020204020204" charset="-122"/>
                <a:ea typeface="微软雅黑" panose="020B0503020204020204" charset="-122"/>
              </a:rPr>
              <a:t>这是哪？发生了啥？</a:t>
            </a:r>
            <a:endParaRPr lang="zh-CN" altLang="en-US" sz="2700" b="1" dirty="0">
              <a:solidFill>
                <a:schemeClr val="bg1"/>
              </a:solidFill>
              <a:latin typeface="微软雅黑" panose="020B0503020204020204" charset="-122"/>
              <a:ea typeface="微软雅黑" panose="020B0503020204020204" charset="-122"/>
            </a:endParaRPr>
          </a:p>
        </p:txBody>
      </p:sp>
      <p:pic>
        <p:nvPicPr>
          <p:cNvPr id="400387" name="Picture 8"/>
          <p:cNvPicPr>
            <a:picLocks noGrp="1" noChangeAspect="1"/>
          </p:cNvPicPr>
          <p:nvPr>
            <p:ph idx="4294967295"/>
          </p:nvPr>
        </p:nvPicPr>
        <p:blipFill>
          <a:blip r:embed="rId2"/>
          <a:stretch>
            <a:fillRect/>
          </a:stretch>
        </p:blipFill>
        <p:spPr>
          <a:xfrm>
            <a:off x="0" y="965200"/>
            <a:ext cx="3592513" cy="1709738"/>
          </a:xfrm>
          <a:noFill/>
          <a:ln w="9525">
            <a:miter/>
          </a:ln>
        </p:spPr>
      </p:pic>
      <p:pic>
        <p:nvPicPr>
          <p:cNvPr id="400388" name="Picture 4"/>
          <p:cNvPicPr>
            <a:picLocks noChangeAspect="1"/>
          </p:cNvPicPr>
          <p:nvPr/>
        </p:nvPicPr>
        <p:blipFill>
          <a:blip r:embed="rId3"/>
          <a:stretch>
            <a:fillRect/>
          </a:stretch>
        </p:blipFill>
        <p:spPr>
          <a:xfrm>
            <a:off x="4757420" y="911225"/>
            <a:ext cx="3734435" cy="1763395"/>
          </a:xfrm>
          <a:prstGeom prst="rect">
            <a:avLst/>
          </a:prstGeom>
          <a:noFill/>
          <a:ln w="9525">
            <a:noFill/>
            <a:miter/>
          </a:ln>
        </p:spPr>
      </p:pic>
      <p:pic>
        <p:nvPicPr>
          <p:cNvPr id="400389" name="Picture 4"/>
          <p:cNvPicPr>
            <a:picLocks noChangeAspect="1"/>
          </p:cNvPicPr>
          <p:nvPr/>
        </p:nvPicPr>
        <p:blipFill>
          <a:blip r:embed="rId4"/>
          <a:stretch>
            <a:fillRect/>
          </a:stretch>
        </p:blipFill>
        <p:spPr>
          <a:xfrm>
            <a:off x="984885" y="2806065"/>
            <a:ext cx="3583305" cy="1903730"/>
          </a:xfrm>
          <a:prstGeom prst="rect">
            <a:avLst/>
          </a:prstGeom>
          <a:noFill/>
          <a:ln w="9525">
            <a:noFill/>
            <a:miter/>
          </a:ln>
        </p:spPr>
      </p:pic>
      <p:pic>
        <p:nvPicPr>
          <p:cNvPr id="400390" name="Picture 4"/>
          <p:cNvPicPr>
            <a:picLocks noChangeAspect="1"/>
          </p:cNvPicPr>
          <p:nvPr/>
        </p:nvPicPr>
        <p:blipFill>
          <a:blip r:embed="rId5"/>
          <a:stretch>
            <a:fillRect/>
          </a:stretch>
        </p:blipFill>
        <p:spPr>
          <a:xfrm>
            <a:off x="4806950" y="2806065"/>
            <a:ext cx="3712210" cy="1904365"/>
          </a:xfrm>
          <a:prstGeom prst="rect">
            <a:avLst/>
          </a:prstGeom>
          <a:noFill/>
          <a:ln w="9525">
            <a:noFill/>
            <a:miter/>
          </a:ln>
        </p:spPr>
      </p:pic>
      <p:pic>
        <p:nvPicPr>
          <p:cNvPr id="10" name="图片 9"/>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pic>
        <p:nvPicPr>
          <p:cNvPr id="401410" name="Picture 4"/>
          <p:cNvPicPr>
            <a:picLocks noChangeAspect="1"/>
          </p:cNvPicPr>
          <p:nvPr/>
        </p:nvPicPr>
        <p:blipFill>
          <a:blip r:embed="rId2"/>
          <a:stretch>
            <a:fillRect/>
          </a:stretch>
        </p:blipFill>
        <p:spPr>
          <a:xfrm>
            <a:off x="359569" y="1168004"/>
            <a:ext cx="4281488" cy="3456384"/>
          </a:xfrm>
          <a:prstGeom prst="rect">
            <a:avLst/>
          </a:prstGeom>
          <a:noFill/>
          <a:ln w="9525">
            <a:noFill/>
            <a:miter/>
          </a:ln>
        </p:spPr>
      </p:pic>
      <p:pic>
        <p:nvPicPr>
          <p:cNvPr id="401411" name="Picture 4"/>
          <p:cNvPicPr>
            <a:picLocks noChangeAspect="1"/>
          </p:cNvPicPr>
          <p:nvPr/>
        </p:nvPicPr>
        <p:blipFill>
          <a:blip r:embed="rId3"/>
          <a:stretch>
            <a:fillRect/>
          </a:stretch>
        </p:blipFill>
        <p:spPr>
          <a:xfrm>
            <a:off x="4842272" y="1185863"/>
            <a:ext cx="4015978" cy="3456385"/>
          </a:xfrm>
          <a:prstGeom prst="rect">
            <a:avLst/>
          </a:prstGeom>
          <a:noFill/>
          <a:ln w="9525">
            <a:noFill/>
            <a:miter/>
          </a:ln>
        </p:spPr>
      </p:pic>
      <p:sp>
        <p:nvSpPr>
          <p:cNvPr id="10" name="Rectangle 2"/>
          <p:cNvSpPr txBox="1">
            <a:spLocks noChangeArrowheads="1"/>
          </p:cNvSpPr>
          <p:nvPr/>
        </p:nvSpPr>
        <p:spPr>
          <a:xfrm>
            <a:off x="122555" y="1358265"/>
            <a:ext cx="5490210" cy="581025"/>
          </a:xfrm>
          <a:prstGeom prst="rect">
            <a:avLst/>
          </a:prstGeom>
        </p:spPr>
        <p:txBody>
          <a:bodyP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a:defRPr>
            </a:lvl1pPr>
            <a:lvl2pPr marL="9144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2pPr>
            <a:lvl3pPr marL="9144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3pPr>
            <a:lvl4pPr marL="9144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4pPr>
            <a:lvl5pPr marL="9144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5pPr>
            <a:lvl6pPr marL="13716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6pPr>
            <a:lvl7pPr marL="18288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7pPr>
            <a:lvl8pPr marL="22860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8pPr>
            <a:lvl9pPr marL="2743200" indent="-914400"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sym typeface="Calibri" panose="020F0502020204030204"/>
              </a:defRPr>
            </a:lvl9pPr>
          </a:lstStyle>
          <a:p>
            <a:pPr marL="914400" marR="0" lvl="0" indent="-91440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j-cs"/>
                <a:sym typeface="Calibri" panose="020F0502020204030204"/>
              </a:rPr>
              <a:t>香格里拉大火</a:t>
            </a:r>
            <a:endParaRPr kumimoji="0" lang="zh-CN" altLang="en-US" sz="36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j-cs"/>
              <a:sym typeface="Calibri" panose="020F0502020204030204"/>
            </a:endParaRPr>
          </a:p>
        </p:txBody>
      </p:sp>
      <p:pic>
        <p:nvPicPr>
          <p:cNvPr id="11" name="图片 10"/>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142615" y="1969770"/>
            <a:ext cx="5522595" cy="613410"/>
          </a:xfrm>
          <a:prstGeom prst="rect">
            <a:avLst/>
          </a:prstGeom>
          <a:noFill/>
        </p:spPr>
        <p:txBody>
          <a:bodyPr wrap="square" rtlCol="0">
            <a:spAutoFit/>
          </a:bodyPr>
          <a:lstStyle/>
          <a:p>
            <a:r>
              <a:rPr lang="zh-CN" altLang="en-US" sz="3200" b="1" dirty="0">
                <a:solidFill>
                  <a:schemeClr val="bg1"/>
                </a:solidFill>
                <a:latin typeface="微软雅黑" panose="020B0503020204020204" charset="-122"/>
                <a:ea typeface="微软雅黑" panose="020B0503020204020204" charset="-122"/>
              </a:rPr>
              <a:t>安全生产事故隐患分类</a:t>
            </a:r>
            <a:endParaRPr lang="zh-CN" altLang="en-US" sz="3200" b="1" dirty="0">
              <a:solidFill>
                <a:schemeClr val="bg1"/>
              </a:solidFill>
              <a:latin typeface="微软雅黑" panose="020B0503020204020204" charset="-122"/>
              <a:ea typeface="微软雅黑" panose="020B050302020402020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charset="-122"/>
                <a:ea typeface="微软雅黑" panose="020B0503020204020204" charset="-122"/>
              </a:endParaRPr>
            </a:p>
          </p:txBody>
        </p:sp>
        <p:sp>
          <p:nvSpPr>
            <p:cNvPr id="85" name="Text Box 58"/>
            <p:cNvSpPr txBox="1">
              <a:spLocks noChangeArrowheads="1"/>
            </p:cNvSpPr>
            <p:nvPr/>
          </p:nvSpPr>
          <p:spPr bwMode="auto">
            <a:xfrm>
              <a:off x="1159958" y="3077737"/>
              <a:ext cx="782803" cy="70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charset="-122"/>
                </a:rPr>
                <a:t>01</a:t>
              </a:r>
              <a:endParaRPr lang="en-US" altLang="zh-CN" sz="6600" dirty="0">
                <a:solidFill>
                  <a:schemeClr val="bg1"/>
                </a:solidFill>
                <a:latin typeface="Impact" panose="020B0806030902050204" pitchFamily="34" charset="0"/>
                <a:ea typeface="微软雅黑" panose="020B0503020204020204" charset="-122"/>
              </a:endParaRPr>
            </a:p>
          </p:txBody>
        </p:sp>
      </p:grpSp>
      <p:sp>
        <p:nvSpPr>
          <p:cNvPr id="25" name="TextBox 15"/>
          <p:cNvSpPr txBox="1">
            <a:spLocks noChangeArrowheads="1"/>
          </p:cNvSpPr>
          <p:nvPr/>
        </p:nvSpPr>
        <p:spPr bwMode="auto">
          <a:xfrm>
            <a:off x="3420110" y="3075305"/>
            <a:ext cx="4807585" cy="146304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charset="-122"/>
                <a:ea typeface="微软雅黑" panose="020B0503020204020204" charset="-122"/>
              </a:defRPr>
            </a:lvl1pPr>
          </a:lstStyle>
          <a:p>
            <a:pPr>
              <a:lnSpc>
                <a:spcPct val="150000"/>
              </a:lnSpc>
            </a:pPr>
            <a:r>
              <a:rPr lang="zh-CN" altLang="en-US" sz="2000" b="1" dirty="0">
                <a:solidFill>
                  <a:srgbClr val="7F7F7F"/>
                </a:solidFill>
              </a:rPr>
              <a:t>★ 基础管理类隐患</a:t>
            </a:r>
            <a:endParaRPr lang="zh-CN" altLang="en-US" sz="2000" b="1" dirty="0">
              <a:solidFill>
                <a:srgbClr val="7F7F7F"/>
              </a:solidFill>
            </a:endParaRPr>
          </a:p>
          <a:p>
            <a:pPr>
              <a:lnSpc>
                <a:spcPct val="150000"/>
              </a:lnSpc>
            </a:pPr>
            <a:r>
              <a:rPr lang="zh-CN" altLang="en-US" sz="2000" b="1" dirty="0">
                <a:solidFill>
                  <a:srgbClr val="7F7F7F"/>
                </a:solidFill>
              </a:rPr>
              <a:t>★ 现场管理类隐患</a:t>
            </a:r>
            <a:endParaRPr lang="zh-CN" altLang="en-US" sz="2000" b="1" dirty="0">
              <a:solidFill>
                <a:srgbClr val="7F7F7F"/>
              </a:solidFill>
            </a:endParaRPr>
          </a:p>
          <a:p>
            <a:pPr>
              <a:lnSpc>
                <a:spcPct val="150000"/>
              </a:lnSpc>
            </a:pPr>
            <a:r>
              <a:rPr lang="zh-CN" altLang="en-US" sz="2000" b="1" dirty="0">
                <a:solidFill>
                  <a:srgbClr val="7F7F7F"/>
                </a:solidFill>
              </a:rPr>
              <a:t>★ 隐患排查治理体系的构成</a:t>
            </a:r>
            <a:endParaRPr lang="zh-CN" altLang="en-US" sz="2000" b="1" dirty="0">
              <a:solidFill>
                <a:srgbClr val="7F7F7F"/>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三块钢板--美国空军流传的故事</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518603" y="1726379"/>
            <a:ext cx="8421667" cy="292608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第一块钢板的故事，是运输机飞行员讲的。</a:t>
            </a:r>
            <a:br>
              <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br>
            <a:b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b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在飞越驼峰航线，支援中国抗战时，美军的运输机队常常遭到日军战斗机的偷袭。C－47运输机只有一层铝皮，子弹常常穿透飞行员座椅，夺去飞行员的生命。情急之下，一些美军飞行员在座椅背后焊上一块钢板。靠着这块钢板，他们保住了自己的性命。</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三块钢板--美国空军流传的故事</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518603" y="1584774"/>
            <a:ext cx="8421667" cy="338328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第二块钢板的故事，来自一位将军。</a:t>
            </a:r>
            <a:br>
              <a:rPr kumimoji="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b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诺曼底登陆时，美军101空降师副师长唐·普拉特准将乘坐的是滑翔机。起飞前，有人自作聪明，在副师长的座位下，装上厚厚的钢板，用来防弹。由于滑翔机自身没有动力，与牵引的运输机脱钩后，必须保持平衡滑翔降落，沉重的钢板却让滑翔机头重脚轻，一头扎向地面，普拉特准将成为美军在当天阵亡的唯一将领。</a:t>
            </a:r>
            <a:b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b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三块钢板--美国空军流传的故事</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518603" y="1592394"/>
            <a:ext cx="8421667" cy="32918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第三块钢板的故事，来自一位数学家。</a:t>
            </a: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二战后期，美军对德国和日本法西斯展开大规模战略轰炸，每天都有成千架轰炸机呼啸而去，返回时，往往损失惨重。对此，美国空军十分头疼：如果降低损失，就要往飞机上焊防弹钢板；如果整个飞机都焊上钢板，速度、航程、载弹量等都要受到影响。</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3600" b="1" i="0" u="none" strike="noStrike" kern="1200" cap="none" spc="0" normalizeH="0" baseline="0" noProof="0" dirty="0">
                <a:ln>
                  <a:noFill/>
                </a:ln>
                <a:solidFill>
                  <a:srgbClr val="0B4FA0"/>
                </a:solidFill>
                <a:effectLst/>
                <a:uLnTx/>
                <a:uFillTx/>
                <a:latin typeface="微软雅黑" panose="020B0503020204020204" charset="-122"/>
                <a:ea typeface="微软雅黑" panose="020B0503020204020204" charset="-122"/>
                <a:cs typeface="+mn-cs"/>
              </a:rPr>
              <a:t>                                          </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5072380" y="2365375"/>
            <a:ext cx="3683635" cy="24688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3600" b="1" i="0" u="none" strike="noStrike" kern="1200" cap="none" spc="0" normalizeH="0" baseline="0" noProof="0" dirty="0">
                <a:ln>
                  <a:noFill/>
                </a:ln>
                <a:solidFill>
                  <a:srgbClr val="0B4FA0"/>
                </a:solidFill>
                <a:effectLst/>
                <a:uLnTx/>
                <a:uFillTx/>
                <a:latin typeface="微软雅黑" panose="020B0503020204020204" charset="-122"/>
                <a:ea typeface="微软雅黑" panose="020B0503020204020204" charset="-122"/>
                <a:cs typeface="+mn-cs"/>
              </a:rPr>
              <a:t>                                   </a:t>
            </a:r>
            <a:r>
              <a:rPr kumimoji="0" sz="4800" b="1" i="0" u="none" strike="noStrike" kern="1200" cap="none" spc="0" normalizeH="0" baseline="0" noProof="0" dirty="0">
                <a:ln>
                  <a:noFill/>
                </a:ln>
                <a:solidFill>
                  <a:srgbClr val="0B4FA0"/>
                </a:solidFill>
                <a:effectLst/>
                <a:uLnTx/>
                <a:uFillTx/>
                <a:latin typeface="微软雅黑" panose="020B0503020204020204" charset="-122"/>
                <a:ea typeface="微软雅黑" panose="020B0503020204020204" charset="-122"/>
                <a:cs typeface="+mn-cs"/>
              </a:rPr>
              <a:t>怎么办呢？</a:t>
            </a:r>
            <a:endParaRPr kumimoji="0" sz="48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三块钢板--美国空军流传的故事</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518603" y="1726379"/>
            <a:ext cx="8421667" cy="23774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空军请来了数学家亚伯拉罕·沃尔德。沃尔德的方法十分简单。他把统计表发给地勤技师，让他们把飞机上弹洞的位置报上来，然后，铺开一张大白纸，画出飞机的轮廓，再把那些小窟窿一个一个地添上去。画完后，大家一看，飞机浑身上下都是窟窿，只有飞行员座舱和尾翼两个地方，几乎是空白。</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三块钢板--美国空军流传的故事</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518603" y="1726379"/>
            <a:ext cx="8421667" cy="23774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沃尔德告诉大家，明显违反规律的地方，往往就是问题的关键点。飞行员们一看就明白了，如果座舱中弹，飞行员就完了；尾翼中弹，飞机失去平衡，就会坠落———这两处中弹，轰炸机多半回不来，难怪统计数据是一片空白。</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518603" y="3294194"/>
            <a:ext cx="8421667" cy="137160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结论很简单：只给这两个部位焊上钢板。</a:t>
            </a:r>
            <a:endParaRPr kumimoji="0" sz="3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控制策划</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grpSp>
        <p:nvGrpSpPr>
          <p:cNvPr id="396290" name="Group 4"/>
          <p:cNvGrpSpPr/>
          <p:nvPr/>
        </p:nvGrpSpPr>
        <p:grpSpPr>
          <a:xfrm>
            <a:off x="1603058" y="1062355"/>
            <a:ext cx="6858000" cy="1079897"/>
            <a:chOff x="0" y="0"/>
            <a:chExt cx="9144000" cy="1439714"/>
          </a:xfrm>
        </p:grpSpPr>
        <p:sp>
          <p:nvSpPr>
            <p:cNvPr id="396312" name="椭圆 17"/>
            <p:cNvSpPr/>
            <p:nvPr/>
          </p:nvSpPr>
          <p:spPr>
            <a:xfrm>
              <a:off x="0" y="1152407"/>
              <a:ext cx="9144000" cy="287307"/>
            </a:xfrm>
            <a:prstGeom prst="ellipse">
              <a:avLst/>
            </a:prstGeom>
            <a:gradFill rotWithShape="1">
              <a:gsLst>
                <a:gs pos="0">
                  <a:srgbClr val="000000"/>
                </a:gs>
                <a:gs pos="100000">
                  <a:srgbClr val="000000"/>
                </a:gs>
              </a:gsLst>
              <a:path path="shape">
                <a:fillToRect l="50000" t="50000" r="50000" b="50000"/>
              </a:path>
              <a:tileRect/>
            </a:gradFill>
            <a:ln w="9525">
              <a:noFill/>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313" name="Group 6"/>
            <p:cNvGrpSpPr/>
            <p:nvPr/>
          </p:nvGrpSpPr>
          <p:grpSpPr>
            <a:xfrm>
              <a:off x="571472" y="0"/>
              <a:ext cx="8064500" cy="1223836"/>
              <a:chOff x="0" y="0"/>
              <a:chExt cx="8064500" cy="1223836"/>
            </a:xfrm>
          </p:grpSpPr>
          <p:grpSp>
            <p:nvGrpSpPr>
              <p:cNvPr id="396314" name="Group 7"/>
              <p:cNvGrpSpPr/>
              <p:nvPr/>
            </p:nvGrpSpPr>
            <p:grpSpPr>
              <a:xfrm>
                <a:off x="0" y="0"/>
                <a:ext cx="8064500" cy="1223836"/>
                <a:chOff x="0" y="0"/>
                <a:chExt cx="8352518" cy="1439807"/>
              </a:xfrm>
            </p:grpSpPr>
            <p:sp>
              <p:nvSpPr>
                <p:cNvPr id="396317" name="圆角矩形 11"/>
                <p:cNvSpPr/>
                <p:nvPr/>
              </p:nvSpPr>
              <p:spPr>
                <a:xfrm>
                  <a:off x="0" y="0"/>
                  <a:ext cx="8352518" cy="1439807"/>
                </a:xfrm>
                <a:prstGeom prst="roundRect">
                  <a:avLst>
                    <a:gd name="adj" fmla="val 7315"/>
                  </a:avLst>
                </a:prstGeom>
                <a:solidFill>
                  <a:srgbClr val="FFFFFF"/>
                </a:solidFill>
                <a:ln w="3175" cap="flat" cmpd="sng">
                  <a:solidFill>
                    <a:srgbClr val="D9D9D9"/>
                  </a:solidFill>
                  <a:prstDash val="solid"/>
                  <a:headEnd type="none" w="med" len="med"/>
                  <a:tailEnd type="none" w="med" len="med"/>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318" name="Group 9"/>
                <p:cNvGrpSpPr/>
                <p:nvPr/>
              </p:nvGrpSpPr>
              <p:grpSpPr>
                <a:xfrm>
                  <a:off x="7508614" y="617380"/>
                  <a:ext cx="801842" cy="810326"/>
                  <a:chOff x="0" y="0"/>
                  <a:chExt cx="774192" cy="688848"/>
                </a:xfrm>
              </p:grpSpPr>
              <p:pic>
                <p:nvPicPr>
                  <p:cNvPr id="396319" name="对角圆角矩形 16"/>
                  <p:cNvPicPr/>
                  <p:nvPr/>
                </p:nvPicPr>
                <p:blipFill>
                  <a:blip r:embed="rId3"/>
                  <a:stretch>
                    <a:fillRect/>
                  </a:stretch>
                </p:blipFill>
                <p:spPr>
                  <a:xfrm>
                    <a:off x="0" y="0"/>
                    <a:ext cx="774192" cy="688848"/>
                  </a:xfrm>
                  <a:prstGeom prst="rect">
                    <a:avLst/>
                  </a:prstGeom>
                  <a:noFill/>
                  <a:ln w="9525">
                    <a:noFill/>
                    <a:miter/>
                  </a:ln>
                </p:spPr>
              </p:pic>
              <p:sp>
                <p:nvSpPr>
                  <p:cNvPr id="396320" name="Text Box 11"/>
                  <p:cNvSpPr/>
                  <p:nvPr/>
                </p:nvSpPr>
                <p:spPr>
                  <a:xfrm>
                    <a:off x="28045" y="29540"/>
                    <a:ext cx="721171" cy="629740"/>
                  </a:xfrm>
                  <a:prstGeom prst="rect">
                    <a:avLst/>
                  </a:prstGeom>
                  <a:noFill/>
                  <a:ln w="9525">
                    <a:noFill/>
                    <a:miter/>
                  </a:ln>
                </p:spPr>
                <p:txBody>
                  <a:bodyPr anchor="ctr"/>
                  <a:lstStyle/>
                  <a:p>
                    <a:pPr lvl="0" algn="ctr" eaLnBrk="1" hangingPunct="1">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grpSp>
          <p:sp>
            <p:nvSpPr>
              <p:cNvPr id="396315" name="TextBox 9"/>
              <p:cNvSpPr/>
              <p:nvPr/>
            </p:nvSpPr>
            <p:spPr>
              <a:xfrm>
                <a:off x="112741" y="0"/>
                <a:ext cx="2663825" cy="670491"/>
              </a:xfrm>
              <a:prstGeom prst="rect">
                <a:avLst/>
              </a:prstGeom>
              <a:noFill/>
              <a:ln w="9525">
                <a:noFill/>
                <a:miter/>
              </a:ln>
            </p:spPr>
            <p:txBody>
              <a:bodyPr>
                <a:spAutoFit/>
              </a:bodyPr>
              <a:lstStyle/>
              <a:p>
                <a:pPr lvl="0" eaLnBrk="1" hangingPunct="1">
                  <a:lnSpc>
                    <a:spcPct val="150000"/>
                  </a:lnSpc>
                  <a:buNone/>
                </a:pPr>
                <a:r>
                  <a:rPr lang="zh-CN" altLang="en-US" sz="1800" b="1" dirty="0">
                    <a:solidFill>
                      <a:srgbClr val="FF0000"/>
                    </a:solidFill>
                    <a:latin typeface="Mistral" panose="03090702030407020403" pitchFamily="2" charset="0"/>
                    <a:ea typeface="微软雅黑" panose="020B0503020204020204" charset="-122"/>
                    <a:sym typeface="Mistral" panose="03090702030407020403" pitchFamily="2" charset="0"/>
                  </a:rPr>
                  <a:t>合理原则</a:t>
                </a:r>
                <a:r>
                  <a:rPr lang="zh-CN" altLang="en-US" sz="1800" dirty="0">
                    <a:solidFill>
                      <a:srgbClr val="262626"/>
                    </a:solidFill>
                    <a:latin typeface="Mistral" panose="03090702030407020403" pitchFamily="2" charset="0"/>
                    <a:ea typeface="微软雅黑" panose="020B0503020204020204" charset="-122"/>
                    <a:sym typeface="Mistral" panose="03090702030407020403" pitchFamily="2" charset="0"/>
                  </a:rPr>
                  <a:t>：</a:t>
                </a:r>
                <a:endParaRPr lang="en-US" altLang="x-none" sz="1800" b="1" dirty="0">
                  <a:solidFill>
                    <a:srgbClr val="4F81BD"/>
                  </a:solidFill>
                  <a:latin typeface="Mistral" panose="03090702030407020403" pitchFamily="2" charset="0"/>
                  <a:ea typeface="微软雅黑" panose="020B0503020204020204" charset="-122"/>
                  <a:sym typeface="Mistral" panose="03090702030407020403" pitchFamily="2" charset="0"/>
                </a:endParaRPr>
              </a:p>
            </p:txBody>
          </p:sp>
          <p:sp>
            <p:nvSpPr>
              <p:cNvPr id="396316" name="矩形 10"/>
              <p:cNvSpPr/>
              <p:nvPr/>
            </p:nvSpPr>
            <p:spPr>
              <a:xfrm>
                <a:off x="1571636" y="71431"/>
                <a:ext cx="5786478" cy="1036213"/>
              </a:xfrm>
              <a:prstGeom prst="rect">
                <a:avLst/>
              </a:prstGeom>
              <a:noFill/>
              <a:ln w="9525">
                <a:noFill/>
                <a:miter/>
              </a:ln>
            </p:spPr>
            <p:txBody>
              <a:bodyPr>
                <a:spAutoFit/>
              </a:bodyPr>
              <a:lstStyle/>
              <a:p>
                <a:pPr lvl="0">
                  <a:lnSpc>
                    <a:spcPct val="150000"/>
                  </a:lnSpc>
                  <a:buNone/>
                </a:pP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合理的原则就是以法律和理论为依据</a:t>
                </a:r>
                <a:r>
                  <a:rPr lang="en-US" altLang="zh-CN" sz="1500" dirty="0">
                    <a:solidFill>
                      <a:srgbClr val="262626"/>
                    </a:solidFill>
                    <a:latin typeface="Mistral" panose="03090702030407020403" pitchFamily="2" charset="0"/>
                    <a:ea typeface="微软雅黑" panose="020B0503020204020204" charset="-122"/>
                    <a:sym typeface="Mistral" panose="03090702030407020403" pitchFamily="2" charset="0"/>
                  </a:rPr>
                  <a:t>, </a:t>
                </a: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尊重科学、遵守规章制度及行业规程等为原则指导生产。</a:t>
                </a:r>
                <a:endPar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endParaRPr>
              </a:p>
            </p:txBody>
          </p:sp>
        </p:grpSp>
      </p:grpSp>
      <p:grpSp>
        <p:nvGrpSpPr>
          <p:cNvPr id="396291" name="Group 14"/>
          <p:cNvGrpSpPr/>
          <p:nvPr/>
        </p:nvGrpSpPr>
        <p:grpSpPr>
          <a:xfrm>
            <a:off x="1603058" y="2401808"/>
            <a:ext cx="6858000" cy="1080338"/>
            <a:chOff x="0" y="0"/>
            <a:chExt cx="9144000" cy="1439714"/>
          </a:xfrm>
        </p:grpSpPr>
        <p:sp>
          <p:nvSpPr>
            <p:cNvPr id="396303" name="椭圆 18"/>
            <p:cNvSpPr/>
            <p:nvPr/>
          </p:nvSpPr>
          <p:spPr>
            <a:xfrm>
              <a:off x="0" y="1152407"/>
              <a:ext cx="9144000" cy="287307"/>
            </a:xfrm>
            <a:prstGeom prst="ellipse">
              <a:avLst/>
            </a:prstGeom>
            <a:gradFill rotWithShape="1">
              <a:gsLst>
                <a:gs pos="0">
                  <a:srgbClr val="000000"/>
                </a:gs>
                <a:gs pos="100000">
                  <a:srgbClr val="000000"/>
                </a:gs>
              </a:gsLst>
              <a:path path="shape">
                <a:fillToRect l="50000" t="50000" r="50000" b="50000"/>
              </a:path>
              <a:tileRect/>
            </a:gradFill>
            <a:ln w="9525">
              <a:noFill/>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304" name="Group 16"/>
            <p:cNvGrpSpPr/>
            <p:nvPr/>
          </p:nvGrpSpPr>
          <p:grpSpPr>
            <a:xfrm>
              <a:off x="539552" y="0"/>
              <a:ext cx="8064896" cy="1224136"/>
              <a:chOff x="0" y="0"/>
              <a:chExt cx="8064896" cy="1224136"/>
            </a:xfrm>
          </p:grpSpPr>
          <p:grpSp>
            <p:nvGrpSpPr>
              <p:cNvPr id="396305" name="Group 17"/>
              <p:cNvGrpSpPr/>
              <p:nvPr/>
            </p:nvGrpSpPr>
            <p:grpSpPr>
              <a:xfrm>
                <a:off x="0" y="0"/>
                <a:ext cx="8064896" cy="1224136"/>
                <a:chOff x="0" y="0"/>
                <a:chExt cx="8352928" cy="1440160"/>
              </a:xfrm>
            </p:grpSpPr>
            <p:sp>
              <p:nvSpPr>
                <p:cNvPr id="396308" name="圆角矩形 23"/>
                <p:cNvSpPr/>
                <p:nvPr/>
              </p:nvSpPr>
              <p:spPr>
                <a:xfrm>
                  <a:off x="205" y="0"/>
                  <a:ext cx="8352518" cy="1439807"/>
                </a:xfrm>
                <a:prstGeom prst="roundRect">
                  <a:avLst>
                    <a:gd name="adj" fmla="val 7315"/>
                  </a:avLst>
                </a:prstGeom>
                <a:solidFill>
                  <a:srgbClr val="FFFFFF"/>
                </a:solidFill>
                <a:ln w="3175" cap="flat" cmpd="sng">
                  <a:solidFill>
                    <a:srgbClr val="D9D9D9"/>
                  </a:solidFill>
                  <a:prstDash val="solid"/>
                  <a:headEnd type="none" w="med" len="med"/>
                  <a:tailEnd type="none" w="med" len="med"/>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309" name="Group 19"/>
                <p:cNvGrpSpPr/>
                <p:nvPr/>
              </p:nvGrpSpPr>
              <p:grpSpPr>
                <a:xfrm>
                  <a:off x="7541674" y="622459"/>
                  <a:ext cx="801842" cy="803155"/>
                  <a:chOff x="0" y="0"/>
                  <a:chExt cx="774192" cy="682752"/>
                </a:xfrm>
              </p:grpSpPr>
              <p:pic>
                <p:nvPicPr>
                  <p:cNvPr id="396310" name="对角圆角矩形 24"/>
                  <p:cNvPicPr/>
                  <p:nvPr/>
                </p:nvPicPr>
                <p:blipFill>
                  <a:blip r:embed="rId4"/>
                  <a:stretch>
                    <a:fillRect/>
                  </a:stretch>
                </p:blipFill>
                <p:spPr>
                  <a:xfrm>
                    <a:off x="0" y="0"/>
                    <a:ext cx="774192" cy="682752"/>
                  </a:xfrm>
                  <a:prstGeom prst="rect">
                    <a:avLst/>
                  </a:prstGeom>
                  <a:noFill/>
                  <a:ln w="9525">
                    <a:noFill/>
                    <a:miter/>
                  </a:ln>
                </p:spPr>
              </p:pic>
              <p:sp>
                <p:nvSpPr>
                  <p:cNvPr id="396311" name="Text Box 21"/>
                  <p:cNvSpPr/>
                  <p:nvPr/>
                </p:nvSpPr>
                <p:spPr>
                  <a:xfrm>
                    <a:off x="28045" y="25222"/>
                    <a:ext cx="721171" cy="629740"/>
                  </a:xfrm>
                  <a:prstGeom prst="rect">
                    <a:avLst/>
                  </a:prstGeom>
                  <a:noFill/>
                  <a:ln w="9525">
                    <a:noFill/>
                    <a:miter/>
                  </a:ln>
                </p:spPr>
                <p:txBody>
                  <a:bodyPr anchor="ctr"/>
                  <a:lstStyle/>
                  <a:p>
                    <a:pPr lvl="0" algn="ctr" eaLnBrk="1" hangingPunct="1">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grpSp>
          <p:sp>
            <p:nvSpPr>
              <p:cNvPr id="396306" name="TextBox 21"/>
              <p:cNvSpPr/>
              <p:nvPr/>
            </p:nvSpPr>
            <p:spPr>
              <a:xfrm>
                <a:off x="144661" y="0"/>
                <a:ext cx="2663825" cy="670217"/>
              </a:xfrm>
              <a:prstGeom prst="rect">
                <a:avLst/>
              </a:prstGeom>
              <a:noFill/>
              <a:ln w="9525">
                <a:noFill/>
                <a:miter/>
              </a:ln>
            </p:spPr>
            <p:txBody>
              <a:bodyPr>
                <a:spAutoFit/>
              </a:bodyPr>
              <a:lstStyle/>
              <a:p>
                <a:pPr lvl="0" eaLnBrk="1" hangingPunct="1">
                  <a:lnSpc>
                    <a:spcPct val="150000"/>
                  </a:lnSpc>
                  <a:buNone/>
                </a:pPr>
                <a:r>
                  <a:rPr lang="zh-CN" altLang="en-US" sz="1800" b="1" dirty="0">
                    <a:solidFill>
                      <a:srgbClr val="FF0000"/>
                    </a:solidFill>
                    <a:latin typeface="Mistral" panose="03090702030407020403" pitchFamily="2" charset="0"/>
                    <a:ea typeface="微软雅黑" panose="020B0503020204020204" charset="-122"/>
                    <a:sym typeface="Mistral" panose="03090702030407020403" pitchFamily="2" charset="0"/>
                  </a:rPr>
                  <a:t>切实原则</a:t>
                </a:r>
                <a:r>
                  <a:rPr lang="zh-CN" altLang="en-US" sz="1800" dirty="0">
                    <a:solidFill>
                      <a:srgbClr val="262626"/>
                    </a:solidFill>
                    <a:latin typeface="Mistral" panose="03090702030407020403" pitchFamily="2" charset="0"/>
                    <a:ea typeface="微软雅黑" panose="020B0503020204020204" charset="-122"/>
                    <a:sym typeface="Mistral" panose="03090702030407020403" pitchFamily="2" charset="0"/>
                  </a:rPr>
                  <a:t>：</a:t>
                </a:r>
                <a:endParaRPr lang="en-US" altLang="x-none" sz="1800" b="1" dirty="0">
                  <a:solidFill>
                    <a:srgbClr val="4F81BD"/>
                  </a:solidFill>
                  <a:latin typeface="Mistral" panose="03090702030407020403" pitchFamily="2" charset="0"/>
                  <a:ea typeface="微软雅黑" panose="020B0503020204020204" charset="-122"/>
                  <a:sym typeface="Mistral" panose="03090702030407020403" pitchFamily="2" charset="0"/>
                </a:endParaRPr>
              </a:p>
            </p:txBody>
          </p:sp>
          <p:sp>
            <p:nvSpPr>
              <p:cNvPr id="396307" name="矩形 22"/>
              <p:cNvSpPr/>
              <p:nvPr/>
            </p:nvSpPr>
            <p:spPr>
              <a:xfrm>
                <a:off x="1746432" y="71431"/>
                <a:ext cx="6143668" cy="1035790"/>
              </a:xfrm>
              <a:prstGeom prst="rect">
                <a:avLst/>
              </a:prstGeom>
              <a:noFill/>
              <a:ln w="9525">
                <a:noFill/>
                <a:miter/>
              </a:ln>
            </p:spPr>
            <p:txBody>
              <a:bodyPr>
                <a:spAutoFit/>
              </a:bodyPr>
              <a:lstStyle/>
              <a:p>
                <a:pPr lvl="0">
                  <a:lnSpc>
                    <a:spcPct val="150000"/>
                  </a:lnSpc>
                  <a:buNone/>
                </a:pPr>
                <a:r>
                  <a:rPr lang="zh-CN" altLang="en-US" sz="1500" dirty="0">
                    <a:solidFill>
                      <a:srgbClr val="000000"/>
                    </a:solidFill>
                    <a:latin typeface="微软雅黑" panose="020B0503020204020204" charset="-122"/>
                    <a:ea typeface="微软雅黑" panose="020B0503020204020204" charset="-122"/>
                    <a:sym typeface="微软雅黑" panose="020B0503020204020204" charset="-122"/>
                  </a:rPr>
                  <a:t>切实原则要求与现场环境条件相一致</a:t>
                </a:r>
                <a:r>
                  <a:rPr lang="en-US" altLang="zh-CN" sz="15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1500" dirty="0">
                    <a:solidFill>
                      <a:srgbClr val="000000"/>
                    </a:solidFill>
                    <a:latin typeface="微软雅黑" panose="020B0503020204020204" charset="-122"/>
                    <a:ea typeface="微软雅黑" panose="020B0503020204020204" charset="-122"/>
                    <a:sym typeface="微软雅黑" panose="020B0503020204020204" charset="-122"/>
                  </a:rPr>
                  <a:t>从实际出发</a:t>
                </a:r>
                <a:r>
                  <a:rPr lang="en-US" altLang="zh-CN" sz="15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1500" dirty="0">
                  <a:solidFill>
                    <a:srgbClr val="000000"/>
                  </a:solidFill>
                  <a:latin typeface="微软雅黑" panose="020B0503020204020204" charset="-122"/>
                  <a:ea typeface="微软雅黑" panose="020B0503020204020204" charset="-122"/>
                  <a:sym typeface="微软雅黑" panose="020B0503020204020204" charset="-122"/>
                </a:endParaRPr>
              </a:p>
              <a:p>
                <a:pPr lvl="0">
                  <a:lnSpc>
                    <a:spcPct val="150000"/>
                  </a:lnSpc>
                  <a:buNone/>
                </a:pPr>
                <a:r>
                  <a:rPr lang="zh-CN" altLang="en-US" sz="1500" dirty="0">
                    <a:solidFill>
                      <a:srgbClr val="000000"/>
                    </a:solidFill>
                    <a:latin typeface="微软雅黑" panose="020B0503020204020204" charset="-122"/>
                    <a:ea typeface="微软雅黑" panose="020B0503020204020204" charset="-122"/>
                    <a:sym typeface="微软雅黑" panose="020B0503020204020204" charset="-122"/>
                  </a:rPr>
                  <a:t>始终使安全管理工作符合现实条件的要求，费用最低。</a:t>
                </a:r>
                <a:endPar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endParaRPr>
              </a:p>
            </p:txBody>
          </p:sp>
        </p:grpSp>
      </p:grpSp>
      <p:grpSp>
        <p:nvGrpSpPr>
          <p:cNvPr id="396292" name="Group 14"/>
          <p:cNvGrpSpPr/>
          <p:nvPr/>
        </p:nvGrpSpPr>
        <p:grpSpPr>
          <a:xfrm>
            <a:off x="1603058" y="3687684"/>
            <a:ext cx="6858000" cy="1079897"/>
            <a:chOff x="0" y="0"/>
            <a:chExt cx="9144000" cy="1439714"/>
          </a:xfrm>
        </p:grpSpPr>
        <p:sp>
          <p:nvSpPr>
            <p:cNvPr id="396294" name="椭圆 18"/>
            <p:cNvSpPr/>
            <p:nvPr/>
          </p:nvSpPr>
          <p:spPr>
            <a:xfrm>
              <a:off x="0" y="1152407"/>
              <a:ext cx="9144000" cy="287307"/>
            </a:xfrm>
            <a:prstGeom prst="ellipse">
              <a:avLst/>
            </a:prstGeom>
            <a:gradFill rotWithShape="1">
              <a:gsLst>
                <a:gs pos="0">
                  <a:srgbClr val="000000"/>
                </a:gs>
                <a:gs pos="100000">
                  <a:srgbClr val="000000"/>
                </a:gs>
              </a:gsLst>
              <a:path path="shape">
                <a:fillToRect l="50000" t="50000" r="50000" b="50000"/>
              </a:path>
              <a:tileRect/>
            </a:gradFill>
            <a:ln w="9525">
              <a:noFill/>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295" name="Group 16"/>
            <p:cNvGrpSpPr/>
            <p:nvPr/>
          </p:nvGrpSpPr>
          <p:grpSpPr>
            <a:xfrm>
              <a:off x="539750" y="0"/>
              <a:ext cx="8175654" cy="1223836"/>
              <a:chOff x="0" y="0"/>
              <a:chExt cx="8175654" cy="1223836"/>
            </a:xfrm>
          </p:grpSpPr>
          <p:grpSp>
            <p:nvGrpSpPr>
              <p:cNvPr id="396296" name="Group 17"/>
              <p:cNvGrpSpPr/>
              <p:nvPr/>
            </p:nvGrpSpPr>
            <p:grpSpPr>
              <a:xfrm>
                <a:off x="0" y="0"/>
                <a:ext cx="8064500" cy="1223836"/>
                <a:chOff x="0" y="0"/>
                <a:chExt cx="8352518" cy="1439807"/>
              </a:xfrm>
            </p:grpSpPr>
            <p:sp>
              <p:nvSpPr>
                <p:cNvPr id="396299" name="圆角矩形 23"/>
                <p:cNvSpPr/>
                <p:nvPr/>
              </p:nvSpPr>
              <p:spPr>
                <a:xfrm>
                  <a:off x="0" y="0"/>
                  <a:ext cx="8352518" cy="1439807"/>
                </a:xfrm>
                <a:prstGeom prst="roundRect">
                  <a:avLst>
                    <a:gd name="adj" fmla="val 7315"/>
                  </a:avLst>
                </a:prstGeom>
                <a:solidFill>
                  <a:srgbClr val="FFFFFF"/>
                </a:solidFill>
                <a:ln w="3175" cap="flat" cmpd="sng">
                  <a:solidFill>
                    <a:srgbClr val="D9D9D9"/>
                  </a:solidFill>
                  <a:prstDash val="solid"/>
                  <a:headEnd type="none" w="med" len="med"/>
                  <a:tailEnd type="none" w="med" len="med"/>
                </a:ln>
              </p:spPr>
              <p:txBody>
                <a:bodyPr anchor="ctr"/>
                <a:lstStyle/>
                <a:p>
                  <a:pPr lvl="0" algn="ctr">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nvGrpSpPr>
                <p:cNvPr id="396300" name="Group 19"/>
                <p:cNvGrpSpPr/>
                <p:nvPr/>
              </p:nvGrpSpPr>
              <p:grpSpPr>
                <a:xfrm>
                  <a:off x="7541469" y="622459"/>
                  <a:ext cx="801842" cy="803155"/>
                  <a:chOff x="0" y="0"/>
                  <a:chExt cx="774192" cy="682752"/>
                </a:xfrm>
              </p:grpSpPr>
              <p:pic>
                <p:nvPicPr>
                  <p:cNvPr id="396301" name="对角圆角矩形 24"/>
                  <p:cNvPicPr/>
                  <p:nvPr/>
                </p:nvPicPr>
                <p:blipFill>
                  <a:blip r:embed="rId4"/>
                  <a:stretch>
                    <a:fillRect/>
                  </a:stretch>
                </p:blipFill>
                <p:spPr>
                  <a:xfrm>
                    <a:off x="0" y="0"/>
                    <a:ext cx="774192" cy="682752"/>
                  </a:xfrm>
                  <a:prstGeom prst="rect">
                    <a:avLst/>
                  </a:prstGeom>
                  <a:noFill/>
                  <a:ln w="9525">
                    <a:noFill/>
                    <a:miter/>
                  </a:ln>
                </p:spPr>
              </p:pic>
              <p:sp>
                <p:nvSpPr>
                  <p:cNvPr id="396302" name="Text Box 21"/>
                  <p:cNvSpPr/>
                  <p:nvPr/>
                </p:nvSpPr>
                <p:spPr>
                  <a:xfrm>
                    <a:off x="28045" y="25222"/>
                    <a:ext cx="721171" cy="629740"/>
                  </a:xfrm>
                  <a:prstGeom prst="rect">
                    <a:avLst/>
                  </a:prstGeom>
                  <a:noFill/>
                  <a:ln w="9525">
                    <a:noFill/>
                    <a:miter/>
                  </a:ln>
                </p:spPr>
                <p:txBody>
                  <a:bodyPr anchor="ctr"/>
                  <a:lstStyle/>
                  <a:p>
                    <a:pPr lvl="0" algn="ctr" eaLnBrk="1" hangingPunct="1">
                      <a:buNone/>
                    </a:pPr>
                    <a:endParaRPr lang="zh-CN" altLang="zh-CN" sz="100" dirty="0">
                      <a:solidFill>
                        <a:srgbClr val="FFFFFF"/>
                      </a:solidFill>
                      <a:latin typeface="Constantia" panose="02030602050306030303" pitchFamily="18" charset="0"/>
                      <a:ea typeface="微软雅黑" panose="020B0503020204020204" charset="-122"/>
                      <a:sym typeface="Constantia" panose="02030602050306030303" pitchFamily="18" charset="0"/>
                    </a:endParaRPr>
                  </a:p>
                </p:txBody>
              </p:sp>
            </p:grpSp>
          </p:grpSp>
          <p:sp>
            <p:nvSpPr>
              <p:cNvPr id="396297" name="TextBox 21"/>
              <p:cNvSpPr/>
              <p:nvPr/>
            </p:nvSpPr>
            <p:spPr>
              <a:xfrm>
                <a:off x="144463" y="0"/>
                <a:ext cx="2663825" cy="670491"/>
              </a:xfrm>
              <a:prstGeom prst="rect">
                <a:avLst/>
              </a:prstGeom>
              <a:noFill/>
              <a:ln w="9525">
                <a:noFill/>
                <a:miter/>
              </a:ln>
            </p:spPr>
            <p:txBody>
              <a:bodyPr>
                <a:spAutoFit/>
              </a:bodyPr>
              <a:lstStyle/>
              <a:p>
                <a:pPr lvl="0" eaLnBrk="1" hangingPunct="1">
                  <a:lnSpc>
                    <a:spcPct val="150000"/>
                  </a:lnSpc>
                  <a:buNone/>
                </a:pPr>
                <a:r>
                  <a:rPr lang="zh-CN" altLang="en-US" sz="1800" b="1" dirty="0">
                    <a:solidFill>
                      <a:srgbClr val="FF0000"/>
                    </a:solidFill>
                    <a:latin typeface="Mistral" panose="03090702030407020403" pitchFamily="2" charset="0"/>
                    <a:ea typeface="微软雅黑" panose="020B0503020204020204" charset="-122"/>
                    <a:sym typeface="Mistral" panose="03090702030407020403" pitchFamily="2" charset="0"/>
                  </a:rPr>
                  <a:t>可行原则</a:t>
                </a:r>
                <a:r>
                  <a:rPr lang="zh-CN" altLang="en-US" sz="1800" dirty="0">
                    <a:solidFill>
                      <a:srgbClr val="262626"/>
                    </a:solidFill>
                    <a:latin typeface="Mistral" panose="03090702030407020403" pitchFamily="2" charset="0"/>
                    <a:ea typeface="微软雅黑" panose="020B0503020204020204" charset="-122"/>
                    <a:sym typeface="Mistral" panose="03090702030407020403" pitchFamily="2" charset="0"/>
                  </a:rPr>
                  <a:t>：</a:t>
                </a:r>
                <a:endParaRPr lang="en-US" altLang="x-none" sz="1800" b="1" dirty="0">
                  <a:solidFill>
                    <a:srgbClr val="4F81BD"/>
                  </a:solidFill>
                  <a:latin typeface="Mistral" panose="03090702030407020403" pitchFamily="2" charset="0"/>
                  <a:ea typeface="微软雅黑" panose="020B0503020204020204" charset="-122"/>
                  <a:sym typeface="Mistral" panose="03090702030407020403" pitchFamily="2" charset="0"/>
                </a:endParaRPr>
              </a:p>
            </p:txBody>
          </p:sp>
          <p:sp>
            <p:nvSpPr>
              <p:cNvPr id="396298" name="矩形 22"/>
              <p:cNvSpPr/>
              <p:nvPr/>
            </p:nvSpPr>
            <p:spPr>
              <a:xfrm>
                <a:off x="1746234" y="87303"/>
                <a:ext cx="6429420" cy="1036213"/>
              </a:xfrm>
              <a:prstGeom prst="rect">
                <a:avLst/>
              </a:prstGeom>
              <a:noFill/>
              <a:ln w="9525">
                <a:noFill/>
                <a:miter/>
              </a:ln>
            </p:spPr>
            <p:txBody>
              <a:bodyPr>
                <a:spAutoFit/>
              </a:bodyPr>
              <a:lstStyle/>
              <a:p>
                <a:pPr lvl="0">
                  <a:lnSpc>
                    <a:spcPct val="150000"/>
                  </a:lnSpc>
                  <a:buNone/>
                </a:pP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可行原则具有较强的可操作性</a:t>
                </a:r>
                <a:r>
                  <a:rPr lang="en-US" altLang="zh-CN" sz="1500" dirty="0">
                    <a:solidFill>
                      <a:srgbClr val="262626"/>
                    </a:solidFill>
                    <a:latin typeface="Mistral" panose="03090702030407020403" pitchFamily="2" charset="0"/>
                    <a:ea typeface="微软雅黑" panose="020B0503020204020204" charset="-122"/>
                    <a:sym typeface="Mistral" panose="03090702030407020403" pitchFamily="2" charset="0"/>
                  </a:rPr>
                  <a:t>, </a:t>
                </a: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为多数人所接受和认同</a:t>
                </a:r>
                <a:r>
                  <a:rPr lang="en-US" altLang="zh-CN" sz="1500" dirty="0">
                    <a:solidFill>
                      <a:srgbClr val="262626"/>
                    </a:solidFill>
                    <a:latin typeface="Mistral" panose="03090702030407020403" pitchFamily="2" charset="0"/>
                    <a:ea typeface="微软雅黑" panose="020B0503020204020204" charset="-122"/>
                    <a:sym typeface="Mistral" panose="03090702030407020403" pitchFamily="2" charset="0"/>
                  </a:rPr>
                  <a:t>, </a:t>
                </a: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对风险控制及防范措施除了切合实际</a:t>
                </a:r>
                <a:r>
                  <a:rPr lang="en-US" altLang="zh-CN" sz="1500" dirty="0">
                    <a:solidFill>
                      <a:srgbClr val="262626"/>
                    </a:solidFill>
                    <a:latin typeface="Mistral" panose="03090702030407020403" pitchFamily="2" charset="0"/>
                    <a:ea typeface="微软雅黑" panose="020B0503020204020204" charset="-122"/>
                    <a:sym typeface="Mistral" panose="03090702030407020403" pitchFamily="2" charset="0"/>
                  </a:rPr>
                  <a:t>, </a:t>
                </a:r>
                <a:r>
                  <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rPr>
                  <a:t>还要可行。</a:t>
                </a:r>
                <a:endParaRPr lang="zh-CN" altLang="en-US" sz="1500" dirty="0">
                  <a:solidFill>
                    <a:srgbClr val="262626"/>
                  </a:solidFill>
                  <a:latin typeface="Mistral" panose="03090702030407020403" pitchFamily="2" charset="0"/>
                  <a:ea typeface="微软雅黑" panose="020B0503020204020204" charset="-122"/>
                  <a:sym typeface="Mistral" panose="03090702030407020403" pitchFamily="2" charset="0"/>
                </a:endParaRPr>
              </a:p>
            </p:txBody>
          </p:sp>
        </p:grpSp>
      </p:grpSp>
      <p:pic>
        <p:nvPicPr>
          <p:cNvPr id="10" name="图片 9"/>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治理措施的基本要求</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14630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隐患治理及其方案</a:t>
            </a:r>
            <a:r>
              <a:rPr kumimoji="0" lang="zh-CN"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是</a:t>
            </a: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为了安全生产、防止事故的发生和减少事故发生后的损失，而采取的方法、手段、规定、制度、技术和做法等。</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Text Box 2"/>
          <p:cNvSpPr txBox="1">
            <a:spLocks noChangeArrowheads="1"/>
          </p:cNvSpPr>
          <p:nvPr/>
        </p:nvSpPr>
        <p:spPr bwMode="auto">
          <a:xfrm>
            <a:off x="518795" y="2200275"/>
            <a:ext cx="8469630" cy="2301875"/>
          </a:xfrm>
          <a:prstGeom prst="rect">
            <a:avLst/>
          </a:prstGeom>
          <a:noFill/>
          <a:ln w="9525">
            <a:noFill/>
            <a:miter lim="800000"/>
          </a:ln>
          <a:effectLst/>
        </p:spPr>
        <p:txBody>
          <a:bodyPr wrap="square">
            <a:spAutoFit/>
          </a:bodyPr>
          <a:lstStyle/>
          <a:p>
            <a:pPr marL="482600" marR="0" lvl="0" indent="-482600" algn="just" defTabSz="914400" rtl="0" eaLnBrk="1" fontAlgn="base" latinLnBrk="0" hangingPunct="1">
              <a:lnSpc>
                <a:spcPct val="120000"/>
              </a:lnSpc>
              <a:spcBef>
                <a:spcPts val="200"/>
              </a:spcBef>
              <a:spcAft>
                <a:spcPct val="0"/>
              </a:spcAft>
              <a:buClrTx/>
              <a:buSzTx/>
              <a:buFontTx/>
              <a:buNone/>
              <a:defRPr/>
            </a:pPr>
            <a:endParaRPr kumimoji="1" lang="zh-CN" altLang="en-US" sz="1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24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应满足法律法规的要求；</a:t>
            </a:r>
            <a:endParaRPr kumimoji="1" lang="zh-CN" altLang="en-US" sz="24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当其与经济效益发生矛盾时，应优先考虑安全生产的要求，其次考虑经济效益；</a:t>
            </a:r>
            <a:endPar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应按消除危害、预防事故、减弱风险、隔离危害、使用连锁装置和警告的顺序；</a:t>
            </a:r>
            <a:endPar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遵循安全技术措施等级顺序的要求；</a:t>
            </a:r>
            <a:endPar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应具有针对性、可操作性和经济合理性。</a:t>
            </a:r>
            <a:endParaRPr kumimoji="1" lang="zh-CN" altLang="en-US" sz="1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治理措施的基本要求</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32918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隐患治理及其方案的核心是通过具体的治理措施来实现，对重大隐患需要制定临时性防护和应急措施。</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1、能消除或减弱生产过程中产生的危险、有害因素；</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2、处置危险和有害物，并降低到国家规定的限值内；</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3、预防生产装置失灵和操作失误产生的危险、有害因素；</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a:t>
            </a:r>
            <a:r>
              <a:rPr kumimoji="0" 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4</a:t>
            </a: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、能有效地预防重大事故和职业危害的发生；</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    5、发生意外事故时，能为遇险人员提供自救和互救条件。</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事故隐患采取的对策</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32918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事故往往是多种隐患“复合反应”的结果。</a:t>
            </a: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故隐患一经发现，就需针对不同隐患的特性， 采取相应的控制措施。</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在各类隐患中，单向或固定隐患大都可通过适当的安全投入予以消除。对由于资金、技术及施工环境等客观条件限制而难以在短期内解决的，要采取切实可行的防范措施。如：控制负荷；调整工艺；降低使用率；降低使用压力；隔离等。这类隐患更要着重从管理上采取措施，减少触发因素，降低隐患被触发的“机率”。</a:t>
            </a:r>
            <a:endParaRPr kumimoji="0"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事故隐患采取的对策</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2213890" name="Text Box 2"/>
          <p:cNvSpPr txBox="1">
            <a:spLocks noChangeArrowheads="1"/>
          </p:cNvSpPr>
          <p:nvPr/>
        </p:nvSpPr>
        <p:spPr bwMode="auto">
          <a:xfrm>
            <a:off x="421323" y="1488758"/>
            <a:ext cx="7929563" cy="3408680"/>
          </a:xfrm>
          <a:prstGeom prst="rect">
            <a:avLst/>
          </a:prstGeom>
          <a:noFill/>
          <a:ln w="9525">
            <a:noFill/>
            <a:miter lim="800000"/>
          </a:ln>
          <a:effectLst/>
        </p:spPr>
        <p:txBody>
          <a:bodyPr wrap="square">
            <a:spAutoFit/>
          </a:bodyPr>
          <a:lstStyle/>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2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波动隐患</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的控制应当把好生产施工设计和技术措施的安全关同时，把有关的安全生产措施配套齐全，增强执行安全生产规章的约束力，这是极为重要的手段。</a:t>
            </a:r>
            <a:endPar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482600" marR="0" lvl="0" indent="-482600" algn="just" defTabSz="914400" rtl="0" eaLnBrk="1" fontAlgn="base" latinLnBrk="0" hangingPunct="1">
              <a:lnSpc>
                <a:spcPct val="120000"/>
              </a:lnSpc>
              <a:spcBef>
                <a:spcPts val="200"/>
              </a:spcBef>
              <a:spcAft>
                <a:spcPct val="0"/>
              </a:spcAft>
              <a:buClrTx/>
              <a:buSzTx/>
              <a:buFont typeface="Wingdings" panose="05000000000000000000" pitchFamily="2" charset="2"/>
              <a:buChar char="v"/>
              <a:defRPr/>
            </a:pPr>
            <a:r>
              <a:rPr kumimoji="1" lang="zh-CN" altLang="en-US" sz="2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随机性隐患</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的防范主要是控制人的因素。人受心理、生理、情绪、意志、环境等因素的影响很大，要从三方面来抓。一是作业人员的安全素质，增强全员安全意识和“三不伤害”防范能力等；二是要加强对整个生产系统的全过程检查、监督和动态分析，对各种可能出现的意外情况提前落实相应的防范措施，减少其造成的损失；三是以法制手段规范职工的安全行为。</a:t>
            </a:r>
            <a:endPar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4516755" y="69215"/>
            <a:ext cx="3904615" cy="645795"/>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800" b="1" dirty="0">
                <a:solidFill>
                  <a:srgbClr val="C00000"/>
                </a:solidFill>
                <a:latin typeface="微软雅黑" panose="020B0503020204020204" charset="-122"/>
                <a:ea typeface="微软雅黑" panose="020B0503020204020204" charset="-122"/>
              </a:rPr>
              <a:t>安全生产事故隐患分类</a:t>
            </a:r>
            <a:endParaRPr lang="zh-CN" altLang="en-US" sz="2800" b="1" dirty="0">
              <a:solidFill>
                <a:srgbClr val="C00000"/>
              </a:solidFill>
              <a:latin typeface="微软雅黑" panose="020B0503020204020204" charset="-122"/>
              <a:ea typeface="微软雅黑" panose="020B0503020204020204" charset="-122"/>
            </a:endParaRPr>
          </a:p>
        </p:txBody>
      </p:sp>
      <p:grpSp>
        <p:nvGrpSpPr>
          <p:cNvPr id="438274" name="组合 46"/>
          <p:cNvGrpSpPr/>
          <p:nvPr/>
        </p:nvGrpSpPr>
        <p:grpSpPr>
          <a:xfrm>
            <a:off x="3481388" y="1910398"/>
            <a:ext cx="1800225" cy="1800225"/>
            <a:chOff x="3752519" y="2610276"/>
            <a:chExt cx="1638204" cy="1637720"/>
          </a:xfrm>
        </p:grpSpPr>
        <p:sp>
          <p:nvSpPr>
            <p:cNvPr id="13" name="椭圆 12"/>
            <p:cNvSpPr/>
            <p:nvPr/>
          </p:nvSpPr>
          <p:spPr>
            <a:xfrm>
              <a:off x="3752519" y="2610276"/>
              <a:ext cx="1638204" cy="1637720"/>
            </a:xfrm>
            <a:prstGeom prst="ellipse">
              <a:avLst/>
            </a:prstGeom>
            <a:solidFill>
              <a:srgbClr val="44B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4" name="椭圆 3"/>
            <p:cNvSpPr/>
            <p:nvPr/>
          </p:nvSpPr>
          <p:spPr>
            <a:xfrm>
              <a:off x="3820416" y="2678153"/>
              <a:ext cx="1502409" cy="1501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5" name="椭圆 14"/>
            <p:cNvSpPr/>
            <p:nvPr/>
          </p:nvSpPr>
          <p:spPr>
            <a:xfrm>
              <a:off x="3857976" y="2715702"/>
              <a:ext cx="1427289" cy="1426867"/>
            </a:xfrm>
            <a:prstGeom prst="ellipse">
              <a:avLst/>
            </a:prstGeom>
            <a:solidFill>
              <a:srgbClr val="44B09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基础</a:t>
              </a:r>
              <a:endParaRPr kumimoji="0" lang="en-US" altLang="zh-CN"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管理</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5" name="组合 47"/>
          <p:cNvGrpSpPr/>
          <p:nvPr/>
        </p:nvGrpSpPr>
        <p:grpSpPr bwMode="auto">
          <a:xfrm>
            <a:off x="5896228" y="1910259"/>
            <a:ext cx="1799999" cy="1800001"/>
            <a:chOff x="3753276" y="2610276"/>
            <a:chExt cx="1637447" cy="1637447"/>
          </a:xfrm>
          <a:solidFill>
            <a:srgbClr val="85AA3F"/>
          </a:solidFill>
        </p:grpSpPr>
        <p:sp>
          <p:nvSpPr>
            <p:cNvPr id="17" name="椭圆 16"/>
            <p:cNvSpPr/>
            <p:nvPr/>
          </p:nvSpPr>
          <p:spPr>
            <a:xfrm>
              <a:off x="3753276" y="2610276"/>
              <a:ext cx="1637447" cy="1637447"/>
            </a:xfrm>
            <a:prstGeom prst="ellipse">
              <a:avLst/>
            </a:prstGeom>
            <a:solidFill>
              <a:srgbClr val="FFA9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8" name="椭圆 3"/>
            <p:cNvSpPr/>
            <p:nvPr/>
          </p:nvSpPr>
          <p:spPr>
            <a:xfrm>
              <a:off x="3821018" y="2678018"/>
              <a:ext cx="1501964" cy="1501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3858454" y="2715454"/>
              <a:ext cx="1427091" cy="1427091"/>
            </a:xfrm>
            <a:prstGeom prst="ellipse">
              <a:avLst/>
            </a:prstGeom>
            <a:solidFill>
              <a:srgbClr val="FFA90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现场</a:t>
              </a:r>
              <a:endParaRPr kumimoji="0" lang="en-US" altLang="zh-CN"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管理</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438276" name="组合 18"/>
          <p:cNvGrpSpPr/>
          <p:nvPr/>
        </p:nvGrpSpPr>
        <p:grpSpPr>
          <a:xfrm>
            <a:off x="5407025" y="2621598"/>
            <a:ext cx="360363" cy="360362"/>
            <a:chOff x="5004088" y="1916872"/>
            <a:chExt cx="360000" cy="360000"/>
          </a:xfrm>
        </p:grpSpPr>
        <p:sp>
          <p:nvSpPr>
            <p:cNvPr id="21" name="矩形 20"/>
            <p:cNvSpPr/>
            <p:nvPr/>
          </p:nvSpPr>
          <p:spPr bwMode="auto">
            <a:xfrm>
              <a:off x="5105586" y="1916872"/>
              <a:ext cx="155418"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38290" name="矩形 21"/>
            <p:cNvSpPr/>
            <p:nvPr/>
          </p:nvSpPr>
          <p:spPr>
            <a:xfrm flipV="1">
              <a:off x="5004088" y="2046916"/>
              <a:ext cx="360000" cy="126872"/>
            </a:xfrm>
            <a:prstGeom prst="rect">
              <a:avLst/>
            </a:prstGeom>
            <a:solidFill>
              <a:srgbClr val="7F7F7F"/>
            </a:solidFill>
            <a:ln w="9525">
              <a:noFill/>
            </a:ln>
          </p:spPr>
          <p:txBody>
            <a:bodyPr rot="10800000" anchor="ctr"/>
            <a:lstStyle/>
            <a:p>
              <a:pPr lvl="0" algn="ctr" eaLnBrk="1" hangingPunct="1"/>
              <a:endParaRPr lang="zh-CN" altLang="en-US" sz="1800" dirty="0">
                <a:solidFill>
                  <a:srgbClr val="FFFFFF"/>
                </a:solidFill>
                <a:latin typeface="微软雅黑" panose="020B0503020204020204" charset="-122"/>
                <a:ea typeface="微软雅黑" panose="020B0503020204020204" charset="-122"/>
              </a:endParaRPr>
            </a:p>
          </p:txBody>
        </p:sp>
      </p:grpSp>
      <p:grpSp>
        <p:nvGrpSpPr>
          <p:cNvPr id="438277" name="组合 19"/>
          <p:cNvGrpSpPr/>
          <p:nvPr/>
        </p:nvGrpSpPr>
        <p:grpSpPr>
          <a:xfrm>
            <a:off x="3049588" y="2696210"/>
            <a:ext cx="360362" cy="336550"/>
            <a:chOff x="2699792" y="1974888"/>
            <a:chExt cx="360000" cy="336894"/>
          </a:xfrm>
        </p:grpSpPr>
        <p:sp>
          <p:nvSpPr>
            <p:cNvPr id="438287" name="矩形 23"/>
            <p:cNvSpPr/>
            <p:nvPr/>
          </p:nvSpPr>
          <p:spPr>
            <a:xfrm flipV="1">
              <a:off x="2699792" y="1974888"/>
              <a:ext cx="360000" cy="127130"/>
            </a:xfrm>
            <a:prstGeom prst="rect">
              <a:avLst/>
            </a:prstGeom>
            <a:solidFill>
              <a:srgbClr val="7F7F7F"/>
            </a:solidFill>
            <a:ln w="9525">
              <a:noFill/>
            </a:ln>
          </p:spPr>
          <p:txBody>
            <a:bodyPr rot="10800000" anchor="ctr"/>
            <a:lstStyle/>
            <a:p>
              <a:pPr lvl="0" algn="ctr" eaLnBrk="1" hangingPunct="1"/>
              <a:endParaRPr lang="zh-CN" altLang="en-US" sz="1800" dirty="0">
                <a:solidFill>
                  <a:srgbClr val="FFFFFF"/>
                </a:solidFill>
                <a:latin typeface="微软雅黑" panose="020B0503020204020204" charset="-122"/>
                <a:ea typeface="微软雅黑" panose="020B0503020204020204" charset="-122"/>
              </a:endParaRPr>
            </a:p>
          </p:txBody>
        </p:sp>
        <p:sp>
          <p:nvSpPr>
            <p:cNvPr id="438288" name="矩形 24"/>
            <p:cNvSpPr/>
            <p:nvPr/>
          </p:nvSpPr>
          <p:spPr>
            <a:xfrm flipV="1">
              <a:off x="2699792" y="2184652"/>
              <a:ext cx="360000" cy="127130"/>
            </a:xfrm>
            <a:prstGeom prst="rect">
              <a:avLst/>
            </a:prstGeom>
            <a:solidFill>
              <a:srgbClr val="7F7F7F"/>
            </a:solidFill>
            <a:ln w="9525">
              <a:noFill/>
            </a:ln>
          </p:spPr>
          <p:txBody>
            <a:bodyPr rot="10800000" anchor="ctr"/>
            <a:lstStyle/>
            <a:p>
              <a:pPr lvl="0" algn="ctr" eaLnBrk="1" hangingPunct="1"/>
              <a:endParaRPr lang="zh-CN" altLang="en-US" sz="1800" dirty="0">
                <a:solidFill>
                  <a:srgbClr val="FFFFFF"/>
                </a:solidFill>
                <a:latin typeface="微软雅黑" panose="020B0503020204020204" charset="-122"/>
                <a:ea typeface="微软雅黑" panose="020B0503020204020204" charset="-122"/>
              </a:endParaRPr>
            </a:p>
          </p:txBody>
        </p:sp>
      </p:grpSp>
      <p:sp>
        <p:nvSpPr>
          <p:cNvPr id="26" name="圆角矩形 25"/>
          <p:cNvSpPr/>
          <p:nvPr/>
        </p:nvSpPr>
        <p:spPr bwMode="auto">
          <a:xfrm>
            <a:off x="1298749" y="2124574"/>
            <a:ext cx="1682571" cy="1314100"/>
          </a:xfrm>
          <a:prstGeom prst="roundRect">
            <a:avLst>
              <a:gd name="adj" fmla="val 28658"/>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隐患</a:t>
            </a:r>
            <a:endPar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分类</a:t>
            </a:r>
            <a:endParaRPr kumimoji="0" lang="zh-CN" altLang="en-US"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a:stretch>
            <a:fillRect/>
          </a:stretch>
        </p:blipFill>
        <p:spPr>
          <a:xfrm>
            <a:off x="1115378" y="1135856"/>
            <a:ext cx="7305199" cy="3784283"/>
          </a:xfrm>
          <a:prstGeom prst="rect">
            <a:avLst/>
          </a:prstGeom>
        </p:spPr>
      </p:pic>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grpSp>
        <p:nvGrpSpPr>
          <p:cNvPr id="445442" name="Group 5"/>
          <p:cNvGrpSpPr/>
          <p:nvPr/>
        </p:nvGrpSpPr>
        <p:grpSpPr>
          <a:xfrm>
            <a:off x="1741805" y="1729740"/>
            <a:ext cx="1809115" cy="2381250"/>
            <a:chOff x="0" y="3"/>
            <a:chExt cx="1367" cy="2539"/>
          </a:xfrm>
        </p:grpSpPr>
        <p:sp>
          <p:nvSpPr>
            <p:cNvPr id="445476" name="AutoShape 6"/>
            <p:cNvSpPr/>
            <p:nvPr/>
          </p:nvSpPr>
          <p:spPr>
            <a:xfrm>
              <a:off x="0" y="194"/>
              <a:ext cx="1363" cy="1800"/>
            </a:xfrm>
            <a:prstGeom prst="roundRect">
              <a:avLst>
                <a:gd name="adj" fmla="val 17505"/>
              </a:avLst>
            </a:prstGeom>
            <a:gradFill rotWithShape="1">
              <a:gsLst>
                <a:gs pos="0">
                  <a:srgbClr val="4E91D4"/>
                </a:gs>
                <a:gs pos="100000">
                  <a:srgbClr val="3477A4"/>
                </a:gs>
              </a:gsLst>
              <a:lin ang="189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7" name="AutoShape 7"/>
            <p:cNvSpPr/>
            <p:nvPr/>
          </p:nvSpPr>
          <p:spPr>
            <a:xfrm>
              <a:off x="21" y="199"/>
              <a:ext cx="1322" cy="1766"/>
            </a:xfrm>
            <a:prstGeom prst="roundRect">
              <a:avLst>
                <a:gd name="adj" fmla="val 16667"/>
              </a:avLst>
            </a:prstGeom>
            <a:solidFill>
              <a:srgbClr val="3CA1E6"/>
            </a:soli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8" name="AutoShape 8"/>
            <p:cNvSpPr/>
            <p:nvPr/>
          </p:nvSpPr>
          <p:spPr>
            <a:xfrm>
              <a:off x="32" y="1499"/>
              <a:ext cx="1304" cy="447"/>
            </a:xfrm>
            <a:prstGeom prst="roundRect">
              <a:avLst>
                <a:gd name="adj" fmla="val 50000"/>
              </a:avLst>
            </a:prstGeom>
            <a:gradFill rotWithShape="1">
              <a:gsLst>
                <a:gs pos="0">
                  <a:srgbClr val="3CA1E6"/>
                </a:gs>
                <a:gs pos="100000">
                  <a:srgbClr val="9BCFF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9" name="AutoShape 9"/>
            <p:cNvSpPr/>
            <p:nvPr/>
          </p:nvSpPr>
          <p:spPr>
            <a:xfrm>
              <a:off x="32" y="213"/>
              <a:ext cx="1304" cy="446"/>
            </a:xfrm>
            <a:prstGeom prst="roundRect">
              <a:avLst>
                <a:gd name="adj" fmla="val 50000"/>
              </a:avLst>
            </a:prstGeom>
            <a:gradFill rotWithShape="1">
              <a:gsLst>
                <a:gs pos="0">
                  <a:srgbClr val="BEE0F7"/>
                </a:gs>
                <a:gs pos="100000">
                  <a:srgbClr val="3CA1E6"/>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0" name="AutoShape 10"/>
            <p:cNvSpPr/>
            <p:nvPr/>
          </p:nvSpPr>
          <p:spPr>
            <a:xfrm>
              <a:off x="4" y="1994"/>
              <a:ext cx="1363" cy="548"/>
            </a:xfrm>
            <a:prstGeom prst="roundRect">
              <a:avLst>
                <a:gd name="adj" fmla="val 40389"/>
              </a:avLst>
            </a:prstGeom>
            <a:gradFill rotWithShape="1">
              <a:gsLst>
                <a:gs pos="0">
                  <a:srgbClr val="729EB4"/>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1" name="AutoShape 11"/>
            <p:cNvSpPr/>
            <p:nvPr/>
          </p:nvSpPr>
          <p:spPr>
            <a:xfrm>
              <a:off x="32" y="2009"/>
              <a:ext cx="1304" cy="487"/>
            </a:xfrm>
            <a:prstGeom prst="roundRect">
              <a:avLst>
                <a:gd name="adj" fmla="val 50000"/>
              </a:avLst>
            </a:prstGeom>
            <a:gradFill rotWithShape="1">
              <a:gsLst>
                <a:gs pos="0">
                  <a:srgbClr val="7DAFD4"/>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nvGrpSpPr>
            <p:cNvPr id="445482" name="Group 12"/>
            <p:cNvGrpSpPr/>
            <p:nvPr/>
          </p:nvGrpSpPr>
          <p:grpSpPr>
            <a:xfrm>
              <a:off x="469" y="3"/>
              <a:ext cx="405" cy="392"/>
              <a:chOff x="0" y="5"/>
              <a:chExt cx="668" cy="647"/>
            </a:xfrm>
          </p:grpSpPr>
          <p:sp>
            <p:nvSpPr>
              <p:cNvPr id="445485" name="Oval 13"/>
              <p:cNvSpPr/>
              <p:nvPr/>
            </p:nvSpPr>
            <p:spPr>
              <a:xfrm>
                <a:off x="0" y="134"/>
                <a:ext cx="668" cy="399"/>
              </a:xfrm>
              <a:prstGeom prst="ellipse">
                <a:avLst/>
              </a:prstGeom>
              <a:solidFill>
                <a:srgbClr val="333333"/>
              </a:solidFill>
              <a:ln w="9525">
                <a:noFill/>
              </a:ln>
            </p:spPr>
            <p:txBody>
              <a:bodyPr anchor="ctr">
                <a:spAutoFit/>
              </a:bodyP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6" name="Oval 14"/>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7" name="Oval 15"/>
              <p:cNvSpPr/>
              <p:nvPr/>
            </p:nvSpPr>
            <p:spPr>
              <a:xfrm>
                <a:off x="15" y="9"/>
                <a:ext cx="631" cy="631"/>
              </a:xfrm>
              <a:prstGeom prst="ellipse">
                <a:avLst/>
              </a:prstGeom>
              <a:gradFill rotWithShape="1">
                <a:gsLst>
                  <a:gs pos="0">
                    <a:srgbClr val="D6E1E2"/>
                  </a:gs>
                  <a:gs pos="100000">
                    <a:srgbClr val="F1F5F5"/>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8" name="Oval 16"/>
              <p:cNvSpPr/>
              <p:nvPr/>
            </p:nvSpPr>
            <p:spPr>
              <a:xfrm>
                <a:off x="22" y="15"/>
                <a:ext cx="600" cy="589"/>
              </a:xfrm>
              <a:prstGeom prst="ellipse">
                <a:avLst/>
              </a:prstGeom>
              <a:gradFill rotWithShape="1">
                <a:gsLst>
                  <a:gs pos="0">
                    <a:srgbClr val="AAB2B3"/>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89" name="Oval 17"/>
              <p:cNvSpPr/>
              <p:nvPr/>
            </p:nvSpPr>
            <p:spPr>
              <a:xfrm>
                <a:off x="57" y="31"/>
                <a:ext cx="533" cy="479"/>
              </a:xfrm>
              <a:prstGeom prst="ellipse">
                <a:avLst/>
              </a:prstGeom>
              <a:gradFill rotWithShape="1">
                <a:gsLst>
                  <a:gs pos="0">
                    <a:srgbClr val="FFFFFF"/>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sp>
          <p:nvSpPr>
            <p:cNvPr id="445483" name="Text Box 18"/>
            <p:cNvSpPr/>
            <p:nvPr/>
          </p:nvSpPr>
          <p:spPr>
            <a:xfrm>
              <a:off x="556" y="58"/>
              <a:ext cx="260" cy="390"/>
            </a:xfrm>
            <a:prstGeom prst="rect">
              <a:avLst/>
            </a:prstGeom>
            <a:noFill/>
            <a:ln w="9525">
              <a:noFill/>
              <a:miter/>
            </a:ln>
          </p:spPr>
          <p:txBody>
            <a:bodyPr wrap="square">
              <a:spAutoFit/>
            </a:bodyPr>
            <a:lstStyle/>
            <a:p>
              <a:pPr lvl="0">
                <a:buNone/>
              </a:pPr>
              <a:r>
                <a:rPr lang="en-US" altLang="zh-CN" sz="18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t>1</a:t>
              </a:r>
              <a:endParaRPr lang="en-US" altLang="zh-CN" sz="100" dirty="0">
                <a:solidFill>
                  <a:srgbClr val="000000"/>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445484" name="Text Box 19"/>
            <p:cNvSpPr/>
            <p:nvPr/>
          </p:nvSpPr>
          <p:spPr>
            <a:xfrm>
              <a:off x="48" y="480"/>
              <a:ext cx="1296" cy="116"/>
            </a:xfrm>
            <a:prstGeom prst="rect">
              <a:avLst/>
            </a:prstGeom>
            <a:noFill/>
            <a:ln w="9525">
              <a:noFill/>
              <a:miter/>
            </a:ln>
          </p:spPr>
          <p:txBody>
            <a:bodyPr>
              <a:spAutoFit/>
            </a:bodyPr>
            <a:lstStyle/>
            <a:p>
              <a:pPr lvl="1">
                <a:lnSpc>
                  <a:spcPct val="80000"/>
                </a:lnSpc>
                <a:spcBef>
                  <a:spcPct val="20000"/>
                </a:spcBef>
                <a:buClr>
                  <a:schemeClr val="accent2"/>
                </a:buClr>
                <a:buFont typeface="Wingdings" panose="05000000000000000000" pitchFamily="2" charset="2"/>
                <a:buChar char="n"/>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grpSp>
        <p:nvGrpSpPr>
          <p:cNvPr id="445443" name="Group 20"/>
          <p:cNvGrpSpPr/>
          <p:nvPr/>
        </p:nvGrpSpPr>
        <p:grpSpPr>
          <a:xfrm>
            <a:off x="3813810" y="1729105"/>
            <a:ext cx="1775460" cy="2424430"/>
            <a:chOff x="0" y="3"/>
            <a:chExt cx="1365" cy="2539"/>
          </a:xfrm>
        </p:grpSpPr>
        <p:sp>
          <p:nvSpPr>
            <p:cNvPr id="445463" name="AutoShape 21"/>
            <p:cNvSpPr/>
            <p:nvPr/>
          </p:nvSpPr>
          <p:spPr>
            <a:xfrm>
              <a:off x="0" y="194"/>
              <a:ext cx="1363" cy="1800"/>
            </a:xfrm>
            <a:prstGeom prst="roundRect">
              <a:avLst>
                <a:gd name="adj" fmla="val 17505"/>
              </a:avLst>
            </a:prstGeom>
            <a:gradFill rotWithShape="1">
              <a:gsLst>
                <a:gs pos="0">
                  <a:srgbClr val="34B034"/>
                </a:gs>
                <a:gs pos="100000">
                  <a:srgbClr val="3F8B4A"/>
                </a:gs>
              </a:gsLst>
              <a:lin ang="189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4" name="AutoShape 22"/>
            <p:cNvSpPr/>
            <p:nvPr/>
          </p:nvSpPr>
          <p:spPr>
            <a:xfrm>
              <a:off x="21" y="199"/>
              <a:ext cx="1322" cy="1766"/>
            </a:xfrm>
            <a:prstGeom prst="roundRect">
              <a:avLst>
                <a:gd name="adj" fmla="val 16667"/>
              </a:avLst>
            </a:prstGeom>
            <a:solidFill>
              <a:srgbClr val="73E77E"/>
            </a:soli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5" name="AutoShape 23"/>
            <p:cNvSpPr/>
            <p:nvPr/>
          </p:nvSpPr>
          <p:spPr>
            <a:xfrm>
              <a:off x="32" y="1499"/>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6" name="AutoShape 24"/>
            <p:cNvSpPr/>
            <p:nvPr/>
          </p:nvSpPr>
          <p:spPr>
            <a:xfrm>
              <a:off x="32" y="213"/>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7" name="Oval 25"/>
            <p:cNvSpPr/>
            <p:nvPr/>
          </p:nvSpPr>
          <p:spPr>
            <a:xfrm>
              <a:off x="469" y="81"/>
              <a:ext cx="405" cy="242"/>
            </a:xfrm>
            <a:prstGeom prst="ellipse">
              <a:avLst/>
            </a:prstGeom>
            <a:solidFill>
              <a:srgbClr val="333333"/>
            </a:solidFill>
            <a:ln w="9525">
              <a:noFill/>
            </a:ln>
          </p:spPr>
          <p:txBody>
            <a:bodyPr anchor="ctr">
              <a:spAutoFit/>
            </a:bodyP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8" name="Oval 26"/>
            <p:cNvSpPr/>
            <p:nvPr/>
          </p:nvSpPr>
          <p:spPr>
            <a:xfrm>
              <a:off x="473" y="3"/>
              <a:ext cx="392" cy="392"/>
            </a:xfrm>
            <a:prstGeom prst="ellipse">
              <a:avLst/>
            </a:prstGeom>
            <a:gradFill rotWithShape="1">
              <a:gsLst>
                <a:gs pos="0">
                  <a:srgbClr val="636869"/>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9" name="Oval 27"/>
            <p:cNvSpPr/>
            <p:nvPr/>
          </p:nvSpPr>
          <p:spPr>
            <a:xfrm>
              <a:off x="478" y="5"/>
              <a:ext cx="383" cy="383"/>
            </a:xfrm>
            <a:prstGeom prst="ellipse">
              <a:avLst/>
            </a:prstGeom>
            <a:gradFill rotWithShape="1">
              <a:gsLst>
                <a:gs pos="0">
                  <a:srgbClr val="D6E1E2"/>
                </a:gs>
                <a:gs pos="100000">
                  <a:srgbClr val="F1F5F5"/>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0" name="Oval 28"/>
            <p:cNvSpPr/>
            <p:nvPr/>
          </p:nvSpPr>
          <p:spPr>
            <a:xfrm>
              <a:off x="482" y="9"/>
              <a:ext cx="364" cy="357"/>
            </a:xfrm>
            <a:prstGeom prst="ellipse">
              <a:avLst/>
            </a:prstGeom>
            <a:gradFill rotWithShape="1">
              <a:gsLst>
                <a:gs pos="0">
                  <a:srgbClr val="AAB2B3"/>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1" name="Oval 29"/>
            <p:cNvSpPr/>
            <p:nvPr/>
          </p:nvSpPr>
          <p:spPr>
            <a:xfrm>
              <a:off x="504" y="19"/>
              <a:ext cx="323" cy="290"/>
            </a:xfrm>
            <a:prstGeom prst="ellipse">
              <a:avLst/>
            </a:prstGeom>
            <a:gradFill rotWithShape="1">
              <a:gsLst>
                <a:gs pos="0">
                  <a:srgbClr val="FFFFFF"/>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2" name="Text Box 30"/>
            <p:cNvSpPr/>
            <p:nvPr/>
          </p:nvSpPr>
          <p:spPr>
            <a:xfrm>
              <a:off x="556" y="58"/>
              <a:ext cx="260" cy="383"/>
            </a:xfrm>
            <a:prstGeom prst="rect">
              <a:avLst/>
            </a:prstGeom>
            <a:noFill/>
            <a:ln w="9525">
              <a:noFill/>
              <a:miter/>
            </a:ln>
          </p:spPr>
          <p:txBody>
            <a:bodyPr wrap="square">
              <a:spAutoFit/>
            </a:bodyPr>
            <a:lstStyle/>
            <a:p>
              <a:pPr lvl="0">
                <a:buNone/>
              </a:pPr>
              <a:r>
                <a:rPr lang="en-US" altLang="zh-CN" sz="18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t>2</a:t>
              </a:r>
              <a:endParaRPr lang="en-US" altLang="zh-CN" sz="100" dirty="0">
                <a:solidFill>
                  <a:srgbClr val="000000"/>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445473" name="Text Box 31"/>
            <p:cNvSpPr/>
            <p:nvPr/>
          </p:nvSpPr>
          <p:spPr>
            <a:xfrm>
              <a:off x="68" y="594"/>
              <a:ext cx="1296" cy="1306"/>
            </a:xfrm>
            <a:prstGeom prst="rect">
              <a:avLst/>
            </a:prstGeom>
            <a:noFill/>
            <a:ln w="9525">
              <a:noFill/>
              <a:miter/>
            </a:ln>
          </p:spPr>
          <p:txBody>
            <a:bodyPr>
              <a:spAutoFit/>
            </a:bodyPr>
            <a:lstStyle/>
            <a:p>
              <a:pPr lvl="0">
                <a:buNone/>
              </a:pPr>
              <a:r>
                <a:rPr lang="zh-CN" altLang="en-US" sz="5400" b="1" dirty="0">
                  <a:solidFill>
                    <a:srgbClr val="0000CC"/>
                  </a:solidFill>
                  <a:latin typeface="微软雅黑" panose="020B0503020204020204" charset="-122"/>
                  <a:ea typeface="微软雅黑" panose="020B0503020204020204" charset="-122"/>
                  <a:sym typeface="微软雅黑" panose="020B0503020204020204" charset="-122"/>
                </a:rPr>
                <a:t>教育</a:t>
              </a:r>
              <a:endParaRPr lang="zh-CN" altLang="en-US" sz="5400" b="1" dirty="0">
                <a:solidFill>
                  <a:srgbClr val="0000CC"/>
                </a:solidFill>
                <a:latin typeface="微软雅黑" panose="020B0503020204020204" charset="-122"/>
                <a:ea typeface="微软雅黑" panose="020B0503020204020204" charset="-122"/>
                <a:sym typeface="微软雅黑" panose="020B0503020204020204" charset="-122"/>
              </a:endParaRPr>
            </a:p>
            <a:p>
              <a:pPr lvl="0">
                <a:buNone/>
              </a:pPr>
              <a:r>
                <a:rPr lang="zh-CN" altLang="en-US" sz="1800" dirty="0">
                  <a:solidFill>
                    <a:srgbClr val="0000CC"/>
                  </a:solidFill>
                  <a:latin typeface="Arial" panose="020B0604020202020204" pitchFamily="34" charset="0"/>
                  <a:ea typeface="宋体" panose="02010600030101010101" pitchFamily="2" charset="-122"/>
                  <a:sym typeface="黑体" panose="02010609060101010101" charset="-122"/>
                </a:rPr>
                <a:t> </a:t>
              </a:r>
              <a:endParaRPr lang="en-US" altLang="zh-CN" sz="1800" dirty="0">
                <a:solidFill>
                  <a:srgbClr val="0000CC"/>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445474" name="AutoShape 32"/>
            <p:cNvSpPr/>
            <p:nvPr/>
          </p:nvSpPr>
          <p:spPr>
            <a:xfrm>
              <a:off x="2" y="1994"/>
              <a:ext cx="1363" cy="548"/>
            </a:xfrm>
            <a:prstGeom prst="roundRect">
              <a:avLst>
                <a:gd name="adj" fmla="val 40389"/>
              </a:avLst>
            </a:prstGeom>
            <a:gradFill rotWithShape="1">
              <a:gsLst>
                <a:gs pos="0">
                  <a:srgbClr val="58A4AE"/>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75" name="AutoShape 33"/>
            <p:cNvSpPr/>
            <p:nvPr/>
          </p:nvSpPr>
          <p:spPr>
            <a:xfrm>
              <a:off x="30" y="2009"/>
              <a:ext cx="1304" cy="487"/>
            </a:xfrm>
            <a:prstGeom prst="roundRect">
              <a:avLst>
                <a:gd name="adj" fmla="val 50000"/>
              </a:avLst>
            </a:prstGeom>
            <a:gradFill rotWithShape="1">
              <a:gsLst>
                <a:gs pos="0">
                  <a:srgbClr val="72B2BB"/>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grpSp>
        <p:nvGrpSpPr>
          <p:cNvPr id="445444" name="Group 34"/>
          <p:cNvGrpSpPr/>
          <p:nvPr/>
        </p:nvGrpSpPr>
        <p:grpSpPr>
          <a:xfrm>
            <a:off x="5638165" y="1729740"/>
            <a:ext cx="1871345" cy="2477135"/>
            <a:chOff x="0" y="3"/>
            <a:chExt cx="1367" cy="2539"/>
          </a:xfrm>
        </p:grpSpPr>
        <p:sp>
          <p:nvSpPr>
            <p:cNvPr id="445449" name="AutoShape 35"/>
            <p:cNvSpPr/>
            <p:nvPr/>
          </p:nvSpPr>
          <p:spPr>
            <a:xfrm>
              <a:off x="4" y="194"/>
              <a:ext cx="1363" cy="1800"/>
            </a:xfrm>
            <a:prstGeom prst="roundRect">
              <a:avLst>
                <a:gd name="adj" fmla="val 17505"/>
              </a:avLst>
            </a:prstGeom>
            <a:gradFill rotWithShape="1">
              <a:gsLst>
                <a:gs pos="0">
                  <a:srgbClr val="B59F43"/>
                </a:gs>
                <a:gs pos="100000">
                  <a:srgbClr val="8F8849"/>
                </a:gs>
              </a:gsLst>
              <a:lin ang="189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50" name="AutoShape 36"/>
            <p:cNvSpPr/>
            <p:nvPr/>
          </p:nvSpPr>
          <p:spPr>
            <a:xfrm>
              <a:off x="25" y="199"/>
              <a:ext cx="1322" cy="1766"/>
            </a:xfrm>
            <a:prstGeom prst="roundRect">
              <a:avLst>
                <a:gd name="adj" fmla="val 16667"/>
              </a:avLst>
            </a:prstGeom>
            <a:solidFill>
              <a:srgbClr val="E9E065"/>
            </a:soli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51" name="AutoShape 37"/>
            <p:cNvSpPr/>
            <p:nvPr/>
          </p:nvSpPr>
          <p:spPr>
            <a:xfrm>
              <a:off x="36" y="1499"/>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52" name="AutoShape 38"/>
            <p:cNvSpPr/>
            <p:nvPr/>
          </p:nvSpPr>
          <p:spPr>
            <a:xfrm>
              <a:off x="36" y="213"/>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nvGrpSpPr>
            <p:cNvPr id="445453" name="Group 39"/>
            <p:cNvGrpSpPr/>
            <p:nvPr/>
          </p:nvGrpSpPr>
          <p:grpSpPr>
            <a:xfrm>
              <a:off x="473" y="3"/>
              <a:ext cx="405" cy="392"/>
              <a:chOff x="0" y="5"/>
              <a:chExt cx="668" cy="647"/>
            </a:xfrm>
          </p:grpSpPr>
          <p:sp>
            <p:nvSpPr>
              <p:cNvPr id="445458" name="Oval 40"/>
              <p:cNvSpPr/>
              <p:nvPr/>
            </p:nvSpPr>
            <p:spPr>
              <a:xfrm>
                <a:off x="0" y="146"/>
                <a:ext cx="668" cy="376"/>
              </a:xfrm>
              <a:prstGeom prst="ellipse">
                <a:avLst/>
              </a:prstGeom>
              <a:solidFill>
                <a:srgbClr val="333333"/>
              </a:solidFill>
              <a:ln w="9525">
                <a:noFill/>
              </a:ln>
            </p:spPr>
            <p:txBody>
              <a:bodyPr anchor="ctr">
                <a:spAutoFit/>
              </a:bodyP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59" name="Oval 41"/>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0" name="Oval 42"/>
              <p:cNvSpPr/>
              <p:nvPr/>
            </p:nvSpPr>
            <p:spPr>
              <a:xfrm>
                <a:off x="15" y="9"/>
                <a:ext cx="631" cy="631"/>
              </a:xfrm>
              <a:prstGeom prst="ellipse">
                <a:avLst/>
              </a:prstGeom>
              <a:gradFill rotWithShape="1">
                <a:gsLst>
                  <a:gs pos="0">
                    <a:srgbClr val="D6E1E2"/>
                  </a:gs>
                  <a:gs pos="100000">
                    <a:srgbClr val="F1F5F5"/>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1" name="Oval 43"/>
              <p:cNvSpPr/>
              <p:nvPr/>
            </p:nvSpPr>
            <p:spPr>
              <a:xfrm>
                <a:off x="22" y="15"/>
                <a:ext cx="600" cy="589"/>
              </a:xfrm>
              <a:prstGeom prst="ellipse">
                <a:avLst/>
              </a:prstGeom>
              <a:gradFill rotWithShape="1">
                <a:gsLst>
                  <a:gs pos="0">
                    <a:srgbClr val="AAB2B3"/>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62" name="Oval 44"/>
              <p:cNvSpPr/>
              <p:nvPr/>
            </p:nvSpPr>
            <p:spPr>
              <a:xfrm>
                <a:off x="57" y="31"/>
                <a:ext cx="533" cy="479"/>
              </a:xfrm>
              <a:prstGeom prst="ellipse">
                <a:avLst/>
              </a:prstGeom>
              <a:gradFill rotWithShape="1">
                <a:gsLst>
                  <a:gs pos="0">
                    <a:srgbClr val="FFFFFF"/>
                  </a:gs>
                  <a:gs pos="100000">
                    <a:srgbClr val="D6E1E2"/>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sp>
          <p:nvSpPr>
            <p:cNvPr id="445454" name="Text Box 45"/>
            <p:cNvSpPr/>
            <p:nvPr/>
          </p:nvSpPr>
          <p:spPr>
            <a:xfrm>
              <a:off x="560" y="58"/>
              <a:ext cx="260" cy="375"/>
            </a:xfrm>
            <a:prstGeom prst="rect">
              <a:avLst/>
            </a:prstGeom>
            <a:noFill/>
            <a:ln w="9525">
              <a:noFill/>
              <a:miter/>
            </a:ln>
          </p:spPr>
          <p:txBody>
            <a:bodyPr wrap="square">
              <a:spAutoFit/>
            </a:bodyPr>
            <a:lstStyle/>
            <a:p>
              <a:pPr lvl="0">
                <a:buNone/>
              </a:pPr>
              <a:r>
                <a:rPr lang="en-US" altLang="zh-CN" sz="18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t>3</a:t>
              </a:r>
              <a:endParaRPr lang="en-US" altLang="zh-CN" sz="100" dirty="0">
                <a:solidFill>
                  <a:srgbClr val="000000"/>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445455" name="Text Box 46"/>
            <p:cNvSpPr/>
            <p:nvPr/>
          </p:nvSpPr>
          <p:spPr>
            <a:xfrm>
              <a:off x="57" y="611"/>
              <a:ext cx="1296" cy="997"/>
            </a:xfrm>
            <a:prstGeom prst="rect">
              <a:avLst/>
            </a:prstGeom>
            <a:noFill/>
            <a:ln w="9525">
              <a:noFill/>
              <a:miter/>
            </a:ln>
          </p:spPr>
          <p:txBody>
            <a:bodyPr>
              <a:spAutoFit/>
            </a:bodyPr>
            <a:lstStyle/>
            <a:p>
              <a:pPr lvl="0">
                <a:buNone/>
              </a:pPr>
              <a:r>
                <a:rPr lang="zh-CN" altLang="en-US" sz="5400" b="1" dirty="0">
                  <a:solidFill>
                    <a:srgbClr val="000000"/>
                  </a:solidFill>
                  <a:latin typeface="微软雅黑" panose="020B0503020204020204" charset="-122"/>
                  <a:ea typeface="微软雅黑" panose="020B0503020204020204" charset="-122"/>
                  <a:sym typeface="微软雅黑" panose="020B0503020204020204" charset="-122"/>
                </a:rPr>
                <a:t>管理</a:t>
              </a:r>
              <a:endParaRPr lang="zh-CN" altLang="en-US" sz="100" dirty="0">
                <a:latin typeface="Arial" panose="020B0604020202020204" pitchFamily="34" charset="0"/>
                <a:ea typeface="宋体" panose="02010600030101010101" pitchFamily="2" charset="-122"/>
                <a:sym typeface="Franklin Gothic Book" panose="020B0503020102020204" pitchFamily="34" charset="0"/>
              </a:endParaRPr>
            </a:p>
          </p:txBody>
        </p:sp>
        <p:sp>
          <p:nvSpPr>
            <p:cNvPr id="445456" name="AutoShape 47"/>
            <p:cNvSpPr/>
            <p:nvPr/>
          </p:nvSpPr>
          <p:spPr>
            <a:xfrm>
              <a:off x="0" y="1994"/>
              <a:ext cx="1363" cy="548"/>
            </a:xfrm>
            <a:prstGeom prst="roundRect">
              <a:avLst>
                <a:gd name="adj" fmla="val 40389"/>
              </a:avLst>
            </a:prstGeom>
            <a:gradFill rotWithShape="1">
              <a:gsLst>
                <a:gs pos="0">
                  <a:srgbClr val="6F9DB7"/>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sp>
          <p:nvSpPr>
            <p:cNvPr id="445457" name="AutoShape 48"/>
            <p:cNvSpPr/>
            <p:nvPr/>
          </p:nvSpPr>
          <p:spPr>
            <a:xfrm>
              <a:off x="28" y="2009"/>
              <a:ext cx="1304" cy="487"/>
            </a:xfrm>
            <a:prstGeom prst="roundRect">
              <a:avLst>
                <a:gd name="adj" fmla="val 50000"/>
              </a:avLst>
            </a:prstGeom>
            <a:gradFill rotWithShape="1">
              <a:gsLst>
                <a:gs pos="0">
                  <a:srgbClr val="98BAAF"/>
                </a:gs>
                <a:gs pos="100000">
                  <a:srgbClr val="FFFFFF"/>
                </a:gs>
              </a:gsLst>
              <a:lin ang="5400000" scaled="1"/>
              <a:tileRect/>
            </a:gradFill>
            <a:ln w="9525">
              <a:noFill/>
            </a:ln>
          </p:spPr>
          <p:txBody>
            <a:bodyPr wrap="none" anchor="ctr"/>
            <a:lstStyle/>
            <a:p>
              <a:pPr lvl="0">
                <a:buNone/>
              </a:pPr>
              <a:endParaRPr lang="zh-CN" altLang="zh-CN" sz="100" dirty="0">
                <a:solidFill>
                  <a:srgbClr val="000000"/>
                </a:solidFill>
                <a:latin typeface="Arial" panose="020B0604020202020204" pitchFamily="34" charset="0"/>
                <a:ea typeface="宋体" panose="02010600030101010101" pitchFamily="2" charset="-122"/>
                <a:sym typeface="黑体" panose="02010609060101010101" charset="-122"/>
              </a:endParaRPr>
            </a:p>
          </p:txBody>
        </p:sp>
      </p:grpSp>
      <p:sp>
        <p:nvSpPr>
          <p:cNvPr id="445445" name="Text Box 49"/>
          <p:cNvSpPr/>
          <p:nvPr/>
        </p:nvSpPr>
        <p:spPr>
          <a:xfrm>
            <a:off x="1980089" y="2521585"/>
            <a:ext cx="1565672" cy="958850"/>
          </a:xfrm>
          <a:prstGeom prst="rect">
            <a:avLst/>
          </a:prstGeom>
          <a:noFill/>
          <a:ln w="9525">
            <a:noFill/>
            <a:miter/>
          </a:ln>
        </p:spPr>
        <p:txBody>
          <a:bodyPr>
            <a:spAutoFit/>
          </a:bodyPr>
          <a:lstStyle/>
          <a:p>
            <a:pPr lvl="0">
              <a:lnSpc>
                <a:spcPct val="90000"/>
              </a:lnSpc>
              <a:spcBef>
                <a:spcPct val="20000"/>
              </a:spcBef>
              <a:buClr>
                <a:schemeClr val="accent2"/>
              </a:buClr>
              <a:buFont typeface="Wingdings" panose="05000000000000000000" pitchFamily="2" charset="2"/>
              <a:buNone/>
            </a:pPr>
            <a:r>
              <a:rPr lang="zh-CN" altLang="en-US" sz="5400" b="1" dirty="0">
                <a:solidFill>
                  <a:schemeClr val="bg1"/>
                </a:solidFill>
                <a:latin typeface="微软雅黑" panose="020B0503020204020204" charset="-122"/>
                <a:ea typeface="微软雅黑" panose="020B0503020204020204" charset="-122"/>
                <a:sym typeface="微软雅黑" panose="020B0503020204020204" charset="-122"/>
              </a:rPr>
              <a:t>技术</a:t>
            </a:r>
            <a:endParaRPr lang="en-US" altLang="x-none" sz="5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45446" name="Rectangle 50"/>
          <p:cNvSpPr/>
          <p:nvPr/>
        </p:nvSpPr>
        <p:spPr>
          <a:xfrm>
            <a:off x="1741488" y="4269581"/>
            <a:ext cx="5816600" cy="335915"/>
          </a:xfrm>
          <a:prstGeom prst="rect">
            <a:avLst/>
          </a:prstGeom>
          <a:solidFill>
            <a:schemeClr val="accent2"/>
          </a:solidFill>
          <a:ln w="9525">
            <a:noFill/>
            <a:miter/>
          </a:ln>
        </p:spPr>
        <p:txBody>
          <a:bodyPr wrap="none">
            <a:spAutoFit/>
          </a:bodyPr>
          <a:lstStyle/>
          <a:p>
            <a:pPr lvl="0">
              <a:buNone/>
            </a:pPr>
            <a:r>
              <a:rPr lang="zh-CN" altLang="en-US" sz="1500" b="1" dirty="0">
                <a:solidFill>
                  <a:schemeClr val="bg1"/>
                </a:solidFill>
                <a:latin typeface="微软雅黑" panose="020B0503020204020204" charset="-122"/>
                <a:ea typeface="微软雅黑" panose="020B0503020204020204" charset="-122"/>
                <a:sym typeface="微软雅黑" panose="020B0503020204020204" charset="-122"/>
              </a:rPr>
              <a:t>三者相辅相成，同时进行，缺一不可，三</a:t>
            </a:r>
            <a:r>
              <a:rPr lang="en-US" altLang="zh-CN" sz="1500" b="1" dirty="0">
                <a:solidFill>
                  <a:schemeClr val="bg1"/>
                </a:solidFill>
                <a:latin typeface="微软雅黑" panose="020B0503020204020204" charset="-122"/>
                <a:ea typeface="微软雅黑" panose="020B0503020204020204" charset="-122"/>
                <a:sym typeface="微软雅黑" panose="020B0503020204020204" charset="-122"/>
              </a:rPr>
              <a:t>E</a:t>
            </a:r>
            <a:r>
              <a:rPr lang="zh-CN" altLang="en-US" sz="1500" b="1" dirty="0">
                <a:solidFill>
                  <a:schemeClr val="bg1"/>
                </a:solidFill>
                <a:latin typeface="微软雅黑" panose="020B0503020204020204" charset="-122"/>
                <a:ea typeface="微软雅黑" panose="020B0503020204020204" charset="-122"/>
                <a:sym typeface="微软雅黑" panose="020B0503020204020204" charset="-122"/>
              </a:rPr>
              <a:t>是防止事故的三根支柱。</a:t>
            </a:r>
            <a:endParaRPr lang="zh-CN" altLang="en-US" sz="100" dirty="0">
              <a:latin typeface="Arial" panose="020B0604020202020204" pitchFamily="34" charset="0"/>
              <a:ea typeface="宋体" panose="02010600030101010101" pitchFamily="2" charset="-122"/>
              <a:sym typeface="Franklin Gothic Book" panose="020B0503020102020204" pitchFamily="34" charset="0"/>
            </a:endParaRPr>
          </a:p>
        </p:txBody>
      </p:sp>
      <p:sp>
        <p:nvSpPr>
          <p:cNvPr id="445447" name="Rectangle 3"/>
          <p:cNvSpPr/>
          <p:nvPr/>
        </p:nvSpPr>
        <p:spPr>
          <a:xfrm>
            <a:off x="498793" y="998061"/>
            <a:ext cx="6161485" cy="910829"/>
          </a:xfrm>
          <a:prstGeom prst="rect">
            <a:avLst/>
          </a:prstGeom>
          <a:noFill/>
          <a:ln w="9525">
            <a:noFill/>
            <a:miter/>
          </a:ln>
        </p:spPr>
        <p:txBody>
          <a:bodyPr/>
          <a:lstStyle/>
          <a:p>
            <a:pPr marL="342900" lvl="0" indent="-342900" algn="ctr">
              <a:lnSpc>
                <a:spcPct val="120000"/>
              </a:lnSpc>
              <a:buNone/>
            </a:pPr>
            <a:r>
              <a:rPr lang="zh-CN" altLang="en-US" sz="3000" b="1" dirty="0">
                <a:solidFill>
                  <a:schemeClr val="tx1"/>
                </a:solidFill>
                <a:latin typeface="微软雅黑" panose="020B0503020204020204" charset="-122"/>
                <a:ea typeface="微软雅黑" panose="020B0503020204020204" charset="-122"/>
                <a:sym typeface="微软雅黑" panose="020B0503020204020204" charset="-122"/>
              </a:rPr>
              <a:t>治理隐患的基本方法</a:t>
            </a:r>
            <a:r>
              <a:rPr lang="en-US" altLang="zh-CN" sz="1800" b="1" dirty="0">
                <a:solidFill>
                  <a:schemeClr val="accent2"/>
                </a:solidFill>
                <a:latin typeface="微软雅黑" panose="020B0503020204020204" charset="-122"/>
                <a:ea typeface="微软雅黑" panose="020B0503020204020204" charset="-122"/>
                <a:sym typeface="微软雅黑" panose="020B0503020204020204" charset="-122"/>
              </a:rPr>
              <a:t>---</a:t>
            </a:r>
            <a:r>
              <a:rPr lang="zh-CN" altLang="en-US" sz="1800" b="1" dirty="0">
                <a:solidFill>
                  <a:schemeClr val="accent2"/>
                </a:solidFill>
                <a:latin typeface="微软雅黑" panose="020B0503020204020204" charset="-122"/>
                <a:ea typeface="微软雅黑" panose="020B0503020204020204" charset="-122"/>
                <a:sym typeface="微软雅黑" panose="020B0503020204020204" charset="-122"/>
              </a:rPr>
              <a:t>三</a:t>
            </a:r>
            <a:r>
              <a:rPr lang="en-US" altLang="zh-CN" sz="1800" b="1" dirty="0">
                <a:solidFill>
                  <a:schemeClr val="accent2"/>
                </a:solidFill>
                <a:latin typeface="微软雅黑" panose="020B0503020204020204" charset="-122"/>
                <a:ea typeface="微软雅黑" panose="020B0503020204020204" charset="-122"/>
                <a:sym typeface="微软雅黑" panose="020B0503020204020204" charset="-122"/>
              </a:rPr>
              <a:t>E</a:t>
            </a:r>
            <a:r>
              <a:rPr lang="zh-CN" altLang="en-US" sz="1800" b="1" dirty="0">
                <a:solidFill>
                  <a:schemeClr val="accent2"/>
                </a:solidFill>
                <a:latin typeface="微软雅黑" panose="020B0503020204020204" charset="-122"/>
                <a:ea typeface="微软雅黑" panose="020B0503020204020204" charset="-122"/>
                <a:sym typeface="微软雅黑" panose="020B0503020204020204" charset="-122"/>
              </a:rPr>
              <a:t>对策理论</a:t>
            </a:r>
            <a:endParaRPr lang="zh-CN" altLang="en-US" sz="1800" b="1" dirty="0">
              <a:solidFill>
                <a:schemeClr val="accent2"/>
              </a:solidFill>
              <a:latin typeface="微软雅黑" panose="020B0503020204020204" charset="-122"/>
              <a:ea typeface="微软雅黑" panose="020B0503020204020204" charset="-122"/>
              <a:sym typeface="微软雅黑" panose="020B0503020204020204" charset="-122"/>
            </a:endParaRPr>
          </a:p>
          <a:p>
            <a:pPr marL="342900" lvl="0" indent="-342900" algn="ctr">
              <a:lnSpc>
                <a:spcPct val="120000"/>
              </a:lnSpc>
              <a:buNone/>
            </a:pPr>
            <a:endParaRPr lang="zh-CN" altLang="en-US" sz="3000" b="1" dirty="0">
              <a:solidFill>
                <a:srgbClr val="FF0000"/>
              </a:solidFill>
              <a:latin typeface="微软雅黑" panose="020B0503020204020204" charset="-122"/>
              <a:ea typeface="微软雅黑" panose="020B0503020204020204" charset="-122"/>
              <a:sym typeface="微软雅黑" panose="020B0503020204020204" charset="-122"/>
            </a:endParaRPr>
          </a:p>
          <a:p>
            <a:pPr marL="342900" lvl="0" indent="-342900" algn="ctr">
              <a:lnSpc>
                <a:spcPct val="120000"/>
              </a:lnSpc>
              <a:buNone/>
            </a:pPr>
            <a:r>
              <a:rPr lang="en-US" altLang="zh-CN" sz="2100" b="1" dirty="0">
                <a:solidFill>
                  <a:srgbClr val="000000"/>
                </a:solidFill>
                <a:latin typeface="Tahoma" panose="020B0604030504040204" charset="0"/>
                <a:ea typeface="黑体" panose="02010609060101010101" charset="-122"/>
                <a:sym typeface="Tahoma" panose="020B0604030504040204" charset="0"/>
              </a:rPr>
              <a:t> </a:t>
            </a:r>
            <a:endParaRPr lang="zh-CN" altLang="en-US" sz="2100" b="1" dirty="0">
              <a:solidFill>
                <a:srgbClr val="000000"/>
              </a:solidFill>
              <a:latin typeface="Tahoma" panose="020B0604030504040204" charset="0"/>
              <a:ea typeface="黑体" panose="02010609060101010101" charset="-122"/>
              <a:sym typeface="Tahoma" panose="020B0604030504040204" charset="0"/>
            </a:endParaRPr>
          </a:p>
          <a:p>
            <a:pPr marL="342900" lvl="0" indent="-342900">
              <a:lnSpc>
                <a:spcPct val="150000"/>
              </a:lnSpc>
              <a:buFont typeface="Wingdings" panose="05000000000000000000" pitchFamily="2" charset="2"/>
              <a:buNone/>
            </a:pPr>
            <a:endParaRPr lang="zh-CN" altLang="en-US" sz="2100" b="1" dirty="0">
              <a:solidFill>
                <a:srgbClr val="000000"/>
              </a:solidFill>
              <a:latin typeface="Franklin Gothic Book" panose="020B0503020102020204" pitchFamily="34" charset="0"/>
              <a:ea typeface="黑体" panose="02010609060101010101" charset="-122"/>
              <a:sym typeface="Franklin Gothic Book" panose="020B0503020102020204" pitchFamily="34" charset="0"/>
            </a:endParaRPr>
          </a:p>
        </p:txBody>
      </p:sp>
      <p:pic>
        <p:nvPicPr>
          <p:cNvPr id="10" name="图片 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grpSp>
        <p:nvGrpSpPr>
          <p:cNvPr id="91138" name="组合 4"/>
          <p:cNvGrpSpPr/>
          <p:nvPr/>
        </p:nvGrpSpPr>
        <p:grpSpPr>
          <a:xfrm>
            <a:off x="1388751" y="2167282"/>
            <a:ext cx="5534714" cy="2081319"/>
            <a:chOff x="1814242" y="2546140"/>
            <a:chExt cx="7383816" cy="2777167"/>
          </a:xfrm>
        </p:grpSpPr>
        <p:sp>
          <p:nvSpPr>
            <p:cNvPr id="67589" name="Freeform 3" descr="© INSCALE GmbH, 21.06.2010"/>
            <p:cNvSpPr>
              <a:spLocks noChangeArrowheads="1"/>
            </p:cNvSpPr>
            <p:nvPr/>
          </p:nvSpPr>
          <p:spPr bwMode="auto">
            <a:xfrm>
              <a:off x="3968582" y="4119709"/>
              <a:ext cx="1344677" cy="171489"/>
            </a:xfrm>
            <a:custGeom>
              <a:avLst/>
              <a:gdLst>
                <a:gd name="T0" fmla="*/ 1368425 w 1170"/>
                <a:gd name="T1" fmla="*/ 0 h 224"/>
                <a:gd name="T2" fmla="*/ 0 w 1170"/>
                <a:gd name="T3" fmla="*/ 203200 h 224"/>
                <a:gd name="T4" fmla="*/ 1368425 w 1170"/>
                <a:gd name="T5" fmla="*/ 0 h 224"/>
                <a:gd name="T6" fmla="*/ 0 60000 65536"/>
                <a:gd name="T7" fmla="*/ 0 60000 65536"/>
                <a:gd name="T8" fmla="*/ 0 60000 65536"/>
              </a:gdLst>
              <a:ahLst/>
              <a:cxnLst>
                <a:cxn ang="T6">
                  <a:pos x="T0" y="T1"/>
                </a:cxn>
                <a:cxn ang="T7">
                  <a:pos x="T2" y="T3"/>
                </a:cxn>
                <a:cxn ang="T8">
                  <a:pos x="T4" y="T5"/>
                </a:cxn>
              </a:cxnLst>
              <a:rect l="0" t="0" r="r" b="b"/>
              <a:pathLst>
                <a:path w="1170" h="224">
                  <a:moveTo>
                    <a:pt x="1170" y="0"/>
                  </a:moveTo>
                  <a:lnTo>
                    <a:pt x="0" y="224"/>
                  </a:lnTo>
                  <a:lnTo>
                    <a:pt x="1170" y="0"/>
                  </a:lnTo>
                  <a:close/>
                </a:path>
              </a:pathLst>
            </a:custGeom>
            <a:gradFill rotWithShape="1">
              <a:gsLst>
                <a:gs pos="0">
                  <a:srgbClr val="C4C2C2"/>
                </a:gs>
                <a:gs pos="100000">
                  <a:srgbClr val="EBEAEA">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590" name="Line 4" descr="© INSCALE GmbH, 21.06.2010"/>
            <p:cNvSpPr>
              <a:spLocks noChangeShapeType="1"/>
            </p:cNvSpPr>
            <p:nvPr/>
          </p:nvSpPr>
          <p:spPr bwMode="auto">
            <a:xfrm flipH="1">
              <a:off x="3968582" y="4119709"/>
              <a:ext cx="1344677" cy="1714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nvGrpSpPr>
            <p:cNvPr id="91143" name="组合 13"/>
            <p:cNvGrpSpPr/>
            <p:nvPr/>
          </p:nvGrpSpPr>
          <p:grpSpPr>
            <a:xfrm>
              <a:off x="1814242" y="4472474"/>
              <a:ext cx="4306424" cy="850833"/>
              <a:chOff x="3022600" y="3856038"/>
              <a:chExt cx="4383088" cy="1012825"/>
            </a:xfrm>
          </p:grpSpPr>
          <p:sp>
            <p:nvSpPr>
              <p:cNvPr id="67623" name="Freeform 12" descr="© INSCALE GmbH, 21.06.2010"/>
              <p:cNvSpPr>
                <a:spLocks noChangeAspect="1" noChangeArrowheads="1"/>
              </p:cNvSpPr>
              <p:nvPr/>
            </p:nvSpPr>
            <p:spPr bwMode="auto">
              <a:xfrm>
                <a:off x="3022600" y="3938896"/>
                <a:ext cx="2191077" cy="929967"/>
              </a:xfrm>
              <a:custGeom>
                <a:avLst/>
                <a:gdLst>
                  <a:gd name="T0" fmla="*/ 462505 w 1781"/>
                  <a:gd name="T1" fmla="*/ 0 h 988"/>
                  <a:gd name="T2" fmla="*/ 2190750 w 1781"/>
                  <a:gd name="T3" fmla="*/ 252342 h 988"/>
                  <a:gd name="T4" fmla="*/ 2190750 w 1781"/>
                  <a:gd name="T5" fmla="*/ 930275 h 988"/>
                  <a:gd name="T6" fmla="*/ 0 w 1781"/>
                  <a:gd name="T7" fmla="*/ 610140 h 988"/>
                  <a:gd name="T8" fmla="*/ 462505 w 1781"/>
                  <a:gd name="T9" fmla="*/ 0 h 9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1" h="988">
                    <a:moveTo>
                      <a:pt x="376" y="0"/>
                    </a:moveTo>
                    <a:lnTo>
                      <a:pt x="1781" y="268"/>
                    </a:lnTo>
                    <a:lnTo>
                      <a:pt x="1781" y="988"/>
                    </a:lnTo>
                    <a:lnTo>
                      <a:pt x="0" y="648"/>
                    </a:lnTo>
                    <a:lnTo>
                      <a:pt x="376"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4" name="Freeform 13" descr="© INSCALE GmbH, 21.06.2010"/>
              <p:cNvSpPr>
                <a:spLocks noChangeAspect="1" noChangeArrowheads="1"/>
              </p:cNvSpPr>
              <p:nvPr/>
            </p:nvSpPr>
            <p:spPr bwMode="auto">
              <a:xfrm>
                <a:off x="5213677" y="3938896"/>
                <a:ext cx="2192692" cy="929967"/>
              </a:xfrm>
              <a:custGeom>
                <a:avLst/>
                <a:gdLst>
                  <a:gd name="T0" fmla="*/ 1729757 w 1782"/>
                  <a:gd name="T1" fmla="*/ 0 h 988"/>
                  <a:gd name="T2" fmla="*/ 2192338 w 1782"/>
                  <a:gd name="T3" fmla="*/ 610140 h 988"/>
                  <a:gd name="T4" fmla="*/ 0 w 1782"/>
                  <a:gd name="T5" fmla="*/ 930275 h 988"/>
                  <a:gd name="T6" fmla="*/ 0 w 1782"/>
                  <a:gd name="T7" fmla="*/ 252342 h 988"/>
                  <a:gd name="T8" fmla="*/ 1729757 w 1782"/>
                  <a:gd name="T9" fmla="*/ 0 h 9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2" h="988">
                    <a:moveTo>
                      <a:pt x="1406" y="0"/>
                    </a:moveTo>
                    <a:lnTo>
                      <a:pt x="1782" y="648"/>
                    </a:lnTo>
                    <a:lnTo>
                      <a:pt x="0" y="988"/>
                    </a:lnTo>
                    <a:lnTo>
                      <a:pt x="0" y="268"/>
                    </a:lnTo>
                    <a:lnTo>
                      <a:pt x="1406" y="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5" name="Freeform 23" descr="© INSCALE GmbH, 21.06.2010"/>
              <p:cNvSpPr>
                <a:spLocks noChangeAspect="1" noChangeArrowheads="1"/>
              </p:cNvSpPr>
              <p:nvPr/>
            </p:nvSpPr>
            <p:spPr bwMode="auto">
              <a:xfrm>
                <a:off x="3486345" y="3855728"/>
                <a:ext cx="3456279" cy="334561"/>
              </a:xfrm>
              <a:custGeom>
                <a:avLst/>
                <a:gdLst>
                  <a:gd name="T0" fmla="*/ 0 w 2811"/>
                  <a:gd name="T1" fmla="*/ 84208 h 358"/>
                  <a:gd name="T2" fmla="*/ 575383 w 2811"/>
                  <a:gd name="T3" fmla="*/ 0 h 358"/>
                  <a:gd name="T4" fmla="*/ 1727379 w 2811"/>
                  <a:gd name="T5" fmla="*/ 166545 h 358"/>
                  <a:gd name="T6" fmla="*/ 2880605 w 2811"/>
                  <a:gd name="T7" fmla="*/ 0 h 358"/>
                  <a:gd name="T8" fmla="*/ 3455988 w 2811"/>
                  <a:gd name="T9" fmla="*/ 84208 h 358"/>
                  <a:gd name="T10" fmla="*/ 1727379 w 2811"/>
                  <a:gd name="T11" fmla="*/ 334962 h 358"/>
                  <a:gd name="T12" fmla="*/ 0 w 2811"/>
                  <a:gd name="T13" fmla="*/ 84208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358">
                    <a:moveTo>
                      <a:pt x="0" y="90"/>
                    </a:moveTo>
                    <a:lnTo>
                      <a:pt x="468" y="0"/>
                    </a:lnTo>
                    <a:lnTo>
                      <a:pt x="1405" y="178"/>
                    </a:lnTo>
                    <a:lnTo>
                      <a:pt x="2343" y="0"/>
                    </a:lnTo>
                    <a:lnTo>
                      <a:pt x="2811" y="90"/>
                    </a:lnTo>
                    <a:lnTo>
                      <a:pt x="1405" y="358"/>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6" name="Freeform 26" descr="© INSCALE GmbH, 21.06.2010"/>
              <p:cNvSpPr>
                <a:spLocks noChangeAspect="1" noChangeArrowheads="1"/>
              </p:cNvSpPr>
              <p:nvPr/>
            </p:nvSpPr>
            <p:spPr bwMode="auto">
              <a:xfrm>
                <a:off x="3022600" y="4229983"/>
                <a:ext cx="2191077" cy="638880"/>
              </a:xfrm>
              <a:custGeom>
                <a:avLst/>
                <a:gdLst>
                  <a:gd name="T0" fmla="*/ 0 w 1781"/>
                  <a:gd name="T1" fmla="*/ 318146 h 678"/>
                  <a:gd name="T2" fmla="*/ 2190750 w 1781"/>
                  <a:gd name="T3" fmla="*/ 0 h 678"/>
                  <a:gd name="T4" fmla="*/ 2190750 w 1781"/>
                  <a:gd name="T5" fmla="*/ 638175 h 678"/>
                  <a:gd name="T6" fmla="*/ 0 w 1781"/>
                  <a:gd name="T7" fmla="*/ 318146 h 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678">
                    <a:moveTo>
                      <a:pt x="0" y="338"/>
                    </a:moveTo>
                    <a:lnTo>
                      <a:pt x="1781" y="0"/>
                    </a:lnTo>
                    <a:lnTo>
                      <a:pt x="1781" y="678"/>
                    </a:lnTo>
                    <a:lnTo>
                      <a:pt x="0" y="338"/>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7" name="Freeform 27" descr="© INSCALE GmbH, 21.06.2010"/>
              <p:cNvSpPr>
                <a:spLocks noChangeAspect="1" noChangeArrowheads="1"/>
              </p:cNvSpPr>
              <p:nvPr/>
            </p:nvSpPr>
            <p:spPr bwMode="auto">
              <a:xfrm>
                <a:off x="5213677" y="4229983"/>
                <a:ext cx="2192692" cy="638880"/>
              </a:xfrm>
              <a:custGeom>
                <a:avLst/>
                <a:gdLst>
                  <a:gd name="T0" fmla="*/ 0 w 1782"/>
                  <a:gd name="T1" fmla="*/ 0 h 678"/>
                  <a:gd name="T2" fmla="*/ 2192338 w 1782"/>
                  <a:gd name="T3" fmla="*/ 318146 h 678"/>
                  <a:gd name="T4" fmla="*/ 0 w 1782"/>
                  <a:gd name="T5" fmla="*/ 638175 h 678"/>
                  <a:gd name="T6" fmla="*/ 0 w 1782"/>
                  <a:gd name="T7" fmla="*/ 0 h 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2" h="678">
                    <a:moveTo>
                      <a:pt x="0" y="0"/>
                    </a:moveTo>
                    <a:lnTo>
                      <a:pt x="1782" y="338"/>
                    </a:lnTo>
                    <a:lnTo>
                      <a:pt x="0" y="678"/>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91144" name="组合 19"/>
            <p:cNvGrpSpPr/>
            <p:nvPr/>
          </p:nvGrpSpPr>
          <p:grpSpPr>
            <a:xfrm>
              <a:off x="2381984" y="3829682"/>
              <a:ext cx="3170937" cy="784153"/>
              <a:chOff x="3600450" y="3090863"/>
              <a:chExt cx="3227388" cy="933450"/>
            </a:xfrm>
          </p:grpSpPr>
          <p:grpSp>
            <p:nvGrpSpPr>
              <p:cNvPr id="91165" name="组合 3"/>
              <p:cNvGrpSpPr/>
              <p:nvPr/>
            </p:nvGrpSpPr>
            <p:grpSpPr>
              <a:xfrm>
                <a:off x="3600450" y="3090863"/>
                <a:ext cx="3227388" cy="933450"/>
                <a:chOff x="3600450" y="3090863"/>
                <a:chExt cx="3227388" cy="933450"/>
              </a:xfrm>
            </p:grpSpPr>
            <p:sp>
              <p:nvSpPr>
                <p:cNvPr id="67619" name="Freeform 14" descr="© INSCALE GmbH, 21.06.2010"/>
                <p:cNvSpPr>
                  <a:spLocks noChangeAspect="1" noChangeArrowheads="1"/>
                </p:cNvSpPr>
                <p:nvPr/>
              </p:nvSpPr>
              <p:spPr bwMode="auto">
                <a:xfrm>
                  <a:off x="3601071" y="3173375"/>
                  <a:ext cx="1612607" cy="850580"/>
                </a:xfrm>
                <a:custGeom>
                  <a:avLst/>
                  <a:gdLst>
                    <a:gd name="T0" fmla="*/ 1612900 w 1311"/>
                    <a:gd name="T1" fmla="*/ 168289 h 900"/>
                    <a:gd name="T2" fmla="*/ 1612900 w 1311"/>
                    <a:gd name="T3" fmla="*/ 850900 h 900"/>
                    <a:gd name="T4" fmla="*/ 0 w 1311"/>
                    <a:gd name="T5" fmla="*/ 614539 h 900"/>
                    <a:gd name="T6" fmla="*/ 460126 w 1311"/>
                    <a:gd name="T7" fmla="*/ 0 h 900"/>
                    <a:gd name="T8" fmla="*/ 1612900 w 1311"/>
                    <a:gd name="T9" fmla="*/ 168289 h 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1" h="900">
                      <a:moveTo>
                        <a:pt x="1311" y="178"/>
                      </a:moveTo>
                      <a:lnTo>
                        <a:pt x="1311" y="900"/>
                      </a:lnTo>
                      <a:lnTo>
                        <a:pt x="0" y="650"/>
                      </a:lnTo>
                      <a:lnTo>
                        <a:pt x="374" y="0"/>
                      </a:lnTo>
                      <a:lnTo>
                        <a:pt x="1311" y="178"/>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0" name="Freeform 15" descr="© INSCALE GmbH, 21.06.2010"/>
                <p:cNvSpPr>
                  <a:spLocks noChangeAspect="1" noChangeArrowheads="1"/>
                </p:cNvSpPr>
                <p:nvPr/>
              </p:nvSpPr>
              <p:spPr bwMode="auto">
                <a:xfrm>
                  <a:off x="5213678" y="3173375"/>
                  <a:ext cx="1614223" cy="850580"/>
                </a:xfrm>
                <a:custGeom>
                  <a:avLst/>
                  <a:gdLst>
                    <a:gd name="T0" fmla="*/ 0 w 1312"/>
                    <a:gd name="T1" fmla="*/ 168289 h 900"/>
                    <a:gd name="T2" fmla="*/ 0 w 1312"/>
                    <a:gd name="T3" fmla="*/ 850900 h 900"/>
                    <a:gd name="T4" fmla="*/ 1614488 w 1312"/>
                    <a:gd name="T5" fmla="*/ 614539 h 900"/>
                    <a:gd name="T6" fmla="*/ 1154260 w 1312"/>
                    <a:gd name="T7" fmla="*/ 0 h 900"/>
                    <a:gd name="T8" fmla="*/ 0 w 1312"/>
                    <a:gd name="T9" fmla="*/ 168289 h 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2" h="900">
                      <a:moveTo>
                        <a:pt x="0" y="178"/>
                      </a:moveTo>
                      <a:lnTo>
                        <a:pt x="0" y="900"/>
                      </a:lnTo>
                      <a:lnTo>
                        <a:pt x="1312" y="650"/>
                      </a:lnTo>
                      <a:lnTo>
                        <a:pt x="938" y="0"/>
                      </a:lnTo>
                      <a:lnTo>
                        <a:pt x="0" y="178"/>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1" name="Freeform 24" descr="© INSCALE GmbH, 21.06.2010"/>
                <p:cNvSpPr>
                  <a:spLocks noChangeAspect="1" noChangeArrowheads="1"/>
                </p:cNvSpPr>
                <p:nvPr/>
              </p:nvSpPr>
              <p:spPr bwMode="auto">
                <a:xfrm>
                  <a:off x="4061585" y="3090207"/>
                  <a:ext cx="2305803" cy="251394"/>
                </a:xfrm>
                <a:custGeom>
                  <a:avLst/>
                  <a:gdLst>
                    <a:gd name="T0" fmla="*/ 0 w 1875"/>
                    <a:gd name="T1" fmla="*/ 84232 h 268"/>
                    <a:gd name="T2" fmla="*/ 579427 w 1875"/>
                    <a:gd name="T3" fmla="*/ 0 h 268"/>
                    <a:gd name="T4" fmla="*/ 1152704 w 1875"/>
                    <a:gd name="T5" fmla="*/ 82360 h 268"/>
                    <a:gd name="T6" fmla="*/ 1730901 w 1875"/>
                    <a:gd name="T7" fmla="*/ 1872 h 268"/>
                    <a:gd name="T8" fmla="*/ 2306638 w 1875"/>
                    <a:gd name="T9" fmla="*/ 84232 h 268"/>
                    <a:gd name="T10" fmla="*/ 1152704 w 1875"/>
                    <a:gd name="T11" fmla="*/ 250825 h 268"/>
                    <a:gd name="T12" fmla="*/ 0 w 1875"/>
                    <a:gd name="T13" fmla="*/ 84232 h 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268">
                      <a:moveTo>
                        <a:pt x="0" y="90"/>
                      </a:moveTo>
                      <a:lnTo>
                        <a:pt x="471" y="0"/>
                      </a:lnTo>
                      <a:lnTo>
                        <a:pt x="937" y="88"/>
                      </a:lnTo>
                      <a:lnTo>
                        <a:pt x="1407" y="2"/>
                      </a:lnTo>
                      <a:lnTo>
                        <a:pt x="1875" y="90"/>
                      </a:lnTo>
                      <a:lnTo>
                        <a:pt x="937" y="268"/>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22" name="Freeform 29" descr="© INSCALE GmbH, 21.06.2010"/>
                <p:cNvSpPr>
                  <a:spLocks noChangeAspect="1" noChangeArrowheads="1"/>
                </p:cNvSpPr>
                <p:nvPr/>
              </p:nvSpPr>
              <p:spPr bwMode="auto">
                <a:xfrm>
                  <a:off x="5213678" y="3551410"/>
                  <a:ext cx="1614223" cy="472544"/>
                </a:xfrm>
                <a:custGeom>
                  <a:avLst/>
                  <a:gdLst>
                    <a:gd name="T0" fmla="*/ 0 w 1312"/>
                    <a:gd name="T1" fmla="*/ 0 h 500"/>
                    <a:gd name="T2" fmla="*/ 1614488 w 1312"/>
                    <a:gd name="T3" fmla="*/ 235744 h 500"/>
                    <a:gd name="T4" fmla="*/ 0 w 1312"/>
                    <a:gd name="T5" fmla="*/ 471488 h 500"/>
                    <a:gd name="T6" fmla="*/ 0 w 1312"/>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2" h="500">
                      <a:moveTo>
                        <a:pt x="0" y="0"/>
                      </a:moveTo>
                      <a:lnTo>
                        <a:pt x="1312" y="250"/>
                      </a:lnTo>
                      <a:lnTo>
                        <a:pt x="0" y="500"/>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67618" name="Freeform 28" descr="© INSCALE GmbH, 21.06.2010"/>
              <p:cNvSpPr>
                <a:spLocks noChangeAspect="1" noChangeArrowheads="1"/>
              </p:cNvSpPr>
              <p:nvPr/>
            </p:nvSpPr>
            <p:spPr bwMode="auto">
              <a:xfrm>
                <a:off x="3601071" y="3551410"/>
                <a:ext cx="1612607" cy="472544"/>
              </a:xfrm>
              <a:custGeom>
                <a:avLst/>
                <a:gdLst>
                  <a:gd name="T0" fmla="*/ 0 w 1311"/>
                  <a:gd name="T1" fmla="*/ 235744 h 500"/>
                  <a:gd name="T2" fmla="*/ 1612900 w 1311"/>
                  <a:gd name="T3" fmla="*/ 0 h 500"/>
                  <a:gd name="T4" fmla="*/ 1612900 w 1311"/>
                  <a:gd name="T5" fmla="*/ 471488 h 500"/>
                  <a:gd name="T6" fmla="*/ 0 w 1311"/>
                  <a:gd name="T7" fmla="*/ 235744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1" h="500">
                    <a:moveTo>
                      <a:pt x="0" y="250"/>
                    </a:moveTo>
                    <a:lnTo>
                      <a:pt x="1311" y="0"/>
                    </a:lnTo>
                    <a:lnTo>
                      <a:pt x="1311" y="500"/>
                    </a:lnTo>
                    <a:lnTo>
                      <a:pt x="0" y="25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91145" name="组合 26"/>
            <p:cNvGrpSpPr/>
            <p:nvPr/>
          </p:nvGrpSpPr>
          <p:grpSpPr>
            <a:xfrm>
              <a:off x="2946607" y="3189557"/>
              <a:ext cx="2038571" cy="709472"/>
              <a:chOff x="4175125" y="2328863"/>
              <a:chExt cx="2074863" cy="844550"/>
            </a:xfrm>
          </p:grpSpPr>
          <p:sp>
            <p:nvSpPr>
              <p:cNvPr id="67611" name="Freeform 17" descr="© INSCALE GmbH, 21.06.2010"/>
              <p:cNvSpPr>
                <a:spLocks noChangeAspect="1" noChangeArrowheads="1"/>
              </p:cNvSpPr>
              <p:nvPr/>
            </p:nvSpPr>
            <p:spPr bwMode="auto">
              <a:xfrm>
                <a:off x="5212062" y="2411634"/>
                <a:ext cx="1037369" cy="761741"/>
              </a:xfrm>
              <a:custGeom>
                <a:avLst/>
                <a:gdLst>
                  <a:gd name="T0" fmla="*/ 0 w 844"/>
                  <a:gd name="T1" fmla="*/ 84562 h 811"/>
                  <a:gd name="T2" fmla="*/ 574818 w 844"/>
                  <a:gd name="T3" fmla="*/ 0 h 811"/>
                  <a:gd name="T4" fmla="*/ 1036638 w 844"/>
                  <a:gd name="T5" fmla="*/ 611667 h 811"/>
                  <a:gd name="T6" fmla="*/ 0 w 844"/>
                  <a:gd name="T7" fmla="*/ 762000 h 811"/>
                  <a:gd name="T8" fmla="*/ 0 w 844"/>
                  <a:gd name="T9" fmla="*/ 84562 h 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4" h="811">
                    <a:moveTo>
                      <a:pt x="0" y="90"/>
                    </a:moveTo>
                    <a:lnTo>
                      <a:pt x="468" y="0"/>
                    </a:lnTo>
                    <a:lnTo>
                      <a:pt x="844" y="651"/>
                    </a:lnTo>
                    <a:lnTo>
                      <a:pt x="0" y="811"/>
                    </a:lnTo>
                    <a:lnTo>
                      <a:pt x="0" y="9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nvGrpSpPr>
              <p:cNvPr id="91160" name="组合 4"/>
              <p:cNvGrpSpPr/>
              <p:nvPr/>
            </p:nvGrpSpPr>
            <p:grpSpPr>
              <a:xfrm>
                <a:off x="4175125" y="2328863"/>
                <a:ext cx="2074863" cy="844550"/>
                <a:chOff x="4175125" y="2328863"/>
                <a:chExt cx="2074863" cy="844550"/>
              </a:xfrm>
            </p:grpSpPr>
            <p:sp>
              <p:nvSpPr>
                <p:cNvPr id="67613" name="Freeform 16" descr="© INSCALE GmbH, 21.06.2010"/>
                <p:cNvSpPr>
                  <a:spLocks noChangeAspect="1" noChangeArrowheads="1"/>
                </p:cNvSpPr>
                <p:nvPr/>
              </p:nvSpPr>
              <p:spPr bwMode="auto">
                <a:xfrm>
                  <a:off x="4174693" y="2411634"/>
                  <a:ext cx="1037369" cy="761741"/>
                </a:xfrm>
                <a:custGeom>
                  <a:avLst/>
                  <a:gdLst>
                    <a:gd name="T0" fmla="*/ 461844 w 843"/>
                    <a:gd name="T1" fmla="*/ 0 h 811"/>
                    <a:gd name="T2" fmla="*/ 1038225 w 843"/>
                    <a:gd name="T3" fmla="*/ 84562 h 811"/>
                    <a:gd name="T4" fmla="*/ 1038225 w 843"/>
                    <a:gd name="T5" fmla="*/ 762000 h 811"/>
                    <a:gd name="T6" fmla="*/ 0 w 843"/>
                    <a:gd name="T7" fmla="*/ 611667 h 811"/>
                    <a:gd name="T8" fmla="*/ 461844 w 843"/>
                    <a:gd name="T9" fmla="*/ 0 h 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3" h="811">
                      <a:moveTo>
                        <a:pt x="375" y="0"/>
                      </a:moveTo>
                      <a:lnTo>
                        <a:pt x="843" y="90"/>
                      </a:lnTo>
                      <a:lnTo>
                        <a:pt x="843" y="811"/>
                      </a:lnTo>
                      <a:lnTo>
                        <a:pt x="0" y="651"/>
                      </a:lnTo>
                      <a:lnTo>
                        <a:pt x="375"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14" name="Freeform 25" descr="© INSCALE GmbH, 21.06.2010"/>
                <p:cNvSpPr>
                  <a:spLocks noChangeAspect="1" noChangeArrowheads="1"/>
                </p:cNvSpPr>
                <p:nvPr/>
              </p:nvSpPr>
              <p:spPr bwMode="auto">
                <a:xfrm>
                  <a:off x="4638440" y="2328467"/>
                  <a:ext cx="1150478" cy="170116"/>
                </a:xfrm>
                <a:custGeom>
                  <a:avLst/>
                  <a:gdLst>
                    <a:gd name="T0" fmla="*/ 0 w 936"/>
                    <a:gd name="T1" fmla="*/ 84931 h 180"/>
                    <a:gd name="T2" fmla="*/ 575469 w 936"/>
                    <a:gd name="T3" fmla="*/ 0 h 180"/>
                    <a:gd name="T4" fmla="*/ 1150938 w 936"/>
                    <a:gd name="T5" fmla="*/ 84931 h 180"/>
                    <a:gd name="T6" fmla="*/ 575469 w 936"/>
                    <a:gd name="T7" fmla="*/ 169862 h 180"/>
                    <a:gd name="T8" fmla="*/ 0 w 936"/>
                    <a:gd name="T9" fmla="*/ 84931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6" h="180">
                      <a:moveTo>
                        <a:pt x="0" y="90"/>
                      </a:moveTo>
                      <a:lnTo>
                        <a:pt x="468" y="0"/>
                      </a:lnTo>
                      <a:lnTo>
                        <a:pt x="936" y="90"/>
                      </a:lnTo>
                      <a:lnTo>
                        <a:pt x="468" y="180"/>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15" name="Freeform 30" descr="© INSCALE GmbH, 21.06.2010"/>
                <p:cNvSpPr>
                  <a:spLocks noChangeAspect="1" noChangeArrowheads="1"/>
                </p:cNvSpPr>
                <p:nvPr/>
              </p:nvSpPr>
              <p:spPr bwMode="auto">
                <a:xfrm>
                  <a:off x="4174693" y="2870947"/>
                  <a:ext cx="1037369" cy="302428"/>
                </a:xfrm>
                <a:custGeom>
                  <a:avLst/>
                  <a:gdLst>
                    <a:gd name="T0" fmla="*/ 0 w 843"/>
                    <a:gd name="T1" fmla="*/ 152548 h 322"/>
                    <a:gd name="T2" fmla="*/ 1038225 w 843"/>
                    <a:gd name="T3" fmla="*/ 0 h 322"/>
                    <a:gd name="T4" fmla="*/ 1038225 w 843"/>
                    <a:gd name="T5" fmla="*/ 303213 h 322"/>
                    <a:gd name="T6" fmla="*/ 0 w 843"/>
                    <a:gd name="T7" fmla="*/ 152548 h 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 h="322">
                      <a:moveTo>
                        <a:pt x="0" y="162"/>
                      </a:moveTo>
                      <a:lnTo>
                        <a:pt x="843" y="0"/>
                      </a:lnTo>
                      <a:lnTo>
                        <a:pt x="843" y="322"/>
                      </a:lnTo>
                      <a:lnTo>
                        <a:pt x="0" y="162"/>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16" name="Freeform 31" descr="© INSCALE GmbH, 21.06.2010"/>
                <p:cNvSpPr>
                  <a:spLocks noChangeAspect="1" noChangeArrowheads="1"/>
                </p:cNvSpPr>
                <p:nvPr/>
              </p:nvSpPr>
              <p:spPr bwMode="auto">
                <a:xfrm>
                  <a:off x="5212062" y="2870947"/>
                  <a:ext cx="1037369" cy="302428"/>
                </a:xfrm>
                <a:custGeom>
                  <a:avLst/>
                  <a:gdLst>
                    <a:gd name="T0" fmla="*/ 0 w 844"/>
                    <a:gd name="T1" fmla="*/ 0 h 322"/>
                    <a:gd name="T2" fmla="*/ 1036638 w 844"/>
                    <a:gd name="T3" fmla="*/ 152548 h 322"/>
                    <a:gd name="T4" fmla="*/ 0 w 844"/>
                    <a:gd name="T5" fmla="*/ 303213 h 322"/>
                    <a:gd name="T6" fmla="*/ 0 w 844"/>
                    <a:gd name="T7" fmla="*/ 0 h 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4" h="322">
                      <a:moveTo>
                        <a:pt x="0" y="0"/>
                      </a:moveTo>
                      <a:lnTo>
                        <a:pt x="844" y="162"/>
                      </a:lnTo>
                      <a:lnTo>
                        <a:pt x="0" y="322"/>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grpSp>
        <p:grpSp>
          <p:nvGrpSpPr>
            <p:cNvPr id="91146" name="组合 33"/>
            <p:cNvGrpSpPr/>
            <p:nvPr/>
          </p:nvGrpSpPr>
          <p:grpSpPr>
            <a:xfrm>
              <a:off x="3514350" y="2622780"/>
              <a:ext cx="907765" cy="566777"/>
              <a:chOff x="4752975" y="1654175"/>
              <a:chExt cx="923925" cy="674688"/>
            </a:xfrm>
          </p:grpSpPr>
          <p:sp>
            <p:nvSpPr>
              <p:cNvPr id="67607" name="Freeform 18" descr="© INSCALE GmbH, 21.06.2010"/>
              <p:cNvSpPr>
                <a:spLocks noChangeAspect="1" noChangeArrowheads="1"/>
              </p:cNvSpPr>
              <p:nvPr/>
            </p:nvSpPr>
            <p:spPr bwMode="auto">
              <a:xfrm>
                <a:off x="4753164" y="1653671"/>
                <a:ext cx="460515" cy="674794"/>
              </a:xfrm>
              <a:custGeom>
                <a:avLst/>
                <a:gdLst>
                  <a:gd name="T0" fmla="*/ 460375 w 374"/>
                  <a:gd name="T1" fmla="*/ 0 h 718"/>
                  <a:gd name="T2" fmla="*/ 460375 w 374"/>
                  <a:gd name="T3" fmla="*/ 674688 h 718"/>
                  <a:gd name="T4" fmla="*/ 0 w 374"/>
                  <a:gd name="T5" fmla="*/ 607031 h 718"/>
                  <a:gd name="T6" fmla="*/ 460375 w 374"/>
                  <a:gd name="T7" fmla="*/ 0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 h="718">
                    <a:moveTo>
                      <a:pt x="374" y="0"/>
                    </a:moveTo>
                    <a:lnTo>
                      <a:pt x="374" y="718"/>
                    </a:lnTo>
                    <a:lnTo>
                      <a:pt x="0" y="646"/>
                    </a:lnTo>
                    <a:lnTo>
                      <a:pt x="374"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08" name="Freeform 19" descr="© INSCALE GmbH, 21.06.2010"/>
              <p:cNvSpPr>
                <a:spLocks noChangeAspect="1" noChangeArrowheads="1"/>
              </p:cNvSpPr>
              <p:nvPr/>
            </p:nvSpPr>
            <p:spPr bwMode="auto">
              <a:xfrm>
                <a:off x="5213679" y="1653671"/>
                <a:ext cx="463745" cy="674794"/>
              </a:xfrm>
              <a:custGeom>
                <a:avLst/>
                <a:gdLst>
                  <a:gd name="T0" fmla="*/ 0 w 376"/>
                  <a:gd name="T1" fmla="*/ 0 h 718"/>
                  <a:gd name="T2" fmla="*/ 463550 w 376"/>
                  <a:gd name="T3" fmla="*/ 607031 h 718"/>
                  <a:gd name="T4" fmla="*/ 0 w 376"/>
                  <a:gd name="T5" fmla="*/ 674688 h 718"/>
                  <a:gd name="T6" fmla="*/ 0 w 376"/>
                  <a:gd name="T7" fmla="*/ 0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718">
                    <a:moveTo>
                      <a:pt x="0" y="0"/>
                    </a:moveTo>
                    <a:lnTo>
                      <a:pt x="376" y="646"/>
                    </a:lnTo>
                    <a:lnTo>
                      <a:pt x="0" y="718"/>
                    </a:lnTo>
                    <a:lnTo>
                      <a:pt x="0" y="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09" name="Freeform 32" descr="© INSCALE GmbH, 21.06.2010"/>
              <p:cNvSpPr>
                <a:spLocks noChangeAspect="1" noChangeArrowheads="1"/>
              </p:cNvSpPr>
              <p:nvPr/>
            </p:nvSpPr>
            <p:spPr bwMode="auto">
              <a:xfrm>
                <a:off x="4753164" y="2196153"/>
                <a:ext cx="460515" cy="132312"/>
              </a:xfrm>
              <a:custGeom>
                <a:avLst/>
                <a:gdLst>
                  <a:gd name="T0" fmla="*/ 0 w 374"/>
                  <a:gd name="T1" fmla="*/ 64954 h 142"/>
                  <a:gd name="T2" fmla="*/ 460375 w 374"/>
                  <a:gd name="T3" fmla="*/ 0 h 142"/>
                  <a:gd name="T4" fmla="*/ 460375 w 374"/>
                  <a:gd name="T5" fmla="*/ 131763 h 142"/>
                  <a:gd name="T6" fmla="*/ 0 w 374"/>
                  <a:gd name="T7" fmla="*/ 64954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 h="142">
                    <a:moveTo>
                      <a:pt x="0" y="70"/>
                    </a:moveTo>
                    <a:lnTo>
                      <a:pt x="374" y="0"/>
                    </a:lnTo>
                    <a:lnTo>
                      <a:pt x="374" y="142"/>
                    </a:lnTo>
                    <a:lnTo>
                      <a:pt x="0" y="7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10" name="Freeform 33" descr="© INSCALE GmbH, 21.06.2010"/>
              <p:cNvSpPr>
                <a:spLocks noChangeAspect="1" noChangeArrowheads="1"/>
              </p:cNvSpPr>
              <p:nvPr/>
            </p:nvSpPr>
            <p:spPr bwMode="auto">
              <a:xfrm>
                <a:off x="5213679" y="2196153"/>
                <a:ext cx="463745" cy="132312"/>
              </a:xfrm>
              <a:custGeom>
                <a:avLst/>
                <a:gdLst>
                  <a:gd name="T0" fmla="*/ 0 w 376"/>
                  <a:gd name="T1" fmla="*/ 0 h 142"/>
                  <a:gd name="T2" fmla="*/ 463550 w 376"/>
                  <a:gd name="T3" fmla="*/ 64954 h 142"/>
                  <a:gd name="T4" fmla="*/ 0 w 376"/>
                  <a:gd name="T5" fmla="*/ 131763 h 142"/>
                  <a:gd name="T6" fmla="*/ 0 w 376"/>
                  <a:gd name="T7" fmla="*/ 0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142">
                    <a:moveTo>
                      <a:pt x="0" y="0"/>
                    </a:moveTo>
                    <a:lnTo>
                      <a:pt x="376" y="70"/>
                    </a:lnTo>
                    <a:lnTo>
                      <a:pt x="0" y="142"/>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67605" name="Text Box 34"/>
            <p:cNvSpPr txBox="1">
              <a:spLocks noChangeArrowheads="1"/>
            </p:cNvSpPr>
            <p:nvPr/>
          </p:nvSpPr>
          <p:spPr bwMode="auto">
            <a:xfrm>
              <a:off x="6630948" y="2546140"/>
              <a:ext cx="2567110" cy="6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86" tIns="78886" rIns="63110" bIns="78886">
              <a:spAutoFit/>
            </a:bodyPr>
            <a:lstStyle>
              <a:lvl1pPr marL="177800" indent="-177800" defTabSz="801370">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defTabSz="80137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177800" marR="0" lvl="0" indent="-177800" algn="r" defTabSz="80137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个体防护控制</a:t>
              </a:r>
              <a:endPar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7606" name="Line 37" descr="© INSCALE GmbH, 21.06.2010"/>
            <p:cNvSpPr>
              <a:spLocks noChangeShapeType="1"/>
            </p:cNvSpPr>
            <p:nvPr/>
          </p:nvSpPr>
          <p:spPr bwMode="auto">
            <a:xfrm>
              <a:off x="4476607" y="3133648"/>
              <a:ext cx="4719864"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03" name="Text Box 35"/>
            <p:cNvSpPr txBox="1">
              <a:spLocks noChangeArrowheads="1"/>
            </p:cNvSpPr>
            <p:nvPr/>
          </p:nvSpPr>
          <p:spPr bwMode="auto">
            <a:xfrm>
              <a:off x="6630948" y="3186048"/>
              <a:ext cx="2567110" cy="6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86" tIns="78886" rIns="63110" bIns="78886">
              <a:spAutoFit/>
            </a:bodyPr>
            <a:lstStyle>
              <a:lvl1pPr marL="177800" indent="-177800" defTabSz="801370">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defTabSz="80137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177800" marR="0" lvl="0" indent="-177800" algn="r" defTabSz="80137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GB"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教育控制</a:t>
              </a:r>
              <a:endParaRPr kumimoji="0" lang="zh-CN" altLang="en-GB"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7604" name="Line 38" descr="© INSCALE GmbH, 21.06.2010"/>
            <p:cNvSpPr>
              <a:spLocks noChangeShapeType="1"/>
            </p:cNvSpPr>
            <p:nvPr/>
          </p:nvSpPr>
          <p:spPr bwMode="auto">
            <a:xfrm>
              <a:off x="4984631" y="3771968"/>
              <a:ext cx="4211840"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601" name="Text Box 36"/>
            <p:cNvSpPr txBox="1">
              <a:spLocks noChangeArrowheads="1"/>
            </p:cNvSpPr>
            <p:nvPr/>
          </p:nvSpPr>
          <p:spPr bwMode="auto">
            <a:xfrm>
              <a:off x="5562509" y="3824368"/>
              <a:ext cx="3635549" cy="6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86" tIns="78886" rIns="63110" bIns="78886">
              <a:spAutoFit/>
            </a:bodyPr>
            <a:lstStyle>
              <a:lvl1pPr marL="177800" indent="-177800" defTabSz="801370">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defTabSz="80137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177800" marR="0" lvl="0" indent="-177800" algn="r" defTabSz="80137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管理（行政）控制</a:t>
              </a:r>
              <a:endPar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7602" name="Line 39" descr="© INSCALE GmbH, 21.06.2010"/>
            <p:cNvSpPr>
              <a:spLocks noChangeShapeType="1"/>
            </p:cNvSpPr>
            <p:nvPr/>
          </p:nvSpPr>
          <p:spPr bwMode="auto">
            <a:xfrm>
              <a:off x="5549808" y="4415051"/>
              <a:ext cx="3646663"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599" name="Text Box 42"/>
            <p:cNvSpPr txBox="1">
              <a:spLocks noChangeArrowheads="1"/>
            </p:cNvSpPr>
            <p:nvPr/>
          </p:nvSpPr>
          <p:spPr bwMode="auto">
            <a:xfrm>
              <a:off x="6720077" y="4415283"/>
              <a:ext cx="2476214" cy="6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886" tIns="78886" rIns="63110" bIns="78886">
              <a:spAutoFit/>
            </a:bodyPr>
            <a:lstStyle>
              <a:lvl1pPr marL="177800" indent="-177800" defTabSz="801370">
                <a:buFont typeface="Arial" panose="020B0604020202020204" pitchFamily="34" charset="0"/>
                <a:defRPr>
                  <a:solidFill>
                    <a:schemeClr val="tx1"/>
                  </a:solidFill>
                  <a:latin typeface="Arial" panose="020B0604020202020204" pitchFamily="34" charset="0"/>
                  <a:ea typeface="黑体" panose="02010609060101010101" charset="-122"/>
                </a:defRPr>
              </a:lvl1pPr>
              <a:lvl2pPr marL="742950" indent="-285750" defTabSz="801370">
                <a:buFont typeface="Arial" panose="020B0604020202020204" pitchFamily="34" charset="0"/>
                <a:defRPr>
                  <a:solidFill>
                    <a:schemeClr val="tx1"/>
                  </a:solidFill>
                  <a:latin typeface="Arial" panose="020B0604020202020204" pitchFamily="34" charset="0"/>
                  <a:ea typeface="黑体" panose="02010609060101010101" charset="-122"/>
                </a:defRPr>
              </a:lvl2pPr>
              <a:lvl3pPr marL="11430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3pPr>
              <a:lvl4pPr marL="16002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4pPr>
              <a:lvl5pPr marL="2057400" indent="-228600" defTabSz="801370">
                <a:buFont typeface="Arial" panose="020B0604020202020204" pitchFamily="34" charset="0"/>
                <a:defRPr>
                  <a:solidFill>
                    <a:schemeClr val="tx1"/>
                  </a:solidFill>
                  <a:latin typeface="Arial" panose="020B0604020202020204" pitchFamily="34" charset="0"/>
                  <a:ea typeface="黑体" panose="02010609060101010101" charset="-122"/>
                </a:defRPr>
              </a:lvl5pPr>
              <a:lvl6pPr marL="25146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defTabSz="80137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marL="177800" marR="0" lvl="0" indent="-177800" algn="r" defTabSz="80137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工程技术措施</a:t>
              </a:r>
              <a:endParaRPr kumimoji="0" lang="zh-CN" altLang="en-US" sz="21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7600" name="Line 43" descr="© INSCALE GmbH, 21.06.2010"/>
            <p:cNvSpPr>
              <a:spLocks noChangeShapeType="1"/>
            </p:cNvSpPr>
            <p:nvPr/>
          </p:nvSpPr>
          <p:spPr bwMode="auto">
            <a:xfrm>
              <a:off x="6121335" y="5054958"/>
              <a:ext cx="3076723"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lIns="80148" tIns="40071" rIns="80148" bIns="4007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91139" name="TextBox 44"/>
          <p:cNvSpPr txBox="1"/>
          <p:nvPr/>
        </p:nvSpPr>
        <p:spPr>
          <a:xfrm>
            <a:off x="712828" y="993937"/>
            <a:ext cx="423879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典型控制措施的制定</a:t>
            </a:r>
            <a:endParaRPr lang="zh-CN" altLang="en-US" sz="1800" dirty="0">
              <a:solidFill>
                <a:srgbClr val="5F5E5C"/>
              </a:solidFill>
              <a:latin typeface="微软雅黑" panose="020B0503020204020204" charset="-122"/>
              <a:ea typeface="微软雅黑" panose="020B0503020204020204" charset="-122"/>
            </a:endParaRPr>
          </a:p>
        </p:txBody>
      </p:sp>
      <p:pic>
        <p:nvPicPr>
          <p:cNvPr id="91140" name="Picture 2" descr="F:\360云盘\漂亮羽箭.png"/>
          <p:cNvPicPr>
            <a:picLocks noChangeAspect="1"/>
          </p:cNvPicPr>
          <p:nvPr/>
        </p:nvPicPr>
        <p:blipFill>
          <a:blip r:embed="rId2"/>
          <a:stretch>
            <a:fillRect/>
          </a:stretch>
        </p:blipFill>
        <p:spPr>
          <a:xfrm>
            <a:off x="496247" y="1086757"/>
            <a:ext cx="208251" cy="208251"/>
          </a:xfrm>
          <a:prstGeom prst="rect">
            <a:avLst/>
          </a:prstGeom>
          <a:noFill/>
          <a:ln w="9525">
            <a:noFill/>
          </a:ln>
        </p:spPr>
      </p:pic>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2162" name="TextBox 5"/>
          <p:cNvSpPr txBox="1"/>
          <p:nvPr/>
        </p:nvSpPr>
        <p:spPr>
          <a:xfrm>
            <a:off x="989053" y="1003462"/>
            <a:ext cx="423879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工程技术措施</a:t>
            </a:r>
            <a:endParaRPr lang="zh-CN" altLang="en-US" sz="1800" dirty="0">
              <a:solidFill>
                <a:srgbClr val="5F5E5C"/>
              </a:solidFill>
              <a:latin typeface="微软雅黑" panose="020B0503020204020204" charset="-122"/>
              <a:ea typeface="微软雅黑" panose="020B0503020204020204" charset="-122"/>
            </a:endParaRPr>
          </a:p>
        </p:txBody>
      </p:sp>
      <p:pic>
        <p:nvPicPr>
          <p:cNvPr id="92163" name="Picture 2" descr="F:\360云盘\漂亮羽箭.png"/>
          <p:cNvPicPr>
            <a:picLocks noChangeAspect="1"/>
          </p:cNvPicPr>
          <p:nvPr/>
        </p:nvPicPr>
        <p:blipFill>
          <a:blip r:embed="rId2"/>
          <a:stretch>
            <a:fillRect/>
          </a:stretch>
        </p:blipFill>
        <p:spPr>
          <a:xfrm>
            <a:off x="772472" y="1096282"/>
            <a:ext cx="208251" cy="208251"/>
          </a:xfrm>
          <a:prstGeom prst="rect">
            <a:avLst/>
          </a:prstGeom>
          <a:noFill/>
          <a:ln w="9525">
            <a:noFill/>
          </a:ln>
        </p:spPr>
      </p:pic>
      <p:sp>
        <p:nvSpPr>
          <p:cNvPr id="10" name="矩形 9"/>
          <p:cNvSpPr/>
          <p:nvPr/>
        </p:nvSpPr>
        <p:spPr>
          <a:xfrm>
            <a:off x="980440" y="1661160"/>
            <a:ext cx="7775575" cy="28346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工程技术措施的实施等级顺序是直接安全技术措施、间接安全技术措施、指示性安全技术措施等；根据等级顺序的要求应遵循的具体原则应按消除、预防、减弱、隔离、连锁、警告的等级顺序选择安全技术措施；并应具有针对性、可操作性和经济合理性并符合国家有关法规、标准和设计规范的规定。根据安全技术措施等级顺序的要求，应遵循以下具体原则：</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文本框 10"/>
          <p:cNvSpPr txBox="1"/>
          <p:nvPr/>
        </p:nvSpPr>
        <p:spPr>
          <a:xfrm>
            <a:off x="6285107" y="1095800"/>
            <a:ext cx="2138440" cy="483235"/>
          </a:xfrm>
          <a:prstGeom prst="rect">
            <a:avLst/>
          </a:prstGeom>
          <a:noFill/>
          <a:ln w="15875" cap="flat" cmpd="dbl">
            <a:solidFill>
              <a:schemeClr val="accent1"/>
            </a:solidFill>
            <a:prstDash val="sysDash"/>
            <a:miter/>
            <a:headEnd type="none" w="med" len="med"/>
            <a:tailEnd type="none" w="med" len="med"/>
          </a:ln>
        </p:spPr>
        <p:txBody>
          <a:bodyPr>
            <a:spAutoFit/>
          </a:bodyPr>
          <a:lstStyle/>
          <a:p>
            <a:pPr lvl="0" eaLnBrk="1" hangingPunct="1"/>
            <a:r>
              <a:rPr lang="en-US" altLang="zh-CN" sz="21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本质安全</a:t>
            </a:r>
            <a:endParaRPr lang="zh-CN" altLang="en-US" sz="2400" b="1" dirty="0">
              <a:solidFill>
                <a:srgbClr val="FF0000"/>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2162" name="TextBox 5"/>
          <p:cNvSpPr txBox="1"/>
          <p:nvPr/>
        </p:nvSpPr>
        <p:spPr>
          <a:xfrm>
            <a:off x="989053" y="1003462"/>
            <a:ext cx="423879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工程技术措施</a:t>
            </a:r>
            <a:endParaRPr lang="zh-CN" altLang="en-US" sz="1800" dirty="0">
              <a:solidFill>
                <a:srgbClr val="5F5E5C"/>
              </a:solidFill>
              <a:latin typeface="微软雅黑" panose="020B0503020204020204" charset="-122"/>
              <a:ea typeface="微软雅黑" panose="020B0503020204020204" charset="-122"/>
            </a:endParaRPr>
          </a:p>
        </p:txBody>
      </p:sp>
      <p:pic>
        <p:nvPicPr>
          <p:cNvPr id="92163" name="Picture 2" descr="F:\360云盘\漂亮羽箭.png"/>
          <p:cNvPicPr>
            <a:picLocks noChangeAspect="1"/>
          </p:cNvPicPr>
          <p:nvPr/>
        </p:nvPicPr>
        <p:blipFill>
          <a:blip r:embed="rId2"/>
          <a:stretch>
            <a:fillRect/>
          </a:stretch>
        </p:blipFill>
        <p:spPr>
          <a:xfrm>
            <a:off x="772472" y="1096282"/>
            <a:ext cx="208251" cy="208251"/>
          </a:xfrm>
          <a:prstGeom prst="rect">
            <a:avLst/>
          </a:prstGeom>
          <a:noFill/>
          <a:ln w="9525">
            <a:noFill/>
          </a:ln>
        </p:spPr>
      </p:pic>
      <p:sp>
        <p:nvSpPr>
          <p:cNvPr id="11" name="文本框 10"/>
          <p:cNvSpPr txBox="1"/>
          <p:nvPr/>
        </p:nvSpPr>
        <p:spPr>
          <a:xfrm>
            <a:off x="6285107" y="1095800"/>
            <a:ext cx="2138440" cy="483235"/>
          </a:xfrm>
          <a:prstGeom prst="rect">
            <a:avLst/>
          </a:prstGeom>
          <a:noFill/>
          <a:ln w="15875" cap="flat" cmpd="dbl">
            <a:solidFill>
              <a:schemeClr val="accent1"/>
            </a:solidFill>
            <a:prstDash val="sysDash"/>
            <a:miter/>
            <a:headEnd type="none" w="med" len="med"/>
            <a:tailEnd type="none" w="med" len="med"/>
          </a:ln>
        </p:spPr>
        <p:txBody>
          <a:bodyPr>
            <a:spAutoFit/>
          </a:bodyPr>
          <a:lstStyle/>
          <a:p>
            <a:pPr lvl="0" eaLnBrk="1" hangingPunct="1"/>
            <a:r>
              <a:rPr lang="en-US" altLang="zh-CN" sz="21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本质安全</a:t>
            </a:r>
            <a:endParaRPr lang="zh-CN" altLang="en-US" sz="2400" b="1" dirty="0">
              <a:solidFill>
                <a:srgbClr val="FF0000"/>
              </a:solidFill>
              <a:latin typeface="微软雅黑" panose="020B0503020204020204" charset="-122"/>
              <a:ea typeface="微软雅黑" panose="020B0503020204020204" charset="-122"/>
            </a:endParaRPr>
          </a:p>
        </p:txBody>
      </p:sp>
      <p:sp>
        <p:nvSpPr>
          <p:cNvPr id="10" name="矩形 9"/>
          <p:cNvSpPr/>
          <p:nvPr/>
        </p:nvSpPr>
        <p:spPr>
          <a:xfrm>
            <a:off x="989330" y="1810385"/>
            <a:ext cx="7775575" cy="234628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1、消除：</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尽可能从根本上消除危险、有害因素；如采用无害化工艺技术，采用自动化、机械化作业等；</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2、预防：</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当消除危险、有害因素有困难时，可采取预防性技术措施，预防危险、危害的发生；如增加防护人员、使用防护设施，安全阀、安全屏护、漏电保护装置、安全电压、熔断器等安全防护装置等。</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2162" name="TextBox 5"/>
          <p:cNvSpPr txBox="1"/>
          <p:nvPr/>
        </p:nvSpPr>
        <p:spPr>
          <a:xfrm>
            <a:off x="989053" y="1003462"/>
            <a:ext cx="423879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工程技术措施</a:t>
            </a:r>
            <a:endParaRPr lang="zh-CN" altLang="en-US" sz="1800" dirty="0">
              <a:solidFill>
                <a:srgbClr val="5F5E5C"/>
              </a:solidFill>
              <a:latin typeface="微软雅黑" panose="020B0503020204020204" charset="-122"/>
              <a:ea typeface="微软雅黑" panose="020B0503020204020204" charset="-122"/>
            </a:endParaRPr>
          </a:p>
        </p:txBody>
      </p:sp>
      <p:pic>
        <p:nvPicPr>
          <p:cNvPr id="92163" name="Picture 2" descr="F:\360云盘\漂亮羽箭.png"/>
          <p:cNvPicPr>
            <a:picLocks noChangeAspect="1"/>
          </p:cNvPicPr>
          <p:nvPr/>
        </p:nvPicPr>
        <p:blipFill>
          <a:blip r:embed="rId2"/>
          <a:stretch>
            <a:fillRect/>
          </a:stretch>
        </p:blipFill>
        <p:spPr>
          <a:xfrm>
            <a:off x="772472" y="1096282"/>
            <a:ext cx="208251" cy="208251"/>
          </a:xfrm>
          <a:prstGeom prst="rect">
            <a:avLst/>
          </a:prstGeom>
          <a:noFill/>
          <a:ln w="9525">
            <a:noFill/>
          </a:ln>
        </p:spPr>
      </p:pic>
      <p:sp>
        <p:nvSpPr>
          <p:cNvPr id="10" name="矩形 9"/>
          <p:cNvSpPr/>
          <p:nvPr/>
        </p:nvSpPr>
        <p:spPr>
          <a:xfrm>
            <a:off x="980440" y="1661160"/>
            <a:ext cx="7775575" cy="32918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3、减弱：</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在无法消除危险、有害因素和难以预防的情况下，可采取减少危险、危害的措施；如局部通风排毒装置、降温措施、避雷装置、消除静电装置、减振装置、消声装置等；</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4、隔离：</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在无法消除、预防、减弱的情况下，应将人员与危险、有害因素隔开和将不能共存的物质分开；如遥控作业、升降式作业平台、安全罩、防护屏、隔离操作室、安全距离、事故发生时的自救装置（如防护服、各类防毒面具）等；</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文本框 10"/>
          <p:cNvSpPr txBox="1"/>
          <p:nvPr/>
        </p:nvSpPr>
        <p:spPr>
          <a:xfrm>
            <a:off x="6285107" y="1095800"/>
            <a:ext cx="2138440" cy="483235"/>
          </a:xfrm>
          <a:prstGeom prst="rect">
            <a:avLst/>
          </a:prstGeom>
          <a:noFill/>
          <a:ln w="15875" cap="flat" cmpd="dbl">
            <a:solidFill>
              <a:schemeClr val="accent1"/>
            </a:solidFill>
            <a:prstDash val="sysDash"/>
            <a:miter/>
            <a:headEnd type="none" w="med" len="med"/>
            <a:tailEnd type="none" w="med" len="med"/>
          </a:ln>
        </p:spPr>
        <p:txBody>
          <a:bodyPr>
            <a:spAutoFit/>
          </a:bodyPr>
          <a:lstStyle/>
          <a:p>
            <a:pPr lvl="0" eaLnBrk="1" hangingPunct="1"/>
            <a:r>
              <a:rPr lang="en-US" altLang="zh-CN" sz="21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本质安全</a:t>
            </a:r>
            <a:endParaRPr lang="zh-CN" altLang="en-US" sz="2400" b="1" dirty="0">
              <a:solidFill>
                <a:srgbClr val="FF0000"/>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2162" name="TextBox 5"/>
          <p:cNvSpPr txBox="1"/>
          <p:nvPr/>
        </p:nvSpPr>
        <p:spPr>
          <a:xfrm>
            <a:off x="989053" y="1003462"/>
            <a:ext cx="423879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工程技术措施</a:t>
            </a:r>
            <a:endParaRPr lang="zh-CN" altLang="en-US" sz="1800" dirty="0">
              <a:solidFill>
                <a:srgbClr val="5F5E5C"/>
              </a:solidFill>
              <a:latin typeface="微软雅黑" panose="020B0503020204020204" charset="-122"/>
              <a:ea typeface="微软雅黑" panose="020B0503020204020204" charset="-122"/>
            </a:endParaRPr>
          </a:p>
        </p:txBody>
      </p:sp>
      <p:pic>
        <p:nvPicPr>
          <p:cNvPr id="92163" name="Picture 2" descr="F:\360云盘\漂亮羽箭.png"/>
          <p:cNvPicPr>
            <a:picLocks noChangeAspect="1"/>
          </p:cNvPicPr>
          <p:nvPr/>
        </p:nvPicPr>
        <p:blipFill>
          <a:blip r:embed="rId2"/>
          <a:stretch>
            <a:fillRect/>
          </a:stretch>
        </p:blipFill>
        <p:spPr>
          <a:xfrm>
            <a:off x="772472" y="1096282"/>
            <a:ext cx="208251" cy="208251"/>
          </a:xfrm>
          <a:prstGeom prst="rect">
            <a:avLst/>
          </a:prstGeom>
          <a:noFill/>
          <a:ln w="9525">
            <a:noFill/>
          </a:ln>
        </p:spPr>
      </p:pic>
      <p:sp>
        <p:nvSpPr>
          <p:cNvPr id="10" name="矩形 9"/>
          <p:cNvSpPr/>
          <p:nvPr/>
        </p:nvSpPr>
        <p:spPr>
          <a:xfrm>
            <a:off x="980440" y="1661160"/>
            <a:ext cx="7775575" cy="23774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5、连锁：</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当操作者失误或设备运行一旦达到危险状态时，应通过连锁装置终止危险、危害发生；如特种设备的安全附件、安全保护装置。</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6、警告：</a:t>
            </a:r>
            <a:r>
              <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在易发生故障和危险性较大的地方，配置醒目的安全色、安全警示标志；必要时设置声、光或声光组合报警装置。 </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1" name="文本框 10"/>
          <p:cNvSpPr txBox="1"/>
          <p:nvPr/>
        </p:nvSpPr>
        <p:spPr>
          <a:xfrm>
            <a:off x="6285107" y="1095800"/>
            <a:ext cx="2138440" cy="483235"/>
          </a:xfrm>
          <a:prstGeom prst="rect">
            <a:avLst/>
          </a:prstGeom>
          <a:noFill/>
          <a:ln w="15875" cap="flat" cmpd="dbl">
            <a:solidFill>
              <a:schemeClr val="accent1"/>
            </a:solidFill>
            <a:prstDash val="sysDash"/>
            <a:miter/>
            <a:headEnd type="none" w="med" len="med"/>
            <a:tailEnd type="none" w="med" len="med"/>
          </a:ln>
        </p:spPr>
        <p:txBody>
          <a:bodyPr>
            <a:spAutoFit/>
          </a:bodyPr>
          <a:lstStyle/>
          <a:p>
            <a:pPr lvl="0" eaLnBrk="1" hangingPunct="1"/>
            <a:r>
              <a:rPr lang="en-US" altLang="zh-CN" sz="21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本质安全</a:t>
            </a:r>
            <a:endParaRPr lang="zh-CN" altLang="en-US" sz="2400" b="1" dirty="0">
              <a:solidFill>
                <a:srgbClr val="FF0000"/>
              </a:solidFill>
              <a:latin typeface="微软雅黑" panose="020B0503020204020204" charset="-122"/>
              <a:ea typeface="微软雅黑" panose="020B0503020204020204" charset="-122"/>
            </a:endParaRPr>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3186" name="TextBox 2"/>
          <p:cNvSpPr txBox="1"/>
          <p:nvPr/>
        </p:nvSpPr>
        <p:spPr>
          <a:xfrm>
            <a:off x="926403" y="94885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3187" name="Picture 2" descr="F:\360云盘\漂亮羽箭.png"/>
          <p:cNvPicPr>
            <a:picLocks noChangeAspect="1"/>
          </p:cNvPicPr>
          <p:nvPr/>
        </p:nvPicPr>
        <p:blipFill>
          <a:blip r:embed="rId2"/>
          <a:stretch>
            <a:fillRect/>
          </a:stretch>
        </p:blipFill>
        <p:spPr>
          <a:xfrm>
            <a:off x="709822" y="1041672"/>
            <a:ext cx="207061" cy="208251"/>
          </a:xfrm>
          <a:prstGeom prst="rect">
            <a:avLst/>
          </a:prstGeom>
          <a:noFill/>
          <a:ln w="9525">
            <a:noFill/>
          </a:ln>
        </p:spPr>
      </p:pic>
      <p:sp>
        <p:nvSpPr>
          <p:cNvPr id="12" name="矩形 11"/>
          <p:cNvSpPr/>
          <p:nvPr/>
        </p:nvSpPr>
        <p:spPr>
          <a:xfrm>
            <a:off x="1037103" y="1600725"/>
            <a:ext cx="7071011" cy="23774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管理措施能系统性地解决普遍和长期存在的隐患，各单位在实施隐患治理时，应主动和有意识地研究分析隐患存在与产生原因中的管理因素，发现和掌握其管理规律，通过修订有关规章制度和操作规程并贯彻执行，从根本上解决和消除隐患产生的根源，预防隐患扩大发生事故。</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3186" name="TextBox 2"/>
          <p:cNvSpPr txBox="1"/>
          <p:nvPr/>
        </p:nvSpPr>
        <p:spPr>
          <a:xfrm>
            <a:off x="926403" y="94885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3187" name="Picture 2" descr="F:\360云盘\漂亮羽箭.png"/>
          <p:cNvPicPr>
            <a:picLocks noChangeAspect="1"/>
          </p:cNvPicPr>
          <p:nvPr/>
        </p:nvPicPr>
        <p:blipFill>
          <a:blip r:embed="rId2"/>
          <a:stretch>
            <a:fillRect/>
          </a:stretch>
        </p:blipFill>
        <p:spPr>
          <a:xfrm>
            <a:off x="709822" y="1041672"/>
            <a:ext cx="207061" cy="208251"/>
          </a:xfrm>
          <a:prstGeom prst="rect">
            <a:avLst/>
          </a:prstGeom>
          <a:noFill/>
          <a:ln w="9525">
            <a:noFill/>
          </a:ln>
        </p:spPr>
      </p:pic>
      <p:sp>
        <p:nvSpPr>
          <p:cNvPr id="12" name="矩形 11"/>
          <p:cNvSpPr/>
          <p:nvPr/>
        </p:nvSpPr>
        <p:spPr>
          <a:xfrm>
            <a:off x="1037103" y="1396255"/>
            <a:ext cx="7071011" cy="28346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项目施工过程中每个人的言行都会对项目安全管理工作产生不同的效果，特别是项目领导对待事故隐患排查与治理所持的态度和重视程度不同，往往会导致安全生产的结果截然不同，领导对事故隐患麻木不仁、不管不问的后果必定是祸害上门，所以制定的安全管理措施一定要体现领导责任和包保责任制，定人、定责、按期完成。</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28346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资金是保证隐患整改工作的重要条件，缺少资金就难以落实整改，所制定的隐患整改技术、防护、应急措施就难以实施或被降低标准，没有资金的投人就必然隐患依旧，施工就不可能安全。排查、评估、治理事故隐患是项目安全费用投入重要范围之一，各单位要保证整改隐患所需资金的投入，落实安全生产费用投入制度，切莫因小失大，防止因事故所造成的重大损失。</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4516755" y="69215"/>
            <a:ext cx="3904615" cy="645795"/>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800" b="1" dirty="0">
                <a:solidFill>
                  <a:srgbClr val="C00000"/>
                </a:solidFill>
                <a:latin typeface="微软雅黑" panose="020B0503020204020204" charset="-122"/>
                <a:ea typeface="微软雅黑" panose="020B0503020204020204" charset="-122"/>
              </a:rPr>
              <a:t>安全生产事故隐患分类</a:t>
            </a:r>
            <a:endParaRPr lang="zh-CN" altLang="en-US" sz="2800" b="1" dirty="0">
              <a:solidFill>
                <a:srgbClr val="C00000"/>
              </a:solidFill>
              <a:latin typeface="微软雅黑" panose="020B0503020204020204" charset="-122"/>
              <a:ea typeface="微软雅黑" panose="020B0503020204020204" charset="-122"/>
            </a:endParaRPr>
          </a:p>
        </p:txBody>
      </p:sp>
      <p:sp>
        <p:nvSpPr>
          <p:cNvPr id="3" name="AutoShape 11"/>
          <p:cNvSpPr/>
          <p:nvPr/>
        </p:nvSpPr>
        <p:spPr>
          <a:xfrm>
            <a:off x="790575" y="1065530"/>
            <a:ext cx="247904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sz="2400" dirty="0">
                <a:solidFill>
                  <a:schemeClr val="bg1"/>
                </a:solidFill>
                <a:latin typeface="微软雅黑" panose="020B0503020204020204" charset="-122"/>
                <a:ea typeface="微软雅黑" panose="020B0503020204020204" charset="-122"/>
              </a:rPr>
              <a:t> 隐患分类</a:t>
            </a:r>
            <a:endParaRPr sz="2400" dirty="0">
              <a:solidFill>
                <a:schemeClr val="bg1"/>
              </a:solidFill>
              <a:latin typeface="微软雅黑" panose="020B0503020204020204" charset="-122"/>
              <a:ea typeface="微软雅黑" panose="020B0503020204020204" charset="-122"/>
            </a:endParaRPr>
          </a:p>
        </p:txBody>
      </p:sp>
      <p:sp>
        <p:nvSpPr>
          <p:cNvPr id="2" name="内容占位符 1"/>
          <p:cNvSpPr>
            <a:spLocks noGrp="1"/>
          </p:cNvSpPr>
          <p:nvPr>
            <p:ph sz="quarter" idx="1"/>
          </p:nvPr>
        </p:nvSpPr>
        <p:spPr>
          <a:xfrm>
            <a:off x="835660" y="2088515"/>
            <a:ext cx="7942580" cy="251777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noAutofit/>
          </a:bodyPr>
          <a:lstStyle/>
          <a:p>
            <a:pPr marL="0" marR="0" lvl="0" indent="0" algn="l" defTabSz="914400" rtl="0" eaLnBrk="0" fontAlgn="base" latinLnBrk="0" hangingPunct="0">
              <a:lnSpc>
                <a:spcPct val="150000"/>
              </a:lnSpc>
              <a:spcBef>
                <a:spcPts val="700"/>
              </a:spcBef>
              <a:spcAft>
                <a:spcPct val="0"/>
              </a:spcAft>
              <a:buClr>
                <a:schemeClr val="accent2"/>
              </a:buClr>
              <a:buSzPct val="60000"/>
              <a:buFont typeface="Wingdings" panose="05000000000000000000" pitchFamily="2" charset="2"/>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根据隐患的分类原则，结合隐患排查实际工作情况，从现场操作方面对隐患进行分类，将隐患划分为</a:t>
            </a:r>
            <a:r>
              <a:rPr kumimoji="0"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基础管理和现场管理</a:t>
            </a:r>
            <a:r>
              <a:rPr kumimoji="0"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两部分</a:t>
            </a: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。同时为了兼顾隐患的统计分析工作，了解隐患的分布情况，以便更有针对性的开展安全生产管理工作，制定相应的对策措施，将基础管理和现场管理又细分为</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24</a:t>
            </a: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小类。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670499"/>
            <a:ext cx="8421667" cy="23774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治理措施实施完成后，公司及各单位安质环保部门和工程技术部门人员要对其结果进行验证和效果评估。一般隐患及项目部自行解决的重大隐患由各单位进行验证评估，由公司帮助或协调解决的重大隐患，由公司安质环保部、工程管理部相关人员进行验证评估，实现隐患治理工作“闭环”管理。</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670499"/>
            <a:ext cx="8421667" cy="23774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安全管理措施</a:t>
            </a: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是是保证员工按照一定的方式从事工作，并为采取安全技术措施提供依据和方案，同时，还要对安全防护设施加强维护保养，保证性能正常，否则再先进的安全技术措施也不能发挥有效作用。</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治理措施实施完成后，要对其结果进行验证和效果评估，实现隐患治理工作“闭环”管理。</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450562" name="Rectangle 3"/>
          <p:cNvSpPr>
            <a:spLocks noGrp="1"/>
          </p:cNvSpPr>
          <p:nvPr>
            <p:ph type="body" idx="1"/>
          </p:nvPr>
        </p:nvSpPr>
        <p:spPr>
          <a:xfrm>
            <a:off x="900113" y="2610724"/>
            <a:ext cx="7775972" cy="2064544"/>
          </a:xfrm>
          <a:noFill/>
          <a:ln w="9525">
            <a:miter/>
          </a:ln>
        </p:spPr>
        <p:txBody>
          <a:bodyPr/>
          <a:lstStyle/>
          <a:p>
            <a:pPr algn="just">
              <a:lnSpc>
                <a:spcPct val="150000"/>
              </a:lnSpc>
            </a:pP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是指提高员工安全素质，掌握安全技术知识、操作技能和安全管理水平的手段。</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400" b="1" dirty="0">
                <a:solidFill>
                  <a:srgbClr val="0B4FA0"/>
                </a:solidFill>
                <a:latin typeface="微软雅黑" panose="020B0503020204020204" charset="-122"/>
                <a:ea typeface="微软雅黑" panose="020B0503020204020204" charset="-122"/>
                <a:sym typeface="微软雅黑" panose="020B0503020204020204" charset="-122"/>
              </a:rPr>
              <a:t>没有安全教育就谈不上安全技术措施和安全管理措施。</a:t>
            </a:r>
            <a:endParaRPr lang="zh-CN" altLang="en-US" sz="2400" b="1" dirty="0">
              <a:solidFill>
                <a:srgbClr val="0B4FA0"/>
              </a:solidFill>
              <a:latin typeface="微软雅黑" panose="020B0503020204020204" charset="-122"/>
              <a:ea typeface="微软雅黑" panose="020B0503020204020204" charset="-122"/>
              <a:sym typeface="微软雅黑" panose="020B0503020204020204" charset="-122"/>
            </a:endParaRPr>
          </a:p>
          <a:p>
            <a:endParaRPr lang="zh-CN" altLang="en-US" sz="2400" b="1" dirty="0">
              <a:solidFill>
                <a:srgbClr val="0B4FA0"/>
              </a:solidFill>
              <a:latin typeface="微软雅黑" panose="020B0503020204020204" charset="-122"/>
              <a:ea typeface="微软雅黑" panose="020B0503020204020204" charset="-122"/>
              <a:sym typeface="微软雅黑" panose="020B0503020204020204" charset="-122"/>
            </a:endParaRPr>
          </a:p>
        </p:txBody>
      </p:sp>
      <p:sp>
        <p:nvSpPr>
          <p:cNvPr id="450563" name="Rectangle 3"/>
          <p:cNvSpPr/>
          <p:nvPr/>
        </p:nvSpPr>
        <p:spPr>
          <a:xfrm>
            <a:off x="1034336" y="1699975"/>
            <a:ext cx="7074694" cy="910828"/>
          </a:xfrm>
          <a:prstGeom prst="rect">
            <a:avLst/>
          </a:prstGeom>
          <a:noFill/>
          <a:ln w="9525">
            <a:noFill/>
            <a:miter/>
          </a:ln>
        </p:spPr>
        <p:txBody>
          <a:bodyPr/>
          <a:lstStyle/>
          <a:p>
            <a:pPr marL="342900" lvl="0" indent="-342900" algn="ctr">
              <a:lnSpc>
                <a:spcPct val="120000"/>
              </a:lnSpc>
              <a:buNone/>
            </a:pPr>
            <a:r>
              <a:rPr lang="zh-CN" altLang="en-US" sz="3000" b="1" dirty="0">
                <a:solidFill>
                  <a:schemeClr val="tx1"/>
                </a:solidFill>
                <a:latin typeface="微软雅黑" panose="020B0503020204020204" charset="-122"/>
                <a:ea typeface="微软雅黑" panose="020B0503020204020204" charset="-122"/>
                <a:sym typeface="微软雅黑" panose="020B0503020204020204" charset="-122"/>
              </a:rPr>
              <a:t>治理隐患的基本方法</a:t>
            </a:r>
            <a:r>
              <a:rPr lang="en-US" altLang="zh-CN" sz="1800" b="1" dirty="0">
                <a:solidFill>
                  <a:schemeClr val="accent2"/>
                </a:solidFill>
                <a:latin typeface="微软雅黑" panose="020B0503020204020204" charset="-122"/>
                <a:ea typeface="微软雅黑" panose="020B0503020204020204" charset="-122"/>
                <a:sym typeface="微软雅黑" panose="020B0503020204020204" charset="-122"/>
              </a:rPr>
              <a:t>---</a:t>
            </a:r>
            <a:r>
              <a:rPr lang="zh-CN" altLang="en-US" sz="2800" b="1" dirty="0">
                <a:solidFill>
                  <a:schemeClr val="accent2"/>
                </a:solidFill>
                <a:latin typeface="微软雅黑" panose="020B0503020204020204" charset="-122"/>
                <a:ea typeface="微软雅黑" panose="020B0503020204020204" charset="-122"/>
                <a:sym typeface="微软雅黑" panose="020B0503020204020204" charset="-122"/>
              </a:rPr>
              <a:t>安全教育措施</a:t>
            </a:r>
            <a:endParaRPr lang="zh-CN" altLang="en-US" sz="2800" b="1" dirty="0">
              <a:solidFill>
                <a:schemeClr val="accent2"/>
              </a:solidFill>
              <a:latin typeface="微软雅黑" panose="020B0503020204020204" charset="-122"/>
              <a:ea typeface="微软雅黑" panose="020B0503020204020204" charset="-122"/>
              <a:sym typeface="微软雅黑" panose="020B0503020204020204" charset="-122"/>
            </a:endParaRPr>
          </a:p>
          <a:p>
            <a:pPr marL="342900" lvl="0" indent="-342900" algn="ctr">
              <a:lnSpc>
                <a:spcPct val="120000"/>
              </a:lnSpc>
              <a:buNone/>
            </a:pPr>
            <a:endParaRPr lang="zh-CN" altLang="en-US" sz="2800" b="1" dirty="0">
              <a:solidFill>
                <a:schemeClr val="accent2"/>
              </a:solidFill>
              <a:latin typeface="微软雅黑" panose="020B0503020204020204" charset="-122"/>
              <a:ea typeface="微软雅黑" panose="020B0503020204020204" charset="-122"/>
              <a:sym typeface="微软雅黑" panose="020B0503020204020204" charset="-122"/>
            </a:endParaRPr>
          </a:p>
          <a:p>
            <a:pPr marL="342900" lvl="0" indent="-342900" algn="ctr">
              <a:lnSpc>
                <a:spcPct val="120000"/>
              </a:lnSpc>
              <a:buNone/>
            </a:pPr>
            <a:r>
              <a:rPr lang="en-US" altLang="zh-CN" sz="2100" b="1" dirty="0">
                <a:solidFill>
                  <a:srgbClr val="000000"/>
                </a:solidFill>
                <a:latin typeface="Tahoma" panose="020B0604030504040204" charset="0"/>
                <a:ea typeface="黑体" panose="02010609060101010101" charset="-122"/>
                <a:sym typeface="Tahoma" panose="020B0604030504040204" charset="0"/>
              </a:rPr>
              <a:t> </a:t>
            </a:r>
            <a:endParaRPr lang="zh-CN" altLang="en-US" sz="2100" b="1" dirty="0">
              <a:solidFill>
                <a:srgbClr val="000000"/>
              </a:solidFill>
              <a:latin typeface="Tahoma" panose="020B0604030504040204" charset="0"/>
              <a:ea typeface="黑体" panose="02010609060101010101" charset="-122"/>
              <a:sym typeface="Tahoma" panose="020B0604030504040204" charset="0"/>
            </a:endParaRPr>
          </a:p>
          <a:p>
            <a:pPr marL="342900" lvl="0" indent="-342900">
              <a:lnSpc>
                <a:spcPct val="150000"/>
              </a:lnSpc>
              <a:buFont typeface="Wingdings" panose="05000000000000000000" pitchFamily="2" charset="2"/>
              <a:buNone/>
            </a:pPr>
            <a:endParaRPr lang="zh-CN" altLang="en-US" sz="2100" b="1" dirty="0">
              <a:solidFill>
                <a:srgbClr val="000000"/>
              </a:solidFill>
              <a:latin typeface="Franklin Gothic Book" panose="020B0503020102020204" pitchFamily="34" charset="0"/>
              <a:ea typeface="黑体" panose="02010609060101010101" charset="-122"/>
              <a:sym typeface="Franklin Gothic Book" panose="020B0503020102020204" pitchFamily="34" charset="0"/>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3186" name="TextBox 2"/>
          <p:cNvSpPr txBox="1"/>
          <p:nvPr/>
        </p:nvSpPr>
        <p:spPr>
          <a:xfrm>
            <a:off x="926403" y="94885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管理（行政）控制、教育控制</a:t>
            </a:r>
            <a:endParaRPr lang="zh-CN" altLang="en-US" sz="1800" dirty="0">
              <a:solidFill>
                <a:srgbClr val="5F5E5C"/>
              </a:solidFill>
              <a:latin typeface="微软雅黑" panose="020B0503020204020204" charset="-122"/>
              <a:ea typeface="微软雅黑" panose="020B0503020204020204" charset="-122"/>
            </a:endParaRPr>
          </a:p>
        </p:txBody>
      </p:sp>
      <p:pic>
        <p:nvPicPr>
          <p:cNvPr id="93187" name="Picture 2" descr="F:\360云盘\漂亮羽箭.png"/>
          <p:cNvPicPr>
            <a:picLocks noChangeAspect="1"/>
          </p:cNvPicPr>
          <p:nvPr/>
        </p:nvPicPr>
        <p:blipFill>
          <a:blip r:embed="rId2"/>
          <a:stretch>
            <a:fillRect/>
          </a:stretch>
        </p:blipFill>
        <p:spPr>
          <a:xfrm>
            <a:off x="709822" y="1041672"/>
            <a:ext cx="207061" cy="208251"/>
          </a:xfrm>
          <a:prstGeom prst="rect">
            <a:avLst/>
          </a:prstGeom>
          <a:noFill/>
          <a:ln w="9525">
            <a:noFill/>
          </a:ln>
        </p:spPr>
      </p:pic>
      <p:sp>
        <p:nvSpPr>
          <p:cNvPr id="12" name="矩形 11"/>
          <p:cNvSpPr/>
          <p:nvPr/>
        </p:nvSpPr>
        <p:spPr>
          <a:xfrm>
            <a:off x="1037103" y="1396255"/>
            <a:ext cx="7071011" cy="32918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）制定实施作业程序、安全许可、安全操作规程等；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）减少暴露时间（如异常温度或有害环境）；</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）监测监控（尤其是使用高毒物料的使用）；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）警报和警示信号；</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）安全互助体系；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）风险转移（共担）；</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）安全培训，提高从业人员的操作技能和安全意识。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个体防护</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3291840"/>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）个体防护用品包括：防护服、耳塞、听力防护罩、防护眼镜防、护手套、绝缘鞋、呼吸器等；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）当工程控制措施不能消除或减弱危险有害因素时，均应采取防护措施；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）当处置异常或紧急情况时，应考虑佩戴防护用品；</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）当发生变更，但风险控制措施还没有及时到位时，应考虑佩戴防护用品。</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488889"/>
            <a:ext cx="8421667" cy="2834640"/>
          </a:xfrm>
          <a:prstGeom prst="rect">
            <a:avLst/>
          </a:prstGeom>
        </p:spPr>
        <p:txBody>
          <a:bodyPr>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按系统安全的观点，人也是构成系统的一种元素，当人作为一种系统元素发挥功能时，会发生失误。</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人失误是指人的行为结果偏离了规定的目标，或超出了可接受的界限，并产生了不良的后果。人的不安全行为也可以看作是一种人失误。</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不安全行为是操作者在生产过程中发生的、直接导致事故的人失误，是人失误的特例。</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767080" y="1584960"/>
            <a:ext cx="7479030" cy="243861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C00000"/>
                </a:solidFill>
              </a:rPr>
              <a:t>1</a:t>
            </a:r>
            <a:r>
              <a:rPr lang="zh-CN" altLang="en-US" sz="2400" b="1" dirty="0">
                <a:solidFill>
                  <a:srgbClr val="C00000"/>
                </a:solidFill>
              </a:rPr>
              <a:t>、提升意识，小事做起</a:t>
            </a:r>
            <a:endParaRPr lang="zh-CN" altLang="en-US" sz="2400" b="1" dirty="0">
              <a:solidFill>
                <a:srgbClr val="C00000"/>
              </a:solidFill>
            </a:endParaRPr>
          </a:p>
          <a:p>
            <a:pPr>
              <a:lnSpc>
                <a:spcPct val="150000"/>
              </a:lnSpc>
            </a:pPr>
            <a:r>
              <a:rPr lang="zh-CN" altLang="en-US" sz="2000" dirty="0">
                <a:solidFill>
                  <a:sysClr val="windowText" lastClr="000000"/>
                </a:solidFill>
              </a:rPr>
              <a:t>人的思想意识往往指导着自己的行为、行动，有什么样的意识就有什么样的行为。有了安全意识，才能知道违章作业、违章操作的危害。要从工作和生活中的点滴小事做起，提升安全意识，形成良好的安全习惯，事故就会远离我们。</a:t>
            </a:r>
            <a:endParaRPr lang="zh-CN" altLang="en-US" sz="2000" dirty="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971550" y="1342390"/>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2</a:t>
            </a:r>
            <a:r>
              <a:rPr lang="zh-CN" altLang="en-US" sz="2400" b="1">
                <a:solidFill>
                  <a:srgbClr val="C00000"/>
                </a:solidFill>
              </a:rPr>
              <a:t>、遵章守纪,服从管理</a:t>
            </a:r>
            <a:endParaRPr lang="zh-CN" altLang="en-US" sz="2400" b="1">
              <a:solidFill>
                <a:srgbClr val="C00000"/>
              </a:solidFill>
            </a:endParaRPr>
          </a:p>
          <a:p>
            <a:pPr>
              <a:lnSpc>
                <a:spcPct val="150000"/>
              </a:lnSpc>
            </a:pPr>
            <a:r>
              <a:rPr lang="zh-CN" altLang="en-US" sz="2000">
                <a:solidFill>
                  <a:sysClr val="windowText" lastClr="000000"/>
                </a:solidFill>
              </a:rPr>
              <a:t>安全的习惯，说到底就是在工作中能够严格遵守各种规定和操作规程，是认真地，而不是轻率地，是长久地，而不是临时地，把遵章守纪化作自己工作中的一个重要组成部分，让我们每一个人都变得更优秀、更安全。在作业过程中严格遵守本单位的安全生产规章制度和操作规程，服从安全生产管理，是实现安全生产的保证。</a:t>
            </a:r>
            <a:endParaRPr lang="zh-CN" altLang="en-US" sz="200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835660" y="1673225"/>
            <a:ext cx="4045585"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3</a:t>
            </a:r>
            <a:r>
              <a:rPr lang="zh-CN" altLang="en-US" sz="2400" b="1">
                <a:solidFill>
                  <a:srgbClr val="C00000"/>
                </a:solidFill>
              </a:rPr>
              <a:t>、自动自发，主动安全</a:t>
            </a:r>
            <a:endParaRPr lang="zh-CN" altLang="en-US" sz="2400" b="1">
              <a:solidFill>
                <a:srgbClr val="C00000"/>
              </a:solidFill>
            </a:endParaRPr>
          </a:p>
          <a:p>
            <a:pPr>
              <a:lnSpc>
                <a:spcPct val="150000"/>
              </a:lnSpc>
            </a:pPr>
            <a:r>
              <a:rPr lang="zh-CN" altLang="en-US" sz="2000">
                <a:solidFill>
                  <a:sysClr val="windowText" lastClr="000000"/>
                </a:solidFill>
              </a:rPr>
              <a:t>每名员工应养成自动自发的安全习惯，主动学安全、主动懂安全、主动会安全，把安全放在自己最突出的位置上关注，若发生事故自己的切身利益会受到摧残。</a:t>
            </a:r>
            <a:endParaRPr lang="zh-CN" altLang="en-US" sz="2000">
              <a:solidFill>
                <a:sysClr val="windowText" lastClr="000000"/>
              </a:solidFill>
            </a:endParaRPr>
          </a:p>
        </p:txBody>
      </p:sp>
      <p:sp>
        <p:nvSpPr>
          <p:cNvPr id="11" name="Oval 65"/>
          <p:cNvSpPr>
            <a:spLocks noChangeArrowheads="1"/>
          </p:cNvSpPr>
          <p:nvPr/>
        </p:nvSpPr>
        <p:spPr bwMode="auto">
          <a:xfrm rot="10800000">
            <a:off x="4467733" y="4345548"/>
            <a:ext cx="4847526"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78" tIns="34289" rIns="68578" bIns="34289" anchor="ctr"/>
          <a:lstStyle/>
          <a:p>
            <a:pPr>
              <a:defRPr/>
            </a:pPr>
            <a:endParaRPr lang="zh-CN" altLang="en-US" sz="100" kern="0">
              <a:solidFill>
                <a:sysClr val="windowText" lastClr="000000"/>
              </a:solidFill>
              <a:latin typeface="微软雅黑" panose="020B0503020204020204" charset="-122"/>
              <a:ea typeface="微软雅黑" panose="020B0503020204020204" charset="-122"/>
            </a:endParaRPr>
          </a:p>
        </p:txBody>
      </p:sp>
      <p:sp>
        <p:nvSpPr>
          <p:cNvPr id="12" name="Rectangle 5"/>
          <p:cNvSpPr>
            <a:spLocks noChangeArrowheads="1"/>
          </p:cNvSpPr>
          <p:nvPr/>
        </p:nvSpPr>
        <p:spPr bwMode="auto">
          <a:xfrm>
            <a:off x="6842681" y="2515791"/>
            <a:ext cx="128588" cy="2156222"/>
          </a:xfrm>
          <a:prstGeom prst="rect">
            <a:avLst/>
          </a:prstGeom>
          <a:gradFill rotWithShape="0">
            <a:gsLst>
              <a:gs pos="0">
                <a:schemeClr val="bg1">
                  <a:lumMod val="85000"/>
                </a:schemeClr>
              </a:gs>
              <a:gs pos="100000">
                <a:schemeClr val="tx1">
                  <a:lumMod val="85000"/>
                  <a:lumOff val="15000"/>
                </a:schemeClr>
              </a:gs>
            </a:gsLst>
            <a:lin ang="0"/>
          </a:gradFill>
          <a:ln>
            <a:noFill/>
          </a:ln>
        </p:spPr>
        <p:txBody>
          <a:bodyPr lIns="91437" tIns="45718" rIns="91437" bIns="45718"/>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endParaRPr lang="zh-CN" altLang="en-US" sz="1500">
              <a:solidFill>
                <a:srgbClr val="000000"/>
              </a:solidFill>
              <a:latin typeface="微软雅黑" panose="020B0503020204020204" charset="-122"/>
              <a:ea typeface="微软雅黑" panose="020B0503020204020204" charset="-122"/>
            </a:endParaRPr>
          </a:p>
        </p:txBody>
      </p:sp>
      <p:grpSp>
        <p:nvGrpSpPr>
          <p:cNvPr id="13" name="组合 12"/>
          <p:cNvGrpSpPr/>
          <p:nvPr/>
        </p:nvGrpSpPr>
        <p:grpSpPr bwMode="auto">
          <a:xfrm>
            <a:off x="5024596" y="581025"/>
            <a:ext cx="3771900" cy="3768329"/>
            <a:chOff x="2238026" y="1061077"/>
            <a:chExt cx="5028877" cy="5023966"/>
          </a:xfrm>
        </p:grpSpPr>
        <p:sp>
          <p:nvSpPr>
            <p:cNvPr id="14"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gradFill rotWithShape="0">
              <a:gsLst>
                <a:gs pos="0">
                  <a:schemeClr val="accent3">
                    <a:lumMod val="60000"/>
                    <a:lumOff val="40000"/>
                  </a:schemeClr>
                </a:gs>
                <a:gs pos="100000">
                  <a:schemeClr val="accent3"/>
                </a:gs>
              </a:gsLst>
              <a:lin ang="1464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15"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gradFill rotWithShape="0">
              <a:gsLst>
                <a:gs pos="0">
                  <a:schemeClr val="accent4"/>
                </a:gs>
                <a:gs pos="100000">
                  <a:schemeClr val="accent4">
                    <a:lumMod val="60000"/>
                    <a:lumOff val="40000"/>
                  </a:schemeClr>
                </a:gs>
              </a:gsLst>
              <a:lin ang="936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16"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gradFill rotWithShape="0">
              <a:gsLst>
                <a:gs pos="0">
                  <a:schemeClr val="accent1">
                    <a:lumMod val="60000"/>
                    <a:lumOff val="40000"/>
                  </a:schemeClr>
                </a:gs>
                <a:gs pos="100000">
                  <a:schemeClr val="accent1"/>
                </a:gs>
              </a:gsLst>
              <a:lin ang="9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17"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gradFill rotWithShape="0">
              <a:gsLst>
                <a:gs pos="0">
                  <a:schemeClr val="accent2">
                    <a:lumMod val="75000"/>
                  </a:schemeClr>
                </a:gs>
                <a:gs pos="100000">
                  <a:schemeClr val="accent2">
                    <a:lumMod val="60000"/>
                    <a:lumOff val="40000"/>
                  </a:schemeClr>
                </a:gs>
              </a:gsLst>
              <a:lin ang="1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18"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gradFill rotWithShape="0">
              <a:gsLst>
                <a:gs pos="0">
                  <a:schemeClr val="accent3"/>
                </a:gs>
                <a:gs pos="59000">
                  <a:schemeClr val="accent3">
                    <a:lumMod val="50000"/>
                  </a:schemeClr>
                </a:gs>
                <a:gs pos="100000">
                  <a:schemeClr val="accent3"/>
                </a:gs>
              </a:gsLst>
              <a:lin ang="186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19"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gradFill rotWithShape="0">
              <a:gsLst>
                <a:gs pos="0">
                  <a:schemeClr val="accent4"/>
                </a:gs>
                <a:gs pos="53000">
                  <a:schemeClr val="accent4">
                    <a:lumMod val="50000"/>
                  </a:schemeClr>
                </a:gs>
                <a:gs pos="100000">
                  <a:schemeClr val="accent4"/>
                </a:gs>
              </a:gsLst>
              <a:lin ang="13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20"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gradFill rotWithShape="0">
              <a:gsLst>
                <a:gs pos="0">
                  <a:schemeClr val="accent1"/>
                </a:gs>
                <a:gs pos="57000">
                  <a:schemeClr val="accent1">
                    <a:lumMod val="50000"/>
                  </a:schemeClr>
                </a:gs>
                <a:gs pos="100000">
                  <a:schemeClr val="accent1"/>
                </a:gs>
              </a:gsLst>
              <a:lin ang="78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21"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gradFill rotWithShape="0">
              <a:gsLst>
                <a:gs pos="0">
                  <a:schemeClr val="accent2"/>
                </a:gs>
                <a:gs pos="39999">
                  <a:schemeClr val="accent2">
                    <a:lumMod val="50000"/>
                  </a:schemeClr>
                </a:gs>
                <a:gs pos="100000">
                  <a:schemeClr val="accent2"/>
                </a:gs>
              </a:gsLst>
              <a:lin ang="28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anose="020B0503020204020204" charset="-122"/>
                <a:ea typeface="微软雅黑" panose="020B0503020204020204" charset="-122"/>
              </a:endParaRPr>
            </a:p>
          </p:txBody>
        </p:sp>
        <p:sp>
          <p:nvSpPr>
            <p:cNvPr id="22"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chemeClr val="bg1">
                    <a:lumMod val="85000"/>
                  </a:schemeClr>
                </a:gs>
                <a:gs pos="85000">
                  <a:schemeClr val="tx1">
                    <a:lumMod val="95000"/>
                    <a:lumOff val="5000"/>
                  </a:schemeClr>
                </a:gs>
              </a:gsLst>
              <a:path path="shape">
                <a:fillToRect l="50000" t="50000" r="50000" b="50000"/>
              </a:path>
              <a:tileRect/>
            </a:gradFill>
            <a:ln>
              <a:noFill/>
            </a:ln>
          </p:spPr>
          <p:txBody>
            <a:bodyPr lIns="91440" tIns="45720" rIns="91440" bIns="45720"/>
            <a:lstStyle/>
            <a:p>
              <a:pPr fontAlgn="base">
                <a:spcBef>
                  <a:spcPct val="0"/>
                </a:spcBef>
                <a:spcAft>
                  <a:spcPct val="0"/>
                </a:spcAft>
                <a:defRPr/>
              </a:pPr>
              <a:endParaRPr lang="zh-CN" altLang="en-US" sz="1500">
                <a:solidFill>
                  <a:prstClr val="black"/>
                </a:solidFill>
                <a:latin typeface="微软雅黑" panose="020B0503020204020204" charset="-122"/>
                <a:ea typeface="微软雅黑" panose="020B0503020204020204" charset="-122"/>
              </a:endParaRPr>
            </a:p>
          </p:txBody>
        </p:sp>
        <p:sp>
          <p:nvSpPr>
            <p:cNvPr id="23" name="文本框 3"/>
            <p:cNvSpPr txBox="1">
              <a:spLocks noChangeArrowheads="1"/>
            </p:cNvSpPr>
            <p:nvPr/>
          </p:nvSpPr>
          <p:spPr bwMode="auto">
            <a:xfrm rot="20054926" flipH="1">
              <a:off x="4002169" y="2831240"/>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en-US" altLang="zh-CN" sz="2400">
                  <a:solidFill>
                    <a:srgbClr val="F2F2F2"/>
                  </a:solidFill>
                  <a:latin typeface="微软雅黑" panose="020B0503020204020204" charset="-122"/>
                  <a:ea typeface="微软雅黑" panose="020B0503020204020204" charset="-122"/>
                </a:rPr>
                <a:t>01</a:t>
              </a:r>
              <a:endParaRPr lang="zh-CN" altLang="en-US" sz="2400">
                <a:solidFill>
                  <a:srgbClr val="F2F2F2"/>
                </a:solidFill>
                <a:latin typeface="微软雅黑" panose="020B0503020204020204" charset="-122"/>
                <a:ea typeface="微软雅黑" panose="020B0503020204020204" charset="-122"/>
              </a:endParaRPr>
            </a:p>
          </p:txBody>
        </p:sp>
        <p:sp>
          <p:nvSpPr>
            <p:cNvPr id="24" name="文本框 4"/>
            <p:cNvSpPr txBox="1">
              <a:spLocks noChangeArrowheads="1"/>
            </p:cNvSpPr>
            <p:nvPr/>
          </p:nvSpPr>
          <p:spPr bwMode="auto">
            <a:xfrm rot="2638511" flipH="1">
              <a:off x="4864847" y="2889852"/>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en-US" altLang="zh-CN" sz="2400">
                  <a:solidFill>
                    <a:srgbClr val="F2F2F2"/>
                  </a:solidFill>
                  <a:latin typeface="微软雅黑" panose="020B0503020204020204" charset="-122"/>
                  <a:ea typeface="微软雅黑" panose="020B0503020204020204" charset="-122"/>
                </a:rPr>
                <a:t>02</a:t>
              </a:r>
              <a:endParaRPr lang="zh-CN" altLang="en-US" sz="2400">
                <a:solidFill>
                  <a:srgbClr val="F2F2F2"/>
                </a:solidFill>
                <a:latin typeface="微软雅黑" panose="020B0503020204020204" charset="-122"/>
                <a:ea typeface="微软雅黑" panose="020B0503020204020204" charset="-122"/>
              </a:endParaRPr>
            </a:p>
          </p:txBody>
        </p:sp>
        <p:sp>
          <p:nvSpPr>
            <p:cNvPr id="25" name="文本框 5"/>
            <p:cNvSpPr txBox="1">
              <a:spLocks noChangeArrowheads="1"/>
            </p:cNvSpPr>
            <p:nvPr/>
          </p:nvSpPr>
          <p:spPr bwMode="auto">
            <a:xfrm rot="7723110" flipH="1">
              <a:off x="4881895" y="3755226"/>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en-US" altLang="zh-CN" sz="2400">
                  <a:solidFill>
                    <a:srgbClr val="F2F2F2"/>
                  </a:solidFill>
                  <a:latin typeface="微软雅黑" panose="020B0503020204020204" charset="-122"/>
                  <a:ea typeface="微软雅黑" panose="020B0503020204020204" charset="-122"/>
                </a:rPr>
                <a:t>03</a:t>
              </a:r>
              <a:endParaRPr lang="zh-CN" altLang="en-US" sz="2400">
                <a:solidFill>
                  <a:srgbClr val="F2F2F2"/>
                </a:solidFill>
                <a:latin typeface="微软雅黑" panose="020B0503020204020204" charset="-122"/>
                <a:ea typeface="微软雅黑" panose="020B0503020204020204" charset="-122"/>
              </a:endParaRPr>
            </a:p>
          </p:txBody>
        </p:sp>
        <p:sp>
          <p:nvSpPr>
            <p:cNvPr id="26" name="文本框 6"/>
            <p:cNvSpPr txBox="1">
              <a:spLocks noChangeArrowheads="1"/>
            </p:cNvSpPr>
            <p:nvPr/>
          </p:nvSpPr>
          <p:spPr bwMode="auto">
            <a:xfrm rot="13796400" flipH="1">
              <a:off x="3914939" y="3743540"/>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en-US" altLang="zh-CN" sz="2400">
                  <a:solidFill>
                    <a:srgbClr val="F2F2F2"/>
                  </a:solidFill>
                  <a:latin typeface="微软雅黑" panose="020B0503020204020204" charset="-122"/>
                  <a:ea typeface="微软雅黑" panose="020B0503020204020204" charset="-122"/>
                </a:rPr>
                <a:t>04</a:t>
              </a:r>
              <a:endParaRPr lang="zh-CN" altLang="en-US" sz="2400">
                <a:solidFill>
                  <a:srgbClr val="F2F2F2"/>
                </a:solidFill>
                <a:latin typeface="微软雅黑" panose="020B0503020204020204" charset="-122"/>
                <a:ea typeface="微软雅黑" panose="020B0503020204020204" charset="-122"/>
              </a:endParaRPr>
            </a:p>
          </p:txBody>
        </p:sp>
        <p:sp>
          <p:nvSpPr>
            <p:cNvPr id="27" name="文本框 7"/>
            <p:cNvSpPr txBox="1">
              <a:spLocks noChangeArrowheads="1"/>
            </p:cNvSpPr>
            <p:nvPr/>
          </p:nvSpPr>
          <p:spPr bwMode="auto">
            <a:xfrm rot="-2858478">
              <a:off x="4321567" y="1733259"/>
              <a:ext cx="1857412"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zh-CN" altLang="en-US" sz="1800">
                  <a:solidFill>
                    <a:srgbClr val="F2F2F2"/>
                  </a:solidFill>
                  <a:latin typeface="微软雅黑" panose="020B0503020204020204" charset="-122"/>
                  <a:ea typeface="微软雅黑" panose="020B0503020204020204" charset="-122"/>
                </a:rPr>
                <a:t>要我安全</a:t>
              </a:r>
              <a:endParaRPr lang="zh-CN" altLang="en-US" sz="1800">
                <a:solidFill>
                  <a:srgbClr val="F2F2F2"/>
                </a:solidFill>
                <a:latin typeface="微软雅黑" panose="020B0503020204020204" charset="-122"/>
                <a:ea typeface="微软雅黑" panose="020B0503020204020204" charset="-122"/>
              </a:endParaRPr>
            </a:p>
          </p:txBody>
        </p:sp>
        <p:sp>
          <p:nvSpPr>
            <p:cNvPr id="28" name="文本框 8"/>
            <p:cNvSpPr txBox="1">
              <a:spLocks noChangeArrowheads="1"/>
            </p:cNvSpPr>
            <p:nvPr/>
          </p:nvSpPr>
          <p:spPr bwMode="auto">
            <a:xfrm rot="1715377">
              <a:off x="5421288" y="3528032"/>
              <a:ext cx="1604330"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zh-CN" altLang="en-US" sz="1800">
                  <a:solidFill>
                    <a:srgbClr val="F2F2F2"/>
                  </a:solidFill>
                  <a:latin typeface="微软雅黑" panose="020B0503020204020204" charset="-122"/>
                  <a:ea typeface="微软雅黑" panose="020B0503020204020204" charset="-122"/>
                </a:rPr>
                <a:t>我要安全</a:t>
              </a:r>
              <a:endParaRPr lang="zh-CN" altLang="en-US" sz="1800">
                <a:solidFill>
                  <a:srgbClr val="F2F2F2"/>
                </a:solidFill>
                <a:latin typeface="微软雅黑" panose="020B0503020204020204" charset="-122"/>
                <a:ea typeface="微软雅黑" panose="020B0503020204020204" charset="-122"/>
              </a:endParaRPr>
            </a:p>
          </p:txBody>
        </p:sp>
        <p:sp>
          <p:nvSpPr>
            <p:cNvPr id="29" name="文本框 9"/>
            <p:cNvSpPr txBox="1">
              <a:spLocks noChangeArrowheads="1"/>
            </p:cNvSpPr>
            <p:nvPr/>
          </p:nvSpPr>
          <p:spPr bwMode="auto">
            <a:xfrm rot="7259512">
              <a:off x="3725548" y="4720864"/>
              <a:ext cx="1617828"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zh-CN" altLang="en-US" sz="1800">
                  <a:solidFill>
                    <a:srgbClr val="F2F2F2"/>
                  </a:solidFill>
                  <a:latin typeface="微软雅黑" panose="020B0503020204020204" charset="-122"/>
                  <a:ea typeface="微软雅黑" panose="020B0503020204020204" charset="-122"/>
                </a:rPr>
                <a:t>我能安全</a:t>
              </a:r>
              <a:endParaRPr lang="zh-CN" altLang="en-US" sz="1800">
                <a:solidFill>
                  <a:srgbClr val="F2F2F2"/>
                </a:solidFill>
                <a:latin typeface="微软雅黑" panose="020B0503020204020204" charset="-122"/>
                <a:ea typeface="微软雅黑" panose="020B0503020204020204" charset="-122"/>
              </a:endParaRPr>
            </a:p>
          </p:txBody>
        </p:sp>
        <p:sp>
          <p:nvSpPr>
            <p:cNvPr id="30" name="文本框 10"/>
            <p:cNvSpPr txBox="1">
              <a:spLocks noChangeArrowheads="1"/>
            </p:cNvSpPr>
            <p:nvPr/>
          </p:nvSpPr>
          <p:spPr bwMode="auto">
            <a:xfrm rot="-8716574">
              <a:off x="2309141" y="2924415"/>
              <a:ext cx="1882019"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fontAlgn="base">
                <a:spcBef>
                  <a:spcPct val="0"/>
                </a:spcBef>
                <a:spcAft>
                  <a:spcPct val="0"/>
                </a:spcAft>
              </a:pPr>
              <a:r>
                <a:rPr lang="zh-CN" altLang="en-US" sz="1800">
                  <a:solidFill>
                    <a:srgbClr val="F2F2F2"/>
                  </a:solidFill>
                  <a:latin typeface="微软雅黑" panose="020B0503020204020204" charset="-122"/>
                  <a:ea typeface="微软雅黑" panose="020B0503020204020204" charset="-122"/>
                </a:rPr>
                <a:t>我保安全</a:t>
              </a:r>
              <a:endParaRPr lang="zh-CN" altLang="en-US" sz="1800">
                <a:solidFill>
                  <a:srgbClr val="F2F2F2"/>
                </a:solidFill>
                <a:latin typeface="微软雅黑" panose="020B0503020204020204" charset="-122"/>
                <a:ea typeface="微软雅黑" panose="020B0503020204020204" charset="-122"/>
              </a:endParaRPr>
            </a:p>
          </p:txBody>
        </p:sp>
      </p:gr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952500" y="1963420"/>
            <a:ext cx="7479030" cy="25603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4</a:t>
            </a:r>
            <a:r>
              <a:rPr lang="zh-CN" altLang="en-US" sz="2400" b="1">
                <a:solidFill>
                  <a:srgbClr val="C00000"/>
                </a:solidFill>
              </a:rPr>
              <a:t>、有事内求，掌握主动</a:t>
            </a:r>
            <a:endParaRPr lang="zh-CN" altLang="en-US" sz="2400" b="1">
              <a:solidFill>
                <a:srgbClr val="C00000"/>
              </a:solidFill>
            </a:endParaRP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安全工作必须首靠自己，现场有隐患必须及时发现、及时反馈、及时治理，不能等、靠、要，不能推责任、不能找借口，毕竟岗位隐患对自己的安全构成威胁。</a:t>
            </a:r>
            <a:endParaRPr lang="zh-CN" altLang="en-US" sz="200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
        <p:nvSpPr>
          <p:cNvPr id="4" name="矩形 3"/>
          <p:cNvSpPr/>
          <p:nvPr/>
        </p:nvSpPr>
        <p:spPr>
          <a:xfrm>
            <a:off x="888365" y="1713230"/>
            <a:ext cx="7574280" cy="2072640"/>
          </a:xfrm>
          <a:prstGeom prst="rect">
            <a:avLst/>
          </a:prstGeom>
          <a:noFill/>
          <a:ln w="9525">
            <a:noFill/>
          </a:ln>
        </p:spPr>
        <p:txBody>
          <a:bodyPr wrap="square" anchor="t">
            <a:spAutoFit/>
          </a:bodyPr>
          <a:lstStyle/>
          <a:p>
            <a:pPr marL="342900" lvl="0" indent="-342900">
              <a:lnSpc>
                <a:spcPct val="130000"/>
              </a:lnSpc>
              <a:spcBef>
                <a:spcPts val="500"/>
              </a:spcBef>
              <a:buFont typeface="Wingdings" panose="05000000000000000000" pitchFamily="2" charset="2"/>
              <a:buChar char="p"/>
            </a:pPr>
            <a:r>
              <a:rPr altLang="en-US" sz="2000" dirty="0">
                <a:solidFill>
                  <a:srgbClr val="545454"/>
                </a:solidFill>
                <a:latin typeface="微软雅黑" panose="020B0503020204020204" charset="-122"/>
                <a:ea typeface="微软雅黑" panose="020B0503020204020204" charset="-122"/>
              </a:rPr>
              <a:t>基础管理类隐患主要是针对生产经营单位资质证照、安全生产管理机构及人员、安全生产责任制、安全生产管理制度、安全操作规程、教育培训、安全生产管理档案、安全生产投入、应急救援、特种设备基础管理、职业卫生基础管理、相关方基础管理、其他基础管理等方面存在的缺陷。</a:t>
            </a:r>
            <a:endParaRPr altLang="en-US" sz="2000" dirty="0">
              <a:solidFill>
                <a:srgbClr val="545454"/>
              </a:solidFill>
              <a:latin typeface="微软雅黑" panose="020B0503020204020204" charset="-122"/>
              <a:ea typeface="微软雅黑" panose="020B0503020204020204" charset="-122"/>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888365" y="1791970"/>
            <a:ext cx="7479030" cy="24688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5</a:t>
            </a:r>
            <a:r>
              <a:rPr lang="zh-CN" altLang="en-US" sz="2400" b="1">
                <a:solidFill>
                  <a:srgbClr val="C00000"/>
                </a:solidFill>
              </a:rPr>
              <a:t>、重复纠正，持续改进</a:t>
            </a:r>
            <a:endParaRPr lang="zh-CN" altLang="en-US" sz="2400" b="1">
              <a:solidFill>
                <a:srgbClr val="C00000"/>
              </a:solidFill>
            </a:endParaRPr>
          </a:p>
          <a:p>
            <a:pPr>
              <a:lnSpc>
                <a:spcPct val="150000"/>
              </a:lnSpc>
            </a:pPr>
            <a:endParaRPr lang="zh-CN" altLang="en-US" sz="2000">
              <a:solidFill>
                <a:sysClr val="windowText" lastClr="000000"/>
              </a:solidFill>
            </a:endParaRPr>
          </a:p>
          <a:p>
            <a:pPr>
              <a:lnSpc>
                <a:spcPct val="150000"/>
              </a:lnSpc>
            </a:pPr>
            <a:r>
              <a:rPr lang="zh-CN" altLang="en-US" sz="2000">
                <a:solidFill>
                  <a:sysClr val="windowText" lastClr="000000"/>
                </a:solidFill>
              </a:rPr>
              <a:t>每名员工必须对自己不正确的安全行为进行自我反复纠正，尽管在纠正的过程中很受煎熬，但纠正过后便会养成安全习惯，对自己的一生都有益处。</a:t>
            </a:r>
            <a:endParaRPr lang="zh-CN" altLang="en-US" sz="200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952500" y="1688465"/>
            <a:ext cx="7479030" cy="30175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6</a:t>
            </a:r>
            <a:r>
              <a:rPr lang="zh-CN" altLang="en-US" sz="2400" b="1">
                <a:solidFill>
                  <a:srgbClr val="C00000"/>
                </a:solidFill>
              </a:rPr>
              <a:t>、坚持不懈，杜绝侥幸</a:t>
            </a:r>
            <a:endParaRPr lang="zh-CN" altLang="en-US" sz="2400" b="1">
              <a:solidFill>
                <a:srgbClr val="C00000"/>
              </a:solidFill>
            </a:endParaRP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有些人总存在一些侥幸心理，认为偶尔一次违章不会发生事故，大量事故案例说明就是这“偶尔”的一次违章行为，导致了终生的遗憾。因此，良好的安全生产行为必须要坚持不懈，才能实现人的相对本质安全。</a:t>
            </a:r>
            <a:endParaRPr lang="zh-CN" altLang="en-US" sz="200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39" name="Text Box 44"/>
          <p:cNvSpPr txBox="1">
            <a:spLocks noChangeArrowheads="1"/>
          </p:cNvSpPr>
          <p:nvPr/>
        </p:nvSpPr>
        <p:spPr bwMode="auto">
          <a:xfrm>
            <a:off x="888365" y="1649095"/>
            <a:ext cx="7479030"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a:lnSpc>
                <a:spcPct val="150000"/>
              </a:lnSpc>
            </a:pPr>
            <a:r>
              <a:rPr lang="en-US" altLang="zh-CN" sz="2400" b="1">
                <a:solidFill>
                  <a:srgbClr val="C00000"/>
                </a:solidFill>
              </a:rPr>
              <a:t>7</a:t>
            </a:r>
            <a:r>
              <a:rPr lang="zh-CN" altLang="en-US" sz="2400" b="1">
                <a:solidFill>
                  <a:srgbClr val="C00000"/>
                </a:solidFill>
              </a:rPr>
              <a:t>、以身作则，安全造场</a:t>
            </a:r>
            <a:endParaRPr lang="zh-CN" altLang="en-US" sz="2400" b="1">
              <a:solidFill>
                <a:srgbClr val="C00000"/>
              </a:solidFill>
            </a:endParaRPr>
          </a:p>
          <a:p>
            <a:pPr>
              <a:lnSpc>
                <a:spcPct val="150000"/>
              </a:lnSpc>
            </a:pPr>
            <a:r>
              <a:rPr lang="zh-CN" altLang="en-US" sz="2000">
                <a:solidFill>
                  <a:sysClr val="windowText" lastClr="000000"/>
                </a:solidFill>
              </a:rPr>
              <a:t>搞好安全生产当作自己义不容辞的职责，用良好的安全行为带动和影响周围的同志，通过自己的一言一行，弘扬安全正能量，营造积极向上的安全文化。有些事故就是由于少数人或个别人的违章造成的，只有大家都养成了良好的安全行为，才能做到安全生产无事故。</a:t>
            </a:r>
            <a:endParaRPr lang="zh-CN" altLang="en-US" sz="2000">
              <a:solidFill>
                <a:sysClr val="windowText" lastClr="000000"/>
              </a:solidFill>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sp>
        <p:nvSpPr>
          <p:cNvPr id="10" name="矩形 9"/>
          <p:cNvSpPr/>
          <p:nvPr/>
        </p:nvSpPr>
        <p:spPr>
          <a:xfrm>
            <a:off x="618933" y="1599379"/>
            <a:ext cx="8421667" cy="304698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从预防事故角度,可以从三个阶段采取措施防止人失误：</a:t>
            </a:r>
            <a:endPar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endParaRPr kumimoji="0"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控制、减少可能引起人失误的各种原因因素，防止出现人失误；</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sz="2000" b="0" i="0" u="none" strike="noStrike" kern="1200" cap="none" spc="0" normalizeH="0" baseline="0" noProof="0" dirty="0" err="1">
                <a:ln>
                  <a:noFill/>
                </a:ln>
                <a:solidFill>
                  <a:schemeClr val="tx1"/>
                </a:solidFill>
                <a:effectLst/>
                <a:uLnTx/>
                <a:uFillTx/>
                <a:latin typeface="微软雅黑" panose="020B0503020204020204" charset="-122"/>
                <a:ea typeface="微软雅黑" panose="020B0503020204020204" charset="-122"/>
                <a:cs typeface="+mn-cs"/>
              </a:rPr>
              <a:t>在一旦发生了人失误的场合，使人失误不至于引起事故，即使人失误无害化</a:t>
            </a: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在人失误引起了事故的情况下，限制事故的发展，减小事故损失。</a:t>
            </a:r>
            <a:endPar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4210" name="TextBox 6"/>
          <p:cNvSpPr txBox="1"/>
          <p:nvPr/>
        </p:nvSpPr>
        <p:spPr>
          <a:xfrm>
            <a:off x="835598" y="894877"/>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防止人失误与不安全行为</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28542" y="1015002"/>
            <a:ext cx="207061" cy="208251"/>
          </a:xfrm>
          <a:prstGeom prst="rect">
            <a:avLst/>
          </a:prstGeom>
          <a:noFill/>
          <a:ln w="9525">
            <a:noFill/>
          </a:ln>
        </p:spPr>
      </p:pic>
      <p:sp>
        <p:nvSpPr>
          <p:cNvPr id="446466" name="Rectangle 2"/>
          <p:cNvSpPr>
            <a:spLocks noGrp="1"/>
          </p:cNvSpPr>
          <p:nvPr>
            <p:ph type="body" idx="1"/>
          </p:nvPr>
        </p:nvSpPr>
        <p:spPr>
          <a:xfrm>
            <a:off x="1385491" y="1342231"/>
            <a:ext cx="6647259" cy="809625"/>
          </a:xfrm>
          <a:noFill/>
          <a:ln w="9525">
            <a:miter/>
          </a:ln>
        </p:spPr>
        <p:txBody>
          <a:bodyPr lIns="69056" tIns="34528" rIns="69056" bIns="34528"/>
          <a:lstStyle/>
          <a:p>
            <a:pPr>
              <a:buNone/>
            </a:pPr>
            <a:r>
              <a:rPr lang="zh-CN" altLang="en-US" sz="2100" b="1" dirty="0">
                <a:solidFill>
                  <a:srgbClr val="C00000"/>
                </a:solidFill>
                <a:latin typeface="微软雅黑" panose="020B0503020204020204" charset="-122"/>
                <a:ea typeface="微软雅黑" panose="020B0503020204020204" charset="-122"/>
                <a:sym typeface="微软雅黑" panose="020B0503020204020204" charset="-122"/>
              </a:rPr>
              <a:t>我们不能改变现实中的人，错误总是有人会犯的。</a:t>
            </a:r>
            <a:endParaRPr lang="zh-CN" altLang="en-US" sz="2100" b="1" dirty="0">
              <a:solidFill>
                <a:srgbClr val="C00000"/>
              </a:solidFill>
              <a:latin typeface="微软雅黑" panose="020B0503020204020204" charset="-122"/>
              <a:ea typeface="微软雅黑" panose="020B0503020204020204" charset="-122"/>
              <a:sym typeface="微软雅黑" panose="020B0503020204020204" charset="-122"/>
            </a:endParaRPr>
          </a:p>
        </p:txBody>
      </p:sp>
      <p:sp>
        <p:nvSpPr>
          <p:cNvPr id="446467" name="Rectangle 5"/>
          <p:cNvSpPr/>
          <p:nvPr/>
        </p:nvSpPr>
        <p:spPr>
          <a:xfrm>
            <a:off x="467678" y="1761649"/>
            <a:ext cx="8482489" cy="452120"/>
          </a:xfrm>
          <a:prstGeom prst="rect">
            <a:avLst/>
          </a:prstGeom>
          <a:noFill/>
          <a:ln w="9525">
            <a:noFill/>
            <a:miter/>
          </a:ln>
        </p:spPr>
        <p:txBody>
          <a:bodyPr wrap="square" lIns="69056" tIns="34528" rIns="69056" bIns="34528">
            <a:spAutoFit/>
          </a:bodyPr>
          <a:lstStyle/>
          <a:p>
            <a:pPr lvl="0">
              <a:lnSpc>
                <a:spcPct val="120000"/>
              </a:lnSpc>
              <a:spcBef>
                <a:spcPct val="110000"/>
              </a:spcBef>
              <a:buNone/>
            </a:pPr>
            <a:r>
              <a:rPr lang="zh-CN" altLang="en-US" sz="2100" dirty="0">
                <a:solidFill>
                  <a:srgbClr val="000000"/>
                </a:solidFill>
                <a:latin typeface="微软雅黑" panose="020B0503020204020204" charset="-122"/>
                <a:ea typeface="微软雅黑" panose="020B0503020204020204" charset="-122"/>
                <a:sym typeface="微软雅黑" panose="020B0503020204020204" charset="-122"/>
              </a:rPr>
              <a:t>但是可以改变人们的行为与工作的条件 ！  使我们可承受更多的错误！</a:t>
            </a:r>
            <a:endParaRPr lang="zh-CN" altLang="en-US" sz="2100" dirty="0">
              <a:solidFill>
                <a:srgbClr val="000000"/>
              </a:solidFill>
              <a:latin typeface="微软雅黑" panose="020B0503020204020204" charset="-122"/>
              <a:ea typeface="微软雅黑" panose="020B0503020204020204" charset="-122"/>
              <a:sym typeface="微软雅黑" panose="020B0503020204020204" charset="-122"/>
            </a:endParaRPr>
          </a:p>
        </p:txBody>
      </p:sp>
      <p:pic>
        <p:nvPicPr>
          <p:cNvPr id="446468" name="Picture 24" descr="P1000351"/>
          <p:cNvPicPr>
            <a:picLocks noChangeAspect="1"/>
          </p:cNvPicPr>
          <p:nvPr/>
        </p:nvPicPr>
        <p:blipFill>
          <a:blip r:embed="rId3"/>
          <a:stretch>
            <a:fillRect/>
          </a:stretch>
        </p:blipFill>
        <p:spPr>
          <a:xfrm>
            <a:off x="4572000" y="2355533"/>
            <a:ext cx="4027170" cy="2422684"/>
          </a:xfrm>
          <a:prstGeom prst="rect">
            <a:avLst/>
          </a:prstGeom>
          <a:noFill/>
          <a:ln w="9525">
            <a:noFill/>
            <a:miter/>
          </a:ln>
        </p:spPr>
      </p:pic>
      <p:pic>
        <p:nvPicPr>
          <p:cNvPr id="446469" name="Picture 5" descr="断指"/>
          <p:cNvPicPr>
            <a:picLocks noChangeAspect="1"/>
          </p:cNvPicPr>
          <p:nvPr/>
        </p:nvPicPr>
        <p:blipFill>
          <a:blip r:embed="rId4"/>
          <a:stretch>
            <a:fillRect/>
          </a:stretch>
        </p:blipFill>
        <p:spPr>
          <a:xfrm>
            <a:off x="413861" y="2355533"/>
            <a:ext cx="4003358" cy="2399348"/>
          </a:xfrm>
          <a:prstGeom prst="rect">
            <a:avLst/>
          </a:prstGeom>
          <a:noFill/>
          <a:ln w="9525">
            <a:noFill/>
            <a:miter/>
          </a:ln>
        </p:spPr>
      </p:pic>
      <p:pic>
        <p:nvPicPr>
          <p:cNvPr id="10" name="图片 9"/>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sp>
        <p:nvSpPr>
          <p:cNvPr id="96260" name="Text Box 4"/>
          <p:cNvSpPr txBox="1">
            <a:spLocks noChangeArrowheads="1"/>
          </p:cNvSpPr>
          <p:nvPr/>
        </p:nvSpPr>
        <p:spPr bwMode="auto">
          <a:xfrm>
            <a:off x="825976" y="1488916"/>
            <a:ext cx="7791450" cy="3139440"/>
          </a:xfrm>
          <a:prstGeom prst="rect">
            <a:avLst/>
          </a:prstGeom>
          <a:noFill/>
          <a:ln w="9525">
            <a:noFill/>
            <a:miter lim="800000"/>
          </a:ln>
          <a:effectLst/>
        </p:spPr>
        <p:txBody>
          <a:bodyPr wrap="square">
            <a:spAutoFit/>
          </a:bodyPr>
          <a:lstStyle/>
          <a:p>
            <a:pPr marL="288925" indent="-288925" algn="just">
              <a:lnSpc>
                <a:spcPct val="200000"/>
              </a:lnSpc>
              <a:buClr>
                <a:srgbClr val="FF9900"/>
              </a:buClr>
              <a:buFont typeface="Wingdings" panose="05000000000000000000" pitchFamily="2" charset="2"/>
              <a:buChar char="­"/>
            </a:pPr>
            <a:r>
              <a:rPr lang="zh-CN" altLang="en-US" sz="2000" dirty="0">
                <a:solidFill>
                  <a:srgbClr val="000000"/>
                </a:solidFill>
                <a:latin typeface="微软雅黑" panose="020B0503020204020204" charset="-122"/>
                <a:ea typeface="微软雅黑" panose="020B0503020204020204" charset="-122"/>
              </a:rPr>
              <a:t>管理上的缺陷是事故的间接原因，但常常是</a:t>
            </a:r>
            <a:r>
              <a:rPr lang="zh-CN" altLang="en-US" sz="2000" b="1" dirty="0">
                <a:solidFill>
                  <a:srgbClr val="C00000"/>
                </a:solidFill>
                <a:latin typeface="微软雅黑" panose="020B0503020204020204" charset="-122"/>
                <a:ea typeface="微软雅黑" panose="020B0503020204020204" charset="-122"/>
              </a:rPr>
              <a:t>本质原因。</a:t>
            </a:r>
            <a:endParaRPr lang="zh-CN" altLang="en-US" sz="2000" b="1" dirty="0">
              <a:solidFill>
                <a:srgbClr val="C00000"/>
              </a:solidFill>
              <a:latin typeface="微软雅黑" panose="020B0503020204020204" charset="-122"/>
              <a:ea typeface="微软雅黑" panose="020B0503020204020204" charset="-122"/>
            </a:endParaRPr>
          </a:p>
          <a:p>
            <a:pPr marL="288925" indent="-288925" algn="just">
              <a:lnSpc>
                <a:spcPct val="200000"/>
              </a:lnSpc>
              <a:buClr>
                <a:srgbClr val="FF9900"/>
              </a:buClr>
              <a:buFont typeface="Wingdings" panose="05000000000000000000" pitchFamily="2" charset="2"/>
              <a:buChar char="­"/>
            </a:pPr>
            <a:r>
              <a:rPr lang="zh-CN" altLang="en-US" sz="2000" dirty="0">
                <a:solidFill>
                  <a:srgbClr val="000000"/>
                </a:solidFill>
                <a:latin typeface="微软雅黑" panose="020B0503020204020204" charset="-122"/>
                <a:ea typeface="微软雅黑" panose="020B0503020204020204" charset="-122"/>
              </a:rPr>
              <a:t>人的不安全行为可以</a:t>
            </a:r>
            <a:r>
              <a:rPr lang="zh-CN" altLang="en-US" sz="2000" b="1" dirty="0">
                <a:solidFill>
                  <a:srgbClr val="C00000"/>
                </a:solidFill>
                <a:latin typeface="微软雅黑" panose="020B0503020204020204" charset="-122"/>
                <a:ea typeface="微软雅黑" panose="020B0503020204020204" charset="-122"/>
              </a:rPr>
              <a:t>促成</a:t>
            </a:r>
            <a:r>
              <a:rPr lang="zh-CN" altLang="en-US" sz="2000" dirty="0">
                <a:solidFill>
                  <a:srgbClr val="000000"/>
                </a:solidFill>
                <a:latin typeface="微软雅黑" panose="020B0503020204020204" charset="-122"/>
                <a:ea typeface="微软雅黑" panose="020B0503020204020204" charset="-122"/>
              </a:rPr>
              <a:t>物的不安全状态；而物的不安全状态又会在客观上造成人有不安全行为的</a:t>
            </a:r>
            <a:r>
              <a:rPr lang="zh-CN" altLang="en-US" sz="2000" b="1" dirty="0">
                <a:solidFill>
                  <a:srgbClr val="C00000"/>
                </a:solidFill>
                <a:latin typeface="微软雅黑" panose="020B0503020204020204" charset="-122"/>
                <a:ea typeface="微软雅黑" panose="020B0503020204020204" charset="-122"/>
              </a:rPr>
              <a:t>环境条件。</a:t>
            </a:r>
            <a:endParaRPr lang="zh-CN" altLang="en-US" sz="2000" b="1" dirty="0">
              <a:solidFill>
                <a:srgbClr val="C00000"/>
              </a:solidFill>
              <a:latin typeface="微软雅黑" panose="020B0503020204020204" charset="-122"/>
              <a:ea typeface="微软雅黑" panose="020B0503020204020204" charset="-122"/>
            </a:endParaRPr>
          </a:p>
          <a:p>
            <a:pPr marL="288925" indent="-288925" algn="just">
              <a:lnSpc>
                <a:spcPct val="200000"/>
              </a:lnSpc>
              <a:buClr>
                <a:srgbClr val="FF9900"/>
              </a:buClr>
              <a:buFont typeface="Wingdings" panose="05000000000000000000" pitchFamily="2" charset="2"/>
              <a:buChar char="­"/>
            </a:pPr>
            <a:r>
              <a:rPr lang="zh-CN" altLang="en-US" sz="2000" dirty="0">
                <a:solidFill>
                  <a:srgbClr val="000000"/>
                </a:solidFill>
                <a:latin typeface="微软雅黑" panose="020B0503020204020204" charset="-122"/>
                <a:ea typeface="微软雅黑" panose="020B0503020204020204" charset="-122"/>
              </a:rPr>
              <a:t>完全依靠工程技术上的改进来预防事故既不经济也不现实，需要</a:t>
            </a:r>
            <a:r>
              <a:rPr lang="zh-CN" altLang="en-US" sz="2000" b="1" dirty="0">
                <a:solidFill>
                  <a:srgbClr val="C00000"/>
                </a:solidFill>
                <a:latin typeface="微软雅黑" panose="020B0503020204020204" charset="-122"/>
                <a:ea typeface="微软雅黑" panose="020B0503020204020204" charset="-122"/>
              </a:rPr>
              <a:t>完善的安全管理工作，才能防止事故的发生。</a:t>
            </a:r>
            <a:r>
              <a:rPr lang="zh-CN" altLang="en-US" sz="1800" dirty="0">
                <a:solidFill>
                  <a:srgbClr val="000000"/>
                </a:solidFill>
                <a:latin typeface="微软雅黑" panose="020B0503020204020204" charset="-122"/>
                <a:ea typeface="微软雅黑" panose="020B0503020204020204" charset="-122"/>
              </a:rPr>
              <a:t> </a:t>
            </a:r>
            <a:endParaRPr lang="zh-CN" altLang="en-US" sz="1800" dirty="0">
              <a:solidFill>
                <a:srgbClr val="000000"/>
              </a:solidFill>
              <a:latin typeface="微软雅黑" panose="020B0503020204020204" charset="-122"/>
              <a:ea typeface="微软雅黑" panose="020B0503020204020204" charset="-122"/>
            </a:endParaRPr>
          </a:p>
        </p:txBody>
      </p:sp>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治理隐患的基本方法</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2"/>
          <a:stretch>
            <a:fillRect/>
          </a:stretch>
        </p:blipFill>
        <p:spPr>
          <a:xfrm>
            <a:off x="619017" y="1134382"/>
            <a:ext cx="207061" cy="208251"/>
          </a:xfrm>
          <a:prstGeom prst="rect">
            <a:avLst/>
          </a:prstGeom>
          <a:noFill/>
          <a:ln w="9525">
            <a:noFill/>
          </a:ln>
        </p:spPr>
      </p:pic>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pic>
        <p:nvPicPr>
          <p:cNvPr id="6148" name="Picture 4"/>
          <p:cNvPicPr>
            <a:picLocks noChangeAspect="1"/>
          </p:cNvPicPr>
          <p:nvPr/>
        </p:nvPicPr>
        <p:blipFill>
          <a:blip r:embed="rId2"/>
          <a:stretch>
            <a:fillRect/>
          </a:stretch>
        </p:blipFill>
        <p:spPr>
          <a:xfrm>
            <a:off x="8029575" y="4373166"/>
            <a:ext cx="707231" cy="628650"/>
          </a:xfrm>
          <a:prstGeom prst="rect">
            <a:avLst/>
          </a:prstGeom>
          <a:noFill/>
          <a:ln w="9525">
            <a:noFill/>
          </a:ln>
        </p:spPr>
      </p:pic>
      <p:sp>
        <p:nvSpPr>
          <p:cNvPr id="227329" name="Text Box 10"/>
          <p:cNvSpPr txBox="1"/>
          <p:nvPr/>
        </p:nvSpPr>
        <p:spPr>
          <a:xfrm>
            <a:off x="670322" y="2020015"/>
            <a:ext cx="1225153" cy="106680"/>
          </a:xfrm>
          <a:prstGeom prst="rect">
            <a:avLst/>
          </a:prstGeom>
          <a:noFill/>
          <a:ln w="9525">
            <a:noFill/>
          </a:ln>
        </p:spPr>
        <p:txBody>
          <a:bodyPr anchor="t">
            <a:spAutoFit/>
          </a:bodyPr>
          <a:lstStyle/>
          <a:p>
            <a:pPr lvl="0" indent="0" algn="ctr">
              <a:spcBef>
                <a:spcPct val="50000"/>
              </a:spcBef>
              <a:buClr>
                <a:srgbClr val="000000"/>
              </a:buClr>
              <a:buChar char="•"/>
            </a:pPr>
            <a:endParaRPr lang="en-US" altLang="zh-CN" sz="100" dirty="0">
              <a:latin typeface="Gulim"/>
              <a:ea typeface="Arial" panose="020B0604020202020204" pitchFamily="34" charset="0"/>
            </a:endParaRPr>
          </a:p>
        </p:txBody>
      </p:sp>
      <p:pic>
        <p:nvPicPr>
          <p:cNvPr id="10" name="Picture 2" descr="IMG_0326"/>
          <p:cNvPicPr>
            <a:picLocks noChangeAspect="1" noChangeArrowheads="1"/>
          </p:cNvPicPr>
          <p:nvPr/>
        </p:nvPicPr>
        <p:blipFill>
          <a:blip r:embed="rId3" cstate="print"/>
          <a:srcRect r="7022" b="20916"/>
          <a:stretch>
            <a:fillRect/>
          </a:stretch>
        </p:blipFill>
        <p:spPr bwMode="auto">
          <a:xfrm>
            <a:off x="5163503" y="969169"/>
            <a:ext cx="3207068" cy="3773329"/>
          </a:xfrm>
          <a:prstGeom prst="flowChartInputOutpu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3" descr="DSC00169"/>
          <p:cNvPicPr>
            <a:picLocks noChangeAspect="1" noChangeArrowheads="1"/>
          </p:cNvPicPr>
          <p:nvPr/>
        </p:nvPicPr>
        <p:blipFill>
          <a:blip r:embed="rId4" cstate="print"/>
          <a:srcRect r="556" b="20145"/>
          <a:stretch>
            <a:fillRect/>
          </a:stretch>
        </p:blipFill>
        <p:spPr bwMode="auto">
          <a:xfrm>
            <a:off x="1163003" y="1115378"/>
            <a:ext cx="3265170" cy="3627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 Box 4"/>
          <p:cNvSpPr txBox="1"/>
          <p:nvPr/>
        </p:nvSpPr>
        <p:spPr>
          <a:xfrm>
            <a:off x="2323386" y="1370648"/>
            <a:ext cx="1143000" cy="384810"/>
          </a:xfrm>
          <a:prstGeom prst="rect">
            <a:avLst/>
          </a:prstGeom>
          <a:solidFill>
            <a:srgbClr val="0B4FA0"/>
          </a:solidFill>
          <a:ln w="9525">
            <a:noFill/>
          </a:ln>
        </p:spPr>
        <p:txBody>
          <a:bodyPr anchor="t">
            <a:spAutoFit/>
          </a:bodyPr>
          <a:lstStyle/>
          <a:p>
            <a:pPr lvl="0" indent="0" algn="ctr">
              <a:spcBef>
                <a:spcPct val="50000"/>
              </a:spcBef>
            </a:pPr>
            <a:r>
              <a:rPr lang="zh-CN" altLang="en-US" sz="1800" dirty="0">
                <a:solidFill>
                  <a:schemeClr val="bg1"/>
                </a:solidFill>
                <a:latin typeface="微软雅黑" panose="020B0503020204020204" charset="-122"/>
                <a:ea typeface="微软雅黑" panose="020B0503020204020204" charset="-122"/>
              </a:rPr>
              <a:t>改善前</a:t>
            </a:r>
            <a:endParaRPr lang="zh-CN" altLang="en-US" sz="1800" dirty="0">
              <a:solidFill>
                <a:schemeClr val="bg1"/>
              </a:solidFill>
              <a:latin typeface="微软雅黑" panose="020B0503020204020204" charset="-122"/>
              <a:ea typeface="微软雅黑" panose="020B0503020204020204" charset="-122"/>
            </a:endParaRPr>
          </a:p>
        </p:txBody>
      </p:sp>
      <p:sp>
        <p:nvSpPr>
          <p:cNvPr id="13" name="Text Box 5"/>
          <p:cNvSpPr txBox="1"/>
          <p:nvPr/>
        </p:nvSpPr>
        <p:spPr>
          <a:xfrm>
            <a:off x="6324362" y="1468755"/>
            <a:ext cx="1143000" cy="384810"/>
          </a:xfrm>
          <a:prstGeom prst="rect">
            <a:avLst/>
          </a:prstGeom>
          <a:solidFill>
            <a:srgbClr val="C00000"/>
          </a:solidFill>
          <a:ln w="9525">
            <a:noFill/>
          </a:ln>
        </p:spPr>
        <p:txBody>
          <a:bodyPr anchor="t">
            <a:spAutoFit/>
          </a:bodyPr>
          <a:lstStyle/>
          <a:p>
            <a:pPr lvl="0" indent="0" algn="ctr">
              <a:spcBef>
                <a:spcPct val="50000"/>
              </a:spcBef>
            </a:pPr>
            <a:r>
              <a:rPr lang="zh-CN" altLang="en-US" sz="1800" dirty="0">
                <a:solidFill>
                  <a:schemeClr val="bg1"/>
                </a:solidFill>
                <a:latin typeface="微软雅黑" panose="020B0503020204020204" charset="-122"/>
                <a:ea typeface="微软雅黑" panose="020B0503020204020204" charset="-122"/>
              </a:rPr>
              <a:t>改善后</a:t>
            </a:r>
            <a:endParaRPr lang="zh-CN" altLang="en-US" sz="1800" dirty="0">
              <a:solidFill>
                <a:schemeClr val="bg1"/>
              </a:solidFill>
              <a:latin typeface="微软雅黑" panose="020B0503020204020204" charset="-122"/>
              <a:ea typeface="微软雅黑" panose="020B0503020204020204" charset="-122"/>
            </a:endParaRPr>
          </a:p>
        </p:txBody>
      </p:sp>
      <p:pic>
        <p:nvPicPr>
          <p:cNvPr id="14" name="图片 1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10451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一、治</a:t>
            </a:r>
            <a:r>
              <a:rPr lang="zh-CN" altLang="en-US" sz="2400" b="1">
                <a:solidFill>
                  <a:srgbClr val="C00000"/>
                </a:solidFill>
                <a:latin typeface="微软雅黑" panose="020B0503020204020204" charset="-122"/>
                <a:ea typeface="微软雅黑" panose="020B0503020204020204" charset="-122"/>
              </a:rPr>
              <a:t>理事故隐患的基本方法</a:t>
            </a:r>
            <a:endParaRPr lang="zh-CN" altLang="en-US" sz="2400" b="1" dirty="0">
              <a:solidFill>
                <a:srgbClr val="C00000"/>
              </a:solidFill>
              <a:latin typeface="微软雅黑" panose="020B0503020204020204" charset="-122"/>
              <a:ea typeface="微软雅黑" panose="020B0503020204020204" charset="-122"/>
            </a:endParaRPr>
          </a:p>
        </p:txBody>
      </p:sp>
      <p:grpSp>
        <p:nvGrpSpPr>
          <p:cNvPr id="75782" name="组合 75781"/>
          <p:cNvGrpSpPr/>
          <p:nvPr/>
        </p:nvGrpSpPr>
        <p:grpSpPr>
          <a:xfrm>
            <a:off x="782479" y="1854994"/>
            <a:ext cx="3697605" cy="2672715"/>
            <a:chOff x="0" y="0"/>
            <a:chExt cx="2720" cy="2041"/>
          </a:xfrm>
        </p:grpSpPr>
        <p:pic>
          <p:nvPicPr>
            <p:cNvPr id="75783" name="图片 75782" descr="DSC00462"/>
            <p:cNvPicPr>
              <a:picLocks noChangeAspect="1"/>
            </p:cNvPicPr>
            <p:nvPr/>
          </p:nvPicPr>
          <p:blipFill>
            <a:blip r:embed="rId2"/>
            <a:stretch>
              <a:fillRect/>
            </a:stretch>
          </p:blipFill>
          <p:spPr>
            <a:xfrm>
              <a:off x="0" y="0"/>
              <a:ext cx="2720" cy="2041"/>
            </a:xfrm>
            <a:prstGeom prst="rect">
              <a:avLst/>
            </a:prstGeom>
            <a:noFill/>
            <a:ln w="9525">
              <a:noFill/>
            </a:ln>
          </p:spPr>
        </p:pic>
        <p:sp>
          <p:nvSpPr>
            <p:cNvPr id="75784" name="椭圆 75783"/>
            <p:cNvSpPr/>
            <p:nvPr/>
          </p:nvSpPr>
          <p:spPr>
            <a:xfrm>
              <a:off x="465" y="254"/>
              <a:ext cx="781" cy="458"/>
            </a:xfrm>
            <a:prstGeom prst="ellipse">
              <a:avLst/>
            </a:prstGeom>
            <a:noFill/>
            <a:ln w="28575" cap="flat" cmpd="sng">
              <a:solidFill>
                <a:schemeClr val="hlink"/>
              </a:solidFill>
              <a:prstDash val="solid"/>
              <a:headEnd type="none" w="med" len="med"/>
              <a:tailEnd type="none" w="med" len="med"/>
            </a:ln>
          </p:spPr>
          <p:txBody>
            <a:bodyPr/>
            <a:lstStyle/>
            <a:p>
              <a:endParaRPr lang="zh-CN" altLang="en-US" sz="100"/>
            </a:p>
          </p:txBody>
        </p:sp>
        <p:sp>
          <p:nvSpPr>
            <p:cNvPr id="75785" name="椭圆 75784"/>
            <p:cNvSpPr/>
            <p:nvPr/>
          </p:nvSpPr>
          <p:spPr>
            <a:xfrm>
              <a:off x="1287" y="926"/>
              <a:ext cx="781" cy="458"/>
            </a:xfrm>
            <a:prstGeom prst="ellipse">
              <a:avLst/>
            </a:prstGeom>
            <a:noFill/>
            <a:ln w="28575" cap="flat" cmpd="sng">
              <a:solidFill>
                <a:schemeClr val="hlink"/>
              </a:solidFill>
              <a:prstDash val="solid"/>
              <a:headEnd type="none" w="med" len="med"/>
              <a:tailEnd type="none" w="med" len="med"/>
            </a:ln>
          </p:spPr>
          <p:txBody>
            <a:bodyPr/>
            <a:lstStyle/>
            <a:p>
              <a:endParaRPr lang="zh-CN" altLang="en-US" sz="100"/>
            </a:p>
          </p:txBody>
        </p:sp>
      </p:grpSp>
      <p:pic>
        <p:nvPicPr>
          <p:cNvPr id="10" name="图片 9"/>
          <p:cNvPicPr>
            <a:picLocks noChangeAspect="1"/>
          </p:cNvPicPr>
          <p:nvPr/>
        </p:nvPicPr>
        <p:blipFill>
          <a:blip r:embed="rId3"/>
          <a:stretch>
            <a:fillRect/>
          </a:stretch>
        </p:blipFill>
        <p:spPr>
          <a:xfrm>
            <a:off x="4935379" y="973455"/>
            <a:ext cx="3738563" cy="3787616"/>
          </a:xfrm>
          <a:prstGeom prst="rect">
            <a:avLst/>
          </a:prstGeom>
        </p:spPr>
      </p:pic>
      <p:sp>
        <p:nvSpPr>
          <p:cNvPr id="94210" name="TextBox 6"/>
          <p:cNvSpPr txBox="1"/>
          <p:nvPr/>
        </p:nvSpPr>
        <p:spPr>
          <a:xfrm>
            <a:off x="835598" y="1041562"/>
            <a:ext cx="4237608"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治理隐患的基本方法</a:t>
            </a:r>
            <a:endParaRPr lang="zh-CN" altLang="en-US" sz="1800" dirty="0">
              <a:solidFill>
                <a:srgbClr val="5F5E5C"/>
              </a:solidFill>
              <a:latin typeface="微软雅黑" panose="020B0503020204020204" charset="-122"/>
              <a:ea typeface="微软雅黑" panose="020B0503020204020204" charset="-122"/>
            </a:endParaRPr>
          </a:p>
        </p:txBody>
      </p:sp>
      <p:pic>
        <p:nvPicPr>
          <p:cNvPr id="94211" name="Picture 2" descr="F:\360云盘\漂亮羽箭.png"/>
          <p:cNvPicPr>
            <a:picLocks noChangeAspect="1"/>
          </p:cNvPicPr>
          <p:nvPr/>
        </p:nvPicPr>
        <p:blipFill>
          <a:blip r:embed="rId4"/>
          <a:stretch>
            <a:fillRect/>
          </a:stretch>
        </p:blipFill>
        <p:spPr>
          <a:xfrm>
            <a:off x="619017" y="1134382"/>
            <a:ext cx="207061" cy="208251"/>
          </a:xfrm>
          <a:prstGeom prst="rect">
            <a:avLst/>
          </a:prstGeom>
          <a:noFill/>
          <a:ln w="9525">
            <a:noFill/>
          </a:ln>
        </p:spPr>
      </p:pic>
      <p:pic>
        <p:nvPicPr>
          <p:cNvPr id="11" name="图片 10"/>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3"/>
          <p:cNvGrpSpPr/>
          <p:nvPr/>
        </p:nvGrpSpPr>
        <p:grpSpPr>
          <a:xfrm>
            <a:off x="421323" y="224473"/>
            <a:ext cx="1836737" cy="536575"/>
            <a:chOff x="318085" y="1131590"/>
            <a:chExt cx="1836000" cy="537824"/>
          </a:xfrm>
        </p:grpSpPr>
        <p:sp>
          <p:nvSpPr>
            <p:cNvPr id="11"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2" name="矩形 11"/>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13" name="组合 421"/>
            <p:cNvGrpSpPr/>
            <p:nvPr/>
          </p:nvGrpSpPr>
          <p:grpSpPr>
            <a:xfrm>
              <a:off x="395842" y="1174493"/>
              <a:ext cx="388778" cy="367625"/>
              <a:chOff x="395842" y="1174493"/>
              <a:chExt cx="388778" cy="367625"/>
            </a:xfrm>
          </p:grpSpPr>
          <p:sp>
            <p:nvSpPr>
              <p:cNvPr id="14" name="矩形 13"/>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15"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6" name="矩形 15"/>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17"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pic>
        <p:nvPicPr>
          <p:cNvPr id="19" name="图片 18"/>
          <p:cNvPicPr>
            <a:picLocks noChangeAspect="1"/>
          </p:cNvPicPr>
          <p:nvPr/>
        </p:nvPicPr>
        <p:blipFill>
          <a:blip r:embed="rId2"/>
          <a:stretch>
            <a:fillRect/>
          </a:stretch>
        </p:blipFill>
        <p:spPr>
          <a:xfrm>
            <a:off x="1409700" y="889000"/>
            <a:ext cx="6323965" cy="3915410"/>
          </a:xfrm>
          <a:prstGeom prst="rect">
            <a:avLst/>
          </a:prstGeom>
          <a:noFill/>
          <a:ln w="9525">
            <a:noFill/>
          </a:ln>
        </p:spPr>
      </p:pic>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pic>
        <p:nvPicPr>
          <p:cNvPr id="10" name="图片 9"/>
          <p:cNvPicPr>
            <a:picLocks noChangeAspect="1"/>
          </p:cNvPicPr>
          <p:nvPr/>
        </p:nvPicPr>
        <p:blipFill>
          <a:blip r:embed="rId2"/>
          <a:stretch>
            <a:fillRect/>
          </a:stretch>
        </p:blipFill>
        <p:spPr>
          <a:xfrm>
            <a:off x="725329" y="1563053"/>
            <a:ext cx="7670006" cy="3275648"/>
          </a:xfrm>
          <a:prstGeom prst="rect">
            <a:avLst/>
          </a:prstGeom>
        </p:spPr>
      </p:pic>
      <p:sp>
        <p:nvSpPr>
          <p:cNvPr id="11"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
        <p:nvSpPr>
          <p:cNvPr id="416770" name="Rectangle 3"/>
          <p:cNvSpPr>
            <a:spLocks noGrp="1"/>
          </p:cNvSpPr>
          <p:nvPr>
            <p:ph type="subTitle" idx="1"/>
          </p:nvPr>
        </p:nvSpPr>
        <p:spPr>
          <a:xfrm>
            <a:off x="835660" y="1346200"/>
            <a:ext cx="7818755" cy="2752725"/>
          </a:xfrm>
          <a:noFill/>
          <a:ln w="9525">
            <a:miter/>
          </a:ln>
        </p:spPr>
        <p:txBody>
          <a:bodyPr/>
          <a:lstStyle/>
          <a:p>
            <a:pPr algn="just">
              <a:lnSpc>
                <a:spcPct val="150000"/>
              </a:lnSpc>
            </a:pPr>
            <a:r>
              <a:rPr lang="en-US" altLang="zh-CN" sz="2400" b="1" dirty="0">
                <a:solidFill>
                  <a:srgbClr val="C00000"/>
                </a:solidFill>
                <a:latin typeface="微软雅黑" panose="020B0503020204020204" charset="-122"/>
                <a:ea typeface="微软雅黑" panose="020B0503020204020204" charset="-122"/>
                <a:sym typeface="微软雅黑" panose="020B0503020204020204" charset="-122"/>
              </a:rPr>
              <a:t>1</a:t>
            </a:r>
            <a:r>
              <a:rPr lang="zh-CN" altLang="en-US" sz="2400" b="1" dirty="0">
                <a:solidFill>
                  <a:srgbClr val="C00000"/>
                </a:solidFill>
                <a:latin typeface="微软雅黑" panose="020B0503020204020204" charset="-122"/>
                <a:ea typeface="微软雅黑" panose="020B0503020204020204" charset="-122"/>
                <a:sym typeface="微软雅黑" panose="020B0503020204020204" charset="-122"/>
              </a:rPr>
              <a:t>、生产经营单位资质证照类隐患</a:t>
            </a:r>
            <a:endParaRPr lang="zh-CN" altLang="en-US" sz="24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000" dirty="0">
                <a:solidFill>
                  <a:schemeClr val="bg1">
                    <a:lumMod val="25000"/>
                  </a:schemeClr>
                </a:solidFill>
                <a:latin typeface="微软雅黑" panose="020B0503020204020204" charset="-122"/>
                <a:ea typeface="微软雅黑" panose="020B0503020204020204" charset="-122"/>
                <a:sym typeface="微软雅黑" panose="020B0503020204020204" charset="-122"/>
              </a:rPr>
              <a:t>生产经营单位资质证照类隐患主要是指生产经营单位在安全生产许可证、消防验收报告、安全评价报告等方面存在的不符合法律法规的问题和缺陷。如危险化学品经营单位未取得危险化学品经营许可证或危险化学品经营许可证过期等。</a:t>
            </a:r>
            <a:endParaRPr lang="zh-CN" altLang="en-US" sz="2000" dirty="0">
              <a:solidFill>
                <a:schemeClr val="bg1">
                  <a:lumMod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a:stretch>
            <a:fillRect/>
          </a:stretch>
        </p:blipFill>
        <p:spPr>
          <a:xfrm>
            <a:off x="1340644" y="934403"/>
            <a:ext cx="6864191" cy="3900011"/>
          </a:xfrm>
          <a:prstGeom prst="rect">
            <a:avLst/>
          </a:prstGeom>
        </p:spPr>
      </p:pic>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图片 33" descr="事故隐患排查治理程序"/>
          <p:cNvPicPr>
            <a:picLocks noChangeAspect="1"/>
          </p:cNvPicPr>
          <p:nvPr/>
        </p:nvPicPr>
        <p:blipFill>
          <a:blip r:embed="rId1"/>
          <a:stretch>
            <a:fillRect/>
          </a:stretch>
        </p:blipFill>
        <p:spPr>
          <a:xfrm>
            <a:off x="2149149" y="310740"/>
            <a:ext cx="4607700" cy="4695761"/>
          </a:xfrm>
          <a:prstGeom prst="rect">
            <a:avLst/>
          </a:prstGeom>
          <a:noFill/>
          <a:ln w="25400" cap="flat" cmpd="dbl">
            <a:solidFill>
              <a:schemeClr val="accent1"/>
            </a:solidFill>
            <a:prstDash val="dashDot"/>
            <a:miter/>
            <a:headEnd type="none" w="med" len="med"/>
            <a:tailEnd type="none" w="med" len="med"/>
          </a:ln>
        </p:spPr>
      </p:pic>
      <p:sp>
        <p:nvSpPr>
          <p:cNvPr id="104451" name="TextBox 24"/>
          <p:cNvSpPr txBox="1"/>
          <p:nvPr/>
        </p:nvSpPr>
        <p:spPr>
          <a:xfrm>
            <a:off x="577153" y="736762"/>
            <a:ext cx="1970649" cy="447675"/>
          </a:xfrm>
          <a:prstGeom prst="rect">
            <a:avLst/>
          </a:prstGeom>
          <a:noFill/>
          <a:ln w="9525">
            <a:noFill/>
          </a:ln>
        </p:spPr>
        <p:txBody>
          <a:bodyPr>
            <a:spAutoFit/>
          </a:bodyPr>
          <a:lstStyle/>
          <a:p>
            <a:pPr lvl="0" eaLnBrk="1" hangingPunct="1">
              <a:lnSpc>
                <a:spcPct val="130000"/>
              </a:lnSpc>
            </a:pPr>
            <a:r>
              <a:rPr lang="zh-CN" altLang="en-US" sz="1800" dirty="0">
                <a:solidFill>
                  <a:srgbClr val="5F5E5C"/>
                </a:solidFill>
                <a:latin typeface="微软雅黑" panose="020B0503020204020204" charset="-122"/>
                <a:ea typeface="微软雅黑" panose="020B0503020204020204" charset="-122"/>
              </a:rPr>
              <a:t>隐患排查流程</a:t>
            </a:r>
            <a:endParaRPr lang="zh-CN" altLang="en-US" sz="1800" dirty="0">
              <a:solidFill>
                <a:srgbClr val="5F5E5C"/>
              </a:solidFill>
              <a:latin typeface="微软雅黑" panose="020B0503020204020204" charset="-122"/>
              <a:ea typeface="微软雅黑" panose="020B0503020204020204" charset="-122"/>
            </a:endParaRPr>
          </a:p>
        </p:txBody>
      </p:sp>
      <p:pic>
        <p:nvPicPr>
          <p:cNvPr id="104452" name="Picture 2" descr="F:\360云盘\漂亮羽箭.png"/>
          <p:cNvPicPr>
            <a:picLocks noChangeAspect="1"/>
          </p:cNvPicPr>
          <p:nvPr/>
        </p:nvPicPr>
        <p:blipFill>
          <a:blip r:embed="rId2"/>
          <a:stretch>
            <a:fillRect/>
          </a:stretch>
        </p:blipFill>
        <p:spPr>
          <a:xfrm>
            <a:off x="360572" y="829582"/>
            <a:ext cx="207061" cy="208251"/>
          </a:xfrm>
          <a:prstGeom prst="rect">
            <a:avLst/>
          </a:prstGeom>
          <a:noFill/>
          <a:ln w="9525">
            <a:noFill/>
          </a:ln>
        </p:spPr>
      </p:pic>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90045" y="529701"/>
            <a:ext cx="1457757" cy="539073"/>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风险点识别</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1090045" y="1166354"/>
            <a:ext cx="1457757" cy="540262"/>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危险源辨识</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1090045" y="1804197"/>
            <a:ext cx="1457757" cy="539073"/>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风险评价分级</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1090045" y="2440849"/>
            <a:ext cx="1457757" cy="540262"/>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典型控制措施</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24" name="矩形 23"/>
          <p:cNvSpPr/>
          <p:nvPr/>
        </p:nvSpPr>
        <p:spPr>
          <a:xfrm>
            <a:off x="1090045" y="3078692"/>
            <a:ext cx="1457757" cy="539073"/>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分级管控</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1090045" y="3716535"/>
            <a:ext cx="1457757" cy="539073"/>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隐患排查</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1090045" y="4353188"/>
            <a:ext cx="1457757" cy="540262"/>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隐患治理</a:t>
            </a:r>
            <a:endParaRPr kumimoji="0" lang="zh-CN" altLang="en-US" sz="15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36" name="左大括号 35"/>
          <p:cNvSpPr/>
          <p:nvPr/>
        </p:nvSpPr>
        <p:spPr>
          <a:xfrm>
            <a:off x="536693" y="529701"/>
            <a:ext cx="405792" cy="2451411"/>
          </a:xfrm>
          <a:prstGeom prst="lef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 name="左大括号 36"/>
          <p:cNvSpPr/>
          <p:nvPr/>
        </p:nvSpPr>
        <p:spPr>
          <a:xfrm>
            <a:off x="589053" y="3078692"/>
            <a:ext cx="336772" cy="539073"/>
          </a:xfrm>
          <a:prstGeom prst="lef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 name="左大括号 37"/>
          <p:cNvSpPr/>
          <p:nvPr/>
        </p:nvSpPr>
        <p:spPr>
          <a:xfrm>
            <a:off x="591433" y="4353188"/>
            <a:ext cx="336772" cy="540262"/>
          </a:xfrm>
          <a:prstGeom prst="lef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39" name="左大括号 38"/>
          <p:cNvSpPr/>
          <p:nvPr/>
        </p:nvSpPr>
        <p:spPr>
          <a:xfrm>
            <a:off x="589053" y="3716535"/>
            <a:ext cx="336772" cy="539073"/>
          </a:xfrm>
          <a:prstGeom prst="leftBrac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 name="圆角矩形 39"/>
          <p:cNvSpPr/>
          <p:nvPr/>
        </p:nvSpPr>
        <p:spPr>
          <a:xfrm>
            <a:off x="58311" y="1542396"/>
            <a:ext cx="357002" cy="426022"/>
          </a:xfrm>
          <a:prstGeom prst="roundRect">
            <a:avLst/>
          </a:prstGeom>
          <a:solidFill>
            <a:schemeClr val="tx1">
              <a:lumMod val="75000"/>
              <a:lumOff val="2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P</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41" name="圆角矩形 40"/>
          <p:cNvSpPr/>
          <p:nvPr/>
        </p:nvSpPr>
        <p:spPr>
          <a:xfrm>
            <a:off x="58311" y="3135812"/>
            <a:ext cx="357002" cy="426022"/>
          </a:xfrm>
          <a:prstGeom prst="roundRect">
            <a:avLst/>
          </a:prstGeom>
          <a:solidFill>
            <a:schemeClr val="tx1">
              <a:lumMod val="75000"/>
              <a:lumOff val="2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42" name="圆角矩形 41"/>
          <p:cNvSpPr/>
          <p:nvPr/>
        </p:nvSpPr>
        <p:spPr>
          <a:xfrm>
            <a:off x="58311" y="3772466"/>
            <a:ext cx="357002" cy="426022"/>
          </a:xfrm>
          <a:prstGeom prst="roundRect">
            <a:avLst/>
          </a:prstGeom>
          <a:solidFill>
            <a:schemeClr val="tx1">
              <a:lumMod val="75000"/>
              <a:lumOff val="2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C</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43" name="圆角矩形 42"/>
          <p:cNvSpPr/>
          <p:nvPr/>
        </p:nvSpPr>
        <p:spPr>
          <a:xfrm>
            <a:off x="58311" y="4410308"/>
            <a:ext cx="357002" cy="426022"/>
          </a:xfrm>
          <a:prstGeom prst="roundRect">
            <a:avLst/>
          </a:prstGeom>
          <a:solidFill>
            <a:schemeClr val="tx1">
              <a:lumMod val="75000"/>
              <a:lumOff val="2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A</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44" name="下箭头 43"/>
          <p:cNvSpPr/>
          <p:nvPr/>
        </p:nvSpPr>
        <p:spPr>
          <a:xfrm>
            <a:off x="1764778" y="1068774"/>
            <a:ext cx="108291" cy="97580"/>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5" name="下箭头 44"/>
          <p:cNvSpPr/>
          <p:nvPr/>
        </p:nvSpPr>
        <p:spPr>
          <a:xfrm>
            <a:off x="1764778" y="1706617"/>
            <a:ext cx="108291" cy="97580"/>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6" name="下箭头 45"/>
          <p:cNvSpPr/>
          <p:nvPr/>
        </p:nvSpPr>
        <p:spPr>
          <a:xfrm>
            <a:off x="1764778" y="2343269"/>
            <a:ext cx="108291" cy="97580"/>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7" name="下箭头 46"/>
          <p:cNvSpPr/>
          <p:nvPr/>
        </p:nvSpPr>
        <p:spPr>
          <a:xfrm>
            <a:off x="1764778" y="2981112"/>
            <a:ext cx="108291" cy="97580"/>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8" name="下箭头 47"/>
          <p:cNvSpPr/>
          <p:nvPr/>
        </p:nvSpPr>
        <p:spPr>
          <a:xfrm>
            <a:off x="1764778" y="3617765"/>
            <a:ext cx="108291" cy="98771"/>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9" name="下箭头 48"/>
          <p:cNvSpPr/>
          <p:nvPr/>
        </p:nvSpPr>
        <p:spPr>
          <a:xfrm>
            <a:off x="1764778" y="4255608"/>
            <a:ext cx="108291" cy="97580"/>
          </a:xfrm>
          <a:prstGeom prst="downArrow">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03447" name="组合 49"/>
          <p:cNvGrpSpPr/>
          <p:nvPr/>
        </p:nvGrpSpPr>
        <p:grpSpPr>
          <a:xfrm>
            <a:off x="5265773" y="518991"/>
            <a:ext cx="1355416" cy="421604"/>
            <a:chOff x="441838" y="2597026"/>
            <a:chExt cx="1807651" cy="583196"/>
          </a:xfrm>
        </p:grpSpPr>
        <p:sp>
          <p:nvSpPr>
            <p:cNvPr id="51" name="矩形 50"/>
            <p:cNvSpPr/>
            <p:nvPr/>
          </p:nvSpPr>
          <p:spPr>
            <a:xfrm>
              <a:off x="500558" y="2597026"/>
              <a:ext cx="1728299" cy="579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03497" name="矩形 51"/>
            <p:cNvSpPr/>
            <p:nvPr/>
          </p:nvSpPr>
          <p:spPr>
            <a:xfrm>
              <a:off x="441838" y="2647922"/>
              <a:ext cx="1807651" cy="532300"/>
            </a:xfrm>
            <a:prstGeom prst="rect">
              <a:avLst/>
            </a:prstGeom>
            <a:noFill/>
            <a:ln w="9525">
              <a:noFill/>
            </a:ln>
          </p:spPr>
          <p:txBody>
            <a:bodyPr>
              <a:spAutoFit/>
            </a:bodyPr>
            <a:lstStyle/>
            <a:p>
              <a:pPr lvl="0" algn="ctr" eaLnBrk="1" hangingPunct="1"/>
              <a:r>
                <a:rPr lang="zh-CN" altLang="en-US" sz="1800" b="1" dirty="0">
                  <a:solidFill>
                    <a:schemeClr val="bg1"/>
                  </a:solidFill>
                  <a:latin typeface="微软雅黑" panose="020B0503020204020204" charset="-122"/>
                  <a:ea typeface="微软雅黑" panose="020B0503020204020204" charset="-122"/>
                </a:rPr>
                <a:t>风险点</a:t>
              </a:r>
              <a:endParaRPr lang="zh-CN" altLang="en-US" sz="1800" b="1"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012370" y="1128453"/>
            <a:ext cx="1355033" cy="419823"/>
            <a:chOff x="-780538" y="2100099"/>
            <a:chExt cx="1807651" cy="579431"/>
          </a:xfrm>
          <a:solidFill>
            <a:schemeClr val="accent5">
              <a:lumMod val="50000"/>
            </a:schemeClr>
          </a:solidFill>
        </p:grpSpPr>
        <p:sp>
          <p:nvSpPr>
            <p:cNvPr id="57" name="六边形 56"/>
            <p:cNvSpPr/>
            <p:nvPr/>
          </p:nvSpPr>
          <p:spPr>
            <a:xfrm>
              <a:off x="-740862" y="2100099"/>
              <a:ext cx="1728192" cy="579431"/>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58" name="矩形 57"/>
            <p:cNvSpPr/>
            <p:nvPr/>
          </p:nvSpPr>
          <p:spPr>
            <a:xfrm>
              <a:off x="-780538" y="2179331"/>
              <a:ext cx="1807651" cy="3475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若干危险源</a:t>
              </a:r>
              <a:endPar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59" name="组合 58"/>
          <p:cNvGrpSpPr/>
          <p:nvPr/>
        </p:nvGrpSpPr>
        <p:grpSpPr>
          <a:xfrm>
            <a:off x="4488916" y="1117131"/>
            <a:ext cx="1355033" cy="419823"/>
            <a:chOff x="441838" y="2597026"/>
            <a:chExt cx="1807651" cy="579431"/>
          </a:xfrm>
          <a:solidFill>
            <a:schemeClr val="accent5">
              <a:lumMod val="50000"/>
            </a:schemeClr>
          </a:solidFill>
        </p:grpSpPr>
        <p:sp>
          <p:nvSpPr>
            <p:cNvPr id="60" name="六边形 59"/>
            <p:cNvSpPr/>
            <p:nvPr/>
          </p:nvSpPr>
          <p:spPr>
            <a:xfrm>
              <a:off x="500151" y="2597026"/>
              <a:ext cx="1728192" cy="579431"/>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1" name="矩形 60"/>
            <p:cNvSpPr/>
            <p:nvPr/>
          </p:nvSpPr>
          <p:spPr>
            <a:xfrm>
              <a:off x="441838" y="2679764"/>
              <a:ext cx="1807651" cy="46362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若干危险源</a:t>
              </a:r>
              <a:endPar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62" name="组合 61"/>
          <p:cNvGrpSpPr/>
          <p:nvPr/>
        </p:nvGrpSpPr>
        <p:grpSpPr>
          <a:xfrm>
            <a:off x="6032860" y="1117131"/>
            <a:ext cx="1355033" cy="419823"/>
            <a:chOff x="441838" y="2597026"/>
            <a:chExt cx="1807651" cy="579431"/>
          </a:xfrm>
          <a:solidFill>
            <a:schemeClr val="accent5">
              <a:lumMod val="50000"/>
            </a:schemeClr>
          </a:solidFill>
        </p:grpSpPr>
        <p:sp>
          <p:nvSpPr>
            <p:cNvPr id="63" name="六边形 62"/>
            <p:cNvSpPr/>
            <p:nvPr/>
          </p:nvSpPr>
          <p:spPr>
            <a:xfrm>
              <a:off x="500151" y="2597026"/>
              <a:ext cx="1728192" cy="579431"/>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4" name="矩形 63"/>
            <p:cNvSpPr/>
            <p:nvPr/>
          </p:nvSpPr>
          <p:spPr>
            <a:xfrm>
              <a:off x="441838" y="2679764"/>
              <a:ext cx="1807651" cy="46362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若干危险源</a:t>
              </a:r>
              <a:endPar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65" name="组合 64"/>
          <p:cNvGrpSpPr/>
          <p:nvPr/>
        </p:nvGrpSpPr>
        <p:grpSpPr>
          <a:xfrm>
            <a:off x="7509248" y="1093528"/>
            <a:ext cx="1355033" cy="419823"/>
            <a:chOff x="441838" y="2597026"/>
            <a:chExt cx="1807651" cy="579431"/>
          </a:xfrm>
          <a:solidFill>
            <a:schemeClr val="accent5">
              <a:lumMod val="50000"/>
            </a:schemeClr>
          </a:solidFill>
        </p:grpSpPr>
        <p:sp>
          <p:nvSpPr>
            <p:cNvPr id="66" name="六边形 65"/>
            <p:cNvSpPr/>
            <p:nvPr/>
          </p:nvSpPr>
          <p:spPr>
            <a:xfrm>
              <a:off x="500151" y="2597026"/>
              <a:ext cx="1728192" cy="579431"/>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67" name="矩形 66"/>
            <p:cNvSpPr/>
            <p:nvPr/>
          </p:nvSpPr>
          <p:spPr>
            <a:xfrm>
              <a:off x="441838" y="2679764"/>
              <a:ext cx="1807651" cy="3475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若干危险源</a:t>
              </a:r>
              <a:endParaRPr kumimoji="0" lang="zh-CN" altLang="en-US" sz="15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103452" name="组合 79"/>
          <p:cNvGrpSpPr/>
          <p:nvPr/>
        </p:nvGrpSpPr>
        <p:grpSpPr>
          <a:xfrm>
            <a:off x="2945263" y="1808957"/>
            <a:ext cx="1354226" cy="420071"/>
            <a:chOff x="441838" y="2597026"/>
            <a:chExt cx="1807651" cy="579431"/>
          </a:xfrm>
        </p:grpSpPr>
        <p:sp>
          <p:nvSpPr>
            <p:cNvPr id="81" name="六边形 80"/>
            <p:cNvSpPr/>
            <p:nvPr/>
          </p:nvSpPr>
          <p:spPr>
            <a:xfrm>
              <a:off x="500610" y="2597026"/>
              <a:ext cx="1728229" cy="579431"/>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03495" name="矩形 81"/>
            <p:cNvSpPr/>
            <p:nvPr/>
          </p:nvSpPr>
          <p:spPr>
            <a:xfrm>
              <a:off x="441838" y="2679764"/>
              <a:ext cx="1807651" cy="463349"/>
            </a:xfrm>
            <a:prstGeom prst="rect">
              <a:avLst/>
            </a:prstGeom>
            <a:noFill/>
            <a:ln w="9525">
              <a:noFill/>
            </a:ln>
          </p:spPr>
          <p:txBody>
            <a:bodyPr>
              <a:spAutoFit/>
            </a:bodyPr>
            <a:lstStyle/>
            <a:p>
              <a:pPr lvl="0" algn="ctr" eaLnBrk="1" hangingPunct="1"/>
              <a:r>
                <a:rPr lang="zh-CN" altLang="en-US" sz="1500" b="1" dirty="0">
                  <a:solidFill>
                    <a:schemeClr val="bg1"/>
                  </a:solidFill>
                  <a:latin typeface="微软雅黑" panose="020B0503020204020204" charset="-122"/>
                  <a:ea typeface="微软雅黑" panose="020B0503020204020204" charset="-122"/>
                </a:rPr>
                <a:t>一级风险点</a:t>
              </a:r>
              <a:endParaRPr lang="zh-CN" altLang="en-US" sz="1500" b="1" dirty="0">
                <a:solidFill>
                  <a:schemeClr val="bg1"/>
                </a:solidFill>
                <a:latin typeface="微软雅黑" panose="020B0503020204020204" charset="-122"/>
                <a:ea typeface="微软雅黑" panose="020B0503020204020204" charset="-122"/>
              </a:endParaRPr>
            </a:p>
          </p:txBody>
        </p:sp>
      </p:grpSp>
      <p:grpSp>
        <p:nvGrpSpPr>
          <p:cNvPr id="103453" name="组合 82"/>
          <p:cNvGrpSpPr/>
          <p:nvPr/>
        </p:nvGrpSpPr>
        <p:grpSpPr>
          <a:xfrm>
            <a:off x="4488700" y="1808957"/>
            <a:ext cx="1355416" cy="420071"/>
            <a:chOff x="441838" y="2597026"/>
            <a:chExt cx="1807651" cy="579431"/>
          </a:xfrm>
        </p:grpSpPr>
        <p:sp>
          <p:nvSpPr>
            <p:cNvPr id="84" name="六边形 83"/>
            <p:cNvSpPr/>
            <p:nvPr/>
          </p:nvSpPr>
          <p:spPr>
            <a:xfrm>
              <a:off x="500559" y="2597026"/>
              <a:ext cx="1728297" cy="579431"/>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03493" name="矩形 84"/>
            <p:cNvSpPr/>
            <p:nvPr/>
          </p:nvSpPr>
          <p:spPr>
            <a:xfrm>
              <a:off x="441838" y="2679764"/>
              <a:ext cx="1807651" cy="463349"/>
            </a:xfrm>
            <a:prstGeom prst="rect">
              <a:avLst/>
            </a:prstGeom>
            <a:noFill/>
            <a:ln w="9525">
              <a:noFill/>
            </a:ln>
          </p:spPr>
          <p:txBody>
            <a:bodyPr>
              <a:spAutoFit/>
            </a:bodyPr>
            <a:lstStyle/>
            <a:p>
              <a:pPr lvl="0" algn="ctr" eaLnBrk="1" hangingPunct="1"/>
              <a:r>
                <a:rPr lang="zh-CN" altLang="en-US" sz="1500" b="1" dirty="0">
                  <a:solidFill>
                    <a:schemeClr val="bg1"/>
                  </a:solidFill>
                  <a:latin typeface="微软雅黑" panose="020B0503020204020204" charset="-122"/>
                  <a:ea typeface="微软雅黑" panose="020B0503020204020204" charset="-122"/>
                </a:rPr>
                <a:t>二级风险点</a:t>
              </a:r>
              <a:endParaRPr lang="zh-CN" altLang="en-US" sz="1500" b="1" dirty="0">
                <a:solidFill>
                  <a:schemeClr val="bg1"/>
                </a:solidFill>
                <a:latin typeface="微软雅黑" panose="020B0503020204020204" charset="-122"/>
                <a:ea typeface="微软雅黑" panose="020B0503020204020204" charset="-122"/>
              </a:endParaRPr>
            </a:p>
          </p:txBody>
        </p:sp>
      </p:grpSp>
      <p:grpSp>
        <p:nvGrpSpPr>
          <p:cNvPr id="103454" name="组合 85"/>
          <p:cNvGrpSpPr/>
          <p:nvPr/>
        </p:nvGrpSpPr>
        <p:grpSpPr>
          <a:xfrm>
            <a:off x="6033326" y="1808957"/>
            <a:ext cx="1354226" cy="420071"/>
            <a:chOff x="441838" y="2597026"/>
            <a:chExt cx="1807651" cy="579431"/>
          </a:xfrm>
        </p:grpSpPr>
        <p:sp>
          <p:nvSpPr>
            <p:cNvPr id="87" name="六边形 86"/>
            <p:cNvSpPr/>
            <p:nvPr/>
          </p:nvSpPr>
          <p:spPr>
            <a:xfrm>
              <a:off x="500611" y="2597026"/>
              <a:ext cx="1728229" cy="579431"/>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88" name="矩形 87"/>
            <p:cNvSpPr/>
            <p:nvPr/>
          </p:nvSpPr>
          <p:spPr>
            <a:xfrm>
              <a:off x="441838" y="2679098"/>
              <a:ext cx="1807651" cy="46334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三级风险点</a:t>
              </a:r>
              <a:endParaRPr kumimoji="0" lang="zh-CN" altLang="en-US" sz="15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grpSp>
        <p:nvGrpSpPr>
          <p:cNvPr id="103455" name="组合 88"/>
          <p:cNvGrpSpPr/>
          <p:nvPr/>
        </p:nvGrpSpPr>
        <p:grpSpPr>
          <a:xfrm>
            <a:off x="7576764" y="1808957"/>
            <a:ext cx="1355416" cy="420071"/>
            <a:chOff x="441838" y="2597026"/>
            <a:chExt cx="1807651" cy="579431"/>
          </a:xfrm>
        </p:grpSpPr>
        <p:sp>
          <p:nvSpPr>
            <p:cNvPr id="90" name="六边形 89"/>
            <p:cNvSpPr/>
            <p:nvPr/>
          </p:nvSpPr>
          <p:spPr>
            <a:xfrm>
              <a:off x="500558" y="2597026"/>
              <a:ext cx="1728299" cy="579431"/>
            </a:xfrm>
            <a:prstGeom prst="hexagon">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03489" name="矩形 90"/>
            <p:cNvSpPr/>
            <p:nvPr/>
          </p:nvSpPr>
          <p:spPr>
            <a:xfrm>
              <a:off x="441838" y="2679764"/>
              <a:ext cx="1807651" cy="463349"/>
            </a:xfrm>
            <a:prstGeom prst="rect">
              <a:avLst/>
            </a:prstGeom>
            <a:noFill/>
            <a:ln w="9525">
              <a:noFill/>
            </a:ln>
          </p:spPr>
          <p:txBody>
            <a:bodyPr>
              <a:spAutoFit/>
            </a:bodyPr>
            <a:lstStyle/>
            <a:p>
              <a:pPr lvl="0" algn="ctr" eaLnBrk="1" hangingPunct="1"/>
              <a:r>
                <a:rPr lang="zh-CN" altLang="en-US" sz="1500" b="1" dirty="0">
                  <a:solidFill>
                    <a:schemeClr val="bg1"/>
                  </a:solidFill>
                  <a:latin typeface="微软雅黑" panose="020B0503020204020204" charset="-122"/>
                  <a:ea typeface="微软雅黑" panose="020B0503020204020204" charset="-122"/>
                </a:rPr>
                <a:t>四级风险点</a:t>
              </a:r>
              <a:endParaRPr lang="zh-CN" altLang="en-US" sz="1500" b="1" dirty="0">
                <a:solidFill>
                  <a:schemeClr val="bg1"/>
                </a:solidFill>
                <a:latin typeface="微软雅黑" panose="020B0503020204020204" charset="-122"/>
                <a:ea typeface="微软雅黑" panose="020B0503020204020204" charset="-122"/>
              </a:endParaRPr>
            </a:p>
          </p:txBody>
        </p:sp>
      </p:grpSp>
      <p:sp>
        <p:nvSpPr>
          <p:cNvPr id="92" name="圆角矩形 4"/>
          <p:cNvSpPr>
            <a:spLocks noChangeArrowheads="1"/>
          </p:cNvSpPr>
          <p:nvPr/>
        </p:nvSpPr>
        <p:spPr bwMode="auto">
          <a:xfrm>
            <a:off x="2907183" y="2490830"/>
            <a:ext cx="1430386" cy="371282"/>
          </a:xfrm>
          <a:prstGeom prst="roundRect">
            <a:avLst>
              <a:gd name="adj" fmla="val 50000"/>
            </a:avLst>
          </a:prstGeom>
          <a:noFill/>
          <a:ln w="19050" cmpd="sng">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lIns="68536" tIns="34268" rIns="68536" bIns="3426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制定控制措施</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93" name="圆角矩形 4"/>
          <p:cNvSpPr>
            <a:spLocks noChangeArrowheads="1"/>
          </p:cNvSpPr>
          <p:nvPr/>
        </p:nvSpPr>
        <p:spPr bwMode="auto">
          <a:xfrm>
            <a:off x="7552963" y="2490830"/>
            <a:ext cx="1430386" cy="371282"/>
          </a:xfrm>
          <a:prstGeom prst="roundRect">
            <a:avLst>
              <a:gd name="adj" fmla="val 50000"/>
            </a:avLst>
          </a:prstGeom>
          <a:noFill/>
          <a:ln w="19050" cmpd="sng">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lIns="68536" tIns="34268" rIns="68536" bIns="3426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制定控制措施</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94" name="圆角矩形 4"/>
          <p:cNvSpPr>
            <a:spLocks noChangeArrowheads="1"/>
          </p:cNvSpPr>
          <p:nvPr/>
        </p:nvSpPr>
        <p:spPr bwMode="auto">
          <a:xfrm>
            <a:off x="4455379" y="2490830"/>
            <a:ext cx="1430386" cy="371282"/>
          </a:xfrm>
          <a:prstGeom prst="roundRect">
            <a:avLst>
              <a:gd name="adj" fmla="val 50000"/>
            </a:avLst>
          </a:prstGeom>
          <a:noFill/>
          <a:ln w="19050" cmpd="sng">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lIns="68536" tIns="34268" rIns="68536" bIns="3426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制定控制措施</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95" name="圆角矩形 4"/>
          <p:cNvSpPr>
            <a:spLocks noChangeArrowheads="1"/>
          </p:cNvSpPr>
          <p:nvPr/>
        </p:nvSpPr>
        <p:spPr bwMode="auto">
          <a:xfrm>
            <a:off x="6004766" y="2490830"/>
            <a:ext cx="1430386" cy="371282"/>
          </a:xfrm>
          <a:prstGeom prst="roundRect">
            <a:avLst>
              <a:gd name="adj" fmla="val 50000"/>
            </a:avLst>
          </a:prstGeom>
          <a:noFill/>
          <a:ln w="19050" cmpd="sng">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lIns="68536" tIns="34268" rIns="68536" bIns="34268"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制定控制措施</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cxnSp>
        <p:nvCxnSpPr>
          <p:cNvPr id="97" name="直接箭头连接符 96"/>
          <p:cNvCxnSpPr>
            <a:stCxn id="51" idx="1"/>
            <a:endCxn id="57" idx="5"/>
          </p:cNvCxnSpPr>
          <p:nvPr/>
        </p:nvCxnSpPr>
        <p:spPr>
          <a:xfrm flipH="1">
            <a:off x="4233059" y="728051"/>
            <a:ext cx="1076960" cy="40005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103497" idx="3"/>
            <a:endCxn id="66" idx="4"/>
          </p:cNvCxnSpPr>
          <p:nvPr/>
        </p:nvCxnSpPr>
        <p:spPr>
          <a:xfrm>
            <a:off x="6621735" y="747887"/>
            <a:ext cx="1035685" cy="34544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5167003" y="937873"/>
            <a:ext cx="142801" cy="179691"/>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6605719" y="937873"/>
            <a:ext cx="114240" cy="179691"/>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840543" y="3107252"/>
            <a:ext cx="3045224"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厂级、车间级、班组级、岗位级</a:t>
            </a:r>
            <a:endPar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0" name="矩形 109"/>
          <p:cNvSpPr/>
          <p:nvPr/>
        </p:nvSpPr>
        <p:spPr>
          <a:xfrm>
            <a:off x="2840543" y="4381748"/>
            <a:ext cx="3045224"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厂级、车间级、班组级、岗位级</a:t>
            </a:r>
            <a:endPar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1" name="矩形 110"/>
          <p:cNvSpPr/>
          <p:nvPr/>
        </p:nvSpPr>
        <p:spPr>
          <a:xfrm>
            <a:off x="2840543" y="3743906"/>
            <a:ext cx="3045224"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厂级、车间级、班组级、岗位级</a:t>
            </a:r>
            <a:endPar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2" name="矩形 111"/>
          <p:cNvSpPr/>
          <p:nvPr/>
        </p:nvSpPr>
        <p:spPr>
          <a:xfrm>
            <a:off x="6029757" y="3107252"/>
            <a:ext cx="3046413"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工程措施、管理措施、教育措施、个体防护</a:t>
            </a:r>
            <a:endParaRPr kumimoji="0" lang="zh-CN" altLang="en-US" sz="12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3" name="矩形 112"/>
          <p:cNvSpPr/>
          <p:nvPr/>
        </p:nvSpPr>
        <p:spPr>
          <a:xfrm>
            <a:off x="6033326" y="3743906"/>
            <a:ext cx="3046413"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隐患分级排查</a:t>
            </a:r>
            <a:endPar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4" name="矩形 113"/>
          <p:cNvSpPr/>
          <p:nvPr/>
        </p:nvSpPr>
        <p:spPr>
          <a:xfrm>
            <a:off x="6033326" y="4381748"/>
            <a:ext cx="3046413" cy="48314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隐患分级治理</a:t>
            </a:r>
            <a:endParaRPr kumimoji="0" lang="zh-CN" altLang="en-US" sz="15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15" name="燕尾形 114"/>
          <p:cNvSpPr/>
          <p:nvPr/>
        </p:nvSpPr>
        <p:spPr>
          <a:xfrm>
            <a:off x="2601351" y="712962"/>
            <a:ext cx="213011" cy="17255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6" name="燕尾形 115"/>
          <p:cNvSpPr/>
          <p:nvPr/>
        </p:nvSpPr>
        <p:spPr>
          <a:xfrm>
            <a:off x="2601351" y="1265124"/>
            <a:ext cx="213011" cy="17255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7" name="燕尾形 116"/>
          <p:cNvSpPr/>
          <p:nvPr/>
        </p:nvSpPr>
        <p:spPr>
          <a:xfrm>
            <a:off x="2601351" y="1912487"/>
            <a:ext cx="213011" cy="17374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8" name="燕尾形 117"/>
          <p:cNvSpPr/>
          <p:nvPr/>
        </p:nvSpPr>
        <p:spPr>
          <a:xfrm>
            <a:off x="2601351" y="2589600"/>
            <a:ext cx="213011" cy="17374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9" name="燕尾形 118"/>
          <p:cNvSpPr/>
          <p:nvPr/>
        </p:nvSpPr>
        <p:spPr>
          <a:xfrm>
            <a:off x="2601351" y="3261953"/>
            <a:ext cx="213011" cy="17255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0" name="燕尾形 119"/>
          <p:cNvSpPr/>
          <p:nvPr/>
        </p:nvSpPr>
        <p:spPr>
          <a:xfrm>
            <a:off x="2601351" y="3898606"/>
            <a:ext cx="213011" cy="17374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1" name="燕尾形 120"/>
          <p:cNvSpPr/>
          <p:nvPr/>
        </p:nvSpPr>
        <p:spPr>
          <a:xfrm>
            <a:off x="2601351" y="4536449"/>
            <a:ext cx="213011" cy="173741"/>
          </a:xfrm>
          <a:prstGeom prst="chevron">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3" name="下箭头 122"/>
          <p:cNvSpPr/>
          <p:nvPr/>
        </p:nvSpPr>
        <p:spPr>
          <a:xfrm>
            <a:off x="3500995" y="1614986"/>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4" name="下箭头 123"/>
          <p:cNvSpPr/>
          <p:nvPr/>
        </p:nvSpPr>
        <p:spPr>
          <a:xfrm>
            <a:off x="5049192" y="1614986"/>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5" name="下箭头 124"/>
          <p:cNvSpPr/>
          <p:nvPr/>
        </p:nvSpPr>
        <p:spPr>
          <a:xfrm>
            <a:off x="6598579" y="1614986"/>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6" name="下箭头 125"/>
          <p:cNvSpPr/>
          <p:nvPr/>
        </p:nvSpPr>
        <p:spPr>
          <a:xfrm>
            <a:off x="8146776" y="1614986"/>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7" name="下箭头 126"/>
          <p:cNvSpPr/>
          <p:nvPr/>
        </p:nvSpPr>
        <p:spPr>
          <a:xfrm>
            <a:off x="3500995" y="2296859"/>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8" name="下箭头 127"/>
          <p:cNvSpPr/>
          <p:nvPr/>
        </p:nvSpPr>
        <p:spPr>
          <a:xfrm>
            <a:off x="5049192" y="2296859"/>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9" name="下箭头 128"/>
          <p:cNvSpPr/>
          <p:nvPr/>
        </p:nvSpPr>
        <p:spPr>
          <a:xfrm>
            <a:off x="6598579" y="2296859"/>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30" name="下箭头 129"/>
          <p:cNvSpPr/>
          <p:nvPr/>
        </p:nvSpPr>
        <p:spPr>
          <a:xfrm>
            <a:off x="8146776" y="2296859"/>
            <a:ext cx="242761" cy="1547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31" name="下箭头 130"/>
          <p:cNvSpPr/>
          <p:nvPr/>
        </p:nvSpPr>
        <p:spPr>
          <a:xfrm>
            <a:off x="5637055" y="2925182"/>
            <a:ext cx="640223" cy="111860"/>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34" name="下箭头 133"/>
          <p:cNvSpPr/>
          <p:nvPr/>
        </p:nvSpPr>
        <p:spPr>
          <a:xfrm>
            <a:off x="5637055" y="3590394"/>
            <a:ext cx="640223" cy="111860"/>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35" name="下箭头 134"/>
          <p:cNvSpPr/>
          <p:nvPr/>
        </p:nvSpPr>
        <p:spPr>
          <a:xfrm>
            <a:off x="5623965" y="4227048"/>
            <a:ext cx="640223" cy="111860"/>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3"/>
          <p:cNvGrpSpPr/>
          <p:nvPr/>
        </p:nvGrpSpPr>
        <p:grpSpPr>
          <a:xfrm>
            <a:off x="421323" y="224473"/>
            <a:ext cx="1836737" cy="536575"/>
            <a:chOff x="318085" y="1131590"/>
            <a:chExt cx="1836000" cy="537824"/>
          </a:xfrm>
        </p:grpSpPr>
        <p:sp>
          <p:nvSpPr>
            <p:cNvPr id="11"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2" name="矩形 11"/>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13" name="组合 421"/>
            <p:cNvGrpSpPr/>
            <p:nvPr/>
          </p:nvGrpSpPr>
          <p:grpSpPr>
            <a:xfrm>
              <a:off x="395842" y="1174493"/>
              <a:ext cx="388778" cy="367625"/>
              <a:chOff x="395842" y="1174493"/>
              <a:chExt cx="388778" cy="367625"/>
            </a:xfrm>
          </p:grpSpPr>
          <p:sp>
            <p:nvSpPr>
              <p:cNvPr id="14" name="矩形 13"/>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15"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6" name="矩形 15"/>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17"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34820" name="Rectangle 3"/>
          <p:cNvSpPr>
            <a:spLocks noChangeArrowheads="1"/>
          </p:cNvSpPr>
          <p:nvPr/>
        </p:nvSpPr>
        <p:spPr bwMode="auto">
          <a:xfrm>
            <a:off x="1207135" y="1190943"/>
            <a:ext cx="5638800" cy="3077210"/>
          </a:xfrm>
          <a:prstGeom prst="rect">
            <a:avLst/>
          </a:prstGeom>
          <a:noFill/>
          <a:ln w="9525">
            <a:noFill/>
            <a:miter lim="800000"/>
          </a:ln>
        </p:spPr>
        <p:txBody>
          <a:bodyPr>
            <a:spAutoFit/>
          </a:bodyPr>
          <a:lstStyle/>
          <a:p>
            <a:pPr marL="574675" marR="0" lvl="0" indent="-574675" algn="just" defTabSz="914400" rtl="0" eaLnBrk="1" fontAlgn="base" latinLnBrk="0" hangingPunct="1">
              <a:lnSpc>
                <a:spcPct val="160000"/>
              </a:lnSpc>
              <a:spcBef>
                <a:spcPct val="20000"/>
              </a:spcBef>
              <a:spcAft>
                <a:spcPct val="0"/>
              </a:spcAft>
              <a:buClr>
                <a:srgbClr val="CC0000"/>
              </a:buClr>
              <a:buSzPct val="95000"/>
              <a:buFont typeface="Wingdings" panose="05000000000000000000" pitchFamily="2" charset="2"/>
              <a:buChar char="v"/>
              <a:defRPr/>
            </a:pPr>
            <a:r>
              <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事故隐患排查</a:t>
            </a:r>
            <a:endPar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just" defTabSz="914400" rtl="0" eaLnBrk="1" fontAlgn="base" latinLnBrk="0" hangingPunct="1">
              <a:lnSpc>
                <a:spcPct val="160000"/>
              </a:lnSpc>
              <a:spcBef>
                <a:spcPct val="20000"/>
              </a:spcBef>
              <a:spcAft>
                <a:spcPct val="0"/>
              </a:spcAft>
              <a:buClr>
                <a:srgbClr val="CC0000"/>
              </a:buClr>
              <a:buSzPct val="95000"/>
              <a:buFont typeface="Wingdings" panose="05000000000000000000" pitchFamily="2" charset="2"/>
              <a:buChar char="v"/>
              <a:defRPr/>
            </a:pPr>
            <a:r>
              <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事故隐患评估、分级</a:t>
            </a:r>
            <a:endPar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just" defTabSz="914400" rtl="0" eaLnBrk="1" fontAlgn="base" latinLnBrk="0" hangingPunct="1">
              <a:lnSpc>
                <a:spcPct val="160000"/>
              </a:lnSpc>
              <a:spcBef>
                <a:spcPct val="20000"/>
              </a:spcBef>
              <a:spcAft>
                <a:spcPct val="0"/>
              </a:spcAft>
              <a:buClr>
                <a:srgbClr val="CC0000"/>
              </a:buClr>
              <a:buSzPct val="95000"/>
              <a:buFont typeface="Wingdings" panose="05000000000000000000" pitchFamily="2" charset="2"/>
              <a:buChar char="v"/>
              <a:defRPr/>
            </a:pPr>
            <a:r>
              <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事故隐患的治理</a:t>
            </a:r>
            <a:endPar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just" defTabSz="914400" rtl="0" eaLnBrk="1" fontAlgn="base" latinLnBrk="0" hangingPunct="1">
              <a:lnSpc>
                <a:spcPct val="160000"/>
              </a:lnSpc>
              <a:spcBef>
                <a:spcPct val="20000"/>
              </a:spcBef>
              <a:spcAft>
                <a:spcPct val="0"/>
              </a:spcAft>
              <a:buClr>
                <a:srgbClr val="CC0000"/>
              </a:buClr>
              <a:buSzPct val="95000"/>
              <a:buFont typeface="Wingdings" panose="05000000000000000000" pitchFamily="2" charset="2"/>
              <a:buChar char="v"/>
              <a:defRPr/>
            </a:pPr>
            <a:r>
              <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事故隐患的常态管理   </a:t>
            </a:r>
            <a:endParaRPr kumimoji="1" lang="zh-CN" altLang="en-US" sz="2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3" name="图片 2" descr="15098791731503494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379085" y="1012190"/>
            <a:ext cx="2919095" cy="3435350"/>
          </a:xfrm>
          <a:prstGeom prst="rect">
            <a:avLst/>
          </a:prstGeom>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18795" y="1154430"/>
            <a:ext cx="7620000" cy="2834640"/>
          </a:xfrm>
          <a:prstGeom prst="rect">
            <a:avLst/>
          </a:prstGeom>
          <a:noFill/>
          <a:ln w="9525">
            <a:noFill/>
            <a:miter lim="800000"/>
          </a:ln>
        </p:spPr>
        <p:txBody>
          <a:bodyPr>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隐患具有普遍性，同时又具有特殊性。由于人、机、料、法、环的本质安全水平不同，其隐患属性、特征是不尽相同的。在不同的项目、不同的专业，不同的岗位，其表现形式和变化过程，更是千差万别。即使同一种隐患，在使用相同的设备、相同的工具从事相同性质的作业时，其隐患存在也会有差异，在隐患排查时要对事故隐患的特殊性有所认识，进行针对性检查。</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499110" y="975995"/>
            <a:ext cx="7620000" cy="3749040"/>
          </a:xfrm>
          <a:prstGeom prst="rect">
            <a:avLst/>
          </a:prstGeom>
          <a:noFill/>
          <a:ln w="9525">
            <a:noFill/>
            <a:miter lim="800000"/>
          </a:ln>
        </p:spPr>
        <p:txBody>
          <a:bodyPr>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事故隐患具有内涵性，要透过现象才能分析判定，运用危险性预分析、安全评价、风险评估、事故树逻辑分析等各种安全科学方法，寻找潜在危险，发现事故隐患。</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隐患排查要按专业和部位，明确排查的责任人、排查内容、排查频次和登记上报的工作流程。要结合工程项目的实际情况，对每月排查情况进行汇总，建立工程项目事故隐患排查信息台帐，及时对隐患排查结果进行风险严重程度的分析评价，确定隐患类别及等级，为实施隐患治理提供依据。</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18795" y="1204595"/>
            <a:ext cx="7620000" cy="2834640"/>
          </a:xfrm>
          <a:prstGeom prst="rect">
            <a:avLst/>
          </a:prstGeom>
          <a:noFill/>
          <a:ln w="9525">
            <a:noFill/>
            <a:miter lim="800000"/>
          </a:ln>
        </p:spPr>
        <p:txBody>
          <a:bodyPr>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隐患类别的划分是做好隐患排查、整改的基础工作，根据隐患的分类原则，结合隐患排查实际工作情况，从现场操作方面对隐患进行分类，将隐患划分为基础管理和现场管理两部分。同时为了兼顾隐患的统计分析工作，了解隐患的分布情况，可将基础管理和现场管理进行细分小类，以便更有针对性的开展隐患排查和制定相应的对策措施进行治理。</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499110" y="1330960"/>
            <a:ext cx="7620000" cy="2834640"/>
          </a:xfrm>
          <a:prstGeom prst="rect">
            <a:avLst/>
          </a:prstGeom>
          <a:noFill/>
          <a:ln w="9525">
            <a:noFill/>
            <a:miter lim="800000"/>
          </a:ln>
        </p:spPr>
        <p:txBody>
          <a:bodyPr>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隐患可按照整改难易及可能造成的后果严重性，分为一般事故隐患和重大事故隐患。可按照隐患治理的负责单位，将隐患分为作业队级、项目部级直至公司级，其含义是在相应级别的组织（单位）中能够整改、治理和排除。并坚持凡作业队能解决的不推给项目部；项目部不推给职能部门；职能部门不推给公司；公司不推给主管领导的原则。</a:t>
            </a:r>
            <a:r>
              <a:rPr kumimoji="1" lang="zh-CN" altLang="en-US" sz="2000" b="0" i="0" u="none" strike="noStrike" kern="1200" cap="none" spc="0" normalizeH="0" baseline="0" noProof="0" dirty="0">
                <a:ln>
                  <a:noFill/>
                </a:ln>
                <a:solidFill>
                  <a:schemeClr val="tx1"/>
                </a:solidFill>
                <a:effectLst/>
                <a:uLnTx/>
                <a:uFillTx/>
                <a:latin typeface="+mj-ea"/>
                <a:ea typeface="+mj-ea"/>
                <a:cs typeface="+mn-cs"/>
              </a:rPr>
              <a:t> </a:t>
            </a:r>
            <a:endParaRPr kumimoji="1" lang="zh-CN" altLang="en-US" sz="2000" b="0" i="0" u="none" strike="noStrike" kern="1200" cap="none" spc="0" normalizeH="0" baseline="0" noProof="0" dirty="0">
              <a:ln>
                <a:noFill/>
              </a:ln>
              <a:solidFill>
                <a:schemeClr val="tx1"/>
              </a:solidFill>
              <a:effectLst/>
              <a:uLnTx/>
              <a:uFillTx/>
              <a:latin typeface="+mj-ea"/>
              <a:ea typeface="+mj-ea"/>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466090" y="920750"/>
            <a:ext cx="8249920" cy="37490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排查出的某些隐患如果属于应当全部或者局部停工停业，并经过一定时间整改治理方能排除的隐患，或者因外部因素影响致使项目自身难以排除的隐患应当列为重大事故隐患。</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重大隐患分为各单位自身难以解决，需要公司帮助或协调解决的重大隐患。还要一类重大隐患是指各单位可以自行解决的重大隐患。</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对排查评价确认的重大事故隐患，以及在项目实施过程中发生变化升级为重大事故隐患要在施工过程中不断更新和完善，分别列入排查信息台账和重大事故隐患档案。</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85470" y="1219835"/>
            <a:ext cx="8029575" cy="32918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旦确定为重大事故隐患后，各单位要组织开展对重大事故隐患的安全评价，单独分类建立档案，并书面报公司安全质量环保部、集团公司区域指挥部，必要时要报告当地安全监管监察部门。书面报告的内容应包括：</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（一）隐患的现状及其产生的原因</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（二）隐患的危害程度和整改难易程度分析</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（三）隐患的治理方案</a:t>
            </a:r>
            <a:r>
              <a:rPr kumimoji="1" lang="zh-CN" altLang="en-US" sz="2000" b="0" i="0" u="none" strike="noStrike" kern="1200" cap="none" spc="0" normalizeH="0" baseline="0" noProof="0" dirty="0">
                <a:ln>
                  <a:noFill/>
                </a:ln>
                <a:solidFill>
                  <a:schemeClr val="tx1"/>
                </a:solidFill>
                <a:effectLst/>
                <a:uLnTx/>
                <a:uFillTx/>
                <a:latin typeface="+mj-ea"/>
                <a:ea typeface="+mj-ea"/>
                <a:cs typeface="+mn-cs"/>
              </a:rPr>
              <a:t> </a:t>
            </a:r>
            <a:endParaRPr kumimoji="1" lang="zh-CN" altLang="en-US" sz="2000" b="0" i="0" u="none" strike="noStrike" kern="1200" cap="none" spc="0" normalizeH="0" baseline="0" noProof="0" dirty="0">
              <a:ln>
                <a:noFill/>
              </a:ln>
              <a:solidFill>
                <a:schemeClr val="tx1"/>
              </a:solidFill>
              <a:effectLst/>
              <a:uLnTx/>
              <a:uFillTx/>
              <a:latin typeface="+mj-ea"/>
              <a:ea typeface="+mj-ea"/>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
        <p:nvSpPr>
          <p:cNvPr id="416770" name="Rectangle 3"/>
          <p:cNvSpPr>
            <a:spLocks noGrp="1"/>
          </p:cNvSpPr>
          <p:nvPr/>
        </p:nvSpPr>
        <p:spPr>
          <a:xfrm>
            <a:off x="723265" y="1313815"/>
            <a:ext cx="8032750" cy="2752725"/>
          </a:xfrm>
          <a:prstGeom prst="rect">
            <a:avLst/>
          </a:prstGeom>
          <a:noFill/>
          <a:ln w="9525">
            <a:miter/>
          </a:ln>
        </p:spPr>
        <p:txBody>
          <a:bodyPr/>
          <a:lstStyle>
            <a:lvl1pPr marL="0" indent="0" algn="ctr" rtl="0" eaLnBrk="0" fontAlgn="base" hangingPunct="0">
              <a:spcBef>
                <a:spcPct val="20000"/>
              </a:spcBef>
              <a:spcAft>
                <a:spcPct val="0"/>
              </a:spcAft>
              <a:buFont typeface="Arial" panose="020B0604020202020204" pitchFamily="34" charset="0"/>
              <a:buNone/>
              <a:defRPr sz="3200">
                <a:solidFill>
                  <a:srgbClr val="000000"/>
                </a:solidFill>
                <a:latin typeface="Calibri" panose="020F0502020204030204"/>
                <a:ea typeface="宋体" panose="02010600030101010101" pitchFamily="2" charset="-122"/>
                <a:cs typeface="+mn-ea"/>
                <a:sym typeface="Calibri" panose="020F0502020204030204"/>
              </a:defRPr>
            </a:lvl1pPr>
            <a:lvl2pPr marL="457200" indent="0" algn="ctr" rtl="0" eaLnBrk="0" fontAlgn="base" hangingPunct="0">
              <a:spcBef>
                <a:spcPct val="20000"/>
              </a:spcBef>
              <a:spcAft>
                <a:spcPct val="0"/>
              </a:spcAft>
              <a:buFont typeface="Arial" panose="020B0604020202020204" pitchFamily="34" charset="0"/>
              <a:buNone/>
              <a:defRPr sz="2800">
                <a:solidFill>
                  <a:srgbClr val="000000"/>
                </a:solidFill>
                <a:latin typeface="Calibri" panose="020F0502020204030204"/>
                <a:ea typeface="宋体" panose="02010600030101010101" pitchFamily="2" charset="-122"/>
                <a:sym typeface="Calibri" panose="020F0502020204030204"/>
              </a:defRPr>
            </a:lvl2pPr>
            <a:lvl3pPr marL="914400" indent="0" algn="ctr" rtl="0" eaLnBrk="0" fontAlgn="base" hangingPunct="0">
              <a:spcBef>
                <a:spcPct val="20000"/>
              </a:spcBef>
              <a:spcAft>
                <a:spcPct val="0"/>
              </a:spcAft>
              <a:buFont typeface="Arial" panose="020B0604020202020204" pitchFamily="34" charset="0"/>
              <a:buNone/>
              <a:defRPr sz="2400">
                <a:solidFill>
                  <a:srgbClr val="000000"/>
                </a:solidFill>
                <a:latin typeface="Calibri" panose="020F0502020204030204"/>
                <a:ea typeface="宋体" panose="02010600030101010101" pitchFamily="2" charset="-122"/>
                <a:sym typeface="Calibri" panose="020F0502020204030204"/>
              </a:defRPr>
            </a:lvl3pPr>
            <a:lvl4pPr marL="13716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4pPr>
            <a:lvl5pPr marL="18288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5pPr>
            <a:lvl6pPr marL="22860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6pPr>
            <a:lvl7pPr marL="27432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7pPr>
            <a:lvl8pPr marL="32004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8pPr>
            <a:lvl9pPr marL="3657600" indent="0" algn="ctr" rtl="0" eaLnBrk="0" fontAlgn="base" hangingPunct="0">
              <a:spcBef>
                <a:spcPct val="20000"/>
              </a:spcBef>
              <a:spcAft>
                <a:spcPct val="0"/>
              </a:spcAft>
              <a:buFont typeface="Arial" panose="020B0604020202020204" pitchFamily="34" charset="0"/>
              <a:buNone/>
              <a:defRPr sz="2000">
                <a:solidFill>
                  <a:srgbClr val="000000"/>
                </a:solidFill>
                <a:latin typeface="Calibri" panose="020F0502020204030204"/>
                <a:ea typeface="宋体" panose="02010600030101010101" pitchFamily="2" charset="-122"/>
                <a:sym typeface="Calibri" panose="020F0502020204030204"/>
              </a:defRPr>
            </a:lvl9pPr>
          </a:lstStyle>
          <a:p>
            <a:pPr algn="just">
              <a:lnSpc>
                <a:spcPct val="150000"/>
              </a:lnSpc>
            </a:pPr>
            <a:r>
              <a:rPr lang="en-US" altLang="zh-CN" sz="2400" b="1" dirty="0">
                <a:solidFill>
                  <a:srgbClr val="C00000"/>
                </a:solidFill>
                <a:latin typeface="微软雅黑" panose="020B0503020204020204" charset="-122"/>
                <a:ea typeface="微软雅黑" panose="020B0503020204020204" charset="-122"/>
                <a:sym typeface="微软雅黑" panose="020B0503020204020204" charset="-122"/>
              </a:rPr>
              <a:t>2</a:t>
            </a:r>
            <a:r>
              <a:rPr lang="zh-CN" altLang="en-US" sz="2400" b="1" dirty="0">
                <a:solidFill>
                  <a:srgbClr val="C00000"/>
                </a:solidFill>
                <a:latin typeface="微软雅黑" panose="020B0503020204020204" charset="-122"/>
                <a:ea typeface="微软雅黑" panose="020B0503020204020204" charset="-122"/>
                <a:sym typeface="微软雅黑" panose="020B0503020204020204" charset="-122"/>
              </a:rPr>
              <a:t>、安全生产管理机构及人员类隐患</a:t>
            </a:r>
            <a:endParaRPr lang="zh-CN" altLang="en-US" sz="24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2000" dirty="0">
                <a:latin typeface="微软雅黑" panose="020B0503020204020204" charset="-122"/>
                <a:ea typeface="微软雅黑" panose="020B0503020204020204" charset="-122"/>
                <a:sym typeface="微软雅黑" panose="020B0503020204020204" charset="-122"/>
              </a:rPr>
              <a:t>安全生产管理机构及人员类隐患主要是指生产经营单位未根据自身生产经营的特点，依据相关法律法规或标准要求，设置安全生产管理机构或者配备专（兼）职安全生产管理人员。如危险物品的生产、经营、储存单位，未设置安全生产管理机构，且仅配备兼职安全生产管理人员。</a:t>
            </a:r>
            <a:endParaRPr lang="zh-CN" altLang="en-US" sz="2000"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57530" y="944245"/>
            <a:ext cx="8029575" cy="37490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隐患治理要在明确隐患等级后分类实施，做到方案科学、资金到位、治理及时、责任到人、限期完成，并实施动态管理，能立即整改的隐患必须确定责任人组织立即整改，并安排专人进行确认；无法立即整改的隐患，要按照评估—治理方案论证—资金落实—限期治理—验收评估—销号的工作流程，明确监控责任和每一工作节点的责任人，并定期跟踪验证检查，实行闭环管理；重大隐患治理工作结束后，公司应组织技术人员和专家对隐患治理情况进行验收，保证按期完成和达到治理效果。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85470" y="1219835"/>
            <a:ext cx="4496435" cy="32918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于一般事故隐患，由于其危害和整改难度较小，发现后应当由各单位根据事故隐患的实际情况，由安质环保部制定针对性的整改措施，下发《安全质量检查整改通知书》落实相关责任人，限期由各作业队负责落实整改。</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descr="15098791731503494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5491480" y="1076325"/>
            <a:ext cx="2919095" cy="3435350"/>
          </a:xfrm>
          <a:prstGeom prst="rect">
            <a:avLst/>
          </a:prstGeom>
        </p:spPr>
      </p:pic>
      <p:pic>
        <p:nvPicPr>
          <p:cNvPr id="11" name="图片 10"/>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57530" y="1007110"/>
            <a:ext cx="8029575" cy="37490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有些隐患如明显的违反操作规程和劳动纪律的行为，属于人的不安全行为的一般隐患，排查人员一旦发现，应当要求作业班组立即整改；有些设备设施方面的简单的不安全状态如安全装置没有启用、现场混乱等物的不安全状态等一般隐患，也可以要求现场立即整改，不需要制定治理方案，但要如实记录，以备对此类行为统计分析，确定是否为习惯性违章或群体性隐患。如果具有普遍性，要将其隐患级别升级，并制定治理方案，采取多种措施和手段进行治理。</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57530" y="1424305"/>
            <a:ext cx="5143500" cy="28346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加强对危险源的监控，消除其存在的事故隐患或防止其出现事故隐患，对已识别出的存在事故隐患的危险源一定要及时加以整改，否则随时都可能导致事故。有些隐患难以做到立即整改的，但也属于一般隐患，则应限期整改。</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descr="15098791731503494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007735" y="1123950"/>
            <a:ext cx="2919095" cy="3435350"/>
          </a:xfrm>
          <a:prstGeom prst="rect">
            <a:avLst/>
          </a:prstGeom>
        </p:spPr>
      </p:pic>
      <p:pic>
        <p:nvPicPr>
          <p:cNvPr id="11" name="图片 10"/>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608965" y="889000"/>
            <a:ext cx="8029575" cy="37490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限期整改通常由排查人员或排查主管部门对隐患所属单位发出“整改通知”，内容中需要明确列出如隐患情况的排查发现时间和地点、隐患情况的详细描述、隐患发生原因的分析、隐患整改责任的认定、隐患整改负责人、隐患整改的方法和要求、隐患整改完毕的时间要求等。</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（二）限期整改需要全过程监督管理，除对整改结果进行“闭环”确认外，也要在整改工作实施期间进行监督，以发现和解决可能临时出现的问题，防止拖延。</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608965" y="889000"/>
            <a:ext cx="8029575" cy="37490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（三）从排查发现到治理消除的过程，要讲求时效，安排专人负责、专业队伍按时限要求快速治理，在隐患初期、初始状态或阶段得到有效治理，拖得越久，代价越大，隐患终将演变成事故，导致严重后果。</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在治理过程中对再小的隐患都不得轻视和轻易放过，必须彻底根治，源头治理，防止死灰复燃，防止集小变而为大变；对特殊性隐患、普遍性隐患进行专项治理，防止量变到质变，苗头成隐患，隐患变险情，险情变事故。</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57530" y="1424305"/>
            <a:ext cx="8029575" cy="28346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针对可以自行解决的重大隐患，需要“量身定做”，由项目经理组织为每个重大隐患制定专门的治理方案，并组织实施，并按风险等级在治理时满足以下要求：</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（一）当风险处于很高风险区域时，应立即采取充分的风险控制措施，防止事故发生，同时编制重大事故隐患治理方案，尽快进行隐患治理，必要时立即停工治理；</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557530" y="1424305"/>
            <a:ext cx="8029575" cy="28346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（二）当风险处于一般高风险区域时，应采取充分的风险控制措施，防止事故发生，并编制重大事故隐患治理方案，选择合适的时机进行隐患治理；</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（三）对于处于中风险的重大事故隐患，应根据项目实际情况，进行成本—效益分析，编制重大事故隐患治理方案，选择合适的时机进行隐患治理，尽可能将其降低到低风险。</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652145" y="1164590"/>
            <a:ext cx="8029575" cy="32918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于很难彻底消除的隐患，必须在遵守法律法规和标准规范的前提下，将其风险降低到项目可以接受的程度，安排作业队专人负责进行监控，在施工过程中加强防护，采取防护措施，随时将监控情况及隐患变化情况上报项目部安质环保部。</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对自身难以解决，需要公司帮助或协调解决的重大隐患，由公司主管领导组织工程技术部门制定专项治理方案，并组织项目部实施。</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652145" y="1006475"/>
            <a:ext cx="8029575" cy="3383280"/>
          </a:xfrm>
          <a:prstGeom prst="rect">
            <a:avLst/>
          </a:prstGeom>
          <a:noFill/>
          <a:ln w="9525">
            <a:noFill/>
            <a:miter lim="800000"/>
          </a:ln>
        </p:spPr>
        <p:txBody>
          <a:bodyPr wrap="square">
            <a:spAutoFit/>
          </a:bodyPr>
          <a:lstStyle/>
          <a:p>
            <a:pPr marL="0" marR="0" lvl="0" indent="0"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None/>
              <a:defRPr/>
            </a:pPr>
            <a:r>
              <a:rPr kumimoji="1"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重大事故隐患治理方案应当包括以下内容：</a:t>
            </a:r>
            <a:endParaRPr kumimoji="1"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（一）治理的目标和任务；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（二）采取的方法和措施；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（三）经费和物资的落实；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（四）负责治理的机构和人员；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（五）治理的时限和要求； </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（六）安全措施和应急预案。</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 name="图片 9" descr="15098791731503494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5762625" y="1257935"/>
            <a:ext cx="2919095" cy="3435350"/>
          </a:xfrm>
          <a:prstGeom prst="rect">
            <a:avLst/>
          </a:prstGeom>
        </p:spPr>
      </p:pic>
      <p:pic>
        <p:nvPicPr>
          <p:cNvPr id="11" name="图片 10"/>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Grp="1"/>
          </p:cNvSpPr>
          <p:nvPr>
            <p:ph type="subTitle" idx="1"/>
          </p:nvPr>
        </p:nvSpPr>
        <p:spPr>
          <a:xfrm>
            <a:off x="668338" y="1451928"/>
            <a:ext cx="8011954" cy="2064544"/>
          </a:xfrm>
          <a:noFill/>
          <a:ln w="9525">
            <a:miter/>
          </a:ln>
        </p:spPr>
        <p:txBody>
          <a:bodyPr/>
          <a:lstStyle/>
          <a:p>
            <a:pPr algn="just">
              <a:lnSpc>
                <a:spcPct val="150000"/>
              </a:lnSpc>
            </a:pPr>
            <a:r>
              <a:rPr lang="en-US" altLang="zh-CN" sz="1800" b="1" dirty="0">
                <a:solidFill>
                  <a:srgbClr val="C00000"/>
                </a:solidFill>
                <a:latin typeface="微软雅黑" panose="020B0503020204020204" charset="-122"/>
                <a:ea typeface="微软雅黑" panose="020B0503020204020204" charset="-122"/>
                <a:sym typeface="微软雅黑" panose="020B0503020204020204" charset="-122"/>
              </a:rPr>
              <a:t>3</a:t>
            </a:r>
            <a:r>
              <a:rPr lang="zh-CN" altLang="en-US" sz="1800" b="1" dirty="0">
                <a:solidFill>
                  <a:srgbClr val="C00000"/>
                </a:solidFill>
                <a:latin typeface="微软雅黑" panose="020B0503020204020204" charset="-122"/>
                <a:ea typeface="微软雅黑" panose="020B0503020204020204" charset="-122"/>
                <a:sym typeface="微软雅黑" panose="020B0503020204020204" charset="-122"/>
              </a:rPr>
              <a:t>、安全生产责任制类隐患</a:t>
            </a:r>
            <a:endParaRPr lang="zh-CN" altLang="en-US" sz="1800" b="1" dirty="0">
              <a:solidFill>
                <a:srgbClr val="C00000"/>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800" dirty="0">
                <a:latin typeface="微软雅黑" panose="020B0503020204020204" charset="-122"/>
                <a:ea typeface="微软雅黑" panose="020B0503020204020204" charset="-122"/>
                <a:sym typeface="微软雅黑" panose="020B0503020204020204" charset="-122"/>
              </a:rPr>
              <a:t>根据生产经营单位的规模，安全生产责任制涵盖单位主要负责人、安全生产负责人、安全生产管理人员、车间主任、班组长、岗位员工等层级的安全生产职责。其中，生产经营单位至少应包括单位主要负责人、安全生产管理人员和岗位员工三级人员的安全生产责任制。未建立安全生产责任制或责任制建立不完善的，属于此类隐患。</a:t>
            </a:r>
            <a:endParaRPr lang="zh-CN" altLang="en-US" sz="1800" dirty="0">
              <a:latin typeface="微软雅黑" panose="020B0503020204020204" charset="-122"/>
              <a:ea typeface="微软雅黑" panose="020B0503020204020204" charset="-122"/>
              <a:sym typeface="微软雅黑" panose="020B0503020204020204" charset="-122"/>
            </a:endParaRPr>
          </a:p>
        </p:txBody>
      </p:sp>
      <p:grpSp>
        <p:nvGrpSpPr>
          <p:cNvPr id="23556" name="组合 3"/>
          <p:cNvGrpSpPr/>
          <p:nvPr/>
        </p:nvGrpSpPr>
        <p:grpSpPr>
          <a:xfrm>
            <a:off x="421323" y="224473"/>
            <a:ext cx="1836737" cy="536575"/>
            <a:chOff x="318085" y="1131590"/>
            <a:chExt cx="1836000" cy="537824"/>
          </a:xfrm>
        </p:grpSpPr>
        <p:sp>
          <p:nvSpPr>
            <p:cNvPr id="23565"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第一部分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118" name="矩形 117"/>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120" name="矩形 119"/>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23557" name="TextBox 6"/>
          <p:cNvSpPr txBox="1"/>
          <p:nvPr/>
        </p:nvSpPr>
        <p:spPr>
          <a:xfrm>
            <a:off x="2388235" y="112395"/>
            <a:ext cx="6367780" cy="572464"/>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一、隐患排查</a:t>
            </a:r>
            <a:r>
              <a:rPr lang="zh-CN" altLang="en-US" sz="2400" b="1">
                <a:solidFill>
                  <a:srgbClr val="C00000"/>
                </a:solidFill>
                <a:latin typeface="微软雅黑" panose="020B0503020204020204" charset="-122"/>
                <a:ea typeface="微软雅黑" panose="020B0503020204020204" charset="-122"/>
              </a:rPr>
              <a:t>治理内容</a:t>
            </a:r>
            <a:r>
              <a:rPr lang="en-US" altLang="zh-CN" sz="2400" b="1">
                <a:solidFill>
                  <a:srgbClr val="C00000"/>
                </a:solidFill>
                <a:latin typeface="微软雅黑" panose="020B0503020204020204" charset="-122"/>
                <a:ea typeface="微软雅黑" panose="020B0503020204020204" charset="-122"/>
              </a:rPr>
              <a:t>--</a:t>
            </a:r>
            <a:r>
              <a:rPr lang="zh-CN" altLang="en-US" sz="2400" b="1">
                <a:solidFill>
                  <a:schemeClr val="bg1">
                    <a:lumMod val="25000"/>
                  </a:schemeClr>
                </a:solidFill>
                <a:latin typeface="微软雅黑" panose="020B0503020204020204" charset="-122"/>
                <a:ea typeface="微软雅黑" panose="020B0503020204020204" charset="-122"/>
              </a:rPr>
              <a:t>基础</a:t>
            </a:r>
            <a:r>
              <a:rPr lang="zh-CN" altLang="en-US" sz="2400" b="1" dirty="0">
                <a:solidFill>
                  <a:schemeClr val="bg1">
                    <a:lumMod val="25000"/>
                  </a:schemeClr>
                </a:solidFill>
                <a:latin typeface="微软雅黑" panose="020B0503020204020204" charset="-122"/>
                <a:ea typeface="微软雅黑" panose="020B0503020204020204" charset="-122"/>
              </a:rPr>
              <a:t>管理类</a:t>
            </a:r>
            <a:endParaRPr lang="zh-CN" altLang="en-US" sz="2400" b="1" dirty="0">
              <a:solidFill>
                <a:schemeClr val="bg1">
                  <a:lumMod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47109" name="Rectangle 4"/>
          <p:cNvSpPr>
            <a:spLocks noChangeArrowheads="1"/>
          </p:cNvSpPr>
          <p:nvPr/>
        </p:nvSpPr>
        <p:spPr bwMode="auto">
          <a:xfrm>
            <a:off x="652145" y="1164590"/>
            <a:ext cx="8029575" cy="3291840"/>
          </a:xfrm>
          <a:prstGeom prst="rect">
            <a:avLst/>
          </a:prstGeom>
          <a:noFill/>
          <a:ln w="9525">
            <a:noFill/>
            <a:miter lim="800000"/>
          </a:ln>
        </p:spPr>
        <p:txBody>
          <a:bodyPr wrap="square">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 typeface="Wingdings" panose="05000000000000000000" pitchFamily="2" charset="2"/>
              <a:buBlip>
                <a:blip r:embed="rId2"/>
              </a:buBlip>
              <a:defRPr/>
            </a:pPr>
            <a:r>
              <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由于重大隐患治理的复杂性和较长的周期性，在没有完成治理前，还要有临时性的措施和应急预案。治理完成后还有书面申请以及接受审查等工作。事故隐患排除前或者排除过程中无法保证安全的，应当从危险区域内撤出作业人员，并疏散可能危及的其他人员，设置警戒标志，暂时或停止作业；对暂时难以停工或者停止使用的相关生产储存装置、设施、设备，应当加强维护和保养，防止隐患蔓延和扩大。</a:t>
            </a:r>
            <a:endParaRPr kumimoji="1"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21323" y="224473"/>
            <a:ext cx="1836737" cy="536575"/>
            <a:chOff x="318085" y="1131590"/>
            <a:chExt cx="1836000" cy="537824"/>
          </a:xfrm>
        </p:grpSpPr>
        <p:sp>
          <p:nvSpPr>
            <p:cNvPr id="3" name="矩形 419"/>
            <p:cNvSpPr/>
            <p:nvPr/>
          </p:nvSpPr>
          <p:spPr>
            <a:xfrm>
              <a:off x="732256" y="1172961"/>
              <a:ext cx="1415204" cy="462740"/>
            </a:xfrm>
            <a:prstGeom prst="rect">
              <a:avLst/>
            </a:prstGeom>
            <a:noFill/>
            <a:ln w="9525">
              <a:noFill/>
            </a:ln>
          </p:spPr>
          <p:txBody>
            <a:bodyPr wrap="none">
              <a:spAutoFit/>
            </a:bodyPr>
            <a:lstStyle/>
            <a:p>
              <a:pPr lvl="0" eaLnBrk="1" hangingPunct="1"/>
              <a:r>
                <a:rPr lang="zh-CN" altLang="en-US" sz="2400" b="1">
                  <a:solidFill>
                    <a:srgbClr val="D44318"/>
                  </a:solidFill>
                  <a:latin typeface="微软雅黑" panose="020B0503020204020204" charset="-122"/>
                  <a:ea typeface="微软雅黑" panose="020B0503020204020204" charset="-122"/>
                </a:rPr>
                <a:t>第二部分</a:t>
              </a:r>
              <a:endParaRPr lang="zh-CN" altLang="en-US" sz="2400" b="1" dirty="0">
                <a:solidFill>
                  <a:srgbClr val="D44318"/>
                </a:solidFill>
                <a:latin typeface="微软雅黑" panose="020B0503020204020204" charset="-122"/>
                <a:ea typeface="微软雅黑" panose="020B0503020204020204" charset="-122"/>
              </a:endParaRPr>
            </a:p>
          </p:txBody>
        </p:sp>
        <p:sp>
          <p:nvSpPr>
            <p:cNvPr id="4" name="矩形 3"/>
            <p:cNvSpPr/>
            <p:nvPr/>
          </p:nvSpPr>
          <p:spPr>
            <a:xfrm flipH="1">
              <a:off x="362517" y="1586672"/>
              <a:ext cx="1728093" cy="36597"/>
            </a:xfrm>
            <a:prstGeom prst="rect">
              <a:avLst/>
            </a:prstGeom>
            <a:solidFill>
              <a:srgbClr val="D44318"/>
            </a:solidFill>
            <a:ln>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nvGrpSpPr>
            <p:cNvPr id="5" name="组合 421"/>
            <p:cNvGrpSpPr/>
            <p:nvPr/>
          </p:nvGrpSpPr>
          <p:grpSpPr>
            <a:xfrm>
              <a:off x="395842" y="1174493"/>
              <a:ext cx="388778" cy="367625"/>
              <a:chOff x="395842" y="1174493"/>
              <a:chExt cx="388778" cy="367625"/>
            </a:xfrm>
          </p:grpSpPr>
          <p:sp>
            <p:nvSpPr>
              <p:cNvPr id="6" name="矩形 5"/>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D44318"/>
                  </a:solidFill>
                  <a:effectLst/>
                  <a:uLnTx/>
                  <a:uFillTx/>
                  <a:latin typeface="微软雅黑" panose="020B0503020204020204" charset="-122"/>
                  <a:ea typeface="微软雅黑" panose="020B0503020204020204" charset="-122"/>
                  <a:cs typeface="+mn-cs"/>
                </a:endParaRPr>
              </a:p>
            </p:txBody>
          </p:sp>
          <p:pic>
            <p:nvPicPr>
              <p:cNvPr id="7"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D44318"/>
              </a:solidFill>
              <a:ln w="9525">
                <a:solidFill>
                  <a:srgbClr val="D44318"/>
                </a:solidFill>
              </a:ln>
            </p:spPr>
          </p:pic>
        </p:grpSp>
        <p:sp>
          <p:nvSpPr>
            <p:cNvPr id="8" name="矩形 7"/>
            <p:cNvSpPr/>
            <p:nvPr/>
          </p:nvSpPr>
          <p:spPr>
            <a:xfrm>
              <a:off x="318085" y="1131590"/>
              <a:ext cx="1836000" cy="537824"/>
            </a:xfrm>
            <a:prstGeom prst="rect">
              <a:avLst/>
            </a:prstGeom>
            <a:noFill/>
            <a:ln w="12700">
              <a:solidFill>
                <a:srgbClr val="D44318"/>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44318"/>
                </a:solidFill>
                <a:effectLst/>
                <a:uLnTx/>
                <a:uFillTx/>
                <a:latin typeface="微软雅黑" panose="020B0503020204020204" charset="-122"/>
                <a:ea typeface="微软雅黑" panose="020B0503020204020204" charset="-122"/>
                <a:cs typeface="+mn-cs"/>
              </a:endParaRPr>
            </a:p>
          </p:txBody>
        </p:sp>
      </p:grpSp>
      <p:sp>
        <p:nvSpPr>
          <p:cNvPr id="9" name="TextBox 6"/>
          <p:cNvSpPr txBox="1"/>
          <p:nvPr/>
        </p:nvSpPr>
        <p:spPr>
          <a:xfrm>
            <a:off x="3529965" y="112395"/>
            <a:ext cx="5651500" cy="572464"/>
          </a:xfrm>
          <a:prstGeom prst="rect">
            <a:avLst/>
          </a:prstGeom>
          <a:noFill/>
          <a:ln w="9525">
            <a:noFill/>
          </a:ln>
        </p:spPr>
        <p:txBody>
          <a:bodyPr wrap="square">
            <a:spAutoFit/>
          </a:bodyPr>
          <a:lstStyle/>
          <a:p>
            <a:pPr lvl="0" algn="ctr" eaLnBrk="1" hangingPunct="1">
              <a:lnSpc>
                <a:spcPct val="130000"/>
              </a:lnSpc>
            </a:pPr>
            <a:r>
              <a:rPr lang="zh-CN" altLang="en-US" b="1">
                <a:solidFill>
                  <a:srgbClr val="C00000"/>
                </a:solidFill>
                <a:latin typeface="微软雅黑" panose="020B0503020204020204" charset="-122"/>
                <a:ea typeface="微软雅黑" panose="020B0503020204020204" charset="-122"/>
              </a:rPr>
              <a:t> </a:t>
            </a:r>
            <a:r>
              <a:rPr lang="zh-CN" altLang="en-US" sz="2400" b="1">
                <a:solidFill>
                  <a:srgbClr val="C00000"/>
                </a:solidFill>
                <a:latin typeface="微软雅黑" panose="020B0503020204020204" charset="-122"/>
                <a:ea typeface="微软雅黑" panose="020B0503020204020204" charset="-122"/>
              </a:rPr>
              <a:t>二、事故隐患管理</a:t>
            </a:r>
            <a:r>
              <a:rPr lang="zh-CN" altLang="en-US" sz="2400" b="1" dirty="0">
                <a:solidFill>
                  <a:srgbClr val="C00000"/>
                </a:solidFill>
                <a:latin typeface="微软雅黑" panose="020B0503020204020204" charset="-122"/>
                <a:ea typeface="微软雅黑" panose="020B0503020204020204" charset="-122"/>
              </a:rPr>
              <a:t>机制的建立</a:t>
            </a:r>
            <a:endParaRPr lang="zh-CN" altLang="en-US" sz="2400" b="1" dirty="0">
              <a:solidFill>
                <a:srgbClr val="C00000"/>
              </a:solidFill>
              <a:latin typeface="微软雅黑" panose="020B0503020204020204" charset="-122"/>
              <a:ea typeface="微软雅黑" panose="020B0503020204020204" charset="-122"/>
            </a:endParaRPr>
          </a:p>
        </p:txBody>
      </p:sp>
      <p:sp>
        <p:nvSpPr>
          <p:cNvPr id="50180" name="Rectangle 2"/>
          <p:cNvSpPr>
            <a:spLocks noChangeArrowheads="1"/>
          </p:cNvSpPr>
          <p:nvPr/>
        </p:nvSpPr>
        <p:spPr bwMode="auto">
          <a:xfrm>
            <a:off x="624523" y="976948"/>
            <a:ext cx="8034338" cy="3642360"/>
          </a:xfrm>
          <a:prstGeom prst="rect">
            <a:avLst/>
          </a:prstGeom>
          <a:noFill/>
          <a:ln w="9525">
            <a:noFill/>
            <a:miter lim="800000"/>
          </a:ln>
        </p:spPr>
        <p:txBody>
          <a:bodyPr>
            <a:spAutoFit/>
          </a:bodyPr>
          <a:lstStyle/>
          <a:p>
            <a:pPr marL="574675" marR="0" lvl="0" indent="-574675" algn="l" defTabSz="914400" rtl="0" eaLnBrk="1" fontAlgn="base" latinLnBrk="0" hangingPunct="1">
              <a:lnSpc>
                <a:spcPct val="150000"/>
              </a:lnSpc>
              <a:spcBef>
                <a:spcPct val="0"/>
              </a:spcBef>
              <a:spcAft>
                <a:spcPct val="0"/>
              </a:spcAft>
              <a:buClr>
                <a:srgbClr val="000066"/>
              </a:buClr>
              <a:buSzTx/>
              <a:buFontTx/>
              <a:buBlip>
                <a:blip r:embed="rId2"/>
              </a:buBlip>
              <a:defRPr/>
            </a:pP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第一步是找出隐患。</a:t>
            </a:r>
            <a:r>
              <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通常是开展多种形式的安全检查，能否及时准确地查出隐患，取决于安全检查表的编制和使用方法。</a:t>
            </a:r>
            <a:endPar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Tx/>
              <a:buBlip>
                <a:blip r:embed="rId2"/>
              </a:buBlip>
              <a:defRPr/>
            </a:pP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第二步是隐患整改</a:t>
            </a:r>
            <a:r>
              <a:rPr kumimoji="1"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或采取防范对策</a:t>
            </a:r>
            <a:r>
              <a:rPr kumimoji="1"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防止或减少各种可能的触发因素。</a:t>
            </a:r>
            <a:endPar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50000"/>
              </a:lnSpc>
              <a:spcBef>
                <a:spcPct val="0"/>
              </a:spcBef>
              <a:spcAft>
                <a:spcPct val="0"/>
              </a:spcAft>
              <a:buClr>
                <a:srgbClr val="000066"/>
              </a:buClr>
              <a:buSzTx/>
              <a:buFontTx/>
              <a:buBlip>
                <a:blip r:embed="rId2"/>
              </a:buBlip>
              <a:defRPr/>
            </a:pP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第三步是动态监控</a:t>
            </a:r>
            <a:r>
              <a:rPr kumimoji="1"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跟踪控制</a:t>
            </a:r>
            <a:r>
              <a:rPr kumimoji="1" lang="en-US" altLang="zh-CN"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1"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在隐患整改后或当系统处于正常运行时，要对生产施工过程中系统的各方面动态变化情况进行随时监视，及时发现可能出现的新隐患，实行“早期治理”。以上三步必须环环相扣，缺一不可，反复进行，切实形成“隐患跟踪控制闭环体系”。 </a:t>
            </a:r>
            <a:endParaRPr kumimoji="1"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574675" marR="0" lvl="0" indent="-574675" algn="l" defTabSz="914400" rtl="0" eaLnBrk="1" fontAlgn="base" latinLnBrk="0" hangingPunct="1">
              <a:lnSpc>
                <a:spcPct val="110000"/>
              </a:lnSpc>
              <a:spcBef>
                <a:spcPct val="0"/>
              </a:spcBef>
              <a:spcAft>
                <a:spcPct val="0"/>
              </a:spcAft>
              <a:buClr>
                <a:srgbClr val="000066"/>
              </a:buClr>
              <a:buSzTx/>
              <a:buFontTx/>
              <a:buBlip>
                <a:blip r:embed="rId2"/>
              </a:buBlip>
              <a:defRPr/>
            </a:pPr>
            <a:r>
              <a:rPr kumimoji="1"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   一些单位安全检查搞得轰轰烈烈，隐患也查出不少，但未及时治理，一谈及整改就因各种原因而搁浅，最终导致事故发生。</a:t>
            </a:r>
            <a:endParaRPr kumimoji="1"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p:nvPr/>
        </p:nvSpPr>
        <p:spPr>
          <a:xfrm>
            <a:off x="1547813" y="981314"/>
            <a:ext cx="5448300" cy="1014095"/>
          </a:xfrm>
          <a:prstGeom prst="rect">
            <a:avLst/>
          </a:prstGeom>
          <a:noFill/>
          <a:ln w="9525">
            <a:noFill/>
            <a:miter/>
          </a:ln>
        </p:spPr>
        <p:txBody>
          <a:bodyPr lIns="68574" tIns="34287" rIns="68574" bIns="34287">
            <a:spAutoFit/>
          </a:bodyPr>
          <a:lstStyle/>
          <a:p>
            <a:pPr lvl="0" eaLnBrk="1" hangingPunct="1"/>
            <a:r>
              <a:rPr lang="zh-CN" altLang="en-US" sz="3000" b="1" dirty="0">
                <a:solidFill>
                  <a:schemeClr val="tx2"/>
                </a:solidFill>
                <a:latin typeface="微软雅黑" panose="020B0503020204020204" charset="-122"/>
                <a:ea typeface="微软雅黑" panose="020B0503020204020204" charset="-122"/>
              </a:rPr>
              <a:t>            </a:t>
            </a:r>
            <a:r>
              <a:rPr lang="zh-CN" altLang="en-US" sz="3000" b="1" dirty="0">
                <a:solidFill>
                  <a:schemeClr val="bg1">
                    <a:lumMod val="50000"/>
                  </a:schemeClr>
                </a:solidFill>
                <a:latin typeface="微软雅黑" panose="020B0503020204020204" charset="-122"/>
                <a:ea typeface="微软雅黑" panose="020B0503020204020204" charset="-122"/>
              </a:rPr>
              <a:t>安全问题与隐患</a:t>
            </a:r>
            <a:endParaRPr lang="zh-CN" altLang="en-US" sz="3000" b="1" dirty="0">
              <a:solidFill>
                <a:schemeClr val="bg1">
                  <a:lumMod val="50000"/>
                </a:schemeClr>
              </a:solidFill>
              <a:latin typeface="微软雅黑" panose="020B0503020204020204" charset="-122"/>
              <a:ea typeface="微软雅黑" panose="020B0503020204020204" charset="-122"/>
            </a:endParaRPr>
          </a:p>
          <a:p>
            <a:pPr lvl="0" eaLnBrk="1" hangingPunct="1"/>
            <a:r>
              <a:rPr lang="en-US" altLang="zh-CN" sz="3000" b="1" dirty="0">
                <a:solidFill>
                  <a:srgbClr val="C00000"/>
                </a:solidFill>
                <a:latin typeface="微软雅黑" panose="020B0503020204020204" charset="-122"/>
                <a:ea typeface="微软雅黑" panose="020B0503020204020204" charset="-122"/>
              </a:rPr>
              <a:t>---</a:t>
            </a:r>
            <a:r>
              <a:rPr lang="zh-CN" altLang="en-US" sz="3000" b="1" dirty="0">
                <a:solidFill>
                  <a:srgbClr val="C00000"/>
                </a:solidFill>
                <a:latin typeface="微软雅黑" panose="020B0503020204020204" charset="-122"/>
                <a:ea typeface="微软雅黑" panose="020B0503020204020204" charset="-122"/>
              </a:rPr>
              <a:t>最大的隐患就是不知道隐患</a:t>
            </a:r>
            <a:endParaRPr lang="zh-CN" altLang="en-US" sz="3000" b="1" dirty="0">
              <a:solidFill>
                <a:srgbClr val="C00000"/>
              </a:solidFill>
              <a:latin typeface="微软雅黑" panose="020B0503020204020204" charset="-122"/>
              <a:ea typeface="微软雅黑" panose="020B0503020204020204" charset="-122"/>
            </a:endParaRPr>
          </a:p>
        </p:txBody>
      </p:sp>
      <p:sp>
        <p:nvSpPr>
          <p:cNvPr id="59399" name="Text Box 8"/>
          <p:cNvSpPr/>
          <p:nvPr/>
        </p:nvSpPr>
        <p:spPr>
          <a:xfrm>
            <a:off x="1614488" y="4052967"/>
            <a:ext cx="6669881" cy="916940"/>
          </a:xfrm>
          <a:prstGeom prst="rect">
            <a:avLst/>
          </a:prstGeom>
          <a:noFill/>
          <a:ln w="9525">
            <a:noFill/>
            <a:miter/>
          </a:ln>
        </p:spPr>
        <p:txBody>
          <a:bodyPr>
            <a:spAutoFit/>
          </a:bodyPr>
          <a:lstStyle/>
          <a:p>
            <a:pPr lvl="0">
              <a:lnSpc>
                <a:spcPct val="60000"/>
              </a:lnSpc>
              <a:spcBef>
                <a:spcPct val="50000"/>
              </a:spcBef>
              <a:buNone/>
            </a:pPr>
            <a:r>
              <a:rPr lang="zh-CN" altLang="en-US" sz="5400" b="1" dirty="0">
                <a:solidFill>
                  <a:srgbClr val="0B4FA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安全贵在未雨绸缪！</a:t>
            </a:r>
            <a:endParaRPr lang="zh-CN" altLang="en-US" sz="5400" b="1" dirty="0">
              <a:solidFill>
                <a:srgbClr val="0B4FA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5122" name="Text Box 2"/>
          <p:cNvSpPr txBox="1"/>
          <p:nvPr/>
        </p:nvSpPr>
        <p:spPr>
          <a:xfrm>
            <a:off x="1219200" y="1890395"/>
            <a:ext cx="6432550" cy="2162810"/>
          </a:xfrm>
          <a:prstGeom prst="rect">
            <a:avLst/>
          </a:prstGeom>
          <a:noFill/>
          <a:ln w="9525">
            <a:noFill/>
            <a:miter/>
          </a:ln>
        </p:spPr>
        <p:txBody>
          <a:bodyPr lIns="91432" tIns="45716" rIns="91432" bIns="45716">
            <a:spAutoFit/>
          </a:bodyPr>
          <a:lstStyle/>
          <a:p>
            <a:pPr lvl="0" eaLnBrk="1" hangingPunct="1"/>
            <a:endParaRPr lang="zh-CN" altLang="en-US" b="1" dirty="0">
              <a:latin typeface="华文中宋" panose="02010600040101010101" pitchFamily="2" charset="-122"/>
              <a:ea typeface="Arial" panose="020B0604020202020204" pitchFamily="34" charset="0"/>
            </a:endParaRPr>
          </a:p>
          <a:p>
            <a:pPr lvl="0" eaLnBrk="1" hangingPunct="1"/>
            <a:r>
              <a:rPr lang="zh-CN" altLang="en-US" sz="2800" b="1" dirty="0">
                <a:latin typeface="微软雅黑" panose="020B0503020204020204" charset="-122"/>
                <a:ea typeface="微软雅黑" panose="020B0503020204020204" charset="-122"/>
              </a:rPr>
              <a:t>       发现问题是水平，整改问题是业绩</a:t>
            </a:r>
            <a:endParaRPr lang="zh-CN" altLang="en-US" sz="2800" b="1" dirty="0">
              <a:latin typeface="微软雅黑" panose="020B0503020204020204" charset="-122"/>
              <a:ea typeface="微软雅黑" panose="020B0503020204020204" charset="-122"/>
            </a:endParaRPr>
          </a:p>
          <a:p>
            <a:pPr lvl="0" eaLnBrk="1" hangingPunct="1"/>
            <a:r>
              <a:rPr lang="zh-CN" altLang="en-US" sz="2800" b="1" dirty="0">
                <a:latin typeface="微软雅黑" panose="020B0503020204020204" charset="-122"/>
                <a:ea typeface="微软雅黑" panose="020B0503020204020204" charset="-122"/>
              </a:rPr>
              <a:t>    </a:t>
            </a:r>
            <a:endParaRPr lang="zh-CN" altLang="en-US" sz="2800" b="1" dirty="0">
              <a:latin typeface="微软雅黑" panose="020B0503020204020204" charset="-122"/>
              <a:ea typeface="微软雅黑" panose="020B0503020204020204" charset="-122"/>
            </a:endParaRPr>
          </a:p>
          <a:p>
            <a:pPr lvl="0" eaLnBrk="1" hangingPunct="1"/>
            <a:r>
              <a:rPr lang="zh-CN" altLang="en-US" sz="2800" b="1" dirty="0">
                <a:latin typeface="微软雅黑" panose="020B0503020204020204" charset="-122"/>
                <a:ea typeface="微软雅黑" panose="020B0503020204020204" charset="-122"/>
              </a:rPr>
              <a:t>               安全生产，关键在人</a:t>
            </a:r>
            <a:endParaRPr lang="zh-CN" altLang="en-US" sz="2800" b="1" dirty="0">
              <a:latin typeface="微软雅黑" panose="020B0503020204020204" charset="-122"/>
              <a:ea typeface="微软雅黑" panose="020B0503020204020204" charset="-122"/>
            </a:endParaRPr>
          </a:p>
          <a:p>
            <a:pPr lvl="0" eaLnBrk="1" hangingPunct="1"/>
            <a:endParaRPr lang="zh-CN" altLang="en-US" sz="3400" b="1" dirty="0">
              <a:latin typeface="华文中宋" panose="02010600040101010101" pitchFamily="2" charset="-122"/>
              <a:ea typeface="Arial" panose="020B0604020202020204" pitchFamily="34" charset="0"/>
            </a:endParaRPr>
          </a:p>
        </p:txBody>
      </p:sp>
      <p:sp>
        <p:nvSpPr>
          <p:cNvPr id="41" name="TextBox 40"/>
          <p:cNvSpPr txBox="1"/>
          <p:nvPr/>
        </p:nvSpPr>
        <p:spPr>
          <a:xfrm>
            <a:off x="2185670" y="178435"/>
            <a:ext cx="5186680"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anose="020B0503020204020204" charset="-122"/>
                <a:ea typeface="微软雅黑" panose="020B0503020204020204" charset="-122"/>
                <a:cs typeface="+mn-cs"/>
              </a:rPr>
              <a:t>从转变观念和方法开始</a:t>
            </a:r>
            <a:endPar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anose="020B0503020204020204" charset="-122"/>
              <a:ea typeface="微软雅黑" panose="020B0503020204020204" charset="-122"/>
              <a:cs typeface="+mn-cs"/>
            </a:endParaRPr>
          </a:p>
        </p:txBody>
      </p:sp>
      <p:sp>
        <p:nvSpPr>
          <p:cNvPr id="2" name="Freeform 5"/>
          <p:cNvSpPr>
            <a:spLocks noEditPoints="1"/>
          </p:cNvSpPr>
          <p:nvPr/>
        </p:nvSpPr>
        <p:spPr>
          <a:xfrm>
            <a:off x="2185511" y="847408"/>
            <a:ext cx="4638675" cy="164306"/>
          </a:xfrm>
          <a:custGeom>
            <a:avLst/>
            <a:gdLst/>
            <a:ahLst/>
            <a:cxnLst>
              <a:cxn ang="0">
                <a:pos x="0" y="26843"/>
              </a:cxn>
              <a:cxn ang="0">
                <a:pos x="2672336" y="34636"/>
              </a:cxn>
              <a:cxn ang="0">
                <a:pos x="2777262" y="72736"/>
              </a:cxn>
              <a:cxn ang="0">
                <a:pos x="2828085" y="83993"/>
              </a:cxn>
              <a:cxn ang="0">
                <a:pos x="2909239" y="116032"/>
              </a:cxn>
              <a:cxn ang="0">
                <a:pos x="3042036" y="183573"/>
              </a:cxn>
              <a:cxn ang="0">
                <a:pos x="3114173" y="206952"/>
              </a:cxn>
              <a:cxn ang="0">
                <a:pos x="3203524" y="151534"/>
              </a:cxn>
              <a:cxn ang="0">
                <a:pos x="3262545" y="115166"/>
              </a:cxn>
              <a:cxn ang="0">
                <a:pos x="3333862" y="112568"/>
              </a:cxn>
              <a:cxn ang="0">
                <a:pos x="3360093" y="93518"/>
              </a:cxn>
              <a:cxn ang="0">
                <a:pos x="3445346" y="65809"/>
              </a:cxn>
              <a:cxn ang="0">
                <a:pos x="3519122" y="26843"/>
              </a:cxn>
              <a:cxn ang="0">
                <a:pos x="3524860" y="6927"/>
              </a:cxn>
              <a:cxn ang="0">
                <a:pos x="3464200" y="7793"/>
              </a:cxn>
              <a:cxn ang="0">
                <a:pos x="3326484" y="32039"/>
              </a:cxn>
              <a:cxn ang="0">
                <a:pos x="3196966" y="19916"/>
              </a:cxn>
              <a:cxn ang="0">
                <a:pos x="3072366" y="11257"/>
              </a:cxn>
              <a:cxn ang="0">
                <a:pos x="2942848" y="22514"/>
              </a:cxn>
              <a:cxn ang="0">
                <a:pos x="2845300" y="25111"/>
              </a:cxn>
              <a:cxn ang="0">
                <a:pos x="2704306" y="4330"/>
              </a:cxn>
              <a:cxn ang="0">
                <a:pos x="2892025" y="109105"/>
              </a:cxn>
              <a:cxn ang="0">
                <a:pos x="2919076" y="33770"/>
              </a:cxn>
              <a:cxn ang="0">
                <a:pos x="2975638" y="49357"/>
              </a:cxn>
              <a:cxn ang="0">
                <a:pos x="3091220" y="45027"/>
              </a:cxn>
              <a:cxn ang="0">
                <a:pos x="3183850" y="25977"/>
              </a:cxn>
              <a:cxn ang="0">
                <a:pos x="3265004" y="32905"/>
              </a:cxn>
              <a:cxn ang="0">
                <a:pos x="3290416" y="69273"/>
              </a:cxn>
              <a:cxn ang="0">
                <a:pos x="3207623" y="122093"/>
              </a:cxn>
              <a:cxn ang="0">
                <a:pos x="3126469" y="143741"/>
              </a:cxn>
              <a:cxn ang="0">
                <a:pos x="3051873" y="143741"/>
              </a:cxn>
              <a:cxn ang="0">
                <a:pos x="3003509" y="155864"/>
              </a:cxn>
              <a:cxn ang="0">
                <a:pos x="2892025" y="109105"/>
              </a:cxn>
              <a:cxn ang="0">
                <a:pos x="3412556" y="57150"/>
              </a:cxn>
              <a:cxn ang="0">
                <a:pos x="3356815" y="25977"/>
              </a:cxn>
              <a:cxn ang="0">
                <a:pos x="3494530" y="25111"/>
              </a:cxn>
              <a:cxn ang="0">
                <a:pos x="2721520" y="53686"/>
              </a:cxn>
              <a:cxn ang="0">
                <a:pos x="2714962" y="25111"/>
              </a:cxn>
              <a:cxn ang="0">
                <a:pos x="2829725" y="65809"/>
              </a:cxn>
              <a:cxn ang="0">
                <a:pos x="3042036" y="72736"/>
              </a:cxn>
              <a:cxn ang="0">
                <a:pos x="3026461" y="53686"/>
              </a:cxn>
              <a:cxn ang="0">
                <a:pos x="2993672" y="62345"/>
              </a:cxn>
              <a:cxn ang="0">
                <a:pos x="3072366" y="90920"/>
              </a:cxn>
              <a:cxn ang="0">
                <a:pos x="3017444" y="99580"/>
              </a:cxn>
              <a:cxn ang="0">
                <a:pos x="3139585" y="77066"/>
              </a:cxn>
              <a:cxn ang="0">
                <a:pos x="3108435" y="92652"/>
              </a:cxn>
              <a:cxn ang="0">
                <a:pos x="3174833" y="72736"/>
              </a:cxn>
              <a:cxn ang="0">
                <a:pos x="2911698" y="44161"/>
              </a:cxn>
              <a:cxn ang="0">
                <a:pos x="3011706" y="126423"/>
              </a:cxn>
              <a:cxn ang="0">
                <a:pos x="2978097" y="99580"/>
              </a:cxn>
              <a:cxn ang="0">
                <a:pos x="3136306" y="155864"/>
              </a:cxn>
              <a:cxn ang="0">
                <a:pos x="3192868" y="87457"/>
              </a:cxn>
              <a:cxn ang="0">
                <a:pos x="3058431" y="183573"/>
              </a:cxn>
              <a:cxn ang="0">
                <a:pos x="3085482" y="159327"/>
              </a:cxn>
              <a:cxn ang="0">
                <a:pos x="3085482" y="206086"/>
              </a:cxn>
              <a:cxn ang="0">
                <a:pos x="3057611" y="181841"/>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rgbClr val="4D4948"/>
          </a:solidFill>
          <a:ln w="9525">
            <a:noFill/>
          </a:ln>
        </p:spPr>
        <p:txBody>
          <a:bodyPr/>
          <a:lstStyle/>
          <a:p>
            <a:endParaRPr lang="zh-CN" altLang="en-US" sz="1050"/>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32475" y="3111500"/>
            <a:ext cx="29965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48045" y="3373755"/>
            <a:ext cx="9861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ISLIDE.THEME" val="https://www.islide.cc;"/>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4.xml><?xml version="1.0" encoding="utf-8"?>
<p:tagLst xmlns:p="http://schemas.openxmlformats.org/presentationml/2006/main">
  <p:tag name="commondata" val="eyJoZGlkIjoiNDY1MmY4MTY3YzFkZTg4NGM1MWI4N2I1NTA1MWI4MWE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博富特">
  <a:themeElements>
    <a:clrScheme name="Default">
      <a:dk1>
        <a:srgbClr val="000000"/>
      </a:dk1>
      <a:lt1>
        <a:srgbClr val="F2F2F2"/>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自定义 1">
      <a:majorFont>
        <a:latin typeface="微软雅黑"/>
        <a:ea typeface="微软雅黑"/>
        <a:cs typeface=""/>
      </a:majorFont>
      <a:minorFont>
        <a:latin typeface="微软雅黑"/>
        <a:ea typeface="微软雅黑"/>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主题5">
  <a:themeElements>
    <a:clrScheme name="四月主题色">
      <a:dk1>
        <a:srgbClr val="000000"/>
      </a:dk1>
      <a:lt1>
        <a:srgbClr val="FFFFFF"/>
      </a:lt1>
      <a:dk2>
        <a:srgbClr val="778495"/>
      </a:dk2>
      <a:lt2>
        <a:srgbClr val="F0F0F0"/>
      </a:lt2>
      <a:accent1>
        <a:srgbClr val="111A51"/>
      </a:accent1>
      <a:accent2>
        <a:srgbClr val="FE5A2C"/>
      </a:accent2>
      <a:accent3>
        <a:srgbClr val="5063F8"/>
      </a:accent3>
      <a:accent4>
        <a:srgbClr val="ECEFF4"/>
      </a:accent4>
      <a:accent5>
        <a:srgbClr val="343D74"/>
      </a:accent5>
      <a:accent6>
        <a:srgbClr val="778495"/>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Default">
      <a:majorFont>
        <a:latin typeface="Helvetica"/>
        <a:ea typeface="Helvetica"/>
        <a:cs typeface="Helvetica"/>
      </a:majorFont>
      <a:minorFont>
        <a:latin typeface="Bebas Neue"/>
        <a:ea typeface="Bebas Neue"/>
        <a:cs typeface="Bebas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14078</Words>
  <Application>WPS 演示</Application>
  <PresentationFormat>全屏显示(16:9)</PresentationFormat>
  <Paragraphs>883</Paragraphs>
  <Slides>93</Slides>
  <Notes>91</Notes>
  <HiddenSlides>0</HiddenSlides>
  <MMClips>0</MMClips>
  <ScaleCrop>false</ScaleCrop>
  <HeadingPairs>
    <vt:vector size="6" baseType="variant">
      <vt:variant>
        <vt:lpstr>已用的字体</vt:lpstr>
      </vt:variant>
      <vt:variant>
        <vt:i4>24</vt:i4>
      </vt:variant>
      <vt:variant>
        <vt:lpstr>主题</vt:lpstr>
      </vt:variant>
      <vt:variant>
        <vt:i4>4</vt:i4>
      </vt:variant>
      <vt:variant>
        <vt:lpstr>幻灯片标题</vt:lpstr>
      </vt:variant>
      <vt:variant>
        <vt:i4>93</vt:i4>
      </vt:variant>
    </vt:vector>
  </HeadingPairs>
  <TitlesOfParts>
    <vt:vector size="121" baseType="lpstr">
      <vt:lpstr>Arial</vt:lpstr>
      <vt:lpstr>宋体</vt:lpstr>
      <vt:lpstr>Wingdings</vt:lpstr>
      <vt:lpstr>Calibri</vt:lpstr>
      <vt:lpstr>Helvetica</vt:lpstr>
      <vt:lpstr>Roboto Condensed Regular</vt:lpstr>
      <vt:lpstr>Segoe Print</vt:lpstr>
      <vt:lpstr>Bebas Neue</vt:lpstr>
      <vt:lpstr>Roboto condensed</vt:lpstr>
      <vt:lpstr>Arial</vt:lpstr>
      <vt:lpstr>微软雅黑</vt:lpstr>
      <vt:lpstr>Avenir Roman</vt:lpstr>
      <vt:lpstr>Impact</vt:lpstr>
      <vt:lpstr>Arial Unicode MS</vt:lpstr>
      <vt:lpstr>Constantia</vt:lpstr>
      <vt:lpstr>Mistral</vt:lpstr>
      <vt:lpstr>Mongolian Baiti</vt:lpstr>
      <vt:lpstr>黑体</vt:lpstr>
      <vt:lpstr>Franklin Gothic Book</vt:lpstr>
      <vt:lpstr>Tahoma</vt:lpstr>
      <vt:lpstr>Gulim</vt:lpstr>
      <vt:lpstr>华文中宋</vt:lpstr>
      <vt:lpstr>楷体</vt:lpstr>
      <vt:lpstr>汉仪旗黑-85S</vt:lpstr>
      <vt:lpstr>博富特</vt:lpstr>
      <vt:lpstr>4_Office 主题</vt:lpstr>
      <vt:lpstr>8_Office 主题</vt:lpstr>
      <vt:lpstr>主题5</vt:lpstr>
      <vt:lpstr>安全生产事故隐患分类与排查治理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这是哪？发生了啥？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安全生产事故隐患分类与排查治理</dc:title>
  <dc:creator/>
  <cp:lastModifiedBy>little fairy</cp:lastModifiedBy>
  <cp:revision>2</cp:revision>
  <dcterms:created xsi:type="dcterms:W3CDTF">2021-06-22T10:22:00Z</dcterms:created>
  <dcterms:modified xsi:type="dcterms:W3CDTF">2024-01-17T02:38:24Z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F0C2E1E43C1A47D289C08338B0A89B91_13</vt:lpwstr>
  </property>
</Properties>
</file>