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5"/>
  </p:notesMasterIdLst>
  <p:handoutMasterIdLst>
    <p:handoutMasterId r:id="rId34"/>
  </p:handoutMasterIdLst>
  <p:sldIdLst>
    <p:sldId id="349" r:id="rId4"/>
    <p:sldId id="350" r:id="rId5"/>
    <p:sldId id="294" r:id="rId6"/>
    <p:sldId id="270" r:id="rId7"/>
    <p:sldId id="271" r:id="rId8"/>
    <p:sldId id="281" r:id="rId9"/>
    <p:sldId id="282" r:id="rId10"/>
    <p:sldId id="283" r:id="rId11"/>
    <p:sldId id="284" r:id="rId12"/>
    <p:sldId id="275" r:id="rId13"/>
    <p:sldId id="273" r:id="rId14"/>
    <p:sldId id="274" r:id="rId16"/>
    <p:sldId id="277" r:id="rId17"/>
    <p:sldId id="268" r:id="rId18"/>
    <p:sldId id="285" r:id="rId19"/>
    <p:sldId id="279" r:id="rId20"/>
    <p:sldId id="269" r:id="rId21"/>
    <p:sldId id="280" r:id="rId22"/>
    <p:sldId id="258" r:id="rId23"/>
    <p:sldId id="259" r:id="rId24"/>
    <p:sldId id="293" r:id="rId25"/>
    <p:sldId id="286" r:id="rId26"/>
    <p:sldId id="287" r:id="rId27"/>
    <p:sldId id="288" r:id="rId28"/>
    <p:sldId id="289" r:id="rId29"/>
    <p:sldId id="290" r:id="rId30"/>
    <p:sldId id="291" r:id="rId31"/>
    <p:sldId id="292" r:id="rId32"/>
    <p:sldId id="351" r:id="rId33"/>
  </p:sldIdLst>
  <p:sldSz cx="12192000" cy="6858000"/>
  <p:notesSz cx="6858000" cy="9144000"/>
  <p:custDataLst>
    <p:tags r:id="rId3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3300"/>
    <a:srgbClr val="FF00FF"/>
    <a:srgbClr val="00FF00"/>
    <a:srgbClr val="FFFF00"/>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40"/>
    <p:restoredTop sz="94659"/>
  </p:normalViewPr>
  <p:slideViewPr>
    <p:cSldViewPr snapToGrid="0" showGuides="1">
      <p:cViewPr varScale="1">
        <p:scale>
          <a:sx n="71" d="100"/>
          <a:sy n="71" d="100"/>
        </p:scale>
        <p:origin x="-49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gs" Target="tags/tag16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2946" name="页眉占位符 82945"/>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82947" name="日期占位符 82946"/>
          <p:cNvSpPr>
            <a:spLocks noGrp="1"/>
          </p:cNvSpPr>
          <p:nvPr>
            <p:ph type="dt" sz="quarter" idx="1"/>
          </p:nvPr>
        </p:nvSpPr>
        <p:spPr>
          <a:xfrm>
            <a:off x="3886200" y="0"/>
            <a:ext cx="2971800" cy="457200"/>
          </a:xfrm>
          <a:prstGeom prst="rect">
            <a:avLst/>
          </a:prstGeom>
          <a:noFill/>
          <a:ln w="9525">
            <a:noFill/>
          </a:ln>
        </p:spPr>
        <p:txBody>
          <a:bodyPr/>
          <a:p>
            <a:pPr lvl="0" algn="r"/>
            <a:endParaRPr lang="zh-CN" altLang="en-US" sz="1200" dirty="0"/>
          </a:p>
        </p:txBody>
      </p:sp>
      <p:sp>
        <p:nvSpPr>
          <p:cNvPr id="82948" name="页脚占位符 82947"/>
          <p:cNvSpPr>
            <a:spLocks noGrp="1"/>
          </p:cNvSpPr>
          <p:nvPr>
            <p:ph type="ftr" sz="quarter" idx="2"/>
          </p:nvPr>
        </p:nvSpPr>
        <p:spPr>
          <a:xfrm>
            <a:off x="0" y="8686800"/>
            <a:ext cx="2971800" cy="457200"/>
          </a:xfrm>
          <a:prstGeom prst="rect">
            <a:avLst/>
          </a:prstGeom>
          <a:noFill/>
          <a:ln w="9525">
            <a:noFill/>
          </a:ln>
        </p:spPr>
        <p:txBody>
          <a:bodyPr anchor="b" anchorCtr="0"/>
          <a:p>
            <a:pPr lvl="0"/>
            <a:endParaRPr lang="zh-CN" altLang="en-US" sz="1200" dirty="0"/>
          </a:p>
        </p:txBody>
      </p:sp>
      <p:sp>
        <p:nvSpPr>
          <p:cNvPr id="82949" name="灯片编号占位符 82948"/>
          <p:cNvSpPr>
            <a:spLocks noGrp="1"/>
          </p:cNvSpPr>
          <p:nvPr>
            <p:ph type="sldNum" sz="quarter" idx="3"/>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0658" name="页眉占位符 70657"/>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70659" name="日期占位符 70658"/>
          <p:cNvSpPr>
            <a:spLocks noGrp="1"/>
          </p:cNvSpPr>
          <p:nvPr>
            <p:ph type="dt" idx="1"/>
          </p:nvPr>
        </p:nvSpPr>
        <p:spPr>
          <a:xfrm>
            <a:off x="3886200" y="0"/>
            <a:ext cx="2971800" cy="457200"/>
          </a:xfrm>
          <a:prstGeom prst="rect">
            <a:avLst/>
          </a:prstGeom>
          <a:noFill/>
          <a:ln w="9525">
            <a:noFill/>
          </a:ln>
        </p:spPr>
        <p:txBody>
          <a:bodyPr/>
          <a:p>
            <a:pPr lvl="0" algn="r"/>
            <a:endParaRPr lang="zh-CN" altLang="en-US" sz="1200" dirty="0"/>
          </a:p>
        </p:txBody>
      </p:sp>
      <p:sp>
        <p:nvSpPr>
          <p:cNvPr id="70660" name="幻灯片图像占位符 70659"/>
          <p:cNvSpPr>
            <a:spLocks noTextEdit="1"/>
          </p:cNvSpPr>
          <p:nvPr>
            <p:ph type="sldImg" idx="2"/>
          </p:nvPr>
        </p:nvSpPr>
        <p:spPr>
          <a:xfrm>
            <a:off x="381000" y="685800"/>
            <a:ext cx="6096000" cy="3429000"/>
          </a:xfrm>
          <a:prstGeom prst="rect">
            <a:avLst/>
          </a:prstGeom>
          <a:ln w="9525" cap="flat" cmpd="sng">
            <a:solidFill>
              <a:srgbClr val="000000"/>
            </a:solidFill>
            <a:prstDash val="solid"/>
            <a:miter/>
            <a:headEnd type="none" w="med" len="med"/>
            <a:tailEnd type="none" w="med" len="med"/>
          </a:ln>
        </p:spPr>
      </p:sp>
      <p:sp>
        <p:nvSpPr>
          <p:cNvPr id="70661" name="文本占位符 70660"/>
          <p:cNvSpPr>
            <a:spLocks noGrp="1"/>
          </p:cNvSpPr>
          <p:nvPr>
            <p:ph type="body" sz="quarter" idx="3"/>
          </p:nvPr>
        </p:nvSpPr>
        <p:spPr>
          <a:xfrm>
            <a:off x="914400" y="4343400"/>
            <a:ext cx="5029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0662" name="页脚占位符 70661"/>
          <p:cNvSpPr>
            <a:spLocks noGrp="1"/>
          </p:cNvSpPr>
          <p:nvPr>
            <p:ph type="ftr" sz="quarter" idx="4"/>
          </p:nvPr>
        </p:nvSpPr>
        <p:spPr>
          <a:xfrm>
            <a:off x="0" y="8686800"/>
            <a:ext cx="2971800" cy="457200"/>
          </a:xfrm>
          <a:prstGeom prst="rect">
            <a:avLst/>
          </a:prstGeom>
          <a:noFill/>
          <a:ln w="9525">
            <a:noFill/>
          </a:ln>
        </p:spPr>
        <p:txBody>
          <a:bodyPr anchor="b" anchorCtr="0"/>
          <a:p>
            <a:pPr lvl="0"/>
            <a:endParaRPr lang="zh-CN" altLang="en-US" sz="1200" dirty="0"/>
          </a:p>
        </p:txBody>
      </p:sp>
      <p:sp>
        <p:nvSpPr>
          <p:cNvPr id="70663" name="灯片编号占位符 70662"/>
          <p:cNvSpPr>
            <a:spLocks noGrp="1"/>
          </p:cNvSpPr>
          <p:nvPr>
            <p:ph type="sldNum" sz="quarter" idx="5"/>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71682" name="幻灯片图像占位符 71681"/>
          <p:cNvSpPr>
            <a:spLocks noTextEdit="1"/>
          </p:cNvSpPr>
          <p:nvPr>
            <p:ph type="sldImg"/>
          </p:nvPr>
        </p:nvSpPr>
        <p:spPr/>
      </p:sp>
      <p:sp>
        <p:nvSpPr>
          <p:cNvPr id="71683" name="文本占位符 71682"/>
          <p:cNvSpPr>
            <a:spLocks noGrp="1"/>
          </p:cNvSpPr>
          <p:nvPr>
            <p:ph type="body" idx="1"/>
          </p:nvPr>
        </p:nvSpPr>
        <p:spPr/>
        <p:txBody>
          <a:bodyPr/>
          <a:p>
            <a:pPr lvl="0"/>
            <a:r>
              <a:rPr lang="zh-CN" altLang="en-US" sz="2400" dirty="0">
                <a:latin typeface="楷体_GB2312" pitchFamily="49" charset="-122"/>
                <a:ea typeface="楷体_GB2312" pitchFamily="49" charset="-122"/>
              </a:rPr>
              <a:t>伺服用行星式齿轮减速器是属于输出轴与输入轴在同一轴心上的减速机构，利用特殊设计的联轴器将电机输出轴和减速机的输入太阳轮联结，太阳轮驱动支撑于行星臂架上并以内齿环为中心转动的三或四个等距的行星轮，而行星轮除了绕本身轴线自转外，并驱动行星臂架围绕传动系统的中心转动，由于动力的传递是利用了行星轮，所以可以得到均等的转矩传递，而使得整个伺服电机减速机的结构设计相当紧凑。</a:t>
            </a:r>
            <a:endParaRPr lang="zh-CN" altLang="en-US" sz="2400" dirty="0">
              <a:latin typeface="楷体_GB2312" pitchFamily="49" charset="-122"/>
              <a:ea typeface="楷体_GB2312"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72706" name="幻灯片图像占位符 72705"/>
          <p:cNvSpPr>
            <a:spLocks noTextEdit="1"/>
          </p:cNvSpPr>
          <p:nvPr>
            <p:ph type="sldImg"/>
          </p:nvPr>
        </p:nvSpPr>
        <p:spPr/>
      </p:sp>
      <p:sp>
        <p:nvSpPr>
          <p:cNvPr id="72707" name="文本占位符 72706"/>
          <p:cNvSpPr>
            <a:spLocks noGrp="1"/>
          </p:cNvSpPr>
          <p:nvPr>
            <p:ph type="body" idx="1"/>
          </p:nvPr>
        </p:nvSpPr>
        <p:spPr/>
        <p:txBody>
          <a:bodyPr/>
          <a:p>
            <a:pPr lvl="0"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减 速 比（</a:t>
            </a:r>
            <a:r>
              <a:rPr lang="en-US" altLang="zh-CN" sz="2000">
                <a:latin typeface="Times New Roman" panose="02020603050405020304" pitchFamily="18" charset="0"/>
                <a:ea typeface="仿宋_GB2312" pitchFamily="49" charset="-122"/>
              </a:rPr>
              <a:t>Ratio</a:t>
            </a:r>
            <a:r>
              <a:rPr lang="zh-CN" altLang="en-US" sz="2000">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减速器输入转速与输出转速之比。</a:t>
            </a:r>
            <a:endParaRPr lang="zh-CN" altLang="en-US" sz="2000" dirty="0">
              <a:latin typeface="Times New Roman" panose="02020603050405020304" pitchFamily="18" charset="0"/>
              <a:ea typeface="仿宋_GB2312" pitchFamily="49" charset="-122"/>
            </a:endParaRPr>
          </a:p>
          <a:p>
            <a:pPr lvl="0"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级    数（</a:t>
            </a:r>
            <a:r>
              <a:rPr lang="en-US" altLang="zh-CN" sz="2000">
                <a:latin typeface="Times New Roman" panose="02020603050405020304" pitchFamily="18" charset="0"/>
                <a:ea typeface="仿宋_GB2312" pitchFamily="49" charset="-122"/>
              </a:rPr>
              <a:t>Stage</a:t>
            </a:r>
            <a:r>
              <a:rPr lang="zh-CN" altLang="en-US" sz="2000">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减速器所含行星齿轮的套数。采用单套齿轮的称为单级，减速比一般小于</a:t>
            </a:r>
            <a:r>
              <a:rPr lang="en-US" altLang="zh-CN" sz="2000" dirty="0">
                <a:latin typeface="Times New Roman" panose="02020603050405020304" pitchFamily="18" charset="0"/>
                <a:ea typeface="仿宋_GB2312" pitchFamily="49" charset="-122"/>
              </a:rPr>
              <a:t>10:1</a:t>
            </a:r>
            <a:r>
              <a:rPr lang="zh-CN" altLang="en-US" sz="2000" dirty="0">
                <a:latin typeface="Times New Roman" panose="02020603050405020304" pitchFamily="18" charset="0"/>
                <a:ea typeface="仿宋_GB2312" pitchFamily="49" charset="-122"/>
              </a:rPr>
              <a:t>，采用多套齿轮的称为多级，以满足较大传动比的要求</a:t>
            </a:r>
            <a:endParaRPr lang="zh-CN" altLang="en-US" sz="2000" dirty="0">
              <a:latin typeface="Times New Roman" panose="02020603050405020304" pitchFamily="18" charset="0"/>
              <a:ea typeface="仿宋_GB2312" pitchFamily="49" charset="-122"/>
            </a:endParaRPr>
          </a:p>
          <a:p>
            <a:pPr lvl="0"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效    率（</a:t>
            </a:r>
            <a:r>
              <a:rPr lang="en-US" altLang="zh-CN" sz="2000">
                <a:latin typeface="Times New Roman" panose="02020603050405020304" pitchFamily="18" charset="0"/>
                <a:ea typeface="仿宋_GB2312" pitchFamily="49" charset="-122"/>
              </a:rPr>
              <a:t>Efficiency</a:t>
            </a:r>
            <a:r>
              <a:rPr lang="zh-CN" altLang="en-US" sz="2000">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指在额定负载情况下，减速器输出功率与输入功率的比值。</a:t>
            </a:r>
            <a:endParaRPr lang="zh-CN" altLang="en-US" sz="2000" dirty="0">
              <a:latin typeface="Times New Roman" panose="02020603050405020304" pitchFamily="18" charset="0"/>
              <a:cs typeface="Times New Roman" panose="02020603050405020304" pitchFamily="18" charset="0"/>
            </a:endParaRPr>
          </a:p>
          <a:p>
            <a:pPr lvl="0"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额定寿命（</a:t>
            </a:r>
            <a:r>
              <a:rPr lang="en-US" altLang="zh-CN" sz="2000">
                <a:latin typeface="Times New Roman" panose="02020603050405020304" pitchFamily="18" charset="0"/>
                <a:ea typeface="仿宋_GB2312" pitchFamily="49" charset="-122"/>
              </a:rPr>
              <a:t>Life Hours</a:t>
            </a:r>
            <a:r>
              <a:rPr lang="zh-CN" altLang="en-US" sz="2000">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指减速器在额定负载下，以</a:t>
            </a:r>
            <a:r>
              <a:rPr lang="zh-CN" altLang="en-US" sz="2000" dirty="0">
                <a:solidFill>
                  <a:srgbClr val="0000FF"/>
                </a:solidFill>
                <a:latin typeface="Times New Roman" panose="02020603050405020304" pitchFamily="18" charset="0"/>
                <a:ea typeface="仿宋_GB2312" pitchFamily="49" charset="-122"/>
              </a:rPr>
              <a:t>额定</a:t>
            </a:r>
            <a:r>
              <a:rPr lang="zh-CN" altLang="en-US" sz="2000" dirty="0">
                <a:latin typeface="Times New Roman" panose="02020603050405020304" pitchFamily="18" charset="0"/>
                <a:ea typeface="仿宋_GB2312" pitchFamily="49" charset="-122"/>
              </a:rPr>
              <a:t>输入转速运转时的连续</a:t>
            </a:r>
            <a:r>
              <a:rPr lang="zh-CN" altLang="en-US" sz="2000" dirty="0">
                <a:latin typeface="Times New Roman" panose="02020603050405020304" pitchFamily="18" charset="0"/>
                <a:ea typeface="仿宋_GB2312" pitchFamily="49" charset="-122"/>
              </a:rPr>
              <a:t>工作小时数。</a:t>
            </a:r>
            <a:endParaRPr lang="zh-CN" altLang="en-US" sz="2000" dirty="0">
              <a:latin typeface="Times New Roman" panose="02020603050405020304" pitchFamily="18" charset="0"/>
              <a:cs typeface="Times New Roman" panose="02020603050405020304" pitchFamily="18" charset="0"/>
            </a:endParaRPr>
          </a:p>
          <a:p>
            <a:pPr lvl="0"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额定转矩（</a:t>
            </a:r>
            <a:r>
              <a:rPr lang="en-US" altLang="zh-CN" sz="2000">
                <a:latin typeface="Times New Roman" panose="02020603050405020304" pitchFamily="18" charset="0"/>
                <a:ea typeface="仿宋_GB2312" pitchFamily="49" charset="-122"/>
              </a:rPr>
              <a:t>Rated Torque</a:t>
            </a:r>
            <a:r>
              <a:rPr lang="zh-CN" altLang="en-US" sz="2000">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在某一确定输入转速下，可保证减速器额定寿命的安全输出转矩。</a:t>
            </a:r>
            <a:r>
              <a:rPr lang="zh-CN" altLang="en-US" sz="2000" dirty="0">
                <a:ea typeface="仿宋_GB2312" pitchFamily="49" charset="-122"/>
              </a:rPr>
              <a:t>。</a:t>
            </a:r>
            <a:r>
              <a:rPr lang="zh-CN" altLang="en-US" sz="2000" dirty="0"/>
              <a:t> </a:t>
            </a:r>
            <a:endParaRPr lang="zh-CN" altLang="en-US" sz="2000" dirty="0"/>
          </a:p>
          <a:p>
            <a:pPr lvl="0"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极限转矩（</a:t>
            </a:r>
            <a:r>
              <a:rPr lang="en-US" altLang="zh-CN" sz="2000">
                <a:latin typeface="Times New Roman" panose="02020603050405020304" pitchFamily="18" charset="0"/>
                <a:ea typeface="仿宋_GB2312" pitchFamily="49" charset="-122"/>
              </a:rPr>
              <a:t>Peak Torque</a:t>
            </a:r>
            <a:r>
              <a:rPr lang="zh-CN" altLang="en-US" sz="2000">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减速器可承受的瞬时最大输出转矩。</a:t>
            </a:r>
            <a:endParaRPr lang="zh-CN" altLang="en-US" sz="2000" dirty="0">
              <a:latin typeface="Times New Roman" panose="02020603050405020304" pitchFamily="18" charset="0"/>
              <a:cs typeface="Times New Roman" panose="02020603050405020304" pitchFamily="18" charset="0"/>
            </a:endParaRPr>
          </a:p>
          <a:p>
            <a:pPr lvl="0"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噪    音（</a:t>
            </a:r>
            <a:r>
              <a:rPr lang="en-US" altLang="zh-CN" sz="2000">
                <a:latin typeface="Times New Roman" panose="02020603050405020304" pitchFamily="18" charset="0"/>
                <a:ea typeface="仿宋_GB2312" pitchFamily="49" charset="-122"/>
              </a:rPr>
              <a:t>Noise</a:t>
            </a:r>
            <a:r>
              <a:rPr lang="zh-CN" altLang="en-US" sz="2000">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此数值是在距离减速器一米，输入转速为</a:t>
            </a:r>
            <a:r>
              <a:rPr lang="en-US" altLang="zh-CN" sz="2000" dirty="0">
                <a:latin typeface="Times New Roman" panose="02020603050405020304" pitchFamily="18" charset="0"/>
                <a:ea typeface="仿宋_GB2312" pitchFamily="49" charset="-122"/>
              </a:rPr>
              <a:t>3000</a:t>
            </a:r>
            <a:r>
              <a:rPr lang="zh-CN" altLang="en-US" sz="2000" dirty="0">
                <a:latin typeface="Times New Roman" panose="02020603050405020304" pitchFamily="18" charset="0"/>
                <a:ea typeface="仿宋_GB2312" pitchFamily="49" charset="-122"/>
              </a:rPr>
              <a:t>转</a:t>
            </a:r>
            <a:r>
              <a:rPr lang="en-US" altLang="zh-CN" sz="2000" dirty="0">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分钟，减速器空载正常运行时的测量值。</a:t>
            </a:r>
            <a:endParaRPr lang="zh-CN" altLang="en-US" sz="2000" dirty="0">
              <a:latin typeface="Times New Roman" panose="02020603050405020304" pitchFamily="18" charset="0"/>
              <a:cs typeface="Times New Roman" panose="02020603050405020304" pitchFamily="18" charset="0"/>
            </a:endParaRPr>
          </a:p>
          <a:p>
            <a:pPr lvl="0"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回差（</a:t>
            </a:r>
            <a:r>
              <a:rPr lang="en-US" altLang="zh-CN" sz="2000">
                <a:latin typeface="Times New Roman" panose="02020603050405020304" pitchFamily="18" charset="0"/>
                <a:ea typeface="仿宋_GB2312" pitchFamily="49" charset="-122"/>
              </a:rPr>
              <a:t>backlash</a:t>
            </a:r>
            <a:r>
              <a:rPr lang="zh-CN" altLang="en-US" sz="2000">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也称“回程间隙”或“背隙”。</a:t>
            </a:r>
            <a:r>
              <a:rPr lang="zh-CN" altLang="en-US" sz="2000" dirty="0">
                <a:solidFill>
                  <a:srgbClr val="0000FF"/>
                </a:solidFill>
                <a:latin typeface="Times New Roman" panose="02020603050405020304" pitchFamily="18" charset="0"/>
                <a:ea typeface="仿宋_GB2312" pitchFamily="49" charset="-122"/>
              </a:rPr>
              <a:t>主要是由齿轮啮合侧隙</a:t>
            </a:r>
            <a:r>
              <a:rPr lang="zh-CN" altLang="en-US" sz="2000" dirty="0">
                <a:solidFill>
                  <a:srgbClr val="0000FF"/>
                </a:solidFill>
                <a:latin typeface="Times New Roman" panose="02020603050405020304" pitchFamily="18" charset="0"/>
                <a:ea typeface="仿宋_GB2312" pitchFamily="49" charset="-122"/>
              </a:rPr>
              <a:t>造成的运动滞后量</a:t>
            </a:r>
            <a:r>
              <a:rPr lang="zh-CN" altLang="en-US" sz="2000" dirty="0">
                <a:latin typeface="Times New Roman" panose="02020603050405020304" pitchFamily="18" charset="0"/>
                <a:ea typeface="仿宋_GB2312" pitchFamily="49" charset="-122"/>
              </a:rPr>
              <a:t>，通常在换向时产生。回差反映了齿轮加工和装配的精度水平。测试时将输出端固定，输入端顺时针和逆时针方向旋转，在输出端产生</a:t>
            </a:r>
            <a:r>
              <a:rPr lang="en-US" altLang="zh-CN" sz="2000" dirty="0">
                <a:latin typeface="Times New Roman" panose="02020603050405020304" pitchFamily="18" charset="0"/>
                <a:ea typeface="仿宋_GB2312" pitchFamily="49" charset="-122"/>
              </a:rPr>
              <a:t>±2%</a:t>
            </a:r>
            <a:r>
              <a:rPr lang="zh-CN" altLang="en-US" sz="2000" dirty="0">
                <a:latin typeface="Times New Roman" panose="02020603050405020304" pitchFamily="18" charset="0"/>
                <a:ea typeface="仿宋_GB2312" pitchFamily="49" charset="-122"/>
              </a:rPr>
              <a:t>额定转矩时，输入端两个旋转方向的极限位置之间的角位移之差，即为回差。单位是“弧分”，即一度的六十分之一。</a:t>
            </a:r>
            <a:endParaRPr lang="zh-CN" altLang="en-US" sz="2000" dirty="0">
              <a:latin typeface="Times New Roman" panose="02020603050405020304" pitchFamily="18" charset="0"/>
              <a:ea typeface="仿宋_GB2312" pitchFamily="49" charset="-122"/>
            </a:endParaRPr>
          </a:p>
          <a:p>
            <a:pPr lvl="0" algn="just">
              <a:spcBef>
                <a:spcPct val="50000"/>
              </a:spcBef>
              <a:buClr>
                <a:srgbClr val="FF3300"/>
              </a:buClr>
              <a:buFont typeface="Wingdings" panose="05000000000000000000" pitchFamily="2" charset="2"/>
              <a:buChar char="v"/>
            </a:pPr>
            <a:r>
              <a:rPr lang="zh-CN" altLang="en-US" sz="2000" dirty="0">
                <a:ea typeface="仿宋_GB2312" pitchFamily="49" charset="-122"/>
              </a:rPr>
              <a:t>抗扭刚度</a:t>
            </a:r>
            <a:r>
              <a:rPr lang="en-US" altLang="zh-CN" sz="2000" dirty="0">
                <a:ea typeface="仿宋_GB2312" pitchFamily="49" charset="-122"/>
              </a:rPr>
              <a:t>(</a:t>
            </a:r>
            <a:r>
              <a:rPr lang="en-US" altLang="zh-CN" sz="2000" dirty="0" err="1">
                <a:latin typeface="Times New Roman" panose="02020603050405020304" pitchFamily="18" charset="0"/>
                <a:cs typeface="Times New Roman" panose="02020603050405020304" pitchFamily="18" charset="0"/>
              </a:rPr>
              <a:t>Torsional</a:t>
            </a:r>
            <a:r>
              <a:rPr lang="en-US" altLang="zh-CN" sz="2000">
                <a:latin typeface="Times New Roman" panose="02020603050405020304" pitchFamily="18" charset="0"/>
                <a:cs typeface="Times New Roman" panose="02020603050405020304" pitchFamily="18" charset="0"/>
              </a:rPr>
              <a:t> Stiffness)</a:t>
            </a:r>
            <a:r>
              <a:rPr lang="zh-CN" altLang="en-US" sz="2000">
                <a:ea typeface="仿宋_GB2312" pitchFamily="49" charset="-122"/>
              </a:rPr>
              <a:t>：</a:t>
            </a:r>
            <a:r>
              <a:rPr lang="zh-CN" altLang="en-US" sz="2000" dirty="0">
                <a:ea typeface="仿宋_GB2312" pitchFamily="49" charset="-122"/>
              </a:rPr>
              <a:t>反映整机在额定负载时弹性扭转变形的大小。</a:t>
            </a:r>
            <a:r>
              <a:rPr lang="zh-CN" altLang="en-US" sz="2000" dirty="0"/>
              <a:t> </a:t>
            </a:r>
            <a:endParaRPr lang="zh-CN" altLang="en-US" sz="2000" dirty="0"/>
          </a:p>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noFill/>
        <a:effectLst/>
      </p:bgPr>
    </p:bg>
    <p:spTree>
      <p:nvGrpSpPr>
        <p:cNvPr id="1" name=""/>
        <p:cNvGrpSpPr/>
        <p:nvPr/>
      </p:nvGrpSpPr>
      <p:grpSpPr/>
      <p:sp>
        <p:nvSpPr>
          <p:cNvPr id="43010" name="标题 43009"/>
          <p:cNvSpPr>
            <a:spLocks noGrp="1" noRot="1"/>
          </p:cNvSpPr>
          <p:nvPr>
            <p:ph type="ctrTitle"/>
          </p:nvPr>
        </p:nvSpPr>
        <p:spPr>
          <a:xfrm>
            <a:off x="5283200" y="1066800"/>
            <a:ext cx="6197600" cy="19812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43011" name="副标题 43010"/>
          <p:cNvSpPr>
            <a:spLocks noGrp="1" noRot="1"/>
          </p:cNvSpPr>
          <p:nvPr>
            <p:ph type="subTitle" idx="1"/>
          </p:nvPr>
        </p:nvSpPr>
        <p:spPr>
          <a:xfrm>
            <a:off x="5283200" y="3657600"/>
            <a:ext cx="6096000" cy="1676400"/>
          </a:xfrm>
          <a:prstGeom prst="rect">
            <a:avLst/>
          </a:prstGeom>
          <a:noFill/>
          <a:ln w="9525">
            <a:noFill/>
          </a:ln>
        </p:spPr>
        <p:txBody>
          <a:bodyPr anchor="t" anchorCtr="0"/>
          <a:lstStyle>
            <a:lvl1pPr marL="0" lvl="0" indent="0" algn="ctr">
              <a:buClr>
                <a:schemeClr val="hlink"/>
              </a:buClr>
              <a:buSzPct val="70000"/>
              <a:buFont typeface="Wingdings" panose="05000000000000000000" pitchFamily="2" charset="2"/>
              <a:buNone/>
              <a:defRPr/>
            </a:lvl1pPr>
            <a:lvl2pPr marL="457200" lvl="1" indent="0" algn="ctr">
              <a:buClr>
                <a:schemeClr val="accent2"/>
              </a:buClr>
              <a:buSzPct val="85000"/>
              <a:buFont typeface="Wingdings" panose="05000000000000000000" pitchFamily="2" charset="2"/>
              <a:buNone/>
              <a:defRPr/>
            </a:lvl2pPr>
            <a:lvl3pPr marL="914400" lvl="2" indent="0" algn="ctr">
              <a:buClr>
                <a:schemeClr val="hlink"/>
              </a:buClr>
              <a:buSzPct val="80000"/>
              <a:buFont typeface="Wingdings" panose="05000000000000000000" pitchFamily="2" charset="2"/>
              <a:buNone/>
              <a:defRPr/>
            </a:lvl3pPr>
            <a:lvl4pPr marL="1371600" lvl="3" indent="0" algn="ctr">
              <a:buClr>
                <a:schemeClr val="accent2"/>
              </a:buClr>
              <a:buSzPct val="90000"/>
              <a:buFont typeface="Wingdings" panose="05000000000000000000" pitchFamily="2" charset="2"/>
              <a:buNone/>
              <a:defRPr/>
            </a:lvl4pPr>
            <a:lvl5pPr marL="1828800" lvl="4" indent="0" algn="ctr">
              <a:buClr>
                <a:schemeClr val="hlink"/>
              </a:buClr>
              <a:buSzPct val="85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43012" name="日期占位符 43011"/>
          <p:cNvSpPr>
            <a:spLocks noGrp="1"/>
          </p:cNvSpPr>
          <p:nvPr>
            <p:ph type="dt" sz="half" idx="2"/>
          </p:nvPr>
        </p:nvSpPr>
        <p:spPr>
          <a:xfrm>
            <a:off x="402167" y="6076950"/>
            <a:ext cx="3052233" cy="476250"/>
          </a:xfrm>
          <a:prstGeom prst="rect">
            <a:avLst/>
          </a:prstGeom>
          <a:noFill/>
          <a:ln w="9525">
            <a:noFill/>
          </a:ln>
        </p:spPr>
        <p:txBody>
          <a:bodyPr anchor="t" anchorCtr="0"/>
          <a:lstStyle>
            <a:lvl1pPr>
              <a:defRPr sz="1400"/>
            </a:lvl1pPr>
          </a:lstStyle>
          <a:p>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3013" name="页脚占位符 43012"/>
          <p:cNvSpPr>
            <a:spLocks noGrp="1"/>
          </p:cNvSpPr>
          <p:nvPr>
            <p:ph type="ftr" sz="quarter" idx="3"/>
          </p:nvPr>
        </p:nvSpPr>
        <p:spPr>
          <a:xfrm>
            <a:off x="4165600" y="6076950"/>
            <a:ext cx="3860800" cy="476250"/>
          </a:xfrm>
          <a:prstGeom prst="rect">
            <a:avLst/>
          </a:prstGeom>
          <a:noFill/>
          <a:ln w="9525">
            <a:noFill/>
          </a:ln>
        </p:spPr>
        <p:txBody>
          <a:bodyPr anchor="t" anchorCtr="0"/>
          <a:lstStyle>
            <a:lvl1pPr algn="ctr">
              <a:defRPr sz="1400"/>
            </a:lvl1pPr>
          </a:lstStyle>
          <a:p>
            <a:endParaRPr lang="zh-CN" altLang="en-US" dirty="0">
              <a:latin typeface="Arial" panose="020B0604020202020204" pitchFamily="34" charset="0"/>
            </a:endParaRPr>
          </a:p>
        </p:txBody>
      </p:sp>
      <p:sp>
        <p:nvSpPr>
          <p:cNvPr id="43014" name="灯片编号占位符 43013"/>
          <p:cNvSpPr>
            <a:spLocks noGrp="1"/>
          </p:cNvSpPr>
          <p:nvPr>
            <p:ph type="sldNum" sz="quarter" idx="4"/>
          </p:nvPr>
        </p:nvSpPr>
        <p:spPr>
          <a:xfrm>
            <a:off x="8737600" y="6076950"/>
            <a:ext cx="3052233" cy="476250"/>
          </a:xfrm>
          <a:prstGeom prst="rect">
            <a:avLst/>
          </a:prstGeom>
          <a:noFill/>
          <a:ln w="9525">
            <a:noFill/>
          </a:ln>
        </p:spPr>
        <p:txBody>
          <a:bodyPr anchor="t" anchorCtr="0"/>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6092" y="685800"/>
            <a:ext cx="2847975"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685800"/>
            <a:ext cx="8378825"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02167" y="685800"/>
            <a:ext cx="11391900" cy="5181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402167" y="6019800"/>
            <a:ext cx="3052233" cy="476250"/>
          </a:xfrm>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6400" y="1981200"/>
            <a:ext cx="5579957"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14111" y="1981200"/>
            <a:ext cx="5579957"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02167" y="6019800"/>
            <a:ext cx="3052233" cy="476250"/>
          </a:xfrm>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1986" name="标题 41985"/>
          <p:cNvSpPr>
            <a:spLocks noGrp="1" noRot="1"/>
          </p:cNvSpPr>
          <p:nvPr>
            <p:ph type="title"/>
          </p:nvPr>
        </p:nvSpPr>
        <p:spPr>
          <a:xfrm>
            <a:off x="402167" y="685800"/>
            <a:ext cx="11387667"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1987" name="文本占位符 41986"/>
          <p:cNvSpPr>
            <a:spLocks noGrp="1" noRot="1"/>
          </p:cNvSpPr>
          <p:nvPr>
            <p:ph type="body" idx="1"/>
          </p:nvPr>
        </p:nvSpPr>
        <p:spPr>
          <a:xfrm>
            <a:off x="406400" y="1981200"/>
            <a:ext cx="11387667" cy="3886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989" name="页脚占位符 41988"/>
          <p:cNvSpPr>
            <a:spLocks noGrp="1"/>
          </p:cNvSpPr>
          <p:nvPr>
            <p:ph type="ftr" sz="quarter" idx="3"/>
          </p:nvPr>
        </p:nvSpPr>
        <p:spPr>
          <a:xfrm>
            <a:off x="4165600" y="6019800"/>
            <a:ext cx="38608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41990" name="灯片编号占位符 41989"/>
          <p:cNvSpPr>
            <a:spLocks noGrp="1"/>
          </p:cNvSpPr>
          <p:nvPr>
            <p:ph type="sldNum" sz="quarter" idx="4"/>
          </p:nvPr>
        </p:nvSpPr>
        <p:spPr>
          <a:xfrm>
            <a:off x="8737600" y="6019800"/>
            <a:ext cx="3052233"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1.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slideLayout" Target="../slideLayouts/slideLayout13.xml"/><Relationship Id="rId10"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7.png"/><Relationship Id="rId7" Type="http://schemas.openxmlformats.org/officeDocument/2006/relationships/oleObject" Target="../embeddings/oleObject6.bin"/><Relationship Id="rId6" Type="http://schemas.openxmlformats.org/officeDocument/2006/relationships/image" Target="../media/image16.png"/><Relationship Id="rId5" Type="http://schemas.openxmlformats.org/officeDocument/2006/relationships/oleObject" Target="../embeddings/oleObject5.bin"/><Relationship Id="rId4" Type="http://schemas.openxmlformats.org/officeDocument/2006/relationships/image" Target="../media/image15.png"/><Relationship Id="rId3" Type="http://schemas.openxmlformats.org/officeDocument/2006/relationships/oleObject" Target="../embeddings/oleObject4.bin"/><Relationship Id="rId2" Type="http://schemas.openxmlformats.org/officeDocument/2006/relationships/image" Target="../media/image14.png"/><Relationship Id="rId10" Type="http://schemas.openxmlformats.org/officeDocument/2006/relationships/vmlDrawing" Target="../drawings/vmlDrawing3.vml"/><Relationship Id="rId1"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56.xml"/><Relationship Id="rId5" Type="http://schemas.openxmlformats.org/officeDocument/2006/relationships/image" Target="../media/image1.png"/><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9.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28.jpeg"/><Relationship Id="rId5" Type="http://schemas.openxmlformats.org/officeDocument/2006/relationships/tags" Target="../tags/tag159.xml"/><Relationship Id="rId4" Type="http://schemas.openxmlformats.org/officeDocument/2006/relationships/image" Target="../media/image27.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23.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19380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减速器的使用和应用</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9434" name="表格 59433"/>
          <p:cNvGraphicFramePr/>
          <p:nvPr/>
        </p:nvGraphicFramePr>
        <p:xfrm>
          <a:off x="2940050" y="2216150"/>
          <a:ext cx="6607175" cy="3350895"/>
        </p:xfrm>
        <a:graphic>
          <a:graphicData uri="http://schemas.openxmlformats.org/drawingml/2006/table">
            <a:tbl>
              <a:tblPr/>
              <a:tblGrid>
                <a:gridCol w="1320800"/>
                <a:gridCol w="1322705"/>
                <a:gridCol w="1320800"/>
                <a:gridCol w="1322070"/>
                <a:gridCol w="1320800"/>
              </a:tblGrid>
              <a:tr h="6699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200"/>
                    </a:p>
                  </a:txBody>
                  <a:tcPr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行星齿轮</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谐波</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摆线</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涡轮蜗杆</a:t>
                      </a:r>
                      <a:endParaRPr lang="zh-CN" altLang="en-US" sz="2200"/>
                    </a:p>
                  </a:txBody>
                  <a:tcPr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699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回差</a:t>
                      </a:r>
                      <a:endParaRPr lang="zh-CN" altLang="en-US" sz="2200"/>
                    </a:p>
                  </a:txBody>
                  <a:tcPr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小</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a:t>小</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a:t>小</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a:t>小</a:t>
                      </a:r>
                      <a:endParaRPr lang="zh-CN" altLang="en-US" sz="2200"/>
                    </a:p>
                  </a:txBody>
                  <a:tcPr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119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刚性</a:t>
                      </a:r>
                      <a:endParaRPr lang="zh-CN" altLang="en-US" sz="2200" dirty="0"/>
                    </a:p>
                  </a:txBody>
                  <a:tcPr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高</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低</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中等</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中等</a:t>
                      </a:r>
                      <a:endParaRPr lang="zh-CN" altLang="en-US" sz="2200" dirty="0"/>
                    </a:p>
                  </a:txBody>
                  <a:tcPr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699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效率</a:t>
                      </a:r>
                      <a:endParaRPr lang="zh-CN" altLang="en-US" sz="2200"/>
                    </a:p>
                  </a:txBody>
                  <a:tcPr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200" dirty="0"/>
                        <a:t>90%</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200" dirty="0"/>
                        <a:t>80%</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200" dirty="0"/>
                        <a:t>70%</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200" dirty="0"/>
                        <a:t>60%</a:t>
                      </a:r>
                      <a:endParaRPr lang="zh-CN" altLang="en-US" sz="2200"/>
                    </a:p>
                  </a:txBody>
                  <a:tcPr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699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200" dirty="0"/>
                        <a:t>输入速度</a:t>
                      </a:r>
                      <a:endParaRPr lang="zh-CN" altLang="en-US" sz="2200"/>
                    </a:p>
                  </a:txBody>
                  <a:tcPr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200"/>
                        <a:t>&gt;</a:t>
                      </a:r>
                      <a:r>
                        <a:rPr lang="en-US" altLang="zh-CN" sz="2200" dirty="0"/>
                        <a:t>3000</a:t>
                      </a:r>
                      <a:r>
                        <a:rPr lang="zh-CN" altLang="en-US" sz="2200" dirty="0"/>
                        <a:t>转</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200" dirty="0"/>
                        <a:t>&lt;2000</a:t>
                      </a:r>
                      <a:r>
                        <a:rPr lang="zh-CN" altLang="en-US" sz="2200" dirty="0"/>
                        <a:t>转</a:t>
                      </a:r>
                      <a:endParaRPr lang="zh-CN" altLang="en-US" sz="2200"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200" dirty="0"/>
                        <a:t>&lt;2000</a:t>
                      </a:r>
                      <a:r>
                        <a:rPr lang="zh-CN" altLang="en-US" sz="2200" dirty="0"/>
                        <a:t>转</a:t>
                      </a:r>
                      <a:endParaRPr lang="zh-CN" altLang="en-US" sz="220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200" dirty="0"/>
                        <a:t>&lt;2000</a:t>
                      </a:r>
                      <a:r>
                        <a:rPr lang="zh-CN" altLang="en-US" sz="2200" dirty="0"/>
                        <a:t>转</a:t>
                      </a:r>
                      <a:endParaRPr lang="zh-CN" altLang="en-US" sz="2200"/>
                    </a:p>
                  </a:txBody>
                  <a:tcPr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9436" name="矩形 59435"/>
          <p:cNvSpPr>
            <a:spLocks noRot="1"/>
          </p:cNvSpPr>
          <p:nvPr/>
        </p:nvSpPr>
        <p:spPr>
          <a:xfrm>
            <a:off x="1811338" y="179388"/>
            <a:ext cx="4076700" cy="78105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减速器的比较</a:t>
            </a:r>
            <a:endParaRPr lang="zh-CN" altLang="en-US" sz="4000" b="1" dirty="0">
              <a:solidFill>
                <a:schemeClr val="bg1"/>
              </a:solidFill>
              <a:latin typeface="Arial" panose="020B0604020202020204" pitchFamily="34" charset="0"/>
            </a:endParaRPr>
          </a:p>
        </p:txBody>
      </p:sp>
      <p:sp>
        <p:nvSpPr>
          <p:cNvPr id="59437" name="文本框 59436"/>
          <p:cNvSpPr txBox="1"/>
          <p:nvPr/>
        </p:nvSpPr>
        <p:spPr>
          <a:xfrm>
            <a:off x="2279650" y="1930400"/>
            <a:ext cx="7835900" cy="953135"/>
          </a:xfrm>
          <a:prstGeom prst="rect">
            <a:avLst/>
          </a:prstGeom>
          <a:solidFill>
            <a:schemeClr val="bg1"/>
          </a:solidFill>
          <a:ln w="9525">
            <a:noFill/>
          </a:ln>
        </p:spPr>
        <p:txBody>
          <a:bodyPr>
            <a:spAutoFit/>
          </a:bodyPr>
          <a:p>
            <a:pPr>
              <a:spcBef>
                <a:spcPct val="50000"/>
              </a:spcBef>
            </a:pPr>
            <a:r>
              <a:rPr lang="en-US" altLang="zh-CN" sz="2200" dirty="0">
                <a:latin typeface="Arial" panose="020B0604020202020204" pitchFamily="34" charset="0"/>
              </a:rPr>
              <a:t>         </a:t>
            </a:r>
            <a:r>
              <a:rPr lang="zh-CN" altLang="en-US" sz="2800" dirty="0">
                <a:solidFill>
                  <a:srgbClr val="FF0000"/>
                </a:solidFill>
                <a:latin typeface="Arial" panose="020B0604020202020204" pitchFamily="34" charset="0"/>
              </a:rPr>
              <a:t>同其他类型减速器相比较，行星齿轮减速器由于具有以上优点，逐渐成为精密减速器的首选</a:t>
            </a:r>
            <a:endParaRPr lang="zh-CN" altLang="en-US" sz="2800">
              <a:solidFill>
                <a:srgbClr val="FF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9" name="矩形 57348"/>
          <p:cNvSpPr>
            <a:spLocks noRot="1"/>
          </p:cNvSpPr>
          <p:nvPr/>
        </p:nvSpPr>
        <p:spPr>
          <a:xfrm>
            <a:off x="1811338" y="179388"/>
            <a:ext cx="6456362" cy="78105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行星齿轮减速器的原理</a:t>
            </a:r>
            <a:endParaRPr lang="zh-CN" altLang="en-US" sz="4000" b="1" dirty="0">
              <a:solidFill>
                <a:schemeClr val="bg1"/>
              </a:solidFill>
              <a:latin typeface="Arial" panose="020B0604020202020204" pitchFamily="34" charset="0"/>
            </a:endParaRPr>
          </a:p>
        </p:txBody>
      </p:sp>
      <p:sp>
        <p:nvSpPr>
          <p:cNvPr id="57350" name="文本框 57349"/>
          <p:cNvSpPr txBox="1"/>
          <p:nvPr/>
        </p:nvSpPr>
        <p:spPr>
          <a:xfrm>
            <a:off x="1819275" y="1720850"/>
            <a:ext cx="6710363" cy="2676525"/>
          </a:xfrm>
          <a:prstGeom prst="rect">
            <a:avLst/>
          </a:prstGeom>
          <a:noFill/>
          <a:ln w="9525">
            <a:noFill/>
          </a:ln>
        </p:spPr>
        <p:txBody>
          <a:bodyPr>
            <a:spAutoFit/>
          </a:bodyPr>
          <a:p>
            <a:pPr>
              <a:spcBef>
                <a:spcPct val="50000"/>
              </a:spcBef>
            </a:pPr>
            <a:r>
              <a:rPr lang="zh-CN" altLang="en-US" sz="2400" dirty="0">
                <a:latin typeface="Arial" panose="020B0604020202020204" pitchFamily="34" charset="0"/>
                <a:ea typeface="楷体_GB2312" pitchFamily="49" charset="-122"/>
              </a:rPr>
              <a:t>通过连轴器联结电机输出轴和减速器太阳轮</a:t>
            </a:r>
            <a:endParaRPr lang="zh-CN" altLang="en-US" sz="2400" dirty="0">
              <a:latin typeface="Arial" panose="020B0604020202020204" pitchFamily="34" charset="0"/>
              <a:ea typeface="楷体_GB2312" pitchFamily="49" charset="-122"/>
            </a:endParaRPr>
          </a:p>
          <a:p>
            <a:pPr>
              <a:spcBef>
                <a:spcPct val="50000"/>
              </a:spcBef>
            </a:pPr>
            <a:r>
              <a:rPr lang="zh-CN" altLang="en-US" sz="2400" dirty="0">
                <a:latin typeface="宋体" panose="02010600030101010101" pitchFamily="2" charset="-122"/>
                <a:ea typeface="楷体_GB2312" pitchFamily="49" charset="-122"/>
              </a:rPr>
              <a:t>动力由电机端输入至太阳轮</a:t>
            </a:r>
            <a:endParaRPr lang="zh-CN" altLang="en-US" sz="2400" dirty="0">
              <a:latin typeface="宋体" panose="02010600030101010101" pitchFamily="2" charset="-122"/>
              <a:ea typeface="楷体_GB2312" pitchFamily="49" charset="-122"/>
            </a:endParaRPr>
          </a:p>
          <a:p>
            <a:pPr>
              <a:spcBef>
                <a:spcPct val="50000"/>
              </a:spcBef>
            </a:pPr>
            <a:r>
              <a:rPr lang="zh-CN" altLang="en-US" sz="2400" dirty="0">
                <a:latin typeface="宋体" panose="02010600030101010101" pitchFamily="2" charset="-122"/>
                <a:ea typeface="楷体_GB2312" pitchFamily="49" charset="-122"/>
              </a:rPr>
              <a:t>太阳轮驱动</a:t>
            </a:r>
            <a:r>
              <a:rPr lang="zh-CN" altLang="en-US" sz="2400" dirty="0">
                <a:latin typeface="楷体_GB2312" pitchFamily="49" charset="-122"/>
                <a:ea typeface="楷体_GB2312" pitchFamily="49" charset="-122"/>
              </a:rPr>
              <a:t>支撑于行星臂架上的行星轮</a:t>
            </a:r>
            <a:endParaRPr lang="zh-CN" altLang="en-US" sz="2400" dirty="0">
              <a:latin typeface="楷体_GB2312" pitchFamily="49" charset="-122"/>
              <a:ea typeface="楷体_GB2312" pitchFamily="49" charset="-122"/>
            </a:endParaRPr>
          </a:p>
          <a:p>
            <a:pPr>
              <a:spcBef>
                <a:spcPct val="50000"/>
              </a:spcBef>
            </a:pPr>
            <a:r>
              <a:rPr lang="zh-CN" altLang="en-US" sz="2400" dirty="0">
                <a:latin typeface="楷体_GB2312" pitchFamily="49" charset="-122"/>
                <a:ea typeface="楷体_GB2312" pitchFamily="49" charset="-122"/>
              </a:rPr>
              <a:t>行星轮绕本身轴线自转</a:t>
            </a:r>
            <a:endParaRPr lang="zh-CN" altLang="en-US" sz="2400" dirty="0">
              <a:latin typeface="楷体_GB2312" pitchFamily="49" charset="-122"/>
              <a:ea typeface="楷体_GB2312" pitchFamily="49" charset="-122"/>
            </a:endParaRPr>
          </a:p>
          <a:p>
            <a:pPr>
              <a:spcBef>
                <a:spcPct val="50000"/>
              </a:spcBef>
            </a:pPr>
            <a:r>
              <a:rPr lang="zh-CN" altLang="en-US" sz="2400" dirty="0">
                <a:latin typeface="楷体_GB2312" pitchFamily="49" charset="-122"/>
                <a:ea typeface="楷体_GB2312" pitchFamily="49" charset="-122"/>
              </a:rPr>
              <a:t>同时驱动行星臂架围绕传动系统的中心转动</a:t>
            </a:r>
            <a:endParaRPr lang="zh-CN" altLang="en-US" sz="2400">
              <a:latin typeface="楷体_GB2312" pitchFamily="49" charset="-122"/>
              <a:ea typeface="楷体_GB2312" pitchFamily="49" charset="-122"/>
            </a:endParaRPr>
          </a:p>
        </p:txBody>
      </p:sp>
      <p:pic>
        <p:nvPicPr>
          <p:cNvPr id="57351" name="图片 57350" descr="D:\资料\减速器\new\产品1.gif"/>
          <p:cNvPicPr>
            <a:picLocks noChangeAspect="1"/>
          </p:cNvPicPr>
          <p:nvPr/>
        </p:nvPicPr>
        <p:blipFill>
          <a:blip r:embed="rId1"/>
          <a:stretch>
            <a:fillRect/>
          </a:stretch>
        </p:blipFill>
        <p:spPr>
          <a:xfrm>
            <a:off x="7500938" y="3865563"/>
            <a:ext cx="3167062" cy="17589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1" name="文本框 58370"/>
          <p:cNvSpPr txBox="1"/>
          <p:nvPr/>
        </p:nvSpPr>
        <p:spPr>
          <a:xfrm>
            <a:off x="2532063" y="3308350"/>
            <a:ext cx="5527675" cy="2230120"/>
          </a:xfrm>
          <a:prstGeom prst="rect">
            <a:avLst/>
          </a:prstGeom>
          <a:noFill/>
          <a:ln w="9525">
            <a:noFill/>
          </a:ln>
        </p:spPr>
        <p:txBody>
          <a:bodyPr>
            <a:spAutoFit/>
          </a:bodyPr>
          <a:p>
            <a:pPr>
              <a:spcBef>
                <a:spcPct val="50000"/>
              </a:spcBef>
            </a:pPr>
            <a:r>
              <a:rPr lang="zh-CN" altLang="en-US" sz="2200" dirty="0">
                <a:latin typeface="宋体" panose="02010600030101010101" pitchFamily="2" charset="-122"/>
              </a:rPr>
              <a:t>上式中：</a:t>
            </a:r>
            <a:endParaRPr lang="zh-CN" altLang="en-US" sz="2200" dirty="0">
              <a:latin typeface="Times New Roman" panose="02020603050405020304" pitchFamily="18" charset="0"/>
              <a:cs typeface="Times New Roman" panose="02020603050405020304" pitchFamily="18" charset="0"/>
            </a:endParaRPr>
          </a:p>
          <a:p>
            <a:pPr algn="just">
              <a:spcBef>
                <a:spcPct val="50000"/>
              </a:spcBef>
            </a:pPr>
            <a:r>
              <a:rPr lang="en-US" altLang="zh-CN" sz="2200">
                <a:latin typeface="Times New Roman" panose="02020603050405020304" pitchFamily="18" charset="0"/>
                <a:cs typeface="Times New Roman" panose="02020603050405020304" pitchFamily="18" charset="0"/>
              </a:rPr>
              <a:t>GR</a:t>
            </a:r>
            <a:r>
              <a:rPr lang="zh-CN" altLang="en-US" sz="2200">
                <a:latin typeface="宋体" panose="02010600030101010101" pitchFamily="2" charset="-122"/>
              </a:rPr>
              <a:t>：</a:t>
            </a:r>
            <a:r>
              <a:rPr lang="zh-CN" altLang="en-US" sz="2200" dirty="0">
                <a:latin typeface="宋体" panose="02010600030101010101" pitchFamily="2" charset="-122"/>
              </a:rPr>
              <a:t>减速比</a:t>
            </a:r>
            <a:endParaRPr lang="zh-CN" altLang="en-US" sz="2200" dirty="0">
              <a:latin typeface="Times New Roman" panose="02020603050405020304" pitchFamily="18" charset="0"/>
              <a:cs typeface="Times New Roman" panose="02020603050405020304" pitchFamily="18" charset="0"/>
            </a:endParaRPr>
          </a:p>
          <a:p>
            <a:pPr algn="just">
              <a:spcBef>
                <a:spcPct val="50000"/>
              </a:spcBef>
            </a:pPr>
            <a:r>
              <a:rPr lang="en-US" altLang="zh-CN" sz="2800">
                <a:latin typeface="Times New Roman" panose="02020603050405020304" pitchFamily="18" charset="0"/>
              </a:rPr>
              <a:t>ω</a:t>
            </a:r>
            <a:r>
              <a:rPr lang="en-US" altLang="zh-CN" sz="2200">
                <a:latin typeface="Times New Roman" panose="02020603050405020304" pitchFamily="18" charset="0"/>
              </a:rPr>
              <a:t>s </a:t>
            </a:r>
            <a:r>
              <a:rPr lang="zh-CN" altLang="en-US" sz="2200">
                <a:latin typeface="宋体" panose="02010600030101010101" pitchFamily="2" charset="-122"/>
              </a:rPr>
              <a:t>：</a:t>
            </a:r>
            <a:r>
              <a:rPr lang="zh-CN" altLang="en-US" sz="2200">
                <a:latin typeface="Times New Roman" panose="02020603050405020304" pitchFamily="18" charset="0"/>
              </a:rPr>
              <a:t> </a:t>
            </a:r>
            <a:r>
              <a:rPr lang="zh-CN" altLang="en-US" sz="2200" dirty="0">
                <a:latin typeface="Times New Roman" panose="02020603050405020304" pitchFamily="18" charset="0"/>
              </a:rPr>
              <a:t>输入角速度	</a:t>
            </a:r>
            <a:r>
              <a:rPr lang="en-US" altLang="zh-CN" sz="2200">
                <a:latin typeface="Times New Roman" panose="02020603050405020304" pitchFamily="18" charset="0"/>
                <a:cs typeface="Times New Roman" panose="02020603050405020304" pitchFamily="18" charset="0"/>
              </a:rPr>
              <a:t>Z</a:t>
            </a:r>
            <a:r>
              <a:rPr lang="en-US" altLang="zh-CN" sz="2200" baseline="-30000">
                <a:latin typeface="Times New Roman" panose="02020603050405020304" pitchFamily="18" charset="0"/>
                <a:cs typeface="Times New Roman" panose="02020603050405020304" pitchFamily="18" charset="0"/>
              </a:rPr>
              <a:t>R</a:t>
            </a:r>
            <a:r>
              <a:rPr lang="zh-CN" altLang="en-US" sz="2200">
                <a:latin typeface="宋体" panose="02010600030101010101" pitchFamily="2" charset="-122"/>
              </a:rPr>
              <a:t>：</a:t>
            </a:r>
            <a:r>
              <a:rPr lang="zh-CN" altLang="en-US" sz="2200" dirty="0">
                <a:latin typeface="宋体" panose="02010600030101010101" pitchFamily="2" charset="-122"/>
              </a:rPr>
              <a:t>内齿环的齿数</a:t>
            </a:r>
            <a:endParaRPr lang="zh-CN" altLang="en-US" sz="2200" dirty="0">
              <a:latin typeface="Times New Roman" panose="02020603050405020304" pitchFamily="18" charset="0"/>
              <a:cs typeface="Times New Roman" panose="02020603050405020304" pitchFamily="18" charset="0"/>
            </a:endParaRPr>
          </a:p>
          <a:p>
            <a:pPr>
              <a:spcBef>
                <a:spcPct val="50000"/>
              </a:spcBef>
            </a:pPr>
            <a:r>
              <a:rPr lang="en-US" altLang="zh-CN" sz="2800">
                <a:latin typeface="Times New Roman" panose="02020603050405020304" pitchFamily="18" charset="0"/>
              </a:rPr>
              <a:t>ω</a:t>
            </a:r>
            <a:r>
              <a:rPr lang="en-US" altLang="zh-CN" sz="2200">
                <a:latin typeface="Times New Roman" panose="02020603050405020304" pitchFamily="18" charset="0"/>
              </a:rPr>
              <a:t>c </a:t>
            </a:r>
            <a:r>
              <a:rPr lang="zh-CN" altLang="en-US" sz="2200">
                <a:latin typeface="宋体" panose="02010600030101010101" pitchFamily="2" charset="-122"/>
              </a:rPr>
              <a:t>：</a:t>
            </a:r>
            <a:r>
              <a:rPr lang="zh-CN" altLang="en-US" sz="2200" dirty="0">
                <a:latin typeface="宋体" panose="02010600030101010101" pitchFamily="2" charset="-122"/>
              </a:rPr>
              <a:t>输出角速度	</a:t>
            </a:r>
            <a:r>
              <a:rPr lang="zh-CN" altLang="en-US" sz="2200">
                <a:latin typeface="Times New Roman" panose="02020603050405020304" pitchFamily="18" charset="0"/>
              </a:rPr>
              <a:t> </a:t>
            </a:r>
            <a:r>
              <a:rPr lang="en-US" altLang="zh-CN" sz="2200">
                <a:latin typeface="Times New Roman" panose="02020603050405020304" pitchFamily="18" charset="0"/>
                <a:cs typeface="Times New Roman" panose="02020603050405020304" pitchFamily="18" charset="0"/>
              </a:rPr>
              <a:t>Z</a:t>
            </a:r>
            <a:r>
              <a:rPr lang="en-US" altLang="zh-CN" sz="2200" baseline="-30000">
                <a:latin typeface="Times New Roman" panose="02020603050405020304" pitchFamily="18" charset="0"/>
                <a:cs typeface="Times New Roman" panose="02020603050405020304" pitchFamily="18" charset="0"/>
              </a:rPr>
              <a:t>S</a:t>
            </a:r>
            <a:r>
              <a:rPr lang="zh-CN" altLang="en-US" sz="2200">
                <a:latin typeface="宋体" panose="02010600030101010101" pitchFamily="2" charset="-122"/>
              </a:rPr>
              <a:t>：</a:t>
            </a:r>
            <a:r>
              <a:rPr lang="zh-CN" altLang="en-US" sz="2200" dirty="0">
                <a:latin typeface="宋体" panose="02010600030101010101" pitchFamily="2" charset="-122"/>
              </a:rPr>
              <a:t>太阳轮的齿数</a:t>
            </a:r>
            <a:r>
              <a:rPr lang="zh-CN" altLang="en-US" dirty="0">
                <a:latin typeface="Arial" panose="020B0604020202020204" pitchFamily="34" charset="0"/>
              </a:rPr>
              <a:t> </a:t>
            </a:r>
            <a:endParaRPr lang="zh-CN" altLang="en-US">
              <a:latin typeface="Arial" panose="020B0604020202020204" pitchFamily="34" charset="0"/>
            </a:endParaRPr>
          </a:p>
        </p:txBody>
      </p:sp>
      <p:graphicFrame>
        <p:nvGraphicFramePr>
          <p:cNvPr id="58372" name="对象 58371"/>
          <p:cNvGraphicFramePr/>
          <p:nvPr/>
        </p:nvGraphicFramePr>
        <p:xfrm>
          <a:off x="2638425" y="1954213"/>
          <a:ext cx="2511425" cy="958850"/>
        </p:xfrm>
        <a:graphic>
          <a:graphicData uri="http://schemas.openxmlformats.org/presentationml/2006/ole">
            <mc:AlternateContent xmlns:mc="http://schemas.openxmlformats.org/markup-compatibility/2006">
              <mc:Choice xmlns:v="urn:schemas-microsoft-com:vml" Requires="v">
                <p:oleObj spid="_x0000_s3076" name="" r:id="rId1" imgW="1142365" imgH="431800" progId="Equation.3">
                  <p:embed/>
                </p:oleObj>
              </mc:Choice>
              <mc:Fallback>
                <p:oleObj name="" r:id="rId1" imgW="1142365" imgH="431800" progId="Equation.3">
                  <p:embed/>
                  <p:pic>
                    <p:nvPicPr>
                      <p:cNvPr id="0" name="图片 3075"/>
                      <p:cNvPicPr/>
                      <p:nvPr/>
                    </p:nvPicPr>
                    <p:blipFill>
                      <a:blip r:embed="rId2"/>
                      <a:stretch>
                        <a:fillRect/>
                      </a:stretch>
                    </p:blipFill>
                    <p:spPr>
                      <a:xfrm>
                        <a:off x="2638425" y="1954213"/>
                        <a:ext cx="2511425" cy="958850"/>
                      </a:xfrm>
                      <a:prstGeom prst="rect">
                        <a:avLst/>
                      </a:prstGeom>
                      <a:noFill/>
                      <a:ln w="38100">
                        <a:noFill/>
                        <a:miter/>
                      </a:ln>
                    </p:spPr>
                  </p:pic>
                </p:oleObj>
              </mc:Fallback>
            </mc:AlternateContent>
          </a:graphicData>
        </a:graphic>
      </p:graphicFrame>
      <p:pic>
        <p:nvPicPr>
          <p:cNvPr id="58374" name="图片 58373" descr="D:\资料\减速器\new\齿轮3.gif"/>
          <p:cNvPicPr>
            <a:picLocks noChangeAspect="1"/>
          </p:cNvPicPr>
          <p:nvPr/>
        </p:nvPicPr>
        <p:blipFill>
          <a:blip r:embed="rId3"/>
          <a:stretch>
            <a:fillRect/>
          </a:stretch>
        </p:blipFill>
        <p:spPr>
          <a:xfrm>
            <a:off x="8089900" y="2058988"/>
            <a:ext cx="1874838" cy="3298825"/>
          </a:xfrm>
          <a:prstGeom prst="rect">
            <a:avLst/>
          </a:prstGeom>
          <a:noFill/>
          <a:ln w="9525">
            <a:noFill/>
          </a:ln>
        </p:spPr>
      </p:pic>
      <p:sp>
        <p:nvSpPr>
          <p:cNvPr id="58375" name="矩形 58374"/>
          <p:cNvSpPr>
            <a:spLocks noRot="1"/>
          </p:cNvSpPr>
          <p:nvPr/>
        </p:nvSpPr>
        <p:spPr>
          <a:xfrm>
            <a:off x="1811338" y="179388"/>
            <a:ext cx="6456362" cy="78105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减速比方程式</a:t>
            </a:r>
            <a:endParaRPr lang="zh-CN" altLang="en-US" sz="4000" b="1" dirty="0">
              <a:solidFill>
                <a:schemeClr val="bg1"/>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3" name="组合 61442"/>
          <p:cNvGrpSpPr/>
          <p:nvPr/>
        </p:nvGrpSpPr>
        <p:grpSpPr>
          <a:xfrm>
            <a:off x="6643688" y="2116138"/>
            <a:ext cx="4565650" cy="3859212"/>
            <a:chOff x="1800" y="1570"/>
            <a:chExt cx="8280" cy="7236"/>
          </a:xfrm>
        </p:grpSpPr>
        <p:grpSp>
          <p:nvGrpSpPr>
            <p:cNvPr id="61465" name="组合 61464"/>
            <p:cNvGrpSpPr/>
            <p:nvPr/>
          </p:nvGrpSpPr>
          <p:grpSpPr>
            <a:xfrm>
              <a:off x="2804" y="2173"/>
              <a:ext cx="2714" cy="4322"/>
              <a:chOff x="2804" y="2173"/>
              <a:chExt cx="2714" cy="4322"/>
            </a:xfrm>
          </p:grpSpPr>
          <p:grpSp>
            <p:nvGrpSpPr>
              <p:cNvPr id="61477" name="组合 61476"/>
              <p:cNvGrpSpPr/>
              <p:nvPr/>
            </p:nvGrpSpPr>
            <p:grpSpPr>
              <a:xfrm>
                <a:off x="3240" y="2457"/>
                <a:ext cx="1822" cy="3688"/>
                <a:chOff x="5774" y="2692"/>
                <a:chExt cx="1822" cy="2465"/>
              </a:xfrm>
            </p:grpSpPr>
            <p:sp>
              <p:nvSpPr>
                <p:cNvPr id="61483" name="立方体 61482"/>
                <p:cNvSpPr/>
                <p:nvPr/>
              </p:nvSpPr>
              <p:spPr>
                <a:xfrm>
                  <a:off x="5776" y="2699"/>
                  <a:ext cx="1800" cy="2451"/>
                </a:xfrm>
                <a:prstGeom prst="cube">
                  <a:avLst>
                    <a:gd name="adj" fmla="val 36667"/>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61482" name="直接连接符 61481"/>
                <p:cNvSpPr/>
                <p:nvPr/>
              </p:nvSpPr>
              <p:spPr>
                <a:xfrm>
                  <a:off x="6451" y="2692"/>
                  <a:ext cx="1" cy="2000"/>
                </a:xfrm>
                <a:prstGeom prst="line">
                  <a:avLst/>
                </a:prstGeom>
                <a:ln w="9525" cap="flat" cmpd="sng">
                  <a:solidFill>
                    <a:srgbClr val="FF0000"/>
                  </a:solidFill>
                  <a:prstDash val="dash"/>
                  <a:headEnd type="none" w="med" len="med"/>
                  <a:tailEnd type="none" w="med" len="med"/>
                </a:ln>
              </p:spPr>
            </p:sp>
            <p:sp>
              <p:nvSpPr>
                <p:cNvPr id="61481" name="直接连接符 61480"/>
                <p:cNvSpPr/>
                <p:nvPr/>
              </p:nvSpPr>
              <p:spPr>
                <a:xfrm>
                  <a:off x="6472" y="4693"/>
                  <a:ext cx="1124" cy="1"/>
                </a:xfrm>
                <a:prstGeom prst="line">
                  <a:avLst/>
                </a:prstGeom>
                <a:ln w="9525" cap="flat" cmpd="sng">
                  <a:solidFill>
                    <a:srgbClr val="FF0000"/>
                  </a:solidFill>
                  <a:prstDash val="dash"/>
                  <a:headEnd type="none" w="med" len="med"/>
                  <a:tailEnd type="none" w="med" len="med"/>
                </a:ln>
              </p:spPr>
            </p:sp>
            <p:sp>
              <p:nvSpPr>
                <p:cNvPr id="61480" name="直接连接符 61479"/>
                <p:cNvSpPr/>
                <p:nvPr/>
              </p:nvSpPr>
              <p:spPr>
                <a:xfrm flipH="1">
                  <a:off x="5780" y="4675"/>
                  <a:ext cx="676" cy="452"/>
                </a:xfrm>
                <a:prstGeom prst="line">
                  <a:avLst/>
                </a:prstGeom>
                <a:ln w="9525" cap="flat" cmpd="sng">
                  <a:solidFill>
                    <a:srgbClr val="FF0000"/>
                  </a:solidFill>
                  <a:prstDash val="dash"/>
                  <a:headEnd type="none" w="med" len="med"/>
                  <a:tailEnd type="none" w="med" len="med"/>
                </a:ln>
              </p:spPr>
            </p:sp>
            <p:sp>
              <p:nvSpPr>
                <p:cNvPr id="61479" name="直接连接符 61478"/>
                <p:cNvSpPr/>
                <p:nvPr/>
              </p:nvSpPr>
              <p:spPr>
                <a:xfrm flipV="1">
                  <a:off x="5774" y="2701"/>
                  <a:ext cx="1786" cy="2456"/>
                </a:xfrm>
                <a:prstGeom prst="line">
                  <a:avLst/>
                </a:prstGeom>
                <a:ln w="9525" cap="flat" cmpd="sng">
                  <a:solidFill>
                    <a:srgbClr val="0000FF"/>
                  </a:solidFill>
                  <a:prstDash val="solid"/>
                  <a:headEnd type="none" w="med" len="med"/>
                  <a:tailEnd type="none" w="med" len="med"/>
                </a:ln>
              </p:spPr>
            </p:sp>
            <p:sp>
              <p:nvSpPr>
                <p:cNvPr id="61478" name="直接连接符 61477"/>
                <p:cNvSpPr/>
                <p:nvPr/>
              </p:nvSpPr>
              <p:spPr>
                <a:xfrm flipV="1">
                  <a:off x="5774" y="4698"/>
                  <a:ext cx="1800" cy="451"/>
                </a:xfrm>
                <a:prstGeom prst="line">
                  <a:avLst/>
                </a:prstGeom>
                <a:ln w="9525" cap="flat" cmpd="sng">
                  <a:solidFill>
                    <a:srgbClr val="0000FF"/>
                  </a:solidFill>
                  <a:prstDash val="solid"/>
                  <a:headEnd type="none" w="med" len="med"/>
                  <a:tailEnd type="none" w="med" len="med"/>
                </a:ln>
              </p:spPr>
            </p:sp>
          </p:grpSp>
          <p:sp>
            <p:nvSpPr>
              <p:cNvPr id="61476" name="文本框 61475"/>
              <p:cNvSpPr txBox="1"/>
              <p:nvPr/>
            </p:nvSpPr>
            <p:spPr>
              <a:xfrm>
                <a:off x="3508" y="5144"/>
                <a:ext cx="616"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Fy1</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75" name="直接连接符 61474"/>
              <p:cNvSpPr/>
              <p:nvPr/>
            </p:nvSpPr>
            <p:spPr>
              <a:xfrm flipV="1">
                <a:off x="3239" y="3127"/>
                <a:ext cx="1" cy="210"/>
              </a:xfrm>
              <a:prstGeom prst="line">
                <a:avLst/>
              </a:prstGeom>
              <a:ln w="9525" cap="flat" cmpd="sng">
                <a:solidFill>
                  <a:srgbClr val="000000"/>
                </a:solidFill>
                <a:prstDash val="solid"/>
                <a:headEnd type="none" w="med" len="med"/>
                <a:tailEnd type="triangle" w="med" len="med"/>
              </a:ln>
            </p:spPr>
          </p:sp>
          <p:sp>
            <p:nvSpPr>
              <p:cNvPr id="61474" name="直接连接符 61473"/>
              <p:cNvSpPr/>
              <p:nvPr/>
            </p:nvSpPr>
            <p:spPr>
              <a:xfrm flipV="1">
                <a:off x="4966" y="2461"/>
                <a:ext cx="59" cy="120"/>
              </a:xfrm>
              <a:prstGeom prst="line">
                <a:avLst/>
              </a:prstGeom>
              <a:ln w="9525" cap="flat" cmpd="sng">
                <a:solidFill>
                  <a:srgbClr val="0000FF"/>
                </a:solidFill>
                <a:prstDash val="solid"/>
                <a:headEnd type="none" w="med" len="med"/>
                <a:tailEnd type="triangle" w="med" len="med"/>
              </a:ln>
            </p:spPr>
          </p:sp>
          <p:sp>
            <p:nvSpPr>
              <p:cNvPr id="61473" name="直接连接符 61472"/>
              <p:cNvSpPr/>
              <p:nvPr/>
            </p:nvSpPr>
            <p:spPr>
              <a:xfrm flipV="1">
                <a:off x="4886" y="5452"/>
                <a:ext cx="134" cy="75"/>
              </a:xfrm>
              <a:prstGeom prst="line">
                <a:avLst/>
              </a:prstGeom>
              <a:ln w="9525" cap="flat" cmpd="sng">
                <a:solidFill>
                  <a:srgbClr val="0000FF"/>
                </a:solidFill>
                <a:prstDash val="solid"/>
                <a:headEnd type="none" w="med" len="med"/>
                <a:tailEnd type="triangle" w="med" len="med"/>
              </a:ln>
            </p:spPr>
          </p:sp>
          <p:sp>
            <p:nvSpPr>
              <p:cNvPr id="61472" name="直接连接符 61471"/>
              <p:cNvSpPr/>
              <p:nvPr/>
            </p:nvSpPr>
            <p:spPr>
              <a:xfrm flipV="1">
                <a:off x="4197" y="6129"/>
                <a:ext cx="183" cy="1"/>
              </a:xfrm>
              <a:prstGeom prst="line">
                <a:avLst/>
              </a:prstGeom>
              <a:ln w="9525" cap="flat" cmpd="sng">
                <a:solidFill>
                  <a:srgbClr val="000000"/>
                </a:solidFill>
                <a:prstDash val="solid"/>
                <a:headEnd type="none" w="med" len="med"/>
                <a:tailEnd type="triangle" w="med" len="med"/>
              </a:ln>
            </p:spPr>
          </p:sp>
          <p:sp>
            <p:nvSpPr>
              <p:cNvPr id="61471" name="直接连接符 61470"/>
              <p:cNvSpPr/>
              <p:nvPr/>
            </p:nvSpPr>
            <p:spPr>
              <a:xfrm flipV="1">
                <a:off x="3786" y="5422"/>
                <a:ext cx="120" cy="135"/>
              </a:xfrm>
              <a:prstGeom prst="line">
                <a:avLst/>
              </a:prstGeom>
              <a:ln w="9525" cap="flat" cmpd="sng">
                <a:solidFill>
                  <a:srgbClr val="FF0000"/>
                </a:solidFill>
                <a:prstDash val="solid"/>
                <a:headEnd type="none" w="med" len="med"/>
                <a:tailEnd type="triangle" w="med" len="med"/>
              </a:ln>
            </p:spPr>
          </p:sp>
          <p:sp>
            <p:nvSpPr>
              <p:cNvPr id="61470" name="文本框 61469"/>
              <p:cNvSpPr txBox="1"/>
              <p:nvPr/>
            </p:nvSpPr>
            <p:spPr>
              <a:xfrm>
                <a:off x="2956" y="6022"/>
                <a:ext cx="360" cy="407"/>
              </a:xfrm>
              <a:prstGeom prst="rect">
                <a:avLst/>
              </a:prstGeom>
              <a:noFill/>
              <a:ln w="9525">
                <a:noFill/>
              </a:ln>
            </p:spPr>
            <p:txBody>
              <a:bodyPr/>
              <a:p>
                <a:pPr algn="just"/>
                <a:r>
                  <a:rPr lang="en-US" altLang="zh-CN" sz="600" dirty="0">
                    <a:latin typeface="Times New Roman" panose="02020603050405020304" pitchFamily="18" charset="0"/>
                    <a:cs typeface="Times New Roman" panose="02020603050405020304" pitchFamily="18" charset="0"/>
                  </a:rPr>
                  <a:t>0</a:t>
                </a:r>
                <a:endParaRPr lang="en-US" altLang="zh-CN" sz="1000" dirty="0">
                  <a:latin typeface="Times New Roman" panose="02020603050405020304" pitchFamily="18" charset="0"/>
                  <a:cs typeface="Times New Roman" panose="02020603050405020304" pitchFamily="18" charset="0"/>
                </a:endParaRPr>
              </a:p>
              <a:p>
                <a:pPr eaLnBrk="0" hangingPunct="0"/>
                <a:endParaRPr lang="en-US" altLang="zh-CN" dirty="0">
                  <a:latin typeface="Arial" panose="020B0604020202020204" pitchFamily="34" charset="0"/>
                </a:endParaRPr>
              </a:p>
            </p:txBody>
          </p:sp>
          <p:sp>
            <p:nvSpPr>
              <p:cNvPr id="61469" name="文本框 61468"/>
              <p:cNvSpPr txBox="1"/>
              <p:nvPr/>
            </p:nvSpPr>
            <p:spPr>
              <a:xfrm>
                <a:off x="4154" y="6088"/>
                <a:ext cx="616"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Fx1</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68" name="文本框 61467"/>
              <p:cNvSpPr txBox="1"/>
              <p:nvPr/>
            </p:nvSpPr>
            <p:spPr>
              <a:xfrm>
                <a:off x="4994" y="5263"/>
                <a:ext cx="524"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F1</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67" name="文本框 61466"/>
              <p:cNvSpPr txBox="1"/>
              <p:nvPr/>
            </p:nvSpPr>
            <p:spPr>
              <a:xfrm>
                <a:off x="2804" y="2938"/>
                <a:ext cx="494"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F2</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66" name="文本框 61465"/>
              <p:cNvSpPr txBox="1"/>
              <p:nvPr/>
            </p:nvSpPr>
            <p:spPr>
              <a:xfrm>
                <a:off x="4980" y="2173"/>
                <a:ext cx="494"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grpSp>
        <p:sp>
          <p:nvSpPr>
            <p:cNvPr id="61464" name="文本框 61463"/>
            <p:cNvSpPr txBox="1"/>
            <p:nvPr/>
          </p:nvSpPr>
          <p:spPr>
            <a:xfrm>
              <a:off x="3466" y="6616"/>
              <a:ext cx="1274" cy="675"/>
            </a:xfrm>
            <a:prstGeom prst="rect">
              <a:avLst/>
            </a:prstGeom>
            <a:noFill/>
            <a:ln w="9525">
              <a:noFill/>
            </a:ln>
          </p:spPr>
          <p:txBody>
            <a:bodyPr/>
            <a:p>
              <a:pPr algn="ctr"/>
              <a:r>
                <a:rPr lang="en-US" altLang="zh-CN" sz="1000" b="1" dirty="0">
                  <a:latin typeface="Times New Roman" panose="02020603050405020304" pitchFamily="18" charset="0"/>
                  <a:cs typeface="Times New Roman" panose="02020603050405020304" pitchFamily="18" charset="0"/>
                </a:rPr>
                <a:t>(</a:t>
              </a:r>
              <a:r>
                <a:rPr lang="zh-CN" altLang="en-US" sz="1000" b="1" dirty="0">
                  <a:latin typeface="宋体" panose="02010600030101010101" pitchFamily="2" charset="-122"/>
                </a:rPr>
                <a:t>正向</a:t>
              </a:r>
              <a:r>
                <a:rPr lang="en-US" altLang="zh-CN" sz="1000" b="1" dirty="0">
                  <a:latin typeface="Times New Roman" panose="02020603050405020304" pitchFamily="18" charset="0"/>
                  <a:cs typeface="Times New Roman" panose="02020603050405020304" pitchFamily="18" charset="0"/>
                </a:rPr>
                <a:t>)</a:t>
              </a:r>
              <a:endParaRPr lang="en-US" altLang="zh-CN" sz="1000" dirty="0">
                <a:latin typeface="Times New Roman" panose="02020603050405020304" pitchFamily="18" charset="0"/>
                <a:cs typeface="Times New Roman" panose="02020603050405020304" pitchFamily="18" charset="0"/>
              </a:endParaRPr>
            </a:p>
            <a:p>
              <a:pPr eaLnBrk="0" hangingPunct="0"/>
              <a:endParaRPr lang="en-US" altLang="zh-CN" dirty="0">
                <a:latin typeface="Arial" panose="020B0604020202020204" pitchFamily="34" charset="0"/>
              </a:endParaRPr>
            </a:p>
          </p:txBody>
        </p:sp>
        <p:grpSp>
          <p:nvGrpSpPr>
            <p:cNvPr id="61444" name="组合 61443"/>
            <p:cNvGrpSpPr/>
            <p:nvPr/>
          </p:nvGrpSpPr>
          <p:grpSpPr>
            <a:xfrm>
              <a:off x="5864" y="2113"/>
              <a:ext cx="2654" cy="5178"/>
              <a:chOff x="6674" y="2113"/>
              <a:chExt cx="2654" cy="5178"/>
            </a:xfrm>
          </p:grpSpPr>
          <p:sp>
            <p:nvSpPr>
              <p:cNvPr id="61463" name="立方体 61462"/>
              <p:cNvSpPr/>
              <p:nvPr/>
            </p:nvSpPr>
            <p:spPr>
              <a:xfrm>
                <a:off x="7052" y="2512"/>
                <a:ext cx="1800" cy="3668"/>
              </a:xfrm>
              <a:prstGeom prst="cube">
                <a:avLst>
                  <a:gd name="adj" fmla="val 36667"/>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61462" name="直接连接符 61461"/>
              <p:cNvSpPr/>
              <p:nvPr/>
            </p:nvSpPr>
            <p:spPr>
              <a:xfrm>
                <a:off x="7727" y="2502"/>
                <a:ext cx="1" cy="2992"/>
              </a:xfrm>
              <a:prstGeom prst="line">
                <a:avLst/>
              </a:prstGeom>
              <a:ln w="9525" cap="flat" cmpd="sng">
                <a:solidFill>
                  <a:srgbClr val="FF0000"/>
                </a:solidFill>
                <a:prstDash val="dash"/>
                <a:headEnd type="none" w="med" len="med"/>
                <a:tailEnd type="none" w="med" len="med"/>
              </a:ln>
            </p:spPr>
          </p:sp>
          <p:sp>
            <p:nvSpPr>
              <p:cNvPr id="61461" name="直接连接符 61460"/>
              <p:cNvSpPr/>
              <p:nvPr/>
            </p:nvSpPr>
            <p:spPr>
              <a:xfrm>
                <a:off x="7748" y="5496"/>
                <a:ext cx="1124" cy="1"/>
              </a:xfrm>
              <a:prstGeom prst="line">
                <a:avLst/>
              </a:prstGeom>
              <a:ln w="9525" cap="flat" cmpd="sng">
                <a:solidFill>
                  <a:srgbClr val="FF0000"/>
                </a:solidFill>
                <a:prstDash val="dash"/>
                <a:headEnd type="none" w="med" len="med"/>
                <a:tailEnd type="none" w="med" len="med"/>
              </a:ln>
            </p:spPr>
          </p:sp>
          <p:sp>
            <p:nvSpPr>
              <p:cNvPr id="61460" name="直接连接符 61459"/>
              <p:cNvSpPr/>
              <p:nvPr/>
            </p:nvSpPr>
            <p:spPr>
              <a:xfrm flipH="1">
                <a:off x="7056" y="5469"/>
                <a:ext cx="676" cy="676"/>
              </a:xfrm>
              <a:prstGeom prst="line">
                <a:avLst/>
              </a:prstGeom>
              <a:ln w="9525" cap="flat" cmpd="sng">
                <a:solidFill>
                  <a:srgbClr val="FF0000"/>
                </a:solidFill>
                <a:prstDash val="dash"/>
                <a:headEnd type="none" w="med" len="med"/>
                <a:tailEnd type="none" w="med" len="med"/>
              </a:ln>
            </p:spPr>
          </p:sp>
          <p:sp>
            <p:nvSpPr>
              <p:cNvPr id="61459" name="直接连接符 61458"/>
              <p:cNvSpPr/>
              <p:nvPr/>
            </p:nvSpPr>
            <p:spPr>
              <a:xfrm flipV="1">
                <a:off x="7050" y="2515"/>
                <a:ext cx="1786" cy="3675"/>
              </a:xfrm>
              <a:prstGeom prst="line">
                <a:avLst/>
              </a:prstGeom>
              <a:ln w="9525" cap="flat" cmpd="sng">
                <a:solidFill>
                  <a:srgbClr val="0000FF"/>
                </a:solidFill>
                <a:prstDash val="solid"/>
                <a:headEnd type="none" w="med" len="med"/>
                <a:tailEnd type="none" w="med" len="med"/>
              </a:ln>
            </p:spPr>
          </p:sp>
          <p:sp>
            <p:nvSpPr>
              <p:cNvPr id="61458" name="直接连接符 61457"/>
              <p:cNvSpPr/>
              <p:nvPr/>
            </p:nvSpPr>
            <p:spPr>
              <a:xfrm flipV="1">
                <a:off x="7034" y="2503"/>
                <a:ext cx="1800" cy="675"/>
              </a:xfrm>
              <a:prstGeom prst="line">
                <a:avLst/>
              </a:prstGeom>
              <a:ln w="9525" cap="flat" cmpd="sng">
                <a:solidFill>
                  <a:srgbClr val="0000FF"/>
                </a:solidFill>
                <a:prstDash val="solid"/>
                <a:headEnd type="none" w="med" len="med"/>
                <a:tailEnd type="none" w="med" len="med"/>
              </a:ln>
            </p:spPr>
          </p:sp>
          <p:sp>
            <p:nvSpPr>
              <p:cNvPr id="61457" name="文本框 61456"/>
              <p:cNvSpPr txBox="1"/>
              <p:nvPr/>
            </p:nvSpPr>
            <p:spPr>
              <a:xfrm>
                <a:off x="7318" y="5189"/>
                <a:ext cx="616"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Fy1</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56" name="直接连接符 61455"/>
              <p:cNvSpPr/>
              <p:nvPr/>
            </p:nvSpPr>
            <p:spPr>
              <a:xfrm flipH="1">
                <a:off x="7052" y="6046"/>
                <a:ext cx="59" cy="120"/>
              </a:xfrm>
              <a:prstGeom prst="line">
                <a:avLst/>
              </a:prstGeom>
              <a:ln w="9525" cap="flat" cmpd="sng">
                <a:solidFill>
                  <a:srgbClr val="0000FF"/>
                </a:solidFill>
                <a:prstDash val="solid"/>
                <a:headEnd type="none" w="med" len="med"/>
                <a:tailEnd type="triangle" w="med" len="med"/>
              </a:ln>
            </p:spPr>
          </p:sp>
          <p:sp>
            <p:nvSpPr>
              <p:cNvPr id="61455" name="直接连接符 61454"/>
              <p:cNvSpPr/>
              <p:nvPr/>
            </p:nvSpPr>
            <p:spPr>
              <a:xfrm flipH="1">
                <a:off x="7050" y="3118"/>
                <a:ext cx="134" cy="75"/>
              </a:xfrm>
              <a:prstGeom prst="line">
                <a:avLst/>
              </a:prstGeom>
              <a:ln w="9525" cap="flat" cmpd="sng">
                <a:solidFill>
                  <a:srgbClr val="0000FF"/>
                </a:solidFill>
                <a:prstDash val="solid"/>
                <a:headEnd type="none" w="med" len="med"/>
                <a:tailEnd type="triangle" w="med" len="med"/>
              </a:ln>
            </p:spPr>
          </p:sp>
          <p:sp>
            <p:nvSpPr>
              <p:cNvPr id="61454" name="直接连接符 61453"/>
              <p:cNvSpPr/>
              <p:nvPr/>
            </p:nvSpPr>
            <p:spPr>
              <a:xfrm flipH="1" flipV="1">
                <a:off x="7722" y="2512"/>
                <a:ext cx="183" cy="1"/>
              </a:xfrm>
              <a:prstGeom prst="line">
                <a:avLst/>
              </a:prstGeom>
              <a:ln w="9525" cap="flat" cmpd="sng">
                <a:solidFill>
                  <a:srgbClr val="000000"/>
                </a:solidFill>
                <a:prstDash val="solid"/>
                <a:headEnd type="none" w="med" len="med"/>
                <a:tailEnd type="triangle" w="med" len="med"/>
              </a:ln>
            </p:spPr>
          </p:sp>
          <p:sp>
            <p:nvSpPr>
              <p:cNvPr id="61453" name="直接连接符 61452"/>
              <p:cNvSpPr/>
              <p:nvPr/>
            </p:nvSpPr>
            <p:spPr>
              <a:xfrm flipH="1">
                <a:off x="8192" y="3046"/>
                <a:ext cx="120" cy="135"/>
              </a:xfrm>
              <a:prstGeom prst="line">
                <a:avLst/>
              </a:prstGeom>
              <a:ln w="9525" cap="flat" cmpd="sng">
                <a:solidFill>
                  <a:srgbClr val="000000"/>
                </a:solidFill>
                <a:prstDash val="solid"/>
                <a:headEnd type="none" w="med" len="med"/>
                <a:tailEnd type="triangle" w="med" len="med"/>
              </a:ln>
            </p:spPr>
          </p:sp>
          <p:sp>
            <p:nvSpPr>
              <p:cNvPr id="61452" name="文本框 61451"/>
              <p:cNvSpPr txBox="1"/>
              <p:nvPr/>
            </p:nvSpPr>
            <p:spPr>
              <a:xfrm>
                <a:off x="6766" y="6067"/>
                <a:ext cx="360"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51" name="文本框 61450"/>
              <p:cNvSpPr txBox="1"/>
              <p:nvPr/>
            </p:nvSpPr>
            <p:spPr>
              <a:xfrm>
                <a:off x="7438" y="2113"/>
                <a:ext cx="616"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Fx1</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50" name="文本框 61449"/>
              <p:cNvSpPr txBox="1"/>
              <p:nvPr/>
            </p:nvSpPr>
            <p:spPr>
              <a:xfrm>
                <a:off x="8804" y="5308"/>
                <a:ext cx="524"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F2</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49" name="文本框 61448"/>
              <p:cNvSpPr txBox="1"/>
              <p:nvPr/>
            </p:nvSpPr>
            <p:spPr>
              <a:xfrm>
                <a:off x="6674" y="2968"/>
                <a:ext cx="494"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F1</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48" name="文本框 61447"/>
              <p:cNvSpPr txBox="1"/>
              <p:nvPr/>
            </p:nvSpPr>
            <p:spPr>
              <a:xfrm>
                <a:off x="8790" y="2218"/>
                <a:ext cx="494"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47" name="直接连接符 61446"/>
              <p:cNvSpPr/>
              <p:nvPr/>
            </p:nvSpPr>
            <p:spPr>
              <a:xfrm flipH="1">
                <a:off x="8852" y="5341"/>
                <a:ext cx="1" cy="150"/>
              </a:xfrm>
              <a:prstGeom prst="line">
                <a:avLst/>
              </a:prstGeom>
              <a:ln w="9525" cap="flat" cmpd="sng">
                <a:solidFill>
                  <a:srgbClr val="000000"/>
                </a:solidFill>
                <a:prstDash val="solid"/>
                <a:headEnd type="none" w="med" len="med"/>
                <a:tailEnd type="triangle" w="med" len="med"/>
              </a:ln>
            </p:spPr>
          </p:sp>
          <p:sp>
            <p:nvSpPr>
              <p:cNvPr id="61446" name="文本框 61445"/>
              <p:cNvSpPr txBox="1"/>
              <p:nvPr/>
            </p:nvSpPr>
            <p:spPr>
              <a:xfrm>
                <a:off x="7752" y="3118"/>
                <a:ext cx="616" cy="407"/>
              </a:xfrm>
              <a:prstGeom prst="rect">
                <a:avLst/>
              </a:prstGeom>
              <a:noFill/>
              <a:ln w="9525">
                <a:noFill/>
              </a:ln>
            </p:spPr>
            <p:txBody>
              <a:bodyPr/>
              <a:p>
                <a:pPr algn="just"/>
                <a:r>
                  <a:rPr lang="en-US" altLang="zh-CN" sz="600">
                    <a:latin typeface="Times New Roman" panose="02020603050405020304" pitchFamily="18" charset="0"/>
                    <a:cs typeface="Times New Roman" panose="02020603050405020304" pitchFamily="18" charset="0"/>
                  </a:rPr>
                  <a:t>Fy1</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latin typeface="Arial" panose="020B0604020202020204" pitchFamily="34" charset="0"/>
                </a:endParaRPr>
              </a:p>
            </p:txBody>
          </p:sp>
          <p:sp>
            <p:nvSpPr>
              <p:cNvPr id="61445" name="文本框 61444"/>
              <p:cNvSpPr txBox="1"/>
              <p:nvPr/>
            </p:nvSpPr>
            <p:spPr>
              <a:xfrm>
                <a:off x="7292" y="6616"/>
                <a:ext cx="1274" cy="675"/>
              </a:xfrm>
              <a:prstGeom prst="rect">
                <a:avLst/>
              </a:prstGeom>
              <a:noFill/>
              <a:ln w="9525">
                <a:noFill/>
              </a:ln>
            </p:spPr>
            <p:txBody>
              <a:bodyPr/>
              <a:p>
                <a:pPr algn="ctr"/>
                <a:r>
                  <a:rPr lang="en-US" altLang="zh-CN" sz="1000" b="1" dirty="0">
                    <a:latin typeface="Times New Roman" panose="02020603050405020304" pitchFamily="18" charset="0"/>
                    <a:cs typeface="Times New Roman" panose="02020603050405020304" pitchFamily="18" charset="0"/>
                  </a:rPr>
                  <a:t>(</a:t>
                </a:r>
                <a:r>
                  <a:rPr lang="zh-CN" altLang="en-US" sz="1000" b="1" dirty="0">
                    <a:latin typeface="宋体" panose="02010600030101010101" pitchFamily="2" charset="-122"/>
                  </a:rPr>
                  <a:t>反向</a:t>
                </a:r>
                <a:r>
                  <a:rPr lang="en-US" altLang="zh-CN" sz="1000" b="1" dirty="0">
                    <a:latin typeface="Times New Roman" panose="02020603050405020304" pitchFamily="18" charset="0"/>
                    <a:cs typeface="Times New Roman" panose="02020603050405020304" pitchFamily="18" charset="0"/>
                  </a:rPr>
                  <a:t>)</a:t>
                </a:r>
                <a:endParaRPr lang="en-US" altLang="zh-CN" sz="1000" dirty="0">
                  <a:latin typeface="Times New Roman" panose="02020603050405020304" pitchFamily="18" charset="0"/>
                  <a:cs typeface="Times New Roman" panose="02020603050405020304" pitchFamily="18" charset="0"/>
                </a:endParaRPr>
              </a:p>
              <a:p>
                <a:pPr eaLnBrk="0" hangingPunct="0"/>
                <a:endParaRPr lang="en-US" altLang="zh-CN" dirty="0">
                  <a:latin typeface="Arial" panose="020B0604020202020204" pitchFamily="34" charset="0"/>
                </a:endParaRPr>
              </a:p>
            </p:txBody>
          </p:sp>
        </p:grpSp>
      </p:grpSp>
      <p:sp>
        <p:nvSpPr>
          <p:cNvPr id="61501" name="矩形 61500"/>
          <p:cNvSpPr>
            <a:spLocks noRot="1"/>
          </p:cNvSpPr>
          <p:nvPr/>
        </p:nvSpPr>
        <p:spPr>
          <a:xfrm>
            <a:off x="1811338" y="179388"/>
            <a:ext cx="6456362" cy="78105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直齿与斜齿的比较</a:t>
            </a:r>
            <a:endParaRPr lang="zh-CN" altLang="en-US" sz="4000" b="1" dirty="0">
              <a:solidFill>
                <a:schemeClr val="bg1"/>
              </a:solidFill>
              <a:latin typeface="Arial" panose="020B0604020202020204" pitchFamily="34" charset="0"/>
            </a:endParaRPr>
          </a:p>
        </p:txBody>
      </p:sp>
      <p:sp>
        <p:nvSpPr>
          <p:cNvPr id="61502" name="文本框 61501"/>
          <p:cNvSpPr txBox="1"/>
          <p:nvPr/>
        </p:nvSpPr>
        <p:spPr>
          <a:xfrm>
            <a:off x="7885113" y="5137150"/>
            <a:ext cx="1654175" cy="368300"/>
          </a:xfrm>
          <a:prstGeom prst="rect">
            <a:avLst/>
          </a:prstGeom>
          <a:noFill/>
          <a:ln w="9525">
            <a:noFill/>
          </a:ln>
        </p:spPr>
        <p:txBody>
          <a:bodyPr>
            <a:spAutoFit/>
          </a:bodyPr>
          <a:p>
            <a:pPr>
              <a:spcBef>
                <a:spcPct val="50000"/>
              </a:spcBef>
            </a:pPr>
            <a:r>
              <a:rPr lang="zh-CN" altLang="en-US" dirty="0">
                <a:latin typeface="Arial" panose="020B0604020202020204" pitchFamily="34" charset="0"/>
              </a:rPr>
              <a:t>斜齿受力分析</a:t>
            </a:r>
            <a:endParaRPr lang="zh-CN" altLang="en-US">
              <a:latin typeface="Arial" panose="020B0604020202020204" pitchFamily="34" charset="0"/>
            </a:endParaRPr>
          </a:p>
        </p:txBody>
      </p:sp>
      <p:sp>
        <p:nvSpPr>
          <p:cNvPr id="61503" name="文本框 61502"/>
          <p:cNvSpPr txBox="1"/>
          <p:nvPr/>
        </p:nvSpPr>
        <p:spPr>
          <a:xfrm>
            <a:off x="1833563" y="1465263"/>
            <a:ext cx="1035050" cy="521970"/>
          </a:xfrm>
          <a:prstGeom prst="rect">
            <a:avLst/>
          </a:prstGeom>
          <a:noFill/>
          <a:ln w="9525">
            <a:noFill/>
          </a:ln>
        </p:spPr>
        <p:txBody>
          <a:bodyPr>
            <a:spAutoFit/>
          </a:bodyPr>
          <a:p>
            <a:pPr>
              <a:spcBef>
                <a:spcPct val="50000"/>
              </a:spcBef>
            </a:pPr>
            <a:r>
              <a:rPr lang="zh-CN" altLang="en-US" sz="2800" i="1" dirty="0">
                <a:latin typeface="Arial" panose="020B0604020202020204" pitchFamily="34" charset="0"/>
              </a:rPr>
              <a:t>斜齿</a:t>
            </a:r>
            <a:endParaRPr lang="zh-CN" altLang="en-US" sz="2800" i="1">
              <a:latin typeface="Arial" panose="020B0604020202020204" pitchFamily="34" charset="0"/>
            </a:endParaRPr>
          </a:p>
        </p:txBody>
      </p:sp>
      <p:sp>
        <p:nvSpPr>
          <p:cNvPr id="61504" name="文本框 61503"/>
          <p:cNvSpPr txBox="1"/>
          <p:nvPr/>
        </p:nvSpPr>
        <p:spPr>
          <a:xfrm>
            <a:off x="2557463" y="4144963"/>
            <a:ext cx="1035050" cy="521970"/>
          </a:xfrm>
          <a:prstGeom prst="rect">
            <a:avLst/>
          </a:prstGeom>
          <a:noFill/>
          <a:ln w="9525">
            <a:noFill/>
          </a:ln>
        </p:spPr>
        <p:txBody>
          <a:bodyPr>
            <a:spAutoFit/>
          </a:bodyPr>
          <a:p>
            <a:pPr>
              <a:spcBef>
                <a:spcPct val="50000"/>
              </a:spcBef>
            </a:pPr>
            <a:r>
              <a:rPr lang="zh-CN" altLang="en-US" sz="2800" dirty="0">
                <a:latin typeface="Arial" panose="020B0604020202020204" pitchFamily="34" charset="0"/>
              </a:rPr>
              <a:t>直齿</a:t>
            </a:r>
            <a:endParaRPr lang="zh-CN" altLang="en-US" sz="2800">
              <a:latin typeface="Arial" panose="020B0604020202020204" pitchFamily="34" charset="0"/>
            </a:endParaRPr>
          </a:p>
        </p:txBody>
      </p:sp>
      <p:sp>
        <p:nvSpPr>
          <p:cNvPr id="61505" name="文本框 61504"/>
          <p:cNvSpPr txBox="1"/>
          <p:nvPr/>
        </p:nvSpPr>
        <p:spPr>
          <a:xfrm>
            <a:off x="2989263" y="1384300"/>
            <a:ext cx="4330700" cy="2707005"/>
          </a:xfrm>
          <a:prstGeom prst="rect">
            <a:avLst/>
          </a:prstGeom>
          <a:noFill/>
          <a:ln w="9525">
            <a:noFill/>
          </a:ln>
        </p:spPr>
        <p:txBody>
          <a:bodyPr>
            <a:spAutoFit/>
          </a:bodyPr>
          <a:p>
            <a:pPr>
              <a:spcBef>
                <a:spcPct val="50000"/>
              </a:spcBef>
            </a:pPr>
            <a:r>
              <a:rPr lang="zh-CN" altLang="en-US" sz="2000" dirty="0">
                <a:solidFill>
                  <a:srgbClr val="FF3300"/>
                </a:solidFill>
                <a:latin typeface="Arial" panose="020B0604020202020204" pitchFamily="34" charset="0"/>
              </a:rPr>
              <a:t>更多的啮合面积</a:t>
            </a:r>
            <a:endParaRPr lang="zh-CN" altLang="en-US" sz="2000" dirty="0">
              <a:solidFill>
                <a:srgbClr val="FF3300"/>
              </a:solidFill>
              <a:latin typeface="Arial" panose="020B0604020202020204" pitchFamily="34" charset="0"/>
            </a:endParaRPr>
          </a:p>
          <a:p>
            <a:pPr>
              <a:spcBef>
                <a:spcPct val="50000"/>
              </a:spcBef>
            </a:pPr>
            <a:r>
              <a:rPr lang="zh-CN" altLang="en-US" sz="2000" dirty="0">
                <a:solidFill>
                  <a:srgbClr val="FF3300"/>
                </a:solidFill>
                <a:latin typeface="Arial" panose="020B0604020202020204" pitchFamily="34" charset="0"/>
              </a:rPr>
              <a:t>承载能力更高、输出刚性更好</a:t>
            </a:r>
            <a:endParaRPr lang="zh-CN" altLang="en-US" sz="2000" dirty="0">
              <a:solidFill>
                <a:srgbClr val="FF3300"/>
              </a:solidFill>
              <a:latin typeface="Arial" panose="020B0604020202020204" pitchFamily="34" charset="0"/>
            </a:endParaRPr>
          </a:p>
          <a:p>
            <a:pPr>
              <a:spcBef>
                <a:spcPct val="50000"/>
              </a:spcBef>
            </a:pPr>
            <a:r>
              <a:rPr lang="zh-CN" altLang="en-US" sz="2000" dirty="0">
                <a:solidFill>
                  <a:srgbClr val="663300"/>
                </a:solidFill>
                <a:latin typeface="Arial" panose="020B0604020202020204" pitchFamily="34" charset="0"/>
              </a:rPr>
              <a:t>水平面内有分力</a:t>
            </a:r>
            <a:endParaRPr lang="zh-CN" altLang="en-US" sz="2000" dirty="0">
              <a:solidFill>
                <a:srgbClr val="663300"/>
              </a:solidFill>
              <a:latin typeface="Arial" panose="020B0604020202020204" pitchFamily="34" charset="0"/>
            </a:endParaRPr>
          </a:p>
          <a:p>
            <a:pPr>
              <a:spcBef>
                <a:spcPct val="50000"/>
              </a:spcBef>
            </a:pPr>
            <a:r>
              <a:rPr lang="zh-CN" altLang="en-US" sz="2000" dirty="0">
                <a:solidFill>
                  <a:srgbClr val="663300"/>
                </a:solidFill>
                <a:latin typeface="Arial" panose="020B0604020202020204" pitchFamily="34" charset="0"/>
              </a:rPr>
              <a:t>轴承受力，处于疲劳状态</a:t>
            </a:r>
            <a:endParaRPr lang="zh-CN" altLang="en-US" sz="2000" dirty="0">
              <a:solidFill>
                <a:srgbClr val="663300"/>
              </a:solidFill>
              <a:latin typeface="Arial" panose="020B0604020202020204" pitchFamily="34" charset="0"/>
            </a:endParaRPr>
          </a:p>
          <a:p>
            <a:pPr>
              <a:spcBef>
                <a:spcPct val="50000"/>
              </a:spcBef>
            </a:pPr>
            <a:r>
              <a:rPr lang="zh-CN" altLang="en-US" sz="2000" dirty="0">
                <a:solidFill>
                  <a:srgbClr val="663300"/>
                </a:solidFill>
                <a:latin typeface="Arial" panose="020B0604020202020204" pitchFamily="34" charset="0"/>
              </a:rPr>
              <a:t>影响寿命，增大噪音</a:t>
            </a:r>
            <a:endParaRPr lang="zh-CN" altLang="en-US" sz="2000" dirty="0">
              <a:solidFill>
                <a:srgbClr val="663300"/>
              </a:solidFill>
              <a:latin typeface="Arial" panose="020B0604020202020204" pitchFamily="34" charset="0"/>
            </a:endParaRPr>
          </a:p>
          <a:p>
            <a:pPr>
              <a:spcBef>
                <a:spcPct val="50000"/>
              </a:spcBef>
            </a:pPr>
            <a:r>
              <a:rPr lang="zh-CN" altLang="en-US" sz="2000" dirty="0">
                <a:solidFill>
                  <a:srgbClr val="663300"/>
                </a:solidFill>
                <a:latin typeface="Arial" panose="020B0604020202020204" pitchFamily="34" charset="0"/>
              </a:rPr>
              <a:t>生产成本高</a:t>
            </a:r>
            <a:endParaRPr lang="zh-CN" altLang="en-US" sz="2000">
              <a:solidFill>
                <a:srgbClr val="663300"/>
              </a:solidFill>
              <a:latin typeface="Arial" panose="020B0604020202020204" pitchFamily="34" charset="0"/>
            </a:endParaRPr>
          </a:p>
        </p:txBody>
      </p:sp>
      <p:sp>
        <p:nvSpPr>
          <p:cNvPr id="61507" name="文本框 61506"/>
          <p:cNvSpPr txBox="1"/>
          <p:nvPr/>
        </p:nvSpPr>
        <p:spPr>
          <a:xfrm>
            <a:off x="3713163" y="4235450"/>
            <a:ext cx="3940175" cy="1322070"/>
          </a:xfrm>
          <a:prstGeom prst="rect">
            <a:avLst/>
          </a:prstGeom>
          <a:noFill/>
          <a:ln w="9525">
            <a:noFill/>
          </a:ln>
        </p:spPr>
        <p:txBody>
          <a:bodyPr>
            <a:spAutoFit/>
          </a:bodyPr>
          <a:p>
            <a:pPr>
              <a:spcBef>
                <a:spcPct val="50000"/>
              </a:spcBef>
            </a:pPr>
            <a:r>
              <a:rPr lang="zh-CN" altLang="en-US" sz="2000" dirty="0">
                <a:solidFill>
                  <a:srgbClr val="FF3300"/>
                </a:solidFill>
                <a:latin typeface="Arial" panose="020B0604020202020204" pitchFamily="34" charset="0"/>
              </a:rPr>
              <a:t>承载能力和输出刚性都较好</a:t>
            </a:r>
            <a:endParaRPr lang="zh-CN" altLang="en-US" sz="2000" dirty="0">
              <a:solidFill>
                <a:srgbClr val="FF3300"/>
              </a:solidFill>
              <a:latin typeface="Arial" panose="020B0604020202020204" pitchFamily="34" charset="0"/>
            </a:endParaRPr>
          </a:p>
          <a:p>
            <a:pPr>
              <a:spcBef>
                <a:spcPct val="50000"/>
              </a:spcBef>
            </a:pPr>
            <a:r>
              <a:rPr lang="zh-CN" altLang="en-US" sz="2000" dirty="0">
                <a:solidFill>
                  <a:srgbClr val="FF3300"/>
                </a:solidFill>
                <a:latin typeface="Arial" panose="020B0604020202020204" pitchFamily="34" charset="0"/>
              </a:rPr>
              <a:t>精度高，噪音小</a:t>
            </a:r>
            <a:endParaRPr lang="zh-CN" altLang="en-US" sz="2000" dirty="0">
              <a:solidFill>
                <a:srgbClr val="FF3300"/>
              </a:solidFill>
              <a:latin typeface="Arial" panose="020B0604020202020204" pitchFamily="34" charset="0"/>
            </a:endParaRPr>
          </a:p>
          <a:p>
            <a:pPr>
              <a:spcBef>
                <a:spcPct val="50000"/>
              </a:spcBef>
            </a:pPr>
            <a:r>
              <a:rPr lang="zh-CN" altLang="en-US" sz="2000" dirty="0">
                <a:solidFill>
                  <a:srgbClr val="FF3300"/>
                </a:solidFill>
                <a:latin typeface="Arial" panose="020B0604020202020204" pitchFamily="34" charset="0"/>
              </a:rPr>
              <a:t>整体性能上优于斜齿轮</a:t>
            </a:r>
            <a:endParaRPr lang="zh-CN" altLang="en-US" sz="2000">
              <a:solidFill>
                <a:srgbClr val="FF33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11" name="文本框 47110"/>
          <p:cNvSpPr txBox="1"/>
          <p:nvPr/>
        </p:nvSpPr>
        <p:spPr>
          <a:xfrm>
            <a:off x="6029325" y="2062163"/>
            <a:ext cx="3819525" cy="2245360"/>
          </a:xfrm>
          <a:prstGeom prst="rect">
            <a:avLst/>
          </a:prstGeom>
          <a:noFill/>
          <a:ln w="9525">
            <a:noFill/>
          </a:ln>
        </p:spPr>
        <p:txBody>
          <a:bodyPr>
            <a:spAutoFit/>
          </a:bodyPr>
          <a:p>
            <a:pPr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减 速 比（</a:t>
            </a:r>
            <a:r>
              <a:rPr lang="en-US" altLang="zh-CN" sz="2000">
                <a:latin typeface="Times New Roman" panose="02020603050405020304" pitchFamily="18" charset="0"/>
                <a:ea typeface="仿宋_GB2312" pitchFamily="49" charset="-122"/>
              </a:rPr>
              <a:t>Ratio</a:t>
            </a:r>
            <a:r>
              <a:rPr lang="zh-CN" altLang="en-US" sz="2000">
                <a:latin typeface="Times New Roman" panose="02020603050405020304" pitchFamily="18" charset="0"/>
                <a:ea typeface="仿宋_GB2312" pitchFamily="49" charset="-122"/>
              </a:rPr>
              <a:t>）</a:t>
            </a:r>
            <a:endParaRPr lang="zh-CN" altLang="en-US" sz="2000">
              <a:latin typeface="Times New Roman" panose="02020603050405020304" pitchFamily="18" charset="0"/>
              <a:ea typeface="仿宋_GB2312" pitchFamily="49" charset="-122"/>
            </a:endParaRPr>
          </a:p>
          <a:p>
            <a:pPr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级    数（</a:t>
            </a:r>
            <a:r>
              <a:rPr lang="en-US" altLang="zh-CN" sz="2000">
                <a:latin typeface="Times New Roman" panose="02020603050405020304" pitchFamily="18" charset="0"/>
                <a:ea typeface="仿宋_GB2312" pitchFamily="49" charset="-122"/>
              </a:rPr>
              <a:t>Stage</a:t>
            </a:r>
            <a:r>
              <a:rPr lang="zh-CN" altLang="en-US" sz="2000">
                <a:latin typeface="Times New Roman" panose="02020603050405020304" pitchFamily="18" charset="0"/>
                <a:ea typeface="仿宋_GB2312" pitchFamily="49" charset="-122"/>
              </a:rPr>
              <a:t>）</a:t>
            </a:r>
            <a:endParaRPr lang="zh-CN" altLang="en-US" sz="2000">
              <a:latin typeface="Times New Roman" panose="02020603050405020304" pitchFamily="18" charset="0"/>
              <a:ea typeface="仿宋_GB2312" pitchFamily="49" charset="-122"/>
            </a:endParaRPr>
          </a:p>
          <a:p>
            <a:pPr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效    率（</a:t>
            </a:r>
            <a:r>
              <a:rPr lang="en-US" altLang="zh-CN" sz="2000">
                <a:latin typeface="Times New Roman" panose="02020603050405020304" pitchFamily="18" charset="0"/>
                <a:ea typeface="仿宋_GB2312" pitchFamily="49" charset="-122"/>
              </a:rPr>
              <a:t>Efficiency</a:t>
            </a:r>
            <a:r>
              <a:rPr lang="zh-CN" altLang="en-US" sz="2000">
                <a:latin typeface="Times New Roman" panose="02020603050405020304" pitchFamily="18" charset="0"/>
                <a:ea typeface="仿宋_GB2312" pitchFamily="49" charset="-122"/>
              </a:rPr>
              <a:t>）</a:t>
            </a:r>
            <a:endParaRPr lang="zh-CN" altLang="en-US" sz="200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额定寿命（</a:t>
            </a:r>
            <a:r>
              <a:rPr lang="en-US" altLang="zh-CN" sz="2000">
                <a:latin typeface="Times New Roman" panose="02020603050405020304" pitchFamily="18" charset="0"/>
                <a:ea typeface="仿宋_GB2312" pitchFamily="49" charset="-122"/>
              </a:rPr>
              <a:t>Life Hours</a:t>
            </a:r>
            <a:r>
              <a:rPr lang="zh-CN" altLang="en-US" sz="2000">
                <a:latin typeface="Times New Roman" panose="02020603050405020304" pitchFamily="18" charset="0"/>
                <a:ea typeface="仿宋_GB2312" pitchFamily="49" charset="-122"/>
              </a:rPr>
              <a:t>）</a:t>
            </a:r>
            <a:endParaRPr lang="zh-CN" altLang="en-US" sz="200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额定转矩（</a:t>
            </a:r>
            <a:r>
              <a:rPr lang="en-US" altLang="zh-CN" sz="2000">
                <a:latin typeface="Times New Roman" panose="02020603050405020304" pitchFamily="18" charset="0"/>
                <a:ea typeface="仿宋_GB2312" pitchFamily="49" charset="-122"/>
              </a:rPr>
              <a:t>Rated Torque</a:t>
            </a:r>
            <a:r>
              <a:rPr lang="zh-CN" altLang="en-US" sz="2000">
                <a:latin typeface="Times New Roman" panose="02020603050405020304" pitchFamily="18" charset="0"/>
                <a:ea typeface="仿宋_GB2312" pitchFamily="49" charset="-122"/>
              </a:rPr>
              <a:t>）</a:t>
            </a:r>
            <a:endParaRPr lang="zh-CN" altLang="en-US" sz="2000">
              <a:latin typeface="Arial" panose="020B0604020202020204" pitchFamily="34" charset="0"/>
            </a:endParaRPr>
          </a:p>
        </p:txBody>
      </p:sp>
      <p:sp>
        <p:nvSpPr>
          <p:cNvPr id="47112" name="矩形 47111"/>
          <p:cNvSpPr>
            <a:spLocks noRot="1"/>
          </p:cNvSpPr>
          <p:nvPr/>
        </p:nvSpPr>
        <p:spPr>
          <a:xfrm>
            <a:off x="1811338" y="179388"/>
            <a:ext cx="6456362" cy="78105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行星齿轮减速器常用术语</a:t>
            </a:r>
            <a:endParaRPr lang="zh-CN" altLang="en-US" sz="4000" b="1" dirty="0">
              <a:solidFill>
                <a:schemeClr val="bg1"/>
              </a:solidFill>
              <a:latin typeface="Arial" panose="020B0604020202020204" pitchFamily="34" charset="0"/>
            </a:endParaRPr>
          </a:p>
        </p:txBody>
      </p:sp>
      <p:sp>
        <p:nvSpPr>
          <p:cNvPr id="47114" name="文本框 47113"/>
          <p:cNvSpPr txBox="1"/>
          <p:nvPr/>
        </p:nvSpPr>
        <p:spPr>
          <a:xfrm>
            <a:off x="1949450" y="2051050"/>
            <a:ext cx="4451350" cy="1783715"/>
          </a:xfrm>
          <a:prstGeom prst="rect">
            <a:avLst/>
          </a:prstGeom>
          <a:noFill/>
          <a:ln w="9525">
            <a:noFill/>
          </a:ln>
        </p:spPr>
        <p:txBody>
          <a:bodyPr>
            <a:spAutoFit/>
          </a:bodyPr>
          <a:p>
            <a:pPr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极限转矩（</a:t>
            </a:r>
            <a:r>
              <a:rPr lang="en-US" altLang="zh-CN" sz="2000">
                <a:latin typeface="Times New Roman" panose="02020603050405020304" pitchFamily="18" charset="0"/>
                <a:ea typeface="仿宋_GB2312" pitchFamily="49" charset="-122"/>
              </a:rPr>
              <a:t>Peak Torque</a:t>
            </a:r>
            <a:r>
              <a:rPr lang="zh-CN" altLang="en-US" sz="2000">
                <a:latin typeface="Times New Roman" panose="02020603050405020304" pitchFamily="18" charset="0"/>
                <a:ea typeface="仿宋_GB2312" pitchFamily="49" charset="-122"/>
              </a:rPr>
              <a:t>）</a:t>
            </a:r>
            <a:endParaRPr lang="zh-CN" altLang="en-US" sz="200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噪    音（</a:t>
            </a:r>
            <a:r>
              <a:rPr lang="en-US" altLang="zh-CN" sz="2000">
                <a:latin typeface="Times New Roman" panose="02020603050405020304" pitchFamily="18" charset="0"/>
                <a:ea typeface="仿宋_GB2312" pitchFamily="49" charset="-122"/>
              </a:rPr>
              <a:t>Noise</a:t>
            </a:r>
            <a:r>
              <a:rPr lang="zh-CN" altLang="en-US" sz="2000">
                <a:latin typeface="Times New Roman" panose="02020603050405020304" pitchFamily="18" charset="0"/>
                <a:ea typeface="仿宋_GB2312" pitchFamily="49" charset="-122"/>
              </a:rPr>
              <a:t>）</a:t>
            </a:r>
            <a:endParaRPr lang="zh-CN" altLang="en-US" sz="200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v"/>
            </a:pPr>
            <a:r>
              <a:rPr lang="zh-CN" altLang="en-US" sz="2000" dirty="0">
                <a:latin typeface="Times New Roman" panose="02020603050405020304" pitchFamily="18" charset="0"/>
                <a:ea typeface="仿宋_GB2312" pitchFamily="49" charset="-122"/>
              </a:rPr>
              <a:t>回差（</a:t>
            </a:r>
            <a:r>
              <a:rPr lang="en-US" altLang="zh-CN" sz="2000">
                <a:latin typeface="Times New Roman" panose="02020603050405020304" pitchFamily="18" charset="0"/>
                <a:ea typeface="仿宋_GB2312" pitchFamily="49" charset="-122"/>
              </a:rPr>
              <a:t>backlash</a:t>
            </a:r>
            <a:r>
              <a:rPr lang="zh-CN" altLang="en-US" sz="2000">
                <a:latin typeface="Times New Roman" panose="02020603050405020304" pitchFamily="18" charset="0"/>
                <a:ea typeface="仿宋_GB2312" pitchFamily="49" charset="-122"/>
              </a:rPr>
              <a:t>）</a:t>
            </a:r>
            <a:endParaRPr lang="zh-CN" altLang="en-US" sz="2000">
              <a:latin typeface="Times New Roman" panose="02020603050405020304" pitchFamily="18" charset="0"/>
              <a:ea typeface="仿宋_GB2312" pitchFamily="49" charset="-122"/>
            </a:endParaRPr>
          </a:p>
          <a:p>
            <a:pPr algn="just">
              <a:spcBef>
                <a:spcPct val="50000"/>
              </a:spcBef>
              <a:buClr>
                <a:srgbClr val="FF3300"/>
              </a:buClr>
              <a:buFont typeface="Wingdings" panose="05000000000000000000" pitchFamily="2" charset="2"/>
              <a:buChar char="v"/>
            </a:pPr>
            <a:r>
              <a:rPr lang="zh-CN" altLang="en-US" sz="2000" dirty="0">
                <a:latin typeface="Arial" panose="020B0604020202020204" pitchFamily="34" charset="0"/>
                <a:ea typeface="仿宋_GB2312" pitchFamily="49" charset="-122"/>
              </a:rPr>
              <a:t>抗扭刚度</a:t>
            </a:r>
            <a:r>
              <a:rPr lang="en-US" altLang="zh-CN" sz="2000">
                <a:latin typeface="Arial" panose="020B0604020202020204" pitchFamily="34" charset="0"/>
                <a:ea typeface="仿宋_GB2312" pitchFamily="49" charset="-122"/>
              </a:rPr>
              <a:t>(</a:t>
            </a:r>
            <a:r>
              <a:rPr lang="en-US" altLang="zh-CN" sz="2000" err="1">
                <a:latin typeface="Times New Roman" panose="02020603050405020304" pitchFamily="18" charset="0"/>
                <a:cs typeface="Times New Roman" panose="02020603050405020304" pitchFamily="18" charset="0"/>
              </a:rPr>
              <a:t>Torsional</a:t>
            </a:r>
            <a:r>
              <a:rPr lang="en-US" altLang="zh-CN" sz="2000">
                <a:latin typeface="Times New Roman" panose="02020603050405020304" pitchFamily="18" charset="0"/>
                <a:cs typeface="Times New Roman" panose="02020603050405020304" pitchFamily="18" charset="0"/>
              </a:rPr>
              <a:t> Stiffness)</a:t>
            </a:r>
            <a:r>
              <a:rPr lang="zh-CN" altLang="en-US" sz="2000">
                <a:latin typeface="Arial" panose="020B0604020202020204" pitchFamily="34" charset="0"/>
                <a:ea typeface="仿宋_GB2312" pitchFamily="49" charset="-122"/>
              </a:rPr>
              <a:t>：</a:t>
            </a:r>
            <a:endParaRPr lang="zh-CN" altLang="en-US" sz="20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矩形 73729"/>
          <p:cNvSpPr>
            <a:spLocks noRot="1"/>
          </p:cNvSpPr>
          <p:nvPr/>
        </p:nvSpPr>
        <p:spPr>
          <a:xfrm>
            <a:off x="1811338" y="179388"/>
            <a:ext cx="6456362" cy="78105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产品系列</a:t>
            </a:r>
            <a:endParaRPr lang="zh-CN" altLang="en-US" sz="4000" b="1">
              <a:solidFill>
                <a:schemeClr val="bg1"/>
              </a:solidFill>
              <a:latin typeface="Arial" panose="020B0604020202020204" pitchFamily="34" charset="0"/>
            </a:endParaRPr>
          </a:p>
        </p:txBody>
      </p:sp>
      <p:grpSp>
        <p:nvGrpSpPr>
          <p:cNvPr id="73745" name="组合 73744"/>
          <p:cNvGrpSpPr/>
          <p:nvPr/>
        </p:nvGrpSpPr>
        <p:grpSpPr>
          <a:xfrm>
            <a:off x="1895475" y="1635125"/>
            <a:ext cx="8426450" cy="3938588"/>
            <a:chOff x="-3" y="-3"/>
            <a:chExt cx="3893" cy="2078"/>
          </a:xfrm>
        </p:grpSpPr>
        <p:grpSp>
          <p:nvGrpSpPr>
            <p:cNvPr id="73743" name="组合 73742"/>
            <p:cNvGrpSpPr/>
            <p:nvPr/>
          </p:nvGrpSpPr>
          <p:grpSpPr>
            <a:xfrm>
              <a:off x="0" y="0"/>
              <a:ext cx="3887" cy="2072"/>
              <a:chOff x="0" y="0"/>
              <a:chExt cx="3887" cy="2072"/>
            </a:xfrm>
          </p:grpSpPr>
          <p:grpSp>
            <p:nvGrpSpPr>
              <p:cNvPr id="73736" name="组合 73735"/>
              <p:cNvGrpSpPr/>
              <p:nvPr/>
            </p:nvGrpSpPr>
            <p:grpSpPr>
              <a:xfrm>
                <a:off x="0" y="0"/>
                <a:ext cx="1943" cy="1036"/>
                <a:chOff x="0" y="0"/>
                <a:chExt cx="1943" cy="1036"/>
              </a:xfrm>
            </p:grpSpPr>
            <p:sp>
              <p:nvSpPr>
                <p:cNvPr id="73731" name="矩形 73730"/>
                <p:cNvSpPr/>
                <p:nvPr/>
              </p:nvSpPr>
              <p:spPr>
                <a:xfrm>
                  <a:off x="43" y="0"/>
                  <a:ext cx="1857" cy="1036"/>
                </a:xfrm>
                <a:prstGeom prst="rect">
                  <a:avLst/>
                </a:prstGeom>
                <a:noFill/>
                <a:ln w="9525">
                  <a:noFill/>
                </a:ln>
              </p:spPr>
              <p:txBody>
                <a:bodyPr/>
                <a:p>
                  <a:pPr algn="just"/>
                  <a:r>
                    <a:rPr lang="en-US" altLang="zh-CN">
                      <a:solidFill>
                        <a:srgbClr val="FF3300"/>
                      </a:solidFill>
                      <a:latin typeface="Times New Roman" panose="02020603050405020304" pitchFamily="18" charset="0"/>
                      <a:ea typeface="仿宋_GB2312" pitchFamily="49" charset="-122"/>
                    </a:rPr>
                    <a:t>NAIF </a:t>
                  </a:r>
                  <a:r>
                    <a:rPr lang="zh-CN" altLang="en-US" dirty="0">
                      <a:solidFill>
                        <a:srgbClr val="FF3300"/>
                      </a:solidFill>
                      <a:latin typeface="Times New Roman" panose="02020603050405020304" pitchFamily="18" charset="0"/>
                      <a:ea typeface="仿宋_GB2312" pitchFamily="49" charset="-122"/>
                    </a:rPr>
                    <a:t>系列（精密型）</a:t>
                  </a:r>
                  <a:endParaRPr lang="zh-CN" altLang="en-US" dirty="0">
                    <a:solidFill>
                      <a:srgbClr val="FF33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系列特点：直线型</a:t>
                  </a:r>
                  <a:endParaRPr lang="zh-CN" altLang="en-US" dirty="0">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精度：</a:t>
                  </a:r>
                  <a:r>
                    <a:rPr lang="en-US" altLang="zh-CN">
                      <a:solidFill>
                        <a:srgbClr val="000000"/>
                      </a:solidFill>
                      <a:latin typeface="Times New Roman" panose="02020603050405020304" pitchFamily="18" charset="0"/>
                      <a:ea typeface="仿宋_GB2312" pitchFamily="49" charset="-122"/>
                    </a:rPr>
                    <a:t>≤3</a:t>
                  </a:r>
                  <a:r>
                    <a:rPr lang="zh-CN" altLang="en-US" dirty="0">
                      <a:solidFill>
                        <a:srgbClr val="000000"/>
                      </a:solidFill>
                      <a:latin typeface="Times New Roman" panose="02020603050405020304" pitchFamily="18" charset="0"/>
                      <a:ea typeface="仿宋_GB2312" pitchFamily="49" charset="-122"/>
                    </a:rPr>
                    <a:t>弧分</a:t>
                  </a:r>
                  <a:r>
                    <a:rPr lang="en-US" altLang="zh-CN">
                      <a:solidFill>
                        <a:srgbClr val="000000"/>
                      </a:solidFill>
                      <a:latin typeface="Times New Roman" panose="02020603050405020304" pitchFamily="18" charset="0"/>
                      <a:ea typeface="仿宋_GB2312" pitchFamily="49" charset="-122"/>
                    </a:rPr>
                    <a:t>(</a:t>
                  </a:r>
                  <a:r>
                    <a:rPr lang="zh-CN" altLang="en-US" dirty="0">
                      <a:solidFill>
                        <a:srgbClr val="000000"/>
                      </a:solidFill>
                      <a:latin typeface="Times New Roman" panose="02020603050405020304" pitchFamily="18" charset="0"/>
                      <a:ea typeface="仿宋_GB2312" pitchFamily="49" charset="-122"/>
                    </a:rPr>
                    <a:t>单级</a:t>
                  </a:r>
                  <a:r>
                    <a:rPr lang="en-US" altLang="zh-CN">
                      <a:solidFill>
                        <a:srgbClr val="000000"/>
                      </a:solidFill>
                      <a:latin typeface="Times New Roman" panose="02020603050405020304" pitchFamily="18" charset="0"/>
                      <a:ea typeface="仿宋_GB2312" pitchFamily="49" charset="-122"/>
                    </a:rPr>
                    <a:t>)</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法兰尺寸：</a:t>
                  </a:r>
                  <a:r>
                    <a:rPr lang="en-US" altLang="zh-CN">
                      <a:solidFill>
                        <a:srgbClr val="000000"/>
                      </a:solidFill>
                      <a:latin typeface="Times New Roman" panose="02020603050405020304" pitchFamily="18" charset="0"/>
                      <a:ea typeface="仿宋_GB2312" pitchFamily="49" charset="-122"/>
                    </a:rPr>
                    <a:t>40,60,90,115,142</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转矩容量：</a:t>
                  </a:r>
                  <a:r>
                    <a:rPr lang="en-US" altLang="zh-CN">
                      <a:solidFill>
                        <a:srgbClr val="000000"/>
                      </a:solidFill>
                      <a:latin typeface="Times New Roman" panose="02020603050405020304" pitchFamily="18" charset="0"/>
                      <a:ea typeface="仿宋_GB2312" pitchFamily="49" charset="-122"/>
                    </a:rPr>
                    <a:t>834 Nm</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减速比</a:t>
                  </a:r>
                  <a:r>
                    <a:rPr lang="en-US" altLang="zh-CN">
                      <a:solidFill>
                        <a:srgbClr val="000000"/>
                      </a:solidFill>
                      <a:latin typeface="Times New Roman" panose="02020603050405020304" pitchFamily="18" charset="0"/>
                      <a:ea typeface="仿宋_GB2312" pitchFamily="49" charset="-122"/>
                    </a:rPr>
                    <a:t>:  3:1 ~100:1</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径向负载容量：</a:t>
                  </a:r>
                  <a:r>
                    <a:rPr lang="en-US" altLang="zh-CN">
                      <a:solidFill>
                        <a:srgbClr val="000000"/>
                      </a:solidFill>
                      <a:latin typeface="Times New Roman" panose="02020603050405020304" pitchFamily="18" charset="0"/>
                      <a:ea typeface="仿宋_GB2312" pitchFamily="49" charset="-122"/>
                    </a:rPr>
                    <a:t>11,150  N</a:t>
                  </a:r>
                  <a:endParaRPr lang="en-US" altLang="zh-CN">
                    <a:solidFill>
                      <a:srgbClr val="000000"/>
                    </a:solidFill>
                    <a:latin typeface="Arial" panose="020B0604020202020204" pitchFamily="34" charset="0"/>
                  </a:endParaRPr>
                </a:p>
              </p:txBody>
            </p:sp>
            <p:sp>
              <p:nvSpPr>
                <p:cNvPr id="73735" name="矩形 73734"/>
                <p:cNvSpPr/>
                <p:nvPr/>
              </p:nvSpPr>
              <p:spPr>
                <a:xfrm>
                  <a:off x="0" y="0"/>
                  <a:ext cx="1943" cy="1036"/>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73738" name="组合 73737"/>
              <p:cNvGrpSpPr/>
              <p:nvPr/>
            </p:nvGrpSpPr>
            <p:grpSpPr>
              <a:xfrm>
                <a:off x="1943" y="0"/>
                <a:ext cx="1944" cy="1036"/>
                <a:chOff x="1943" y="0"/>
                <a:chExt cx="1944" cy="1036"/>
              </a:xfrm>
            </p:grpSpPr>
            <p:sp>
              <p:nvSpPr>
                <p:cNvPr id="73732" name="矩形 73731"/>
                <p:cNvSpPr/>
                <p:nvPr/>
              </p:nvSpPr>
              <p:spPr>
                <a:xfrm>
                  <a:off x="1986" y="0"/>
                  <a:ext cx="1858" cy="1036"/>
                </a:xfrm>
                <a:prstGeom prst="rect">
                  <a:avLst/>
                </a:prstGeom>
                <a:noFill/>
                <a:ln w="9525">
                  <a:noFill/>
                </a:ln>
              </p:spPr>
              <p:txBody>
                <a:bodyPr/>
                <a:p>
                  <a:pPr algn="just"/>
                  <a:r>
                    <a:rPr lang="en-US" altLang="zh-CN">
                      <a:solidFill>
                        <a:srgbClr val="FF3300"/>
                      </a:solidFill>
                      <a:latin typeface="Times New Roman" panose="02020603050405020304" pitchFamily="18" charset="0"/>
                      <a:ea typeface="仿宋_GB2312" pitchFamily="49" charset="-122"/>
                    </a:rPr>
                    <a:t>NAIF 90°</a:t>
                  </a:r>
                  <a:r>
                    <a:rPr lang="zh-CN" altLang="en-US" dirty="0">
                      <a:solidFill>
                        <a:srgbClr val="FF3300"/>
                      </a:solidFill>
                      <a:latin typeface="Times New Roman" panose="02020603050405020304" pitchFamily="18" charset="0"/>
                      <a:ea typeface="仿宋_GB2312" pitchFamily="49" charset="-122"/>
                    </a:rPr>
                    <a:t>系列（精密型）</a:t>
                  </a:r>
                  <a:endParaRPr lang="zh-CN" altLang="en-US" dirty="0">
                    <a:solidFill>
                      <a:srgbClr val="FF33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系列特点：直角型</a:t>
                  </a:r>
                  <a:endParaRPr lang="zh-CN" altLang="en-US" dirty="0">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精度：</a:t>
                  </a:r>
                  <a:r>
                    <a:rPr lang="en-US" altLang="zh-CN">
                      <a:solidFill>
                        <a:srgbClr val="000000"/>
                      </a:solidFill>
                      <a:latin typeface="Times New Roman" panose="02020603050405020304" pitchFamily="18" charset="0"/>
                      <a:ea typeface="仿宋_GB2312" pitchFamily="49" charset="-122"/>
                    </a:rPr>
                    <a:t>≤5</a:t>
                  </a:r>
                  <a:r>
                    <a:rPr lang="zh-CN" altLang="en-US" dirty="0">
                      <a:solidFill>
                        <a:srgbClr val="000000"/>
                      </a:solidFill>
                      <a:latin typeface="Times New Roman" panose="02020603050405020304" pitchFamily="18" charset="0"/>
                      <a:ea typeface="仿宋_GB2312" pitchFamily="49" charset="-122"/>
                    </a:rPr>
                    <a:t>弧分</a:t>
                  </a:r>
                  <a:r>
                    <a:rPr lang="en-US" altLang="zh-CN">
                      <a:solidFill>
                        <a:srgbClr val="000000"/>
                      </a:solidFill>
                      <a:latin typeface="Times New Roman" panose="02020603050405020304" pitchFamily="18" charset="0"/>
                      <a:ea typeface="仿宋_GB2312" pitchFamily="49" charset="-122"/>
                    </a:rPr>
                    <a:t>(</a:t>
                  </a:r>
                  <a:r>
                    <a:rPr lang="zh-CN" altLang="en-US" dirty="0">
                      <a:solidFill>
                        <a:srgbClr val="000000"/>
                      </a:solidFill>
                      <a:latin typeface="Times New Roman" panose="02020603050405020304" pitchFamily="18" charset="0"/>
                      <a:ea typeface="仿宋_GB2312" pitchFamily="49" charset="-122"/>
                    </a:rPr>
                    <a:t>单级直角</a:t>
                  </a:r>
                  <a:r>
                    <a:rPr lang="en-US" altLang="zh-CN">
                      <a:solidFill>
                        <a:srgbClr val="000000"/>
                      </a:solidFill>
                      <a:latin typeface="Times New Roman" panose="02020603050405020304" pitchFamily="18" charset="0"/>
                      <a:ea typeface="仿宋_GB2312" pitchFamily="49" charset="-122"/>
                    </a:rPr>
                    <a:t>)</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法兰尺寸：</a:t>
                  </a:r>
                  <a:r>
                    <a:rPr lang="en-US" altLang="zh-CN">
                      <a:solidFill>
                        <a:srgbClr val="000000"/>
                      </a:solidFill>
                      <a:latin typeface="Times New Roman" panose="02020603050405020304" pitchFamily="18" charset="0"/>
                      <a:ea typeface="仿宋_GB2312" pitchFamily="49" charset="-122"/>
                    </a:rPr>
                    <a:t>40,60,90,115,142</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转矩容量：</a:t>
                  </a:r>
                  <a:r>
                    <a:rPr lang="en-US" altLang="zh-CN">
                      <a:solidFill>
                        <a:srgbClr val="000000"/>
                      </a:solidFill>
                      <a:latin typeface="Times New Roman" panose="02020603050405020304" pitchFamily="18" charset="0"/>
                      <a:ea typeface="仿宋_GB2312" pitchFamily="49" charset="-122"/>
                    </a:rPr>
                    <a:t>840 Nm</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减速比</a:t>
                  </a:r>
                  <a:r>
                    <a:rPr lang="en-US" altLang="zh-CN">
                      <a:solidFill>
                        <a:srgbClr val="000000"/>
                      </a:solidFill>
                      <a:latin typeface="Times New Roman" panose="02020603050405020304" pitchFamily="18" charset="0"/>
                      <a:ea typeface="仿宋_GB2312" pitchFamily="49" charset="-122"/>
                    </a:rPr>
                    <a:t>:   1:1 ~500:1</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径向负载容量：</a:t>
                  </a:r>
                  <a:r>
                    <a:rPr lang="en-US" altLang="zh-CN">
                      <a:solidFill>
                        <a:srgbClr val="000000"/>
                      </a:solidFill>
                      <a:latin typeface="Times New Roman" panose="02020603050405020304" pitchFamily="18" charset="0"/>
                      <a:ea typeface="仿宋_GB2312" pitchFamily="49" charset="-122"/>
                    </a:rPr>
                    <a:t>11,150  N</a:t>
                  </a:r>
                  <a:endParaRPr lang="en-US" altLang="zh-CN">
                    <a:solidFill>
                      <a:srgbClr val="000000"/>
                    </a:solidFill>
                    <a:latin typeface="Times New Roman" panose="02020603050405020304" pitchFamily="18" charset="0"/>
                    <a:ea typeface="仿宋_GB2312" pitchFamily="49" charset="-122"/>
                  </a:endParaRPr>
                </a:p>
              </p:txBody>
            </p:sp>
            <p:sp>
              <p:nvSpPr>
                <p:cNvPr id="73737" name="矩形 73736"/>
                <p:cNvSpPr/>
                <p:nvPr/>
              </p:nvSpPr>
              <p:spPr>
                <a:xfrm>
                  <a:off x="1943" y="0"/>
                  <a:ext cx="1944" cy="1036"/>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73740" name="组合 73739"/>
              <p:cNvGrpSpPr/>
              <p:nvPr/>
            </p:nvGrpSpPr>
            <p:grpSpPr>
              <a:xfrm>
                <a:off x="0" y="1036"/>
                <a:ext cx="1943" cy="1036"/>
                <a:chOff x="0" y="1036"/>
                <a:chExt cx="1943" cy="1036"/>
              </a:xfrm>
            </p:grpSpPr>
            <p:sp>
              <p:nvSpPr>
                <p:cNvPr id="73733" name="矩形 73732"/>
                <p:cNvSpPr/>
                <p:nvPr/>
              </p:nvSpPr>
              <p:spPr>
                <a:xfrm>
                  <a:off x="43" y="1036"/>
                  <a:ext cx="1857" cy="1036"/>
                </a:xfrm>
                <a:prstGeom prst="rect">
                  <a:avLst/>
                </a:prstGeom>
                <a:noFill/>
                <a:ln w="9525">
                  <a:noFill/>
                </a:ln>
              </p:spPr>
              <p:txBody>
                <a:bodyPr/>
                <a:p>
                  <a:pPr algn="just"/>
                  <a:r>
                    <a:rPr lang="en-US" altLang="zh-CN">
                      <a:latin typeface="Times New Roman" panose="02020603050405020304" pitchFamily="18" charset="0"/>
                      <a:ea typeface="仿宋_GB2312" pitchFamily="49" charset="-122"/>
                    </a:rPr>
                    <a:t>PAIT </a:t>
                  </a:r>
                  <a:r>
                    <a:rPr lang="zh-CN" altLang="en-US" dirty="0">
                      <a:latin typeface="Times New Roman" panose="02020603050405020304" pitchFamily="18" charset="0"/>
                      <a:ea typeface="仿宋_GB2312" pitchFamily="49" charset="-122"/>
                    </a:rPr>
                    <a:t>系列（标准型）</a:t>
                  </a:r>
                  <a:endParaRPr lang="zh-CN" altLang="en-US">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系列特点：直线型</a:t>
                  </a:r>
                  <a:endParaRPr lang="zh-CN" altLang="en-US" dirty="0">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精度：</a:t>
                  </a:r>
                  <a:r>
                    <a:rPr lang="en-US" altLang="zh-CN">
                      <a:solidFill>
                        <a:srgbClr val="000000"/>
                      </a:solidFill>
                      <a:latin typeface="Times New Roman" panose="02020603050405020304" pitchFamily="18" charset="0"/>
                      <a:ea typeface="仿宋_GB2312" pitchFamily="49" charset="-122"/>
                    </a:rPr>
                    <a:t>≤6</a:t>
                  </a:r>
                  <a:r>
                    <a:rPr lang="zh-CN" altLang="en-US" dirty="0">
                      <a:solidFill>
                        <a:srgbClr val="000000"/>
                      </a:solidFill>
                      <a:latin typeface="Times New Roman" panose="02020603050405020304" pitchFamily="18" charset="0"/>
                      <a:ea typeface="仿宋_GB2312" pitchFamily="49" charset="-122"/>
                    </a:rPr>
                    <a:t>弧分</a:t>
                  </a:r>
                  <a:r>
                    <a:rPr lang="en-US" altLang="zh-CN">
                      <a:solidFill>
                        <a:srgbClr val="000000"/>
                      </a:solidFill>
                      <a:latin typeface="Times New Roman" panose="02020603050405020304" pitchFamily="18" charset="0"/>
                      <a:ea typeface="仿宋_GB2312" pitchFamily="49" charset="-122"/>
                    </a:rPr>
                    <a:t>(</a:t>
                  </a:r>
                  <a:r>
                    <a:rPr lang="zh-CN" altLang="en-US" dirty="0">
                      <a:solidFill>
                        <a:srgbClr val="000000"/>
                      </a:solidFill>
                      <a:latin typeface="Times New Roman" panose="02020603050405020304" pitchFamily="18" charset="0"/>
                      <a:ea typeface="仿宋_GB2312" pitchFamily="49" charset="-122"/>
                    </a:rPr>
                    <a:t>单级</a:t>
                  </a:r>
                  <a:r>
                    <a:rPr lang="en-US" altLang="zh-CN">
                      <a:solidFill>
                        <a:srgbClr val="000000"/>
                      </a:solidFill>
                      <a:latin typeface="Times New Roman" panose="02020603050405020304" pitchFamily="18" charset="0"/>
                      <a:ea typeface="仿宋_GB2312" pitchFamily="49" charset="-122"/>
                    </a:rPr>
                    <a:t>)</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法兰尺寸：</a:t>
                  </a:r>
                  <a:r>
                    <a:rPr lang="en-US" altLang="zh-CN">
                      <a:solidFill>
                        <a:srgbClr val="000000"/>
                      </a:solidFill>
                      <a:latin typeface="Times New Roman" panose="02020603050405020304" pitchFamily="18" charset="0"/>
                      <a:ea typeface="仿宋_GB2312" pitchFamily="49" charset="-122"/>
                    </a:rPr>
                    <a:t>40,60,90,115,142</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转矩容量：</a:t>
                  </a:r>
                  <a:r>
                    <a:rPr lang="en-US" altLang="zh-CN">
                      <a:solidFill>
                        <a:srgbClr val="000000"/>
                      </a:solidFill>
                      <a:latin typeface="Times New Roman" panose="02020603050405020304" pitchFamily="18" charset="0"/>
                      <a:ea typeface="仿宋_GB2312" pitchFamily="49" charset="-122"/>
                    </a:rPr>
                    <a:t>834 Nm</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减速比</a:t>
                  </a:r>
                  <a:r>
                    <a:rPr lang="en-US" altLang="zh-CN">
                      <a:solidFill>
                        <a:srgbClr val="000000"/>
                      </a:solidFill>
                      <a:latin typeface="Times New Roman" panose="02020603050405020304" pitchFamily="18" charset="0"/>
                      <a:ea typeface="仿宋_GB2312" pitchFamily="49" charset="-122"/>
                    </a:rPr>
                    <a:t>:  3:1 ~100:1</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径向负载容量：</a:t>
                  </a:r>
                  <a:r>
                    <a:rPr lang="en-US" altLang="zh-CN">
                      <a:solidFill>
                        <a:srgbClr val="000000"/>
                      </a:solidFill>
                      <a:latin typeface="Times New Roman" panose="02020603050405020304" pitchFamily="18" charset="0"/>
                      <a:ea typeface="仿宋_GB2312" pitchFamily="49" charset="-122"/>
                    </a:rPr>
                    <a:t>11,150  N</a:t>
                  </a:r>
                  <a:endParaRPr lang="en-US" altLang="zh-CN">
                    <a:solidFill>
                      <a:srgbClr val="000000"/>
                    </a:solidFill>
                    <a:latin typeface="Arial" panose="020B0604020202020204" pitchFamily="34" charset="0"/>
                  </a:endParaRPr>
                </a:p>
              </p:txBody>
            </p:sp>
            <p:sp>
              <p:nvSpPr>
                <p:cNvPr id="73739" name="矩形 73738"/>
                <p:cNvSpPr/>
                <p:nvPr/>
              </p:nvSpPr>
              <p:spPr>
                <a:xfrm>
                  <a:off x="0" y="1036"/>
                  <a:ext cx="1943" cy="1036"/>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73742" name="组合 73741"/>
              <p:cNvGrpSpPr/>
              <p:nvPr/>
            </p:nvGrpSpPr>
            <p:grpSpPr>
              <a:xfrm>
                <a:off x="1943" y="1036"/>
                <a:ext cx="1944" cy="1036"/>
                <a:chOff x="1943" y="1036"/>
                <a:chExt cx="1944" cy="1036"/>
              </a:xfrm>
            </p:grpSpPr>
            <p:sp>
              <p:nvSpPr>
                <p:cNvPr id="73734" name="矩形 73733"/>
                <p:cNvSpPr/>
                <p:nvPr/>
              </p:nvSpPr>
              <p:spPr>
                <a:xfrm>
                  <a:off x="1986" y="1036"/>
                  <a:ext cx="1858" cy="1036"/>
                </a:xfrm>
                <a:prstGeom prst="rect">
                  <a:avLst/>
                </a:prstGeom>
                <a:noFill/>
                <a:ln w="9525">
                  <a:noFill/>
                </a:ln>
              </p:spPr>
              <p:txBody>
                <a:bodyPr/>
                <a:p>
                  <a:pPr algn="just"/>
                  <a:r>
                    <a:rPr lang="en-US" altLang="zh-CN">
                      <a:latin typeface="Times New Roman" panose="02020603050405020304" pitchFamily="18" charset="0"/>
                      <a:ea typeface="仿宋_GB2312" pitchFamily="49" charset="-122"/>
                    </a:rPr>
                    <a:t>PAIT 90°</a:t>
                  </a:r>
                  <a:r>
                    <a:rPr lang="zh-CN" altLang="en-US" dirty="0">
                      <a:latin typeface="Times New Roman" panose="02020603050405020304" pitchFamily="18" charset="0"/>
                      <a:ea typeface="仿宋_GB2312" pitchFamily="49" charset="-122"/>
                    </a:rPr>
                    <a:t>系列（标准型）</a:t>
                  </a:r>
                  <a:endParaRPr lang="zh-CN" altLang="en-US" dirty="0">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系列特点：直角型</a:t>
                  </a:r>
                  <a:endParaRPr lang="zh-CN" altLang="en-US" dirty="0">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精度：</a:t>
                  </a:r>
                  <a:r>
                    <a:rPr lang="en-US" altLang="zh-CN">
                      <a:solidFill>
                        <a:srgbClr val="000000"/>
                      </a:solidFill>
                      <a:latin typeface="Times New Roman" panose="02020603050405020304" pitchFamily="18" charset="0"/>
                      <a:ea typeface="仿宋_GB2312" pitchFamily="49" charset="-122"/>
                    </a:rPr>
                    <a:t>≤8</a:t>
                  </a:r>
                  <a:r>
                    <a:rPr lang="zh-CN" altLang="en-US" dirty="0">
                      <a:solidFill>
                        <a:srgbClr val="000000"/>
                      </a:solidFill>
                      <a:latin typeface="Times New Roman" panose="02020603050405020304" pitchFamily="18" charset="0"/>
                      <a:ea typeface="仿宋_GB2312" pitchFamily="49" charset="-122"/>
                    </a:rPr>
                    <a:t>弧分</a:t>
                  </a:r>
                  <a:r>
                    <a:rPr lang="en-US" altLang="zh-CN">
                      <a:solidFill>
                        <a:srgbClr val="000000"/>
                      </a:solidFill>
                      <a:latin typeface="Times New Roman" panose="02020603050405020304" pitchFamily="18" charset="0"/>
                      <a:ea typeface="仿宋_GB2312" pitchFamily="49" charset="-122"/>
                    </a:rPr>
                    <a:t>(</a:t>
                  </a:r>
                  <a:r>
                    <a:rPr lang="zh-CN" altLang="en-US" dirty="0">
                      <a:solidFill>
                        <a:srgbClr val="000000"/>
                      </a:solidFill>
                      <a:latin typeface="Times New Roman" panose="02020603050405020304" pitchFamily="18" charset="0"/>
                      <a:ea typeface="仿宋_GB2312" pitchFamily="49" charset="-122"/>
                    </a:rPr>
                    <a:t>单级直角</a:t>
                  </a:r>
                  <a:r>
                    <a:rPr lang="en-US" altLang="zh-CN">
                      <a:solidFill>
                        <a:srgbClr val="000000"/>
                      </a:solidFill>
                      <a:latin typeface="Times New Roman" panose="02020603050405020304" pitchFamily="18" charset="0"/>
                      <a:ea typeface="仿宋_GB2312" pitchFamily="49" charset="-122"/>
                    </a:rPr>
                    <a:t>)</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法兰尺寸：</a:t>
                  </a:r>
                  <a:r>
                    <a:rPr lang="en-US" altLang="zh-CN">
                      <a:solidFill>
                        <a:srgbClr val="000000"/>
                      </a:solidFill>
                      <a:latin typeface="Times New Roman" panose="02020603050405020304" pitchFamily="18" charset="0"/>
                      <a:ea typeface="仿宋_GB2312" pitchFamily="49" charset="-122"/>
                    </a:rPr>
                    <a:t>40,60,90,115,142</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转矩容量：</a:t>
                  </a:r>
                  <a:r>
                    <a:rPr lang="en-US" altLang="zh-CN">
                      <a:solidFill>
                        <a:srgbClr val="000000"/>
                      </a:solidFill>
                      <a:latin typeface="Times New Roman" panose="02020603050405020304" pitchFamily="18" charset="0"/>
                      <a:ea typeface="仿宋_GB2312" pitchFamily="49" charset="-122"/>
                    </a:rPr>
                    <a:t>840 Nm</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减速比</a:t>
                  </a:r>
                  <a:r>
                    <a:rPr lang="en-US" altLang="zh-CN">
                      <a:solidFill>
                        <a:srgbClr val="000000"/>
                      </a:solidFill>
                      <a:latin typeface="Times New Roman" panose="02020603050405020304" pitchFamily="18" charset="0"/>
                      <a:ea typeface="仿宋_GB2312" pitchFamily="49" charset="-122"/>
                    </a:rPr>
                    <a:t>:  1:1 ~500:1</a:t>
                  </a:r>
                  <a:endParaRPr lang="en-US" altLang="zh-CN">
                    <a:solidFill>
                      <a:srgbClr val="000000"/>
                    </a:solidFill>
                    <a:latin typeface="Times New Roman" panose="02020603050405020304" pitchFamily="18" charset="0"/>
                    <a:cs typeface="Times New Roman" panose="02020603050405020304" pitchFamily="18" charset="0"/>
                  </a:endParaRPr>
                </a:p>
                <a:p>
                  <a:pPr algn="just" eaLnBrk="0" hangingPunct="0"/>
                  <a:r>
                    <a:rPr lang="zh-CN" altLang="en-US" dirty="0">
                      <a:solidFill>
                        <a:srgbClr val="000000"/>
                      </a:solidFill>
                      <a:latin typeface="Times New Roman" panose="02020603050405020304" pitchFamily="18" charset="0"/>
                      <a:ea typeface="仿宋_GB2312" pitchFamily="49" charset="-122"/>
                    </a:rPr>
                    <a:t>径向负载容量：</a:t>
                  </a:r>
                  <a:r>
                    <a:rPr lang="en-US" altLang="zh-CN">
                      <a:solidFill>
                        <a:srgbClr val="000000"/>
                      </a:solidFill>
                      <a:latin typeface="Times New Roman" panose="02020603050405020304" pitchFamily="18" charset="0"/>
                      <a:ea typeface="仿宋_GB2312" pitchFamily="49" charset="-122"/>
                    </a:rPr>
                    <a:t>11,150  N</a:t>
                  </a:r>
                  <a:endParaRPr lang="en-US" altLang="zh-CN">
                    <a:solidFill>
                      <a:srgbClr val="000000"/>
                    </a:solidFill>
                    <a:latin typeface="Times New Roman" panose="02020603050405020304" pitchFamily="18" charset="0"/>
                    <a:ea typeface="仿宋_GB2312" pitchFamily="49" charset="-122"/>
                  </a:endParaRPr>
                </a:p>
              </p:txBody>
            </p:sp>
            <p:sp>
              <p:nvSpPr>
                <p:cNvPr id="73741" name="矩形 73740"/>
                <p:cNvSpPr/>
                <p:nvPr/>
              </p:nvSpPr>
              <p:spPr>
                <a:xfrm>
                  <a:off x="1943" y="1036"/>
                  <a:ext cx="1944" cy="1036"/>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sp>
          <p:nvSpPr>
            <p:cNvPr id="73744" name="矩形 73743"/>
            <p:cNvSpPr/>
            <p:nvPr/>
          </p:nvSpPr>
          <p:spPr>
            <a:xfrm>
              <a:off x="-3" y="-3"/>
              <a:ext cx="3893" cy="2078"/>
            </a:xfrm>
            <a:prstGeom prst="rect">
              <a:avLst/>
            </a:prstGeom>
            <a:noFill/>
            <a:ln w="9525" cap="flat" cmpd="sng">
              <a:solidFill>
                <a:srgbClr val="A0A0A0"/>
              </a:solidFill>
              <a:prstDash val="solid"/>
              <a:miter/>
              <a:headEnd type="none" w="med" len="med"/>
              <a:tailEnd type="none" w="med" len="med"/>
            </a:ln>
          </p:spPr>
          <p:txBody>
            <a:bodyPr/>
            <a:p>
              <a:endParaRPr lang="zh-CN" altLang="en-US"/>
            </a:p>
          </p:txBody>
        </p:sp>
      </p:grpSp>
      <p:graphicFrame>
        <p:nvGraphicFramePr>
          <p:cNvPr id="73746" name="对象 73745"/>
          <p:cNvGraphicFramePr/>
          <p:nvPr/>
        </p:nvGraphicFramePr>
        <p:xfrm>
          <a:off x="4960938" y="2243138"/>
          <a:ext cx="965200" cy="723900"/>
        </p:xfrm>
        <a:graphic>
          <a:graphicData uri="http://schemas.openxmlformats.org/presentationml/2006/ole">
            <mc:AlternateContent xmlns:mc="http://schemas.openxmlformats.org/markup-compatibility/2006">
              <mc:Choice xmlns:v="urn:schemas-microsoft-com:vml" Requires="v">
                <p:oleObj spid="_x0000_s3080" name="" r:id="rId1" imgW="965200" imgH="723900" progId="Photoshop.Image.6">
                  <p:embed/>
                </p:oleObj>
              </mc:Choice>
              <mc:Fallback>
                <p:oleObj name="" r:id="rId1" imgW="965200" imgH="723900" progId="Photoshop.Image.6">
                  <p:embed/>
                  <p:pic>
                    <p:nvPicPr>
                      <p:cNvPr id="0" name="图片 3079"/>
                      <p:cNvPicPr/>
                      <p:nvPr/>
                    </p:nvPicPr>
                    <p:blipFill>
                      <a:blip r:embed="rId2"/>
                      <a:stretch>
                        <a:fillRect/>
                      </a:stretch>
                    </p:blipFill>
                    <p:spPr>
                      <a:xfrm>
                        <a:off x="4960938" y="2243138"/>
                        <a:ext cx="965200" cy="723900"/>
                      </a:xfrm>
                      <a:prstGeom prst="rect">
                        <a:avLst/>
                      </a:prstGeom>
                      <a:noFill/>
                      <a:ln w="38100">
                        <a:noFill/>
                        <a:miter/>
                      </a:ln>
                    </p:spPr>
                  </p:pic>
                </p:oleObj>
              </mc:Fallback>
            </mc:AlternateContent>
          </a:graphicData>
        </a:graphic>
      </p:graphicFrame>
      <p:graphicFrame>
        <p:nvGraphicFramePr>
          <p:cNvPr id="73747" name="对象 73746"/>
          <p:cNvGraphicFramePr/>
          <p:nvPr/>
        </p:nvGraphicFramePr>
        <p:xfrm>
          <a:off x="9134475" y="2241550"/>
          <a:ext cx="1054100" cy="774700"/>
        </p:xfrm>
        <a:graphic>
          <a:graphicData uri="http://schemas.openxmlformats.org/presentationml/2006/ole">
            <mc:AlternateContent xmlns:mc="http://schemas.openxmlformats.org/markup-compatibility/2006">
              <mc:Choice xmlns:v="urn:schemas-microsoft-com:vml" Requires="v">
                <p:oleObj spid="_x0000_s3079" name="" r:id="rId3" imgW="1054100" imgH="774700" progId="Photoshop.Image.6">
                  <p:embed/>
                </p:oleObj>
              </mc:Choice>
              <mc:Fallback>
                <p:oleObj name="" r:id="rId3" imgW="1054100" imgH="774700" progId="Photoshop.Image.6">
                  <p:embed/>
                  <p:pic>
                    <p:nvPicPr>
                      <p:cNvPr id="0" name="图片 3078"/>
                      <p:cNvPicPr/>
                      <p:nvPr/>
                    </p:nvPicPr>
                    <p:blipFill>
                      <a:blip r:embed="rId4"/>
                      <a:stretch>
                        <a:fillRect/>
                      </a:stretch>
                    </p:blipFill>
                    <p:spPr>
                      <a:xfrm>
                        <a:off x="9134475" y="2241550"/>
                        <a:ext cx="1054100" cy="774700"/>
                      </a:xfrm>
                      <a:prstGeom prst="rect">
                        <a:avLst/>
                      </a:prstGeom>
                      <a:noFill/>
                      <a:ln w="38100">
                        <a:noFill/>
                        <a:miter/>
                      </a:ln>
                    </p:spPr>
                  </p:pic>
                </p:oleObj>
              </mc:Fallback>
            </mc:AlternateContent>
          </a:graphicData>
        </a:graphic>
      </p:graphicFrame>
      <p:graphicFrame>
        <p:nvGraphicFramePr>
          <p:cNvPr id="73748" name="对象 73747"/>
          <p:cNvGraphicFramePr/>
          <p:nvPr/>
        </p:nvGraphicFramePr>
        <p:xfrm>
          <a:off x="9134475" y="4216400"/>
          <a:ext cx="1054100" cy="774700"/>
        </p:xfrm>
        <a:graphic>
          <a:graphicData uri="http://schemas.openxmlformats.org/presentationml/2006/ole">
            <mc:AlternateContent xmlns:mc="http://schemas.openxmlformats.org/markup-compatibility/2006">
              <mc:Choice xmlns:v="urn:schemas-microsoft-com:vml" Requires="v">
                <p:oleObj spid="_x0000_s3077" name="" r:id="rId5" imgW="1054100" imgH="774700" progId="Photoshop.Image.6">
                  <p:embed/>
                </p:oleObj>
              </mc:Choice>
              <mc:Fallback>
                <p:oleObj name="" r:id="rId5" imgW="1054100" imgH="774700" progId="Photoshop.Image.6">
                  <p:embed/>
                  <p:pic>
                    <p:nvPicPr>
                      <p:cNvPr id="0" name="图片 3076"/>
                      <p:cNvPicPr/>
                      <p:nvPr/>
                    </p:nvPicPr>
                    <p:blipFill>
                      <a:blip r:embed="rId6"/>
                      <a:stretch>
                        <a:fillRect/>
                      </a:stretch>
                    </p:blipFill>
                    <p:spPr>
                      <a:xfrm>
                        <a:off x="9134475" y="4216400"/>
                        <a:ext cx="1054100" cy="774700"/>
                      </a:xfrm>
                      <a:prstGeom prst="rect">
                        <a:avLst/>
                      </a:prstGeom>
                      <a:noFill/>
                      <a:ln w="38100">
                        <a:noFill/>
                        <a:miter/>
                      </a:ln>
                    </p:spPr>
                  </p:pic>
                </p:oleObj>
              </mc:Fallback>
            </mc:AlternateContent>
          </a:graphicData>
        </a:graphic>
      </p:graphicFrame>
      <p:graphicFrame>
        <p:nvGraphicFramePr>
          <p:cNvPr id="73749" name="对象 73748"/>
          <p:cNvGraphicFramePr/>
          <p:nvPr/>
        </p:nvGraphicFramePr>
        <p:xfrm>
          <a:off x="4959350" y="4173538"/>
          <a:ext cx="965200" cy="723900"/>
        </p:xfrm>
        <a:graphic>
          <a:graphicData uri="http://schemas.openxmlformats.org/presentationml/2006/ole">
            <mc:AlternateContent xmlns:mc="http://schemas.openxmlformats.org/markup-compatibility/2006">
              <mc:Choice xmlns:v="urn:schemas-microsoft-com:vml" Requires="v">
                <p:oleObj spid="_x0000_s3078" name="" r:id="rId7" imgW="965200" imgH="723900" progId="Photoshop.Image.6">
                  <p:embed/>
                </p:oleObj>
              </mc:Choice>
              <mc:Fallback>
                <p:oleObj name="" r:id="rId7" imgW="965200" imgH="723900" progId="Photoshop.Image.6">
                  <p:embed/>
                  <p:pic>
                    <p:nvPicPr>
                      <p:cNvPr id="0" name="图片 3077"/>
                      <p:cNvPicPr/>
                      <p:nvPr/>
                    </p:nvPicPr>
                    <p:blipFill>
                      <a:blip r:embed="rId8"/>
                      <a:stretch>
                        <a:fillRect/>
                      </a:stretch>
                    </p:blipFill>
                    <p:spPr>
                      <a:xfrm>
                        <a:off x="4959350" y="4173538"/>
                        <a:ext cx="965200" cy="723900"/>
                      </a:xfrm>
                      <a:prstGeom prst="rect">
                        <a:avLst/>
                      </a:prstGeom>
                      <a:noFill/>
                      <a:ln w="38100">
                        <a:noFill/>
                        <a:miter/>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1" name="矩形 63490"/>
          <p:cNvSpPr>
            <a:spLocks noRot="1"/>
          </p:cNvSpPr>
          <p:nvPr/>
        </p:nvSpPr>
        <p:spPr>
          <a:xfrm>
            <a:off x="3857625" y="1966913"/>
            <a:ext cx="5684838" cy="719137"/>
          </a:xfrm>
          <a:prstGeom prst="rect">
            <a:avLst/>
          </a:prstGeom>
          <a:noFill/>
          <a:ln w="9525">
            <a:noFill/>
          </a:ln>
        </p:spPr>
        <p:txBody>
          <a:bodyPr/>
          <a:p>
            <a:pPr marL="342900" indent="-342900">
              <a:spcBef>
                <a:spcPct val="20000"/>
              </a:spcBef>
              <a:buClr>
                <a:schemeClr val="hlink"/>
              </a:buClr>
              <a:buSzPct val="70000"/>
              <a:buFont typeface="Wingdings" panose="05000000000000000000" pitchFamily="2" charset="2"/>
            </a:pPr>
            <a:r>
              <a:rPr lang="en-US" altLang="zh-CN" sz="3200" dirty="0">
                <a:latin typeface="Arial" panose="020B0604020202020204" pitchFamily="34" charset="0"/>
              </a:rPr>
              <a:t>                 </a:t>
            </a:r>
            <a:r>
              <a:rPr lang="en-US" altLang="zh-CN" sz="3200" u="sng">
                <a:latin typeface="Arial" panose="020B0604020202020204" pitchFamily="34" charset="0"/>
              </a:rPr>
              <a:t>NS/PS</a:t>
            </a:r>
            <a:r>
              <a:rPr lang="en-US" altLang="zh-CN" sz="3200">
                <a:latin typeface="Arial" panose="020B0604020202020204" pitchFamily="34" charset="0"/>
              </a:rPr>
              <a:t> </a:t>
            </a:r>
            <a:r>
              <a:rPr lang="en-US" altLang="zh-CN" sz="3200" u="sng">
                <a:latin typeface="Arial" panose="020B0604020202020204" pitchFamily="34" charset="0"/>
              </a:rPr>
              <a:t>40</a:t>
            </a:r>
            <a:r>
              <a:rPr lang="en-US" altLang="zh-CN" sz="3200">
                <a:latin typeface="Arial" panose="020B0604020202020204" pitchFamily="34" charset="0"/>
              </a:rPr>
              <a:t>-</a:t>
            </a:r>
            <a:r>
              <a:rPr lang="en-US" altLang="zh-CN" sz="3200" u="sng">
                <a:latin typeface="Arial" panose="020B0604020202020204" pitchFamily="34" charset="0"/>
              </a:rPr>
              <a:t>004</a:t>
            </a:r>
            <a:r>
              <a:rPr lang="en-US" altLang="zh-CN" sz="3200">
                <a:latin typeface="Arial" panose="020B0604020202020204" pitchFamily="34" charset="0"/>
              </a:rPr>
              <a:t> </a:t>
            </a:r>
            <a:endParaRPr lang="en-US" altLang="zh-CN" sz="3200" u="sng">
              <a:latin typeface="Arial" panose="020B0604020202020204" pitchFamily="34" charset="0"/>
            </a:endParaRPr>
          </a:p>
        </p:txBody>
      </p:sp>
      <p:sp>
        <p:nvSpPr>
          <p:cNvPr id="63492" name="直接连接符 63491"/>
          <p:cNvSpPr/>
          <p:nvPr/>
        </p:nvSpPr>
        <p:spPr>
          <a:xfrm>
            <a:off x="6799263" y="2470150"/>
            <a:ext cx="1587" cy="504825"/>
          </a:xfrm>
          <a:prstGeom prst="line">
            <a:avLst/>
          </a:prstGeom>
          <a:ln w="9525" cap="flat" cmpd="sng">
            <a:solidFill>
              <a:schemeClr val="tx1"/>
            </a:solidFill>
            <a:prstDash val="solid"/>
            <a:headEnd type="none" w="med" len="med"/>
            <a:tailEnd type="none" w="med" len="med"/>
          </a:ln>
        </p:spPr>
      </p:sp>
      <p:sp>
        <p:nvSpPr>
          <p:cNvPr id="63493" name="直接连接符 63492"/>
          <p:cNvSpPr/>
          <p:nvPr/>
        </p:nvSpPr>
        <p:spPr>
          <a:xfrm flipH="1">
            <a:off x="6151563" y="2974975"/>
            <a:ext cx="647700" cy="1588"/>
          </a:xfrm>
          <a:prstGeom prst="line">
            <a:avLst/>
          </a:prstGeom>
          <a:ln w="9525" cap="flat" cmpd="sng">
            <a:solidFill>
              <a:schemeClr val="tx1"/>
            </a:solidFill>
            <a:prstDash val="solid"/>
            <a:headEnd type="none" w="med" len="med"/>
            <a:tailEnd type="triangle" w="med" len="med"/>
          </a:ln>
        </p:spPr>
      </p:sp>
      <p:sp>
        <p:nvSpPr>
          <p:cNvPr id="63494" name="直接连接符 63493"/>
          <p:cNvSpPr/>
          <p:nvPr/>
        </p:nvSpPr>
        <p:spPr>
          <a:xfrm>
            <a:off x="8178800" y="2470150"/>
            <a:ext cx="0" cy="500063"/>
          </a:xfrm>
          <a:prstGeom prst="line">
            <a:avLst/>
          </a:prstGeom>
          <a:ln w="9525" cap="flat" cmpd="sng">
            <a:solidFill>
              <a:schemeClr val="tx1"/>
            </a:solidFill>
            <a:prstDash val="solid"/>
            <a:headEnd type="none" w="med" len="med"/>
            <a:tailEnd type="none" w="med" len="med"/>
          </a:ln>
        </p:spPr>
      </p:sp>
      <p:sp>
        <p:nvSpPr>
          <p:cNvPr id="63495" name="直接连接符 63494"/>
          <p:cNvSpPr/>
          <p:nvPr/>
        </p:nvSpPr>
        <p:spPr>
          <a:xfrm>
            <a:off x="7408863" y="2470150"/>
            <a:ext cx="0" cy="1427163"/>
          </a:xfrm>
          <a:prstGeom prst="line">
            <a:avLst/>
          </a:prstGeom>
          <a:ln w="9525" cap="flat" cmpd="sng">
            <a:solidFill>
              <a:schemeClr val="tx1"/>
            </a:solidFill>
            <a:prstDash val="solid"/>
            <a:headEnd type="none" w="med" len="med"/>
            <a:tailEnd type="none" w="med" len="med"/>
          </a:ln>
        </p:spPr>
      </p:sp>
      <p:sp>
        <p:nvSpPr>
          <p:cNvPr id="63496" name="直接连接符 63495"/>
          <p:cNvSpPr/>
          <p:nvPr/>
        </p:nvSpPr>
        <p:spPr>
          <a:xfrm>
            <a:off x="8178800" y="2971800"/>
            <a:ext cx="792163" cy="0"/>
          </a:xfrm>
          <a:prstGeom prst="line">
            <a:avLst/>
          </a:prstGeom>
          <a:ln w="9525" cap="flat" cmpd="sng">
            <a:solidFill>
              <a:schemeClr val="tx1"/>
            </a:solidFill>
            <a:prstDash val="solid"/>
            <a:headEnd type="none" w="med" len="med"/>
            <a:tailEnd type="triangle" w="med" len="med"/>
          </a:ln>
        </p:spPr>
      </p:sp>
      <p:sp>
        <p:nvSpPr>
          <p:cNvPr id="63497" name="直接连接符 63496"/>
          <p:cNvSpPr/>
          <p:nvPr/>
        </p:nvSpPr>
        <p:spPr>
          <a:xfrm>
            <a:off x="7408863" y="3898900"/>
            <a:ext cx="1566862" cy="1588"/>
          </a:xfrm>
          <a:prstGeom prst="line">
            <a:avLst/>
          </a:prstGeom>
          <a:ln w="9525" cap="flat" cmpd="sng">
            <a:solidFill>
              <a:schemeClr val="tx1"/>
            </a:solidFill>
            <a:prstDash val="solid"/>
            <a:headEnd type="none" w="med" len="med"/>
            <a:tailEnd type="triangle" w="med" len="med"/>
          </a:ln>
        </p:spPr>
      </p:sp>
      <p:sp>
        <p:nvSpPr>
          <p:cNvPr id="63498" name="文本框 63497"/>
          <p:cNvSpPr txBox="1"/>
          <p:nvPr/>
        </p:nvSpPr>
        <p:spPr>
          <a:xfrm>
            <a:off x="4125913" y="2560638"/>
            <a:ext cx="2149475" cy="1198880"/>
          </a:xfrm>
          <a:prstGeom prst="rect">
            <a:avLst/>
          </a:prstGeom>
          <a:noFill/>
          <a:ln w="9525">
            <a:noFill/>
          </a:ln>
        </p:spPr>
        <p:txBody>
          <a:bodyPr>
            <a:spAutoFit/>
          </a:bodyPr>
          <a:p>
            <a:pPr>
              <a:spcBef>
                <a:spcPct val="50000"/>
              </a:spcBef>
            </a:pPr>
            <a:r>
              <a:rPr lang="en-US" altLang="zh-CN">
                <a:latin typeface="Arial" panose="020B0604020202020204" pitchFamily="34" charset="0"/>
              </a:rPr>
              <a:t>NS</a:t>
            </a:r>
            <a:r>
              <a:rPr lang="zh-CN" altLang="en-US" dirty="0">
                <a:latin typeface="Arial" panose="020B0604020202020204" pitchFamily="34" charset="0"/>
              </a:rPr>
              <a:t>系列  精密型</a:t>
            </a:r>
            <a:endParaRPr lang="zh-CN" altLang="en-US" dirty="0">
              <a:latin typeface="Arial" panose="020B0604020202020204" pitchFamily="34" charset="0"/>
            </a:endParaRPr>
          </a:p>
          <a:p>
            <a:pPr>
              <a:spcBef>
                <a:spcPct val="50000"/>
              </a:spcBef>
            </a:pPr>
            <a:r>
              <a:rPr lang="en-US" altLang="zh-CN">
                <a:latin typeface="Arial" panose="020B0604020202020204" pitchFamily="34" charset="0"/>
              </a:rPr>
              <a:t>PS</a:t>
            </a:r>
            <a:r>
              <a:rPr lang="zh-CN" altLang="en-US" dirty="0">
                <a:latin typeface="Arial" panose="020B0604020202020204" pitchFamily="34" charset="0"/>
              </a:rPr>
              <a:t>系列  标准型</a:t>
            </a:r>
            <a:endParaRPr lang="zh-CN" altLang="en-US">
              <a:latin typeface="Arial" panose="020B0604020202020204" pitchFamily="34" charset="0"/>
            </a:endParaRPr>
          </a:p>
          <a:p>
            <a:pPr>
              <a:spcBef>
                <a:spcPct val="50000"/>
              </a:spcBef>
            </a:pPr>
            <a:r>
              <a:rPr lang="zh-CN" altLang="en-US" dirty="0">
                <a:latin typeface="Arial" panose="020B0604020202020204" pitchFamily="34" charset="0"/>
              </a:rPr>
              <a:t>行星齿轮减速器</a:t>
            </a:r>
            <a:endParaRPr lang="zh-CN" altLang="en-US" dirty="0">
              <a:latin typeface="Arial" panose="020B0604020202020204" pitchFamily="34" charset="0"/>
            </a:endParaRPr>
          </a:p>
        </p:txBody>
      </p:sp>
      <p:sp>
        <p:nvSpPr>
          <p:cNvPr id="63499" name="文本框 63498"/>
          <p:cNvSpPr txBox="1"/>
          <p:nvPr/>
        </p:nvSpPr>
        <p:spPr>
          <a:xfrm>
            <a:off x="9129713" y="2378075"/>
            <a:ext cx="1538287" cy="783590"/>
          </a:xfrm>
          <a:prstGeom prst="rect">
            <a:avLst/>
          </a:prstGeom>
          <a:noFill/>
          <a:ln w="9525">
            <a:noFill/>
          </a:ln>
        </p:spPr>
        <p:txBody>
          <a:bodyPr>
            <a:spAutoFit/>
          </a:bodyPr>
          <a:p>
            <a:pPr>
              <a:spcBef>
                <a:spcPct val="50000"/>
              </a:spcBef>
            </a:pPr>
            <a:r>
              <a:rPr lang="zh-CN" altLang="en-US" dirty="0">
                <a:latin typeface="Arial" panose="020B0604020202020204" pitchFamily="34" charset="0"/>
              </a:rPr>
              <a:t>减速比</a:t>
            </a:r>
            <a:endParaRPr lang="zh-CN" altLang="en-US" dirty="0">
              <a:latin typeface="Arial" panose="020B0604020202020204" pitchFamily="34" charset="0"/>
            </a:endParaRPr>
          </a:p>
          <a:p>
            <a:pPr>
              <a:spcBef>
                <a:spcPct val="50000"/>
              </a:spcBef>
            </a:pPr>
            <a:r>
              <a:rPr lang="en-US" altLang="zh-CN" dirty="0">
                <a:latin typeface="Arial" panose="020B0604020202020204" pitchFamily="34" charset="0"/>
              </a:rPr>
              <a:t>3~100</a:t>
            </a:r>
            <a:endParaRPr lang="en-US" altLang="zh-CN" dirty="0">
              <a:latin typeface="Arial" panose="020B0604020202020204" pitchFamily="34" charset="0"/>
            </a:endParaRPr>
          </a:p>
        </p:txBody>
      </p:sp>
      <p:sp>
        <p:nvSpPr>
          <p:cNvPr id="63500" name="文本框 63499"/>
          <p:cNvSpPr txBox="1"/>
          <p:nvPr/>
        </p:nvSpPr>
        <p:spPr>
          <a:xfrm>
            <a:off x="9129713" y="3429000"/>
            <a:ext cx="1176337" cy="1060450"/>
          </a:xfrm>
          <a:prstGeom prst="rect">
            <a:avLst/>
          </a:prstGeom>
          <a:noFill/>
          <a:ln w="9525">
            <a:noFill/>
          </a:ln>
        </p:spPr>
        <p:txBody>
          <a:bodyPr>
            <a:spAutoFit/>
          </a:bodyPr>
          <a:p>
            <a:pPr>
              <a:spcBef>
                <a:spcPct val="50000"/>
              </a:spcBef>
            </a:pPr>
            <a:r>
              <a:rPr lang="zh-CN" altLang="en-US" dirty="0">
                <a:latin typeface="Arial" panose="020B0604020202020204" pitchFamily="34" charset="0"/>
              </a:rPr>
              <a:t>机座号</a:t>
            </a:r>
            <a:endParaRPr lang="zh-CN" altLang="en-US" dirty="0">
              <a:latin typeface="Arial" panose="020B0604020202020204" pitchFamily="34" charset="0"/>
            </a:endParaRPr>
          </a:p>
          <a:p>
            <a:pPr>
              <a:spcBef>
                <a:spcPct val="50000"/>
              </a:spcBef>
            </a:pPr>
            <a:r>
              <a:rPr lang="en-US" altLang="zh-CN" dirty="0">
                <a:latin typeface="Arial" panose="020B0604020202020204" pitchFamily="34" charset="0"/>
              </a:rPr>
              <a:t>40,60,90,115,142</a:t>
            </a:r>
            <a:endParaRPr lang="en-US" altLang="zh-CN" dirty="0">
              <a:latin typeface="Arial" panose="020B0604020202020204" pitchFamily="34" charset="0"/>
            </a:endParaRPr>
          </a:p>
        </p:txBody>
      </p:sp>
      <p:pic>
        <p:nvPicPr>
          <p:cNvPr id="63501" name="图片 63500" descr="D:\资料\减速器\减速器说明书\3 复制.jpg"/>
          <p:cNvPicPr>
            <a:picLocks noChangeAspect="1"/>
          </p:cNvPicPr>
          <p:nvPr/>
        </p:nvPicPr>
        <p:blipFill>
          <a:blip r:embed="rId1"/>
          <a:stretch>
            <a:fillRect/>
          </a:stretch>
        </p:blipFill>
        <p:spPr>
          <a:xfrm>
            <a:off x="2214563" y="2713038"/>
            <a:ext cx="1746250" cy="2620962"/>
          </a:xfrm>
          <a:prstGeom prst="rect">
            <a:avLst/>
          </a:prstGeom>
          <a:noFill/>
          <a:ln w="9525">
            <a:noFill/>
          </a:ln>
        </p:spPr>
      </p:pic>
      <p:sp>
        <p:nvSpPr>
          <p:cNvPr id="63503" name="矩形 63502"/>
          <p:cNvSpPr>
            <a:spLocks noRot="1"/>
          </p:cNvSpPr>
          <p:nvPr/>
        </p:nvSpPr>
        <p:spPr>
          <a:xfrm>
            <a:off x="1811338" y="179388"/>
            <a:ext cx="6456362" cy="78105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型号说明</a:t>
            </a:r>
            <a:endParaRPr lang="zh-CN" altLang="en-US" sz="4000" b="1" dirty="0">
              <a:solidFill>
                <a:schemeClr val="bg1"/>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50" name="矩形 48149"/>
          <p:cNvSpPr>
            <a:spLocks noRot="1"/>
          </p:cNvSpPr>
          <p:nvPr/>
        </p:nvSpPr>
        <p:spPr>
          <a:xfrm>
            <a:off x="1811338" y="179388"/>
            <a:ext cx="8540750" cy="1143000"/>
          </a:xfrm>
          <a:prstGeom prst="rect">
            <a:avLst/>
          </a:prstGeom>
          <a:noFill/>
          <a:ln w="9525">
            <a:noFill/>
          </a:ln>
        </p:spPr>
        <p:txBody>
          <a:bodyPr anchor="ctr" anchorCtr="0"/>
          <a:p>
            <a:r>
              <a:rPr lang="en-US" altLang="zh-CN" sz="4000">
                <a:solidFill>
                  <a:schemeClr val="bg1"/>
                </a:solidFill>
                <a:latin typeface="Arial" panose="020B0604020202020204" pitchFamily="34" charset="0"/>
              </a:rPr>
              <a:t>NS/PS</a:t>
            </a:r>
            <a:r>
              <a:rPr lang="zh-CN" altLang="en-US" sz="4000" dirty="0">
                <a:solidFill>
                  <a:schemeClr val="bg1"/>
                </a:solidFill>
                <a:latin typeface="Arial" panose="020B0604020202020204" pitchFamily="34" charset="0"/>
              </a:rPr>
              <a:t>系列减速器的特点</a:t>
            </a:r>
            <a:endParaRPr lang="zh-CN" altLang="en-US" sz="4000">
              <a:solidFill>
                <a:schemeClr val="bg1"/>
              </a:solidFill>
              <a:latin typeface="Arial" panose="020B0604020202020204" pitchFamily="34" charset="0"/>
            </a:endParaRPr>
          </a:p>
        </p:txBody>
      </p:sp>
      <p:sp>
        <p:nvSpPr>
          <p:cNvPr id="48152" name="文本框 48151"/>
          <p:cNvSpPr txBox="1"/>
          <p:nvPr/>
        </p:nvSpPr>
        <p:spPr>
          <a:xfrm>
            <a:off x="1846263" y="1558925"/>
            <a:ext cx="8605837" cy="4038600"/>
          </a:xfrm>
          <a:prstGeom prst="rect">
            <a:avLst/>
          </a:prstGeom>
          <a:noFill/>
          <a:ln w="9525">
            <a:noFill/>
          </a:ln>
        </p:spPr>
        <p:txBody>
          <a:bodyPr>
            <a:spAutoFit/>
          </a:bodyPr>
          <a:p>
            <a:pPr algn="just">
              <a:spcBef>
                <a:spcPct val="50000"/>
              </a:spcBef>
              <a:buClr>
                <a:srgbClr val="FF3300"/>
              </a:buClr>
              <a:buFont typeface="Wingdings" panose="05000000000000000000" pitchFamily="2" charset="2"/>
              <a:buChar char="q"/>
            </a:pPr>
            <a:r>
              <a:rPr lang="zh-CN" altLang="en-US" sz="1900" b="1" dirty="0">
                <a:latin typeface="Arial" panose="020B0604020202020204" pitchFamily="34" charset="0"/>
                <a:ea typeface="楷体_GB2312" pitchFamily="49" charset="-122"/>
              </a:rPr>
              <a:t>特殊处理的齿轮材料</a:t>
            </a:r>
            <a:endParaRPr lang="zh-CN" altLang="en-US" sz="1900" dirty="0">
              <a:latin typeface="Times New Roman" panose="02020603050405020304" pitchFamily="18" charset="0"/>
              <a:cs typeface="Times New Roman" panose="02020603050405020304" pitchFamily="18" charset="0"/>
            </a:endParaRPr>
          </a:p>
          <a:p>
            <a:pPr algn="just">
              <a:spcBef>
                <a:spcPct val="50000"/>
              </a:spcBef>
            </a:pPr>
            <a:r>
              <a:rPr lang="zh-CN" altLang="en-US" sz="1900" dirty="0">
                <a:latin typeface="Arial" panose="020B0604020202020204" pitchFamily="34" charset="0"/>
                <a:ea typeface="楷体_GB2312" pitchFamily="49" charset="-122"/>
              </a:rPr>
              <a:t>特殊处理的硬齿面</a:t>
            </a:r>
            <a:r>
              <a:rPr lang="en-US" altLang="zh-CN" sz="1900">
                <a:latin typeface="Times New Roman" panose="02020603050405020304" pitchFamily="18" charset="0"/>
                <a:ea typeface="楷体_GB2312" pitchFamily="49" charset="-122"/>
              </a:rPr>
              <a:t>HRC58-62</a:t>
            </a:r>
            <a:r>
              <a:rPr lang="zh-CN" altLang="en-US" sz="1900" dirty="0">
                <a:latin typeface="Arial" panose="020B0604020202020204" pitchFamily="34" charset="0"/>
                <a:ea typeface="楷体_GB2312" pitchFamily="49" charset="-122"/>
              </a:rPr>
              <a:t>钢制齿轮，优越的抗磨损性和耐冲击性。</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q"/>
            </a:pPr>
            <a:r>
              <a:rPr lang="zh-CN" altLang="en-US" sz="1900" b="1" dirty="0">
                <a:latin typeface="Arial" panose="020B0604020202020204" pitchFamily="34" charset="0"/>
                <a:ea typeface="楷体_GB2312" pitchFamily="49" charset="-122"/>
              </a:rPr>
              <a:t>精密的磨齿技术</a:t>
            </a:r>
            <a:endParaRPr lang="zh-CN" altLang="en-US" sz="1900" dirty="0">
              <a:latin typeface="Times New Roman" panose="02020603050405020304" pitchFamily="18" charset="0"/>
              <a:cs typeface="Times New Roman" panose="02020603050405020304" pitchFamily="18" charset="0"/>
            </a:endParaRPr>
          </a:p>
          <a:p>
            <a:pPr algn="just">
              <a:spcBef>
                <a:spcPct val="50000"/>
              </a:spcBef>
            </a:pPr>
            <a:r>
              <a:rPr lang="zh-CN" altLang="en-US" sz="1900" dirty="0">
                <a:latin typeface="Arial" panose="020B0604020202020204" pitchFamily="34" charset="0"/>
                <a:ea typeface="楷体_GB2312" pitchFamily="49" charset="-122"/>
              </a:rPr>
              <a:t>行星齿轮采用特殊技术进行磨齿，实现低侧隙、低噪音，更增加齿轮的使用寿命。</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q"/>
            </a:pPr>
            <a:r>
              <a:rPr lang="zh-CN" altLang="en-US" sz="1900" b="1" dirty="0">
                <a:latin typeface="Arial" panose="020B0604020202020204" pitchFamily="34" charset="0"/>
                <a:ea typeface="楷体_GB2312" pitchFamily="49" charset="-122"/>
              </a:rPr>
              <a:t>紧凑的设计</a:t>
            </a:r>
            <a:endParaRPr lang="zh-CN" altLang="en-US" sz="1900" dirty="0">
              <a:latin typeface="Times New Roman" panose="02020603050405020304" pitchFamily="18" charset="0"/>
              <a:cs typeface="Times New Roman" panose="02020603050405020304" pitchFamily="18" charset="0"/>
            </a:endParaRPr>
          </a:p>
          <a:p>
            <a:pPr algn="just">
              <a:spcBef>
                <a:spcPct val="50000"/>
              </a:spcBef>
            </a:pPr>
            <a:r>
              <a:rPr lang="zh-CN" altLang="en-US" sz="1900" dirty="0">
                <a:latin typeface="Arial" panose="020B0604020202020204" pitchFamily="34" charset="0"/>
                <a:ea typeface="楷体_GB2312" pitchFamily="49" charset="-122"/>
              </a:rPr>
              <a:t>体积小，力矩大</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q"/>
            </a:pPr>
            <a:r>
              <a:rPr lang="zh-CN" altLang="en-US" sz="1900" b="1" dirty="0">
                <a:latin typeface="Arial" panose="020B0604020202020204" pitchFamily="34" charset="0"/>
                <a:ea typeface="楷体_GB2312" pitchFamily="49" charset="-122"/>
              </a:rPr>
              <a:t>完美的减速比</a:t>
            </a:r>
            <a:endParaRPr lang="zh-CN" altLang="en-US" sz="1900" dirty="0">
              <a:latin typeface="Times New Roman" panose="02020603050405020304" pitchFamily="18" charset="0"/>
              <a:cs typeface="Times New Roman" panose="02020603050405020304" pitchFamily="18" charset="0"/>
            </a:endParaRPr>
          </a:p>
          <a:p>
            <a:pPr>
              <a:spcBef>
                <a:spcPct val="50000"/>
              </a:spcBef>
            </a:pPr>
            <a:r>
              <a:rPr lang="en-US" altLang="zh-CN" sz="1900" dirty="0">
                <a:latin typeface="Arial" panose="020B0604020202020204" pitchFamily="34" charset="0"/>
                <a:ea typeface="楷体_GB2312" pitchFamily="49" charset="-122"/>
              </a:rPr>
              <a:t>3</a:t>
            </a:r>
            <a:r>
              <a:rPr lang="zh-CN" altLang="en-US" sz="1900" dirty="0">
                <a:latin typeface="Arial" panose="020B0604020202020204" pitchFamily="34" charset="0"/>
                <a:ea typeface="楷体_GB2312" pitchFamily="49" charset="-122"/>
              </a:rPr>
              <a:t>，</a:t>
            </a:r>
            <a:r>
              <a:rPr lang="en-US" altLang="zh-CN" sz="1900" dirty="0">
                <a:latin typeface="Arial" panose="020B0604020202020204" pitchFamily="34" charset="0"/>
                <a:ea typeface="楷体_GB2312" pitchFamily="49" charset="-122"/>
              </a:rPr>
              <a:t>4</a:t>
            </a:r>
            <a:r>
              <a:rPr lang="zh-CN" altLang="en-US" sz="1900" dirty="0">
                <a:latin typeface="Arial" panose="020B0604020202020204" pitchFamily="34" charset="0"/>
                <a:ea typeface="楷体_GB2312" pitchFamily="49" charset="-122"/>
              </a:rPr>
              <a:t>，</a:t>
            </a:r>
            <a:r>
              <a:rPr lang="en-US" altLang="zh-CN" sz="1900" dirty="0">
                <a:latin typeface="Arial" panose="020B0604020202020204" pitchFamily="34" charset="0"/>
                <a:ea typeface="楷体_GB2312" pitchFamily="49" charset="-122"/>
              </a:rPr>
              <a:t>5</a:t>
            </a:r>
            <a:r>
              <a:rPr lang="zh-CN" altLang="en-US" sz="1900" dirty="0">
                <a:latin typeface="Arial" panose="020B0604020202020204" pitchFamily="34" charset="0"/>
                <a:ea typeface="楷体_GB2312" pitchFamily="49" charset="-122"/>
              </a:rPr>
              <a:t>，</a:t>
            </a:r>
            <a:r>
              <a:rPr lang="en-US" altLang="zh-CN" sz="1900" dirty="0">
                <a:latin typeface="Arial" panose="020B0604020202020204" pitchFamily="34" charset="0"/>
                <a:ea typeface="楷体_GB2312" pitchFamily="49" charset="-122"/>
              </a:rPr>
              <a:t>(6),7</a:t>
            </a:r>
            <a:r>
              <a:rPr lang="zh-CN" altLang="en-US" sz="1900" dirty="0">
                <a:latin typeface="Arial" panose="020B0604020202020204" pitchFamily="34" charset="0"/>
                <a:ea typeface="楷体_GB2312" pitchFamily="49" charset="-122"/>
              </a:rPr>
              <a:t>，</a:t>
            </a:r>
            <a:r>
              <a:rPr lang="en-US" altLang="zh-CN" sz="1900" dirty="0">
                <a:latin typeface="Arial" panose="020B0604020202020204" pitchFamily="34" charset="0"/>
                <a:ea typeface="楷体_GB2312" pitchFamily="49" charset="-122"/>
              </a:rPr>
              <a:t>(8),10</a:t>
            </a:r>
            <a:r>
              <a:rPr lang="zh-CN" altLang="en-US" sz="1900" dirty="0">
                <a:latin typeface="Arial" panose="020B0604020202020204" pitchFamily="34" charset="0"/>
                <a:ea typeface="楷体_GB2312" pitchFamily="49" charset="-122"/>
              </a:rPr>
              <a:t>及其任意二数（含其自身）的乘积，共</a:t>
            </a:r>
            <a:r>
              <a:rPr lang="en-US" altLang="zh-CN" sz="1900" dirty="0">
                <a:latin typeface="Arial" panose="020B0604020202020204" pitchFamily="34" charset="0"/>
                <a:ea typeface="楷体_GB2312" pitchFamily="49" charset="-122"/>
              </a:rPr>
              <a:t>40</a:t>
            </a:r>
            <a:r>
              <a:rPr lang="zh-CN" altLang="en-US" sz="1900" dirty="0">
                <a:latin typeface="Arial" panose="020B0604020202020204" pitchFamily="34" charset="0"/>
                <a:ea typeface="楷体_GB2312" pitchFamily="49" charset="-122"/>
              </a:rPr>
              <a:t>余种，使应用设计可达到最佳的转矩与转速匹配。</a:t>
            </a:r>
            <a:r>
              <a:rPr lang="en-US" altLang="zh-CN" sz="1900" dirty="0">
                <a:latin typeface="Arial" panose="020B0604020202020204" pitchFamily="34" charset="0"/>
                <a:ea typeface="楷体_GB2312" pitchFamily="49" charset="-122"/>
              </a:rPr>
              <a:t>(</a:t>
            </a:r>
            <a:r>
              <a:rPr lang="zh-CN" altLang="en-US" sz="1900" dirty="0">
                <a:solidFill>
                  <a:srgbClr val="0000FF"/>
                </a:solidFill>
                <a:latin typeface="Arial" panose="020B0604020202020204" pitchFamily="34" charset="0"/>
                <a:ea typeface="楷体_GB2312" pitchFamily="49" charset="-122"/>
              </a:rPr>
              <a:t>括号内速比</a:t>
            </a:r>
            <a:r>
              <a:rPr lang="zh-CN" altLang="en-US" sz="1900" dirty="0">
                <a:solidFill>
                  <a:srgbClr val="FF0000"/>
                </a:solidFill>
                <a:latin typeface="Arial" panose="020B0604020202020204" pitchFamily="34" charset="0"/>
                <a:ea typeface="楷体_GB2312" pitchFamily="49" charset="-122"/>
              </a:rPr>
              <a:t>及其组合</a:t>
            </a:r>
            <a:r>
              <a:rPr lang="zh-CN" altLang="en-US" sz="1900" dirty="0">
                <a:solidFill>
                  <a:srgbClr val="0000FF"/>
                </a:solidFill>
                <a:latin typeface="Arial" panose="020B0604020202020204" pitchFamily="34" charset="0"/>
                <a:ea typeface="楷体_GB2312" pitchFamily="49" charset="-122"/>
              </a:rPr>
              <a:t>需特殊定货</a:t>
            </a:r>
            <a:r>
              <a:rPr lang="en-US" altLang="zh-CN" sz="1900" dirty="0">
                <a:latin typeface="Arial" panose="020B0604020202020204" pitchFamily="34" charset="0"/>
                <a:ea typeface="楷体_GB2312" pitchFamily="49" charset="-122"/>
              </a:rPr>
              <a:t>)</a:t>
            </a:r>
            <a:r>
              <a:rPr lang="en-US" altLang="zh-CN" sz="1900" dirty="0">
                <a:latin typeface="Arial" panose="020B0604020202020204" pitchFamily="34" charset="0"/>
              </a:rPr>
              <a:t> </a:t>
            </a:r>
            <a:endParaRPr lang="en-US" altLang="zh-CN" sz="1900"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框 64513"/>
          <p:cNvSpPr txBox="1"/>
          <p:nvPr/>
        </p:nvSpPr>
        <p:spPr>
          <a:xfrm>
            <a:off x="1846263" y="1557338"/>
            <a:ext cx="8605837" cy="3745865"/>
          </a:xfrm>
          <a:prstGeom prst="rect">
            <a:avLst/>
          </a:prstGeom>
          <a:noFill/>
          <a:ln w="9525">
            <a:noFill/>
          </a:ln>
        </p:spPr>
        <p:txBody>
          <a:bodyPr>
            <a:spAutoFit/>
          </a:bodyPr>
          <a:p>
            <a:pPr algn="just">
              <a:spcBef>
                <a:spcPct val="50000"/>
              </a:spcBef>
              <a:buClr>
                <a:srgbClr val="FF3300"/>
              </a:buClr>
              <a:buFont typeface="Wingdings" panose="05000000000000000000" pitchFamily="2" charset="2"/>
              <a:buChar char="q"/>
            </a:pPr>
            <a:r>
              <a:rPr lang="zh-CN" altLang="en-US" sz="1900" b="1" dirty="0">
                <a:latin typeface="Arial" panose="020B0604020202020204" pitchFamily="34" charset="0"/>
                <a:ea typeface="楷体_GB2312" pitchFamily="49" charset="-122"/>
              </a:rPr>
              <a:t>模块化的法兰和轴衬设计</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pPr>
            <a:r>
              <a:rPr lang="zh-CN" altLang="en-US" sz="1900" dirty="0">
                <a:latin typeface="Arial" panose="020B0604020202020204" pitchFamily="34" charset="0"/>
                <a:ea typeface="楷体_GB2312" pitchFamily="49" charset="-122"/>
              </a:rPr>
              <a:t>适用于任何厂商和形式的电机</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q"/>
            </a:pPr>
            <a:r>
              <a:rPr lang="zh-CN" altLang="en-US" sz="1900" b="1" dirty="0">
                <a:latin typeface="Arial" panose="020B0604020202020204" pitchFamily="34" charset="0"/>
                <a:ea typeface="楷体_GB2312" pitchFamily="49" charset="-122"/>
              </a:rPr>
              <a:t>良好的密封设计</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pPr>
            <a:r>
              <a:rPr lang="zh-CN" altLang="en-US" sz="1900" dirty="0">
                <a:latin typeface="Arial" panose="020B0604020202020204" pitchFamily="34" charset="0"/>
                <a:ea typeface="楷体_GB2312" pitchFamily="49" charset="-122"/>
              </a:rPr>
              <a:t>润滑油不泄漏，免保养。</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q"/>
            </a:pPr>
            <a:r>
              <a:rPr lang="zh-CN" altLang="en-US" sz="1900" b="1" dirty="0">
                <a:latin typeface="Arial" panose="020B0604020202020204" pitchFamily="34" charset="0"/>
                <a:ea typeface="楷体_GB2312" pitchFamily="49" charset="-122"/>
              </a:rPr>
              <a:t>先进的表面处理工艺</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pPr>
            <a:r>
              <a:rPr lang="zh-CN" altLang="en-US" sz="1900" dirty="0">
                <a:latin typeface="Arial" panose="020B0604020202020204" pitchFamily="34" charset="0"/>
                <a:ea typeface="楷体_GB2312" pitchFamily="49" charset="-122"/>
              </a:rPr>
              <a:t>阳极氧化处理铝合金机壳，增强环境耐受性、耐腐蚀性，减少重量，增强热传导性，降低内部温升。</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q"/>
            </a:pPr>
            <a:r>
              <a:rPr lang="zh-CN" altLang="en-US" sz="1900" b="1" dirty="0">
                <a:latin typeface="Arial" panose="020B0604020202020204" pitchFamily="34" charset="0"/>
                <a:ea typeface="楷体_GB2312" pitchFamily="49" charset="-122"/>
              </a:rPr>
              <a:t>附有免误装置的安装系统</a:t>
            </a:r>
            <a:endParaRPr lang="zh-CN" altLang="en-US" sz="1900" dirty="0">
              <a:latin typeface="Times New Roman" panose="02020603050405020304" pitchFamily="18" charset="0"/>
              <a:cs typeface="Times New Roman" panose="02020603050405020304" pitchFamily="18" charset="0"/>
            </a:endParaRPr>
          </a:p>
          <a:p>
            <a:pPr algn="just">
              <a:spcBef>
                <a:spcPct val="50000"/>
              </a:spcBef>
              <a:buClr>
                <a:srgbClr val="FF3300"/>
              </a:buClr>
              <a:buFont typeface="Wingdings" panose="05000000000000000000" pitchFamily="2" charset="2"/>
              <a:buChar char="q"/>
            </a:pPr>
            <a:r>
              <a:rPr lang="zh-CN" altLang="en-US" sz="1900" b="1" dirty="0">
                <a:latin typeface="Arial" panose="020B0604020202020204" pitchFamily="34" charset="0"/>
                <a:ea typeface="楷体_GB2312" pitchFamily="49" charset="-122"/>
              </a:rPr>
              <a:t>高径向承载能力</a:t>
            </a:r>
            <a:r>
              <a:rPr lang="zh-CN" altLang="en-US" sz="1900" dirty="0">
                <a:latin typeface="Arial" panose="020B0604020202020204" pitchFamily="34" charset="0"/>
              </a:rPr>
              <a:t> </a:t>
            </a:r>
            <a:endParaRPr lang="zh-CN" altLang="en-US" sz="1900">
              <a:latin typeface="Arial" panose="020B0604020202020204" pitchFamily="34" charset="0"/>
            </a:endParaRPr>
          </a:p>
        </p:txBody>
      </p:sp>
      <p:sp>
        <p:nvSpPr>
          <p:cNvPr id="64515" name="矩形 64514"/>
          <p:cNvSpPr>
            <a:spLocks noRot="1"/>
          </p:cNvSpPr>
          <p:nvPr/>
        </p:nvSpPr>
        <p:spPr>
          <a:xfrm>
            <a:off x="1811338" y="179388"/>
            <a:ext cx="8540750" cy="1143000"/>
          </a:xfrm>
          <a:prstGeom prst="rect">
            <a:avLst/>
          </a:prstGeom>
          <a:noFill/>
          <a:ln w="9525">
            <a:noFill/>
          </a:ln>
        </p:spPr>
        <p:txBody>
          <a:bodyPr anchor="ctr" anchorCtr="0"/>
          <a:p>
            <a:r>
              <a:rPr lang="en-US" altLang="zh-CN" sz="4000">
                <a:solidFill>
                  <a:schemeClr val="bg1"/>
                </a:solidFill>
                <a:latin typeface="Arial" panose="020B0604020202020204" pitchFamily="34" charset="0"/>
              </a:rPr>
              <a:t>NS/PS</a:t>
            </a:r>
            <a:r>
              <a:rPr lang="zh-CN" altLang="en-US" sz="4000" dirty="0">
                <a:solidFill>
                  <a:schemeClr val="bg1"/>
                </a:solidFill>
                <a:latin typeface="Arial" panose="020B0604020202020204" pitchFamily="34" charset="0"/>
              </a:rPr>
              <a:t>系列减速器的特点</a:t>
            </a:r>
            <a:r>
              <a:rPr lang="zh-CN" altLang="en-US" sz="2500" b="1" dirty="0">
                <a:solidFill>
                  <a:schemeClr val="bg1"/>
                </a:solidFill>
                <a:latin typeface="Arial" panose="020B0604020202020204" pitchFamily="34" charset="0"/>
              </a:rPr>
              <a:t>（</a:t>
            </a:r>
            <a:r>
              <a:rPr lang="zh-CN" altLang="en-US" sz="3000" b="1" dirty="0">
                <a:solidFill>
                  <a:schemeClr val="bg1"/>
                </a:solidFill>
                <a:latin typeface="Arial" panose="020B0604020202020204" pitchFamily="34" charset="0"/>
              </a:rPr>
              <a:t>续）</a:t>
            </a:r>
            <a:endParaRPr lang="zh-CN" altLang="en-US" sz="3000" b="1" dirty="0">
              <a:solidFill>
                <a:schemeClr val="bg1"/>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文本占位符 4099"/>
          <p:cNvSpPr txBox="1">
            <a:spLocks noRot="1"/>
          </p:cNvSpPr>
          <p:nvPr>
            <p:ph type="body" idx="1"/>
          </p:nvPr>
        </p:nvSpPr>
        <p:spPr/>
        <p:txBody>
          <a:bodyPr vert="horz" wrap="square" lIns="91440" tIns="45720" rIns="91440" bIns="45720" anchor="t" anchorCtr="0"/>
          <a:p>
            <a:pPr marL="990600" lvl="1" indent="-533400">
              <a:lnSpc>
                <a:spcPct val="90000"/>
              </a:lnSpc>
              <a:buFont typeface="Wingdings" panose="05000000000000000000" pitchFamily="2" charset="2"/>
              <a:buAutoNum type="alphaUcPeriod"/>
            </a:pPr>
            <a:r>
              <a:rPr lang="zh-CN" altLang="en-US" sz="2200" dirty="0"/>
              <a:t>选择减速器的精度等级（回差精度）和机型（直线性或直角型）</a:t>
            </a:r>
            <a:endParaRPr lang="zh-CN" altLang="en-US" sz="2200" dirty="0"/>
          </a:p>
          <a:p>
            <a:pPr marL="990600" lvl="1" indent="-533400">
              <a:lnSpc>
                <a:spcPct val="90000"/>
              </a:lnSpc>
              <a:buFont typeface="Wingdings" panose="05000000000000000000" pitchFamily="2" charset="2"/>
              <a:buAutoNum type="alphaUcPeriod"/>
            </a:pPr>
            <a:r>
              <a:rPr lang="zh-CN" altLang="en-US" sz="2200" dirty="0"/>
              <a:t>使用精确方法或普通方法选择合适的减速器</a:t>
            </a:r>
            <a:endParaRPr lang="zh-CN" altLang="en-US" sz="2200" dirty="0"/>
          </a:p>
          <a:p>
            <a:pPr marL="990600" lvl="1" indent="-533400">
              <a:lnSpc>
                <a:spcPct val="90000"/>
              </a:lnSpc>
              <a:buFont typeface="Wingdings" panose="05000000000000000000" pitchFamily="2" charset="2"/>
              <a:buNone/>
            </a:pPr>
            <a:r>
              <a:rPr lang="zh-CN" altLang="en-US" sz="2200" dirty="0"/>
              <a:t>    普通方法</a:t>
            </a:r>
            <a:r>
              <a:rPr lang="zh-CN" altLang="en-US" sz="2400" dirty="0"/>
              <a:t>：</a:t>
            </a:r>
            <a:endParaRPr lang="zh-CN" altLang="en-US" sz="2400" dirty="0"/>
          </a:p>
          <a:p>
            <a:pPr marL="990600" lvl="1" indent="-533400">
              <a:lnSpc>
                <a:spcPct val="90000"/>
              </a:lnSpc>
              <a:buNone/>
            </a:pPr>
            <a:r>
              <a:rPr lang="zh-CN" altLang="en-US" sz="2400">
                <a:solidFill>
                  <a:schemeClr val="hlink"/>
                </a:solidFill>
              </a:rPr>
              <a:t>    </a:t>
            </a:r>
            <a:r>
              <a:rPr lang="en-US" altLang="zh-CN" sz="2000">
                <a:solidFill>
                  <a:srgbClr val="FF3300"/>
                </a:solidFill>
              </a:rPr>
              <a:t>1.  </a:t>
            </a:r>
            <a:r>
              <a:rPr lang="zh-CN" altLang="en-US" sz="2000" dirty="0">
                <a:solidFill>
                  <a:srgbClr val="FF3300"/>
                </a:solidFill>
              </a:rPr>
              <a:t>取得电机稳定工作时确定转速下的连续输出扭矩</a:t>
            </a:r>
            <a:r>
              <a:rPr lang="en-US" altLang="zh-CN" sz="2000">
                <a:solidFill>
                  <a:srgbClr val="FF3300"/>
                </a:solidFill>
              </a:rPr>
              <a:t>T</a:t>
            </a:r>
            <a:r>
              <a:rPr lang="en-US" altLang="zh-CN" sz="1000">
                <a:solidFill>
                  <a:srgbClr val="FF3300"/>
                </a:solidFill>
              </a:rPr>
              <a:t>M</a:t>
            </a:r>
            <a:endParaRPr lang="en-US" altLang="zh-CN" sz="2000">
              <a:solidFill>
                <a:srgbClr val="FF3300"/>
              </a:solidFill>
            </a:endParaRPr>
          </a:p>
          <a:p>
            <a:pPr marL="990600" lvl="1" indent="-533400">
              <a:lnSpc>
                <a:spcPct val="90000"/>
              </a:lnSpc>
              <a:buNone/>
            </a:pPr>
            <a:r>
              <a:rPr lang="en-US" altLang="zh-CN" sz="2000">
                <a:solidFill>
                  <a:srgbClr val="FF3300"/>
                </a:solidFill>
              </a:rPr>
              <a:t>     2.  </a:t>
            </a:r>
            <a:r>
              <a:rPr lang="zh-CN" altLang="en-US" sz="2000" dirty="0">
                <a:solidFill>
                  <a:srgbClr val="FF3300"/>
                </a:solidFill>
              </a:rPr>
              <a:t>计算你需要使用的减速器扭矩</a:t>
            </a:r>
            <a:r>
              <a:rPr lang="en-US" altLang="zh-CN" sz="2000" err="1">
                <a:solidFill>
                  <a:srgbClr val="FF3300"/>
                </a:solidFill>
              </a:rPr>
              <a:t>T</a:t>
            </a:r>
            <a:r>
              <a:rPr lang="en-US" altLang="zh-CN" sz="1400" err="1">
                <a:solidFill>
                  <a:srgbClr val="FF3300"/>
                </a:solidFill>
              </a:rPr>
              <a:t>r</a:t>
            </a:r>
            <a:endParaRPr lang="en-US" altLang="zh-CN" sz="2000">
              <a:solidFill>
                <a:srgbClr val="FF3300"/>
              </a:solidFill>
            </a:endParaRPr>
          </a:p>
          <a:p>
            <a:pPr marL="990600" lvl="1" indent="-533400">
              <a:lnSpc>
                <a:spcPct val="90000"/>
              </a:lnSpc>
              <a:buNone/>
            </a:pPr>
            <a:r>
              <a:rPr lang="en-US" altLang="zh-CN" sz="2000">
                <a:solidFill>
                  <a:srgbClr val="FF3300"/>
                </a:solidFill>
              </a:rPr>
              <a:t>                           </a:t>
            </a:r>
            <a:r>
              <a:rPr lang="en-US" altLang="zh-CN" sz="2000" err="1">
                <a:solidFill>
                  <a:srgbClr val="FF3300"/>
                </a:solidFill>
              </a:rPr>
              <a:t>T</a:t>
            </a:r>
            <a:r>
              <a:rPr lang="en-US" altLang="zh-CN" sz="1400" err="1">
                <a:solidFill>
                  <a:srgbClr val="FF3300"/>
                </a:solidFill>
              </a:rPr>
              <a:t>r</a:t>
            </a:r>
            <a:r>
              <a:rPr lang="en-US" altLang="zh-CN" sz="2000">
                <a:solidFill>
                  <a:srgbClr val="FF3300"/>
                </a:solidFill>
              </a:rPr>
              <a:t> = T</a:t>
            </a:r>
            <a:r>
              <a:rPr lang="en-US" altLang="zh-CN" sz="1000">
                <a:solidFill>
                  <a:srgbClr val="FF3300"/>
                </a:solidFill>
              </a:rPr>
              <a:t>M</a:t>
            </a:r>
            <a:r>
              <a:rPr lang="en-US" altLang="zh-CN" sz="2000">
                <a:solidFill>
                  <a:srgbClr val="FF3300"/>
                </a:solidFill>
              </a:rPr>
              <a:t> x i x e </a:t>
            </a:r>
            <a:endParaRPr lang="en-US" altLang="zh-CN" sz="2000">
              <a:solidFill>
                <a:srgbClr val="FF3300"/>
              </a:solidFill>
            </a:endParaRPr>
          </a:p>
          <a:p>
            <a:pPr marL="990600" lvl="1" indent="-533400">
              <a:lnSpc>
                <a:spcPct val="90000"/>
              </a:lnSpc>
              <a:buNone/>
            </a:pPr>
            <a:r>
              <a:rPr lang="en-US" altLang="zh-CN" sz="2000">
                <a:solidFill>
                  <a:srgbClr val="FF3300"/>
                </a:solidFill>
              </a:rPr>
              <a:t>     3.  </a:t>
            </a:r>
            <a:r>
              <a:rPr lang="zh-CN" altLang="en-US" sz="2000" dirty="0">
                <a:solidFill>
                  <a:srgbClr val="FF3300"/>
                </a:solidFill>
              </a:rPr>
              <a:t>使减速器平均输入转速</a:t>
            </a:r>
            <a:r>
              <a:rPr lang="en-US" altLang="zh-CN" sz="2400">
                <a:solidFill>
                  <a:srgbClr val="FF3300"/>
                </a:solidFill>
              </a:rPr>
              <a:t>n</a:t>
            </a:r>
            <a:r>
              <a:rPr lang="en-US" altLang="zh-CN" sz="1200">
                <a:solidFill>
                  <a:srgbClr val="FF3300"/>
                </a:solidFill>
              </a:rPr>
              <a:t>m</a:t>
            </a:r>
            <a:r>
              <a:rPr lang="en-US" altLang="zh-CN" sz="2000">
                <a:solidFill>
                  <a:srgbClr val="FF3300"/>
                </a:solidFill>
              </a:rPr>
              <a:t>=</a:t>
            </a:r>
            <a:r>
              <a:rPr lang="zh-CN" altLang="en-US" sz="2000" dirty="0">
                <a:solidFill>
                  <a:srgbClr val="FF3300"/>
                </a:solidFill>
              </a:rPr>
              <a:t>电机在额定扭矩下的转速</a:t>
            </a:r>
            <a:endParaRPr lang="zh-CN" altLang="en-US" sz="2000" dirty="0">
              <a:solidFill>
                <a:srgbClr val="FF3300"/>
              </a:solidFill>
            </a:endParaRPr>
          </a:p>
          <a:p>
            <a:pPr marL="990600" lvl="1" indent="-533400">
              <a:lnSpc>
                <a:spcPct val="90000"/>
              </a:lnSpc>
              <a:buNone/>
            </a:pPr>
            <a:r>
              <a:rPr lang="zh-CN" altLang="en-US" sz="2000">
                <a:solidFill>
                  <a:srgbClr val="FF3300"/>
                </a:solidFill>
              </a:rPr>
              <a:t>     </a:t>
            </a:r>
            <a:r>
              <a:rPr lang="en-US" altLang="zh-CN" sz="2000">
                <a:solidFill>
                  <a:srgbClr val="FF3300"/>
                </a:solidFill>
              </a:rPr>
              <a:t>4.  </a:t>
            </a:r>
            <a:r>
              <a:rPr lang="zh-CN" altLang="en-US" sz="2000" dirty="0">
                <a:solidFill>
                  <a:srgbClr val="FF3300"/>
                </a:solidFill>
              </a:rPr>
              <a:t>比较</a:t>
            </a:r>
            <a:r>
              <a:rPr lang="en-US" altLang="zh-CN" sz="2000">
                <a:solidFill>
                  <a:srgbClr val="FF3300"/>
                </a:solidFill>
              </a:rPr>
              <a:t>T</a:t>
            </a:r>
            <a:r>
              <a:rPr lang="en-US" altLang="zh-CN" sz="1400">
                <a:solidFill>
                  <a:srgbClr val="FF3300"/>
                </a:solidFill>
              </a:rPr>
              <a:t>r</a:t>
            </a:r>
            <a:r>
              <a:rPr lang="zh-CN" altLang="en-US" sz="2000" dirty="0">
                <a:solidFill>
                  <a:srgbClr val="FF3300"/>
                </a:solidFill>
              </a:rPr>
              <a:t>与减速器在</a:t>
            </a:r>
            <a:r>
              <a:rPr lang="en-US" altLang="zh-CN" sz="2400" err="1">
                <a:solidFill>
                  <a:srgbClr val="FF3300"/>
                </a:solidFill>
              </a:rPr>
              <a:t>n</a:t>
            </a:r>
            <a:r>
              <a:rPr lang="en-US" altLang="zh-CN" sz="1000" err="1">
                <a:solidFill>
                  <a:srgbClr val="FF3300"/>
                </a:solidFill>
              </a:rPr>
              <a:t>M</a:t>
            </a:r>
            <a:r>
              <a:rPr lang="zh-CN" altLang="en-US" sz="2000" dirty="0">
                <a:solidFill>
                  <a:srgbClr val="FF3300"/>
                </a:solidFill>
              </a:rPr>
              <a:t>转速下的额定转矩</a:t>
            </a:r>
            <a:endParaRPr lang="zh-CN" altLang="en-US" sz="2000" dirty="0">
              <a:solidFill>
                <a:srgbClr val="FF3300"/>
              </a:solidFill>
            </a:endParaRPr>
          </a:p>
          <a:p>
            <a:pPr marL="990600" lvl="1" indent="-533400">
              <a:lnSpc>
                <a:spcPct val="90000"/>
              </a:lnSpc>
              <a:buNone/>
            </a:pPr>
            <a:r>
              <a:rPr lang="zh-CN" altLang="en-US" sz="2000" dirty="0">
                <a:solidFill>
                  <a:srgbClr val="FF3300"/>
                </a:solidFill>
              </a:rPr>
              <a:t>     </a:t>
            </a:r>
            <a:r>
              <a:rPr lang="en-US" altLang="zh-CN" sz="2000">
                <a:solidFill>
                  <a:srgbClr val="FF3300"/>
                </a:solidFill>
              </a:rPr>
              <a:t>5.  </a:t>
            </a:r>
            <a:r>
              <a:rPr lang="en-US" altLang="zh-CN" sz="2000" err="1">
                <a:solidFill>
                  <a:srgbClr val="FF3300"/>
                </a:solidFill>
              </a:rPr>
              <a:t>T</a:t>
            </a:r>
            <a:r>
              <a:rPr lang="en-US" altLang="zh-CN" sz="1400" err="1">
                <a:solidFill>
                  <a:srgbClr val="FF3300"/>
                </a:solidFill>
              </a:rPr>
              <a:t>r</a:t>
            </a:r>
            <a:r>
              <a:rPr lang="zh-CN" altLang="en-US" sz="2000" dirty="0">
                <a:solidFill>
                  <a:srgbClr val="FF3300"/>
                </a:solidFill>
              </a:rPr>
              <a:t>如果比表</a:t>
            </a:r>
            <a:r>
              <a:rPr lang="en-US" altLang="zh-CN" sz="2000">
                <a:solidFill>
                  <a:srgbClr val="FF3300"/>
                </a:solidFill>
              </a:rPr>
              <a:t>1</a:t>
            </a:r>
            <a:r>
              <a:rPr lang="zh-CN" altLang="en-US" sz="2000" dirty="0">
                <a:solidFill>
                  <a:srgbClr val="FF3300"/>
                </a:solidFill>
              </a:rPr>
              <a:t>中的</a:t>
            </a:r>
            <a:r>
              <a:rPr lang="en-US" altLang="zh-CN" sz="2000">
                <a:solidFill>
                  <a:srgbClr val="FF3300"/>
                </a:solidFill>
              </a:rPr>
              <a:t>T</a:t>
            </a:r>
            <a:r>
              <a:rPr lang="zh-CN" altLang="en-US" sz="2000" dirty="0">
                <a:solidFill>
                  <a:srgbClr val="FF3300"/>
                </a:solidFill>
              </a:rPr>
              <a:t>大，则继续；如果小，则改选大些的减速器</a:t>
            </a:r>
            <a:endParaRPr lang="zh-CN" altLang="en-US" sz="2000">
              <a:solidFill>
                <a:srgbClr val="FF3300"/>
              </a:solidFill>
            </a:endParaRPr>
          </a:p>
          <a:p>
            <a:pPr marL="990600" lvl="1" indent="-533400">
              <a:lnSpc>
                <a:spcPct val="90000"/>
              </a:lnSpc>
              <a:buNone/>
            </a:pPr>
            <a:endParaRPr lang="zh-CN" altLang="en-US" sz="2400">
              <a:solidFill>
                <a:schemeClr val="hlink"/>
              </a:solidFill>
            </a:endParaRPr>
          </a:p>
        </p:txBody>
      </p:sp>
      <p:sp>
        <p:nvSpPr>
          <p:cNvPr id="4101" name="矩形 4100"/>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减速器的选择</a:t>
            </a:r>
            <a:endParaRPr lang="zh-CN" altLang="en-US" sz="4000" b="1" dirty="0">
              <a:solidFill>
                <a:schemeClr val="bg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文本占位符 5123"/>
          <p:cNvSpPr txBox="1">
            <a:spLocks noRot="1"/>
          </p:cNvSpPr>
          <p:nvPr>
            <p:ph type="body" idx="1"/>
          </p:nvPr>
        </p:nvSpPr>
        <p:spPr/>
        <p:txBody>
          <a:bodyPr vert="horz" wrap="square" lIns="91440" tIns="45720" rIns="91440" bIns="45720" anchor="t" anchorCtr="0"/>
          <a:p>
            <a:pPr lvl="1">
              <a:buNone/>
            </a:pPr>
            <a:r>
              <a:rPr lang="en-US" altLang="zh-CN" sz="2000"/>
              <a:t>     </a:t>
            </a:r>
            <a:r>
              <a:rPr lang="en-US" altLang="zh-CN" sz="2000">
                <a:solidFill>
                  <a:srgbClr val="FF3300"/>
                </a:solidFill>
              </a:rPr>
              <a:t>6.  </a:t>
            </a:r>
            <a:r>
              <a:rPr lang="zh-CN" altLang="en-US" sz="2000" dirty="0">
                <a:solidFill>
                  <a:srgbClr val="FF3300"/>
                </a:solidFill>
              </a:rPr>
              <a:t>减速器在使用过程中是否超过</a:t>
            </a:r>
            <a:r>
              <a:rPr lang="en-US" altLang="zh-CN" sz="2000">
                <a:solidFill>
                  <a:srgbClr val="FF3300"/>
                </a:solidFill>
              </a:rPr>
              <a:t>0.9</a:t>
            </a:r>
            <a:r>
              <a:rPr lang="zh-CN" altLang="en-US" sz="2000" dirty="0">
                <a:solidFill>
                  <a:srgbClr val="FF3300"/>
                </a:solidFill>
              </a:rPr>
              <a:t>倍的</a:t>
            </a:r>
            <a:r>
              <a:rPr lang="en-US" altLang="zh-CN" sz="2000" err="1">
                <a:solidFill>
                  <a:srgbClr val="FF3300"/>
                </a:solidFill>
              </a:rPr>
              <a:t>T</a:t>
            </a:r>
            <a:r>
              <a:rPr lang="en-US" altLang="zh-CN" sz="1200" err="1">
                <a:solidFill>
                  <a:srgbClr val="FF3300"/>
                </a:solidFill>
              </a:rPr>
              <a:t>peak</a:t>
            </a:r>
            <a:r>
              <a:rPr lang="zh-CN" altLang="en-US" sz="2000">
                <a:solidFill>
                  <a:srgbClr val="FF3300"/>
                </a:solidFill>
              </a:rPr>
              <a:t>，</a:t>
            </a:r>
            <a:r>
              <a:rPr lang="zh-CN" altLang="en-US" sz="2000" dirty="0">
                <a:solidFill>
                  <a:srgbClr val="FF3300"/>
                </a:solidFill>
              </a:rPr>
              <a:t>如果是，则改选大减速器；如果否，则继续</a:t>
            </a:r>
            <a:endParaRPr lang="zh-CN" altLang="en-US" sz="1200" dirty="0">
              <a:solidFill>
                <a:srgbClr val="FF3300"/>
              </a:solidFill>
            </a:endParaRPr>
          </a:p>
          <a:p>
            <a:pPr lvl="1">
              <a:buNone/>
            </a:pPr>
            <a:r>
              <a:rPr lang="zh-CN" altLang="en-US" sz="2000">
                <a:solidFill>
                  <a:srgbClr val="FF3300"/>
                </a:solidFill>
              </a:rPr>
              <a:t>     </a:t>
            </a:r>
            <a:r>
              <a:rPr lang="en-US" altLang="zh-CN" sz="2000">
                <a:solidFill>
                  <a:srgbClr val="FF3300"/>
                </a:solidFill>
              </a:rPr>
              <a:t>7.  </a:t>
            </a:r>
            <a:r>
              <a:rPr lang="zh-CN" altLang="en-US" sz="2000" dirty="0">
                <a:solidFill>
                  <a:srgbClr val="FF3300"/>
                </a:solidFill>
              </a:rPr>
              <a:t>计算减速器平均输出转速</a:t>
            </a:r>
            <a:endParaRPr lang="zh-CN" altLang="en-US" sz="2000">
              <a:solidFill>
                <a:srgbClr val="FF3300"/>
              </a:solidFill>
            </a:endParaRPr>
          </a:p>
          <a:p>
            <a:pPr lvl="1">
              <a:buNone/>
            </a:pPr>
            <a:r>
              <a:rPr lang="zh-CN" altLang="en-US" sz="2000">
                <a:solidFill>
                  <a:srgbClr val="FF3300"/>
                </a:solidFill>
              </a:rPr>
              <a:t> </a:t>
            </a:r>
            <a:r>
              <a:rPr lang="zh-CN" altLang="en-US" sz="2000" dirty="0">
                <a:solidFill>
                  <a:srgbClr val="FF3300"/>
                </a:solidFill>
              </a:rPr>
              <a:t>                           </a:t>
            </a:r>
            <a:r>
              <a:rPr lang="en-US" altLang="zh-CN" sz="2400" err="1">
                <a:solidFill>
                  <a:srgbClr val="FF3300"/>
                </a:solidFill>
              </a:rPr>
              <a:t>n</a:t>
            </a:r>
            <a:r>
              <a:rPr lang="en-US" altLang="zh-CN" sz="1200" err="1">
                <a:solidFill>
                  <a:srgbClr val="FF3300"/>
                </a:solidFill>
              </a:rPr>
              <a:t>mout</a:t>
            </a:r>
            <a:r>
              <a:rPr lang="en-US" altLang="zh-CN" sz="2000">
                <a:solidFill>
                  <a:srgbClr val="FF3300"/>
                </a:solidFill>
              </a:rPr>
              <a:t> = </a:t>
            </a:r>
            <a:r>
              <a:rPr lang="en-US" altLang="zh-CN" sz="2400">
                <a:solidFill>
                  <a:srgbClr val="FF3300"/>
                </a:solidFill>
              </a:rPr>
              <a:t>n</a:t>
            </a:r>
            <a:r>
              <a:rPr lang="en-US" altLang="zh-CN" sz="1200">
                <a:solidFill>
                  <a:srgbClr val="FF3300"/>
                </a:solidFill>
              </a:rPr>
              <a:t>m</a:t>
            </a:r>
            <a:r>
              <a:rPr lang="en-US" altLang="zh-CN" sz="2000">
                <a:solidFill>
                  <a:srgbClr val="FF3300"/>
                </a:solidFill>
              </a:rPr>
              <a:t> / i </a:t>
            </a:r>
            <a:endParaRPr lang="en-US" altLang="zh-CN" sz="2000">
              <a:solidFill>
                <a:srgbClr val="FF3300"/>
              </a:solidFill>
            </a:endParaRPr>
          </a:p>
          <a:p>
            <a:pPr lvl="1">
              <a:buNone/>
            </a:pPr>
            <a:r>
              <a:rPr lang="en-US" altLang="zh-CN" sz="2000">
                <a:solidFill>
                  <a:srgbClr val="FF3300"/>
                </a:solidFill>
              </a:rPr>
              <a:t>	 8.  </a:t>
            </a:r>
            <a:r>
              <a:rPr lang="zh-CN" altLang="en-US" sz="2000" dirty="0">
                <a:solidFill>
                  <a:srgbClr val="FF3300"/>
                </a:solidFill>
              </a:rPr>
              <a:t>比较减速器径向与轴向的实际负载值与额定负载值（表</a:t>
            </a:r>
            <a:r>
              <a:rPr lang="en-US" altLang="zh-CN" sz="2000">
                <a:solidFill>
                  <a:srgbClr val="FF3300"/>
                </a:solidFill>
              </a:rPr>
              <a:t>2</a:t>
            </a:r>
            <a:r>
              <a:rPr lang="zh-CN" altLang="en-US" sz="2000" dirty="0">
                <a:solidFill>
                  <a:srgbClr val="FF3300"/>
                </a:solidFill>
              </a:rPr>
              <a:t>）</a:t>
            </a:r>
            <a:endParaRPr lang="zh-CN" altLang="en-US" sz="2000" dirty="0">
              <a:solidFill>
                <a:srgbClr val="FF3300"/>
              </a:solidFill>
            </a:endParaRPr>
          </a:p>
          <a:p>
            <a:pPr lvl="1">
              <a:buNone/>
            </a:pPr>
            <a:r>
              <a:rPr lang="zh-CN" altLang="en-US" sz="2000">
                <a:solidFill>
                  <a:srgbClr val="FF3300"/>
                </a:solidFill>
              </a:rPr>
              <a:t>	 </a:t>
            </a:r>
            <a:r>
              <a:rPr lang="en-US" altLang="zh-CN" sz="2000">
                <a:solidFill>
                  <a:srgbClr val="FF3300"/>
                </a:solidFill>
              </a:rPr>
              <a:t>9.  </a:t>
            </a:r>
            <a:r>
              <a:rPr lang="zh-CN" altLang="en-US" sz="2000" dirty="0">
                <a:solidFill>
                  <a:srgbClr val="FF3300"/>
                </a:solidFill>
              </a:rPr>
              <a:t>额定负载值如果不够，改选大减速器；如果足够，就可以订购。</a:t>
            </a:r>
            <a:endParaRPr lang="zh-CN" altLang="en-US" sz="2000">
              <a:solidFill>
                <a:srgbClr val="FF3300"/>
              </a:solidFill>
            </a:endParaRPr>
          </a:p>
          <a:p>
            <a:pPr lvl="1">
              <a:buNone/>
            </a:pPr>
            <a:r>
              <a:rPr lang="zh-CN" altLang="en-US" sz="2000">
                <a:solidFill>
                  <a:srgbClr val="FF3300"/>
                </a:solidFill>
              </a:rPr>
              <a:t> </a:t>
            </a:r>
            <a:endParaRPr lang="zh-CN" altLang="en-US">
              <a:solidFill>
                <a:srgbClr val="FF3300"/>
              </a:solidFill>
            </a:endParaRPr>
          </a:p>
        </p:txBody>
      </p:sp>
      <p:sp>
        <p:nvSpPr>
          <p:cNvPr id="5126" name="矩形 5125"/>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减速器的选择</a:t>
            </a:r>
            <a:r>
              <a:rPr lang="zh-CN" altLang="en-US" sz="3000" b="1" dirty="0">
                <a:solidFill>
                  <a:schemeClr val="bg1"/>
                </a:solidFill>
                <a:latin typeface="Arial" panose="020B0604020202020204" pitchFamily="34" charset="0"/>
              </a:rPr>
              <a:t>（续）</a:t>
            </a:r>
            <a:endParaRPr lang="zh-CN" altLang="en-US" sz="4000" b="1" dirty="0">
              <a:solidFill>
                <a:schemeClr val="bg1"/>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矩形 83969"/>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减速器的选择</a:t>
            </a:r>
            <a:r>
              <a:rPr lang="en-US" altLang="zh-CN" sz="4000" b="1" dirty="0">
                <a:solidFill>
                  <a:schemeClr val="bg1"/>
                </a:solidFill>
                <a:latin typeface="Arial" panose="020B0604020202020204" pitchFamily="34" charset="0"/>
              </a:rPr>
              <a:t>——</a:t>
            </a:r>
            <a:r>
              <a:rPr lang="zh-CN" altLang="en-US" sz="4000" b="1" dirty="0">
                <a:solidFill>
                  <a:schemeClr val="bg1"/>
                </a:solidFill>
                <a:latin typeface="Arial" panose="020B0604020202020204" pitchFamily="34" charset="0"/>
              </a:rPr>
              <a:t>实例</a:t>
            </a:r>
            <a:endParaRPr lang="zh-CN" altLang="en-US" sz="4000" b="1">
              <a:solidFill>
                <a:schemeClr val="bg1"/>
              </a:solidFill>
              <a:latin typeface="Arial" panose="020B0604020202020204" pitchFamily="34" charset="0"/>
            </a:endParaRPr>
          </a:p>
        </p:txBody>
      </p:sp>
      <p:sp>
        <p:nvSpPr>
          <p:cNvPr id="83971" name="文本框 83970"/>
          <p:cNvSpPr txBox="1"/>
          <p:nvPr/>
        </p:nvSpPr>
        <p:spPr>
          <a:xfrm>
            <a:off x="2565400" y="1447800"/>
            <a:ext cx="7569200" cy="4107815"/>
          </a:xfrm>
          <a:prstGeom prst="rect">
            <a:avLst/>
          </a:prstGeom>
          <a:noFill/>
          <a:ln w="9525">
            <a:noFill/>
          </a:ln>
        </p:spPr>
        <p:txBody>
          <a:bodyPr>
            <a:spAutoFit/>
          </a:bodyPr>
          <a:p>
            <a:pPr>
              <a:spcBef>
                <a:spcPct val="50000"/>
              </a:spcBef>
            </a:pPr>
            <a:r>
              <a:rPr lang="zh-CN" altLang="en-US" dirty="0">
                <a:latin typeface="Arial" panose="020B0604020202020204" pitchFamily="34" charset="0"/>
              </a:rPr>
              <a:t>使用电机是松下伺服</a:t>
            </a:r>
            <a:r>
              <a:rPr lang="en-US" altLang="zh-CN">
                <a:latin typeface="Arial" panose="020B0604020202020204" pitchFamily="34" charset="0"/>
              </a:rPr>
              <a:t>MSMA022A1C</a:t>
            </a:r>
            <a:r>
              <a:rPr lang="zh-CN" altLang="en-US">
                <a:latin typeface="Arial" panose="020B0604020202020204" pitchFamily="34" charset="0"/>
              </a:rPr>
              <a:t>，</a:t>
            </a:r>
            <a:r>
              <a:rPr lang="zh-CN" altLang="en-US" dirty="0">
                <a:latin typeface="Arial" panose="020B0604020202020204" pitchFamily="34" charset="0"/>
              </a:rPr>
              <a:t>需要精度</a:t>
            </a:r>
            <a:r>
              <a:rPr lang="en-US" altLang="zh-CN" dirty="0">
                <a:latin typeface="Arial" panose="020B0604020202020204" pitchFamily="34" charset="0"/>
              </a:rPr>
              <a:t>4</a:t>
            </a:r>
            <a:r>
              <a:rPr lang="zh-CN" altLang="en-US" dirty="0">
                <a:latin typeface="Arial" panose="020B0604020202020204" pitchFamily="34" charset="0"/>
              </a:rPr>
              <a:t>弧分，直线型，减速比</a:t>
            </a:r>
            <a:r>
              <a:rPr lang="en-US" altLang="zh-CN" dirty="0">
                <a:latin typeface="Arial" panose="020B0604020202020204" pitchFamily="34" charset="0"/>
              </a:rPr>
              <a:t>10</a:t>
            </a:r>
            <a:endParaRPr lang="en-US" altLang="zh-CN" dirty="0">
              <a:latin typeface="Arial" panose="020B0604020202020204" pitchFamily="34" charset="0"/>
            </a:endParaRPr>
          </a:p>
          <a:p>
            <a:pPr>
              <a:spcBef>
                <a:spcPct val="50000"/>
              </a:spcBef>
            </a:pPr>
            <a:r>
              <a:rPr lang="zh-CN" altLang="en-US" dirty="0">
                <a:latin typeface="Arial" panose="020B0604020202020204" pitchFamily="34" charset="0"/>
              </a:rPr>
              <a:t>粗选为</a:t>
            </a:r>
            <a:r>
              <a:rPr lang="en-US" altLang="zh-CN">
                <a:latin typeface="Arial" panose="020B0604020202020204" pitchFamily="34" charset="0"/>
              </a:rPr>
              <a:t>NS60-010</a:t>
            </a:r>
            <a:endParaRPr lang="en-US" altLang="zh-CN">
              <a:latin typeface="Arial" panose="020B0604020202020204" pitchFamily="34" charset="0"/>
            </a:endParaRPr>
          </a:p>
          <a:p>
            <a:pPr>
              <a:spcBef>
                <a:spcPct val="50000"/>
              </a:spcBef>
            </a:pPr>
            <a:r>
              <a:rPr lang="zh-CN" altLang="en-US" dirty="0">
                <a:latin typeface="Arial" panose="020B0604020202020204" pitchFamily="34" charset="0"/>
              </a:rPr>
              <a:t>电机额定扭矩</a:t>
            </a:r>
            <a:r>
              <a:rPr lang="en-US" altLang="zh-CN">
                <a:latin typeface="Arial" panose="020B0604020202020204" pitchFamily="34" charset="0"/>
              </a:rPr>
              <a:t>T</a:t>
            </a:r>
            <a:r>
              <a:rPr lang="en-US" altLang="zh-CN" sz="1200">
                <a:latin typeface="Arial" panose="020B0604020202020204" pitchFamily="34" charset="0"/>
              </a:rPr>
              <a:t>M </a:t>
            </a:r>
            <a:r>
              <a:rPr lang="en-US" altLang="zh-CN">
                <a:latin typeface="Arial" panose="020B0604020202020204" pitchFamily="34" charset="0"/>
              </a:rPr>
              <a:t>= 0.64 Nm</a:t>
            </a:r>
            <a:endParaRPr lang="en-US" altLang="zh-CN">
              <a:latin typeface="Arial" panose="020B0604020202020204" pitchFamily="34" charset="0"/>
            </a:endParaRPr>
          </a:p>
          <a:p>
            <a:pPr>
              <a:spcBef>
                <a:spcPct val="50000"/>
              </a:spcBef>
            </a:pPr>
            <a:r>
              <a:rPr lang="en-US" altLang="zh-CN" err="1">
                <a:latin typeface="Arial" panose="020B0604020202020204" pitchFamily="34" charset="0"/>
              </a:rPr>
              <a:t>T</a:t>
            </a:r>
            <a:r>
              <a:rPr lang="en-US" altLang="zh-CN" sz="1200" err="1">
                <a:latin typeface="Arial" panose="020B0604020202020204" pitchFamily="34" charset="0"/>
              </a:rPr>
              <a:t>r</a:t>
            </a:r>
            <a:r>
              <a:rPr lang="en-US" altLang="zh-CN" err="1">
                <a:latin typeface="Arial" panose="020B0604020202020204" pitchFamily="34" charset="0"/>
              </a:rPr>
              <a:t>  </a:t>
            </a:r>
            <a:r>
              <a:rPr lang="en-US" altLang="zh-CN">
                <a:latin typeface="Arial" panose="020B0604020202020204" pitchFamily="34" charset="0"/>
              </a:rPr>
              <a:t>= 0.64 x 10 x 0.9 = 5.76 (Nm)</a:t>
            </a:r>
            <a:endParaRPr lang="en-US" altLang="zh-CN">
              <a:latin typeface="Arial" panose="020B0604020202020204" pitchFamily="34" charset="0"/>
            </a:endParaRPr>
          </a:p>
          <a:p>
            <a:pPr>
              <a:spcBef>
                <a:spcPct val="50000"/>
              </a:spcBef>
            </a:pPr>
            <a:r>
              <a:rPr lang="en-US" altLang="zh-CN">
                <a:latin typeface="Arial" panose="020B0604020202020204" pitchFamily="34" charset="0"/>
              </a:rPr>
              <a:t>n</a:t>
            </a:r>
            <a:r>
              <a:rPr lang="en-US" altLang="zh-CN" sz="900">
                <a:latin typeface="Arial" panose="020B0604020202020204" pitchFamily="34" charset="0"/>
              </a:rPr>
              <a:t>m   </a:t>
            </a:r>
            <a:r>
              <a:rPr lang="en-US" altLang="zh-CN">
                <a:latin typeface="Arial" panose="020B0604020202020204" pitchFamily="34" charset="0"/>
              </a:rPr>
              <a:t>= 3000 rpm</a:t>
            </a:r>
            <a:endParaRPr lang="en-US" altLang="zh-CN">
              <a:latin typeface="Arial" panose="020B0604020202020204" pitchFamily="34" charset="0"/>
            </a:endParaRPr>
          </a:p>
          <a:p>
            <a:pPr>
              <a:spcBef>
                <a:spcPct val="50000"/>
              </a:spcBef>
            </a:pPr>
            <a:r>
              <a:rPr lang="zh-CN" altLang="en-US" dirty="0">
                <a:latin typeface="Arial" panose="020B0604020202020204" pitchFamily="34" charset="0"/>
              </a:rPr>
              <a:t>从表一中查出 </a:t>
            </a:r>
            <a:r>
              <a:rPr lang="en-US" altLang="zh-CN">
                <a:latin typeface="Arial" panose="020B0604020202020204" pitchFamily="34" charset="0"/>
              </a:rPr>
              <a:t>T = 11 Nm</a:t>
            </a:r>
            <a:r>
              <a:rPr lang="zh-CN" altLang="en-US">
                <a:latin typeface="Arial" panose="020B0604020202020204" pitchFamily="34" charset="0"/>
              </a:rPr>
              <a:t>，</a:t>
            </a:r>
            <a:r>
              <a:rPr lang="zh-CN" altLang="en-US" dirty="0">
                <a:latin typeface="Arial" panose="020B0604020202020204" pitchFamily="34" charset="0"/>
              </a:rPr>
              <a:t>大于</a:t>
            </a:r>
            <a:r>
              <a:rPr lang="en-US" altLang="zh-CN" err="1">
                <a:latin typeface="Arial" panose="020B0604020202020204" pitchFamily="34" charset="0"/>
              </a:rPr>
              <a:t>T</a:t>
            </a:r>
            <a:r>
              <a:rPr lang="en-US" altLang="zh-CN" sz="1200" err="1">
                <a:latin typeface="Arial" panose="020B0604020202020204" pitchFamily="34" charset="0"/>
              </a:rPr>
              <a:t>r</a:t>
            </a:r>
            <a:endParaRPr lang="en-US" altLang="zh-CN" sz="1200" err="1">
              <a:latin typeface="Arial" panose="020B0604020202020204" pitchFamily="34" charset="0"/>
            </a:endParaRPr>
          </a:p>
          <a:p>
            <a:pPr>
              <a:spcBef>
                <a:spcPct val="50000"/>
              </a:spcBef>
            </a:pPr>
            <a:r>
              <a:rPr lang="zh-CN" altLang="en-US" dirty="0">
                <a:latin typeface="Arial" panose="020B0604020202020204" pitchFamily="34" charset="0"/>
              </a:rPr>
              <a:t>使用中不超过</a:t>
            </a:r>
            <a:r>
              <a:rPr lang="en-US" altLang="zh-CN" dirty="0">
                <a:latin typeface="Arial" panose="020B0604020202020204" pitchFamily="34" charset="0"/>
              </a:rPr>
              <a:t>0.9</a:t>
            </a:r>
            <a:r>
              <a:rPr lang="zh-CN" altLang="en-US" dirty="0">
                <a:latin typeface="Arial" panose="020B0604020202020204" pitchFamily="34" charset="0"/>
              </a:rPr>
              <a:t>倍的</a:t>
            </a:r>
            <a:r>
              <a:rPr lang="en-US" altLang="zh-CN" err="1">
                <a:latin typeface="Arial" panose="020B0604020202020204" pitchFamily="34" charset="0"/>
              </a:rPr>
              <a:t>T</a:t>
            </a:r>
            <a:r>
              <a:rPr lang="en-US" altLang="zh-CN" sz="1000" err="1">
                <a:latin typeface="Arial" panose="020B0604020202020204" pitchFamily="34" charset="0"/>
              </a:rPr>
              <a:t>peak</a:t>
            </a:r>
            <a:endParaRPr lang="en-US" altLang="zh-CN" sz="1000" err="1">
              <a:latin typeface="Arial" panose="020B0604020202020204" pitchFamily="34" charset="0"/>
            </a:endParaRPr>
          </a:p>
          <a:p>
            <a:pPr>
              <a:spcBef>
                <a:spcPct val="50000"/>
              </a:spcBef>
            </a:pPr>
            <a:r>
              <a:rPr lang="en-US" altLang="zh-CN" err="1">
                <a:latin typeface="Arial" panose="020B0604020202020204" pitchFamily="34" charset="0"/>
              </a:rPr>
              <a:t>n</a:t>
            </a:r>
            <a:r>
              <a:rPr lang="en-US" altLang="zh-CN" sz="900" err="1">
                <a:latin typeface="Arial" panose="020B0604020202020204" pitchFamily="34" charset="0"/>
              </a:rPr>
              <a:t>mout   </a:t>
            </a:r>
            <a:r>
              <a:rPr lang="en-US" altLang="zh-CN">
                <a:latin typeface="Arial" panose="020B0604020202020204" pitchFamily="34" charset="0"/>
              </a:rPr>
              <a:t>= 3000 / 10 = 300 (rpm)</a:t>
            </a:r>
            <a:endParaRPr lang="en-US" altLang="zh-CN">
              <a:latin typeface="Arial" panose="020B0604020202020204" pitchFamily="34" charset="0"/>
            </a:endParaRPr>
          </a:p>
          <a:p>
            <a:pPr>
              <a:spcBef>
                <a:spcPct val="50000"/>
              </a:spcBef>
            </a:pPr>
            <a:r>
              <a:rPr lang="zh-CN" altLang="en-US" dirty="0">
                <a:latin typeface="Arial" panose="020B0604020202020204" pitchFamily="34" charset="0"/>
              </a:rPr>
              <a:t>从表</a:t>
            </a:r>
            <a:r>
              <a:rPr lang="en-US" altLang="zh-CN" dirty="0">
                <a:latin typeface="Arial" panose="020B0604020202020204" pitchFamily="34" charset="0"/>
              </a:rPr>
              <a:t>2</a:t>
            </a:r>
            <a:r>
              <a:rPr lang="zh-CN" altLang="en-US" dirty="0">
                <a:latin typeface="Arial" panose="020B0604020202020204" pitchFamily="34" charset="0"/>
              </a:rPr>
              <a:t>中差得，径向和轴向负载值足够</a:t>
            </a:r>
            <a:endParaRPr lang="zh-CN" altLang="en-US" dirty="0">
              <a:latin typeface="Arial" panose="020B0604020202020204" pitchFamily="34" charset="0"/>
            </a:endParaRPr>
          </a:p>
          <a:p>
            <a:pPr>
              <a:spcBef>
                <a:spcPct val="50000"/>
              </a:spcBef>
            </a:pPr>
            <a:r>
              <a:rPr lang="zh-CN" altLang="en-US" dirty="0">
                <a:latin typeface="Arial" panose="020B0604020202020204" pitchFamily="34" charset="0"/>
              </a:rPr>
              <a:t>确定选择</a:t>
            </a:r>
            <a:r>
              <a:rPr lang="en-US" altLang="zh-CN">
                <a:latin typeface="Arial" panose="020B0604020202020204" pitchFamily="34" charset="0"/>
              </a:rPr>
              <a:t>NS60-010</a:t>
            </a:r>
            <a:endParaRPr lang="en-US" altLang="zh-CN">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矩形 74753"/>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安装指南</a:t>
            </a:r>
            <a:r>
              <a:rPr lang="en-US" altLang="zh-CN" sz="4000" b="1" dirty="0">
                <a:solidFill>
                  <a:schemeClr val="bg1"/>
                </a:solidFill>
                <a:latin typeface="Arial" panose="020B0604020202020204" pitchFamily="34" charset="0"/>
              </a:rPr>
              <a:t>1</a:t>
            </a:r>
            <a:endParaRPr lang="en-US" altLang="zh-CN" sz="4000" b="1">
              <a:solidFill>
                <a:schemeClr val="bg1"/>
              </a:solidFill>
              <a:latin typeface="Arial" panose="020B0604020202020204" pitchFamily="34" charset="0"/>
            </a:endParaRPr>
          </a:p>
        </p:txBody>
      </p:sp>
      <p:pic>
        <p:nvPicPr>
          <p:cNvPr id="74755" name="图片 74754" descr="D:\资料\减速器\Temp\DSC00817.JPG"/>
          <p:cNvPicPr>
            <a:picLocks noChangeAspect="1"/>
          </p:cNvPicPr>
          <p:nvPr/>
        </p:nvPicPr>
        <p:blipFill>
          <a:blip r:embed="rId1"/>
          <a:stretch>
            <a:fillRect/>
          </a:stretch>
        </p:blipFill>
        <p:spPr>
          <a:xfrm>
            <a:off x="4176713" y="1717675"/>
            <a:ext cx="3657600" cy="2743200"/>
          </a:xfrm>
          <a:prstGeom prst="rect">
            <a:avLst/>
          </a:prstGeom>
          <a:noFill/>
          <a:ln w="9525">
            <a:noFill/>
          </a:ln>
        </p:spPr>
      </p:pic>
      <p:sp>
        <p:nvSpPr>
          <p:cNvPr id="74756" name="矩形 74755"/>
          <p:cNvSpPr/>
          <p:nvPr/>
        </p:nvSpPr>
        <p:spPr>
          <a:xfrm>
            <a:off x="3902075" y="4889500"/>
            <a:ext cx="4271963" cy="475615"/>
          </a:xfrm>
          <a:prstGeom prst="rect">
            <a:avLst/>
          </a:prstGeom>
          <a:noFill/>
          <a:ln w="9525">
            <a:noFill/>
          </a:ln>
        </p:spPr>
        <p:txBody>
          <a:bodyPr>
            <a:spAutoFit/>
          </a:bodyPr>
          <a:p>
            <a:r>
              <a:rPr lang="zh-CN" altLang="en-US" sz="2500" dirty="0">
                <a:latin typeface="Arial" panose="020B0604020202020204" pitchFamily="34" charset="0"/>
                <a:ea typeface="仿宋_GB2312" pitchFamily="49" charset="-122"/>
              </a:rPr>
              <a:t>确认电机和减速器是否完好</a:t>
            </a:r>
            <a:r>
              <a:rPr lang="zh-CN" altLang="en-US" sz="2500" dirty="0">
                <a:latin typeface="Arial" panose="020B0604020202020204" pitchFamily="34" charset="0"/>
              </a:rPr>
              <a:t> </a:t>
            </a:r>
            <a:endParaRPr lang="zh-CN" altLang="en-US" sz="2500" dirty="0">
              <a:latin typeface="Arial" panose="020B0604020202020204" pitchFamily="34" charset="0"/>
            </a:endParaRPr>
          </a:p>
        </p:txBody>
      </p:sp>
      <p:sp>
        <p:nvSpPr>
          <p:cNvPr id="74758" name="八边形 74757"/>
          <p:cNvSpPr/>
          <p:nvPr/>
        </p:nvSpPr>
        <p:spPr>
          <a:xfrm>
            <a:off x="3168650" y="1673225"/>
            <a:ext cx="547688" cy="561975"/>
          </a:xfrm>
          <a:prstGeom prst="octagon">
            <a:avLst>
              <a:gd name="adj" fmla="val 29287"/>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a:latin typeface="Arial" panose="020B0604020202020204" pitchFamily="34" charset="0"/>
              </a:rPr>
              <a:t>1</a:t>
            </a:r>
            <a:endParaRPr lang="en-US" altLang="zh-CN">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矩形 75777"/>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安装指南</a:t>
            </a:r>
            <a:r>
              <a:rPr lang="en-US" altLang="zh-CN" sz="4000" b="1" dirty="0">
                <a:solidFill>
                  <a:schemeClr val="bg1"/>
                </a:solidFill>
                <a:latin typeface="Arial" panose="020B0604020202020204" pitchFamily="34" charset="0"/>
              </a:rPr>
              <a:t>2</a:t>
            </a:r>
            <a:endParaRPr lang="en-US" altLang="zh-CN" sz="4000" b="1">
              <a:solidFill>
                <a:schemeClr val="bg1"/>
              </a:solidFill>
              <a:latin typeface="Arial" panose="020B0604020202020204" pitchFamily="34" charset="0"/>
            </a:endParaRPr>
          </a:p>
        </p:txBody>
      </p:sp>
      <p:sp>
        <p:nvSpPr>
          <p:cNvPr id="75780" name="矩形 75779"/>
          <p:cNvSpPr/>
          <p:nvPr/>
        </p:nvSpPr>
        <p:spPr>
          <a:xfrm>
            <a:off x="3275013" y="4889500"/>
            <a:ext cx="5657850" cy="475615"/>
          </a:xfrm>
          <a:prstGeom prst="rect">
            <a:avLst/>
          </a:prstGeom>
          <a:noFill/>
          <a:ln w="9525">
            <a:noFill/>
          </a:ln>
        </p:spPr>
        <p:txBody>
          <a:bodyPr>
            <a:spAutoFit/>
          </a:bodyPr>
          <a:p>
            <a:r>
              <a:rPr lang="zh-CN" altLang="en-US" sz="2500" dirty="0">
                <a:latin typeface="Arial" panose="020B0604020202020204" pitchFamily="34" charset="0"/>
                <a:ea typeface="仿宋_GB2312" pitchFamily="49" charset="-122"/>
              </a:rPr>
              <a:t>将电机轴和减速器的连接部分清洁干净 </a:t>
            </a:r>
            <a:endParaRPr lang="zh-CN" altLang="en-US" sz="2500" dirty="0">
              <a:latin typeface="Arial" panose="020B0604020202020204" pitchFamily="34" charset="0"/>
              <a:ea typeface="仿宋_GB2312" pitchFamily="49" charset="-122"/>
            </a:endParaRPr>
          </a:p>
        </p:txBody>
      </p:sp>
      <p:sp>
        <p:nvSpPr>
          <p:cNvPr id="75781" name="八边形 75780"/>
          <p:cNvSpPr/>
          <p:nvPr/>
        </p:nvSpPr>
        <p:spPr>
          <a:xfrm>
            <a:off x="3168650" y="1673225"/>
            <a:ext cx="547688" cy="561975"/>
          </a:xfrm>
          <a:prstGeom prst="octagon">
            <a:avLst>
              <a:gd name="adj" fmla="val 29287"/>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a:latin typeface="Arial" panose="020B0604020202020204" pitchFamily="34" charset="0"/>
              </a:rPr>
              <a:t>2</a:t>
            </a:r>
            <a:endParaRPr lang="en-US" altLang="zh-CN">
              <a:latin typeface="Arial" panose="020B0604020202020204" pitchFamily="34" charset="0"/>
            </a:endParaRPr>
          </a:p>
        </p:txBody>
      </p:sp>
      <p:pic>
        <p:nvPicPr>
          <p:cNvPr id="75782" name="图片 75781" descr="D:\资料\减速器\Temp\DSC00820.JPG"/>
          <p:cNvPicPr>
            <a:picLocks noChangeAspect="1"/>
          </p:cNvPicPr>
          <p:nvPr/>
        </p:nvPicPr>
        <p:blipFill>
          <a:blip r:embed="rId1"/>
          <a:stretch>
            <a:fillRect/>
          </a:stretch>
        </p:blipFill>
        <p:spPr>
          <a:xfrm>
            <a:off x="4175125" y="1716088"/>
            <a:ext cx="3657600" cy="27432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3" name="矩形 76802"/>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安装指南</a:t>
            </a:r>
            <a:r>
              <a:rPr lang="en-US" altLang="zh-CN" sz="4000" b="1" dirty="0">
                <a:solidFill>
                  <a:schemeClr val="bg1"/>
                </a:solidFill>
                <a:latin typeface="Arial" panose="020B0604020202020204" pitchFamily="34" charset="0"/>
              </a:rPr>
              <a:t>3</a:t>
            </a:r>
            <a:endParaRPr lang="en-US" altLang="zh-CN" sz="4000" b="1">
              <a:solidFill>
                <a:schemeClr val="bg1"/>
              </a:solidFill>
              <a:latin typeface="Arial" panose="020B0604020202020204" pitchFamily="34" charset="0"/>
            </a:endParaRPr>
          </a:p>
        </p:txBody>
      </p:sp>
      <p:sp>
        <p:nvSpPr>
          <p:cNvPr id="76804" name="矩形 76803"/>
          <p:cNvSpPr/>
          <p:nvPr/>
        </p:nvSpPr>
        <p:spPr>
          <a:xfrm>
            <a:off x="3157538" y="4471988"/>
            <a:ext cx="5657850" cy="1260475"/>
          </a:xfrm>
          <a:prstGeom prst="rect">
            <a:avLst/>
          </a:prstGeom>
          <a:noFill/>
          <a:ln w="9525">
            <a:noFill/>
          </a:ln>
        </p:spPr>
        <p:txBody>
          <a:bodyPr>
            <a:spAutoFit/>
          </a:bodyPr>
          <a:p>
            <a:pPr algn="ctr"/>
            <a:r>
              <a:rPr lang="zh-CN" altLang="en-US" sz="1900" dirty="0">
                <a:latin typeface="Times New Roman" panose="02020603050405020304" pitchFamily="18" charset="0"/>
                <a:ea typeface="仿宋_GB2312" pitchFamily="49" charset="-122"/>
              </a:rPr>
              <a:t>转动连轴器，使连轴器上的夹紧螺栓对准法兰的小孔，</a:t>
            </a:r>
            <a:r>
              <a:rPr lang="zh-CN" altLang="en-US" sz="1900" dirty="0">
                <a:latin typeface="Arial" panose="020B0604020202020204" pitchFamily="34" charset="0"/>
                <a:ea typeface="仿宋_GB2312" pitchFamily="49" charset="-122"/>
              </a:rPr>
              <a:t>旋松</a:t>
            </a:r>
            <a:r>
              <a:rPr lang="zh-CN" altLang="en-US" sz="1900" dirty="0">
                <a:latin typeface="Arial" panose="020B0604020202020204" pitchFamily="34" charset="0"/>
                <a:ea typeface="楷体_GB2312" pitchFamily="49" charset="-122"/>
              </a:rPr>
              <a:t>联轴器夹紧螺栓</a:t>
            </a:r>
            <a:r>
              <a:rPr lang="zh-CN" altLang="en-US" sz="1900" dirty="0">
                <a:latin typeface="Arial" panose="020B0604020202020204" pitchFamily="34" charset="0"/>
                <a:ea typeface="仿宋_GB2312" pitchFamily="49" charset="-122"/>
              </a:rPr>
              <a:t>，将衬套放入连轴器孔中（如有</a:t>
            </a:r>
            <a:r>
              <a:rPr lang="en-US" altLang="zh-CN" sz="1900">
                <a:latin typeface="Arial" panose="020B0604020202020204" pitchFamily="34" charset="0"/>
                <a:ea typeface="仿宋_GB2312" pitchFamily="49" charset="-122"/>
              </a:rPr>
              <a:t>O</a:t>
            </a:r>
            <a:r>
              <a:rPr lang="zh-CN" altLang="en-US" sz="1900" dirty="0">
                <a:latin typeface="Arial" panose="020B0604020202020204" pitchFamily="34" charset="0"/>
                <a:ea typeface="仿宋_GB2312" pitchFamily="49" charset="-122"/>
              </a:rPr>
              <a:t>型圈，先将</a:t>
            </a:r>
            <a:r>
              <a:rPr lang="en-US" altLang="zh-CN" sz="1900">
                <a:latin typeface="Arial" panose="020B0604020202020204" pitchFamily="34" charset="0"/>
                <a:ea typeface="仿宋_GB2312" pitchFamily="49" charset="-122"/>
              </a:rPr>
              <a:t>O</a:t>
            </a:r>
            <a:r>
              <a:rPr lang="zh-CN" altLang="en-US" sz="1900" dirty="0">
                <a:latin typeface="Arial" panose="020B0604020202020204" pitchFamily="34" charset="0"/>
                <a:ea typeface="仿宋_GB2312" pitchFamily="49" charset="-122"/>
              </a:rPr>
              <a:t>型圈放入连轴器槽中），并使衬套的开口槽对准连轴器的开口槽 </a:t>
            </a:r>
            <a:endParaRPr lang="zh-CN" altLang="en-US" sz="1900" dirty="0">
              <a:latin typeface="Arial" panose="020B0604020202020204" pitchFamily="34" charset="0"/>
              <a:ea typeface="仿宋_GB2312" pitchFamily="49" charset="-122"/>
            </a:endParaRPr>
          </a:p>
        </p:txBody>
      </p:sp>
      <p:sp>
        <p:nvSpPr>
          <p:cNvPr id="76805" name="八边形 76804"/>
          <p:cNvSpPr/>
          <p:nvPr/>
        </p:nvSpPr>
        <p:spPr>
          <a:xfrm>
            <a:off x="3168650" y="1673225"/>
            <a:ext cx="547688" cy="561975"/>
          </a:xfrm>
          <a:prstGeom prst="octagon">
            <a:avLst>
              <a:gd name="adj" fmla="val 29287"/>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a:latin typeface="Arial" panose="020B0604020202020204" pitchFamily="34" charset="0"/>
              </a:rPr>
              <a:t>3</a:t>
            </a:r>
            <a:endParaRPr lang="en-US" altLang="zh-CN">
              <a:latin typeface="Arial" panose="020B0604020202020204" pitchFamily="34" charset="0"/>
            </a:endParaRPr>
          </a:p>
        </p:txBody>
      </p:sp>
      <p:pic>
        <p:nvPicPr>
          <p:cNvPr id="76807" name="图片 76806" descr="D:\资料\减速器\Temp\DSC00821.JPG"/>
          <p:cNvPicPr>
            <a:picLocks noChangeAspect="1"/>
          </p:cNvPicPr>
          <p:nvPr/>
        </p:nvPicPr>
        <p:blipFill>
          <a:blip r:embed="rId1"/>
          <a:stretch>
            <a:fillRect/>
          </a:stretch>
        </p:blipFill>
        <p:spPr>
          <a:xfrm>
            <a:off x="4175125" y="1716088"/>
            <a:ext cx="3657600" cy="27432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矩形 77825"/>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安装指南</a:t>
            </a:r>
            <a:r>
              <a:rPr lang="en-US" altLang="zh-CN" sz="4000" b="1" dirty="0">
                <a:solidFill>
                  <a:schemeClr val="bg1"/>
                </a:solidFill>
                <a:latin typeface="Arial" panose="020B0604020202020204" pitchFamily="34" charset="0"/>
              </a:rPr>
              <a:t>4</a:t>
            </a:r>
            <a:endParaRPr lang="en-US" altLang="zh-CN" sz="4000" b="1">
              <a:solidFill>
                <a:schemeClr val="bg1"/>
              </a:solidFill>
              <a:latin typeface="Arial" panose="020B0604020202020204" pitchFamily="34" charset="0"/>
            </a:endParaRPr>
          </a:p>
        </p:txBody>
      </p:sp>
      <p:sp>
        <p:nvSpPr>
          <p:cNvPr id="77827" name="矩形 77826"/>
          <p:cNvSpPr/>
          <p:nvPr/>
        </p:nvSpPr>
        <p:spPr>
          <a:xfrm>
            <a:off x="3275013" y="4889500"/>
            <a:ext cx="5657850" cy="475615"/>
          </a:xfrm>
          <a:prstGeom prst="rect">
            <a:avLst/>
          </a:prstGeom>
          <a:noFill/>
          <a:ln w="9525">
            <a:noFill/>
          </a:ln>
        </p:spPr>
        <p:txBody>
          <a:bodyPr>
            <a:spAutoFit/>
          </a:bodyPr>
          <a:p>
            <a:pPr algn="ctr"/>
            <a:r>
              <a:rPr lang="zh-CN" altLang="en-US" sz="2500" dirty="0">
                <a:latin typeface="Arial" panose="020B0604020202020204" pitchFamily="34" charset="0"/>
                <a:ea typeface="仿宋_GB2312" pitchFamily="49" charset="-122"/>
              </a:rPr>
              <a:t>移走电机轴键 </a:t>
            </a:r>
            <a:endParaRPr lang="zh-CN" altLang="en-US" sz="2500" dirty="0">
              <a:latin typeface="Arial" panose="020B0604020202020204" pitchFamily="34" charset="0"/>
              <a:ea typeface="仿宋_GB2312" pitchFamily="49" charset="-122"/>
            </a:endParaRPr>
          </a:p>
        </p:txBody>
      </p:sp>
      <p:sp>
        <p:nvSpPr>
          <p:cNvPr id="77828" name="八边形 77827"/>
          <p:cNvSpPr/>
          <p:nvPr/>
        </p:nvSpPr>
        <p:spPr>
          <a:xfrm>
            <a:off x="3168650" y="1673225"/>
            <a:ext cx="547688" cy="561975"/>
          </a:xfrm>
          <a:prstGeom prst="octagon">
            <a:avLst>
              <a:gd name="adj" fmla="val 29287"/>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a:latin typeface="Arial" panose="020B0604020202020204" pitchFamily="34" charset="0"/>
              </a:rPr>
              <a:t>4</a:t>
            </a:r>
            <a:endParaRPr lang="en-US" altLang="zh-CN">
              <a:latin typeface="Arial" panose="020B0604020202020204" pitchFamily="34" charset="0"/>
            </a:endParaRPr>
          </a:p>
        </p:txBody>
      </p:sp>
      <p:pic>
        <p:nvPicPr>
          <p:cNvPr id="77830" name="图片 77829" descr="D:\资料\减速器\Temp\DSC00823.JPG"/>
          <p:cNvPicPr>
            <a:picLocks noChangeAspect="1"/>
          </p:cNvPicPr>
          <p:nvPr/>
        </p:nvPicPr>
        <p:blipFill>
          <a:blip r:embed="rId1"/>
          <a:stretch>
            <a:fillRect/>
          </a:stretch>
        </p:blipFill>
        <p:spPr>
          <a:xfrm>
            <a:off x="4175125" y="1716088"/>
            <a:ext cx="3657600" cy="27432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矩形 78849"/>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安装指南</a:t>
            </a:r>
            <a:r>
              <a:rPr lang="en-US" altLang="zh-CN" sz="4000" b="1" dirty="0">
                <a:solidFill>
                  <a:schemeClr val="bg1"/>
                </a:solidFill>
                <a:latin typeface="Arial" panose="020B0604020202020204" pitchFamily="34" charset="0"/>
              </a:rPr>
              <a:t>5</a:t>
            </a:r>
            <a:endParaRPr lang="en-US" altLang="zh-CN" sz="4000" b="1">
              <a:solidFill>
                <a:schemeClr val="bg1"/>
              </a:solidFill>
              <a:latin typeface="Arial" panose="020B0604020202020204" pitchFamily="34" charset="0"/>
            </a:endParaRPr>
          </a:p>
        </p:txBody>
      </p:sp>
      <p:sp>
        <p:nvSpPr>
          <p:cNvPr id="78851" name="矩形 78850"/>
          <p:cNvSpPr/>
          <p:nvPr/>
        </p:nvSpPr>
        <p:spPr>
          <a:xfrm>
            <a:off x="3275013" y="4745038"/>
            <a:ext cx="5657850" cy="860425"/>
          </a:xfrm>
          <a:prstGeom prst="rect">
            <a:avLst/>
          </a:prstGeom>
          <a:noFill/>
          <a:ln w="9525">
            <a:noFill/>
          </a:ln>
        </p:spPr>
        <p:txBody>
          <a:bodyPr>
            <a:spAutoFit/>
          </a:bodyPr>
          <a:p>
            <a:pPr algn="ctr"/>
            <a:r>
              <a:rPr lang="zh-CN" altLang="en-US" sz="2500" dirty="0">
                <a:latin typeface="Times New Roman" panose="02020603050405020304" pitchFamily="18" charset="0"/>
                <a:ea typeface="仿宋_GB2312" pitchFamily="49" charset="-122"/>
              </a:rPr>
              <a:t>将电机的输出轴对准减速器的联轴器孔平直的插入</a:t>
            </a:r>
            <a:r>
              <a:rPr lang="en-US" altLang="zh-CN" sz="2500" dirty="0">
                <a:latin typeface="Arial" panose="020B0604020202020204" pitchFamily="34" charset="0"/>
                <a:ea typeface="仿宋_GB2312" pitchFamily="49" charset="-122"/>
              </a:rPr>
              <a:t>,</a:t>
            </a:r>
            <a:r>
              <a:rPr lang="zh-CN" altLang="en-US" sz="2500" dirty="0">
                <a:latin typeface="Times New Roman" panose="02020603050405020304" pitchFamily="18" charset="0"/>
                <a:ea typeface="仿宋_GB2312" pitchFamily="49" charset="-122"/>
              </a:rPr>
              <a:t>直至法兰完全贴合</a:t>
            </a:r>
            <a:r>
              <a:rPr lang="en-US" altLang="zh-CN" sz="2500" dirty="0">
                <a:latin typeface="Arial" panose="020B0604020202020204" pitchFamily="34" charset="0"/>
                <a:ea typeface="仿宋_GB2312" pitchFamily="49" charset="-122"/>
              </a:rPr>
              <a:t>. </a:t>
            </a:r>
            <a:endParaRPr lang="en-US" altLang="zh-CN" sz="2500" dirty="0">
              <a:latin typeface="Arial" panose="020B0604020202020204" pitchFamily="34" charset="0"/>
              <a:ea typeface="仿宋_GB2312" pitchFamily="49" charset="-122"/>
            </a:endParaRPr>
          </a:p>
        </p:txBody>
      </p:sp>
      <p:sp>
        <p:nvSpPr>
          <p:cNvPr id="78852" name="八边形 78851"/>
          <p:cNvSpPr/>
          <p:nvPr/>
        </p:nvSpPr>
        <p:spPr>
          <a:xfrm>
            <a:off x="3168650" y="1673225"/>
            <a:ext cx="547688" cy="561975"/>
          </a:xfrm>
          <a:prstGeom prst="octagon">
            <a:avLst>
              <a:gd name="adj" fmla="val 29287"/>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a:latin typeface="Arial" panose="020B0604020202020204" pitchFamily="34" charset="0"/>
              </a:rPr>
              <a:t>5</a:t>
            </a:r>
            <a:endParaRPr lang="en-US" altLang="zh-CN">
              <a:latin typeface="Arial" panose="020B0604020202020204" pitchFamily="34" charset="0"/>
            </a:endParaRPr>
          </a:p>
        </p:txBody>
      </p:sp>
      <p:pic>
        <p:nvPicPr>
          <p:cNvPr id="78854" name="图片 78853" descr="D:\资料\减速器\Temp\DSC00825.JPG"/>
          <p:cNvPicPr>
            <a:picLocks noChangeAspect="1"/>
          </p:cNvPicPr>
          <p:nvPr/>
        </p:nvPicPr>
        <p:blipFill>
          <a:blip r:embed="rId1"/>
          <a:stretch>
            <a:fillRect/>
          </a:stretch>
        </p:blipFill>
        <p:spPr>
          <a:xfrm>
            <a:off x="4175125" y="1716088"/>
            <a:ext cx="3657600" cy="27432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矩形 79873"/>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安装指南</a:t>
            </a:r>
            <a:r>
              <a:rPr lang="en-US" altLang="zh-CN" sz="4000" b="1" dirty="0">
                <a:solidFill>
                  <a:schemeClr val="bg1"/>
                </a:solidFill>
                <a:latin typeface="Arial" panose="020B0604020202020204" pitchFamily="34" charset="0"/>
              </a:rPr>
              <a:t>6</a:t>
            </a:r>
            <a:endParaRPr lang="en-US" altLang="zh-CN" sz="4000" b="1">
              <a:solidFill>
                <a:schemeClr val="bg1"/>
              </a:solidFill>
              <a:latin typeface="Arial" panose="020B0604020202020204" pitchFamily="34" charset="0"/>
            </a:endParaRPr>
          </a:p>
        </p:txBody>
      </p:sp>
      <p:sp>
        <p:nvSpPr>
          <p:cNvPr id="79875" name="矩形 79874"/>
          <p:cNvSpPr/>
          <p:nvPr/>
        </p:nvSpPr>
        <p:spPr>
          <a:xfrm>
            <a:off x="3275013" y="4967288"/>
            <a:ext cx="5657850" cy="475615"/>
          </a:xfrm>
          <a:prstGeom prst="rect">
            <a:avLst/>
          </a:prstGeom>
          <a:noFill/>
          <a:ln w="9525">
            <a:noFill/>
          </a:ln>
        </p:spPr>
        <p:txBody>
          <a:bodyPr>
            <a:spAutoFit/>
          </a:bodyPr>
          <a:p>
            <a:pPr algn="ctr"/>
            <a:r>
              <a:rPr lang="zh-CN" altLang="en-US" sz="2500" dirty="0">
                <a:latin typeface="Arial" panose="020B0604020202020204" pitchFamily="34" charset="0"/>
                <a:ea typeface="仿宋_GB2312" pitchFamily="49" charset="-122"/>
              </a:rPr>
              <a:t>连接好定位螺栓 </a:t>
            </a:r>
            <a:endParaRPr lang="zh-CN" altLang="en-US" sz="2500" dirty="0">
              <a:latin typeface="Arial" panose="020B0604020202020204" pitchFamily="34" charset="0"/>
              <a:ea typeface="仿宋_GB2312" pitchFamily="49" charset="-122"/>
            </a:endParaRPr>
          </a:p>
        </p:txBody>
      </p:sp>
      <p:sp>
        <p:nvSpPr>
          <p:cNvPr id="79876" name="八边形 79875"/>
          <p:cNvSpPr/>
          <p:nvPr/>
        </p:nvSpPr>
        <p:spPr>
          <a:xfrm>
            <a:off x="3168650" y="1673225"/>
            <a:ext cx="547688" cy="561975"/>
          </a:xfrm>
          <a:prstGeom prst="octagon">
            <a:avLst>
              <a:gd name="adj" fmla="val 29287"/>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a:latin typeface="Arial" panose="020B0604020202020204" pitchFamily="34" charset="0"/>
              </a:rPr>
              <a:t>6</a:t>
            </a:r>
            <a:endParaRPr lang="en-US" altLang="zh-CN">
              <a:latin typeface="Arial" panose="020B0604020202020204" pitchFamily="34" charset="0"/>
            </a:endParaRPr>
          </a:p>
        </p:txBody>
      </p:sp>
      <p:pic>
        <p:nvPicPr>
          <p:cNvPr id="79878" name="图片 79877" descr="D:\资料\减速器\Temp\DSC00826.JPG"/>
          <p:cNvPicPr>
            <a:picLocks noChangeAspect="1"/>
          </p:cNvPicPr>
          <p:nvPr/>
        </p:nvPicPr>
        <p:blipFill>
          <a:blip r:embed="rId1"/>
          <a:stretch>
            <a:fillRect/>
          </a:stretch>
        </p:blipFill>
        <p:spPr>
          <a:xfrm>
            <a:off x="4724400" y="1285875"/>
            <a:ext cx="2743200" cy="36576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矩形 80897"/>
          <p:cNvSpPr>
            <a:spLocks noRot="1"/>
          </p:cNvSpPr>
          <p:nvPr/>
        </p:nvSpPr>
        <p:spPr>
          <a:xfrm>
            <a:off x="1811338" y="179388"/>
            <a:ext cx="6632575" cy="114300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安装指南</a:t>
            </a:r>
            <a:r>
              <a:rPr lang="en-US" altLang="zh-CN" sz="4000" b="1">
                <a:solidFill>
                  <a:schemeClr val="bg1"/>
                </a:solidFill>
                <a:latin typeface="Arial" panose="020B0604020202020204" pitchFamily="34" charset="0"/>
              </a:rPr>
              <a:t>7</a:t>
            </a:r>
            <a:endParaRPr lang="en-US" altLang="zh-CN" sz="4000" b="1">
              <a:solidFill>
                <a:schemeClr val="bg1"/>
              </a:solidFill>
              <a:latin typeface="Arial" panose="020B0604020202020204" pitchFamily="34" charset="0"/>
            </a:endParaRPr>
          </a:p>
        </p:txBody>
      </p:sp>
      <p:sp>
        <p:nvSpPr>
          <p:cNvPr id="80899" name="矩形 80898"/>
          <p:cNvSpPr/>
          <p:nvPr/>
        </p:nvSpPr>
        <p:spPr>
          <a:xfrm>
            <a:off x="3157538" y="4889500"/>
            <a:ext cx="6308725" cy="475615"/>
          </a:xfrm>
          <a:prstGeom prst="rect">
            <a:avLst/>
          </a:prstGeom>
          <a:noFill/>
          <a:ln w="9525">
            <a:noFill/>
          </a:ln>
        </p:spPr>
        <p:txBody>
          <a:bodyPr>
            <a:spAutoFit/>
          </a:bodyPr>
          <a:p>
            <a:pPr algn="ctr"/>
            <a:r>
              <a:rPr lang="zh-CN" altLang="en-US" sz="2500" dirty="0">
                <a:latin typeface="Arial" panose="020B0604020202020204" pitchFamily="34" charset="0"/>
                <a:ea typeface="楷体_GB2312" pitchFamily="49" charset="-122"/>
              </a:rPr>
              <a:t>紧固联轴器夹紧螺栓，达到额定的扭矩值。</a:t>
            </a:r>
            <a:r>
              <a:rPr lang="zh-CN" altLang="en-US" sz="2500" dirty="0">
                <a:latin typeface="Arial" panose="020B0604020202020204" pitchFamily="34" charset="0"/>
                <a:ea typeface="仿宋_GB2312" pitchFamily="49" charset="-122"/>
              </a:rPr>
              <a:t> </a:t>
            </a:r>
            <a:endParaRPr lang="zh-CN" altLang="en-US" sz="2500" dirty="0">
              <a:latin typeface="Arial" panose="020B0604020202020204" pitchFamily="34" charset="0"/>
              <a:ea typeface="仿宋_GB2312" pitchFamily="49" charset="-122"/>
            </a:endParaRPr>
          </a:p>
        </p:txBody>
      </p:sp>
      <p:sp>
        <p:nvSpPr>
          <p:cNvPr id="80900" name="八边形 80899"/>
          <p:cNvSpPr/>
          <p:nvPr/>
        </p:nvSpPr>
        <p:spPr>
          <a:xfrm>
            <a:off x="3168650" y="1673225"/>
            <a:ext cx="547688" cy="561975"/>
          </a:xfrm>
          <a:prstGeom prst="octagon">
            <a:avLst>
              <a:gd name="adj" fmla="val 29287"/>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a:latin typeface="Arial" panose="020B0604020202020204" pitchFamily="34" charset="0"/>
              </a:rPr>
              <a:t>7</a:t>
            </a:r>
            <a:endParaRPr lang="en-US" altLang="zh-CN">
              <a:latin typeface="Arial" panose="020B0604020202020204" pitchFamily="34" charset="0"/>
            </a:endParaRPr>
          </a:p>
        </p:txBody>
      </p:sp>
      <p:pic>
        <p:nvPicPr>
          <p:cNvPr id="80902" name="图片 80901" descr="DSC00827"/>
          <p:cNvPicPr>
            <a:picLocks noChangeAspect="1"/>
          </p:cNvPicPr>
          <p:nvPr/>
        </p:nvPicPr>
        <p:blipFill>
          <a:blip r:embed="rId1"/>
          <a:stretch>
            <a:fillRect/>
          </a:stretch>
        </p:blipFill>
        <p:spPr>
          <a:xfrm>
            <a:off x="4175125" y="1716088"/>
            <a:ext cx="3657600" cy="27432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文本框 84993"/>
          <p:cNvSpPr txBox="1"/>
          <p:nvPr/>
        </p:nvSpPr>
        <p:spPr>
          <a:xfrm>
            <a:off x="3251200" y="1219200"/>
            <a:ext cx="7086600" cy="4515485"/>
          </a:xfrm>
          <a:prstGeom prst="rect">
            <a:avLst/>
          </a:prstGeom>
          <a:noFill/>
          <a:ln w="9525">
            <a:noFill/>
          </a:ln>
        </p:spPr>
        <p:txBody>
          <a:bodyPr>
            <a:spAutoFit/>
          </a:bodyPr>
          <a:p>
            <a:pPr>
              <a:spcBef>
                <a:spcPct val="50000"/>
              </a:spcBef>
            </a:pPr>
            <a:r>
              <a:rPr lang="zh-CN" altLang="en-US" sz="2500" dirty="0">
                <a:latin typeface="Arial" panose="020B0604020202020204" pitchFamily="34" charset="0"/>
              </a:rPr>
              <a:t>一、为何选择减速器</a:t>
            </a:r>
            <a:endParaRPr lang="zh-CN" altLang="en-US" sz="2500" dirty="0">
              <a:latin typeface="Arial" panose="020B0604020202020204" pitchFamily="34" charset="0"/>
            </a:endParaRPr>
          </a:p>
          <a:p>
            <a:pPr>
              <a:spcBef>
                <a:spcPct val="50000"/>
              </a:spcBef>
            </a:pPr>
            <a:r>
              <a:rPr lang="zh-CN" altLang="en-US" sz="2500" dirty="0">
                <a:latin typeface="Arial" panose="020B0604020202020204" pitchFamily="34" charset="0"/>
              </a:rPr>
              <a:t>二、减速器常用分类</a:t>
            </a:r>
            <a:endParaRPr lang="zh-CN" altLang="en-US" sz="2500" dirty="0">
              <a:latin typeface="Arial" panose="020B0604020202020204" pitchFamily="34" charset="0"/>
            </a:endParaRPr>
          </a:p>
          <a:p>
            <a:pPr>
              <a:spcBef>
                <a:spcPct val="50000"/>
              </a:spcBef>
            </a:pPr>
            <a:r>
              <a:rPr lang="zh-CN" altLang="en-US" sz="2500" dirty="0">
                <a:latin typeface="Arial" panose="020B0604020202020204" pitchFamily="34" charset="0"/>
              </a:rPr>
              <a:t>三、行星齿轮减速器原理介绍</a:t>
            </a:r>
            <a:endParaRPr lang="zh-CN" altLang="en-US" sz="2500" dirty="0">
              <a:latin typeface="Arial" panose="020B0604020202020204" pitchFamily="34" charset="0"/>
            </a:endParaRPr>
          </a:p>
          <a:p>
            <a:pPr>
              <a:spcBef>
                <a:spcPct val="50000"/>
              </a:spcBef>
            </a:pPr>
            <a:r>
              <a:rPr lang="zh-CN" altLang="en-US" sz="2500" dirty="0">
                <a:latin typeface="Arial" panose="020B0604020202020204" pitchFamily="34" charset="0"/>
              </a:rPr>
              <a:t>四、直齿与斜齿的比较</a:t>
            </a:r>
            <a:endParaRPr lang="zh-CN" altLang="en-US" sz="2500" dirty="0">
              <a:latin typeface="Arial" panose="020B0604020202020204" pitchFamily="34" charset="0"/>
            </a:endParaRPr>
          </a:p>
          <a:p>
            <a:pPr>
              <a:spcBef>
                <a:spcPct val="50000"/>
              </a:spcBef>
            </a:pPr>
            <a:r>
              <a:rPr lang="zh-CN" altLang="en-US" sz="2500" dirty="0">
                <a:latin typeface="Arial" panose="020B0604020202020204" pitchFamily="34" charset="0"/>
              </a:rPr>
              <a:t>五、行星齿轮减速器常用术语</a:t>
            </a:r>
            <a:endParaRPr lang="zh-CN" altLang="en-US" sz="2500" dirty="0">
              <a:latin typeface="Arial" panose="020B0604020202020204" pitchFamily="34" charset="0"/>
            </a:endParaRPr>
          </a:p>
          <a:p>
            <a:pPr>
              <a:spcBef>
                <a:spcPct val="50000"/>
              </a:spcBef>
            </a:pPr>
            <a:r>
              <a:rPr lang="zh-CN" altLang="en-US" sz="2500" dirty="0">
                <a:latin typeface="Arial" panose="020B0604020202020204" pitchFamily="34" charset="0"/>
              </a:rPr>
              <a:t>六、</a:t>
            </a:r>
            <a:r>
              <a:rPr lang="en-US" altLang="zh-CN" sz="2500">
                <a:latin typeface="Arial" panose="020B0604020202020204" pitchFamily="34" charset="0"/>
              </a:rPr>
              <a:t>NS/PS</a:t>
            </a:r>
            <a:r>
              <a:rPr lang="zh-CN" altLang="en-US" sz="2500" dirty="0">
                <a:latin typeface="Arial" panose="020B0604020202020204" pitchFamily="34" charset="0"/>
              </a:rPr>
              <a:t>系列精密行星减速器</a:t>
            </a:r>
            <a:endParaRPr lang="zh-CN" altLang="en-US" sz="2500" dirty="0">
              <a:latin typeface="Arial" panose="020B0604020202020204" pitchFamily="34" charset="0"/>
            </a:endParaRPr>
          </a:p>
          <a:p>
            <a:pPr>
              <a:spcBef>
                <a:spcPct val="50000"/>
              </a:spcBef>
            </a:pPr>
            <a:r>
              <a:rPr lang="zh-CN" altLang="en-US" sz="2500" dirty="0">
                <a:latin typeface="Arial" panose="020B0604020202020204" pitchFamily="34" charset="0"/>
              </a:rPr>
              <a:t>七、如何选择减速器</a:t>
            </a:r>
            <a:endParaRPr lang="zh-CN" altLang="en-US" sz="2500">
              <a:latin typeface="Arial" panose="020B0604020202020204" pitchFamily="34" charset="0"/>
            </a:endParaRPr>
          </a:p>
          <a:p>
            <a:pPr>
              <a:spcBef>
                <a:spcPct val="50000"/>
              </a:spcBef>
            </a:pPr>
            <a:r>
              <a:rPr lang="zh-CN" altLang="en-US" sz="2500" dirty="0">
                <a:latin typeface="Arial" panose="020B0604020202020204" pitchFamily="34" charset="0"/>
              </a:rPr>
              <a:t>八、安装指南</a:t>
            </a:r>
            <a:endParaRPr lang="zh-CN" altLang="en-US" sz="25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矩形 50177"/>
          <p:cNvSpPr>
            <a:spLocks noRot="1"/>
          </p:cNvSpPr>
          <p:nvPr/>
        </p:nvSpPr>
        <p:spPr>
          <a:xfrm>
            <a:off x="1811338" y="179388"/>
            <a:ext cx="4076700" cy="78105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为何选择减速器</a:t>
            </a:r>
            <a:endParaRPr lang="zh-CN" altLang="en-US" sz="4000" b="1" dirty="0">
              <a:solidFill>
                <a:schemeClr val="bg1"/>
              </a:solidFill>
              <a:latin typeface="Arial" panose="020B0604020202020204" pitchFamily="34" charset="0"/>
            </a:endParaRPr>
          </a:p>
        </p:txBody>
      </p:sp>
      <p:sp>
        <p:nvSpPr>
          <p:cNvPr id="50180" name="文本框 50179"/>
          <p:cNvSpPr txBox="1"/>
          <p:nvPr/>
        </p:nvSpPr>
        <p:spPr>
          <a:xfrm>
            <a:off x="2092325" y="1276350"/>
            <a:ext cx="7962900" cy="4399915"/>
          </a:xfrm>
          <a:prstGeom prst="rect">
            <a:avLst/>
          </a:prstGeom>
          <a:noFill/>
          <a:ln w="9525">
            <a:noFill/>
          </a:ln>
        </p:spPr>
        <p:txBody>
          <a:bodyPr>
            <a:spAutoFit/>
          </a:bodyPr>
          <a:p>
            <a:pPr>
              <a:spcBef>
                <a:spcPct val="50000"/>
              </a:spcBef>
              <a:buFont typeface="Wingdings" panose="05000000000000000000" pitchFamily="2" charset="2"/>
              <a:buChar char="ü"/>
            </a:pPr>
            <a:r>
              <a:rPr lang="zh-CN" altLang="en-US" sz="2000" dirty="0">
                <a:solidFill>
                  <a:srgbClr val="FF3300"/>
                </a:solidFill>
                <a:latin typeface="Arial" panose="020B0604020202020204" pitchFamily="34" charset="0"/>
              </a:rPr>
              <a:t>需要精密定位</a:t>
            </a:r>
            <a:endParaRPr lang="zh-CN" altLang="en-US" sz="2000" dirty="0">
              <a:solidFill>
                <a:srgbClr val="FF3300"/>
              </a:solidFill>
              <a:latin typeface="Arial" panose="020B0604020202020204" pitchFamily="34" charset="0"/>
            </a:endParaRPr>
          </a:p>
          <a:p>
            <a:pPr>
              <a:spcBef>
                <a:spcPct val="50000"/>
              </a:spcBef>
              <a:buFont typeface="Wingdings" panose="05000000000000000000" pitchFamily="2" charset="2"/>
            </a:pPr>
            <a:r>
              <a:rPr lang="en-US" altLang="zh-CN" sz="2000" dirty="0">
                <a:latin typeface="Arial" panose="020B0604020202020204" pitchFamily="34" charset="0"/>
              </a:rPr>
              <a:t>——</a:t>
            </a:r>
            <a:r>
              <a:rPr lang="zh-CN" altLang="en-US" sz="2000" dirty="0">
                <a:latin typeface="Arial" panose="020B0604020202020204" pitchFamily="34" charset="0"/>
              </a:rPr>
              <a:t>航空、卫星、医疗、军事科技、电子设备、机器人等自动化设备必须苛刻的定位精度</a:t>
            </a:r>
            <a:endParaRPr lang="zh-CN" altLang="en-US" sz="2000">
              <a:latin typeface="Arial" panose="020B0604020202020204" pitchFamily="34" charset="0"/>
            </a:endParaRPr>
          </a:p>
          <a:p>
            <a:pPr>
              <a:spcBef>
                <a:spcPct val="50000"/>
              </a:spcBef>
              <a:buFont typeface="Wingdings" panose="05000000000000000000" pitchFamily="2" charset="2"/>
              <a:buChar char="ü"/>
            </a:pPr>
            <a:r>
              <a:rPr lang="zh-CN" altLang="en-US" sz="2000" dirty="0">
                <a:solidFill>
                  <a:srgbClr val="FF3300"/>
                </a:solidFill>
                <a:latin typeface="Arial" panose="020B0604020202020204" pitchFamily="34" charset="0"/>
              </a:rPr>
              <a:t>需要输出大转矩</a:t>
            </a:r>
            <a:endParaRPr lang="zh-CN" altLang="en-US" sz="2000">
              <a:solidFill>
                <a:srgbClr val="FF3300"/>
              </a:solidFill>
              <a:latin typeface="Arial" panose="020B0604020202020204" pitchFamily="34" charset="0"/>
            </a:endParaRPr>
          </a:p>
          <a:p>
            <a:pPr>
              <a:spcBef>
                <a:spcPct val="50000"/>
              </a:spcBef>
              <a:buFont typeface="Wingdings" panose="05000000000000000000" pitchFamily="2" charset="2"/>
            </a:pPr>
            <a:r>
              <a:rPr lang="en-US" altLang="zh-CN" sz="2000" dirty="0">
                <a:latin typeface="Arial" panose="020B0604020202020204" pitchFamily="34" charset="0"/>
              </a:rPr>
              <a:t>——</a:t>
            </a:r>
            <a:r>
              <a:rPr lang="zh-CN" altLang="en-US" sz="2000" dirty="0">
                <a:latin typeface="Arial" panose="020B0604020202020204" pitchFamily="34" charset="0"/>
              </a:rPr>
              <a:t>移动负载所需的转矩远远超过伺服电机本身的转矩</a:t>
            </a:r>
            <a:endParaRPr lang="zh-CN" altLang="en-US" sz="2000" dirty="0">
              <a:latin typeface="Arial" panose="020B0604020202020204" pitchFamily="34" charset="0"/>
            </a:endParaRPr>
          </a:p>
          <a:p>
            <a:pPr>
              <a:spcBef>
                <a:spcPct val="50000"/>
              </a:spcBef>
              <a:buClr>
                <a:srgbClr val="FF3300"/>
              </a:buClr>
              <a:buFont typeface="Wingdings" panose="05000000000000000000" pitchFamily="2" charset="2"/>
              <a:buChar char="ü"/>
            </a:pPr>
            <a:r>
              <a:rPr lang="zh-CN" altLang="en-US" sz="2000" dirty="0">
                <a:solidFill>
                  <a:srgbClr val="FF3300"/>
                </a:solidFill>
                <a:latin typeface="Arial" panose="020B0604020202020204" pitchFamily="34" charset="0"/>
              </a:rPr>
              <a:t>超低速运行</a:t>
            </a:r>
            <a:endParaRPr lang="zh-CN" altLang="en-US" sz="2000" dirty="0">
              <a:solidFill>
                <a:srgbClr val="FF3300"/>
              </a:solidFill>
              <a:latin typeface="Arial" panose="020B0604020202020204" pitchFamily="34" charset="0"/>
            </a:endParaRPr>
          </a:p>
          <a:p>
            <a:pPr>
              <a:spcBef>
                <a:spcPct val="50000"/>
              </a:spcBef>
              <a:buFont typeface="Wingdings" panose="05000000000000000000" pitchFamily="2" charset="2"/>
              <a:buChar char="ü"/>
            </a:pPr>
            <a:r>
              <a:rPr lang="zh-CN" altLang="en-US" sz="2000" dirty="0">
                <a:solidFill>
                  <a:srgbClr val="FF3300"/>
                </a:solidFill>
                <a:latin typeface="Arial" panose="020B0604020202020204" pitchFamily="34" charset="0"/>
              </a:rPr>
              <a:t>悬殊的惯量比</a:t>
            </a:r>
            <a:endParaRPr lang="zh-CN" altLang="en-US" sz="2000" dirty="0">
              <a:solidFill>
                <a:srgbClr val="FF3300"/>
              </a:solidFill>
              <a:latin typeface="Arial" panose="020B0604020202020204" pitchFamily="34" charset="0"/>
            </a:endParaRPr>
          </a:p>
          <a:p>
            <a:pPr>
              <a:spcBef>
                <a:spcPct val="50000"/>
              </a:spcBef>
              <a:buFont typeface="Wingdings" panose="05000000000000000000" pitchFamily="2" charset="2"/>
            </a:pPr>
            <a:r>
              <a:rPr lang="en-US" altLang="zh-CN" sz="2000">
                <a:latin typeface="Arial" panose="020B0604020202020204" pitchFamily="34" charset="0"/>
              </a:rPr>
              <a:t>——</a:t>
            </a:r>
            <a:r>
              <a:rPr lang="zh-CN" altLang="en-US" sz="2000" dirty="0">
                <a:latin typeface="Arial" panose="020B0604020202020204" pitchFamily="34" charset="0"/>
              </a:rPr>
              <a:t>负载的惯量远大于伺服电机的惯量</a:t>
            </a:r>
            <a:endParaRPr lang="zh-CN" altLang="en-US" sz="2000">
              <a:latin typeface="Arial" panose="020B0604020202020204" pitchFamily="34" charset="0"/>
            </a:endParaRPr>
          </a:p>
          <a:p>
            <a:pPr>
              <a:spcBef>
                <a:spcPct val="50000"/>
              </a:spcBef>
              <a:buFont typeface="Wingdings" panose="05000000000000000000" pitchFamily="2" charset="2"/>
              <a:buChar char="ü"/>
            </a:pPr>
            <a:r>
              <a:rPr lang="zh-CN" altLang="en-US" sz="2000" dirty="0">
                <a:solidFill>
                  <a:srgbClr val="FF3300"/>
                </a:solidFill>
                <a:latin typeface="Arial" panose="020B0604020202020204" pitchFamily="34" charset="0"/>
              </a:rPr>
              <a:t>解决方法</a:t>
            </a:r>
            <a:endParaRPr lang="zh-CN" altLang="en-US" sz="2000" dirty="0">
              <a:solidFill>
                <a:srgbClr val="FF3300"/>
              </a:solidFill>
              <a:latin typeface="Arial" panose="020B0604020202020204" pitchFamily="34" charset="0"/>
            </a:endParaRPr>
          </a:p>
          <a:p>
            <a:pPr>
              <a:spcBef>
                <a:spcPct val="50000"/>
              </a:spcBef>
              <a:buFont typeface="Wingdings" panose="05000000000000000000" pitchFamily="2" charset="2"/>
            </a:pPr>
            <a:r>
              <a:rPr lang="en-US" altLang="zh-CN" sz="2000">
                <a:latin typeface="Arial" panose="020B0604020202020204" pitchFamily="34" charset="0"/>
              </a:rPr>
              <a:t>——</a:t>
            </a:r>
            <a:r>
              <a:rPr lang="zh-CN" altLang="en-US" sz="2000" dirty="0">
                <a:latin typeface="Arial" panose="020B0604020202020204" pitchFamily="34" charset="0"/>
              </a:rPr>
              <a:t>利用减速器提升伺服电机的转矩和定位精度，并匹配惯量</a:t>
            </a:r>
            <a:endParaRPr lang="zh-CN" altLang="en-US" sz="20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9" name="文本框 55298"/>
          <p:cNvSpPr txBox="1"/>
          <p:nvPr/>
        </p:nvSpPr>
        <p:spPr>
          <a:xfrm>
            <a:off x="3738563" y="1946275"/>
            <a:ext cx="4826000" cy="3500120"/>
          </a:xfrm>
          <a:prstGeom prst="rect">
            <a:avLst/>
          </a:prstGeom>
          <a:noFill/>
          <a:ln w="9525">
            <a:noFill/>
          </a:ln>
        </p:spPr>
        <p:txBody>
          <a:bodyPr>
            <a:spAutoFit/>
          </a:bodyPr>
          <a:p>
            <a:pPr>
              <a:spcBef>
                <a:spcPct val="50000"/>
              </a:spcBef>
              <a:buFont typeface="Wingdings" panose="05000000000000000000" pitchFamily="2" charset="2"/>
              <a:buChar char="§"/>
            </a:pPr>
            <a:r>
              <a:rPr lang="en-US" altLang="zh-CN" sz="2800" dirty="0">
                <a:latin typeface="Arial" panose="020B0604020202020204" pitchFamily="34" charset="0"/>
              </a:rPr>
              <a:t>  </a:t>
            </a:r>
            <a:r>
              <a:rPr lang="zh-CN" altLang="en-US" sz="2800" dirty="0">
                <a:latin typeface="Arial" panose="020B0604020202020204" pitchFamily="34" charset="0"/>
              </a:rPr>
              <a:t>摆线型减速器</a:t>
            </a:r>
            <a:endParaRPr lang="zh-CN" altLang="en-US" sz="2800" dirty="0">
              <a:latin typeface="Arial" panose="020B0604020202020204" pitchFamily="34" charset="0"/>
            </a:endParaRPr>
          </a:p>
          <a:p>
            <a:pPr>
              <a:spcBef>
                <a:spcPct val="50000"/>
              </a:spcBef>
              <a:buFont typeface="Wingdings" panose="05000000000000000000" pitchFamily="2" charset="2"/>
              <a:buChar char="§"/>
            </a:pPr>
            <a:endParaRPr lang="zh-CN" altLang="en-US" sz="1500" dirty="0">
              <a:latin typeface="Arial" panose="020B0604020202020204" pitchFamily="34" charset="0"/>
            </a:endParaRPr>
          </a:p>
          <a:p>
            <a:pPr>
              <a:spcBef>
                <a:spcPct val="50000"/>
              </a:spcBef>
              <a:buFont typeface="Wingdings" panose="05000000000000000000" pitchFamily="2" charset="2"/>
              <a:buChar char="§"/>
            </a:pPr>
            <a:r>
              <a:rPr lang="zh-CN" altLang="en-US" sz="2800" dirty="0">
                <a:latin typeface="Arial" panose="020B0604020202020204" pitchFamily="34" charset="0"/>
              </a:rPr>
              <a:t>  谐波齿轮减速器</a:t>
            </a:r>
            <a:endParaRPr lang="zh-CN" altLang="en-US" sz="2800" dirty="0">
              <a:latin typeface="Arial" panose="020B0604020202020204" pitchFamily="34" charset="0"/>
            </a:endParaRPr>
          </a:p>
          <a:p>
            <a:pPr>
              <a:spcBef>
                <a:spcPct val="50000"/>
              </a:spcBef>
              <a:buFont typeface="Wingdings" panose="05000000000000000000" pitchFamily="2" charset="2"/>
              <a:buChar char="§"/>
            </a:pPr>
            <a:endParaRPr lang="zh-CN" altLang="en-US" sz="1500" dirty="0">
              <a:latin typeface="Arial" panose="020B0604020202020204" pitchFamily="34" charset="0"/>
            </a:endParaRPr>
          </a:p>
          <a:p>
            <a:pPr>
              <a:spcBef>
                <a:spcPct val="50000"/>
              </a:spcBef>
              <a:buFont typeface="Wingdings" panose="05000000000000000000" pitchFamily="2" charset="2"/>
              <a:buChar char="§"/>
            </a:pPr>
            <a:r>
              <a:rPr lang="zh-CN" altLang="en-US" sz="2800" dirty="0">
                <a:latin typeface="Arial" panose="020B0604020202020204" pitchFamily="34" charset="0"/>
              </a:rPr>
              <a:t>  涡轮蜗杆减速器</a:t>
            </a:r>
            <a:endParaRPr lang="zh-CN" altLang="en-US" sz="2800" dirty="0">
              <a:latin typeface="Arial" panose="020B0604020202020204" pitchFamily="34" charset="0"/>
            </a:endParaRPr>
          </a:p>
          <a:p>
            <a:pPr>
              <a:spcBef>
                <a:spcPct val="50000"/>
              </a:spcBef>
              <a:buFont typeface="Wingdings" panose="05000000000000000000" pitchFamily="2" charset="2"/>
              <a:buChar char="§"/>
            </a:pPr>
            <a:endParaRPr lang="zh-CN" altLang="en-US" sz="1500" dirty="0">
              <a:latin typeface="Arial" panose="020B0604020202020204" pitchFamily="34" charset="0"/>
            </a:endParaRPr>
          </a:p>
          <a:p>
            <a:pPr>
              <a:spcBef>
                <a:spcPct val="50000"/>
              </a:spcBef>
              <a:buFont typeface="Wingdings" panose="05000000000000000000" pitchFamily="2" charset="2"/>
              <a:buChar char="§"/>
            </a:pPr>
            <a:r>
              <a:rPr lang="zh-CN" altLang="en-US" sz="2800" dirty="0">
                <a:latin typeface="Arial" panose="020B0604020202020204" pitchFamily="34" charset="0"/>
              </a:rPr>
              <a:t>  行星齿轮减速器</a:t>
            </a:r>
            <a:endParaRPr lang="zh-CN" altLang="en-US" sz="2800">
              <a:latin typeface="Arial" panose="020B0604020202020204" pitchFamily="34" charset="0"/>
            </a:endParaRPr>
          </a:p>
        </p:txBody>
      </p:sp>
      <p:sp>
        <p:nvSpPr>
          <p:cNvPr id="55300" name="矩形 55299"/>
          <p:cNvSpPr>
            <a:spLocks noRot="1"/>
          </p:cNvSpPr>
          <p:nvPr/>
        </p:nvSpPr>
        <p:spPr>
          <a:xfrm>
            <a:off x="1811338" y="179388"/>
            <a:ext cx="4076700" cy="781050"/>
          </a:xfrm>
          <a:prstGeom prst="rect">
            <a:avLst/>
          </a:prstGeom>
          <a:noFill/>
          <a:ln w="9525">
            <a:noFill/>
          </a:ln>
        </p:spPr>
        <p:txBody>
          <a:bodyPr anchor="ctr" anchorCtr="0"/>
          <a:p>
            <a:r>
              <a:rPr lang="zh-CN" altLang="en-US" sz="4000" b="1" dirty="0">
                <a:solidFill>
                  <a:schemeClr val="bg1"/>
                </a:solidFill>
                <a:latin typeface="Arial" panose="020B0604020202020204" pitchFamily="34" charset="0"/>
              </a:rPr>
              <a:t>常用减速器分类</a:t>
            </a:r>
            <a:endParaRPr lang="zh-CN" altLang="en-US" sz="4000" b="1" dirty="0">
              <a:solidFill>
                <a:schemeClr val="bg1"/>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3" name="图片 66562" descr="D:\资料\减速器\new\摆线.jpg"/>
          <p:cNvPicPr>
            <a:picLocks noChangeAspect="1"/>
          </p:cNvPicPr>
          <p:nvPr/>
        </p:nvPicPr>
        <p:blipFill>
          <a:blip r:embed="rId1"/>
          <a:stretch>
            <a:fillRect/>
          </a:stretch>
        </p:blipFill>
        <p:spPr>
          <a:xfrm>
            <a:off x="7635875" y="1931988"/>
            <a:ext cx="2781300" cy="2781300"/>
          </a:xfrm>
          <a:prstGeom prst="rect">
            <a:avLst/>
          </a:prstGeom>
          <a:noFill/>
          <a:ln w="9525">
            <a:noFill/>
          </a:ln>
        </p:spPr>
      </p:pic>
      <p:sp>
        <p:nvSpPr>
          <p:cNvPr id="66564" name="矩形 66563"/>
          <p:cNvSpPr>
            <a:spLocks noRot="1"/>
          </p:cNvSpPr>
          <p:nvPr/>
        </p:nvSpPr>
        <p:spPr>
          <a:xfrm>
            <a:off x="1811338" y="179388"/>
            <a:ext cx="4076700" cy="781050"/>
          </a:xfrm>
          <a:prstGeom prst="rect">
            <a:avLst/>
          </a:prstGeom>
          <a:noFill/>
          <a:ln w="9525">
            <a:noFill/>
          </a:ln>
        </p:spPr>
        <p:txBody>
          <a:bodyPr anchor="ctr" anchorCtr="0"/>
          <a:p>
            <a:r>
              <a:rPr lang="zh-CN" altLang="en-US" sz="4000" dirty="0">
                <a:solidFill>
                  <a:schemeClr val="bg1"/>
                </a:solidFill>
                <a:latin typeface="Arial" panose="020B0604020202020204" pitchFamily="34" charset="0"/>
              </a:rPr>
              <a:t>摆线型减速器</a:t>
            </a:r>
            <a:endParaRPr lang="zh-CN" altLang="en-US" sz="4000" dirty="0">
              <a:solidFill>
                <a:schemeClr val="bg1"/>
              </a:solidFill>
              <a:latin typeface="Arial" panose="020B0604020202020204" pitchFamily="34" charset="0"/>
            </a:endParaRPr>
          </a:p>
        </p:txBody>
      </p:sp>
      <p:sp>
        <p:nvSpPr>
          <p:cNvPr id="66565" name="文本框 66564"/>
          <p:cNvSpPr txBox="1"/>
          <p:nvPr/>
        </p:nvSpPr>
        <p:spPr>
          <a:xfrm>
            <a:off x="4330700" y="3052763"/>
            <a:ext cx="3548063" cy="2245360"/>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dirty="0">
                <a:latin typeface="Arial" panose="020B0604020202020204" pitchFamily="34" charset="0"/>
              </a:rPr>
              <a:t>  </a:t>
            </a:r>
            <a:r>
              <a:rPr lang="zh-CN" altLang="en-US" sz="2000" dirty="0">
                <a:latin typeface="Arial" panose="020B0604020202020204" pitchFamily="34" charset="0"/>
              </a:rPr>
              <a:t>减速比高且范围大</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效率约为</a:t>
            </a:r>
            <a:r>
              <a:rPr lang="en-US" altLang="zh-CN" sz="2000" dirty="0">
                <a:latin typeface="Arial" panose="020B0604020202020204" pitchFamily="34" charset="0"/>
              </a:rPr>
              <a:t>60~70%</a:t>
            </a:r>
            <a:endParaRPr lang="en-US" altLang="zh-CN" sz="2000">
              <a:latin typeface="Arial" panose="020B0604020202020204" pitchFamily="34" charset="0"/>
            </a:endParaRPr>
          </a:p>
          <a:p>
            <a:pPr>
              <a:spcBef>
                <a:spcPct val="50000"/>
              </a:spcBef>
              <a:buClr>
                <a:schemeClr val="hlink"/>
              </a:buClr>
              <a:buFont typeface="Wingdings" panose="05000000000000000000" pitchFamily="2" charset="2"/>
              <a:buChar char="§"/>
            </a:pPr>
            <a:r>
              <a:rPr lang="en-US" altLang="zh-CN" sz="2000">
                <a:latin typeface="Arial" panose="020B0604020202020204" pitchFamily="34" charset="0"/>
              </a:rPr>
              <a:t>  </a:t>
            </a:r>
            <a:r>
              <a:rPr lang="zh-CN" altLang="en-US" sz="2000" dirty="0">
                <a:latin typeface="Arial" panose="020B0604020202020204" pitchFamily="34" charset="0"/>
              </a:rPr>
              <a:t>刚性较低</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温升高，输入转速低</a:t>
            </a:r>
            <a:endParaRPr lang="zh-CN" altLang="en-US" sz="2000" dirty="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dirty="0">
                <a:latin typeface="Arial" panose="020B0604020202020204" pitchFamily="34" charset="0"/>
              </a:rPr>
              <a:t>  动平衡不佳，影响响应特性</a:t>
            </a:r>
            <a:endParaRPr lang="zh-CN" altLang="en-US" sz="2000">
              <a:latin typeface="Arial" panose="020B0604020202020204" pitchFamily="34" charset="0"/>
            </a:endParaRPr>
          </a:p>
        </p:txBody>
      </p:sp>
      <p:sp>
        <p:nvSpPr>
          <p:cNvPr id="66566" name="文本框 66565"/>
          <p:cNvSpPr txBox="1"/>
          <p:nvPr/>
        </p:nvSpPr>
        <p:spPr>
          <a:xfrm>
            <a:off x="3313113" y="1281113"/>
            <a:ext cx="3548062" cy="1783715"/>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a:latin typeface="Arial" panose="020B0604020202020204" pitchFamily="34" charset="0"/>
              </a:rPr>
              <a:t>  </a:t>
            </a:r>
            <a:r>
              <a:rPr lang="zh-CN" altLang="en-US" sz="2000" dirty="0">
                <a:latin typeface="Arial" panose="020B0604020202020204" pitchFamily="34" charset="0"/>
              </a:rPr>
              <a:t>输入偏心滚柱轴承</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行星式摆线齿盘</a:t>
            </a:r>
            <a:endParaRPr lang="zh-CN" altLang="en-US" sz="2000" dirty="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本体及外侧针齿</a:t>
            </a:r>
            <a:endParaRPr lang="zh-CN" altLang="en-US" sz="2000" dirty="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输出负载柱销</a:t>
            </a:r>
            <a:endParaRPr lang="zh-CN" altLang="en-US" sz="2000">
              <a:latin typeface="Arial" panose="020B0604020202020204" pitchFamily="34" charset="0"/>
            </a:endParaRPr>
          </a:p>
        </p:txBody>
      </p:sp>
      <p:sp>
        <p:nvSpPr>
          <p:cNvPr id="66567" name="文本框 66566"/>
          <p:cNvSpPr txBox="1"/>
          <p:nvPr/>
        </p:nvSpPr>
        <p:spPr>
          <a:xfrm>
            <a:off x="2076450" y="1441450"/>
            <a:ext cx="941388" cy="829945"/>
          </a:xfrm>
          <a:prstGeom prst="rect">
            <a:avLst/>
          </a:prstGeom>
          <a:noFill/>
          <a:ln w="9525">
            <a:noFill/>
          </a:ln>
        </p:spPr>
        <p:txBody>
          <a:bodyPr>
            <a:spAutoFit/>
          </a:bodyPr>
          <a:p>
            <a:pPr>
              <a:spcBef>
                <a:spcPct val="50000"/>
              </a:spcBef>
            </a:pPr>
            <a:r>
              <a:rPr lang="zh-CN" altLang="en-US" sz="2400" b="1" dirty="0">
                <a:solidFill>
                  <a:srgbClr val="FF3300"/>
                </a:solidFill>
                <a:latin typeface="Arial" panose="020B0604020202020204" pitchFamily="34" charset="0"/>
              </a:rPr>
              <a:t>基本结构</a:t>
            </a:r>
            <a:endParaRPr lang="zh-CN" altLang="en-US" sz="2400" b="1">
              <a:solidFill>
                <a:srgbClr val="FF3300"/>
              </a:solidFill>
              <a:latin typeface="Arial" panose="020B0604020202020204" pitchFamily="34" charset="0"/>
            </a:endParaRPr>
          </a:p>
        </p:txBody>
      </p:sp>
      <p:sp>
        <p:nvSpPr>
          <p:cNvPr id="66568" name="文本框 66567"/>
          <p:cNvSpPr txBox="1"/>
          <p:nvPr/>
        </p:nvSpPr>
        <p:spPr>
          <a:xfrm>
            <a:off x="2686050" y="3436938"/>
            <a:ext cx="1263650" cy="460375"/>
          </a:xfrm>
          <a:prstGeom prst="rect">
            <a:avLst/>
          </a:prstGeom>
          <a:noFill/>
          <a:ln w="9525">
            <a:noFill/>
          </a:ln>
        </p:spPr>
        <p:txBody>
          <a:bodyPr>
            <a:spAutoFit/>
          </a:bodyPr>
          <a:p>
            <a:pPr>
              <a:spcBef>
                <a:spcPct val="50000"/>
              </a:spcBef>
            </a:pPr>
            <a:r>
              <a:rPr lang="zh-CN" altLang="en-US" sz="2400" b="1" dirty="0">
                <a:solidFill>
                  <a:srgbClr val="FF3300"/>
                </a:solidFill>
                <a:latin typeface="Arial" panose="020B0604020202020204" pitchFamily="34" charset="0"/>
              </a:rPr>
              <a:t>优缺点</a:t>
            </a:r>
            <a:endParaRPr lang="zh-CN" altLang="en-US" sz="2400" b="1" dirty="0">
              <a:solidFill>
                <a:srgbClr val="FF33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图片 67585" descr="D:\资料\减速器\new\谐波.gif"/>
          <p:cNvPicPr>
            <a:picLocks noChangeAspect="1"/>
          </p:cNvPicPr>
          <p:nvPr/>
        </p:nvPicPr>
        <p:blipFill>
          <a:blip r:embed="rId1"/>
          <a:stretch>
            <a:fillRect/>
          </a:stretch>
        </p:blipFill>
        <p:spPr>
          <a:xfrm>
            <a:off x="7577138" y="2352675"/>
            <a:ext cx="3090862" cy="2262188"/>
          </a:xfrm>
          <a:prstGeom prst="rect">
            <a:avLst/>
          </a:prstGeom>
          <a:noFill/>
          <a:ln w="9525">
            <a:noFill/>
          </a:ln>
        </p:spPr>
      </p:pic>
      <p:sp>
        <p:nvSpPr>
          <p:cNvPr id="67587" name="矩形 67586"/>
          <p:cNvSpPr>
            <a:spLocks noRot="1"/>
          </p:cNvSpPr>
          <p:nvPr/>
        </p:nvSpPr>
        <p:spPr>
          <a:xfrm>
            <a:off x="1811338" y="179388"/>
            <a:ext cx="4076700" cy="781050"/>
          </a:xfrm>
          <a:prstGeom prst="rect">
            <a:avLst/>
          </a:prstGeom>
          <a:noFill/>
          <a:ln w="9525">
            <a:noFill/>
          </a:ln>
        </p:spPr>
        <p:txBody>
          <a:bodyPr anchor="ctr" anchorCtr="0"/>
          <a:p>
            <a:r>
              <a:rPr lang="zh-CN" altLang="en-US" sz="4000" dirty="0">
                <a:solidFill>
                  <a:schemeClr val="bg1"/>
                </a:solidFill>
                <a:latin typeface="Arial" panose="020B0604020202020204" pitchFamily="34" charset="0"/>
              </a:rPr>
              <a:t>谐波齿轮减速器</a:t>
            </a:r>
            <a:endParaRPr lang="zh-CN" altLang="en-US" sz="4000" dirty="0">
              <a:solidFill>
                <a:schemeClr val="bg1"/>
              </a:solidFill>
              <a:latin typeface="Arial" panose="020B0604020202020204" pitchFamily="34" charset="0"/>
            </a:endParaRPr>
          </a:p>
        </p:txBody>
      </p:sp>
      <p:sp>
        <p:nvSpPr>
          <p:cNvPr id="67590" name="文本框 67589"/>
          <p:cNvSpPr txBox="1"/>
          <p:nvPr/>
        </p:nvSpPr>
        <p:spPr>
          <a:xfrm>
            <a:off x="4330700" y="2971800"/>
            <a:ext cx="3548063" cy="2707005"/>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dirty="0">
                <a:latin typeface="Arial" panose="020B0604020202020204" pitchFamily="34" charset="0"/>
              </a:rPr>
              <a:t>  </a:t>
            </a:r>
            <a:r>
              <a:rPr lang="zh-CN" altLang="en-US" sz="2000" dirty="0">
                <a:latin typeface="Arial" panose="020B0604020202020204" pitchFamily="34" charset="0"/>
              </a:rPr>
              <a:t>传动精度高，回差小</a:t>
            </a:r>
            <a:r>
              <a:rPr lang="zh-CN" altLang="en-US" sz="2000">
                <a:latin typeface="Arial" panose="020B0604020202020204" pitchFamily="34" charset="0"/>
              </a:rPr>
              <a:t> </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dirty="0">
                <a:latin typeface="Arial" panose="020B0604020202020204" pitchFamily="34" charset="0"/>
              </a:rPr>
              <a:t>  减速比高且范围大</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效率约为</a:t>
            </a:r>
            <a:r>
              <a:rPr lang="en-US" altLang="zh-CN" sz="2000" dirty="0">
                <a:latin typeface="Arial" panose="020B0604020202020204" pitchFamily="34" charset="0"/>
              </a:rPr>
              <a:t>65~80%</a:t>
            </a:r>
            <a:endParaRPr lang="en-US" altLang="zh-CN" sz="2000">
              <a:latin typeface="Arial" panose="020B0604020202020204" pitchFamily="34" charset="0"/>
            </a:endParaRPr>
          </a:p>
          <a:p>
            <a:pPr>
              <a:spcBef>
                <a:spcPct val="50000"/>
              </a:spcBef>
              <a:buClr>
                <a:schemeClr val="hlink"/>
              </a:buClr>
              <a:buFont typeface="Wingdings" panose="05000000000000000000" pitchFamily="2" charset="2"/>
              <a:buChar char="§"/>
            </a:pPr>
            <a:r>
              <a:rPr lang="en-US" altLang="zh-CN" sz="2000">
                <a:latin typeface="Arial" panose="020B0604020202020204" pitchFamily="34" charset="0"/>
              </a:rPr>
              <a:t>  </a:t>
            </a:r>
            <a:r>
              <a:rPr lang="zh-CN" altLang="en-US" sz="2000" dirty="0">
                <a:solidFill>
                  <a:srgbClr val="663300"/>
                </a:solidFill>
                <a:latin typeface="Arial" panose="020B0604020202020204" pitchFamily="34" charset="0"/>
              </a:rPr>
              <a:t>刚性最低</a:t>
            </a:r>
            <a:endParaRPr lang="zh-CN" altLang="en-US" sz="2000">
              <a:solidFill>
                <a:srgbClr val="663300"/>
              </a:solidFill>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温升高，输入转速低</a:t>
            </a:r>
            <a:endParaRPr lang="zh-CN" altLang="en-US" sz="2000" dirty="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dirty="0">
                <a:latin typeface="Arial" panose="020B0604020202020204" pitchFamily="34" charset="0"/>
              </a:rPr>
              <a:t>  动平衡不佳，影响响应特性</a:t>
            </a:r>
            <a:endParaRPr lang="zh-CN" altLang="en-US" sz="2000">
              <a:latin typeface="Arial" panose="020B0604020202020204" pitchFamily="34" charset="0"/>
            </a:endParaRPr>
          </a:p>
        </p:txBody>
      </p:sp>
      <p:sp>
        <p:nvSpPr>
          <p:cNvPr id="67591" name="文本框 67590"/>
          <p:cNvSpPr txBox="1"/>
          <p:nvPr/>
        </p:nvSpPr>
        <p:spPr>
          <a:xfrm>
            <a:off x="3313113" y="1266825"/>
            <a:ext cx="3548062" cy="1322070"/>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a:latin typeface="Arial" panose="020B0604020202020204" pitchFamily="34" charset="0"/>
              </a:rPr>
              <a:t>  </a:t>
            </a:r>
            <a:r>
              <a:rPr lang="zh-CN" altLang="en-US" sz="2000" dirty="0">
                <a:latin typeface="Arial" panose="020B0604020202020204" pitchFamily="34" charset="0"/>
              </a:rPr>
              <a:t>刚性内齿环</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挠性外齿环</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谐波发生器</a:t>
            </a:r>
            <a:endParaRPr lang="zh-CN" altLang="en-US" sz="2000">
              <a:latin typeface="Arial" panose="020B0604020202020204" pitchFamily="34" charset="0"/>
            </a:endParaRPr>
          </a:p>
        </p:txBody>
      </p:sp>
      <p:sp>
        <p:nvSpPr>
          <p:cNvPr id="67592" name="文本框 67591"/>
          <p:cNvSpPr txBox="1"/>
          <p:nvPr/>
        </p:nvSpPr>
        <p:spPr>
          <a:xfrm>
            <a:off x="2076450" y="1427163"/>
            <a:ext cx="941388" cy="829945"/>
          </a:xfrm>
          <a:prstGeom prst="rect">
            <a:avLst/>
          </a:prstGeom>
          <a:noFill/>
          <a:ln w="9525">
            <a:noFill/>
          </a:ln>
        </p:spPr>
        <p:txBody>
          <a:bodyPr>
            <a:spAutoFit/>
          </a:bodyPr>
          <a:p>
            <a:pPr>
              <a:spcBef>
                <a:spcPct val="50000"/>
              </a:spcBef>
            </a:pPr>
            <a:r>
              <a:rPr lang="zh-CN" altLang="en-US" sz="2400" b="1" dirty="0">
                <a:solidFill>
                  <a:srgbClr val="FF3300"/>
                </a:solidFill>
                <a:latin typeface="Arial" panose="020B0604020202020204" pitchFamily="34" charset="0"/>
              </a:rPr>
              <a:t>基本结构</a:t>
            </a:r>
            <a:endParaRPr lang="zh-CN" altLang="en-US" sz="2400" b="1">
              <a:solidFill>
                <a:srgbClr val="FF3300"/>
              </a:solidFill>
              <a:latin typeface="Arial" panose="020B0604020202020204" pitchFamily="34" charset="0"/>
            </a:endParaRPr>
          </a:p>
        </p:txBody>
      </p:sp>
      <p:sp>
        <p:nvSpPr>
          <p:cNvPr id="67593" name="文本框 67592"/>
          <p:cNvSpPr txBox="1"/>
          <p:nvPr/>
        </p:nvSpPr>
        <p:spPr>
          <a:xfrm>
            <a:off x="2686050" y="3435350"/>
            <a:ext cx="1263650" cy="460375"/>
          </a:xfrm>
          <a:prstGeom prst="rect">
            <a:avLst/>
          </a:prstGeom>
          <a:noFill/>
          <a:ln w="9525">
            <a:noFill/>
          </a:ln>
        </p:spPr>
        <p:txBody>
          <a:bodyPr>
            <a:spAutoFit/>
          </a:bodyPr>
          <a:p>
            <a:pPr>
              <a:spcBef>
                <a:spcPct val="50000"/>
              </a:spcBef>
            </a:pPr>
            <a:r>
              <a:rPr lang="zh-CN" altLang="en-US" sz="2400" b="1" dirty="0">
                <a:solidFill>
                  <a:srgbClr val="FF3300"/>
                </a:solidFill>
                <a:latin typeface="Arial" panose="020B0604020202020204" pitchFamily="34" charset="0"/>
              </a:rPr>
              <a:t>优缺点</a:t>
            </a:r>
            <a:endParaRPr lang="zh-CN" altLang="en-US" sz="2400" b="1" dirty="0">
              <a:solidFill>
                <a:srgbClr val="FF33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1" name="图片 68610" descr="D:\资料\减速器\new\涡轮蜗杆.jpg"/>
          <p:cNvPicPr>
            <a:picLocks noChangeAspect="1"/>
          </p:cNvPicPr>
          <p:nvPr/>
        </p:nvPicPr>
        <p:blipFill>
          <a:blip r:embed="rId1"/>
          <a:stretch>
            <a:fillRect/>
          </a:stretch>
        </p:blipFill>
        <p:spPr>
          <a:xfrm>
            <a:off x="7019925" y="2106613"/>
            <a:ext cx="3648075" cy="2463800"/>
          </a:xfrm>
          <a:prstGeom prst="rect">
            <a:avLst/>
          </a:prstGeom>
          <a:noFill/>
          <a:ln w="9525">
            <a:noFill/>
          </a:ln>
        </p:spPr>
      </p:pic>
      <p:sp>
        <p:nvSpPr>
          <p:cNvPr id="68612" name="文本框 68611"/>
          <p:cNvSpPr txBox="1"/>
          <p:nvPr/>
        </p:nvSpPr>
        <p:spPr>
          <a:xfrm>
            <a:off x="4330700" y="2971800"/>
            <a:ext cx="3548063" cy="2707005"/>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dirty="0">
                <a:latin typeface="Arial" panose="020B0604020202020204" pitchFamily="34" charset="0"/>
              </a:rPr>
              <a:t>  </a:t>
            </a:r>
            <a:r>
              <a:rPr lang="zh-CN" altLang="en-US" sz="2000" dirty="0">
                <a:latin typeface="Arial" panose="020B0604020202020204" pitchFamily="34" charset="0"/>
              </a:rPr>
              <a:t>传递扭矩高</a:t>
            </a:r>
            <a:r>
              <a:rPr lang="zh-CN" altLang="en-US" sz="2000">
                <a:latin typeface="Arial" panose="020B0604020202020204" pitchFamily="34" charset="0"/>
              </a:rPr>
              <a:t> </a:t>
            </a:r>
            <a:endParaRPr lang="zh-CN" altLang="en-US" sz="2000" dirty="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dirty="0">
                <a:latin typeface="Arial" panose="020B0604020202020204" pitchFamily="34" charset="0"/>
              </a:rPr>
              <a:t>  具有自锁功能</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减速比高且范围大</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solidFill>
                  <a:srgbClr val="663300"/>
                </a:solidFill>
                <a:latin typeface="Arial" panose="020B0604020202020204" pitchFamily="34" charset="0"/>
              </a:rPr>
              <a:t>效率最低，小于</a:t>
            </a:r>
            <a:r>
              <a:rPr lang="en-US" altLang="zh-CN" sz="2000" dirty="0">
                <a:solidFill>
                  <a:srgbClr val="663300"/>
                </a:solidFill>
                <a:latin typeface="Arial" panose="020B0604020202020204" pitchFamily="34" charset="0"/>
              </a:rPr>
              <a:t>60%</a:t>
            </a:r>
            <a:endParaRPr lang="en-US" altLang="zh-CN" sz="2000" dirty="0">
              <a:solidFill>
                <a:srgbClr val="663300"/>
              </a:solidFill>
              <a:latin typeface="Arial" panose="020B0604020202020204" pitchFamily="34" charset="0"/>
            </a:endParaRPr>
          </a:p>
          <a:p>
            <a:pPr>
              <a:spcBef>
                <a:spcPct val="50000"/>
              </a:spcBef>
              <a:buClr>
                <a:schemeClr val="hlink"/>
              </a:buClr>
              <a:buFont typeface="Wingdings" panose="05000000000000000000" pitchFamily="2" charset="2"/>
              <a:buChar char="§"/>
            </a:pPr>
            <a:r>
              <a:rPr lang="en-US" altLang="zh-CN" sz="2000">
                <a:latin typeface="Arial" panose="020B0604020202020204" pitchFamily="34" charset="0"/>
              </a:rPr>
              <a:t>  </a:t>
            </a:r>
            <a:r>
              <a:rPr lang="zh-CN" altLang="en-US" sz="2000" dirty="0">
                <a:latin typeface="Arial" panose="020B0604020202020204" pitchFamily="34" charset="0"/>
              </a:rPr>
              <a:t>刚性低</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温升高，输入转速低</a:t>
            </a:r>
            <a:endParaRPr lang="zh-CN" altLang="en-US" sz="2000">
              <a:latin typeface="Arial" panose="020B0604020202020204" pitchFamily="34" charset="0"/>
            </a:endParaRPr>
          </a:p>
        </p:txBody>
      </p:sp>
      <p:sp>
        <p:nvSpPr>
          <p:cNvPr id="68613" name="文本框 68612"/>
          <p:cNvSpPr txBox="1"/>
          <p:nvPr/>
        </p:nvSpPr>
        <p:spPr>
          <a:xfrm>
            <a:off x="3313113" y="1266825"/>
            <a:ext cx="3548062" cy="860425"/>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a:latin typeface="Arial" panose="020B0604020202020204" pitchFamily="34" charset="0"/>
              </a:rPr>
              <a:t>  </a:t>
            </a:r>
            <a:r>
              <a:rPr lang="zh-CN" altLang="en-US" sz="2000" dirty="0">
                <a:latin typeface="Arial" panose="020B0604020202020204" pitchFamily="34" charset="0"/>
              </a:rPr>
              <a:t>输入蜗杆</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输出涡轮</a:t>
            </a:r>
            <a:endParaRPr lang="zh-CN" altLang="en-US" sz="2000">
              <a:latin typeface="Arial" panose="020B0604020202020204" pitchFamily="34" charset="0"/>
            </a:endParaRPr>
          </a:p>
        </p:txBody>
      </p:sp>
      <p:sp>
        <p:nvSpPr>
          <p:cNvPr id="68614" name="文本框 68613"/>
          <p:cNvSpPr txBox="1"/>
          <p:nvPr/>
        </p:nvSpPr>
        <p:spPr>
          <a:xfrm>
            <a:off x="2076450" y="1373188"/>
            <a:ext cx="941388" cy="829945"/>
          </a:xfrm>
          <a:prstGeom prst="rect">
            <a:avLst/>
          </a:prstGeom>
          <a:noFill/>
          <a:ln w="9525">
            <a:noFill/>
          </a:ln>
        </p:spPr>
        <p:txBody>
          <a:bodyPr>
            <a:spAutoFit/>
          </a:bodyPr>
          <a:p>
            <a:pPr>
              <a:spcBef>
                <a:spcPct val="50000"/>
              </a:spcBef>
            </a:pPr>
            <a:r>
              <a:rPr lang="zh-CN" altLang="en-US" sz="2400" b="1" dirty="0">
                <a:solidFill>
                  <a:srgbClr val="FF3300"/>
                </a:solidFill>
                <a:latin typeface="Arial" panose="020B0604020202020204" pitchFamily="34" charset="0"/>
              </a:rPr>
              <a:t>基本结构</a:t>
            </a:r>
            <a:endParaRPr lang="zh-CN" altLang="en-US" sz="2400" b="1">
              <a:solidFill>
                <a:srgbClr val="FF3300"/>
              </a:solidFill>
              <a:latin typeface="Arial" panose="020B0604020202020204" pitchFamily="34" charset="0"/>
            </a:endParaRPr>
          </a:p>
        </p:txBody>
      </p:sp>
      <p:sp>
        <p:nvSpPr>
          <p:cNvPr id="68615" name="文本框 68614"/>
          <p:cNvSpPr txBox="1"/>
          <p:nvPr/>
        </p:nvSpPr>
        <p:spPr>
          <a:xfrm>
            <a:off x="2686050" y="3435350"/>
            <a:ext cx="1263650" cy="460375"/>
          </a:xfrm>
          <a:prstGeom prst="rect">
            <a:avLst/>
          </a:prstGeom>
          <a:noFill/>
          <a:ln w="9525">
            <a:noFill/>
          </a:ln>
        </p:spPr>
        <p:txBody>
          <a:bodyPr>
            <a:spAutoFit/>
          </a:bodyPr>
          <a:p>
            <a:pPr>
              <a:spcBef>
                <a:spcPct val="50000"/>
              </a:spcBef>
            </a:pPr>
            <a:r>
              <a:rPr lang="zh-CN" altLang="en-US" sz="2400" b="1" dirty="0">
                <a:solidFill>
                  <a:srgbClr val="FF3300"/>
                </a:solidFill>
                <a:latin typeface="Arial" panose="020B0604020202020204" pitchFamily="34" charset="0"/>
              </a:rPr>
              <a:t>优缺点</a:t>
            </a:r>
            <a:endParaRPr lang="zh-CN" altLang="en-US" sz="2400" b="1" dirty="0">
              <a:solidFill>
                <a:srgbClr val="FF3300"/>
              </a:solidFill>
              <a:latin typeface="Arial" panose="020B0604020202020204" pitchFamily="34" charset="0"/>
            </a:endParaRPr>
          </a:p>
        </p:txBody>
      </p:sp>
      <p:sp>
        <p:nvSpPr>
          <p:cNvPr id="68616" name="矩形 68615"/>
          <p:cNvSpPr>
            <a:spLocks noRot="1"/>
          </p:cNvSpPr>
          <p:nvPr/>
        </p:nvSpPr>
        <p:spPr>
          <a:xfrm>
            <a:off x="1811338" y="179388"/>
            <a:ext cx="4076700" cy="781050"/>
          </a:xfrm>
          <a:prstGeom prst="rect">
            <a:avLst/>
          </a:prstGeom>
          <a:noFill/>
          <a:ln w="9525">
            <a:noFill/>
          </a:ln>
        </p:spPr>
        <p:txBody>
          <a:bodyPr anchor="ctr" anchorCtr="0"/>
          <a:p>
            <a:r>
              <a:rPr lang="zh-CN" altLang="en-US" sz="4000" dirty="0">
                <a:solidFill>
                  <a:schemeClr val="bg1"/>
                </a:solidFill>
                <a:latin typeface="Arial" panose="020B0604020202020204" pitchFamily="34" charset="0"/>
              </a:rPr>
              <a:t>涡轮蜗杆减速器</a:t>
            </a:r>
            <a:endParaRPr lang="zh-CN" altLang="en-US" sz="4000">
              <a:solidFill>
                <a:schemeClr val="bg1"/>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5" name="矩形 69634"/>
          <p:cNvSpPr>
            <a:spLocks noRot="1"/>
          </p:cNvSpPr>
          <p:nvPr/>
        </p:nvSpPr>
        <p:spPr>
          <a:xfrm>
            <a:off x="1811338" y="179388"/>
            <a:ext cx="4076700" cy="781050"/>
          </a:xfrm>
          <a:prstGeom prst="rect">
            <a:avLst/>
          </a:prstGeom>
          <a:noFill/>
          <a:ln w="9525">
            <a:noFill/>
          </a:ln>
        </p:spPr>
        <p:txBody>
          <a:bodyPr anchor="ctr" anchorCtr="0"/>
          <a:p>
            <a:r>
              <a:rPr lang="zh-CN" altLang="en-US" sz="4000" dirty="0">
                <a:solidFill>
                  <a:schemeClr val="bg1"/>
                </a:solidFill>
                <a:latin typeface="Arial" panose="020B0604020202020204" pitchFamily="34" charset="0"/>
              </a:rPr>
              <a:t>行星齿轮减速器</a:t>
            </a:r>
            <a:endParaRPr lang="zh-CN" altLang="en-US" sz="4000">
              <a:solidFill>
                <a:schemeClr val="bg1"/>
              </a:solidFill>
              <a:latin typeface="Arial" panose="020B0604020202020204" pitchFamily="34" charset="0"/>
            </a:endParaRPr>
          </a:p>
        </p:txBody>
      </p:sp>
      <p:graphicFrame>
        <p:nvGraphicFramePr>
          <p:cNvPr id="69636" name="对象 69635"/>
          <p:cNvGraphicFramePr/>
          <p:nvPr/>
        </p:nvGraphicFramePr>
        <p:xfrm>
          <a:off x="7096125" y="2119313"/>
          <a:ext cx="3021013" cy="3111500"/>
        </p:xfrm>
        <a:graphic>
          <a:graphicData uri="http://schemas.openxmlformats.org/presentationml/2006/ole">
            <mc:AlternateContent xmlns:mc="http://schemas.openxmlformats.org/markup-compatibility/2006">
              <mc:Choice xmlns:v="urn:schemas-microsoft-com:vml" Requires="v">
                <p:oleObj spid="_x0000_s3076" name="" r:id="rId1" imgW="2597150" imgH="2432050" progId="">
                  <p:embed/>
                </p:oleObj>
              </mc:Choice>
              <mc:Fallback>
                <p:oleObj name="" r:id="rId1" imgW="2597150" imgH="2432050" progId="">
                  <p:embed/>
                  <p:pic>
                    <p:nvPicPr>
                      <p:cNvPr id="0" name="图片 3075"/>
                      <p:cNvPicPr/>
                      <p:nvPr/>
                    </p:nvPicPr>
                    <p:blipFill>
                      <a:blip r:embed="rId2"/>
                      <a:stretch>
                        <a:fillRect/>
                      </a:stretch>
                    </p:blipFill>
                    <p:spPr>
                      <a:xfrm>
                        <a:off x="7096125" y="2119313"/>
                        <a:ext cx="3021013" cy="3111500"/>
                      </a:xfrm>
                      <a:prstGeom prst="rect">
                        <a:avLst/>
                      </a:prstGeom>
                      <a:noFill/>
                      <a:ln w="38100">
                        <a:noFill/>
                        <a:miter/>
                      </a:ln>
                    </p:spPr>
                  </p:pic>
                </p:oleObj>
              </mc:Fallback>
            </mc:AlternateContent>
          </a:graphicData>
        </a:graphic>
      </p:graphicFrame>
      <p:sp>
        <p:nvSpPr>
          <p:cNvPr id="69637" name="文本框 69636"/>
          <p:cNvSpPr txBox="1"/>
          <p:nvPr/>
        </p:nvSpPr>
        <p:spPr>
          <a:xfrm>
            <a:off x="4330700" y="2971800"/>
            <a:ext cx="3548063" cy="2707005"/>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dirty="0">
                <a:latin typeface="Arial" panose="020B0604020202020204" pitchFamily="34" charset="0"/>
              </a:rPr>
              <a:t>  </a:t>
            </a:r>
            <a:r>
              <a:rPr lang="zh-CN" altLang="en-US" sz="2000" dirty="0">
                <a:latin typeface="Arial" panose="020B0604020202020204" pitchFamily="34" charset="0"/>
              </a:rPr>
              <a:t>结构紧凑</a:t>
            </a:r>
            <a:r>
              <a:rPr lang="zh-CN" altLang="en-US" sz="2000">
                <a:latin typeface="Arial" panose="020B0604020202020204" pitchFamily="34" charset="0"/>
              </a:rPr>
              <a:t> </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同轴输出</a:t>
            </a:r>
            <a:endParaRPr lang="zh-CN" altLang="en-US" sz="200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重量轻</a:t>
            </a:r>
            <a:endParaRPr lang="zh-CN" altLang="en-US" sz="2000" dirty="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效率高</a:t>
            </a:r>
            <a:endParaRPr lang="zh-CN" altLang="en-US" sz="2000" dirty="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免保养</a:t>
            </a:r>
            <a:endParaRPr lang="zh-CN" altLang="en-US" sz="2000" dirty="0">
              <a:latin typeface="Arial" panose="020B0604020202020204" pitchFamily="34" charset="0"/>
            </a:endParaRPr>
          </a:p>
          <a:p>
            <a:pPr>
              <a:spcBef>
                <a:spcPct val="50000"/>
              </a:spcBef>
              <a:buClr>
                <a:schemeClr val="hlink"/>
              </a:buClr>
              <a:buFont typeface="Wingdings" panose="05000000000000000000" pitchFamily="2" charset="2"/>
              <a:buChar char="§"/>
            </a:pPr>
            <a:r>
              <a:rPr lang="zh-CN" altLang="en-US" sz="2000">
                <a:latin typeface="Arial" panose="020B0604020202020204" pitchFamily="34" charset="0"/>
              </a:rPr>
              <a:t>  </a:t>
            </a:r>
            <a:r>
              <a:rPr lang="zh-CN" altLang="en-US" sz="2000" dirty="0">
                <a:latin typeface="Arial" panose="020B0604020202020204" pitchFamily="34" charset="0"/>
              </a:rPr>
              <a:t>寿命长</a:t>
            </a:r>
            <a:endParaRPr lang="zh-CN" altLang="en-US" sz="2000" dirty="0">
              <a:latin typeface="Arial" panose="020B0604020202020204" pitchFamily="34" charset="0"/>
            </a:endParaRPr>
          </a:p>
        </p:txBody>
      </p:sp>
      <p:sp>
        <p:nvSpPr>
          <p:cNvPr id="69639" name="文本框 69638"/>
          <p:cNvSpPr txBox="1"/>
          <p:nvPr/>
        </p:nvSpPr>
        <p:spPr>
          <a:xfrm>
            <a:off x="2076450" y="1373188"/>
            <a:ext cx="941388" cy="829945"/>
          </a:xfrm>
          <a:prstGeom prst="rect">
            <a:avLst/>
          </a:prstGeom>
          <a:noFill/>
          <a:ln w="9525">
            <a:noFill/>
          </a:ln>
        </p:spPr>
        <p:txBody>
          <a:bodyPr>
            <a:spAutoFit/>
          </a:bodyPr>
          <a:p>
            <a:pPr>
              <a:spcBef>
                <a:spcPct val="50000"/>
              </a:spcBef>
            </a:pPr>
            <a:r>
              <a:rPr lang="zh-CN" altLang="en-US" sz="2400" b="1" dirty="0">
                <a:solidFill>
                  <a:srgbClr val="FF3300"/>
                </a:solidFill>
                <a:latin typeface="Arial" panose="020B0604020202020204" pitchFamily="34" charset="0"/>
              </a:rPr>
              <a:t>基本结构</a:t>
            </a:r>
            <a:endParaRPr lang="zh-CN" altLang="en-US" sz="2400" b="1">
              <a:solidFill>
                <a:srgbClr val="FF3300"/>
              </a:solidFill>
              <a:latin typeface="Arial" panose="020B0604020202020204" pitchFamily="34" charset="0"/>
            </a:endParaRPr>
          </a:p>
        </p:txBody>
      </p:sp>
      <p:sp>
        <p:nvSpPr>
          <p:cNvPr id="69640" name="文本框 69639"/>
          <p:cNvSpPr txBox="1"/>
          <p:nvPr/>
        </p:nvSpPr>
        <p:spPr>
          <a:xfrm>
            <a:off x="2686050" y="3435350"/>
            <a:ext cx="1263650" cy="1014730"/>
          </a:xfrm>
          <a:prstGeom prst="rect">
            <a:avLst/>
          </a:prstGeom>
          <a:noFill/>
          <a:ln w="9525">
            <a:noFill/>
          </a:ln>
        </p:spPr>
        <p:txBody>
          <a:bodyPr>
            <a:spAutoFit/>
          </a:bodyPr>
          <a:p>
            <a:pPr>
              <a:spcBef>
                <a:spcPct val="50000"/>
              </a:spcBef>
            </a:pPr>
            <a:r>
              <a:rPr lang="zh-CN" altLang="en-US" sz="2400" b="1" dirty="0">
                <a:solidFill>
                  <a:srgbClr val="FF3300"/>
                </a:solidFill>
                <a:latin typeface="Arial" panose="020B0604020202020204" pitchFamily="34" charset="0"/>
              </a:rPr>
              <a:t>优缺点</a:t>
            </a:r>
            <a:endParaRPr lang="zh-CN" altLang="en-US" sz="2400" b="1" dirty="0">
              <a:solidFill>
                <a:srgbClr val="FF3300"/>
              </a:solidFill>
              <a:latin typeface="Arial" panose="020B0604020202020204" pitchFamily="34" charset="0"/>
            </a:endParaRPr>
          </a:p>
          <a:p>
            <a:pPr>
              <a:spcBef>
                <a:spcPct val="50000"/>
              </a:spcBef>
            </a:pPr>
            <a:endParaRPr lang="zh-CN" altLang="en-US" sz="2400" b="1" dirty="0">
              <a:solidFill>
                <a:srgbClr val="FF3300"/>
              </a:solidFill>
              <a:latin typeface="Arial" panose="020B0604020202020204" pitchFamily="34" charset="0"/>
            </a:endParaRPr>
          </a:p>
        </p:txBody>
      </p:sp>
      <p:grpSp>
        <p:nvGrpSpPr>
          <p:cNvPr id="69651" name="组合 69650"/>
          <p:cNvGrpSpPr/>
          <p:nvPr/>
        </p:nvGrpSpPr>
        <p:grpSpPr>
          <a:xfrm>
            <a:off x="3313113" y="2611438"/>
            <a:ext cx="5041900" cy="398463"/>
            <a:chOff x="1127" y="1645"/>
            <a:chExt cx="3176" cy="251"/>
          </a:xfrm>
        </p:grpSpPr>
        <p:sp>
          <p:nvSpPr>
            <p:cNvPr id="69638" name="文本框 69637"/>
            <p:cNvSpPr txBox="1"/>
            <p:nvPr/>
          </p:nvSpPr>
          <p:spPr>
            <a:xfrm>
              <a:off x="1127" y="1645"/>
              <a:ext cx="2235" cy="251"/>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dirty="0">
                  <a:latin typeface="Arial" panose="020B0604020202020204" pitchFamily="34" charset="0"/>
                </a:rPr>
                <a:t>  </a:t>
              </a:r>
              <a:r>
                <a:rPr lang="zh-CN" altLang="en-US" sz="2000" dirty="0">
                  <a:latin typeface="Arial" panose="020B0604020202020204" pitchFamily="34" charset="0"/>
                </a:rPr>
                <a:t>内齿环</a:t>
              </a:r>
              <a:endParaRPr lang="zh-CN" altLang="en-US" sz="2000" dirty="0">
                <a:latin typeface="Arial" panose="020B0604020202020204" pitchFamily="34" charset="0"/>
              </a:endParaRPr>
            </a:p>
          </p:txBody>
        </p:sp>
        <p:sp>
          <p:nvSpPr>
            <p:cNvPr id="69644" name="直接连接符 69643"/>
            <p:cNvSpPr/>
            <p:nvPr/>
          </p:nvSpPr>
          <p:spPr>
            <a:xfrm flipV="1">
              <a:off x="2312" y="1762"/>
              <a:ext cx="1991" cy="17"/>
            </a:xfrm>
            <a:prstGeom prst="line">
              <a:avLst/>
            </a:prstGeom>
            <a:ln w="28575" cap="flat" cmpd="sng">
              <a:solidFill>
                <a:srgbClr val="FF3300"/>
              </a:solidFill>
              <a:prstDash val="solid"/>
              <a:headEnd type="arrow" w="med" len="med"/>
              <a:tailEnd type="none" w="med" len="med"/>
            </a:ln>
          </p:spPr>
        </p:sp>
      </p:grpSp>
      <p:grpSp>
        <p:nvGrpSpPr>
          <p:cNvPr id="69648" name="组合 69647"/>
          <p:cNvGrpSpPr/>
          <p:nvPr/>
        </p:nvGrpSpPr>
        <p:grpSpPr>
          <a:xfrm>
            <a:off x="3311525" y="1265238"/>
            <a:ext cx="4168775" cy="2552700"/>
            <a:chOff x="1126" y="797"/>
            <a:chExt cx="2626" cy="1608"/>
          </a:xfrm>
        </p:grpSpPr>
        <p:sp>
          <p:nvSpPr>
            <p:cNvPr id="69641" name="直接连接符 69640"/>
            <p:cNvSpPr/>
            <p:nvPr/>
          </p:nvSpPr>
          <p:spPr>
            <a:xfrm>
              <a:off x="2228" y="881"/>
              <a:ext cx="1524" cy="1524"/>
            </a:xfrm>
            <a:prstGeom prst="line">
              <a:avLst/>
            </a:prstGeom>
            <a:ln w="28575" cap="flat" cmpd="sng">
              <a:solidFill>
                <a:srgbClr val="FF3300"/>
              </a:solidFill>
              <a:prstDash val="solid"/>
              <a:headEnd type="arrow" w="med" len="med"/>
              <a:tailEnd type="none" w="med" len="med"/>
            </a:ln>
          </p:spPr>
        </p:sp>
        <p:sp>
          <p:nvSpPr>
            <p:cNvPr id="69645" name="文本框 69644"/>
            <p:cNvSpPr txBox="1"/>
            <p:nvPr/>
          </p:nvSpPr>
          <p:spPr>
            <a:xfrm>
              <a:off x="1126" y="797"/>
              <a:ext cx="1042" cy="251"/>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dirty="0">
                  <a:latin typeface="Arial" panose="020B0604020202020204" pitchFamily="34" charset="0"/>
                </a:rPr>
                <a:t> </a:t>
              </a:r>
              <a:r>
                <a:rPr lang="zh-CN" altLang="en-US" sz="2000" dirty="0">
                  <a:latin typeface="Arial" panose="020B0604020202020204" pitchFamily="34" charset="0"/>
                </a:rPr>
                <a:t>输入太阳轮</a:t>
              </a:r>
              <a:endParaRPr lang="zh-CN" altLang="en-US" sz="2000">
                <a:latin typeface="Arial" panose="020B0604020202020204" pitchFamily="34" charset="0"/>
              </a:endParaRPr>
            </a:p>
          </p:txBody>
        </p:sp>
      </p:grpSp>
      <p:grpSp>
        <p:nvGrpSpPr>
          <p:cNvPr id="69649" name="组合 69648"/>
          <p:cNvGrpSpPr/>
          <p:nvPr/>
        </p:nvGrpSpPr>
        <p:grpSpPr>
          <a:xfrm>
            <a:off x="3311525" y="1735138"/>
            <a:ext cx="5084763" cy="2366962"/>
            <a:chOff x="1126" y="1093"/>
            <a:chExt cx="3203" cy="1491"/>
          </a:xfrm>
        </p:grpSpPr>
        <p:sp>
          <p:nvSpPr>
            <p:cNvPr id="69642" name="直接连接符 69641"/>
            <p:cNvSpPr/>
            <p:nvPr/>
          </p:nvSpPr>
          <p:spPr>
            <a:xfrm>
              <a:off x="2253" y="1177"/>
              <a:ext cx="2076" cy="1407"/>
            </a:xfrm>
            <a:prstGeom prst="line">
              <a:avLst/>
            </a:prstGeom>
            <a:ln w="28575" cap="flat" cmpd="sng">
              <a:solidFill>
                <a:srgbClr val="FF3300"/>
              </a:solidFill>
              <a:prstDash val="solid"/>
              <a:headEnd type="arrow" w="med" len="med"/>
              <a:tailEnd type="none" w="med" len="med"/>
            </a:ln>
          </p:spPr>
        </p:sp>
        <p:sp>
          <p:nvSpPr>
            <p:cNvPr id="69646" name="文本框 69645"/>
            <p:cNvSpPr txBox="1"/>
            <p:nvPr/>
          </p:nvSpPr>
          <p:spPr>
            <a:xfrm>
              <a:off x="1126" y="1093"/>
              <a:ext cx="1042" cy="251"/>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dirty="0">
                  <a:latin typeface="Arial" panose="020B0604020202020204" pitchFamily="34" charset="0"/>
                </a:rPr>
                <a:t> </a:t>
              </a:r>
              <a:r>
                <a:rPr lang="zh-CN" altLang="en-US" sz="2000" dirty="0">
                  <a:latin typeface="Arial" panose="020B0604020202020204" pitchFamily="34" charset="0"/>
                </a:rPr>
                <a:t>行星轮</a:t>
              </a:r>
              <a:endParaRPr lang="zh-CN" altLang="en-US" sz="2000">
                <a:latin typeface="Arial" panose="020B0604020202020204" pitchFamily="34" charset="0"/>
              </a:endParaRPr>
            </a:p>
          </p:txBody>
        </p:sp>
      </p:grpSp>
      <p:grpSp>
        <p:nvGrpSpPr>
          <p:cNvPr id="69650" name="组合 69649"/>
          <p:cNvGrpSpPr/>
          <p:nvPr/>
        </p:nvGrpSpPr>
        <p:grpSpPr>
          <a:xfrm>
            <a:off x="3311525" y="2192338"/>
            <a:ext cx="5702300" cy="1425575"/>
            <a:chOff x="1126" y="1381"/>
            <a:chExt cx="3592" cy="898"/>
          </a:xfrm>
        </p:grpSpPr>
        <p:sp>
          <p:nvSpPr>
            <p:cNvPr id="69643" name="直接连接符 69642"/>
            <p:cNvSpPr/>
            <p:nvPr/>
          </p:nvSpPr>
          <p:spPr>
            <a:xfrm>
              <a:off x="2304" y="1499"/>
              <a:ext cx="2414" cy="780"/>
            </a:xfrm>
            <a:prstGeom prst="line">
              <a:avLst/>
            </a:prstGeom>
            <a:ln w="28575" cap="flat" cmpd="sng">
              <a:solidFill>
                <a:srgbClr val="FF3300"/>
              </a:solidFill>
              <a:prstDash val="solid"/>
              <a:headEnd type="arrow" w="med" len="med"/>
              <a:tailEnd type="none" w="med" len="med"/>
            </a:ln>
          </p:spPr>
        </p:sp>
        <p:sp>
          <p:nvSpPr>
            <p:cNvPr id="69647" name="文本框 69646"/>
            <p:cNvSpPr txBox="1"/>
            <p:nvPr/>
          </p:nvSpPr>
          <p:spPr>
            <a:xfrm>
              <a:off x="1126" y="1381"/>
              <a:ext cx="1296" cy="251"/>
            </a:xfrm>
            <a:prstGeom prst="rect">
              <a:avLst/>
            </a:prstGeom>
            <a:noFill/>
            <a:ln w="9525">
              <a:noFill/>
            </a:ln>
          </p:spPr>
          <p:txBody>
            <a:bodyPr>
              <a:spAutoFit/>
            </a:bodyPr>
            <a:p>
              <a:pPr>
                <a:spcBef>
                  <a:spcPct val="50000"/>
                </a:spcBef>
                <a:buClr>
                  <a:schemeClr val="hlink"/>
                </a:buClr>
                <a:buFont typeface="Wingdings" panose="05000000000000000000" pitchFamily="2" charset="2"/>
                <a:buChar char="§"/>
              </a:pPr>
              <a:r>
                <a:rPr lang="en-US" altLang="zh-CN" sz="2000" dirty="0">
                  <a:latin typeface="Arial" panose="020B0604020202020204" pitchFamily="34" charset="0"/>
                </a:rPr>
                <a:t>  </a:t>
              </a:r>
              <a:r>
                <a:rPr lang="zh-CN" altLang="en-US" sz="2000" dirty="0">
                  <a:latin typeface="Arial" panose="020B0604020202020204" pitchFamily="34" charset="0"/>
                </a:rPr>
                <a:t>输出行星壁架</a:t>
              </a:r>
              <a:endParaRPr lang="zh-CN" altLang="en-US" sz="20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barn(outHorizontal)">
                                      <p:cBhvr>
                                        <p:cTn id="7" dur="500"/>
                                        <p:tgtEl>
                                          <p:spTgt spid="696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9648"/>
                                        </p:tgtEl>
                                        <p:attrNameLst>
                                          <p:attrName>style.visibility</p:attrName>
                                        </p:attrNameLst>
                                      </p:cBhvr>
                                      <p:to>
                                        <p:strVal val="visible"/>
                                      </p:to>
                                    </p:set>
                                    <p:anim calcmode="lin" valueType="num">
                                      <p:cBhvr additive="base">
                                        <p:cTn id="12" dur="500" fill="hold"/>
                                        <p:tgtEl>
                                          <p:spTgt spid="69648"/>
                                        </p:tgtEl>
                                        <p:attrNameLst>
                                          <p:attrName>ppt_x</p:attrName>
                                        </p:attrNameLst>
                                      </p:cBhvr>
                                      <p:tavLst>
                                        <p:tav tm="0">
                                          <p:val>
                                            <p:strVal val="0-#ppt_w/2"/>
                                          </p:val>
                                        </p:tav>
                                        <p:tav tm="100000">
                                          <p:val>
                                            <p:strVal val="#ppt_x"/>
                                          </p:val>
                                        </p:tav>
                                      </p:tavLst>
                                    </p:anim>
                                    <p:anim calcmode="lin" valueType="num">
                                      <p:cBhvr additive="base">
                                        <p:cTn id="13" dur="500" fill="hold"/>
                                        <p:tgtEl>
                                          <p:spTgt spid="6964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9649"/>
                                        </p:tgtEl>
                                        <p:attrNameLst>
                                          <p:attrName>style.visibility</p:attrName>
                                        </p:attrNameLst>
                                      </p:cBhvr>
                                      <p:to>
                                        <p:strVal val="visible"/>
                                      </p:to>
                                    </p:set>
                                    <p:anim calcmode="lin" valueType="num">
                                      <p:cBhvr additive="base">
                                        <p:cTn id="18" dur="500" fill="hold"/>
                                        <p:tgtEl>
                                          <p:spTgt spid="69649"/>
                                        </p:tgtEl>
                                        <p:attrNameLst>
                                          <p:attrName>ppt_x</p:attrName>
                                        </p:attrNameLst>
                                      </p:cBhvr>
                                      <p:tavLst>
                                        <p:tav tm="0">
                                          <p:val>
                                            <p:strVal val="0-#ppt_w/2"/>
                                          </p:val>
                                        </p:tav>
                                        <p:tav tm="100000">
                                          <p:val>
                                            <p:strVal val="#ppt_x"/>
                                          </p:val>
                                        </p:tav>
                                      </p:tavLst>
                                    </p:anim>
                                    <p:anim calcmode="lin" valueType="num">
                                      <p:cBhvr additive="base">
                                        <p:cTn id="19" dur="500" fill="hold"/>
                                        <p:tgtEl>
                                          <p:spTgt spid="6964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9650"/>
                                        </p:tgtEl>
                                        <p:attrNameLst>
                                          <p:attrName>style.visibility</p:attrName>
                                        </p:attrNameLst>
                                      </p:cBhvr>
                                      <p:to>
                                        <p:strVal val="visible"/>
                                      </p:to>
                                    </p:set>
                                    <p:anim calcmode="lin" valueType="num">
                                      <p:cBhvr additive="base">
                                        <p:cTn id="24" dur="500" fill="hold"/>
                                        <p:tgtEl>
                                          <p:spTgt spid="69650"/>
                                        </p:tgtEl>
                                        <p:attrNameLst>
                                          <p:attrName>ppt_x</p:attrName>
                                        </p:attrNameLst>
                                      </p:cBhvr>
                                      <p:tavLst>
                                        <p:tav tm="0">
                                          <p:val>
                                            <p:strVal val="0-#ppt_w/2"/>
                                          </p:val>
                                        </p:tav>
                                        <p:tav tm="100000">
                                          <p:val>
                                            <p:strVal val="#ppt_x"/>
                                          </p:val>
                                        </p:tav>
                                      </p:tavLst>
                                    </p:anim>
                                    <p:anim calcmode="lin" valueType="num">
                                      <p:cBhvr additive="base">
                                        <p:cTn id="25" dur="500" fill="hold"/>
                                        <p:tgtEl>
                                          <p:spTgt spid="6965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9651"/>
                                        </p:tgtEl>
                                        <p:attrNameLst>
                                          <p:attrName>style.visibility</p:attrName>
                                        </p:attrNameLst>
                                      </p:cBhvr>
                                      <p:to>
                                        <p:strVal val="visible"/>
                                      </p:to>
                                    </p:set>
                                    <p:anim calcmode="lin" valueType="num">
                                      <p:cBhvr additive="base">
                                        <p:cTn id="30" dur="500" fill="hold"/>
                                        <p:tgtEl>
                                          <p:spTgt spid="69651"/>
                                        </p:tgtEl>
                                        <p:attrNameLst>
                                          <p:attrName>ppt_x</p:attrName>
                                        </p:attrNameLst>
                                      </p:cBhvr>
                                      <p:tavLst>
                                        <p:tav tm="0">
                                          <p:val>
                                            <p:strVal val="0-#ppt_w/2"/>
                                          </p:val>
                                        </p:tav>
                                        <p:tav tm="100000">
                                          <p:val>
                                            <p:strVal val="#ppt_x"/>
                                          </p:val>
                                        </p:tav>
                                      </p:tavLst>
                                    </p:anim>
                                    <p:anim calcmode="lin" valueType="num">
                                      <p:cBhvr additive="base">
                                        <p:cTn id="31" dur="500" fill="hold"/>
                                        <p:tgtEl>
                                          <p:spTgt spid="6965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42" fill="hold" grpId="0" nodeType="clickEffect">
                                  <p:stCondLst>
                                    <p:cond delay="0"/>
                                  </p:stCondLst>
                                  <p:childTnLst>
                                    <p:set>
                                      <p:cBhvr>
                                        <p:cTn id="35" dur="1" fill="hold">
                                          <p:stCondLst>
                                            <p:cond delay="0"/>
                                          </p:stCondLst>
                                        </p:cTn>
                                        <p:tgtEl>
                                          <p:spTgt spid="69640"/>
                                        </p:tgtEl>
                                        <p:attrNameLst>
                                          <p:attrName>style.visibility</p:attrName>
                                        </p:attrNameLst>
                                      </p:cBhvr>
                                      <p:to>
                                        <p:strVal val="visible"/>
                                      </p:to>
                                    </p:set>
                                    <p:animEffect transition="in" filter="barn(outHorizontal)">
                                      <p:cBhvr>
                                        <p:cTn id="36" dur="500"/>
                                        <p:tgtEl>
                                          <p:spTgt spid="6964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9637"/>
                                        </p:tgtEl>
                                        <p:attrNameLst>
                                          <p:attrName>style.visibility</p:attrName>
                                        </p:attrNameLst>
                                      </p:cBhvr>
                                      <p:to>
                                        <p:strVal val="visible"/>
                                      </p:to>
                                    </p:set>
                                    <p:anim calcmode="lin" valueType="num">
                                      <p:cBhvr additive="base">
                                        <p:cTn id="41" dur="500" fill="hold"/>
                                        <p:tgtEl>
                                          <p:spTgt spid="69637"/>
                                        </p:tgtEl>
                                        <p:attrNameLst>
                                          <p:attrName>ppt_x</p:attrName>
                                        </p:attrNameLst>
                                      </p:cBhvr>
                                      <p:tavLst>
                                        <p:tav tm="0">
                                          <p:val>
                                            <p:strVal val="1+#ppt_w/2"/>
                                          </p:val>
                                        </p:tav>
                                        <p:tav tm="100000">
                                          <p:val>
                                            <p:strVal val="#ppt_x"/>
                                          </p:val>
                                        </p:tav>
                                      </p:tavLst>
                                    </p:anim>
                                    <p:anim calcmode="lin" valueType="num">
                                      <p:cBhvr additive="base">
                                        <p:cTn id="42" dur="500" fill="hold"/>
                                        <p:tgtEl>
                                          <p:spTgt spid="696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9" grpId="0"/>
      <p:bldP spid="69640"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古瓶荷花">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
        <a:dk1>
          <a:srgbClr val="007A77"/>
        </a:dk1>
        <a:lt1>
          <a:srgbClr val="EFF6EE"/>
        </a:lt1>
        <a:dk2>
          <a:srgbClr val="0066CC"/>
        </a:dk2>
        <a:lt2>
          <a:srgbClr val="C0C0C0"/>
        </a:lt2>
        <a:accent1>
          <a:srgbClr val="E7EEE6"/>
        </a:accent1>
        <a:accent2>
          <a:srgbClr val="FF9933"/>
        </a:accent2>
        <a:accent3>
          <a:srgbClr val="F5FAF5"/>
        </a:accent3>
        <a:accent4>
          <a:srgbClr val="006866"/>
        </a:accent4>
        <a:accent5>
          <a:srgbClr val="F1F5F0"/>
        </a:accent5>
        <a:accent6>
          <a:srgbClr val="E589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B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9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
        <a:dk1>
          <a:srgbClr val="636395"/>
        </a:dk1>
        <a:lt1>
          <a:srgbClr val="FFE2C5"/>
        </a:lt1>
        <a:dk2>
          <a:srgbClr val="000000"/>
        </a:dk2>
        <a:lt2>
          <a:srgbClr val="C0C0C0"/>
        </a:lt2>
        <a:accent1>
          <a:srgbClr val="FFE1E1"/>
        </a:accent1>
        <a:accent2>
          <a:srgbClr val="FF9933"/>
        </a:accent2>
        <a:accent3>
          <a:srgbClr val="FFEEDE"/>
        </a:accent3>
        <a:accent4>
          <a:srgbClr val="545480"/>
        </a:accent4>
        <a:accent5>
          <a:srgbClr val="FFEDED"/>
        </a:accent5>
        <a:accent6>
          <a:srgbClr val="E589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
        <a:dk1>
          <a:srgbClr val="626292"/>
        </a:dk1>
        <a:lt1>
          <a:srgbClr val="CCECFF"/>
        </a:lt1>
        <a:dk2>
          <a:srgbClr val="3333CC"/>
        </a:dk2>
        <a:lt2>
          <a:srgbClr val="C0C0C0"/>
        </a:lt2>
        <a:accent1>
          <a:srgbClr val="D9F1FF"/>
        </a:accent1>
        <a:accent2>
          <a:srgbClr val="FF9900"/>
        </a:accent2>
        <a:accent3>
          <a:srgbClr val="E2F4FF"/>
        </a:accent3>
        <a:accent4>
          <a:srgbClr val="53537D"/>
        </a:accent4>
        <a:accent5>
          <a:srgbClr val="E9F7FF"/>
        </a:accent5>
        <a:accent6>
          <a:srgbClr val="E589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
        <a:dk1>
          <a:srgbClr val="0066CC"/>
        </a:dk1>
        <a:lt1>
          <a:srgbClr val="FFE1E1"/>
        </a:lt1>
        <a:dk2>
          <a:srgbClr val="006600"/>
        </a:dk2>
        <a:lt2>
          <a:srgbClr val="C0C0C0"/>
        </a:lt2>
        <a:accent1>
          <a:srgbClr val="FFFFCC"/>
        </a:accent1>
        <a:accent2>
          <a:srgbClr val="009999"/>
        </a:accent2>
        <a:accent3>
          <a:srgbClr val="FFEDED"/>
        </a:accent3>
        <a:accent4>
          <a:srgbClr val="0057AF"/>
        </a:accent4>
        <a:accent5>
          <a:srgbClr val="FFFFE2"/>
        </a:accent5>
        <a:accent6>
          <a:srgbClr val="008989"/>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
        <a:dk1>
          <a:srgbClr val="292929"/>
        </a:dk1>
        <a:lt1>
          <a:srgbClr val="DDDDDD"/>
        </a:lt1>
        <a:dk2>
          <a:srgbClr val="0066CC"/>
        </a:dk2>
        <a:lt2>
          <a:srgbClr val="B2B2B2"/>
        </a:lt2>
        <a:accent1>
          <a:srgbClr val="CACADC"/>
        </a:accent1>
        <a:accent2>
          <a:srgbClr val="FFCC00"/>
        </a:accent2>
        <a:accent3>
          <a:srgbClr val="EBEBEB"/>
        </a:accent3>
        <a:accent4>
          <a:srgbClr val="222222"/>
        </a:accent4>
        <a:accent5>
          <a:srgbClr val="E1E1EA"/>
        </a:accent5>
        <a:accent6>
          <a:srgbClr val="E5B7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CDESIGNK</Template>
  <TotalTime>0</TotalTime>
  <Words>3246</Words>
  <Application>WPS 演示</Application>
  <PresentationFormat>在屏幕上显示</PresentationFormat>
  <Paragraphs>428</Paragraphs>
  <Slides>29</Slides>
  <Notes>2</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5</vt:i4>
      </vt:variant>
      <vt:variant>
        <vt:lpstr>幻灯片标题</vt:lpstr>
      </vt:variant>
      <vt:variant>
        <vt:i4>29</vt:i4>
      </vt:variant>
    </vt:vector>
  </HeadingPairs>
  <TitlesOfParts>
    <vt:vector size="51" baseType="lpstr">
      <vt:lpstr>Arial</vt:lpstr>
      <vt:lpstr>宋体</vt:lpstr>
      <vt:lpstr>Wingdings</vt:lpstr>
      <vt:lpstr>微软雅黑</vt:lpstr>
      <vt:lpstr>楷体_GB2312</vt:lpstr>
      <vt:lpstr>新宋体</vt:lpstr>
      <vt:lpstr>Arial Unicode MS</vt:lpstr>
      <vt:lpstr>Times New Roman</vt:lpstr>
      <vt:lpstr>仿宋_GB2312</vt:lpstr>
      <vt:lpstr>仿宋</vt:lpstr>
      <vt:lpstr>隶书</vt:lpstr>
      <vt:lpstr>汉仪旗黑-85S</vt:lpstr>
      <vt:lpstr>黑体</vt:lpstr>
      <vt:lpstr>李旭科毛笔行书</vt:lpstr>
      <vt:lpstr>楷体</vt:lpstr>
      <vt:lpstr>古瓶荷花</vt:lpstr>
      <vt:lpstr>3_Office 主题​​</vt:lpstr>
      <vt:lpstr>Equation.3</vt:lpstr>
      <vt:lpstr>Photoshop.Image.6</vt:lpstr>
      <vt:lpstr>Photoshop.Image.6</vt:lpstr>
      <vt:lpstr>Photoshop.Image.6</vt:lpstr>
      <vt:lpstr>Photoshop.Image.6</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和利时电机</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减速器介绍</dc:title>
  <dc:creator>柴明</dc:creator>
  <cp:lastModifiedBy>monkeyhappy</cp:lastModifiedBy>
  <cp:revision>67</cp:revision>
  <dcterms:created xsi:type="dcterms:W3CDTF">2003-06-09T02:43:00Z</dcterms:created>
  <dcterms:modified xsi:type="dcterms:W3CDTF">2024-01-18T05:46:09Z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6D110AB66A774BD7958F77A92EF3BE5D</vt:lpwstr>
  </property>
  <property fmtid="{D5CDD505-2E9C-101B-9397-08002B2CF9AE}" pid="3" name="KSOProductBuildVer">
    <vt:lpwstr>2052-12.1.0.16120</vt:lpwstr>
  </property>
</Properties>
</file>