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3"/>
    <p:sldId id="413" r:id="rId4"/>
    <p:sldId id="381" r:id="rId5"/>
    <p:sldId id="257" r:id="rId6"/>
    <p:sldId id="287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31" r:id="rId15"/>
    <p:sldId id="332" r:id="rId16"/>
    <p:sldId id="312" r:id="rId17"/>
    <p:sldId id="353" r:id="rId18"/>
    <p:sldId id="354" r:id="rId19"/>
    <p:sldId id="355" r:id="rId20"/>
    <p:sldId id="356" r:id="rId21"/>
    <p:sldId id="357" r:id="rId22"/>
    <p:sldId id="358" r:id="rId23"/>
    <p:sldId id="361" r:id="rId24"/>
    <p:sldId id="362" r:id="rId25"/>
    <p:sldId id="363" r:id="rId26"/>
    <p:sldId id="359" r:id="rId27"/>
    <p:sldId id="360" r:id="rId28"/>
    <p:sldId id="313" r:id="rId29"/>
    <p:sldId id="314" r:id="rId30"/>
    <p:sldId id="364" r:id="rId31"/>
    <p:sldId id="365" r:id="rId32"/>
    <p:sldId id="366" r:id="rId33"/>
    <p:sldId id="367" r:id="rId34"/>
    <p:sldId id="368" r:id="rId35"/>
    <p:sldId id="415" r:id="rId36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20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pitchFamily="2" charset="-122"/>
              </a:defRPr>
            </a:lvl1pPr>
          </a:lstStyle>
          <a:p>
            <a:fld id="{FDC56583-AE0E-4866-900E-3F4FF9BC26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pitchFamily="2" charset="-122"/>
              </a:defRPr>
            </a:lvl1pPr>
          </a:lstStyle>
          <a:p>
            <a:fld id="{D46A1A66-5DDD-44B1-B19F-7E63A7C54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黑体" panose="0201060906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C826C-065A-49AB-8CF7-95C56EA9F1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黑体" panose="02010609060101010101" pitchFamily="2" charset="-122"/>
              </a:defRPr>
            </a:lvl1pPr>
            <a:lvl2pPr>
              <a:defRPr>
                <a:latin typeface="黑体" panose="02010609060101010101" pitchFamily="2" charset="-122"/>
              </a:defRPr>
            </a:lvl2pPr>
            <a:lvl3pPr>
              <a:defRPr>
                <a:latin typeface="黑体" panose="02010609060101010101" pitchFamily="2" charset="-122"/>
              </a:defRPr>
            </a:lvl3pPr>
            <a:lvl4pPr>
              <a:defRPr>
                <a:latin typeface="黑体" panose="02010609060101010101" pitchFamily="2" charset="-122"/>
              </a:defRPr>
            </a:lvl4pPr>
            <a:lvl5pPr>
              <a:defRPr>
                <a:latin typeface="黑体" panose="0201060906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1C631-BA3B-486B-B094-5A6E3C0EDCF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黑体" panose="02010609060101010101" pitchFamily="2" charset="-122"/>
              </a:defRPr>
            </a:lvl1pPr>
            <a:lvl2pPr>
              <a:defRPr>
                <a:latin typeface="黑体" panose="02010609060101010101" pitchFamily="2" charset="-122"/>
              </a:defRPr>
            </a:lvl2pPr>
            <a:lvl3pPr>
              <a:defRPr>
                <a:latin typeface="黑体" panose="02010609060101010101" pitchFamily="2" charset="-122"/>
              </a:defRPr>
            </a:lvl3pPr>
            <a:lvl4pPr>
              <a:defRPr>
                <a:latin typeface="黑体" panose="02010609060101010101" pitchFamily="2" charset="-122"/>
              </a:defRPr>
            </a:lvl4pPr>
            <a:lvl5pPr>
              <a:defRPr>
                <a:latin typeface="黑体" panose="0201060906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1E6E0-ECE9-4767-B63A-52AA7B97A4E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0FFFE-3BBD-4351-B336-98632A334C6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黑体" panose="02010609060101010101" pitchFamily="2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5D31B-B143-4414-9C8E-83B61F44C1D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黑体" panose="02010609060101010101" pitchFamily="2" charset="-122"/>
              </a:defRPr>
            </a:lvl1pPr>
            <a:lvl2pPr>
              <a:defRPr sz="2400">
                <a:latin typeface="黑体" panose="02010609060101010101" pitchFamily="2" charset="-122"/>
              </a:defRPr>
            </a:lvl2pPr>
            <a:lvl3pPr>
              <a:defRPr sz="2000">
                <a:latin typeface="黑体" panose="02010609060101010101" pitchFamily="2" charset="-122"/>
              </a:defRPr>
            </a:lvl3pPr>
            <a:lvl4pPr>
              <a:defRPr sz="1800">
                <a:latin typeface="黑体" panose="02010609060101010101" pitchFamily="2" charset="-122"/>
              </a:defRPr>
            </a:lvl4pPr>
            <a:lvl5pPr>
              <a:defRPr sz="1800">
                <a:latin typeface="黑体" panose="0201060906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黑体" panose="02010609060101010101" pitchFamily="2" charset="-122"/>
              </a:defRPr>
            </a:lvl1pPr>
            <a:lvl2pPr>
              <a:defRPr sz="2400">
                <a:latin typeface="黑体" panose="02010609060101010101" pitchFamily="2" charset="-122"/>
              </a:defRPr>
            </a:lvl2pPr>
            <a:lvl3pPr>
              <a:defRPr sz="2000">
                <a:latin typeface="黑体" panose="02010609060101010101" pitchFamily="2" charset="-122"/>
              </a:defRPr>
            </a:lvl3pPr>
            <a:lvl4pPr>
              <a:defRPr sz="1800">
                <a:latin typeface="黑体" panose="02010609060101010101" pitchFamily="2" charset="-122"/>
              </a:defRPr>
            </a:lvl4pPr>
            <a:lvl5pPr>
              <a:defRPr sz="1800">
                <a:latin typeface="黑体" panose="0201060906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36737-3BBF-44A3-960B-A54080BEC8E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黑体" panose="02010609060101010101" pitchFamily="2" charset="-122"/>
              </a:defRPr>
            </a:lvl1pPr>
            <a:lvl2pPr>
              <a:defRPr sz="2000">
                <a:latin typeface="黑体" panose="02010609060101010101" pitchFamily="2" charset="-122"/>
              </a:defRPr>
            </a:lvl2pPr>
            <a:lvl3pPr>
              <a:defRPr sz="1800">
                <a:latin typeface="黑体" panose="02010609060101010101" pitchFamily="2" charset="-122"/>
              </a:defRPr>
            </a:lvl3pPr>
            <a:lvl4pPr>
              <a:defRPr sz="1600">
                <a:latin typeface="黑体" panose="02010609060101010101" pitchFamily="2" charset="-122"/>
              </a:defRPr>
            </a:lvl4pPr>
            <a:lvl5pPr>
              <a:defRPr sz="1600">
                <a:latin typeface="黑体" panose="0201060906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黑体" panose="02010609060101010101" pitchFamily="2" charset="-122"/>
              </a:defRPr>
            </a:lvl1pPr>
            <a:lvl2pPr>
              <a:defRPr sz="2000">
                <a:latin typeface="黑体" panose="02010609060101010101" pitchFamily="2" charset="-122"/>
              </a:defRPr>
            </a:lvl2pPr>
            <a:lvl3pPr>
              <a:defRPr sz="1800">
                <a:latin typeface="黑体" panose="02010609060101010101" pitchFamily="2" charset="-122"/>
              </a:defRPr>
            </a:lvl3pPr>
            <a:lvl4pPr>
              <a:defRPr sz="1600">
                <a:latin typeface="黑体" panose="02010609060101010101" pitchFamily="2" charset="-122"/>
              </a:defRPr>
            </a:lvl4pPr>
            <a:lvl5pPr>
              <a:defRPr sz="1600">
                <a:latin typeface="黑体" panose="0201060906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CD96B-E7AF-47A7-8836-37F32C8D91A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30572-EDA5-49CD-A708-914D9E32DCD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CF744-B567-4A3A-86CC-9E82227320B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黑体" panose="02010609060101010101" pitchFamily="2" charset="-122"/>
              </a:defRPr>
            </a:lvl1pPr>
            <a:lvl2pPr>
              <a:defRPr sz="2800">
                <a:latin typeface="黑体" panose="02010609060101010101" pitchFamily="2" charset="-122"/>
              </a:defRPr>
            </a:lvl2pPr>
            <a:lvl3pPr>
              <a:defRPr sz="2400">
                <a:latin typeface="黑体" panose="02010609060101010101" pitchFamily="2" charset="-122"/>
              </a:defRPr>
            </a:lvl3pPr>
            <a:lvl4pPr>
              <a:defRPr sz="2000">
                <a:latin typeface="黑体" panose="02010609060101010101" pitchFamily="2" charset="-122"/>
              </a:defRPr>
            </a:lvl4pPr>
            <a:lvl5pPr>
              <a:defRPr sz="2000">
                <a:latin typeface="黑体" panose="0201060906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黑体" panose="0201060906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DFAA7-AE33-4A1A-AD7C-ABB401E01FD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黑体" panose="0201060906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黑体" panose="0201060906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黑体" panose="0201060906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63AC3-1F92-4CC3-83B6-C5A2AB2273B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黑体" panose="02010609060101010101" pitchFamily="2" charset="-122"/>
                <a:ea typeface="+mn-ea"/>
              </a:defRPr>
            </a:lvl1pPr>
          </a:lstStyle>
          <a:p>
            <a:fld id="{C299E764-5AD0-4913-BFBF-57645306F833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黑体" panose="02010609060101010101" pitchFamily="2" charset="-122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黑体" panose="02010609060101010101" pitchFamily="2" charset="-122"/>
                <a:ea typeface="+mn-ea"/>
              </a:defRPr>
            </a:lvl1pPr>
          </a:lstStyle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309562" y="1005045"/>
            <a:ext cx="85248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ltGray">
          <a:xfrm>
            <a:off x="0" y="692151"/>
            <a:ext cx="9144000" cy="73025"/>
          </a:xfrm>
          <a:prstGeom prst="rect">
            <a:avLst/>
          </a:prstGeom>
          <a:gradFill rotWithShape="0">
            <a:gsLst>
              <a:gs pos="0">
                <a:srgbClr val="666633"/>
              </a:gs>
              <a:gs pos="50000">
                <a:schemeClr val="bg1"/>
              </a:gs>
              <a:gs pos="100000">
                <a:srgbClr val="666633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18716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10.jpeg"/><Relationship Id="rId4" Type="http://schemas.openxmlformats.org/officeDocument/2006/relationships/tags" Target="../tags/tag17.xml"/><Relationship Id="rId3" Type="http://schemas.openxmlformats.org/officeDocument/2006/relationships/image" Target="../media/image9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2507" y="1010920"/>
            <a:ext cx="8446918" cy="1445322"/>
          </a:xfrm>
        </p:spPr>
        <p:txBody>
          <a:bodyPr/>
          <a:lstStyle/>
          <a:p>
            <a:r>
              <a:rPr lang="zh-CN" altLang="en-US">
                <a:latin typeface="华文行楷" panose="02010800040101010101" pitchFamily="2" charset="-122"/>
                <a:ea typeface="华文行楷" panose="02010800040101010101" pitchFamily="2" charset="-122"/>
              </a:rPr>
              <a:t>以人为本 安全第一</a:t>
            </a:r>
            <a:br>
              <a:rPr lang="en-US" altLang="zh-CN"/>
            </a:br>
            <a:r>
              <a:rPr lang="zh-CN" altLang="en-US"/>
              <a:t>高 温 防 暑 安 全 教 育 培 训</a:t>
            </a:r>
            <a:endParaRPr lang="zh-CN" altLang="en-US"/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2507" y="3341911"/>
            <a:ext cx="62103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kern="0">
                <a:latin typeface="黑体" panose="02010609060101010101" pitchFamily="2" charset="-122"/>
                <a:ea typeface="黑体" panose="02010609060101010101" pitchFamily="2" charset="-122"/>
              </a:rPr>
              <a:t>	</a:t>
            </a:r>
            <a:r>
              <a:rPr lang="en-US" altLang="zh-CN" sz="1800" kern="0">
                <a:latin typeface="黑体" panose="02010609060101010101" pitchFamily="2" charset="-122"/>
                <a:ea typeface="黑体" panose="02010609060101010101" pitchFamily="2" charset="-122"/>
              </a:rPr>
              <a:t> Welcome to this training </a:t>
            </a:r>
            <a:endParaRPr lang="en-US" altLang="zh-CN" sz="1800" ker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kern="0">
                <a:latin typeface="黑体" panose="02010609060101010101" pitchFamily="2" charset="-122"/>
                <a:ea typeface="黑体" panose="02010609060101010101" pitchFamily="2" charset="-122"/>
              </a:rPr>
              <a:t>欢迎参加本次培训	</a:t>
            </a:r>
            <a:endParaRPr lang="zh-CN" altLang="en-US" sz="1800" ker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18" y="3127715"/>
            <a:ext cx="5076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159669" y="405040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822169" y="4986354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1754505" y="498681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2686841" y="498635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15278" y="987795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616" y="1824408"/>
            <a:ext cx="74041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）重症中暑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轻度中暑进一步加重，出现皮肤苍白，出冷汗，肢体软弱无力，脉细速，体温正常或变化较小，意识模糊或昏厥。剧烈头痛、头晕、耳鸣、呕吐、面色潮红、头温40摄氏度以上，体温一般正常，严重者昏迷。继续发展为高热，体温高达40摄氏度以上，伴有昏厥、皮肤干燥灼热、头痛、恶心、全身乏力、脉快、神志模糊、严重时引起多脏器损害而死亡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59666" y="899018"/>
            <a:ext cx="4471988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二、中暑急救方案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004" y="1735631"/>
            <a:ext cx="7404100" cy="126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9" name="图片 1" descr="微信截图_201707271727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4" y="1735631"/>
            <a:ext cx="7797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15278" y="792486"/>
            <a:ext cx="40671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二、中暑急救方案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2141" y="1437011"/>
            <a:ext cx="7402512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转移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迅速将患者转移到通风、阴凉、干爽的地方，使其平卧并解开衣扣，松开或脱去衣服，如衣服被汗水湿透应更换衣服。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降温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患者头部可捂上冷毛巾，可用50%酒精、白酒、冰水或冷水进行全身擦浴，然后用扇或电扇吹风，加速散热。有条件的也可以用降温毯给予降温。但不要快速降低患者体温，当体温降至38摄氏度以下时，要停止一切冷敷等强降温措施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06400" y="1014428"/>
            <a:ext cx="40671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二、中暑急救方案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263" y="1658953"/>
            <a:ext cx="7402512" cy="433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补水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患者仍有意识时，可给一些清凉饮料，在补充水分时，可加入少量盐或小苏打水。但千万不可急于补充大量水分，否则，会引起呕吐、腹痛、恶心等症状。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4.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促醒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病人若已失去知觉，可指掐人中、合谷等穴，使其苏醒。若呼吸停止，应立即实施人工呼吸。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79767" y="819119"/>
            <a:ext cx="40671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二、中暑急救方案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6630" y="1463644"/>
            <a:ext cx="4111625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5.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转送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对于重症中暑病人，必须立即送医诊治。搬运病人时，应用担架运送，不可使患者步行，同时运送途中要注意，尽可能的用冰袋敷于病人额头、枕后、胸口、肘窝及大腿根部，积极进行物理降温，以保护大脑、心脏等重要脏器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1" name="图片 1" descr="微信截图_201707271732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55" y="2425669"/>
            <a:ext cx="4283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41911" y="91677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249" y="1745448"/>
            <a:ext cx="7404100" cy="4532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高温的定义：每年的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7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9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月，单日最高气温达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摄氏度以上（包括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摄氏度）。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夏季高温应注意防暑降温，对于从事高温、繁重体力劳动和露天作业的，建议改善作业条件、减轻劳动强度、调整作业时间、避免烈日暴晒，防止高温中暑事件的发生。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53133" y="873941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982" y="1802552"/>
            <a:ext cx="7404100" cy="4437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防暑措施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）解暑饮品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①盐白开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中医称白开水是"百药之王"。喝白开水时最好加些盐。夏季高温，出汗过多，体内盐分减少，体内的渗透压就会失去平稳，从而出现中暑，而多喝些盐开水或盐茶水，可以补充体内失掉的盐分，从而达到防暑的功效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53134" y="925651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472" y="1754326"/>
            <a:ext cx="7404100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②茶水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钾是人体内重要的微量元素，钾能维持神经和肌肉的正常功能，特别是心肌的正常运动。科学分析表明，茶叶含钾较多，占其比重的1.5%左右。饮热茶的好处有提神醒脑，消除疲劳、生津止渴、抑菌消炎、强心利尿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97522" y="88126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860" y="1709938"/>
            <a:ext cx="7404100" cy="461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③绿豆汤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绿豆汤有独特的消暑清热功效。中医认为，绿豆具有消暑益气、清热解毒、润喉止渴、利水消肿的功效，能预防中暑。有关实验表明，绿豆对减少血液中的胆固醇及保肝等均有明显作用。惟一不足之处是绿豆性太凉，体虚者不宜食用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95177" y="899018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515" y="1727693"/>
            <a:ext cx="7404100" cy="461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④菊花茶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菊花茶有养肝明目、疏风散热、清热解毒的功效，饮用时加几块冰糖，效果更佳。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⑤西瓜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 性寒凉，民间又叫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寒瓜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，清凉可口又清凉解暑，且营养丰富。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010" y="1714500"/>
            <a:ext cx="589343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18716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06400" y="1227492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9137" y="1789468"/>
            <a:ext cx="7696893" cy="443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⑥丝瓜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有清热解暑的功效。做成丝瓜汤，烹煮时间不宜过长，最好能保持丝瓜的鲜绿色泽。丝瓜皮和丝瓜花一起熬水代茶，也有防暑解热之效。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⑦冬瓜 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清热、益脾、 利尿、除湿。可切片煮汤或炒食，亦可清煮蘸调料食用。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95177" y="91677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515" y="1735923"/>
            <a:ext cx="7404100" cy="4437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）防中暑保健品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①藿香正气水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主要功效：解表化湿，理气和中。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适用病症：外感风寒、内伤湿滞或夏伤暑湿所致的感冒，症见头痛昏重、胸膈痞闷、脘腹胀痛、呕吐泄泻，肠胃型感冒见上述症候者。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用法用量：口服。一次半支(5毫升)～1支(10毫升)，一日2次，用时摇匀。  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77421" y="1058816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109" y="1703341"/>
            <a:ext cx="7404100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②藿香正气胶囊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主要功效：解表化湿，理气和中。用于外感风寒，内伤湿滞，头痛昏重，胸膈痞闷，脘腹胀痛，呕吐泄泻。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用法用量：口服，一次4粒，一日2次。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77422" y="863508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4760" y="1682658"/>
            <a:ext cx="7404100" cy="4515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③ 板蓝根冲剂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性状：浅棕黄色至棕褐色的颗粒；味甜、微苦。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功能主治：清热解毒，凉血利咽。用于肺胃热盛所致的咽喉肿痛、口咽干燥；急性扁桃体炎。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用法用量：开水冲服。一次半～1袋（5～10克），一日3～4次。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15278" y="1138716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616" y="1949929"/>
            <a:ext cx="7404100" cy="3869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④十滴水软胶囊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性状：棕红色至棕褐色的澄清液体；气芳香，味辛辣。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功能主治：祛暑剂，具有健脾、祛暑功效。用于伤暑引起的头晕、恶心、腹痛、胃肠不适。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用法用量：口服。一次2—5毫升。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33033" y="970040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293" y="1798715"/>
            <a:ext cx="7901126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⑤风油精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性状：淡绿色澄清油状液体；有特殊的香气，味凉而辣。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功能主治：清凉，止痛，驱风，止痒。用于蚊虫叮咬及伤风感冒引起的头痛，头晕，晕车。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用法用量：外用，涂擦于患处。口服，一次4-6滴。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50788" y="1174226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8126" y="2002901"/>
            <a:ext cx="7404100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⑥仁丹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功能主治：清暑开窍；用于伤暑引起的恶心胸闷，头昏，晕车晕船。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用法用量：含化或用温开水送服，一次10-20粒。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86299" y="881518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637" y="1718131"/>
            <a:ext cx="74041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5.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夏季防暑降温误区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）降温要长时间用空调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在空调房里待的时间过长，也会引起浑身酸痛，精神萎靡，食欲不振。有时还由于鼻腔过于干燥而发生鼻出血，或者发生感冒、发烧，甚至引起支气管炎、肺炎和肠胃炎等疾病。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有关医师提醒，伏天的时候室内温度不要低于27℃，室内外温差不超过8℃。开空调的房间不要长期关闭，要经常通风。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15278" y="907896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553" y="1796896"/>
            <a:ext cx="7404100" cy="461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洗冷水澡降温</a:t>
            </a:r>
            <a:endParaRPr kumimoji="0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大汗淋漓时用冷水冲凉会使全身毛孔迅速闭合，使得体内的热量不能散发而滞留体内，从而易引起各种疾病。</a:t>
            </a:r>
            <a:endParaRPr kumimoji="0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正确做法：选择温水浴，因为洗温水浴散热更快，而且浴后会让人感觉通体清爽。</a:t>
            </a:r>
            <a:endParaRPr kumimoji="0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另外，切忌用凉水冲脚。脚部汗腺较为发达，用凉水冲脚会使毛孔骤然关闭阻塞，时间长了会引起排汗机能障碍，导致关节炎、风湿病等。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15278" y="1057624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278" y="1916621"/>
            <a:ext cx="8238478" cy="3329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夜晚在大树底下乘凉</a:t>
            </a:r>
            <a:endParaRPr kumimoji="0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在气候闷热的盛夏，白天树下的温度的确要比空地的温度低3℃多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但是，到了夜晚，树下反而比空旷的地方要闷热。原因是太阳下山后，树下地面散热受到树冠的阻挡，散热的速度更慢，而且，二氧化碳较多。</a:t>
            </a:r>
            <a:endParaRPr kumimoji="0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正确做法：盛夏的夜晚，人们应到空旷的场地乘凉。</a:t>
            </a:r>
            <a:endParaRPr kumimoji="0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5109" y="863245"/>
            <a:ext cx="8453782" cy="771498"/>
          </a:xfrm>
        </p:spPr>
        <p:txBody>
          <a:bodyPr/>
          <a:lstStyle/>
          <a:p>
            <a:pPr algn="l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46303" y="1831585"/>
            <a:ext cx="6580520" cy="392998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一、中暑</a:t>
            </a: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二、中暑急救方案</a:t>
            </a:r>
            <a:endParaRPr kumimoji="1" lang="en-US" altLang="zh-CN" sz="28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1" lang="zh-CN" altLang="en-US" sz="28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三、防暑</a:t>
            </a:r>
            <a:endParaRPr kumimoji="1" lang="zh-CN" altLang="en-US" sz="28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1" lang="zh-CN" altLang="en-US" sz="28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2800"/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88644" y="99667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919" y="1885673"/>
            <a:ext cx="7404100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中暑后大量喝白开水</a:t>
            </a:r>
            <a:endParaRPr kumimoji="0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 虽然在中暑时喝白开水可以补充水分，但是，人在失水状态下，喝下太多的白开水，就会产生排出去的反应，结果反而又回到失水状态。</a:t>
            </a:r>
            <a:endParaRPr kumimoji="0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正确做法：喝些淡盐水或者鲜果汁。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44256" y="1085449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531" y="1974450"/>
            <a:ext cx="80428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）贪食冰冻西瓜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夏天炎热，人们爱将西瓜切开后放入冰箱内冰冻后食用，但是，西瓜冰冻后，瓜瓤表面会形成一层薄膜，冷气被瓜瓤吸收，食用时，味觉神经、牙周神经会被麻痹，西瓜甜味大大降低，而且还会伤脾胃，引起咽喉炎；消化机能较差者，还会引起厌食、呕吐、腹泻等症状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41910" y="1174226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7185" y="2063226"/>
            <a:ext cx="74041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）果汁饮料送服药物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      果汁中大都含有维生素C和果酸。首先，这些酸性物质会导致一些药物提前分解或溶化，不利于药物在小肠内吸收，影响药效。如红霉素、氯霉素、黄连素等糖衣片，在酸性环境中，糖衣的溶解会加速，使药物没有进入小肠前就失去了作用，甚至会与酸性溶液反应生成有害物质。其次，在酸性环境中，有些药物的副作用会增强，对人体产生不利影响，如吲哚美辛、安乃近、复方阿司匹林等，在酸性环境中会刺激胃黏膜，重者可能造成胃黏膜出血。</a:t>
            </a:r>
            <a:endParaRPr kumimoji="0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70889" y="978918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三、防暑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920" y="1832407"/>
            <a:ext cx="7404100" cy="461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6.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日常防暑小建议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）少吃多餐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）吃辛辣食物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）避免剧烈运动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）使用冰袋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）选好枕具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）日间小睡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D8ECB8">
                    <a:lumMod val="10000"/>
                  </a:srgbClr>
                </a:solidFill>
                <a:latin typeface="黑体" panose="02010609060101010101" pitchFamily="2" charset="-122"/>
                <a:ea typeface="宋体" panose="02010600030101010101" pitchFamily="2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7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）凉水冲手腕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 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）喝菊花茶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10250" y="3968750"/>
            <a:ext cx="301879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40730" y="4231005"/>
            <a:ext cx="103060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24155" y="99667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493" y="2196823"/>
            <a:ext cx="740410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中暑判定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中暑是指人体在高温烈日下，引起体温调节功能紊乱、散热机能发生障碍，致使热能积累所致的以高热、无汗及以中枢神经系统症状为主的综合征。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日常生活中，中暑病死率可高达20%-70%，所以在炎热的夏季，人们更需要积极防治中暑。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521810" y="1147593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9148" y="1984206"/>
            <a:ext cx="7404100" cy="3414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中暑原因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）环境因素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中暑多易在高温、高湿、风速小的环境下发生。据研究，连续三天平均气温超过30摄氏度和相对湿度大于73%时最易发生中暑。要注意有时虽然气温不高，湿度不大，但由于环境通风较差，也容易发生中暑。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582612" y="1165348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9950" y="2001961"/>
            <a:ext cx="7404100" cy="332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）自身因素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容易中暑的体质大多数为缺乏体育锻炼、睡眠不足、饮酒、饥饿以及突然进入旅游热区和高温环境。部分有散热障碍的也容易中暑，如过度肥胖、穿紧身、透气性差的衣裤、先天性汗腺缺乏症、痱子以及服用抗抑郁药物等等，都是容易导致中暑的重要因素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512932" y="827997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270" y="1664610"/>
            <a:ext cx="7404100" cy="126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中暑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三大类别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”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0243" name="图片 1" descr="微信截图_2017072717225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0" y="2488522"/>
            <a:ext cx="7007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77422" y="1103205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4760" y="1939818"/>
            <a:ext cx="7404100" cy="332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）先兆中暑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病人常常感到大量出汗、头晕、眼花、无力、恶心、心慌、气短以及注意力不集中，定向力存在障碍，体温通常低于37.5摄氏度，在离开高温作业环境进入阴凉通风的环境时，短时间内即可恢复。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583953" y="1254125"/>
            <a:ext cx="2974975" cy="6445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一、中暑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91" y="2090738"/>
            <a:ext cx="7404100" cy="332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）轻症中暑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D8ECB8">
                    <a:lumMod val="10000"/>
                  </a:srgb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病人除有先兆症状外，有的表现为体温升高至38摄氏度以上，皮肤灼热、面色潮红；面色苍白，呕吐，皮肤湿冷，脉搏微弱，血压下降等周围循环衰竭的表现，通常休息后体温可在4小时内恢复正常。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D8ECB8">
                  <a:lumMod val="10000"/>
                </a:srgb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0" y="103694"/>
            <a:ext cx="3686065" cy="5373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2800" ker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endParaRPr lang="zh-CN" altLang="en-US" sz="2800" ker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0" y="6546915"/>
            <a:ext cx="4092606" cy="3110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安全生产教育培训</a:t>
            </a:r>
            <a:r>
              <a:rPr lang="en-US" altLang="zh-CN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-</a:t>
            </a:r>
            <a: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高温防暑安全教育培训</a:t>
            </a:r>
            <a:endParaRPr lang="en-US" altLang="zh-CN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br>
              <a:rPr lang="zh-CN" altLang="en-US" sz="1600" ker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1600" ker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7FF-E3D0-48A4-8B04-BB47C5E1A6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主题8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2" charset="-122"/>
          </a:defRPr>
        </a:defPPr>
      </a:lstStyle>
    </a:lnDef>
    <a:txDef>
      <a:spPr>
        <a:noFill/>
      </a:spPr>
      <a:bodyPr wrap="square" tIns="72000" bIns="72000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5041</Words>
  <Application>WPS 演示</Application>
  <PresentationFormat>全屏显示(4:3)</PresentationFormat>
  <Paragraphs>469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黑体</vt:lpstr>
      <vt:lpstr>华文行楷</vt:lpstr>
      <vt:lpstr>微软雅黑</vt:lpstr>
      <vt:lpstr>Tahoma</vt:lpstr>
      <vt:lpstr>Times New Roman</vt:lpstr>
      <vt:lpstr>Arial Unicode MS</vt:lpstr>
      <vt:lpstr>楷体</vt:lpstr>
      <vt:lpstr>汉仪旗黑-85S</vt:lpstr>
      <vt:lpstr>主题8</vt:lpstr>
      <vt:lpstr>以人为本 安全第一 高 温 防 暑 安 全 教 育 培 训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杜 铜</dc:creator>
  <cp:lastModifiedBy>little fairy</cp:lastModifiedBy>
  <cp:revision>128</cp:revision>
  <dcterms:created xsi:type="dcterms:W3CDTF">2021-01-06T02:44:00Z</dcterms:created>
  <dcterms:modified xsi:type="dcterms:W3CDTF">2024-01-18T07:07:44Z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ACE737042EE341B0B6F09404261A6B12_13</vt:lpwstr>
  </property>
  <property fmtid="{D5CDD505-2E9C-101B-9397-08002B2CF9AE}" pid="3" name="KSOProductBuildVer">
    <vt:lpwstr>2052-12.1.0.16120</vt:lpwstr>
  </property>
</Properties>
</file>