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54"/>
  </p:handoutMasterIdLst>
  <p:sldIdLst>
    <p:sldId id="256" r:id="rId4"/>
    <p:sldId id="474" r:id="rId6"/>
    <p:sldId id="262" r:id="rId7"/>
    <p:sldId id="339" r:id="rId8"/>
    <p:sldId id="401" r:id="rId9"/>
    <p:sldId id="408" r:id="rId10"/>
    <p:sldId id="409" r:id="rId11"/>
    <p:sldId id="410" r:id="rId12"/>
    <p:sldId id="417" r:id="rId13"/>
    <p:sldId id="418" r:id="rId14"/>
    <p:sldId id="427" r:id="rId15"/>
    <p:sldId id="429" r:id="rId16"/>
    <p:sldId id="420" r:id="rId17"/>
    <p:sldId id="421" r:id="rId18"/>
    <p:sldId id="430" r:id="rId19"/>
    <p:sldId id="431" r:id="rId20"/>
    <p:sldId id="432" r:id="rId21"/>
    <p:sldId id="433" r:id="rId22"/>
    <p:sldId id="434" r:id="rId23"/>
    <p:sldId id="439" r:id="rId24"/>
    <p:sldId id="435" r:id="rId25"/>
    <p:sldId id="443" r:id="rId26"/>
    <p:sldId id="444" r:id="rId27"/>
    <p:sldId id="445" r:id="rId28"/>
    <p:sldId id="446" r:id="rId29"/>
    <p:sldId id="450" r:id="rId30"/>
    <p:sldId id="448" r:id="rId31"/>
    <p:sldId id="449" r:id="rId32"/>
    <p:sldId id="436" r:id="rId33"/>
    <p:sldId id="440" r:id="rId34"/>
    <p:sldId id="441" r:id="rId35"/>
    <p:sldId id="437" r:id="rId36"/>
    <p:sldId id="438" r:id="rId37"/>
    <p:sldId id="424" r:id="rId38"/>
    <p:sldId id="425" r:id="rId39"/>
    <p:sldId id="411" r:id="rId40"/>
    <p:sldId id="452" r:id="rId41"/>
    <p:sldId id="453" r:id="rId42"/>
    <p:sldId id="454" r:id="rId43"/>
    <p:sldId id="451" r:id="rId44"/>
    <p:sldId id="458" r:id="rId45"/>
    <p:sldId id="457" r:id="rId46"/>
    <p:sldId id="456" r:id="rId47"/>
    <p:sldId id="455" r:id="rId48"/>
    <p:sldId id="461" r:id="rId49"/>
    <p:sldId id="460" r:id="rId50"/>
    <p:sldId id="459" r:id="rId51"/>
    <p:sldId id="413" r:id="rId52"/>
    <p:sldId id="476" r:id="rId53"/>
  </p:sldIdLst>
  <p:sldSz cx="9144000" cy="6858000" type="screen4x3"/>
  <p:notesSz cx="6856730" cy="9714230"/>
  <p:custDataLst>
    <p:tags r:id="rId59"/>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66CCFF"/>
    <a:srgbClr val="009900"/>
    <a:srgbClr val="CC0000"/>
    <a:srgbClr val="FF3300"/>
    <a:srgbClr val="FF66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29"/>
    <p:restoredTop sz="94293"/>
  </p:normalViewPr>
  <p:slideViewPr>
    <p:cSldViewPr showGuides="1">
      <p:cViewPr varScale="1">
        <p:scale>
          <a:sx n="79" d="100"/>
          <a:sy n="79" d="100"/>
        </p:scale>
        <p:origin x="-354" y="-96"/>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4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19.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6866" name="页眉占位符 36865"/>
          <p:cNvSpPr>
            <a:spLocks noGrp="1"/>
          </p:cNvSpPr>
          <p:nvPr>
            <p:ph type="hdr" sz="quarter"/>
          </p:nvPr>
        </p:nvSpPr>
        <p:spPr>
          <a:xfrm>
            <a:off x="0" y="0"/>
            <a:ext cx="2971800" cy="485775"/>
          </a:xfrm>
          <a:prstGeom prst="rect">
            <a:avLst/>
          </a:prstGeom>
          <a:noFill/>
          <a:ln w="9525">
            <a:noFill/>
          </a:ln>
        </p:spPr>
        <p:txBody>
          <a:bodyPr/>
          <a:p>
            <a:pPr lvl="0" fontAlgn="base"/>
            <a:endParaRPr lang="zh-CN" altLang="en-US" sz="1200" b="0" strike="noStrike" noProof="1" dirty="0"/>
          </a:p>
        </p:txBody>
      </p:sp>
      <p:sp>
        <p:nvSpPr>
          <p:cNvPr id="36867" name="日期占位符 36866"/>
          <p:cNvSpPr>
            <a:spLocks noGrp="1"/>
          </p:cNvSpPr>
          <p:nvPr>
            <p:ph type="dt" sz="quarter" idx="1"/>
          </p:nvPr>
        </p:nvSpPr>
        <p:spPr>
          <a:xfrm>
            <a:off x="3884613" y="0"/>
            <a:ext cx="2971800" cy="485775"/>
          </a:xfrm>
          <a:prstGeom prst="rect">
            <a:avLst/>
          </a:prstGeom>
          <a:noFill/>
          <a:ln w="9525">
            <a:noFill/>
          </a:ln>
        </p:spPr>
        <p:txBody>
          <a:bodyPr/>
          <a:p>
            <a:pPr lvl="0" algn="r" fontAlgn="base"/>
            <a:endParaRPr lang="zh-CN" altLang="en-US" sz="1200" b="0" strike="noStrike" noProof="1" dirty="0"/>
          </a:p>
        </p:txBody>
      </p:sp>
      <p:sp>
        <p:nvSpPr>
          <p:cNvPr id="36868" name="页脚占位符 36867"/>
          <p:cNvSpPr>
            <a:spLocks noGrp="1"/>
          </p:cNvSpPr>
          <p:nvPr>
            <p:ph type="ftr" sz="quarter" idx="2"/>
          </p:nvPr>
        </p:nvSpPr>
        <p:spPr>
          <a:xfrm>
            <a:off x="0" y="9228138"/>
            <a:ext cx="2971800" cy="485775"/>
          </a:xfrm>
          <a:prstGeom prst="rect">
            <a:avLst/>
          </a:prstGeom>
          <a:noFill/>
          <a:ln w="9525">
            <a:noFill/>
          </a:ln>
        </p:spPr>
        <p:txBody>
          <a:bodyPr anchor="b" anchorCtr="0"/>
          <a:p>
            <a:pPr lvl="0" fontAlgn="base"/>
            <a:endParaRPr lang="zh-CN" altLang="en-US" sz="1200" b="0" strike="noStrike" noProof="1" dirty="0"/>
          </a:p>
        </p:txBody>
      </p:sp>
      <p:sp>
        <p:nvSpPr>
          <p:cNvPr id="36869" name="灯片编号占位符 36868"/>
          <p:cNvSpPr>
            <a:spLocks noGrp="1"/>
          </p:cNvSpPr>
          <p:nvPr>
            <p:ph type="sldNum" sz="quarter" idx="3"/>
          </p:nvPr>
        </p:nvSpPr>
        <p:spPr>
          <a:xfrm>
            <a:off x="3884613" y="9228138"/>
            <a:ext cx="2971800" cy="485775"/>
          </a:xfrm>
          <a:prstGeom prst="rect">
            <a:avLst/>
          </a:prstGeom>
          <a:noFill/>
          <a:ln w="9525">
            <a:noFill/>
          </a:ln>
        </p:spPr>
        <p:txBody>
          <a:bodyPr anchor="b" anchorCtr="0"/>
          <a:p>
            <a:pPr lvl="0" algn="r" fontAlgn="base"/>
            <a:fld id="{9A0DB2DC-4C9A-4742-B13C-FB6460FD3503}" type="slidenum">
              <a:rPr lang="zh-CN" altLang="en-US" sz="1200" b="0" strike="noStrike" noProof="1" dirty="0">
                <a:latin typeface="Times New Roman" panose="02020603050405020304" pitchFamily="18" charset="0"/>
                <a:ea typeface="宋体" panose="02010600030101010101" pitchFamily="2"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8658" name="页眉占位符 198657"/>
          <p:cNvSpPr>
            <a:spLocks noGrp="1"/>
          </p:cNvSpPr>
          <p:nvPr>
            <p:ph type="hdr" sz="quarter"/>
          </p:nvPr>
        </p:nvSpPr>
        <p:spPr>
          <a:xfrm>
            <a:off x="0" y="0"/>
            <a:ext cx="2971800" cy="485775"/>
          </a:xfrm>
          <a:prstGeom prst="rect">
            <a:avLst/>
          </a:prstGeom>
          <a:noFill/>
          <a:ln w="9525">
            <a:noFill/>
          </a:ln>
        </p:spPr>
        <p:txBody>
          <a:bodyPr/>
          <a:p>
            <a:pPr lvl="0" fontAlgn="base"/>
            <a:endParaRPr lang="zh-CN" altLang="en-US" sz="1200" b="0" strike="noStrike" noProof="1" dirty="0"/>
          </a:p>
        </p:txBody>
      </p:sp>
      <p:sp>
        <p:nvSpPr>
          <p:cNvPr id="198659" name="日期占位符 198658"/>
          <p:cNvSpPr>
            <a:spLocks noGrp="1"/>
          </p:cNvSpPr>
          <p:nvPr>
            <p:ph type="dt" idx="1"/>
          </p:nvPr>
        </p:nvSpPr>
        <p:spPr>
          <a:xfrm>
            <a:off x="3883025" y="0"/>
            <a:ext cx="2971800" cy="485775"/>
          </a:xfrm>
          <a:prstGeom prst="rect">
            <a:avLst/>
          </a:prstGeom>
          <a:noFill/>
          <a:ln w="9525">
            <a:noFill/>
          </a:ln>
        </p:spPr>
        <p:txBody>
          <a:bodyPr/>
          <a:p>
            <a:pPr lvl="0" algn="r" fontAlgn="base"/>
            <a:endParaRPr lang="zh-CN" altLang="en-US" sz="1200" b="0" strike="noStrike" noProof="1" dirty="0"/>
          </a:p>
        </p:txBody>
      </p:sp>
      <p:sp>
        <p:nvSpPr>
          <p:cNvPr id="15364" name="幻灯片图像占位符 198659"/>
          <p:cNvSpPr>
            <a:spLocks noRot="1" noTextEdit="1"/>
          </p:cNvSpPr>
          <p:nvPr>
            <p:ph type="sldImg"/>
          </p:nvPr>
        </p:nvSpPr>
        <p:spPr>
          <a:xfrm>
            <a:off x="1000125" y="728663"/>
            <a:ext cx="4856163" cy="3643312"/>
          </a:xfrm>
          <a:prstGeom prst="rect">
            <a:avLst/>
          </a:prstGeom>
          <a:noFill/>
          <a:ln w="9525" cap="flat" cmpd="sng">
            <a:solidFill>
              <a:srgbClr val="000000"/>
            </a:solidFill>
            <a:prstDash val="solid"/>
            <a:miter/>
            <a:headEnd type="none" w="med" len="med"/>
            <a:tailEnd type="none" w="med" len="med"/>
          </a:ln>
        </p:spPr>
      </p:sp>
      <p:sp>
        <p:nvSpPr>
          <p:cNvPr id="15365" name="文本占位符 198660"/>
          <p:cNvSpPr>
            <a:spLocks noGrp="1"/>
          </p:cNvSpPr>
          <p:nvPr>
            <p:ph type="body" sz="quarter"/>
          </p:nvPr>
        </p:nvSpPr>
        <p:spPr>
          <a:xfrm>
            <a:off x="685800" y="4614863"/>
            <a:ext cx="5484813" cy="4370387"/>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8662" name="页脚占位符 198661"/>
          <p:cNvSpPr>
            <a:spLocks noGrp="1"/>
          </p:cNvSpPr>
          <p:nvPr>
            <p:ph type="ftr" sz="quarter" idx="4"/>
          </p:nvPr>
        </p:nvSpPr>
        <p:spPr>
          <a:xfrm>
            <a:off x="0" y="9226550"/>
            <a:ext cx="2971800" cy="485775"/>
          </a:xfrm>
          <a:prstGeom prst="rect">
            <a:avLst/>
          </a:prstGeom>
          <a:noFill/>
          <a:ln w="9525">
            <a:noFill/>
          </a:ln>
        </p:spPr>
        <p:txBody>
          <a:bodyPr anchor="b" anchorCtr="0"/>
          <a:p>
            <a:pPr lvl="0" fontAlgn="base"/>
            <a:endParaRPr lang="zh-CN" altLang="en-US" sz="1200" b="0" strike="noStrike" noProof="1" dirty="0"/>
          </a:p>
        </p:txBody>
      </p:sp>
      <p:sp>
        <p:nvSpPr>
          <p:cNvPr id="198663" name="灯片编号占位符 198662"/>
          <p:cNvSpPr>
            <a:spLocks noGrp="1"/>
          </p:cNvSpPr>
          <p:nvPr>
            <p:ph type="sldNum" sz="quarter" idx="5"/>
          </p:nvPr>
        </p:nvSpPr>
        <p:spPr>
          <a:xfrm>
            <a:off x="3883025" y="9226550"/>
            <a:ext cx="2971800" cy="485775"/>
          </a:xfrm>
          <a:prstGeom prst="rect">
            <a:avLst/>
          </a:prstGeom>
          <a:noFill/>
          <a:ln w="9525">
            <a:noFill/>
          </a:ln>
        </p:spPr>
        <p:txBody>
          <a:bodyPr anchor="b" anchorCtr="0"/>
          <a:p>
            <a:pPr lvl="0" algn="r" fontAlgn="base"/>
            <a:fld id="{9A0DB2DC-4C9A-4742-B13C-FB6460FD3503}" type="slidenum">
              <a:rPr lang="zh-CN" altLang="en-US" sz="1200" b="0" strike="noStrike" noProof="1" dirty="0">
                <a:latin typeface="Times New Roman" panose="02020603050405020304" pitchFamily="18" charset="0"/>
                <a:ea typeface="宋体" panose="02010600030101010101" pitchFamily="2"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7410" name="幻灯片图像占位符 199681"/>
          <p:cNvSpPr>
            <a:spLocks noRot="1" noTextEdit="1"/>
          </p:cNvSpPr>
          <p:nvPr>
            <p:ph type="sldImg"/>
          </p:nvPr>
        </p:nvSpPr>
        <p:spPr>
          <a:ln/>
        </p:spPr>
      </p:sp>
      <p:sp>
        <p:nvSpPr>
          <p:cNvPr id="17411" name="文本占位符 199682"/>
          <p:cNvSpPr>
            <a:spLocks noGrp="1"/>
          </p:cNvSpPr>
          <p:nvPr>
            <p:ph type="body"/>
          </p:nvPr>
        </p:nvSpPr>
        <p:spPr>
          <a:ln/>
        </p:spPr>
        <p:txBody>
          <a:bodyPr anchor="t" anchorCtr="0"/>
          <a:p>
            <a:pPr lvl="0"/>
            <a:endParaRPr 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35842" name="幻灯片图像占位符 348161"/>
          <p:cNvSpPr>
            <a:spLocks noRot="1" noTextEdit="1"/>
          </p:cNvSpPr>
          <p:nvPr>
            <p:ph type="sldImg"/>
          </p:nvPr>
        </p:nvSpPr>
        <p:spPr>
          <a:ln/>
        </p:spPr>
      </p:sp>
      <p:sp>
        <p:nvSpPr>
          <p:cNvPr id="35843" name="文本占位符 348162"/>
          <p:cNvSpPr>
            <a:spLocks noGrp="1"/>
          </p:cNvSpPr>
          <p:nvPr>
            <p:ph type="body"/>
          </p:nvPr>
        </p:nvSpPr>
        <p:spPr>
          <a:ln/>
        </p:spPr>
        <p:txBody>
          <a:bodyPr anchor="t" anchorCtr="0"/>
          <a:p>
            <a:pPr lvl="0"/>
            <a:endParaRPr 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37890" name="幻灯片图像占位符 352257"/>
          <p:cNvSpPr>
            <a:spLocks noRot="1" noTextEdit="1"/>
          </p:cNvSpPr>
          <p:nvPr>
            <p:ph type="sldImg"/>
          </p:nvPr>
        </p:nvSpPr>
        <p:spPr>
          <a:ln/>
        </p:spPr>
      </p:sp>
      <p:sp>
        <p:nvSpPr>
          <p:cNvPr id="37891" name="文本占位符 352258"/>
          <p:cNvSpPr>
            <a:spLocks noGrp="1"/>
          </p:cNvSpPr>
          <p:nvPr>
            <p:ph type="body"/>
          </p:nvPr>
        </p:nvSpPr>
        <p:spPr>
          <a:ln/>
        </p:spPr>
        <p:txBody>
          <a:bodyPr anchor="t" anchorCtr="0"/>
          <a:p>
            <a:pPr lvl="0"/>
            <a:endParaRPr 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39938" name="幻灯片图像占位符 333825"/>
          <p:cNvSpPr>
            <a:spLocks noRot="1" noTextEdit="1"/>
          </p:cNvSpPr>
          <p:nvPr>
            <p:ph type="sldImg"/>
          </p:nvPr>
        </p:nvSpPr>
        <p:spPr>
          <a:ln/>
        </p:spPr>
      </p:sp>
      <p:sp>
        <p:nvSpPr>
          <p:cNvPr id="39939" name="文本占位符 333826"/>
          <p:cNvSpPr>
            <a:spLocks noGrp="1"/>
          </p:cNvSpPr>
          <p:nvPr>
            <p:ph type="body"/>
          </p:nvPr>
        </p:nvSpPr>
        <p:spPr>
          <a:ln/>
        </p:spPr>
        <p:txBody>
          <a:bodyPr anchor="t" anchorCtr="0"/>
          <a:p>
            <a:pPr lvl="0"/>
            <a:endParaRPr 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41986" name="幻灯片图像占位符 335873"/>
          <p:cNvSpPr>
            <a:spLocks noRot="1" noTextEdit="1"/>
          </p:cNvSpPr>
          <p:nvPr>
            <p:ph type="sldImg"/>
          </p:nvPr>
        </p:nvSpPr>
        <p:spPr>
          <a:ln/>
        </p:spPr>
      </p:sp>
      <p:sp>
        <p:nvSpPr>
          <p:cNvPr id="41987" name="文本占位符 335874"/>
          <p:cNvSpPr>
            <a:spLocks noGrp="1"/>
          </p:cNvSpPr>
          <p:nvPr>
            <p:ph type="body"/>
          </p:nvPr>
        </p:nvSpPr>
        <p:spPr>
          <a:ln/>
        </p:spPr>
        <p:txBody>
          <a:bodyPr anchor="t" anchorCtr="0"/>
          <a:p>
            <a:pPr lvl="0"/>
            <a:endParaRPr 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44034" name="幻灯片图像占位符 354305"/>
          <p:cNvSpPr>
            <a:spLocks noRot="1" noTextEdit="1"/>
          </p:cNvSpPr>
          <p:nvPr>
            <p:ph type="sldImg"/>
          </p:nvPr>
        </p:nvSpPr>
        <p:spPr>
          <a:ln/>
        </p:spPr>
      </p:sp>
      <p:sp>
        <p:nvSpPr>
          <p:cNvPr id="44035" name="文本占位符 354306"/>
          <p:cNvSpPr>
            <a:spLocks noGrp="1"/>
          </p:cNvSpPr>
          <p:nvPr>
            <p:ph type="body"/>
          </p:nvPr>
        </p:nvSpPr>
        <p:spPr>
          <a:ln/>
        </p:spPr>
        <p:txBody>
          <a:bodyPr anchor="t" anchorCtr="0"/>
          <a:p>
            <a:pPr lvl="0"/>
            <a:endParaRPr 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46082" name="幻灯片图像占位符 356353"/>
          <p:cNvSpPr>
            <a:spLocks noRot="1" noTextEdit="1"/>
          </p:cNvSpPr>
          <p:nvPr>
            <p:ph type="sldImg"/>
          </p:nvPr>
        </p:nvSpPr>
        <p:spPr>
          <a:ln/>
        </p:spPr>
      </p:sp>
      <p:sp>
        <p:nvSpPr>
          <p:cNvPr id="46083" name="文本占位符 356354"/>
          <p:cNvSpPr>
            <a:spLocks noGrp="1"/>
          </p:cNvSpPr>
          <p:nvPr>
            <p:ph type="body"/>
          </p:nvPr>
        </p:nvSpPr>
        <p:spPr>
          <a:ln/>
        </p:spPr>
        <p:txBody>
          <a:bodyPr anchor="t" anchorCtr="0"/>
          <a:p>
            <a:pPr lvl="0"/>
            <a:endParaRPr 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48130" name="幻灯片图像占位符 358401"/>
          <p:cNvSpPr>
            <a:spLocks noRot="1" noTextEdit="1"/>
          </p:cNvSpPr>
          <p:nvPr>
            <p:ph type="sldImg"/>
          </p:nvPr>
        </p:nvSpPr>
        <p:spPr>
          <a:ln/>
        </p:spPr>
      </p:sp>
      <p:sp>
        <p:nvSpPr>
          <p:cNvPr id="48131" name="文本占位符 358402"/>
          <p:cNvSpPr>
            <a:spLocks noGrp="1"/>
          </p:cNvSpPr>
          <p:nvPr>
            <p:ph type="body"/>
          </p:nvPr>
        </p:nvSpPr>
        <p:spPr>
          <a:ln/>
        </p:spPr>
        <p:txBody>
          <a:bodyPr anchor="t" anchorCtr="0"/>
          <a:p>
            <a:pPr lvl="0"/>
            <a:endParaRPr 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0178" name="幻灯片图像占位符 360449"/>
          <p:cNvSpPr>
            <a:spLocks noRot="1" noTextEdit="1"/>
          </p:cNvSpPr>
          <p:nvPr>
            <p:ph type="sldImg"/>
          </p:nvPr>
        </p:nvSpPr>
        <p:spPr>
          <a:ln/>
        </p:spPr>
      </p:sp>
      <p:sp>
        <p:nvSpPr>
          <p:cNvPr id="50179" name="文本占位符 360450"/>
          <p:cNvSpPr>
            <a:spLocks noGrp="1"/>
          </p:cNvSpPr>
          <p:nvPr>
            <p:ph type="body"/>
          </p:nvPr>
        </p:nvSpPr>
        <p:spPr>
          <a:ln/>
        </p:spPr>
        <p:txBody>
          <a:bodyPr anchor="t" anchorCtr="0"/>
          <a:p>
            <a:pPr lvl="0"/>
            <a:endParaRPr 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2226" name="幻灯片图像占位符 364545"/>
          <p:cNvSpPr>
            <a:spLocks noRot="1" noTextEdit="1"/>
          </p:cNvSpPr>
          <p:nvPr>
            <p:ph type="sldImg"/>
          </p:nvPr>
        </p:nvSpPr>
        <p:spPr>
          <a:ln/>
        </p:spPr>
      </p:sp>
      <p:sp>
        <p:nvSpPr>
          <p:cNvPr id="52227" name="文本占位符 364546"/>
          <p:cNvSpPr>
            <a:spLocks noGrp="1"/>
          </p:cNvSpPr>
          <p:nvPr>
            <p:ph type="body"/>
          </p:nvPr>
        </p:nvSpPr>
        <p:spPr>
          <a:ln/>
        </p:spPr>
        <p:txBody>
          <a:bodyPr anchor="t" anchorCtr="0"/>
          <a:p>
            <a:pPr lvl="0"/>
            <a:endParaRPr 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4274" name="幻灯片图像占位符 374785"/>
          <p:cNvSpPr>
            <a:spLocks noRot="1" noTextEdit="1"/>
          </p:cNvSpPr>
          <p:nvPr>
            <p:ph type="sldImg"/>
          </p:nvPr>
        </p:nvSpPr>
        <p:spPr>
          <a:ln/>
        </p:spPr>
      </p:sp>
      <p:sp>
        <p:nvSpPr>
          <p:cNvPr id="54275" name="文本占位符 374786"/>
          <p:cNvSpPr>
            <a:spLocks noGrp="1"/>
          </p:cNvSpPr>
          <p:nvPr>
            <p:ph type="body"/>
          </p:nvPr>
        </p:nvSpPr>
        <p:spPr>
          <a:ln/>
        </p:spPr>
        <p:txBody>
          <a:bodyPr anchor="t" anchorCtr="0"/>
          <a:p>
            <a:pPr lvl="0"/>
            <a:endParaRPr 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9458" name="幻灯片图像占位符 200705"/>
          <p:cNvSpPr>
            <a:spLocks noRot="1" noTextEdit="1"/>
          </p:cNvSpPr>
          <p:nvPr>
            <p:ph type="sldImg"/>
          </p:nvPr>
        </p:nvSpPr>
        <p:spPr>
          <a:ln/>
        </p:spPr>
      </p:sp>
      <p:sp>
        <p:nvSpPr>
          <p:cNvPr id="19459" name="文本占位符 200706"/>
          <p:cNvSpPr>
            <a:spLocks noGrp="1"/>
          </p:cNvSpPr>
          <p:nvPr>
            <p:ph type="body"/>
          </p:nvPr>
        </p:nvSpPr>
        <p:spPr>
          <a:ln/>
        </p:spPr>
        <p:txBody>
          <a:bodyPr anchor="t" anchorCtr="0"/>
          <a:p>
            <a:pPr lvl="0"/>
            <a:endParaRPr 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6322" name="幻灯片图像占位符 366593"/>
          <p:cNvSpPr>
            <a:spLocks noRot="1" noTextEdit="1"/>
          </p:cNvSpPr>
          <p:nvPr>
            <p:ph type="sldImg"/>
          </p:nvPr>
        </p:nvSpPr>
        <p:spPr>
          <a:ln/>
        </p:spPr>
      </p:sp>
      <p:sp>
        <p:nvSpPr>
          <p:cNvPr id="56323" name="文本占位符 366594"/>
          <p:cNvSpPr>
            <a:spLocks noGrp="1"/>
          </p:cNvSpPr>
          <p:nvPr>
            <p:ph type="body"/>
          </p:nvPr>
        </p:nvSpPr>
        <p:spPr>
          <a:ln/>
        </p:spPr>
        <p:txBody>
          <a:bodyPr anchor="t" anchorCtr="0"/>
          <a:p>
            <a:pPr lvl="0"/>
            <a:endParaRPr 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8370" name="幻灯片图像占位符 386049"/>
          <p:cNvSpPr>
            <a:spLocks noRot="1" noTextEdit="1"/>
          </p:cNvSpPr>
          <p:nvPr>
            <p:ph type="sldImg"/>
          </p:nvPr>
        </p:nvSpPr>
        <p:spPr>
          <a:ln/>
        </p:spPr>
      </p:sp>
      <p:sp>
        <p:nvSpPr>
          <p:cNvPr id="58371" name="文本占位符 386050"/>
          <p:cNvSpPr>
            <a:spLocks noGrp="1"/>
          </p:cNvSpPr>
          <p:nvPr>
            <p:ph type="body"/>
          </p:nvPr>
        </p:nvSpPr>
        <p:spPr>
          <a:ln/>
        </p:spPr>
        <p:txBody>
          <a:bodyPr anchor="t" anchorCtr="0"/>
          <a:p>
            <a:pPr lvl="0"/>
            <a:endParaRPr 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60418" name="幻灯片图像占位符 390145"/>
          <p:cNvSpPr>
            <a:spLocks noRot="1" noTextEdit="1"/>
          </p:cNvSpPr>
          <p:nvPr>
            <p:ph type="sldImg"/>
          </p:nvPr>
        </p:nvSpPr>
        <p:spPr>
          <a:ln/>
        </p:spPr>
      </p:sp>
      <p:sp>
        <p:nvSpPr>
          <p:cNvPr id="60419" name="文本占位符 390146"/>
          <p:cNvSpPr>
            <a:spLocks noGrp="1"/>
          </p:cNvSpPr>
          <p:nvPr>
            <p:ph type="body"/>
          </p:nvPr>
        </p:nvSpPr>
        <p:spPr>
          <a:ln/>
        </p:spPr>
        <p:txBody>
          <a:bodyPr anchor="t" anchorCtr="0"/>
          <a:p>
            <a:pPr lvl="0"/>
            <a:endParaRPr 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62466" name="幻灯片图像占位符 392193"/>
          <p:cNvSpPr>
            <a:spLocks noRot="1" noTextEdit="1"/>
          </p:cNvSpPr>
          <p:nvPr>
            <p:ph type="sldImg"/>
          </p:nvPr>
        </p:nvSpPr>
        <p:spPr>
          <a:ln/>
        </p:spPr>
      </p:sp>
      <p:sp>
        <p:nvSpPr>
          <p:cNvPr id="62467" name="文本占位符 392194"/>
          <p:cNvSpPr>
            <a:spLocks noGrp="1"/>
          </p:cNvSpPr>
          <p:nvPr>
            <p:ph type="body"/>
          </p:nvPr>
        </p:nvSpPr>
        <p:spPr>
          <a:ln/>
        </p:spPr>
        <p:txBody>
          <a:bodyPr anchor="t" anchorCtr="0"/>
          <a:p>
            <a:pPr lvl="0"/>
            <a:endParaRPr 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64514" name="幻灯片图像占位符 394241"/>
          <p:cNvSpPr>
            <a:spLocks noRot="1" noTextEdit="1"/>
          </p:cNvSpPr>
          <p:nvPr>
            <p:ph type="sldImg"/>
          </p:nvPr>
        </p:nvSpPr>
        <p:spPr>
          <a:ln/>
        </p:spPr>
      </p:sp>
      <p:sp>
        <p:nvSpPr>
          <p:cNvPr id="64515" name="文本占位符 394242"/>
          <p:cNvSpPr>
            <a:spLocks noGrp="1"/>
          </p:cNvSpPr>
          <p:nvPr>
            <p:ph type="body"/>
          </p:nvPr>
        </p:nvSpPr>
        <p:spPr>
          <a:ln/>
        </p:spPr>
        <p:txBody>
          <a:bodyPr anchor="t" anchorCtr="0"/>
          <a:p>
            <a:pPr lvl="0"/>
            <a:endParaRPr 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66562" name="幻灯片图像占位符 402433"/>
          <p:cNvSpPr>
            <a:spLocks noRot="1" noTextEdit="1"/>
          </p:cNvSpPr>
          <p:nvPr>
            <p:ph type="sldImg"/>
          </p:nvPr>
        </p:nvSpPr>
        <p:spPr>
          <a:ln/>
        </p:spPr>
      </p:sp>
      <p:sp>
        <p:nvSpPr>
          <p:cNvPr id="66563" name="文本占位符 402434"/>
          <p:cNvSpPr>
            <a:spLocks noGrp="1"/>
          </p:cNvSpPr>
          <p:nvPr>
            <p:ph type="body"/>
          </p:nvPr>
        </p:nvSpPr>
        <p:spPr>
          <a:ln/>
        </p:spPr>
        <p:txBody>
          <a:bodyPr anchor="t" anchorCtr="0"/>
          <a:p>
            <a:pPr lvl="0"/>
            <a:endParaRPr 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68610" name="幻灯片图像占位符 398337"/>
          <p:cNvSpPr>
            <a:spLocks noRot="1" noTextEdit="1"/>
          </p:cNvSpPr>
          <p:nvPr>
            <p:ph type="sldImg"/>
          </p:nvPr>
        </p:nvSpPr>
        <p:spPr>
          <a:ln/>
        </p:spPr>
      </p:sp>
      <p:sp>
        <p:nvSpPr>
          <p:cNvPr id="68611" name="文本占位符 398338"/>
          <p:cNvSpPr>
            <a:spLocks noGrp="1"/>
          </p:cNvSpPr>
          <p:nvPr>
            <p:ph type="body"/>
          </p:nvPr>
        </p:nvSpPr>
        <p:spPr>
          <a:ln/>
        </p:spPr>
        <p:txBody>
          <a:bodyPr anchor="t" anchorCtr="0"/>
          <a:p>
            <a:pPr lvl="0"/>
            <a:endParaRPr 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70658" name="幻灯片图像占位符 400385"/>
          <p:cNvSpPr>
            <a:spLocks noRot="1" noTextEdit="1"/>
          </p:cNvSpPr>
          <p:nvPr>
            <p:ph type="sldImg"/>
          </p:nvPr>
        </p:nvSpPr>
        <p:spPr>
          <a:ln/>
        </p:spPr>
      </p:sp>
      <p:sp>
        <p:nvSpPr>
          <p:cNvPr id="70659" name="文本占位符 400386"/>
          <p:cNvSpPr>
            <a:spLocks noGrp="1"/>
          </p:cNvSpPr>
          <p:nvPr>
            <p:ph type="body"/>
          </p:nvPr>
        </p:nvSpPr>
        <p:spPr>
          <a:ln/>
        </p:spPr>
        <p:txBody>
          <a:bodyPr anchor="t" anchorCtr="0"/>
          <a:p>
            <a:pPr lvl="0"/>
            <a:endParaRPr 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72706" name="幻灯片图像占位符 368641"/>
          <p:cNvSpPr>
            <a:spLocks noRot="1" noTextEdit="1"/>
          </p:cNvSpPr>
          <p:nvPr>
            <p:ph type="sldImg"/>
          </p:nvPr>
        </p:nvSpPr>
        <p:spPr>
          <a:ln/>
        </p:spPr>
      </p:sp>
      <p:sp>
        <p:nvSpPr>
          <p:cNvPr id="72707" name="文本占位符 368642"/>
          <p:cNvSpPr>
            <a:spLocks noGrp="1"/>
          </p:cNvSpPr>
          <p:nvPr>
            <p:ph type="body"/>
          </p:nvPr>
        </p:nvSpPr>
        <p:spPr>
          <a:ln/>
        </p:spPr>
        <p:txBody>
          <a:bodyPr anchor="t" anchorCtr="0"/>
          <a:p>
            <a:pPr lvl="0"/>
            <a:endParaRPr 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74754" name="幻灯片图像占位符 376833"/>
          <p:cNvSpPr>
            <a:spLocks noRot="1" noTextEdit="1"/>
          </p:cNvSpPr>
          <p:nvPr>
            <p:ph type="sldImg"/>
          </p:nvPr>
        </p:nvSpPr>
        <p:spPr>
          <a:ln/>
        </p:spPr>
      </p:sp>
      <p:sp>
        <p:nvSpPr>
          <p:cNvPr id="74755" name="文本占位符 376834"/>
          <p:cNvSpPr>
            <a:spLocks noGrp="1"/>
          </p:cNvSpPr>
          <p:nvPr>
            <p:ph type="body"/>
          </p:nvPr>
        </p:nvSpPr>
        <p:spPr>
          <a:ln/>
        </p:spPr>
        <p:txBody>
          <a:bodyPr anchor="t" anchorCtr="0"/>
          <a:p>
            <a:pPr lvl="0"/>
            <a:endParaRPr 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21506" name="幻灯片图像占位符 201729"/>
          <p:cNvSpPr>
            <a:spLocks noRot="1" noTextEdit="1"/>
          </p:cNvSpPr>
          <p:nvPr>
            <p:ph type="sldImg"/>
          </p:nvPr>
        </p:nvSpPr>
        <p:spPr>
          <a:ln/>
        </p:spPr>
      </p:sp>
      <p:sp>
        <p:nvSpPr>
          <p:cNvPr id="21507" name="文本占位符 201730"/>
          <p:cNvSpPr>
            <a:spLocks noGrp="1"/>
          </p:cNvSpPr>
          <p:nvPr>
            <p:ph type="body"/>
          </p:nvPr>
        </p:nvSpPr>
        <p:spPr>
          <a:ln/>
        </p:spPr>
        <p:txBody>
          <a:bodyPr anchor="t" anchorCtr="0"/>
          <a:p>
            <a:pPr lvl="0"/>
            <a:endParaRPr 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76802" name="幻灯片图像占位符 380929"/>
          <p:cNvSpPr>
            <a:spLocks noRot="1" noTextEdit="1"/>
          </p:cNvSpPr>
          <p:nvPr>
            <p:ph type="sldImg"/>
          </p:nvPr>
        </p:nvSpPr>
        <p:spPr>
          <a:ln/>
        </p:spPr>
      </p:sp>
      <p:sp>
        <p:nvSpPr>
          <p:cNvPr id="76803" name="文本占位符 380930"/>
          <p:cNvSpPr>
            <a:spLocks noGrp="1"/>
          </p:cNvSpPr>
          <p:nvPr>
            <p:ph type="body"/>
          </p:nvPr>
        </p:nvSpPr>
        <p:spPr>
          <a:ln/>
        </p:spPr>
        <p:txBody>
          <a:bodyPr anchor="t" anchorCtr="0"/>
          <a:p>
            <a:pPr lvl="0"/>
            <a:endParaRPr 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78850" name="幻灯片图像占位符 370689"/>
          <p:cNvSpPr>
            <a:spLocks noRot="1" noTextEdit="1"/>
          </p:cNvSpPr>
          <p:nvPr>
            <p:ph type="sldImg"/>
          </p:nvPr>
        </p:nvSpPr>
        <p:spPr>
          <a:ln/>
        </p:spPr>
      </p:sp>
      <p:sp>
        <p:nvSpPr>
          <p:cNvPr id="78851" name="文本占位符 370690"/>
          <p:cNvSpPr>
            <a:spLocks noGrp="1"/>
          </p:cNvSpPr>
          <p:nvPr>
            <p:ph type="body"/>
          </p:nvPr>
        </p:nvSpPr>
        <p:spPr>
          <a:ln/>
        </p:spPr>
        <p:txBody>
          <a:bodyPr anchor="t" anchorCtr="0"/>
          <a:p>
            <a:pPr lvl="0"/>
            <a:endParaRPr 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80898" name="幻灯片图像占位符 372737"/>
          <p:cNvSpPr>
            <a:spLocks noRot="1" noTextEdit="1"/>
          </p:cNvSpPr>
          <p:nvPr>
            <p:ph type="sldImg"/>
          </p:nvPr>
        </p:nvSpPr>
        <p:spPr>
          <a:ln/>
        </p:spPr>
      </p:sp>
      <p:sp>
        <p:nvSpPr>
          <p:cNvPr id="80899" name="文本占位符 372738"/>
          <p:cNvSpPr>
            <a:spLocks noGrp="1"/>
          </p:cNvSpPr>
          <p:nvPr>
            <p:ph type="body"/>
          </p:nvPr>
        </p:nvSpPr>
        <p:spPr>
          <a:ln/>
        </p:spPr>
        <p:txBody>
          <a:bodyPr anchor="t" anchorCtr="0"/>
          <a:p>
            <a:pPr lvl="0"/>
            <a:endParaRPr 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82946" name="幻灯片图像占位符 342017"/>
          <p:cNvSpPr>
            <a:spLocks noRot="1" noTextEdit="1"/>
          </p:cNvSpPr>
          <p:nvPr>
            <p:ph type="sldImg"/>
          </p:nvPr>
        </p:nvSpPr>
        <p:spPr>
          <a:ln/>
        </p:spPr>
      </p:sp>
      <p:sp>
        <p:nvSpPr>
          <p:cNvPr id="82947" name="文本占位符 342018"/>
          <p:cNvSpPr>
            <a:spLocks noGrp="1"/>
          </p:cNvSpPr>
          <p:nvPr>
            <p:ph type="body"/>
          </p:nvPr>
        </p:nvSpPr>
        <p:spPr>
          <a:ln/>
        </p:spPr>
        <p:txBody>
          <a:bodyPr anchor="t" anchorCtr="0"/>
          <a:p>
            <a:pPr lvl="0"/>
            <a:endParaRPr 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84994" name="幻灯片图像占位符 344065"/>
          <p:cNvSpPr>
            <a:spLocks noRot="1" noTextEdit="1"/>
          </p:cNvSpPr>
          <p:nvPr>
            <p:ph type="sldImg"/>
          </p:nvPr>
        </p:nvSpPr>
        <p:spPr>
          <a:ln/>
        </p:spPr>
      </p:sp>
      <p:sp>
        <p:nvSpPr>
          <p:cNvPr id="84995" name="文本占位符 344066"/>
          <p:cNvSpPr>
            <a:spLocks noGrp="1"/>
          </p:cNvSpPr>
          <p:nvPr>
            <p:ph type="body"/>
          </p:nvPr>
        </p:nvSpPr>
        <p:spPr>
          <a:ln/>
        </p:spPr>
        <p:txBody>
          <a:bodyPr anchor="t" anchorCtr="0"/>
          <a:p>
            <a:pPr lvl="0"/>
            <a:endParaRPr 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87042" name="幻灯片图像占位符 313345"/>
          <p:cNvSpPr>
            <a:spLocks noRot="1" noTextEdit="1"/>
          </p:cNvSpPr>
          <p:nvPr>
            <p:ph type="sldImg"/>
          </p:nvPr>
        </p:nvSpPr>
        <p:spPr>
          <a:ln/>
        </p:spPr>
      </p:sp>
      <p:sp>
        <p:nvSpPr>
          <p:cNvPr id="87043" name="文本占位符 313346"/>
          <p:cNvSpPr>
            <a:spLocks noGrp="1"/>
          </p:cNvSpPr>
          <p:nvPr>
            <p:ph type="body"/>
          </p:nvPr>
        </p:nvSpPr>
        <p:spPr>
          <a:ln/>
        </p:spPr>
        <p:txBody>
          <a:bodyPr anchor="t" anchorCtr="0"/>
          <a:p>
            <a:pPr lvl="0"/>
            <a:endParaRPr 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89090" name="幻灯片图像占位符 406529"/>
          <p:cNvSpPr>
            <a:spLocks noRot="1" noTextEdit="1"/>
          </p:cNvSpPr>
          <p:nvPr>
            <p:ph type="sldImg"/>
          </p:nvPr>
        </p:nvSpPr>
        <p:spPr>
          <a:ln/>
        </p:spPr>
      </p:sp>
      <p:sp>
        <p:nvSpPr>
          <p:cNvPr id="89091" name="文本占位符 406530"/>
          <p:cNvSpPr>
            <a:spLocks noGrp="1"/>
          </p:cNvSpPr>
          <p:nvPr>
            <p:ph type="body"/>
          </p:nvPr>
        </p:nvSpPr>
        <p:spPr>
          <a:ln/>
        </p:spPr>
        <p:txBody>
          <a:bodyPr anchor="t" anchorCtr="0"/>
          <a:p>
            <a:pPr lvl="0"/>
            <a:endParaRPr 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91138" name="幻灯片图像占位符 408577"/>
          <p:cNvSpPr>
            <a:spLocks noRot="1" noTextEdit="1"/>
          </p:cNvSpPr>
          <p:nvPr>
            <p:ph type="sldImg"/>
          </p:nvPr>
        </p:nvSpPr>
        <p:spPr>
          <a:ln/>
        </p:spPr>
      </p:sp>
      <p:sp>
        <p:nvSpPr>
          <p:cNvPr id="91139" name="文本占位符 408578"/>
          <p:cNvSpPr>
            <a:spLocks noGrp="1"/>
          </p:cNvSpPr>
          <p:nvPr>
            <p:ph type="body"/>
          </p:nvPr>
        </p:nvSpPr>
        <p:spPr>
          <a:ln/>
        </p:spPr>
        <p:txBody>
          <a:bodyPr anchor="t" anchorCtr="0"/>
          <a:p>
            <a:pPr lvl="0"/>
            <a:endParaRPr 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93186" name="幻灯片图像占位符 410625"/>
          <p:cNvSpPr>
            <a:spLocks noRot="1" noTextEdit="1"/>
          </p:cNvSpPr>
          <p:nvPr>
            <p:ph type="sldImg"/>
          </p:nvPr>
        </p:nvSpPr>
        <p:spPr>
          <a:ln/>
        </p:spPr>
      </p:sp>
      <p:sp>
        <p:nvSpPr>
          <p:cNvPr id="93187" name="文本占位符 410626"/>
          <p:cNvSpPr>
            <a:spLocks noGrp="1"/>
          </p:cNvSpPr>
          <p:nvPr>
            <p:ph type="body"/>
          </p:nvPr>
        </p:nvSpPr>
        <p:spPr>
          <a:ln/>
        </p:spPr>
        <p:txBody>
          <a:bodyPr anchor="t" anchorCtr="0"/>
          <a:p>
            <a:pPr lvl="0"/>
            <a:endParaRPr 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95234" name="幻灯片图像占位符 404481"/>
          <p:cNvSpPr>
            <a:spLocks noRot="1" noTextEdit="1"/>
          </p:cNvSpPr>
          <p:nvPr>
            <p:ph type="sldImg"/>
          </p:nvPr>
        </p:nvSpPr>
        <p:spPr>
          <a:ln/>
        </p:spPr>
      </p:sp>
      <p:sp>
        <p:nvSpPr>
          <p:cNvPr id="95235" name="文本占位符 404482"/>
          <p:cNvSpPr>
            <a:spLocks noGrp="1"/>
          </p:cNvSpPr>
          <p:nvPr>
            <p:ph type="body"/>
          </p:nvPr>
        </p:nvSpPr>
        <p:spPr>
          <a:ln/>
        </p:spPr>
        <p:txBody>
          <a:bodyPr anchor="t" anchorCtr="0"/>
          <a:p>
            <a:pPr lvl="0"/>
            <a:endParaRPr 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23554" name="幻灯片图像占位符 287745"/>
          <p:cNvSpPr>
            <a:spLocks noRot="1" noTextEdit="1"/>
          </p:cNvSpPr>
          <p:nvPr>
            <p:ph type="sldImg"/>
          </p:nvPr>
        </p:nvSpPr>
        <p:spPr>
          <a:ln/>
        </p:spPr>
      </p:sp>
      <p:sp>
        <p:nvSpPr>
          <p:cNvPr id="23555" name="文本占位符 287746"/>
          <p:cNvSpPr>
            <a:spLocks noGrp="1"/>
          </p:cNvSpPr>
          <p:nvPr>
            <p:ph type="body"/>
          </p:nvPr>
        </p:nvSpPr>
        <p:spPr>
          <a:ln/>
        </p:spPr>
        <p:txBody>
          <a:bodyPr anchor="t" anchorCtr="0"/>
          <a:p>
            <a:pPr lvl="0"/>
            <a:endParaRPr 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97282" name="幻灯片图像占位符 418817"/>
          <p:cNvSpPr>
            <a:spLocks noRot="1" noTextEdit="1"/>
          </p:cNvSpPr>
          <p:nvPr>
            <p:ph type="sldImg"/>
          </p:nvPr>
        </p:nvSpPr>
        <p:spPr>
          <a:ln/>
        </p:spPr>
      </p:sp>
      <p:sp>
        <p:nvSpPr>
          <p:cNvPr id="97283" name="文本占位符 418818"/>
          <p:cNvSpPr>
            <a:spLocks noGrp="1"/>
          </p:cNvSpPr>
          <p:nvPr>
            <p:ph type="body"/>
          </p:nvPr>
        </p:nvSpPr>
        <p:spPr>
          <a:ln/>
        </p:spPr>
        <p:txBody>
          <a:bodyPr anchor="t" anchorCtr="0"/>
          <a:p>
            <a:pPr lvl="0"/>
            <a:endParaRPr 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99330" name="幻灯片图像占位符 416769"/>
          <p:cNvSpPr>
            <a:spLocks noRot="1" noTextEdit="1"/>
          </p:cNvSpPr>
          <p:nvPr>
            <p:ph type="sldImg"/>
          </p:nvPr>
        </p:nvSpPr>
        <p:spPr>
          <a:ln/>
        </p:spPr>
      </p:sp>
      <p:sp>
        <p:nvSpPr>
          <p:cNvPr id="99331" name="文本占位符 416770"/>
          <p:cNvSpPr>
            <a:spLocks noGrp="1"/>
          </p:cNvSpPr>
          <p:nvPr>
            <p:ph type="body"/>
          </p:nvPr>
        </p:nvSpPr>
        <p:spPr>
          <a:ln/>
        </p:spPr>
        <p:txBody>
          <a:bodyPr anchor="t" anchorCtr="0"/>
          <a:p>
            <a:pPr lvl="0"/>
            <a:endParaRPr 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01378" name="幻灯片图像占位符 414721"/>
          <p:cNvSpPr>
            <a:spLocks noRot="1" noTextEdit="1"/>
          </p:cNvSpPr>
          <p:nvPr>
            <p:ph type="sldImg"/>
          </p:nvPr>
        </p:nvSpPr>
        <p:spPr>
          <a:ln/>
        </p:spPr>
      </p:sp>
      <p:sp>
        <p:nvSpPr>
          <p:cNvPr id="101379" name="文本占位符 414722"/>
          <p:cNvSpPr>
            <a:spLocks noGrp="1"/>
          </p:cNvSpPr>
          <p:nvPr>
            <p:ph type="body"/>
          </p:nvPr>
        </p:nvSpPr>
        <p:spPr>
          <a:ln/>
        </p:spPr>
        <p:txBody>
          <a:bodyPr anchor="t" anchorCtr="0"/>
          <a:p>
            <a:pPr lvl="0"/>
            <a:endParaRPr 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03426" name="幻灯片图像占位符 412673"/>
          <p:cNvSpPr>
            <a:spLocks noRot="1" noTextEdit="1"/>
          </p:cNvSpPr>
          <p:nvPr>
            <p:ph type="sldImg"/>
          </p:nvPr>
        </p:nvSpPr>
        <p:spPr>
          <a:ln/>
        </p:spPr>
      </p:sp>
      <p:sp>
        <p:nvSpPr>
          <p:cNvPr id="103427" name="文本占位符 412674"/>
          <p:cNvSpPr>
            <a:spLocks noGrp="1"/>
          </p:cNvSpPr>
          <p:nvPr>
            <p:ph type="body"/>
          </p:nvPr>
        </p:nvSpPr>
        <p:spPr>
          <a:ln/>
        </p:spPr>
        <p:txBody>
          <a:bodyPr anchor="t" anchorCtr="0"/>
          <a:p>
            <a:pPr lvl="0"/>
            <a:endParaRPr 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05474" name="幻灯片图像占位符 424961"/>
          <p:cNvSpPr>
            <a:spLocks noRot="1" noTextEdit="1"/>
          </p:cNvSpPr>
          <p:nvPr>
            <p:ph type="sldImg"/>
          </p:nvPr>
        </p:nvSpPr>
        <p:spPr>
          <a:ln/>
        </p:spPr>
      </p:sp>
      <p:sp>
        <p:nvSpPr>
          <p:cNvPr id="105475" name="文本占位符 424962"/>
          <p:cNvSpPr>
            <a:spLocks noGrp="1"/>
          </p:cNvSpPr>
          <p:nvPr>
            <p:ph type="body"/>
          </p:nvPr>
        </p:nvSpPr>
        <p:spPr>
          <a:ln/>
        </p:spPr>
        <p:txBody>
          <a:bodyPr anchor="t" anchorCtr="0"/>
          <a:p>
            <a:pPr lvl="0"/>
            <a:endParaRPr 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07522" name="幻灯片图像占位符 422913"/>
          <p:cNvSpPr>
            <a:spLocks noRot="1" noTextEdit="1"/>
          </p:cNvSpPr>
          <p:nvPr>
            <p:ph type="sldImg"/>
          </p:nvPr>
        </p:nvSpPr>
        <p:spPr>
          <a:ln/>
        </p:spPr>
      </p:sp>
      <p:sp>
        <p:nvSpPr>
          <p:cNvPr id="107523" name="文本占位符 422914"/>
          <p:cNvSpPr>
            <a:spLocks noGrp="1"/>
          </p:cNvSpPr>
          <p:nvPr>
            <p:ph type="body"/>
          </p:nvPr>
        </p:nvSpPr>
        <p:spPr>
          <a:ln/>
        </p:spPr>
        <p:txBody>
          <a:bodyPr anchor="t" anchorCtr="0"/>
          <a:p>
            <a:pPr lvl="0"/>
            <a:endParaRPr 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09570" name="幻灯片图像占位符 420865"/>
          <p:cNvSpPr>
            <a:spLocks noRot="1" noTextEdit="1"/>
          </p:cNvSpPr>
          <p:nvPr>
            <p:ph type="sldImg"/>
          </p:nvPr>
        </p:nvSpPr>
        <p:spPr>
          <a:ln/>
        </p:spPr>
      </p:sp>
      <p:sp>
        <p:nvSpPr>
          <p:cNvPr id="109571" name="文本占位符 420866"/>
          <p:cNvSpPr>
            <a:spLocks noGrp="1"/>
          </p:cNvSpPr>
          <p:nvPr>
            <p:ph type="body"/>
          </p:nvPr>
        </p:nvSpPr>
        <p:spPr>
          <a:ln/>
        </p:spPr>
        <p:txBody>
          <a:bodyPr anchor="t" anchorCtr="0"/>
          <a:p>
            <a:pPr lvl="0"/>
            <a:endParaRPr 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11618" name="幻灯片图像占位符 317441"/>
          <p:cNvSpPr>
            <a:spLocks noRot="1" noTextEdit="1"/>
          </p:cNvSpPr>
          <p:nvPr>
            <p:ph type="sldImg"/>
          </p:nvPr>
        </p:nvSpPr>
        <p:spPr>
          <a:ln/>
        </p:spPr>
      </p:sp>
      <p:sp>
        <p:nvSpPr>
          <p:cNvPr id="111619" name="文本占位符 317442"/>
          <p:cNvSpPr>
            <a:spLocks noGrp="1"/>
          </p:cNvSpPr>
          <p:nvPr>
            <p:ph type="body"/>
          </p:nvPr>
        </p:nvSpPr>
        <p:spPr>
          <a:ln/>
        </p:spPr>
        <p:txBody>
          <a:bodyPr anchor="t" anchorCtr="0"/>
          <a:p>
            <a:pPr lvl="0"/>
            <a:endParaRPr 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25602" name="幻灯片图像占位符 305153"/>
          <p:cNvSpPr>
            <a:spLocks noRot="1" noTextEdit="1"/>
          </p:cNvSpPr>
          <p:nvPr>
            <p:ph type="sldImg"/>
          </p:nvPr>
        </p:nvSpPr>
        <p:spPr>
          <a:ln/>
        </p:spPr>
      </p:sp>
      <p:sp>
        <p:nvSpPr>
          <p:cNvPr id="25603" name="文本占位符 305154"/>
          <p:cNvSpPr>
            <a:spLocks noGrp="1"/>
          </p:cNvSpPr>
          <p:nvPr>
            <p:ph type="body"/>
          </p:nvPr>
        </p:nvSpPr>
        <p:spPr>
          <a:ln/>
        </p:spPr>
        <p:txBody>
          <a:bodyPr anchor="t" anchorCtr="0"/>
          <a:p>
            <a:pPr lvl="0"/>
            <a:endParaRPr 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27650" name="幻灯片图像占位符 307201"/>
          <p:cNvSpPr>
            <a:spLocks noRot="1" noTextEdit="1"/>
          </p:cNvSpPr>
          <p:nvPr>
            <p:ph type="sldImg"/>
          </p:nvPr>
        </p:nvSpPr>
        <p:spPr>
          <a:ln/>
        </p:spPr>
      </p:sp>
      <p:sp>
        <p:nvSpPr>
          <p:cNvPr id="27651" name="文本占位符 307202"/>
          <p:cNvSpPr>
            <a:spLocks noGrp="1"/>
          </p:cNvSpPr>
          <p:nvPr>
            <p:ph type="body"/>
          </p:nvPr>
        </p:nvSpPr>
        <p:spPr>
          <a:ln/>
        </p:spPr>
        <p:txBody>
          <a:bodyPr anchor="t" anchorCtr="0"/>
          <a:p>
            <a:pPr lvl="0"/>
            <a:endParaRPr 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29698" name="幻灯片图像占位符 309249"/>
          <p:cNvSpPr>
            <a:spLocks noRot="1" noTextEdit="1"/>
          </p:cNvSpPr>
          <p:nvPr>
            <p:ph type="sldImg"/>
          </p:nvPr>
        </p:nvSpPr>
        <p:spPr>
          <a:ln/>
        </p:spPr>
      </p:sp>
      <p:sp>
        <p:nvSpPr>
          <p:cNvPr id="29699" name="文本占位符 309250"/>
          <p:cNvSpPr>
            <a:spLocks noGrp="1"/>
          </p:cNvSpPr>
          <p:nvPr>
            <p:ph type="body"/>
          </p:nvPr>
        </p:nvSpPr>
        <p:spPr>
          <a:ln/>
        </p:spPr>
        <p:txBody>
          <a:bodyPr anchor="t" anchorCtr="0"/>
          <a:p>
            <a:pPr lvl="0"/>
            <a:endParaRPr 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31746" name="幻灯片图像占位符 327681"/>
          <p:cNvSpPr>
            <a:spLocks noRot="1" noTextEdit="1"/>
          </p:cNvSpPr>
          <p:nvPr>
            <p:ph type="sldImg"/>
          </p:nvPr>
        </p:nvSpPr>
        <p:spPr>
          <a:ln/>
        </p:spPr>
      </p:sp>
      <p:sp>
        <p:nvSpPr>
          <p:cNvPr id="31747" name="文本占位符 327682"/>
          <p:cNvSpPr>
            <a:spLocks noGrp="1"/>
          </p:cNvSpPr>
          <p:nvPr>
            <p:ph type="body"/>
          </p:nvPr>
        </p:nvSpPr>
        <p:spPr>
          <a:ln/>
        </p:spPr>
        <p:txBody>
          <a:bodyPr anchor="t" anchorCtr="0"/>
          <a:p>
            <a:pPr lvl="0"/>
            <a:endParaRPr 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1"/>
          <p:cNvSpPr/>
          <p:nvPr>
            <p:ph type="sldNum" sz="quarter"/>
          </p:nvPr>
        </p:nvSpPr>
        <p:spPr>
          <a:xfrm>
            <a:off x="3883025" y="9226550"/>
            <a:ext cx="2971800" cy="485775"/>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33794" name="幻灯片图像占位符 329729"/>
          <p:cNvSpPr>
            <a:spLocks noRot="1" noTextEdit="1"/>
          </p:cNvSpPr>
          <p:nvPr>
            <p:ph type="sldImg"/>
          </p:nvPr>
        </p:nvSpPr>
        <p:spPr>
          <a:ln/>
        </p:spPr>
      </p:sp>
      <p:sp>
        <p:nvSpPr>
          <p:cNvPr id="33795" name="文本占位符 329730"/>
          <p:cNvSpPr>
            <a:spLocks noGrp="1"/>
          </p:cNvSpPr>
          <p:nvPr>
            <p:ph type="body"/>
          </p:nvPr>
        </p:nvSpPr>
        <p:spPr>
          <a:ln/>
        </p:spPr>
        <p:txBody>
          <a:bodyPr anchor="t" anchorCtr="0"/>
          <a:p>
            <a:pPr lvl="0"/>
            <a:endParaRPr 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716657"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duotone>
              <a:schemeClr val="bg1"/>
              <a:srgbClr val="FFFFFF"/>
            </a:duotone>
          </a:blip>
          <a:stretch>
            <a:fillRect/>
          </a:stretch>
        </a:blipFill>
        <a:effectLst/>
      </p:bgPr>
    </p:bg>
    <p:spTree>
      <p:nvGrpSpPr>
        <p:cNvPr id="1" name=""/>
        <p:cNvGrpSpPr/>
        <p:nvPr/>
      </p:nvGrpSpPr>
      <p:grpSpPr/>
      <p:sp>
        <p:nvSpPr>
          <p:cNvPr id="13314" name="任意多边形 94211"/>
          <p:cNvSpPr/>
          <p:nvPr/>
        </p:nvSpPr>
        <p:spPr>
          <a:xfrm>
            <a:off x="285750" y="2803525"/>
            <a:ext cx="1588" cy="3035300"/>
          </a:xfrm>
          <a:custGeom>
            <a:avLst/>
            <a:gdLst/>
            <a:ahLst/>
            <a:cxnLst/>
            <a:pathLst>
              <a:path w="1"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ln>
        </p:spPr>
        <p:txBody>
          <a:bodyPr/>
          <a:p>
            <a:endParaRPr lang="zh-CN" altLang="en-US"/>
          </a:p>
        </p:txBody>
      </p:sp>
      <p:sp>
        <p:nvSpPr>
          <p:cNvPr id="94210" name="标题 94209"/>
          <p:cNvSpPr>
            <a:spLocks noGrp="1"/>
          </p:cNvSpPr>
          <p:nvPr>
            <p:ph type="ctrTitle" sz="quarter"/>
          </p:nvPr>
        </p:nvSpPr>
        <p:spPr>
          <a:xfrm>
            <a:off x="685800" y="1997075"/>
            <a:ext cx="7772400" cy="1431925"/>
          </a:xfrm>
          <a:prstGeom prst="rect">
            <a:avLst/>
          </a:prstGeom>
          <a:noFill/>
          <a:ln w="9525">
            <a:noFill/>
          </a:ln>
        </p:spPr>
        <p:txBody>
          <a:bodyPr anchor="b" anchorCtr="1"/>
          <a:lstStyle>
            <a:lvl1pPr lvl="0" algn="ctr">
              <a:buClrTx/>
              <a:buSzTx/>
              <a:buFontTx/>
              <a:defRPr/>
            </a:lvl1pPr>
          </a:lstStyle>
          <a:p>
            <a:pPr lvl="0" fontAlgn="base"/>
            <a:r>
              <a:rPr lang="zh-CN" altLang="en-US" strike="noStrike" noProof="1" dirty="0"/>
              <a:t>单击此处编辑母版标题样式</a:t>
            </a:r>
            <a:endParaRPr lang="zh-CN" altLang="en-US" strike="noStrike" noProof="1" dirty="0"/>
          </a:p>
        </p:txBody>
      </p:sp>
      <p:sp>
        <p:nvSpPr>
          <p:cNvPr id="94211" name="副标题 94210"/>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120000"/>
              <a:buFontTx/>
              <a:buNone/>
              <a:defRPr/>
            </a:lvl1pPr>
            <a:lvl2pPr marL="457200" lvl="1" indent="0" algn="ctr">
              <a:buClrTx/>
              <a:buSzTx/>
              <a:buFont typeface="Tahoma" panose="020B0604030504040204" pitchFamily="34" charset="0"/>
              <a:buNone/>
              <a:defRPr/>
            </a:lvl2pPr>
            <a:lvl3pPr marL="914400" lvl="2" indent="0" algn="ctr">
              <a:buClr>
                <a:schemeClr val="hlink"/>
              </a:buClr>
              <a:buSzPct val="120000"/>
              <a:buFontTx/>
              <a:buNone/>
              <a:defRPr/>
            </a:lvl3pPr>
            <a:lvl4pPr marL="1371600" lvl="3" indent="0" algn="ctr">
              <a:buClrTx/>
              <a:buSzTx/>
              <a:buFont typeface="Tahoma" panose="020B0604030504040204" pitchFamily="34" charset="0"/>
              <a:buNone/>
              <a:defRPr/>
            </a:lvl4pPr>
            <a:lvl5pPr marL="1828800" lvl="4" indent="0" algn="ctr">
              <a:buClr>
                <a:schemeClr val="hlink"/>
              </a:buClr>
              <a:buSzPct val="80000"/>
              <a:buFont typeface="Wingdings" panose="05000000000000000000" pitchFamily="2" charset="2"/>
              <a:buNone/>
              <a:defRPr/>
            </a:lvl5pPr>
          </a:lstStyle>
          <a:p>
            <a:pPr lvl="0" fontAlgn="base"/>
            <a:r>
              <a:rPr lang="zh-CN" altLang="en-US" strike="noStrike" noProof="1" dirty="0"/>
              <a:t>单击此处编辑母版副标题样式</a:t>
            </a:r>
            <a:endParaRPr lang="zh-CN" altLang="en-US" strike="noStrike" noProof="1" dirty="0"/>
          </a:p>
        </p:txBody>
      </p:sp>
      <p:sp>
        <p:nvSpPr>
          <p:cNvPr id="94213" name="页脚占位符 94212"/>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b="0">
                <a:latin typeface="Arial" panose="020B0604020202020204" pitchFamily="34" charset="0"/>
              </a:defRPr>
            </a:lvl1pPr>
          </a:lstStyle>
          <a:p>
            <a:pPr fontAlgn="base"/>
            <a:endParaRPr lang="zh-CN" altLang="en-US" strike="noStrike" noProof="1" dirty="0">
              <a:effectLst>
                <a:outerShdw blurRad="38100" dist="38100" dir="2700000">
                  <a:srgbClr val="000000"/>
                </a:outerShdw>
              </a:effectLst>
            </a:endParaRPr>
          </a:p>
        </p:txBody>
      </p:sp>
      <p:sp>
        <p:nvSpPr>
          <p:cNvPr id="94214" name="灯片编号占位符 94213"/>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b="0">
                <a:latin typeface="Arial" panose="020B0604020202020204" pitchFamily="34" charset="0"/>
              </a:defRPr>
            </a:lvl1pPr>
          </a:lstStyle>
          <a:p>
            <a:pPr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94215" name="日期占位符 94214"/>
          <p:cNvSpPr>
            <a:spLocks noGrp="1"/>
          </p:cNvSpPr>
          <p:nvPr>
            <p:ph type="dt" sz="quarter" idx="2"/>
          </p:nvPr>
        </p:nvSpPr>
        <p:spPr>
          <a:xfrm>
            <a:off x="457200" y="6245225"/>
            <a:ext cx="2133600" cy="476250"/>
          </a:xfrm>
          <a:prstGeom prst="rect">
            <a:avLst/>
          </a:prstGeom>
          <a:noFill/>
          <a:ln w="9525">
            <a:noFill/>
          </a:ln>
        </p:spPr>
        <p:txBody>
          <a:bodyPr anchor="b" anchorCtr="0"/>
          <a:lstStyle>
            <a:lvl1pPr>
              <a:defRPr sz="1400" b="0">
                <a:latin typeface="Arial" panose="020B0604020202020204" pitchFamily="34" charset="0"/>
              </a:defRPr>
            </a:lvl1pPr>
          </a:lstStyle>
          <a:p>
            <a:pPr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905000"/>
            <a:ext cx="4032504"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905000"/>
            <a:ext cx="4032504"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6" name="页脚占位符 5"/>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8" name="页脚占位符 7"/>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4" name="页脚占位符 3"/>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3" name="页脚占位符 2"/>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6" name="页脚占位符 5"/>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6" name="页脚占位符 5"/>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00"/>
            <a:ext cx="2057400" cy="57277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92100"/>
            <a:ext cx="6052930" cy="57277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9724"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8" name="页脚占位符 7"/>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9" name="灯片编号占位符 8"/>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4" name="页脚占位符 3"/>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5" name="灯片编号占位符 4"/>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Times New Roman" panose="02020603050405020304" pitchFamily="18"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zh-CN" altLang="en-US" strike="noStrike" noProof="1" dirty="0">
              <a:latin typeface="Times New Roman" panose="02020603050405020304" pitchFamily="18"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1.png"/><Relationship Id="rId14" Type="http://schemas.openxmlformats.org/officeDocument/2006/relationships/tags" Target="../tags/tag7.xml"/><Relationship Id="rId13" Type="http://schemas.openxmlformats.org/officeDocument/2006/relationships/image" Target="../media/image2.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85800" y="1981200"/>
            <a:ext cx="7772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85800" y="6248400"/>
            <a:ext cx="1905000" cy="457200"/>
          </a:xfrm>
          <a:prstGeom prst="rect">
            <a:avLst/>
          </a:prstGeom>
          <a:noFill/>
          <a:ln w="9525">
            <a:noFill/>
          </a:ln>
        </p:spPr>
        <p:txBody>
          <a:bodyPr/>
          <a:lstStyle>
            <a:lvl1pPr>
              <a:defRPr sz="1400" b="0"/>
            </a:lvl1pPr>
          </a:lstStyle>
          <a:p>
            <a:pPr lvl="0" fontAlgn="base"/>
            <a:fld id="{BB962C8B-B14F-4D97-AF65-F5344CB8AC3E}" type="datetime1">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
        <p:nvSpPr>
          <p:cNvPr id="1029" name="页脚占位符 1028"/>
          <p:cNvSpPr>
            <a:spLocks noGrp="1"/>
          </p:cNvSpPr>
          <p:nvPr>
            <p:ph type="ftr" sz="quarter" idx="3"/>
          </p:nvPr>
        </p:nvSpPr>
        <p:spPr>
          <a:xfrm>
            <a:off x="3124200" y="6248400"/>
            <a:ext cx="2895600" cy="457200"/>
          </a:xfrm>
          <a:prstGeom prst="rect">
            <a:avLst/>
          </a:prstGeom>
          <a:noFill/>
          <a:ln w="9525">
            <a:noFill/>
          </a:ln>
        </p:spPr>
        <p:txBody>
          <a:bodyPr/>
          <a:lstStyle>
            <a:lvl1pPr algn="ctr">
              <a:defRPr sz="1400" b="0"/>
            </a:lvl1pPr>
          </a:lstStyle>
          <a:p>
            <a:pPr lvl="0" fontAlgn="base"/>
            <a:endParaRPr lang="zh-CN" altLang="en-US" strike="noStrike" noProof="1" dirty="0">
              <a:latin typeface="Times New Roman" panose="02020603050405020304" pitchFamily="18" charset="0"/>
            </a:endParaRPr>
          </a:p>
        </p:txBody>
      </p:sp>
      <p:sp>
        <p:nvSpPr>
          <p:cNvPr id="1030" name="灯片编号占位符 1029"/>
          <p:cNvSpPr>
            <a:spLocks noGrp="1"/>
          </p:cNvSpPr>
          <p:nvPr>
            <p:ph type="sldNum" sz="quarter" idx="4"/>
          </p:nvPr>
        </p:nvSpPr>
        <p:spPr>
          <a:xfrm>
            <a:off x="6553200" y="6248400"/>
            <a:ext cx="1905000" cy="45720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duotone>
              <a:schemeClr val="bg1"/>
              <a:srgbClr val="FFFFFF"/>
            </a:duotone>
          </a:blip>
          <a:stretch>
            <a:fillRect/>
          </a:stretch>
        </a:blipFill>
        <a:effectLst/>
      </p:bgPr>
    </p:bg>
    <p:spTree>
      <p:nvGrpSpPr>
        <p:cNvPr id="1" name=""/>
        <p:cNvGrpSpPr/>
        <p:nvPr/>
      </p:nvGrpSpPr>
      <p:grpSpPr/>
      <p:sp>
        <p:nvSpPr>
          <p:cNvPr id="93186" name="标题 93185"/>
          <p:cNvSpPr>
            <a:spLocks noGrp="1"/>
          </p:cNvSpPr>
          <p:nvPr>
            <p:ph type="title"/>
          </p:nvPr>
        </p:nvSpPr>
        <p:spPr>
          <a:xfrm>
            <a:off x="457200" y="292100"/>
            <a:ext cx="8229600" cy="1384300"/>
          </a:xfrm>
          <a:prstGeom prst="rect">
            <a:avLst/>
          </a:prstGeom>
          <a:noFill/>
          <a:ln w="9525">
            <a:noFill/>
          </a:ln>
        </p:spPr>
        <p:txBody>
          <a:bodyPr anchor="ctr" anchorCtr="0"/>
          <a:p>
            <a:pPr lvl="0" fontAlgn="base"/>
            <a:r>
              <a:rPr lang="zh-CN" altLang="en-US" strike="noStrike" noProof="1" dirty="0"/>
              <a:t>单击此处编辑母版标题样式</a:t>
            </a:r>
            <a:endParaRPr lang="zh-CN" altLang="en-US" strike="noStrike" noProof="1" dirty="0"/>
          </a:p>
        </p:txBody>
      </p:sp>
      <p:sp>
        <p:nvSpPr>
          <p:cNvPr id="93187" name="文本占位符 93186"/>
          <p:cNvSpPr>
            <a:spLocks noGrp="1"/>
          </p:cNvSpPr>
          <p:nvPr>
            <p:ph type="body" idx="1"/>
          </p:nvPr>
        </p:nvSpPr>
        <p:spPr>
          <a:xfrm>
            <a:off x="457200" y="1905000"/>
            <a:ext cx="8229600" cy="4114800"/>
          </a:xfrm>
          <a:prstGeom prst="rect">
            <a:avLst/>
          </a:prstGeom>
          <a:noFill/>
          <a:ln w="9525">
            <a:noFill/>
          </a:ln>
        </p:spPr>
        <p:txBody>
          <a:bodyPr/>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93188" name="日期占位符 93187"/>
          <p:cNvSpPr>
            <a:spLocks noGrp="1"/>
          </p:cNvSpPr>
          <p:nvPr>
            <p:ph type="dt" sz="half" idx="2"/>
          </p:nvPr>
        </p:nvSpPr>
        <p:spPr>
          <a:xfrm>
            <a:off x="457200" y="6245225"/>
            <a:ext cx="2133600" cy="476250"/>
          </a:xfrm>
          <a:prstGeom prst="rect">
            <a:avLst/>
          </a:prstGeom>
          <a:noFill/>
          <a:ln w="9525">
            <a:noFill/>
          </a:ln>
        </p:spPr>
        <p:txBody>
          <a:bodyPr anchor="b" anchorCtr="0"/>
          <a:lstStyle>
            <a:lvl1pPr>
              <a:defRPr sz="1400" b="0">
                <a:latin typeface="Arial" panose="020B0604020202020204" pitchFamily="34" charset="0"/>
              </a:defRPr>
            </a:lvl1pPr>
          </a:lstStyle>
          <a:p>
            <a:pPr lvl="0" fontAlgn="base"/>
            <a:endParaRPr lang="zh-CN" altLang="en-US" strike="noStrike" noProof="1" dirty="0">
              <a:effectLst>
                <a:outerShdw blurRad="38100" dist="38100" dir="2700000">
                  <a:srgbClr val="000000"/>
                </a:outerShdw>
              </a:effectLst>
              <a:latin typeface="Times New Roman" panose="02020603050405020304" pitchFamily="18" charset="0"/>
            </a:endParaRPr>
          </a:p>
        </p:txBody>
      </p:sp>
      <p:sp>
        <p:nvSpPr>
          <p:cNvPr id="93189" name="页脚占位符 93188"/>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b="0">
                <a:latin typeface="Arial" panose="020B0604020202020204" pitchFamily="34" charset="0"/>
              </a:defRPr>
            </a:lvl1pPr>
          </a:lstStyle>
          <a:p>
            <a:pPr lvl="0" fontAlgn="base"/>
            <a:endParaRPr lang="zh-CN" altLang="en-US" strike="noStrike" noProof="1" dirty="0">
              <a:effectLst>
                <a:outerShdw blurRad="38100" dist="38100" dir="2700000">
                  <a:srgbClr val="000000"/>
                </a:outerShdw>
              </a:effectLst>
            </a:endParaRPr>
          </a:p>
        </p:txBody>
      </p:sp>
      <p:sp>
        <p:nvSpPr>
          <p:cNvPr id="93190" name="灯片编号占位符 93189"/>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b="0">
                <a:latin typeface="Arial" panose="020B0604020202020204" pitchFamily="34" charset="0"/>
              </a:defRPr>
            </a:lvl1pPr>
          </a:lstStyle>
          <a:p>
            <a:pPr lvl="0" fontAlgn="base"/>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Times New Roman" panose="02020603050405020304" pitchFamily="18"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120000"/>
        <a:buChar char="•"/>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Tx/>
        <a:buFont typeface="Tahoma" panose="020B0604030504040204" pitchFamily="34" charset="0"/>
        <a:buChar char="–"/>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120000"/>
        <a:buFontTx/>
        <a:buChar char="•"/>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SzTx/>
        <a:buFont typeface="Tahoma" panose="020B0604030504040204" pitchFamily="34" charset="0"/>
        <a:buChar char="–"/>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rgbClr val="FFFF66"/>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5" Type="http://schemas.openxmlformats.org/officeDocument/2006/relationships/notesSlide" Target="../notesSlides/notesSlide20.xml"/><Relationship Id="rId14" Type="http://schemas.openxmlformats.org/officeDocument/2006/relationships/slideLayout" Target="../slideLayouts/slideLayout7.xml"/><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1.jpeg"/><Relationship Id="rId4" Type="http://schemas.openxmlformats.org/officeDocument/2006/relationships/tags" Target="../tags/tag16.xml"/><Relationship Id="rId3" Type="http://schemas.openxmlformats.org/officeDocument/2006/relationships/image" Target="../media/image20.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2049" descr="辅助图形与口号2"/>
          <p:cNvPicPr>
            <a:picLocks noChangeAspect="1"/>
          </p:cNvPicPr>
          <p:nvPr/>
        </p:nvPicPr>
        <p:blipFill>
          <a:blip r:embed="rId1"/>
          <a:stretch>
            <a:fillRect/>
          </a:stretch>
        </p:blipFill>
        <p:spPr>
          <a:xfrm>
            <a:off x="0" y="5229225"/>
            <a:ext cx="9144000" cy="1628775"/>
          </a:xfrm>
          <a:prstGeom prst="rect">
            <a:avLst/>
          </a:prstGeom>
          <a:noFill/>
          <a:ln w="9525">
            <a:noFill/>
          </a:ln>
        </p:spPr>
      </p:pic>
      <p:sp>
        <p:nvSpPr>
          <p:cNvPr id="16386" name="文本框 2052"/>
          <p:cNvSpPr txBox="1"/>
          <p:nvPr/>
        </p:nvSpPr>
        <p:spPr>
          <a:xfrm>
            <a:off x="1763713" y="1557338"/>
            <a:ext cx="5616575" cy="2959100"/>
          </a:xfrm>
          <a:prstGeom prst="rect">
            <a:avLst/>
          </a:prstGeom>
          <a:noFill/>
          <a:ln w="9525">
            <a:noFill/>
          </a:ln>
        </p:spPr>
        <p:txBody>
          <a:bodyPr anchor="t" anchorCtr="0">
            <a:spAutoFit/>
          </a:bodyPr>
          <a:p>
            <a:pPr algn="ctr"/>
            <a:r>
              <a:rPr lang="en-US" altLang="zh-CN" sz="2800" b="0" dirty="0">
                <a:solidFill>
                  <a:srgbClr val="FF6600"/>
                </a:solidFill>
                <a:latin typeface="Times New Roman" panose="02020603050405020304" pitchFamily="18" charset="0"/>
                <a:ea typeface="黑体" panose="02010609060101010101" pitchFamily="49" charset="-122"/>
              </a:rPr>
              <a:t>  </a:t>
            </a:r>
            <a:r>
              <a:rPr lang="zh-CN" altLang="en-US" sz="4800" b="0" dirty="0">
                <a:solidFill>
                  <a:srgbClr val="FF6600"/>
                </a:solidFill>
                <a:latin typeface="Times New Roman" panose="02020603050405020304" pitchFamily="18" charset="0"/>
                <a:ea typeface="黑体" panose="02010609060101010101" pitchFamily="49" charset="-122"/>
              </a:rPr>
              <a:t>电 解 水 制 氢 装 置</a:t>
            </a:r>
            <a:endParaRPr lang="zh-CN" altLang="en-US" sz="4800" b="0" dirty="0">
              <a:solidFill>
                <a:srgbClr val="FF6600"/>
              </a:solidFill>
              <a:latin typeface="Times New Roman" panose="02020603050405020304" pitchFamily="18" charset="0"/>
              <a:ea typeface="黑体" panose="02010609060101010101" pitchFamily="49" charset="-122"/>
            </a:endParaRPr>
          </a:p>
          <a:p>
            <a:pPr algn="ctr"/>
            <a:endParaRPr lang="zh-CN" altLang="en-US" sz="4000" b="0" dirty="0">
              <a:solidFill>
                <a:srgbClr val="FF6600"/>
              </a:solidFill>
              <a:latin typeface="Times New Roman" panose="02020603050405020304" pitchFamily="18" charset="0"/>
              <a:ea typeface="黑体" panose="02010609060101010101" pitchFamily="49" charset="-122"/>
            </a:endParaRPr>
          </a:p>
          <a:p>
            <a:pPr algn="ctr"/>
            <a:r>
              <a:rPr lang="zh-CN" altLang="en-US" sz="3600" b="0" dirty="0">
                <a:solidFill>
                  <a:srgbClr val="FF6600"/>
                </a:solidFill>
                <a:latin typeface="Times New Roman" panose="02020603050405020304" pitchFamily="18" charset="0"/>
                <a:ea typeface="黑体" panose="02010609060101010101" pitchFamily="49" charset="-122"/>
              </a:rPr>
              <a:t> 安全操作注意事项</a:t>
            </a:r>
            <a:endParaRPr lang="zh-CN" altLang="en-US" sz="3600" b="0" dirty="0">
              <a:solidFill>
                <a:srgbClr val="FF6600"/>
              </a:solidFill>
              <a:latin typeface="Times New Roman" panose="02020603050405020304" pitchFamily="18" charset="0"/>
              <a:ea typeface="黑体" panose="02010609060101010101" pitchFamily="49" charset="-122"/>
            </a:endParaRPr>
          </a:p>
          <a:p>
            <a:pPr algn="ctr"/>
            <a:endParaRPr lang="zh-CN" altLang="en-US" sz="3600" b="0" dirty="0">
              <a:solidFill>
                <a:srgbClr val="FF6600"/>
              </a:solidFill>
              <a:latin typeface="Times New Roman" panose="02020603050405020304" pitchFamily="18" charset="0"/>
              <a:ea typeface="黑体" panose="02010609060101010101" pitchFamily="49" charset="-122"/>
            </a:endParaRPr>
          </a:p>
          <a:p>
            <a:pPr algn="ctr"/>
            <a:endParaRPr lang="zh-CN" altLang="en-US" sz="2800" b="0" dirty="0">
              <a:solidFill>
                <a:srgbClr val="FF6600"/>
              </a:solidFill>
              <a:latin typeface="Times New Roman" panose="02020603050405020304" pitchFamily="18" charset="0"/>
              <a:ea typeface="黑体" panose="02010609060101010101" pitchFamily="49" charset="-122"/>
            </a:endParaRPr>
          </a:p>
        </p:txBody>
      </p:sp>
      <p:sp>
        <p:nvSpPr>
          <p:cNvPr id="16387" name="标题 2056"/>
          <p:cNvSpPr>
            <a:spLocks noGrp="1"/>
          </p:cNvSpPr>
          <p:nvPr>
            <p:ph type="title" idx="4294967295"/>
          </p:nvPr>
        </p:nvSpPr>
        <p:spPr>
          <a:xfrm>
            <a:off x="684213" y="476250"/>
            <a:ext cx="7772400" cy="1143000"/>
          </a:xfrm>
          <a:ln/>
        </p:spPr>
        <p:txBody>
          <a:bodyPr anchor="ctr" anchorCtr="0"/>
          <a:p>
            <a:r>
              <a:rPr lang="en-US" altLang="zh-CN"/>
              <a:t> </a:t>
            </a:r>
            <a:endParaRPr lang="en-US" altLang="zh-CN"/>
          </a:p>
        </p:txBody>
      </p:sp>
      <p:sp>
        <p:nvSpPr>
          <p:cNvPr id="3" name="文本框 2" descr="7b0a2020202022776f7264617274223a20227b5c2269645c223a32353030343531362c5c227469645c223a31333439377d220a7d0a"/>
          <p:cNvSpPr txBox="1"/>
          <p:nvPr>
            <p:custDataLst>
              <p:tags r:id="rId2"/>
            </p:custDataLst>
          </p:nvPr>
        </p:nvSpPr>
        <p:spPr>
          <a:xfrm>
            <a:off x="5939949" y="38605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2449" y="4796489"/>
            <a:ext cx="675000" cy="675000"/>
          </a:xfrm>
          <a:prstGeom prst="ellipse">
            <a:avLst/>
          </a:prstGeom>
          <a:solidFill>
            <a:schemeClr val="accent3">
              <a:lumMod val="75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534785" y="47969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467121" y="47964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1" name="图片 32870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32772" name="文本框 32870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2773" name="矩形 328709"/>
          <p:cNvSpPr/>
          <p:nvPr/>
        </p:nvSpPr>
        <p:spPr>
          <a:xfrm>
            <a:off x="7451725" y="0"/>
            <a:ext cx="1692275" cy="404813"/>
          </a:xfrm>
          <a:prstGeom prst="rect">
            <a:avLst/>
          </a:prstGeom>
          <a:solidFill>
            <a:srgbClr val="FF6600"/>
          </a:solidFill>
          <a:ln w="9525">
            <a:noFill/>
          </a:ln>
        </p:spPr>
        <p:txBody>
          <a:bodyPr anchor="ctr" anchorCtr="0"/>
          <a:p>
            <a:pPr algn="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
        <p:nvSpPr>
          <p:cNvPr id="32774" name="矩形 328710"/>
          <p:cNvSpPr/>
          <p:nvPr/>
        </p:nvSpPr>
        <p:spPr>
          <a:xfrm>
            <a:off x="900113" y="836613"/>
            <a:ext cx="7416800" cy="4724400"/>
          </a:xfrm>
          <a:prstGeom prst="rect">
            <a:avLst/>
          </a:prstGeom>
          <a:noFill/>
          <a:ln w="9525">
            <a:noFill/>
          </a:ln>
        </p:spPr>
        <p:txBody>
          <a:bodyPr anchor="t" anchorCtr="0">
            <a:spAutoFit/>
          </a:bodyPr>
          <a:p>
            <a:pPr marL="457200" indent="-457200"/>
            <a:r>
              <a:rPr lang="zh-CN" altLang="en-US" sz="2000" dirty="0">
                <a:solidFill>
                  <a:schemeClr val="tx1"/>
                </a:solidFill>
                <a:latin typeface="Times New Roman" panose="02020603050405020304" pitchFamily="18" charset="0"/>
                <a:ea typeface="宋体" panose="02010600030101010101" pitchFamily="2" charset="-122"/>
              </a:rPr>
              <a:t>一、制氢设备</a:t>
            </a:r>
            <a:r>
              <a:rPr lang="zh-CN" altLang="zh-CN" sz="2000" dirty="0">
                <a:solidFill>
                  <a:schemeClr val="tx1"/>
                </a:solidFill>
                <a:latin typeface="Times New Roman" panose="02020603050405020304" pitchFamily="18" charset="0"/>
                <a:ea typeface="宋体" panose="02010600030101010101" pitchFamily="2" charset="-122"/>
              </a:rPr>
              <a:t>维护注意事项</a:t>
            </a:r>
            <a:endParaRPr lang="zh-CN" altLang="zh-CN"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在正常运行状态下，操作人员经常观察</a:t>
            </a:r>
            <a:r>
              <a:rPr lang="zh-CN" altLang="en-US" sz="2000" dirty="0">
                <a:solidFill>
                  <a:schemeClr val="tx1"/>
                </a:solidFill>
                <a:latin typeface="Times New Roman" panose="02020603050405020304" pitchFamily="18" charset="0"/>
                <a:ea typeface="宋体" panose="02010600030101010101" pitchFamily="2" charset="-122"/>
              </a:rPr>
              <a:t>设备</a:t>
            </a:r>
            <a:r>
              <a:rPr lang="zh-CN" altLang="zh-CN" sz="2000" dirty="0">
                <a:solidFill>
                  <a:schemeClr val="tx1"/>
                </a:solidFill>
                <a:latin typeface="Times New Roman" panose="02020603050405020304" pitchFamily="18" charset="0"/>
                <a:ea typeface="宋体" panose="02010600030101010101" pitchFamily="2" charset="-122"/>
              </a:rPr>
              <a:t>运行情况，</a:t>
            </a:r>
            <a:r>
              <a:rPr lang="zh-CN" altLang="en-US" sz="2000" dirty="0">
                <a:solidFill>
                  <a:schemeClr val="tx1"/>
                </a:solidFill>
                <a:latin typeface="Times New Roman" panose="02020603050405020304" pitchFamily="18" charset="0"/>
                <a:ea typeface="宋体" panose="02010600030101010101" pitchFamily="2" charset="-122"/>
              </a:rPr>
              <a:t>遇到</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异常情况应及时停机处理。</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、定期测碱液比重，如氢氧化钾</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氢氧化钠</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浓度低于</a:t>
            </a:r>
            <a:r>
              <a:rPr lang="en-US" altLang="zh-CN" sz="2000">
                <a:solidFill>
                  <a:schemeClr val="tx1"/>
                </a:solidFill>
                <a:latin typeface="Times New Roman" panose="02020603050405020304" pitchFamily="18" charset="0"/>
                <a:ea typeface="宋体" panose="02010600030101010101" pitchFamily="2" charset="-122"/>
              </a:rPr>
              <a:t>25%(20%)</a:t>
            </a:r>
            <a:endParaRPr lang="en-US" altLang="zh-CN" sz="200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时，则应补充碱。</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、注意碱液循环量不能过大或过小，通过调节阀门开度调整循</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环量。循环量过大会导致氢气纯度下降，过小会使电解槽温度过</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高而</a:t>
            </a:r>
            <a:r>
              <a:rPr lang="zh-CN" altLang="en-US" sz="2000" u="sng" dirty="0">
                <a:solidFill>
                  <a:schemeClr val="tx1"/>
                </a:solidFill>
                <a:latin typeface="Times New Roman" panose="02020603050405020304" pitchFamily="18" charset="0"/>
                <a:ea typeface="宋体" panose="02010600030101010101" pitchFamily="2" charset="-122"/>
              </a:rPr>
              <a:t>降低隔膜的使用寿命</a:t>
            </a:r>
            <a:r>
              <a:rPr lang="zh-CN" altLang="en-US" sz="2000" dirty="0">
                <a:solidFill>
                  <a:schemeClr val="tx1"/>
                </a:solidFill>
                <a:latin typeface="Times New Roman" panose="02020603050405020304" pitchFamily="18" charset="0"/>
                <a:ea typeface="宋体" panose="02010600030101010101" pitchFamily="2" charset="-122"/>
              </a:rPr>
              <a:t>。在正常情况下，不需要进行调整。</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4</a:t>
            </a:r>
            <a:r>
              <a:rPr lang="zh-CN" altLang="en-US" sz="2000" dirty="0">
                <a:solidFill>
                  <a:schemeClr val="tx1"/>
                </a:solidFill>
                <a:latin typeface="Times New Roman" panose="02020603050405020304" pitchFamily="18" charset="0"/>
                <a:ea typeface="宋体" panose="02010600030101010101" pitchFamily="2" charset="-122"/>
              </a:rPr>
              <a:t>、经常观察分析仪一次仪表的气体流量和干燥剂是否变色，及</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时调节流量和调换干燥剂及硼酸片</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详见分析仪说明书</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5</a:t>
            </a:r>
            <a:r>
              <a:rPr lang="zh-CN" altLang="en-US" sz="2000" dirty="0">
                <a:solidFill>
                  <a:schemeClr val="tx1"/>
                </a:solidFill>
                <a:latin typeface="Times New Roman" panose="02020603050405020304" pitchFamily="18" charset="0"/>
                <a:ea typeface="宋体" panose="02010600030101010101" pitchFamily="2" charset="-122"/>
              </a:rPr>
              <a:t>、经常观察水箱内有无除盐水以及冷却水流量是否正常。定期</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分析除盐水的电阻率，应满足使用要求。</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6</a:t>
            </a:r>
            <a:r>
              <a:rPr lang="zh-CN" altLang="en-US" sz="2000" dirty="0">
                <a:solidFill>
                  <a:schemeClr val="tx1"/>
                </a:solidFill>
                <a:latin typeface="Times New Roman" panose="02020603050405020304" pitchFamily="18" charset="0"/>
                <a:ea typeface="宋体" panose="02010600030101010101" pitchFamily="2" charset="-122"/>
              </a:rPr>
              <a:t>、经常清洗碱液过滤器。一般首次开机时每天清洗一次，</a:t>
            </a:r>
            <a:r>
              <a:rPr lang="en-US" altLang="zh-CN" sz="2000" dirty="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一个</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月后每</a:t>
            </a:r>
            <a:r>
              <a:rPr lang="en-US" altLang="zh-CN" sz="2000">
                <a:solidFill>
                  <a:schemeClr val="tx1"/>
                </a:solidFill>
                <a:latin typeface="Times New Roman" panose="02020603050405020304" pitchFamily="18" charset="0"/>
                <a:ea typeface="宋体" panose="02010600030101010101" pitchFamily="2" charset="-122"/>
              </a:rPr>
              <a:t>1~2</a:t>
            </a:r>
            <a:r>
              <a:rPr lang="zh-CN" altLang="en-US" sz="2000" dirty="0">
                <a:solidFill>
                  <a:schemeClr val="tx1"/>
                </a:solidFill>
                <a:latin typeface="Times New Roman" panose="02020603050405020304" pitchFamily="18" charset="0"/>
                <a:ea typeface="宋体" panose="02010600030101010101" pitchFamily="2" charset="-122"/>
              </a:rPr>
              <a:t>个月清洗一次。当氢、氧分离器</a:t>
            </a:r>
            <a:r>
              <a:rPr lang="zh-CN" altLang="en-US" sz="2000" u="sng" dirty="0">
                <a:solidFill>
                  <a:schemeClr val="tx1"/>
                </a:solidFill>
                <a:latin typeface="Times New Roman" panose="02020603050405020304" pitchFamily="18" charset="0"/>
                <a:ea typeface="宋体" panose="02010600030101010101" pitchFamily="2" charset="-122"/>
              </a:rPr>
              <a:t>温度差</a:t>
            </a:r>
            <a:r>
              <a:rPr lang="zh-CN" altLang="en-US" sz="2000" dirty="0">
                <a:solidFill>
                  <a:schemeClr val="tx1"/>
                </a:solidFill>
                <a:latin typeface="Times New Roman" panose="02020603050405020304" pitchFamily="18" charset="0"/>
                <a:ea typeface="宋体" panose="02010600030101010101" pitchFamily="2" charset="-122"/>
              </a:rPr>
              <a:t>大于</a:t>
            </a:r>
            <a:r>
              <a:rPr lang="en-US" altLang="zh-CN" sz="2000">
                <a:solidFill>
                  <a:schemeClr val="tx1"/>
                </a:solidFill>
                <a:latin typeface="Times New Roman" panose="02020603050405020304" pitchFamily="18" charset="0"/>
                <a:ea typeface="宋体" panose="02010600030101010101" pitchFamily="2" charset="-122"/>
              </a:rPr>
              <a:t>7℃</a:t>
            </a:r>
            <a:r>
              <a:rPr lang="zh-CN" altLang="en-US" sz="2000" dirty="0">
                <a:solidFill>
                  <a:schemeClr val="tx1"/>
                </a:solidFill>
                <a:latin typeface="Times New Roman" panose="02020603050405020304" pitchFamily="18" charset="0"/>
                <a:ea typeface="宋体" panose="02010600030101010101" pitchFamily="2" charset="-122"/>
              </a:rPr>
              <a:t>，或槽</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温与分离温度差</a:t>
            </a:r>
            <a:r>
              <a:rPr lang="en-US" altLang="zh-CN" sz="2000">
                <a:solidFill>
                  <a:schemeClr val="tx1"/>
                </a:solidFill>
                <a:latin typeface="Times New Roman" panose="02020603050405020304" pitchFamily="18" charset="0"/>
                <a:ea typeface="宋体" panose="02010600030101010101" pitchFamily="2" charset="-122"/>
              </a:rPr>
              <a:t>30~40℃</a:t>
            </a:r>
            <a:r>
              <a:rPr lang="zh-CN" altLang="en-US" sz="2000" dirty="0">
                <a:solidFill>
                  <a:schemeClr val="tx1"/>
                </a:solidFill>
                <a:latin typeface="Times New Roman" panose="02020603050405020304" pitchFamily="18" charset="0"/>
                <a:ea typeface="宋体" panose="02010600030101010101" pitchFamily="2" charset="-122"/>
              </a:rPr>
              <a:t>时，也应清洗过滤器。</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9" name="图片 34713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34820" name="文本框 34714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4821" name="矩形 347141"/>
          <p:cNvSpPr/>
          <p:nvPr/>
        </p:nvSpPr>
        <p:spPr>
          <a:xfrm>
            <a:off x="7451725" y="0"/>
            <a:ext cx="1692275" cy="404813"/>
          </a:xfrm>
          <a:prstGeom prst="rect">
            <a:avLst/>
          </a:prstGeom>
          <a:solidFill>
            <a:srgbClr val="FF6600"/>
          </a:solidFill>
          <a:ln w="9525">
            <a:noFill/>
          </a:ln>
        </p:spPr>
        <p:txBody>
          <a:bodyPr anchor="ctr" anchorCtr="0"/>
          <a:p>
            <a:pPr algn="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
        <p:nvSpPr>
          <p:cNvPr id="34822" name="矩形 347142"/>
          <p:cNvSpPr/>
          <p:nvPr/>
        </p:nvSpPr>
        <p:spPr>
          <a:xfrm>
            <a:off x="900113" y="981075"/>
            <a:ext cx="7416800" cy="4968875"/>
          </a:xfrm>
          <a:prstGeom prst="rect">
            <a:avLst/>
          </a:prstGeom>
          <a:noFill/>
          <a:ln w="9525">
            <a:noFill/>
          </a:ln>
        </p:spPr>
        <p:txBody>
          <a:bodyPr anchor="t" anchorCtr="0">
            <a:spAutoFit/>
          </a:bodyPr>
          <a:p>
            <a:pPr marL="457200" indent="-457200"/>
            <a:r>
              <a:rPr lang="en-US" altLang="zh-CN" sz="2000">
                <a:solidFill>
                  <a:schemeClr val="tx1"/>
                </a:solidFill>
                <a:latin typeface="Times New Roman" panose="02020603050405020304" pitchFamily="18" charset="0"/>
                <a:ea typeface="宋体" panose="02010600030101010101" pitchFamily="2" charset="-122"/>
              </a:rPr>
              <a:t>7</a:t>
            </a:r>
            <a:r>
              <a:rPr lang="zh-CN" altLang="en-US" sz="2000" dirty="0">
                <a:solidFill>
                  <a:schemeClr val="tx1"/>
                </a:solidFill>
                <a:latin typeface="Times New Roman" panose="02020603050405020304" pitchFamily="18" charset="0"/>
                <a:ea typeface="宋体" panose="02010600030101010101" pitchFamily="2" charset="-122"/>
              </a:rPr>
              <a:t>、设备在试车前必须进行仔细检查，包括主机、辅助设备、电</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气、仪表、管路、阀门、开关及安全设施等，认真测量槽体的各</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部绝缘。</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8</a:t>
            </a:r>
            <a:r>
              <a:rPr lang="zh-CN" altLang="en-US" sz="2000" dirty="0">
                <a:solidFill>
                  <a:schemeClr val="tx1"/>
                </a:solidFill>
                <a:latin typeface="Times New Roman" panose="02020603050405020304" pitchFamily="18" charset="0"/>
                <a:ea typeface="宋体" panose="02010600030101010101" pitchFamily="2" charset="-122"/>
              </a:rPr>
              <a:t>、开机前应严格保持液位平衡，严防氢与氧混合。</a:t>
            </a:r>
            <a:endParaRPr lang="zh-CN" altLang="en-US" sz="200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9</a:t>
            </a:r>
            <a:r>
              <a:rPr lang="zh-CN" altLang="en-US" sz="2000" dirty="0">
                <a:solidFill>
                  <a:schemeClr val="tx1"/>
                </a:solidFill>
                <a:latin typeface="Times New Roman" panose="02020603050405020304" pitchFamily="18" charset="0"/>
                <a:ea typeface="宋体" panose="02010600030101010101" pitchFamily="2" charset="-122"/>
              </a:rPr>
              <a:t>、电解槽送电后，应立即测量正负极性，防止因接错线而产生</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相反气体。</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10</a:t>
            </a:r>
            <a:r>
              <a:rPr lang="zh-CN" altLang="en-US" sz="2000" dirty="0">
                <a:solidFill>
                  <a:schemeClr val="tx1"/>
                </a:solidFill>
                <a:latin typeface="Times New Roman" panose="02020603050405020304" pitchFamily="18" charset="0"/>
                <a:ea typeface="宋体" panose="02010600030101010101" pitchFamily="2" charset="-122"/>
              </a:rPr>
              <a:t>、电解槽在试车过程中，应定时测量极间电压，检查各电解小</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室的极间电压是否有异，从而及早判断各小室的进液、出气是否</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畅通。</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11</a:t>
            </a:r>
            <a:r>
              <a:rPr lang="zh-CN" altLang="en-US" sz="2000" dirty="0">
                <a:solidFill>
                  <a:schemeClr val="tx1"/>
                </a:solidFill>
                <a:latin typeface="Times New Roman" panose="02020603050405020304" pitchFamily="18" charset="0"/>
                <a:ea typeface="宋体" panose="02010600030101010101" pitchFamily="2" charset="-122"/>
              </a:rPr>
              <a:t>、电解槽由放空转向往储罐送气，必须慎重，氢气和氧气纯度</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检测均合格后，方能进行。</a:t>
            </a:r>
            <a:endParaRPr lang="zh-CN" altLang="en-US" sz="200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12</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清洗过滤器应在停机时进行，首先关闭过滤器进出口球阀</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缓慢打开排污阀，将过滤器减压并排出其中碱液，然后拆下过滤</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器盖，取出滤芯用自来水冲洗干净，再用除盐水清洗一遍。装入</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过滤器，装好法兰盖，确认无泄漏即可使用。</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13</a:t>
            </a:r>
            <a:r>
              <a:rPr lang="zh-CN" altLang="en-US" sz="2000" dirty="0">
                <a:solidFill>
                  <a:schemeClr val="tx1"/>
                </a:solidFill>
                <a:latin typeface="Times New Roman" panose="02020603050405020304" pitchFamily="18" charset="0"/>
                <a:ea typeface="宋体" panose="02010600030101010101" pitchFamily="2" charset="-122"/>
              </a:rPr>
              <a:t>、每隔一年应对全套装置检修一次</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不拆电解槽</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7" name="图片 351235"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36868" name="文本框 351236"/>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6869" name="矩形 351237"/>
          <p:cNvSpPr/>
          <p:nvPr/>
        </p:nvSpPr>
        <p:spPr>
          <a:xfrm>
            <a:off x="7451725" y="0"/>
            <a:ext cx="1692275" cy="404813"/>
          </a:xfrm>
          <a:prstGeom prst="rect">
            <a:avLst/>
          </a:prstGeom>
          <a:solidFill>
            <a:srgbClr val="FF6600"/>
          </a:solidFill>
          <a:ln w="9525">
            <a:noFill/>
          </a:ln>
        </p:spPr>
        <p:txBody>
          <a:bodyPr anchor="ctr" anchorCtr="0"/>
          <a:p>
            <a:pPr algn="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
        <p:nvSpPr>
          <p:cNvPr id="36870" name="矩形 351238"/>
          <p:cNvSpPr/>
          <p:nvPr/>
        </p:nvSpPr>
        <p:spPr>
          <a:xfrm>
            <a:off x="900113" y="836613"/>
            <a:ext cx="7416800" cy="4968875"/>
          </a:xfrm>
          <a:prstGeom prst="rect">
            <a:avLst/>
          </a:prstGeom>
          <a:noFill/>
          <a:ln w="9525">
            <a:noFill/>
          </a:ln>
        </p:spPr>
        <p:txBody>
          <a:bodyPr anchor="t" anchorCtr="0">
            <a:spAutoFit/>
          </a:bodyPr>
          <a:p>
            <a:pPr marL="457200" indent="-457200"/>
            <a:r>
              <a:rPr lang="en-US" altLang="zh-CN" sz="2000">
                <a:solidFill>
                  <a:schemeClr val="tx1"/>
                </a:solidFill>
                <a:latin typeface="Times New Roman" panose="02020603050405020304" pitchFamily="18" charset="0"/>
                <a:ea typeface="宋体" panose="02010600030101010101" pitchFamily="2" charset="-122"/>
              </a:rPr>
              <a:t>14</a:t>
            </a:r>
            <a:r>
              <a:rPr lang="zh-CN" altLang="en-US" sz="2000" dirty="0">
                <a:solidFill>
                  <a:schemeClr val="tx1"/>
                </a:solidFill>
                <a:latin typeface="Times New Roman" panose="02020603050405020304" pitchFamily="18" charset="0"/>
                <a:ea typeface="宋体" panose="02010600030101010101" pitchFamily="2" charset="-122"/>
              </a:rPr>
              <a:t>、定期对电解槽进行大修，大修时更换所有的石棉隔膜（或无</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石棉隔膜）和密封垫片。</a:t>
            </a:r>
            <a:endParaRPr lang="zh-CN" altLang="en-US" sz="200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15</a:t>
            </a:r>
            <a:r>
              <a:rPr lang="zh-CN" altLang="en-US" sz="2000" dirty="0">
                <a:solidFill>
                  <a:schemeClr val="tx1"/>
                </a:solidFill>
                <a:latin typeface="Times New Roman" panose="02020603050405020304" pitchFamily="18" charset="0"/>
                <a:ea typeface="宋体" panose="02010600030101010101" pitchFamily="2" charset="-122"/>
              </a:rPr>
              <a:t>、制氢装置开机前必须用</a:t>
            </a:r>
            <a:r>
              <a:rPr lang="zh-CN" altLang="en-US" sz="2000" u="sng" dirty="0">
                <a:solidFill>
                  <a:schemeClr val="tx1"/>
                </a:solidFill>
                <a:latin typeface="Times New Roman" panose="02020603050405020304" pitchFamily="18" charset="0"/>
                <a:ea typeface="宋体" panose="02010600030101010101" pitchFamily="2" charset="-122"/>
              </a:rPr>
              <a:t>纯度大于</a:t>
            </a:r>
            <a:r>
              <a:rPr lang="en-US" altLang="zh-CN" sz="2000" u="sng">
                <a:solidFill>
                  <a:schemeClr val="tx1"/>
                </a:solidFill>
                <a:latin typeface="Times New Roman" panose="02020603050405020304" pitchFamily="18" charset="0"/>
                <a:ea typeface="宋体" panose="02010600030101010101" pitchFamily="2" charset="-122"/>
              </a:rPr>
              <a:t>99.5%</a:t>
            </a:r>
            <a:r>
              <a:rPr lang="zh-CN" altLang="en-US" sz="2000" dirty="0">
                <a:solidFill>
                  <a:schemeClr val="tx1"/>
                </a:solidFill>
                <a:latin typeface="Times New Roman" panose="02020603050405020304" pitchFamily="18" charset="0"/>
                <a:ea typeface="宋体" panose="02010600030101010101" pitchFamily="2" charset="-122"/>
              </a:rPr>
              <a:t>的氮气充氮置换，并</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分析系统中的氧气含量，低于</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时才能开机；停机时必须将系</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统压力泄放到</a:t>
            </a:r>
            <a:r>
              <a:rPr lang="en-US" altLang="zh-CN" sz="2000">
                <a:solidFill>
                  <a:schemeClr val="tx1"/>
                </a:solidFill>
                <a:latin typeface="Times New Roman" panose="02020603050405020304" pitchFamily="18" charset="0"/>
                <a:ea typeface="宋体" panose="02010600030101010101" pitchFamily="2" charset="-122"/>
              </a:rPr>
              <a:t>0</a:t>
            </a:r>
            <a:r>
              <a:rPr lang="zh-CN" altLang="en-US" sz="2000" dirty="0">
                <a:solidFill>
                  <a:schemeClr val="tx1"/>
                </a:solidFill>
                <a:latin typeface="Times New Roman" panose="02020603050405020304" pitchFamily="18" charset="0"/>
                <a:ea typeface="宋体" panose="02010600030101010101" pitchFamily="2" charset="-122"/>
              </a:rPr>
              <a:t>，由于热胀冷缩，空气会倒吸进氢气系统，必须</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充氮置换。短时间停机（</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小时以内）可保持</a:t>
            </a:r>
            <a:r>
              <a:rPr lang="en-US" altLang="zh-CN" sz="2000">
                <a:solidFill>
                  <a:schemeClr val="tx1"/>
                </a:solidFill>
                <a:latin typeface="Times New Roman" panose="02020603050405020304" pitchFamily="18" charset="0"/>
                <a:ea typeface="宋体" panose="02010600030101010101" pitchFamily="2" charset="-122"/>
              </a:rPr>
              <a:t>0.1MPa</a:t>
            </a:r>
            <a:r>
              <a:rPr lang="zh-CN" altLang="en-US" sz="2000" dirty="0">
                <a:solidFill>
                  <a:schemeClr val="tx1"/>
                </a:solidFill>
                <a:latin typeface="Times New Roman" panose="02020603050405020304" pitchFamily="18" charset="0"/>
                <a:ea typeface="宋体" panose="02010600030101010101" pitchFamily="2" charset="-122"/>
              </a:rPr>
              <a:t>压力，如闲</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置时间超过半年以上，开机前应详细检查设备状态。</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buFont typeface="Wingdings" panose="05000000000000000000" pitchFamily="2" charset="2"/>
            </a:pPr>
            <a:r>
              <a:rPr lang="en-US" altLang="zh-CN" sz="2000">
                <a:solidFill>
                  <a:schemeClr val="tx1"/>
                </a:solidFill>
                <a:latin typeface="Times New Roman" panose="02020603050405020304" pitchFamily="18" charset="0"/>
                <a:ea typeface="宋体" panose="02010600030101010101" pitchFamily="2" charset="-122"/>
              </a:rPr>
              <a:t>16</a:t>
            </a:r>
            <a:r>
              <a:rPr lang="zh-CN" altLang="en-US" sz="2000" dirty="0">
                <a:solidFill>
                  <a:schemeClr val="tx1"/>
                </a:solidFill>
                <a:latin typeface="Times New Roman" panose="02020603050405020304" pitchFamily="18" charset="0"/>
                <a:ea typeface="宋体" panose="02010600030101010101" pitchFamily="2" charset="-122"/>
              </a:rPr>
              <a:t>、凡是与氧气接触的管道、阀门均应经过除油清洗处理。</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buFont typeface="Wingdings" panose="05000000000000000000" pitchFamily="2" charset="2"/>
            </a:pPr>
            <a:r>
              <a:rPr lang="en-US" altLang="zh-CN" sz="2000">
                <a:solidFill>
                  <a:schemeClr val="tx1"/>
                </a:solidFill>
                <a:latin typeface="Times New Roman" panose="02020603050405020304" pitchFamily="18" charset="0"/>
                <a:ea typeface="宋体" panose="02010600030101010101" pitchFamily="2" charset="-122"/>
              </a:rPr>
              <a:t>17</a:t>
            </a:r>
            <a:r>
              <a:rPr lang="zh-CN" altLang="en-US" sz="2000" dirty="0">
                <a:solidFill>
                  <a:schemeClr val="tx1"/>
                </a:solidFill>
                <a:latin typeface="Times New Roman" panose="02020603050405020304" pitchFamily="18" charset="0"/>
                <a:ea typeface="宋体" panose="02010600030101010101" pitchFamily="2" charset="-122"/>
              </a:rPr>
              <a:t>、装置运行时不得进行任何修理工作，如若进行修理应先停</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buFont typeface="Wingdings" panose="05000000000000000000" pitchFamily="2" charset="2"/>
            </a:pPr>
            <a:r>
              <a:rPr lang="zh-CN" altLang="en-US" sz="2000" dirty="0">
                <a:solidFill>
                  <a:schemeClr val="tx1"/>
                </a:solidFill>
                <a:latin typeface="Times New Roman" panose="02020603050405020304" pitchFamily="18" charset="0"/>
                <a:ea typeface="宋体" panose="02010600030101010101" pitchFamily="2" charset="-122"/>
              </a:rPr>
              <a:t>车，分析制氢间的氢气浓度是否低于爆炸极限，同时必须通氮气</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buFont typeface="Wingdings" panose="05000000000000000000" pitchFamily="2" charset="2"/>
            </a:pPr>
            <a:r>
              <a:rPr lang="zh-CN" altLang="en-US" sz="2000" dirty="0">
                <a:solidFill>
                  <a:schemeClr val="tx1"/>
                </a:solidFill>
                <a:latin typeface="Times New Roman" panose="02020603050405020304" pitchFamily="18" charset="0"/>
                <a:ea typeface="宋体" panose="02010600030101010101" pitchFamily="2" charset="-122"/>
              </a:rPr>
              <a:t>置换装置和管道中的氢气和氧气，分析合格方能焊接等维修。</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18</a:t>
            </a:r>
            <a:r>
              <a:rPr lang="zh-CN" altLang="en-US" sz="2000" dirty="0">
                <a:solidFill>
                  <a:schemeClr val="tx1"/>
                </a:solidFill>
                <a:latin typeface="Times New Roman" panose="02020603050405020304" pitchFamily="18" charset="0"/>
                <a:ea typeface="宋体" panose="02010600030101010101" pitchFamily="2" charset="-122"/>
              </a:rPr>
              <a:t>、严禁氢气、氧气由压力设备及管道内急剧放出，以免造成爆</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炸或火灾。</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19 </a:t>
            </a:r>
            <a:r>
              <a:rPr lang="zh-CN" altLang="en-US" sz="2000" dirty="0">
                <a:solidFill>
                  <a:schemeClr val="tx1"/>
                </a:solidFill>
                <a:latin typeface="Times New Roman" panose="02020603050405020304" pitchFamily="18" charset="0"/>
                <a:ea typeface="宋体" panose="02010600030101010101" pitchFamily="2" charset="-122"/>
              </a:rPr>
              <a:t>、氢气系统运行时，</a:t>
            </a:r>
            <a:r>
              <a:rPr lang="zh-CN" altLang="en-US" sz="2000" u="sng" dirty="0">
                <a:solidFill>
                  <a:schemeClr val="tx1"/>
                </a:solidFill>
                <a:latin typeface="Times New Roman" panose="02020603050405020304" pitchFamily="18" charset="0"/>
                <a:ea typeface="宋体" panose="02010600030101010101" pitchFamily="2" charset="-122"/>
              </a:rPr>
              <a:t>不准敲击</a:t>
            </a:r>
            <a:r>
              <a:rPr lang="zh-CN" altLang="en-US" sz="2000" dirty="0">
                <a:solidFill>
                  <a:schemeClr val="tx1"/>
                </a:solidFill>
                <a:latin typeface="Times New Roman" panose="02020603050405020304" pitchFamily="18" charset="0"/>
                <a:ea typeface="宋体" panose="02010600030101010101" pitchFamily="2" charset="-122"/>
              </a:rPr>
              <a:t>，不准带压修理，严禁负压。</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en-US" altLang="zh-CN" sz="2000">
                <a:solidFill>
                  <a:schemeClr val="tx1"/>
                </a:solidFill>
                <a:latin typeface="Times New Roman" panose="02020603050405020304" pitchFamily="18" charset="0"/>
                <a:ea typeface="宋体" panose="02010600030101010101" pitchFamily="2" charset="-122"/>
              </a:rPr>
              <a:t>20</a:t>
            </a:r>
            <a:r>
              <a:rPr lang="zh-CN" altLang="en-US" sz="2000" dirty="0">
                <a:solidFill>
                  <a:schemeClr val="tx1"/>
                </a:solidFill>
                <a:latin typeface="Times New Roman" panose="02020603050405020304" pitchFamily="18" charset="0"/>
                <a:ea typeface="宋体" panose="02010600030101010101" pitchFamily="2" charset="-122"/>
              </a:rPr>
              <a:t>、 动植物、矿物油脂和油类不得落在与氧气接触的设备上。在</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r>
              <a:rPr lang="zh-CN" altLang="en-US" sz="2000" dirty="0">
                <a:solidFill>
                  <a:schemeClr val="tx1"/>
                </a:solidFill>
                <a:latin typeface="Times New Roman" panose="02020603050405020304" pitchFamily="18" charset="0"/>
                <a:ea typeface="宋体" panose="02010600030101010101" pitchFamily="2" charset="-122"/>
              </a:rPr>
              <a:t>操作和维修时，手和衣物不得沾有油脂。</a:t>
            </a:r>
            <a:endParaRPr lang="zh-CN" altLang="en-US"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5" name="图片 33280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38916" name="文本框 33280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32806" name="矩形 332805"/>
          <p:cNvSpPr/>
          <p:nvPr/>
        </p:nvSpPr>
        <p:spPr>
          <a:xfrm>
            <a:off x="1042988" y="836613"/>
            <a:ext cx="6985000" cy="40544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21</a:t>
            </a:r>
            <a:r>
              <a:rPr lang="zh-CN" altLang="en-US" sz="2000" dirty="0">
                <a:solidFill>
                  <a:schemeClr val="tx1"/>
                </a:solidFill>
                <a:latin typeface="Times New Roman" panose="02020603050405020304" pitchFamily="18" charset="0"/>
                <a:ea typeface="宋体" panose="02010600030101010101" pitchFamily="2" charset="-122"/>
              </a:rPr>
              <a:t>、保持电解槽表面清洁。严防任何金属导体或其它杂物掉到电解槽上，以免造成短路。严禁碱液滴到极板间或极板与拉紧螺栓之间。</a:t>
            </a:r>
            <a:endParaRPr lang="zh-CN" altLang="en-US" sz="200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22</a:t>
            </a:r>
            <a:r>
              <a:rPr lang="zh-CN" altLang="en-US" sz="2000" dirty="0">
                <a:solidFill>
                  <a:schemeClr val="tx1"/>
                </a:solidFill>
                <a:latin typeface="Times New Roman" panose="02020603050405020304" pitchFamily="18" charset="0"/>
                <a:ea typeface="宋体" panose="02010600030101010101" pitchFamily="2" charset="-122"/>
              </a:rPr>
              <a:t>、万一出现事故或设备大量漏碱或漏气体时，应立即切断电源并进行通风，分析原因，尽快排除故障。</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23</a:t>
            </a:r>
            <a:r>
              <a:rPr lang="zh-CN" altLang="en-US" sz="2000" dirty="0">
                <a:solidFill>
                  <a:schemeClr val="tx1"/>
                </a:solidFill>
                <a:latin typeface="Times New Roman" panose="02020603050405020304" pitchFamily="18" charset="0"/>
                <a:ea typeface="宋体" panose="02010600030101010101" pitchFamily="2" charset="-122"/>
              </a:rPr>
              <a:t>、检修后用肥皂水或气体防爆检测仪检查氢、氧系统、管道、阀门是否渗漏，严禁使用明火检查。</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24</a:t>
            </a:r>
            <a:r>
              <a:rPr lang="zh-CN" altLang="en-US" sz="2000" dirty="0">
                <a:solidFill>
                  <a:schemeClr val="tx1"/>
                </a:solidFill>
                <a:latin typeface="Times New Roman" panose="02020603050405020304" pitchFamily="18" charset="0"/>
                <a:ea typeface="宋体" panose="02010600030101010101" pitchFamily="2" charset="-122"/>
              </a:rPr>
              <a:t>、注意氢气的含氧量不得高于</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％，含氧量高于</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％的氢气不得进入干燥部分。</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25</a:t>
            </a:r>
            <a:r>
              <a:rPr lang="zh-CN" altLang="en-US" sz="2000" dirty="0">
                <a:solidFill>
                  <a:schemeClr val="tx1"/>
                </a:solidFill>
                <a:latin typeface="Times New Roman" panose="02020603050405020304" pitchFamily="18" charset="0"/>
                <a:ea typeface="宋体" panose="02010600030101010101" pitchFamily="2" charset="-122"/>
              </a:rPr>
              <a:t>、再生进气温度不得超过</a:t>
            </a:r>
            <a:r>
              <a:rPr lang="en-US" altLang="zh-CN" sz="2000">
                <a:solidFill>
                  <a:schemeClr val="tx1"/>
                </a:solidFill>
                <a:latin typeface="Times New Roman" panose="02020603050405020304" pitchFamily="18" charset="0"/>
                <a:ea typeface="宋体" panose="02010600030101010101" pitchFamily="2" charset="-122"/>
              </a:rPr>
              <a:t>350℃</a:t>
            </a:r>
            <a:r>
              <a:rPr lang="zh-CN" altLang="en-US" sz="2000" dirty="0">
                <a:solidFill>
                  <a:schemeClr val="tx1"/>
                </a:solidFill>
                <a:latin typeface="Times New Roman" panose="02020603050405020304" pitchFamily="18" charset="0"/>
                <a:ea typeface="宋体" panose="02010600030101010101" pitchFamily="2" charset="-122"/>
              </a:rPr>
              <a:t>，再生加热终止温度不得超过</a:t>
            </a:r>
            <a:r>
              <a:rPr lang="en-US" altLang="zh-CN" sz="2000">
                <a:solidFill>
                  <a:schemeClr val="tx1"/>
                </a:solidFill>
                <a:latin typeface="Times New Roman" panose="02020603050405020304" pitchFamily="18" charset="0"/>
                <a:ea typeface="宋体" panose="02010600030101010101" pitchFamily="2" charset="-122"/>
              </a:rPr>
              <a:t>250℃</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26</a:t>
            </a:r>
            <a:r>
              <a:rPr lang="zh-CN" altLang="en-US" sz="2000" dirty="0">
                <a:solidFill>
                  <a:schemeClr val="tx1"/>
                </a:solidFill>
                <a:latin typeface="Times New Roman" panose="02020603050405020304" pitchFamily="18" charset="0"/>
                <a:ea typeface="宋体" panose="02010600030101010101" pitchFamily="2" charset="-122"/>
              </a:rPr>
              <a:t>、没有氢气流过电加热器时禁止长时间（</a:t>
            </a:r>
            <a:r>
              <a:rPr lang="en-US" altLang="zh-CN" sz="2000">
                <a:solidFill>
                  <a:schemeClr val="tx1"/>
                </a:solidFill>
                <a:latin typeface="Times New Roman" panose="02020603050405020304" pitchFamily="18" charset="0"/>
                <a:ea typeface="宋体" panose="02010600030101010101" pitchFamily="2" charset="-122"/>
              </a:rPr>
              <a:t>15</a:t>
            </a:r>
            <a:r>
              <a:rPr lang="zh-CN" altLang="en-US" sz="2000" dirty="0">
                <a:solidFill>
                  <a:schemeClr val="tx1"/>
                </a:solidFill>
                <a:latin typeface="Times New Roman" panose="02020603050405020304" pitchFamily="18" charset="0"/>
                <a:ea typeface="宋体" panose="02010600030101010101" pitchFamily="2" charset="-122"/>
              </a:rPr>
              <a:t>秒</a:t>
            </a:r>
            <a:r>
              <a:rPr lang="zh-CN" altLang="en-US"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开启电加热器，以防烧毁电加热元件。</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38918" name="矩形 332806"/>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2806"/>
                                        </p:tgtEl>
                                        <p:attrNameLst>
                                          <p:attrName>style.visibility</p:attrName>
                                        </p:attrNameLst>
                                      </p:cBhvr>
                                      <p:to>
                                        <p:strVal val="visible"/>
                                      </p:to>
                                    </p:set>
                                    <p:anim calcmode="lin" valueType="num">
                                      <p:cBhvr additive="base">
                                        <p:cTn id="7" dur="500" fill="hold"/>
                                        <p:tgtEl>
                                          <p:spTgt spid="332806"/>
                                        </p:tgtEl>
                                        <p:attrNameLst>
                                          <p:attrName>ppt_x</p:attrName>
                                        </p:attrNameLst>
                                      </p:cBhvr>
                                      <p:tavLst>
                                        <p:tav tm="0">
                                          <p:val>
                                            <p:strVal val="#ppt_x"/>
                                          </p:val>
                                        </p:tav>
                                        <p:tav tm="100000">
                                          <p:val>
                                            <p:strVal val="#ppt_x"/>
                                          </p:val>
                                        </p:tav>
                                      </p:tavLst>
                                    </p:anim>
                                    <p:anim calcmode="lin" valueType="num">
                                      <p:cBhvr additive="base">
                                        <p:cTn id="8" dur="500" fill="hold"/>
                                        <p:tgtEl>
                                          <p:spTgt spid="332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3" name="图片 33485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40964" name="文本框 33485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34854" name="矩形 334853"/>
          <p:cNvSpPr/>
          <p:nvPr/>
        </p:nvSpPr>
        <p:spPr>
          <a:xfrm>
            <a:off x="1042988" y="908050"/>
            <a:ext cx="6985000" cy="37496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27</a:t>
            </a:r>
            <a:r>
              <a:rPr lang="zh-CN" altLang="en-US" sz="2000" dirty="0">
                <a:solidFill>
                  <a:schemeClr val="tx1"/>
                </a:solidFill>
                <a:latin typeface="Times New Roman" panose="02020603050405020304" pitchFamily="18" charset="0"/>
                <a:ea typeface="宋体" panose="02010600030101010101" pitchFamily="2" charset="-122"/>
              </a:rPr>
              <a:t>、装置运行时冷却水</a:t>
            </a:r>
            <a:r>
              <a:rPr lang="zh-CN" altLang="en-US" sz="2000" u="sng" dirty="0">
                <a:solidFill>
                  <a:schemeClr val="tx1"/>
                </a:solidFill>
                <a:latin typeface="Times New Roman" panose="02020603050405020304" pitchFamily="18" charset="0"/>
                <a:ea typeface="宋体" panose="02010600030101010101" pitchFamily="2" charset="-122"/>
              </a:rPr>
              <a:t>不得中断</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28</a:t>
            </a:r>
            <a:r>
              <a:rPr lang="zh-CN" altLang="en-US" sz="2000" dirty="0">
                <a:solidFill>
                  <a:schemeClr val="tx1"/>
                </a:solidFill>
                <a:latin typeface="Times New Roman" panose="02020603050405020304" pitchFamily="18" charset="0"/>
                <a:ea typeface="宋体" panose="02010600030101010101" pitchFamily="2" charset="-122"/>
              </a:rPr>
              <a:t>、各设备、仪表应有良好接地。</a:t>
            </a:r>
            <a:endParaRPr lang="zh-CN" altLang="en-US" sz="200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29</a:t>
            </a:r>
            <a:r>
              <a:rPr lang="zh-CN" altLang="en-US" sz="2000" dirty="0">
                <a:solidFill>
                  <a:schemeClr val="tx1"/>
                </a:solidFill>
                <a:latin typeface="Times New Roman" panose="02020603050405020304" pitchFamily="18" charset="0"/>
                <a:ea typeface="宋体" panose="02010600030101010101" pitchFamily="2" charset="-122"/>
              </a:rPr>
              <a:t>、其他</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）碱液</a:t>
            </a:r>
            <a:r>
              <a:rPr lang="en-US" altLang="zh-CN" sz="2000">
                <a:solidFill>
                  <a:schemeClr val="tx1"/>
                </a:solidFill>
                <a:latin typeface="Times New Roman" panose="02020603050405020304" pitchFamily="18" charset="0"/>
                <a:ea typeface="宋体" panose="02010600030101010101" pitchFamily="2" charset="-122"/>
              </a:rPr>
              <a:t>—KOH</a:t>
            </a:r>
            <a:r>
              <a:rPr lang="zh-CN" altLang="en-US" sz="2000" dirty="0">
                <a:solidFill>
                  <a:schemeClr val="tx1"/>
                </a:solidFill>
                <a:latin typeface="Times New Roman" panose="02020603050405020304" pitchFamily="18" charset="0"/>
                <a:ea typeface="宋体" panose="02010600030101010101" pitchFamily="2" charset="-122"/>
              </a:rPr>
              <a:t>或</a:t>
            </a:r>
            <a:r>
              <a:rPr lang="en-US" altLang="zh-CN" sz="2000" err="1">
                <a:solidFill>
                  <a:schemeClr val="tx1"/>
                </a:solidFill>
                <a:latin typeface="Times New Roman" panose="02020603050405020304" pitchFamily="18" charset="0"/>
                <a:ea typeface="宋体" panose="02010600030101010101" pitchFamily="2" charset="-122"/>
              </a:rPr>
              <a:t>NaOH</a:t>
            </a:r>
            <a:r>
              <a:rPr lang="zh-CN" altLang="en-US" sz="2000" dirty="0">
                <a:solidFill>
                  <a:schemeClr val="tx1"/>
                </a:solidFill>
                <a:latin typeface="Times New Roman" panose="02020603050405020304" pitchFamily="18" charset="0"/>
                <a:ea typeface="宋体" panose="02010600030101010101" pitchFamily="2" charset="-122"/>
              </a:rPr>
              <a:t>溶液</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性质：强腐蚀性</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危害：皮肤接触会产生灼伤</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保护：必须穿戴防护用具</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灼伤处理：清水冲洗后再用</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硼酸冲洗</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泄露处理：用水冲洗，污水排入废水系统</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V2O5</a:t>
            </a:r>
            <a:endParaRPr lang="en-US" altLang="zh-CN" sz="200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性质：毒性物质</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处理：对症治疗或用服用大量的维生素</a:t>
            </a:r>
            <a:r>
              <a:rPr lang="en-US" altLang="zh-CN" sz="2000">
                <a:solidFill>
                  <a:schemeClr val="tx1"/>
                </a:solidFill>
                <a:latin typeface="Times New Roman" panose="02020603050405020304" pitchFamily="18" charset="0"/>
                <a:ea typeface="宋体" panose="02010600030101010101" pitchFamily="2" charset="-122"/>
              </a:rPr>
              <a:t>C</a:t>
            </a:r>
            <a:r>
              <a:rPr lang="zh-CN" altLang="en-US" sz="2000" dirty="0">
                <a:solidFill>
                  <a:schemeClr val="tx1"/>
                </a:solidFill>
                <a:latin typeface="Times New Roman" panose="02020603050405020304" pitchFamily="18" charset="0"/>
                <a:ea typeface="宋体" panose="02010600030101010101" pitchFamily="2" charset="-122"/>
              </a:rPr>
              <a:t>解毒</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40966" name="矩形 334854"/>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4854"/>
                                        </p:tgtEl>
                                        <p:attrNameLst>
                                          <p:attrName>style.visibility</p:attrName>
                                        </p:attrNameLst>
                                      </p:cBhvr>
                                      <p:to>
                                        <p:strVal val="visible"/>
                                      </p:to>
                                    </p:set>
                                    <p:anim calcmode="lin" valueType="num">
                                      <p:cBhvr additive="base">
                                        <p:cTn id="7" dur="500" fill="hold"/>
                                        <p:tgtEl>
                                          <p:spTgt spid="334854"/>
                                        </p:tgtEl>
                                        <p:attrNameLst>
                                          <p:attrName>ppt_x</p:attrName>
                                        </p:attrNameLst>
                                      </p:cBhvr>
                                      <p:tavLst>
                                        <p:tav tm="0">
                                          <p:val>
                                            <p:strVal val="#ppt_x"/>
                                          </p:val>
                                        </p:tav>
                                        <p:tav tm="100000">
                                          <p:val>
                                            <p:strVal val="#ppt_x"/>
                                          </p:val>
                                        </p:tav>
                                      </p:tavLst>
                                    </p:anim>
                                    <p:anim calcmode="lin" valueType="num">
                                      <p:cBhvr additive="base">
                                        <p:cTn id="8" dur="500" fill="hold"/>
                                        <p:tgtEl>
                                          <p:spTgt spid="3348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1" name="图片 35328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43012" name="文本框 35328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53286" name="矩形 353285"/>
          <p:cNvSpPr/>
          <p:nvPr/>
        </p:nvSpPr>
        <p:spPr>
          <a:xfrm>
            <a:off x="1042988" y="908050"/>
            <a:ext cx="6985000" cy="4479925"/>
          </a:xfrm>
          <a:prstGeom prst="rect">
            <a:avLst/>
          </a:prstGeom>
          <a:noFill/>
          <a:ln w="9525">
            <a:noFill/>
          </a:ln>
        </p:spPr>
        <p:txBody>
          <a:bodyPr anchor="t" anchorCtr="0">
            <a:spAutoFit/>
          </a:bodyPr>
          <a:p>
            <a:r>
              <a:rPr lang="zh-CN" altLang="en-US" sz="2000" dirty="0">
                <a:solidFill>
                  <a:schemeClr val="tx1"/>
                </a:solidFill>
                <a:latin typeface="Times New Roman" panose="02020603050405020304" pitchFamily="18" charset="0"/>
                <a:ea typeface="宋体" panose="02010600030101010101" pitchFamily="2" charset="-122"/>
              </a:rPr>
              <a:t>二、氢站安全操作技术规程</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、氢氧站的安全生产，最重要的一条就是防止氢与氧、氢与空气混合，包括在设备、管路系统和房屋内；其次是严禁烟火，包括明火、暗火。氧气系统还要严禁油脂。</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、制氢间严禁明火、吸烟、穿钉子鞋，操作人员不宜穿可能产生静电的如合成纤维、毛料工作服。严禁金属铁器等物相互撞击，以免产生火花。</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、制氢间应设有消防器材，按数量、要求就位，定期检查是否完好，制氢间应备有</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的硼酸溶液，操作人员应配置防护眼镜。</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4</a:t>
            </a:r>
            <a:r>
              <a:rPr lang="zh-CN" altLang="en-US" sz="2000" dirty="0">
                <a:solidFill>
                  <a:schemeClr val="tx1"/>
                </a:solidFill>
                <a:latin typeface="Times New Roman" panose="02020603050405020304" pitchFamily="18" charset="0"/>
                <a:ea typeface="宋体" panose="02010600030101010101" pitchFamily="2" charset="-122"/>
              </a:rPr>
              <a:t>、制氢间、储罐区房间应通风良好，并采取相应的防爆措施。如防爆灯和安装氢气浓度报警器等。</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5</a:t>
            </a:r>
            <a:r>
              <a:rPr lang="zh-CN" altLang="en-US" sz="2000" dirty="0">
                <a:solidFill>
                  <a:schemeClr val="tx1"/>
                </a:solidFill>
                <a:latin typeface="Times New Roman" panose="02020603050405020304" pitchFamily="18" charset="0"/>
                <a:ea typeface="宋体" panose="02010600030101010101" pitchFamily="2" charset="-122"/>
              </a:rPr>
              <a:t>、制氢间不得存放易燃、易爆物品，禁止无关人员入内。</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6</a:t>
            </a:r>
            <a:r>
              <a:rPr lang="zh-CN" altLang="en-US" sz="2000" dirty="0">
                <a:solidFill>
                  <a:schemeClr val="tx1"/>
                </a:solidFill>
                <a:latin typeface="Times New Roman" panose="02020603050405020304" pitchFamily="18" charset="0"/>
                <a:ea typeface="宋体" panose="02010600030101010101" pitchFamily="2" charset="-122"/>
              </a:rPr>
              <a:t>、严禁在制氢间内接打移动电话！</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43014" name="矩形 353286"/>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3286"/>
                                        </p:tgtEl>
                                        <p:attrNameLst>
                                          <p:attrName>style.visibility</p:attrName>
                                        </p:attrNameLst>
                                      </p:cBhvr>
                                      <p:to>
                                        <p:strVal val="visible"/>
                                      </p:to>
                                    </p:set>
                                    <p:anim calcmode="lin" valueType="num">
                                      <p:cBhvr additive="base">
                                        <p:cTn id="7" dur="500" fill="hold"/>
                                        <p:tgtEl>
                                          <p:spTgt spid="353286"/>
                                        </p:tgtEl>
                                        <p:attrNameLst>
                                          <p:attrName>ppt_x</p:attrName>
                                        </p:attrNameLst>
                                      </p:cBhvr>
                                      <p:tavLst>
                                        <p:tav tm="0">
                                          <p:val>
                                            <p:strVal val="#ppt_x"/>
                                          </p:val>
                                        </p:tav>
                                        <p:tav tm="100000">
                                          <p:val>
                                            <p:strVal val="#ppt_x"/>
                                          </p:val>
                                        </p:tav>
                                      </p:tavLst>
                                    </p:anim>
                                    <p:anim calcmode="lin" valueType="num">
                                      <p:cBhvr additive="base">
                                        <p:cTn id="8" dur="500" fill="hold"/>
                                        <p:tgtEl>
                                          <p:spTgt spid="353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9" name="图片 35533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45060" name="文本框 35533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55334" name="矩形 355333"/>
          <p:cNvSpPr/>
          <p:nvPr/>
        </p:nvSpPr>
        <p:spPr>
          <a:xfrm>
            <a:off x="1042988" y="908050"/>
            <a:ext cx="6985000" cy="4540250"/>
          </a:xfrm>
          <a:prstGeom prst="rect">
            <a:avLst/>
          </a:prstGeom>
          <a:noFill/>
          <a:ln w="9525">
            <a:noFill/>
          </a:ln>
        </p:spPr>
        <p:txBody>
          <a:bodyPr anchor="t" anchorCtr="0">
            <a:spAutoFit/>
          </a:bodyPr>
          <a:p>
            <a:endParaRPr lang="en-US" altLang="zh-CN" sz="2000" b="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7</a:t>
            </a:r>
            <a:r>
              <a:rPr lang="zh-CN" altLang="en-US" sz="2000" dirty="0">
                <a:solidFill>
                  <a:schemeClr val="tx1"/>
                </a:solidFill>
                <a:latin typeface="Times New Roman" panose="02020603050405020304" pitchFamily="18" charset="0"/>
                <a:ea typeface="宋体" panose="02010600030101010101" pitchFamily="2" charset="-122"/>
              </a:rPr>
              <a:t>、电解液的浓度必须严格控制。氢氧化钾和氢氧化钠不能混合使用，否则会形成结晶。</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8</a:t>
            </a:r>
            <a:r>
              <a:rPr lang="zh-CN" altLang="en-US" sz="2000" dirty="0">
                <a:solidFill>
                  <a:schemeClr val="tx1"/>
                </a:solidFill>
                <a:latin typeface="Times New Roman" panose="02020603050405020304" pitchFamily="18" charset="0"/>
                <a:ea typeface="宋体" panose="02010600030101010101" pitchFamily="2" charset="-122"/>
              </a:rPr>
              <a:t>、系统必须保持正压状态，严防产生负压。</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9</a:t>
            </a:r>
            <a:r>
              <a:rPr lang="zh-CN" altLang="en-US" sz="2000" dirty="0">
                <a:solidFill>
                  <a:schemeClr val="tx1"/>
                </a:solidFill>
                <a:latin typeface="Times New Roman" panose="02020603050405020304" pitchFamily="18" charset="0"/>
                <a:ea typeface="宋体" panose="02010600030101010101" pitchFamily="2" charset="-122"/>
              </a:rPr>
              <a:t>、当需要接触运行中的电解槽、电器设备，或测量极间电压时，都必须穿上绝缘鞋。严禁用双手触及五块以上极板。</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10</a:t>
            </a:r>
            <a:r>
              <a:rPr lang="zh-CN" altLang="en-US" sz="2000" dirty="0">
                <a:solidFill>
                  <a:schemeClr val="tx1"/>
                </a:solidFill>
                <a:latin typeface="Times New Roman" panose="02020603050405020304" pitchFamily="18" charset="0"/>
                <a:ea typeface="宋体" panose="02010600030101010101" pitchFamily="2" charset="-122"/>
              </a:rPr>
              <a:t>、长期停车时应定期启动循环泵，防止温度过低产生结晶堵塞通道。</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11</a:t>
            </a:r>
            <a:r>
              <a:rPr lang="zh-CN" altLang="en-US" sz="2000" dirty="0">
                <a:solidFill>
                  <a:schemeClr val="tx1"/>
                </a:solidFill>
                <a:latin typeface="Times New Roman" panose="02020603050405020304" pitchFamily="18" charset="0"/>
                <a:ea typeface="宋体" panose="02010600030101010101" pitchFamily="2" charset="-122"/>
              </a:rPr>
              <a:t>、运行中的电解槽不准进行任何检修，必须停槽至电压消失后</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一般</a:t>
            </a:r>
            <a:r>
              <a:rPr lang="en-US" altLang="zh-CN" sz="2000">
                <a:solidFill>
                  <a:schemeClr val="tx1"/>
                </a:solidFill>
                <a:latin typeface="Times New Roman" panose="02020603050405020304" pitchFamily="18" charset="0"/>
                <a:ea typeface="宋体" panose="02010600030101010101" pitchFamily="2" charset="-122"/>
              </a:rPr>
              <a:t>10min</a:t>
            </a:r>
            <a:r>
              <a:rPr lang="zh-CN" altLang="en-US" sz="2000" dirty="0">
                <a:solidFill>
                  <a:schemeClr val="tx1"/>
                </a:solidFill>
                <a:latin typeface="Times New Roman" panose="02020603050405020304" pitchFamily="18" charset="0"/>
                <a:ea typeface="宋体" panose="02010600030101010101" pitchFamily="2" charset="-122"/>
              </a:rPr>
              <a:t>左右</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再进行，因为处于电压下检修容易产生短路。</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12</a:t>
            </a:r>
            <a:r>
              <a:rPr lang="zh-CN" altLang="en-US" sz="2000" dirty="0">
                <a:solidFill>
                  <a:schemeClr val="tx1"/>
                </a:solidFill>
                <a:latin typeface="Times New Roman" panose="02020603050405020304" pitchFamily="18" charset="0"/>
                <a:ea typeface="宋体" panose="02010600030101010101" pitchFamily="2" charset="-122"/>
              </a:rPr>
              <a:t>、有爆炸危险的房间及氢气储罐周围，严禁一切烟火和产生火苗、火焰的工作，禁止使用电炉、火炉、喷灯、电钻、电瓶车等，不得携带火种进入氢站，抽烟必须到指定地点。</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45062" name="矩形 355334"/>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5334"/>
                                        </p:tgtEl>
                                        <p:attrNameLst>
                                          <p:attrName>style.visibility</p:attrName>
                                        </p:attrNameLst>
                                      </p:cBhvr>
                                      <p:to>
                                        <p:strVal val="visible"/>
                                      </p:to>
                                    </p:set>
                                    <p:anim calcmode="lin" valueType="num">
                                      <p:cBhvr additive="base">
                                        <p:cTn id="7" dur="500" fill="hold"/>
                                        <p:tgtEl>
                                          <p:spTgt spid="355334"/>
                                        </p:tgtEl>
                                        <p:attrNameLst>
                                          <p:attrName>ppt_x</p:attrName>
                                        </p:attrNameLst>
                                      </p:cBhvr>
                                      <p:tavLst>
                                        <p:tav tm="0">
                                          <p:val>
                                            <p:strVal val="#ppt_x"/>
                                          </p:val>
                                        </p:tav>
                                        <p:tav tm="100000">
                                          <p:val>
                                            <p:strVal val="#ppt_x"/>
                                          </p:val>
                                        </p:tav>
                                      </p:tavLst>
                                    </p:anim>
                                    <p:anim calcmode="lin" valueType="num">
                                      <p:cBhvr additive="base">
                                        <p:cTn id="8" dur="500" fill="hold"/>
                                        <p:tgtEl>
                                          <p:spTgt spid="355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7" name="图片 35737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47108" name="文本框 35738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57382" name="矩形 357381"/>
          <p:cNvSpPr/>
          <p:nvPr/>
        </p:nvSpPr>
        <p:spPr>
          <a:xfrm>
            <a:off x="1042988" y="908050"/>
            <a:ext cx="6985000" cy="4724400"/>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13</a:t>
            </a:r>
            <a:r>
              <a:rPr lang="zh-CN" altLang="en-US" sz="2000" dirty="0">
                <a:solidFill>
                  <a:schemeClr val="tx1"/>
                </a:solidFill>
                <a:latin typeface="Times New Roman" panose="02020603050405020304" pitchFamily="18" charset="0"/>
                <a:ea typeface="宋体" panose="02010600030101010101" pitchFamily="2" charset="-122"/>
              </a:rPr>
              <a:t>、有爆炸危险的房间内，严禁存放易燃爆物品。必须使用时，应该经有关部门同意，并采取相应安全措施。</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14</a:t>
            </a:r>
            <a:r>
              <a:rPr lang="zh-CN" altLang="en-US" sz="2000" dirty="0">
                <a:solidFill>
                  <a:schemeClr val="tx1"/>
                </a:solidFill>
                <a:latin typeface="Times New Roman" panose="02020603050405020304" pitchFamily="18" charset="0"/>
                <a:ea typeface="宋体" panose="02010600030101010101" pitchFamily="2" charset="-122"/>
              </a:rPr>
              <a:t>、接触过氢气的吸附剂会吸附大量的氢气，动火前也必须认真置换，避免发生燃爆事故。</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15</a:t>
            </a:r>
            <a:r>
              <a:rPr lang="zh-CN" altLang="en-US" sz="2000" dirty="0">
                <a:solidFill>
                  <a:schemeClr val="tx1"/>
                </a:solidFill>
                <a:latin typeface="Times New Roman" panose="02020603050405020304" pitchFamily="18" charset="0"/>
                <a:ea typeface="宋体" panose="02010600030101010101" pitchFamily="2" charset="-122"/>
              </a:rPr>
              <a:t>、设备、管路在置换合格后，应把所有人孔、手孔、阀门、盲板都打开，并打开室内门窗，加强空气流通。动火区域内的含氢量必须</a:t>
            </a:r>
            <a:r>
              <a:rPr lang="en-US" altLang="zh-CN" sz="2000" u="sng" dirty="0">
                <a:solidFill>
                  <a:schemeClr val="tx1"/>
                </a:solidFill>
                <a:latin typeface="Times New Roman" panose="02020603050405020304" pitchFamily="18" charset="0"/>
                <a:ea typeface="宋体" panose="02010600030101010101" pitchFamily="2" charset="-122"/>
              </a:rPr>
              <a:t>≤</a:t>
            </a:r>
            <a:r>
              <a:rPr lang="en-US" altLang="zh-CN" sz="2000" u="sng">
                <a:solidFill>
                  <a:schemeClr val="tx1"/>
                </a:solidFill>
                <a:latin typeface="Times New Roman" panose="02020603050405020304" pitchFamily="18" charset="0"/>
                <a:ea typeface="宋体" panose="02010600030101010101" pitchFamily="2" charset="-122"/>
              </a:rPr>
              <a:t>0.4%</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16</a:t>
            </a:r>
            <a:r>
              <a:rPr lang="zh-CN" altLang="en-US" sz="2000" dirty="0">
                <a:solidFill>
                  <a:schemeClr val="tx1"/>
                </a:solidFill>
                <a:latin typeface="Times New Roman" panose="02020603050405020304" pitchFamily="18" charset="0"/>
                <a:ea typeface="宋体" panose="02010600030101010101" pitchFamily="2" charset="-122"/>
              </a:rPr>
              <a:t>、在准备工作就绪正式点火前，必须事先征得消防部门同意，办理好动火手续，采取严格的安全措施，设置必要的灭火器具。</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17</a:t>
            </a:r>
            <a:r>
              <a:rPr lang="zh-CN" altLang="en-US" sz="2000" dirty="0">
                <a:solidFill>
                  <a:schemeClr val="tx1"/>
                </a:solidFill>
                <a:latin typeface="Times New Roman" panose="02020603050405020304" pitchFamily="18" charset="0"/>
                <a:ea typeface="宋体" panose="02010600030101010101" pitchFamily="2" charset="-122"/>
              </a:rPr>
              <a:t>、如果发生触电事故，应迅速切断电源，并用干燥的绝缘物使受害者脱离接触，然后把他抬到空气流通的地方进行紧急救护或送医院，当停止呼吸时，应立即进行人工呼吸。</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18</a:t>
            </a:r>
            <a:r>
              <a:rPr lang="zh-CN" altLang="en-US" sz="2000" dirty="0">
                <a:solidFill>
                  <a:schemeClr val="tx1"/>
                </a:solidFill>
                <a:latin typeface="Times New Roman" panose="02020603050405020304" pitchFamily="18" charset="0"/>
                <a:ea typeface="宋体" panose="02010600030101010101" pitchFamily="2" charset="-122"/>
              </a:rPr>
              <a:t>、四米以上高空作业应系好安全带。如患有心脏病、高血压，不应从事高空作业。</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47110" name="矩形 357382"/>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7382"/>
                                        </p:tgtEl>
                                        <p:attrNameLst>
                                          <p:attrName>style.visibility</p:attrName>
                                        </p:attrNameLst>
                                      </p:cBhvr>
                                      <p:to>
                                        <p:strVal val="visible"/>
                                      </p:to>
                                    </p:set>
                                    <p:anim calcmode="lin" valueType="num">
                                      <p:cBhvr additive="base">
                                        <p:cTn id="7" dur="500" fill="hold"/>
                                        <p:tgtEl>
                                          <p:spTgt spid="357382"/>
                                        </p:tgtEl>
                                        <p:attrNameLst>
                                          <p:attrName>ppt_x</p:attrName>
                                        </p:attrNameLst>
                                      </p:cBhvr>
                                      <p:tavLst>
                                        <p:tav tm="0">
                                          <p:val>
                                            <p:strVal val="#ppt_x"/>
                                          </p:val>
                                        </p:tav>
                                        <p:tav tm="100000">
                                          <p:val>
                                            <p:strVal val="#ppt_x"/>
                                          </p:val>
                                        </p:tav>
                                      </p:tavLst>
                                    </p:anim>
                                    <p:anim calcmode="lin" valueType="num">
                                      <p:cBhvr additive="base">
                                        <p:cTn id="8" dur="500" fill="hold"/>
                                        <p:tgtEl>
                                          <p:spTgt spid="357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5" name="图片 35942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49156" name="文本框 35942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59430" name="矩形 359429"/>
          <p:cNvSpPr/>
          <p:nvPr/>
        </p:nvSpPr>
        <p:spPr>
          <a:xfrm>
            <a:off x="827088" y="908050"/>
            <a:ext cx="7489825" cy="46640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19</a:t>
            </a:r>
            <a:r>
              <a:rPr lang="zh-CN" altLang="en-US" sz="2000" dirty="0">
                <a:solidFill>
                  <a:schemeClr val="tx1"/>
                </a:solidFill>
                <a:latin typeface="Times New Roman" panose="02020603050405020304" pitchFamily="18" charset="0"/>
                <a:ea typeface="宋体" panose="02010600030101010101" pitchFamily="2" charset="-122"/>
              </a:rPr>
              <a:t>、氢气系统因泄漏而发生氢气着火时，可用浸了水的织物覆盖，使其既隔绝空气灭火，又降低温度使火不再复燃。如果压力高，火势大，首先不要紧张，因氢气燃烧正说明是纯的。应尽可能继续外供氢气，绝对不能把燃烧火灾事故演变为爆炸事故。具体处理方法要视情况而言，大致是：</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如果火灾危及电气设备、线路，首先切断电源。</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如果把起火的部位隔离是安全的话，那尽可能地关闭阀门，切断正在燃烧的氢气供应。</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如果是氢气储罐起火，严禁关闭进气阀，因为那样做会使设备内产生负压，倒吸进空气。要知道爆炸危险比大火严重得多。</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如果氢气起火部位不能隔离，那应当适当关小进气阀，使得既降低压力又保持正压，可以用水来冷却降温。在氢气流切断之前不能灭火，允许氢气在控制下燃烧，把握住断气与灭火时机。</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着火的氢气系统可以通入氮气置换，渐渐减少氢气流入，直至火焰被熄灭。</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49158" name="矩形 359430"/>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9430"/>
                                        </p:tgtEl>
                                        <p:attrNameLst>
                                          <p:attrName>style.visibility</p:attrName>
                                        </p:attrNameLst>
                                      </p:cBhvr>
                                      <p:to>
                                        <p:strVal val="visible"/>
                                      </p:to>
                                    </p:set>
                                    <p:anim calcmode="lin" valueType="num">
                                      <p:cBhvr additive="base">
                                        <p:cTn id="7" dur="500" fill="hold"/>
                                        <p:tgtEl>
                                          <p:spTgt spid="359430"/>
                                        </p:tgtEl>
                                        <p:attrNameLst>
                                          <p:attrName>ppt_x</p:attrName>
                                        </p:attrNameLst>
                                      </p:cBhvr>
                                      <p:tavLst>
                                        <p:tav tm="0">
                                          <p:val>
                                            <p:strVal val="#ppt_x"/>
                                          </p:val>
                                        </p:tav>
                                        <p:tav tm="100000">
                                          <p:val>
                                            <p:strVal val="#ppt_x"/>
                                          </p:val>
                                        </p:tav>
                                      </p:tavLst>
                                    </p:anim>
                                    <p:anim calcmode="lin" valueType="num">
                                      <p:cBhvr additive="base">
                                        <p:cTn id="8" dur="500" fill="hold"/>
                                        <p:tgtEl>
                                          <p:spTgt spid="359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3" name="图片 36352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51204" name="文本框 36352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63526" name="矩形 363525"/>
          <p:cNvSpPr/>
          <p:nvPr/>
        </p:nvSpPr>
        <p:spPr>
          <a:xfrm>
            <a:off x="1042988" y="908050"/>
            <a:ext cx="6985000" cy="4419600"/>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20</a:t>
            </a:r>
            <a:r>
              <a:rPr lang="zh-CN" altLang="en-US" sz="2000" dirty="0">
                <a:solidFill>
                  <a:schemeClr val="tx1"/>
                </a:solidFill>
                <a:latin typeface="Times New Roman" panose="02020603050405020304" pitchFamily="18" charset="0"/>
                <a:ea typeface="宋体" panose="02010600030101010101" pitchFamily="2" charset="-122"/>
              </a:rPr>
              <a:t>、氧气系统具有特殊危险性。一般情况下当引火物、可燃物和氧化剂三个因素同时存在时，会发生燃烧或爆炸。由于氧气系统中存在着作为氧化剂的氧气，所以要防止引火物</a:t>
            </a:r>
            <a:r>
              <a:rPr lang="en-US" altLang="zh-CN"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如明火，由物质冲击、摩擦、电气引起的火花、高温、静电等</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和可燃物</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可燃气体、多孔可燃会吸附氧气的物质、油类及脂肪等</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这两个因素在系统中出现。任何情况下都必须避免导致三个因素会合的条件。</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21</a:t>
            </a:r>
            <a:r>
              <a:rPr lang="zh-CN" altLang="en-US" sz="2000" dirty="0">
                <a:solidFill>
                  <a:schemeClr val="tx1"/>
                </a:solidFill>
                <a:latin typeface="Times New Roman" panose="02020603050405020304" pitchFamily="18" charset="0"/>
                <a:ea typeface="宋体" panose="02010600030101010101" pitchFamily="2" charset="-122"/>
              </a:rPr>
              <a:t>、氧气系统中的手动阀必须开启自如，不准进行冲击或急速地操作。对不常用的切断装置必须定期检查其有效性。 </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22</a:t>
            </a:r>
            <a:r>
              <a:rPr lang="zh-CN" altLang="en-US" sz="2000" dirty="0">
                <a:solidFill>
                  <a:schemeClr val="tx1"/>
                </a:solidFill>
                <a:latin typeface="Times New Roman" panose="02020603050405020304" pitchFamily="18" charset="0"/>
                <a:ea typeface="宋体" panose="02010600030101010101" pitchFamily="2" charset="-122"/>
              </a:rPr>
              <a:t>、检修前必须将系统中的氧气排空，并用无油干燥空气或氮气进行置换，使系统中的氧含量符合规定要求。排空的氧气应导放至安全区。</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23</a:t>
            </a:r>
            <a:r>
              <a:rPr lang="zh-CN" altLang="en-US" dirty="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氢站操作人员，必须经过严格培训，经考核合格后才能上岗操作。</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51206" name="矩形 363526"/>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3526"/>
                                        </p:tgtEl>
                                        <p:attrNameLst>
                                          <p:attrName>style.visibility</p:attrName>
                                        </p:attrNameLst>
                                      </p:cBhvr>
                                      <p:to>
                                        <p:strVal val="visible"/>
                                      </p:to>
                                    </p:set>
                                    <p:anim calcmode="lin" valueType="num">
                                      <p:cBhvr additive="base">
                                        <p:cTn id="7" dur="500" fill="hold"/>
                                        <p:tgtEl>
                                          <p:spTgt spid="363526"/>
                                        </p:tgtEl>
                                        <p:attrNameLst>
                                          <p:attrName>ppt_x</p:attrName>
                                        </p:attrNameLst>
                                      </p:cBhvr>
                                      <p:tavLst>
                                        <p:tav tm="0">
                                          <p:val>
                                            <p:strVal val="#ppt_x"/>
                                          </p:val>
                                        </p:tav>
                                        <p:tav tm="100000">
                                          <p:val>
                                            <p:strVal val="#ppt_x"/>
                                          </p:val>
                                        </p:tav>
                                      </p:tavLst>
                                    </p:anim>
                                    <p:anim calcmode="lin" valueType="num">
                                      <p:cBhvr additive="base">
                                        <p:cTn id="8" dur="500" fill="hold"/>
                                        <p:tgtEl>
                                          <p:spTgt spid="363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65" y="1714500"/>
            <a:ext cx="6003925" cy="1899285"/>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1" name="图片 37376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53252" name="文本框 37376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73766" name="矩形 373765"/>
          <p:cNvSpPr/>
          <p:nvPr/>
        </p:nvSpPr>
        <p:spPr>
          <a:xfrm>
            <a:off x="1042988" y="908050"/>
            <a:ext cx="6985000" cy="43592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24</a:t>
            </a:r>
            <a:r>
              <a:rPr lang="zh-CN" altLang="en-US" sz="2000" dirty="0">
                <a:solidFill>
                  <a:schemeClr val="tx1"/>
                </a:solidFill>
                <a:latin typeface="Times New Roman" panose="02020603050405020304" pitchFamily="18" charset="0"/>
                <a:ea typeface="宋体" panose="02010600030101010101" pitchFamily="2" charset="-122"/>
              </a:rPr>
              <a:t>、制氢站内电气及</a:t>
            </a:r>
            <a:r>
              <a:rPr lang="zh-CN" altLang="en-US" sz="2000" u="sng" dirty="0">
                <a:solidFill>
                  <a:schemeClr val="tx1"/>
                </a:solidFill>
                <a:latin typeface="Times New Roman" panose="02020603050405020304" pitchFamily="18" charset="0"/>
                <a:ea typeface="宋体" panose="02010600030101010101" pitchFamily="2" charset="-122"/>
              </a:rPr>
              <a:t>仪表的选型</a:t>
            </a:r>
            <a:endParaRPr lang="zh-CN" altLang="en-US" sz="2000" u="sng"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有爆炸危险房间或区域内的电气设施，必须符合</a:t>
            </a:r>
            <a:r>
              <a:rPr lang="en-US" altLang="zh-CN" sz="2000">
                <a:solidFill>
                  <a:schemeClr val="tx1"/>
                </a:solidFill>
                <a:latin typeface="Times New Roman" panose="02020603050405020304" pitchFamily="18" charset="0"/>
                <a:ea typeface="宋体" panose="02010600030101010101" pitchFamily="2" charset="-122"/>
              </a:rPr>
              <a:t>GB50058《</a:t>
            </a:r>
            <a:r>
              <a:rPr lang="zh-CN" altLang="en-US" sz="2000" dirty="0">
                <a:solidFill>
                  <a:schemeClr val="tx1"/>
                </a:solidFill>
                <a:latin typeface="Times New Roman" panose="02020603050405020304" pitchFamily="18" charset="0"/>
                <a:ea typeface="宋体" panose="02010600030101010101" pitchFamily="2" charset="-122"/>
              </a:rPr>
              <a:t>爆炸和火灾危险环境电力装置设计规范</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的规定；</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有爆炸危险环境的电气设施选型，不应低于氢气爆炸混合物的级别、组别（</a:t>
            </a:r>
            <a:r>
              <a:rPr lang="en-US" altLang="zh-CN" sz="2000">
                <a:solidFill>
                  <a:schemeClr val="tx1"/>
                </a:solidFill>
                <a:latin typeface="Times New Roman" panose="02020603050405020304" pitchFamily="18" charset="0"/>
                <a:ea typeface="宋体" panose="02010600030101010101" pitchFamily="2" charset="-122"/>
              </a:rPr>
              <a:t>ⅡCT1</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有爆炸危险房间内设置氢气检漏报警装置，并与事故风机连锁。</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25</a:t>
            </a:r>
            <a:r>
              <a:rPr lang="zh-CN" altLang="en-US" sz="2000" dirty="0">
                <a:solidFill>
                  <a:schemeClr val="tx1"/>
                </a:solidFill>
                <a:latin typeface="Times New Roman" panose="02020603050405020304" pitchFamily="18" charset="0"/>
                <a:ea typeface="宋体" panose="02010600030101010101" pitchFamily="2" charset="-122"/>
              </a:rPr>
              <a:t>、制氢站内</a:t>
            </a:r>
            <a:r>
              <a:rPr lang="zh-CN" altLang="en-US" sz="2000" u="sng" dirty="0">
                <a:solidFill>
                  <a:schemeClr val="tx1"/>
                </a:solidFill>
                <a:latin typeface="Times New Roman" panose="02020603050405020304" pitchFamily="18" charset="0"/>
                <a:ea typeface="宋体" panose="02010600030101010101" pitchFamily="2" charset="-122"/>
              </a:rPr>
              <a:t>防雷及接地</a:t>
            </a:r>
            <a:endParaRPr lang="zh-CN" altLang="en-US" sz="2000" u="sng"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防雷设施应保护氢站建筑物、通风风帽、氢气放空管等突出屋面的物体；</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接地系统包括保护接地、电气接地和</a:t>
            </a:r>
            <a:r>
              <a:rPr lang="zh-CN" altLang="en-US" sz="2000" u="sng" dirty="0">
                <a:solidFill>
                  <a:schemeClr val="tx1"/>
                </a:solidFill>
                <a:latin typeface="Times New Roman" panose="02020603050405020304" pitchFamily="18" charset="0"/>
                <a:ea typeface="宋体" panose="02010600030101010101" pitchFamily="2" charset="-122"/>
              </a:rPr>
              <a:t>静电接地</a:t>
            </a:r>
            <a:r>
              <a:rPr lang="zh-CN" altLang="en-US" sz="2000" dirty="0">
                <a:solidFill>
                  <a:schemeClr val="tx1"/>
                </a:solidFill>
                <a:latin typeface="Times New Roman" panose="02020603050405020304" pitchFamily="18" charset="0"/>
                <a:ea typeface="宋体" panose="02010600030101010101" pitchFamily="2" charset="-122"/>
              </a:rPr>
              <a:t>等。</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26</a:t>
            </a:r>
            <a:r>
              <a:rPr lang="zh-CN" altLang="en-US" sz="2000" dirty="0">
                <a:solidFill>
                  <a:schemeClr val="tx1"/>
                </a:solidFill>
                <a:latin typeface="Times New Roman" panose="02020603050405020304" pitchFamily="18" charset="0"/>
                <a:ea typeface="宋体" panose="02010600030101010101" pitchFamily="2" charset="-122"/>
              </a:rPr>
              <a:t>、制氢站内采暖</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保证室内温度，防冻（如放空管）。低于规定温度会造成碱液结晶，严禁开机。</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53254" name="矩形 373766"/>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3766"/>
                                        </p:tgtEl>
                                        <p:attrNameLst>
                                          <p:attrName>style.visibility</p:attrName>
                                        </p:attrNameLst>
                                      </p:cBhvr>
                                      <p:to>
                                        <p:strVal val="visible"/>
                                      </p:to>
                                    </p:set>
                                    <p:anim calcmode="lin" valueType="num">
                                      <p:cBhvr additive="base">
                                        <p:cTn id="7" dur="500" fill="hold"/>
                                        <p:tgtEl>
                                          <p:spTgt spid="373766"/>
                                        </p:tgtEl>
                                        <p:attrNameLst>
                                          <p:attrName>ppt_x</p:attrName>
                                        </p:attrNameLst>
                                      </p:cBhvr>
                                      <p:tavLst>
                                        <p:tav tm="0">
                                          <p:val>
                                            <p:strVal val="#ppt_x"/>
                                          </p:val>
                                        </p:tav>
                                        <p:tav tm="100000">
                                          <p:val>
                                            <p:strVal val="#ppt_x"/>
                                          </p:val>
                                        </p:tav>
                                      </p:tavLst>
                                    </p:anim>
                                    <p:anim calcmode="lin" valueType="num">
                                      <p:cBhvr additive="base">
                                        <p:cTn id="8" dur="500" fill="hold"/>
                                        <p:tgtEl>
                                          <p:spTgt spid="373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9" name="图片 36557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55300" name="文本框 36557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65574" name="矩形 365573"/>
          <p:cNvSpPr/>
          <p:nvPr/>
        </p:nvSpPr>
        <p:spPr>
          <a:xfrm>
            <a:off x="1042988" y="908050"/>
            <a:ext cx="6985000" cy="34448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27</a:t>
            </a:r>
            <a:r>
              <a:rPr lang="zh-CN" altLang="en-US" sz="2000" dirty="0">
                <a:solidFill>
                  <a:schemeClr val="tx1"/>
                </a:solidFill>
                <a:latin typeface="Times New Roman" panose="02020603050405020304" pitchFamily="18" charset="0"/>
                <a:ea typeface="宋体" panose="02010600030101010101" pitchFamily="2" charset="-122"/>
              </a:rPr>
              <a:t>、氢氧站必须在关键设备和车间贴有安全警示标识 ：</a:t>
            </a:r>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a:t>
            </a:r>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a:p>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55302" name="矩形 365574"/>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55303" name="图片 365575" descr="200611300047776"/>
          <p:cNvPicPr>
            <a:picLocks noChangeAspect="1"/>
          </p:cNvPicPr>
          <p:nvPr/>
        </p:nvPicPr>
        <p:blipFill>
          <a:blip r:embed="rId2"/>
          <a:stretch>
            <a:fillRect/>
          </a:stretch>
        </p:blipFill>
        <p:spPr>
          <a:xfrm>
            <a:off x="1116013" y="1412875"/>
            <a:ext cx="1466850" cy="1285875"/>
          </a:xfrm>
          <a:prstGeom prst="rect">
            <a:avLst/>
          </a:prstGeom>
          <a:noFill/>
          <a:ln w="9525">
            <a:noFill/>
          </a:ln>
        </p:spPr>
      </p:pic>
      <p:pic>
        <p:nvPicPr>
          <p:cNvPr id="55304" name="图片 365576" descr="200611300502693"/>
          <p:cNvPicPr>
            <a:picLocks noChangeAspect="1"/>
          </p:cNvPicPr>
          <p:nvPr/>
        </p:nvPicPr>
        <p:blipFill>
          <a:blip r:embed="rId3"/>
          <a:stretch>
            <a:fillRect/>
          </a:stretch>
        </p:blipFill>
        <p:spPr>
          <a:xfrm>
            <a:off x="2771775" y="1412875"/>
            <a:ext cx="1466850" cy="1285875"/>
          </a:xfrm>
          <a:prstGeom prst="rect">
            <a:avLst/>
          </a:prstGeom>
          <a:noFill/>
          <a:ln w="9525">
            <a:noFill/>
          </a:ln>
        </p:spPr>
      </p:pic>
      <p:pic>
        <p:nvPicPr>
          <p:cNvPr id="55305" name="图片 365577" descr="200611300552953"/>
          <p:cNvPicPr>
            <a:picLocks noChangeAspect="1"/>
          </p:cNvPicPr>
          <p:nvPr/>
        </p:nvPicPr>
        <p:blipFill>
          <a:blip r:embed="rId4"/>
          <a:stretch>
            <a:fillRect/>
          </a:stretch>
        </p:blipFill>
        <p:spPr>
          <a:xfrm>
            <a:off x="4427538" y="1412875"/>
            <a:ext cx="1466850" cy="1285875"/>
          </a:xfrm>
          <a:prstGeom prst="rect">
            <a:avLst/>
          </a:prstGeom>
          <a:noFill/>
          <a:ln w="9525">
            <a:noFill/>
          </a:ln>
        </p:spPr>
      </p:pic>
      <p:pic>
        <p:nvPicPr>
          <p:cNvPr id="55306" name="图片 365578" descr="2006112923537565"/>
          <p:cNvPicPr>
            <a:picLocks noChangeAspect="1"/>
          </p:cNvPicPr>
          <p:nvPr/>
        </p:nvPicPr>
        <p:blipFill>
          <a:blip r:embed="rId5"/>
          <a:stretch>
            <a:fillRect/>
          </a:stretch>
        </p:blipFill>
        <p:spPr>
          <a:xfrm>
            <a:off x="6084888" y="1412875"/>
            <a:ext cx="1466850" cy="1285875"/>
          </a:xfrm>
          <a:prstGeom prst="rect">
            <a:avLst/>
          </a:prstGeom>
          <a:noFill/>
          <a:ln w="9525">
            <a:noFill/>
          </a:ln>
        </p:spPr>
      </p:pic>
      <p:pic>
        <p:nvPicPr>
          <p:cNvPr id="55307" name="图片 365579" descr="2006113001626757"/>
          <p:cNvPicPr>
            <a:picLocks noChangeAspect="1"/>
          </p:cNvPicPr>
          <p:nvPr/>
        </p:nvPicPr>
        <p:blipFill>
          <a:blip r:embed="rId6"/>
          <a:stretch>
            <a:fillRect/>
          </a:stretch>
        </p:blipFill>
        <p:spPr>
          <a:xfrm>
            <a:off x="1116013" y="2924175"/>
            <a:ext cx="1466850" cy="1285875"/>
          </a:xfrm>
          <a:prstGeom prst="rect">
            <a:avLst/>
          </a:prstGeom>
          <a:noFill/>
          <a:ln w="9525">
            <a:noFill/>
          </a:ln>
        </p:spPr>
      </p:pic>
      <p:pic>
        <p:nvPicPr>
          <p:cNvPr id="55308" name="图片 365580" descr="2006113001737172"/>
          <p:cNvPicPr>
            <a:picLocks noChangeAspect="1"/>
          </p:cNvPicPr>
          <p:nvPr/>
        </p:nvPicPr>
        <p:blipFill>
          <a:blip r:embed="rId7"/>
          <a:stretch>
            <a:fillRect/>
          </a:stretch>
        </p:blipFill>
        <p:spPr>
          <a:xfrm>
            <a:off x="2771775" y="2924175"/>
            <a:ext cx="1466850" cy="1285875"/>
          </a:xfrm>
          <a:prstGeom prst="rect">
            <a:avLst/>
          </a:prstGeom>
          <a:noFill/>
          <a:ln w="9525">
            <a:noFill/>
          </a:ln>
        </p:spPr>
      </p:pic>
      <p:pic>
        <p:nvPicPr>
          <p:cNvPr id="55309" name="图片 365581" descr="2006113002945197"/>
          <p:cNvPicPr>
            <a:picLocks noChangeAspect="1"/>
          </p:cNvPicPr>
          <p:nvPr/>
        </p:nvPicPr>
        <p:blipFill>
          <a:blip r:embed="rId8"/>
          <a:stretch>
            <a:fillRect/>
          </a:stretch>
        </p:blipFill>
        <p:spPr>
          <a:xfrm>
            <a:off x="4427538" y="2924175"/>
            <a:ext cx="1466850" cy="1285875"/>
          </a:xfrm>
          <a:prstGeom prst="rect">
            <a:avLst/>
          </a:prstGeom>
          <a:noFill/>
          <a:ln w="9525">
            <a:noFill/>
          </a:ln>
        </p:spPr>
      </p:pic>
      <p:pic>
        <p:nvPicPr>
          <p:cNvPr id="55310" name="图片 365582" descr="2006113003140127"/>
          <p:cNvPicPr>
            <a:picLocks noChangeAspect="1"/>
          </p:cNvPicPr>
          <p:nvPr/>
        </p:nvPicPr>
        <p:blipFill>
          <a:blip r:embed="rId9"/>
          <a:stretch>
            <a:fillRect/>
          </a:stretch>
        </p:blipFill>
        <p:spPr>
          <a:xfrm>
            <a:off x="6084888" y="2924175"/>
            <a:ext cx="1466850" cy="1285875"/>
          </a:xfrm>
          <a:prstGeom prst="rect">
            <a:avLst/>
          </a:prstGeom>
          <a:noFill/>
          <a:ln w="9525">
            <a:noFill/>
          </a:ln>
        </p:spPr>
      </p:pic>
      <p:pic>
        <p:nvPicPr>
          <p:cNvPr id="55311" name="图片 365583" descr="2006113004926233"/>
          <p:cNvPicPr>
            <a:picLocks noChangeAspect="1"/>
          </p:cNvPicPr>
          <p:nvPr/>
        </p:nvPicPr>
        <p:blipFill>
          <a:blip r:embed="rId10"/>
          <a:stretch>
            <a:fillRect/>
          </a:stretch>
        </p:blipFill>
        <p:spPr>
          <a:xfrm>
            <a:off x="1116013" y="4437063"/>
            <a:ext cx="1466850" cy="1285875"/>
          </a:xfrm>
          <a:prstGeom prst="rect">
            <a:avLst/>
          </a:prstGeom>
          <a:noFill/>
          <a:ln w="9525">
            <a:noFill/>
          </a:ln>
        </p:spPr>
      </p:pic>
      <p:pic>
        <p:nvPicPr>
          <p:cNvPr id="55312" name="图片 365584" descr="2006113020504698"/>
          <p:cNvPicPr>
            <a:picLocks noChangeAspect="1"/>
          </p:cNvPicPr>
          <p:nvPr/>
        </p:nvPicPr>
        <p:blipFill>
          <a:blip r:embed="rId11"/>
          <a:stretch>
            <a:fillRect/>
          </a:stretch>
        </p:blipFill>
        <p:spPr>
          <a:xfrm>
            <a:off x="2771775" y="4437063"/>
            <a:ext cx="1466850" cy="1285875"/>
          </a:xfrm>
          <a:prstGeom prst="rect">
            <a:avLst/>
          </a:prstGeom>
          <a:noFill/>
          <a:ln w="9525">
            <a:noFill/>
          </a:ln>
        </p:spPr>
      </p:pic>
      <p:pic>
        <p:nvPicPr>
          <p:cNvPr id="55313" name="图片 365585" descr="20061129235248802"/>
          <p:cNvPicPr>
            <a:picLocks noChangeAspect="1"/>
          </p:cNvPicPr>
          <p:nvPr/>
        </p:nvPicPr>
        <p:blipFill>
          <a:blip r:embed="rId12"/>
          <a:stretch>
            <a:fillRect/>
          </a:stretch>
        </p:blipFill>
        <p:spPr>
          <a:xfrm>
            <a:off x="4427538" y="4437063"/>
            <a:ext cx="1466850" cy="1285875"/>
          </a:xfrm>
          <a:prstGeom prst="rect">
            <a:avLst/>
          </a:prstGeom>
          <a:noFill/>
          <a:ln w="9525">
            <a:noFill/>
          </a:ln>
        </p:spPr>
      </p:pic>
      <p:pic>
        <p:nvPicPr>
          <p:cNvPr id="55314" name="图片 365587" descr="20061130205021729"/>
          <p:cNvPicPr>
            <a:picLocks noChangeAspect="1"/>
          </p:cNvPicPr>
          <p:nvPr/>
        </p:nvPicPr>
        <p:blipFill>
          <a:blip r:embed="rId13"/>
          <a:stretch>
            <a:fillRect/>
          </a:stretch>
        </p:blipFill>
        <p:spPr>
          <a:xfrm>
            <a:off x="6084888" y="4437063"/>
            <a:ext cx="1466850" cy="1285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5574"/>
                                        </p:tgtEl>
                                        <p:attrNameLst>
                                          <p:attrName>style.visibility</p:attrName>
                                        </p:attrNameLst>
                                      </p:cBhvr>
                                      <p:to>
                                        <p:strVal val="visible"/>
                                      </p:to>
                                    </p:set>
                                    <p:anim calcmode="lin" valueType="num">
                                      <p:cBhvr additive="base">
                                        <p:cTn id="7" dur="500" fill="hold"/>
                                        <p:tgtEl>
                                          <p:spTgt spid="365574"/>
                                        </p:tgtEl>
                                        <p:attrNameLst>
                                          <p:attrName>ppt_x</p:attrName>
                                        </p:attrNameLst>
                                      </p:cBhvr>
                                      <p:tavLst>
                                        <p:tav tm="0">
                                          <p:val>
                                            <p:strVal val="#ppt_x"/>
                                          </p:val>
                                        </p:tav>
                                        <p:tav tm="100000">
                                          <p:val>
                                            <p:strVal val="#ppt_x"/>
                                          </p:val>
                                        </p:tav>
                                      </p:tavLst>
                                    </p:anim>
                                    <p:anim calcmode="lin" valueType="num">
                                      <p:cBhvr additive="base">
                                        <p:cTn id="8" dur="500" fill="hold"/>
                                        <p:tgtEl>
                                          <p:spTgt spid="365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7" name="图片 38502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57348" name="文本框 38502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85030" name="矩形 385029"/>
          <p:cNvSpPr/>
          <p:nvPr/>
        </p:nvSpPr>
        <p:spPr>
          <a:xfrm>
            <a:off x="1042988" y="908050"/>
            <a:ext cx="6985000" cy="48164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28</a:t>
            </a:r>
            <a:r>
              <a:rPr lang="zh-CN" altLang="en-US" sz="2000" dirty="0">
                <a:solidFill>
                  <a:schemeClr val="tx1"/>
                </a:solidFill>
                <a:latin typeface="Times New Roman" panose="02020603050405020304" pitchFamily="18" charset="0"/>
                <a:ea typeface="宋体" panose="02010600030101010101" pitchFamily="2" charset="-122"/>
              </a:rPr>
              <a:t>、操作过程中安全注意事项（已电厂</a:t>
            </a:r>
            <a:r>
              <a:rPr lang="en-US" altLang="zh-CN" sz="2000">
                <a:solidFill>
                  <a:schemeClr val="tx1"/>
                </a:solidFill>
                <a:latin typeface="Times New Roman" panose="02020603050405020304" pitchFamily="18" charset="0"/>
                <a:ea typeface="宋体" panose="02010600030101010101" pitchFamily="2" charset="-122"/>
              </a:rPr>
              <a:t>CNDQ</a:t>
            </a:r>
            <a:r>
              <a:rPr lang="zh-CN" altLang="en-US" sz="2000" dirty="0">
                <a:solidFill>
                  <a:schemeClr val="tx1"/>
                </a:solidFill>
                <a:latin typeface="Times New Roman" panose="02020603050405020304" pitchFamily="18" charset="0"/>
                <a:ea typeface="宋体" panose="02010600030101010101" pitchFamily="2" charset="-122"/>
              </a:rPr>
              <a:t>系列设备为例）</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框架一（设备位号：</a:t>
            </a:r>
            <a:r>
              <a:rPr lang="en-US" altLang="zh-CN" sz="2000">
                <a:solidFill>
                  <a:schemeClr val="tx1"/>
                </a:solidFill>
                <a:latin typeface="Times New Roman" panose="02020603050405020304" pitchFamily="18" charset="0"/>
                <a:ea typeface="宋体" panose="02010600030101010101" pitchFamily="2" charset="-122"/>
              </a:rPr>
              <a:t>1000</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制氢设备开车前或进行动火检修时必须使用氮气进行吹扫置</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换，否则会发生爆炸危险。</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电解槽（设备位号：</a:t>
            </a:r>
            <a:r>
              <a:rPr lang="en-US" altLang="zh-CN" sz="2000">
                <a:solidFill>
                  <a:schemeClr val="tx1"/>
                </a:solidFill>
                <a:latin typeface="Times New Roman" panose="02020603050405020304" pitchFamily="18" charset="0"/>
                <a:ea typeface="宋体" panose="02010600030101010101" pitchFamily="2" charset="-122"/>
              </a:rPr>
              <a:t>1001</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、电解槽（设备位号：</a:t>
            </a:r>
            <a:r>
              <a:rPr lang="en-US" altLang="zh-CN" sz="2000">
                <a:solidFill>
                  <a:schemeClr val="tx1"/>
                </a:solidFill>
                <a:latin typeface="Times New Roman" panose="02020603050405020304" pitchFamily="18" charset="0"/>
                <a:ea typeface="宋体" panose="02010600030101010101" pitchFamily="2" charset="-122"/>
              </a:rPr>
              <a:t>1001</a:t>
            </a:r>
            <a:r>
              <a:rPr lang="zh-CN" altLang="en-US" sz="2000" dirty="0">
                <a:solidFill>
                  <a:schemeClr val="tx1"/>
                </a:solidFill>
                <a:latin typeface="Times New Roman" panose="02020603050405020304" pitchFamily="18" charset="0"/>
                <a:ea typeface="宋体" panose="02010600030101010101" pitchFamily="2" charset="-122"/>
              </a:rPr>
              <a:t>）运行时禁止金属导体接触</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否则将 会发生短路。</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、电解小室间短路，将造成电解槽小室损坏。电解槽小室与端压板或拉紧螺栓短路，将造成电解槽小室、端压板或拉紧螺 栓损坏。</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57350" name="矩形 385030"/>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57351" name="图片 385691" descr="02024"/>
          <p:cNvPicPr>
            <a:picLocks noChangeAspect="1"/>
          </p:cNvPicPr>
          <p:nvPr/>
        </p:nvPicPr>
        <p:blipFill>
          <a:blip r:embed="rId2"/>
          <a:stretch>
            <a:fillRect/>
          </a:stretch>
        </p:blipFill>
        <p:spPr>
          <a:xfrm>
            <a:off x="684213" y="3068638"/>
            <a:ext cx="333375" cy="304800"/>
          </a:xfrm>
          <a:prstGeom prst="rect">
            <a:avLst/>
          </a:prstGeom>
          <a:noFill/>
          <a:ln w="9525">
            <a:noFill/>
          </a:ln>
        </p:spPr>
      </p:pic>
      <p:pic>
        <p:nvPicPr>
          <p:cNvPr id="57352" name="图片 385692" descr="02024"/>
          <p:cNvPicPr>
            <a:picLocks noChangeAspect="1"/>
          </p:cNvPicPr>
          <p:nvPr/>
        </p:nvPicPr>
        <p:blipFill>
          <a:blip r:embed="rId2"/>
          <a:stretch>
            <a:fillRect/>
          </a:stretch>
        </p:blipFill>
        <p:spPr>
          <a:xfrm>
            <a:off x="684213" y="1700213"/>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5030"/>
                                        </p:tgtEl>
                                        <p:attrNameLst>
                                          <p:attrName>style.visibility</p:attrName>
                                        </p:attrNameLst>
                                      </p:cBhvr>
                                      <p:to>
                                        <p:strVal val="visible"/>
                                      </p:to>
                                    </p:set>
                                    <p:anim calcmode="lin" valueType="num">
                                      <p:cBhvr additive="base">
                                        <p:cTn id="7" dur="500" fill="hold"/>
                                        <p:tgtEl>
                                          <p:spTgt spid="385030"/>
                                        </p:tgtEl>
                                        <p:attrNameLst>
                                          <p:attrName>ppt_x</p:attrName>
                                        </p:attrNameLst>
                                      </p:cBhvr>
                                      <p:tavLst>
                                        <p:tav tm="0">
                                          <p:val>
                                            <p:strVal val="#ppt_x"/>
                                          </p:val>
                                        </p:tav>
                                        <p:tav tm="100000">
                                          <p:val>
                                            <p:strVal val="#ppt_x"/>
                                          </p:val>
                                        </p:tav>
                                      </p:tavLst>
                                    </p:anim>
                                    <p:anim calcmode="lin" valueType="num">
                                      <p:cBhvr additive="base">
                                        <p:cTn id="8" dur="500" fill="hold"/>
                                        <p:tgtEl>
                                          <p:spTgt spid="385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5" name="图片 38912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59396" name="文本框 38912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89126" name="矩形 389125"/>
          <p:cNvSpPr/>
          <p:nvPr/>
        </p:nvSpPr>
        <p:spPr>
          <a:xfrm>
            <a:off x="1042988" y="908050"/>
            <a:ext cx="6985000" cy="5121275"/>
          </a:xfrm>
          <a:prstGeom prst="rect">
            <a:avLst/>
          </a:prstGeom>
          <a:noFill/>
          <a:ln w="9525">
            <a:noFill/>
          </a:ln>
        </p:spPr>
        <p:txBody>
          <a:bodyPr anchor="t" anchorCtr="0">
            <a:spAutoFit/>
          </a:bodyPr>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、电解槽（设备位号：</a:t>
            </a:r>
            <a:r>
              <a:rPr lang="en-US" altLang="zh-CN" sz="2000">
                <a:solidFill>
                  <a:schemeClr val="tx1"/>
                </a:solidFill>
                <a:latin typeface="Times New Roman" panose="02020603050405020304" pitchFamily="18" charset="0"/>
                <a:ea typeface="宋体" panose="02010600030101010101" pitchFamily="2" charset="-122"/>
              </a:rPr>
              <a:t>1001</a:t>
            </a:r>
            <a:r>
              <a:rPr lang="zh-CN" altLang="en-US" sz="2000" dirty="0">
                <a:solidFill>
                  <a:schemeClr val="tx1"/>
                </a:solidFill>
                <a:latin typeface="Times New Roman" panose="02020603050405020304" pitchFamily="18" charset="0"/>
                <a:ea typeface="宋体" panose="02010600030101010101" pitchFamily="2" charset="-122"/>
              </a:rPr>
              <a:t>）接线端子暴露在地面以上，请设 置隔离栅栏已防止人员触电。（</a:t>
            </a:r>
            <a:r>
              <a:rPr lang="en-US" altLang="zh-CN" sz="2000">
                <a:solidFill>
                  <a:schemeClr val="tx1"/>
                </a:solidFill>
                <a:latin typeface="Times New Roman" panose="02020603050405020304" pitchFamily="18" charset="0"/>
                <a:ea typeface="宋体" panose="02010600030101010101" pitchFamily="2" charset="-122"/>
              </a:rPr>
              <a:t>10</a:t>
            </a:r>
            <a:r>
              <a:rPr lang="zh-CN" altLang="en-US" sz="2000" dirty="0">
                <a:solidFill>
                  <a:schemeClr val="tx1"/>
                </a:solidFill>
                <a:latin typeface="Times New Roman" panose="02020603050405020304" pitchFamily="18" charset="0"/>
                <a:ea typeface="宋体" panose="02010600030101010101" pitchFamily="2" charset="-122"/>
              </a:rPr>
              <a:t>立方以上设备）</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4</a:t>
            </a:r>
            <a:r>
              <a:rPr lang="zh-CN" altLang="en-US" sz="2000" dirty="0">
                <a:solidFill>
                  <a:schemeClr val="tx1"/>
                </a:solidFill>
                <a:latin typeface="Times New Roman" panose="02020603050405020304" pitchFamily="18" charset="0"/>
                <a:ea typeface="宋体" panose="02010600030101010101" pitchFamily="2" charset="-122"/>
              </a:rPr>
              <a:t>、电解槽（设备位号：</a:t>
            </a:r>
            <a:r>
              <a:rPr lang="en-US" altLang="zh-CN" sz="2000">
                <a:solidFill>
                  <a:schemeClr val="tx1"/>
                </a:solidFill>
                <a:latin typeface="Times New Roman" panose="02020603050405020304" pitchFamily="18" charset="0"/>
                <a:ea typeface="宋体" panose="02010600030101010101" pitchFamily="2" charset="-122"/>
              </a:rPr>
              <a:t>1001</a:t>
            </a:r>
            <a:r>
              <a:rPr lang="zh-CN" altLang="en-US" sz="2000" dirty="0">
                <a:solidFill>
                  <a:schemeClr val="tx1"/>
                </a:solidFill>
                <a:latin typeface="Times New Roman" panose="02020603050405020304" pitchFamily="18" charset="0"/>
                <a:ea typeface="宋体" panose="02010600030101010101" pitchFamily="2" charset="-122"/>
              </a:rPr>
              <a:t>）接线端子禁止人员触摸，防止人员触电。（</a:t>
            </a:r>
            <a:r>
              <a:rPr lang="en-US" altLang="zh-CN" sz="2000">
                <a:solidFill>
                  <a:schemeClr val="tx1"/>
                </a:solidFill>
                <a:latin typeface="Times New Roman" panose="02020603050405020304" pitchFamily="18" charset="0"/>
                <a:ea typeface="宋体" panose="02010600030101010101" pitchFamily="2" charset="-122"/>
              </a:rPr>
              <a:t>10</a:t>
            </a:r>
            <a:r>
              <a:rPr lang="zh-CN" altLang="en-US" sz="2000" dirty="0">
                <a:solidFill>
                  <a:schemeClr val="tx1"/>
                </a:solidFill>
                <a:latin typeface="Times New Roman" panose="02020603050405020304" pitchFamily="18" charset="0"/>
                <a:ea typeface="宋体" panose="02010600030101010101" pitchFamily="2" charset="-122"/>
              </a:rPr>
              <a:t>立方以下设备）</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5</a:t>
            </a:r>
            <a:r>
              <a:rPr lang="zh-CN" altLang="en-US" sz="2000" dirty="0">
                <a:solidFill>
                  <a:schemeClr val="tx1"/>
                </a:solidFill>
                <a:latin typeface="Times New Roman" panose="02020603050405020304" pitchFamily="18" charset="0"/>
                <a:ea typeface="宋体" panose="02010600030101010101" pitchFamily="2" charset="-122"/>
              </a:rPr>
              <a:t>、电解槽（设备位号：</a:t>
            </a:r>
            <a:r>
              <a:rPr lang="en-US" altLang="zh-CN" sz="2000">
                <a:solidFill>
                  <a:schemeClr val="tx1"/>
                </a:solidFill>
                <a:latin typeface="Times New Roman" panose="02020603050405020304" pitchFamily="18" charset="0"/>
                <a:ea typeface="宋体" panose="02010600030101010101" pitchFamily="2" charset="-122"/>
              </a:rPr>
              <a:t>1001</a:t>
            </a:r>
            <a:r>
              <a:rPr lang="zh-CN" altLang="en-US" sz="2000" dirty="0">
                <a:solidFill>
                  <a:schemeClr val="tx1"/>
                </a:solidFill>
                <a:latin typeface="Times New Roman" panose="02020603050405020304" pitchFamily="18" charset="0"/>
                <a:ea typeface="宋体" panose="02010600030101010101" pitchFamily="2" charset="-122"/>
              </a:rPr>
              <a:t>）本体和出气管道运行温度较高，禁止触摸以防烫伤。</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氢、氧分离器（设备位号：</a:t>
            </a:r>
            <a:r>
              <a:rPr lang="en-US" altLang="zh-CN" sz="2000">
                <a:solidFill>
                  <a:schemeClr val="tx1"/>
                </a:solidFill>
                <a:latin typeface="Times New Roman" panose="02020603050405020304" pitchFamily="18" charset="0"/>
                <a:ea typeface="宋体" panose="02010600030101010101" pitchFamily="2" charset="-122"/>
              </a:rPr>
              <a:t>1002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1003</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、氢、氧分离器氢、氧气进口管道，运行温度较高，禁止</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触摸以防烫伤。</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碱液循环泵（设备位号：</a:t>
            </a:r>
            <a:r>
              <a:rPr lang="en-US" altLang="zh-CN" sz="2000">
                <a:solidFill>
                  <a:schemeClr val="tx1"/>
                </a:solidFill>
                <a:latin typeface="Times New Roman" panose="02020603050405020304" pitchFamily="18" charset="0"/>
                <a:ea typeface="宋体" panose="02010600030101010101" pitchFamily="2" charset="-122"/>
              </a:rPr>
              <a:t>1M11</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、碱液循环泵（设备位号：</a:t>
            </a:r>
            <a:r>
              <a:rPr lang="en-US" altLang="zh-CN" sz="2000">
                <a:solidFill>
                  <a:schemeClr val="tx1"/>
                </a:solidFill>
                <a:latin typeface="Times New Roman" panose="02020603050405020304" pitchFamily="18" charset="0"/>
                <a:ea typeface="宋体" panose="02010600030101010101" pitchFamily="2" charset="-122"/>
              </a:rPr>
              <a:t>1M11</a:t>
            </a:r>
            <a:r>
              <a:rPr lang="zh-CN" altLang="en-US" sz="2000" dirty="0">
                <a:solidFill>
                  <a:schemeClr val="tx1"/>
                </a:solidFill>
                <a:latin typeface="Times New Roman" panose="02020603050405020304" pitchFamily="18" charset="0"/>
                <a:ea typeface="宋体" panose="02010600030101010101" pitchFamily="2" charset="-122"/>
              </a:rPr>
              <a:t>）打开排气阀时须缓慢操</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59398" name="矩形 389126"/>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59399" name="图片 389127" descr="02024"/>
          <p:cNvPicPr>
            <a:picLocks noChangeAspect="1"/>
          </p:cNvPicPr>
          <p:nvPr/>
        </p:nvPicPr>
        <p:blipFill>
          <a:blip r:embed="rId2"/>
          <a:stretch>
            <a:fillRect/>
          </a:stretch>
        </p:blipFill>
        <p:spPr>
          <a:xfrm>
            <a:off x="755650" y="3789363"/>
            <a:ext cx="333375" cy="304800"/>
          </a:xfrm>
          <a:prstGeom prst="rect">
            <a:avLst/>
          </a:prstGeom>
          <a:noFill/>
          <a:ln w="9525">
            <a:noFill/>
          </a:ln>
        </p:spPr>
      </p:pic>
      <p:pic>
        <p:nvPicPr>
          <p:cNvPr id="59400" name="图片 389129" descr="02024"/>
          <p:cNvPicPr>
            <a:picLocks noChangeAspect="1"/>
          </p:cNvPicPr>
          <p:nvPr/>
        </p:nvPicPr>
        <p:blipFill>
          <a:blip r:embed="rId2"/>
          <a:stretch>
            <a:fillRect/>
          </a:stretch>
        </p:blipFill>
        <p:spPr>
          <a:xfrm>
            <a:off x="755650" y="5157788"/>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gtEl>
                                        <p:attrNameLst>
                                          <p:attrName>style.visibility</p:attrName>
                                        </p:attrNameLst>
                                      </p:cBhvr>
                                      <p:to>
                                        <p:strVal val="visible"/>
                                      </p:to>
                                    </p:set>
                                    <p:anim calcmode="lin" valueType="num">
                                      <p:cBhvr additive="base">
                                        <p:cTn id="7" dur="500" fill="hold"/>
                                        <p:tgtEl>
                                          <p:spTgt spid="389126"/>
                                        </p:tgtEl>
                                        <p:attrNameLst>
                                          <p:attrName>ppt_x</p:attrName>
                                        </p:attrNameLst>
                                      </p:cBhvr>
                                      <p:tavLst>
                                        <p:tav tm="0">
                                          <p:val>
                                            <p:strVal val="#ppt_x"/>
                                          </p:val>
                                        </p:tav>
                                        <p:tav tm="100000">
                                          <p:val>
                                            <p:strVal val="#ppt_x"/>
                                          </p:val>
                                        </p:tav>
                                      </p:tavLst>
                                    </p:anim>
                                    <p:anim calcmode="lin" valueType="num">
                                      <p:cBhvr additive="base">
                                        <p:cTn id="8" dur="500" fill="hold"/>
                                        <p:tgtEl>
                                          <p:spTgt spid="389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3" name="图片 39117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61444" name="文本框 39117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91174" name="矩形 391173"/>
          <p:cNvSpPr/>
          <p:nvPr/>
        </p:nvSpPr>
        <p:spPr>
          <a:xfrm>
            <a:off x="1042988" y="908050"/>
            <a:ext cx="6985000" cy="51212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作，并用软管连接出口管道，将排出物引致容器中，防止碱液腐蚀设备和伤害操作人员。</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、碱液循环泵（设备位号：</a:t>
            </a:r>
            <a:r>
              <a:rPr lang="en-US" altLang="zh-CN" sz="2000">
                <a:solidFill>
                  <a:schemeClr val="tx1"/>
                </a:solidFill>
                <a:latin typeface="Times New Roman" panose="02020603050405020304" pitchFamily="18" charset="0"/>
                <a:ea typeface="宋体" panose="02010600030101010101" pitchFamily="2" charset="-122"/>
              </a:rPr>
              <a:t>1M11</a:t>
            </a:r>
            <a:r>
              <a:rPr lang="zh-CN" altLang="en-US" sz="2000" dirty="0">
                <a:solidFill>
                  <a:schemeClr val="tx1"/>
                </a:solidFill>
                <a:latin typeface="Times New Roman" panose="02020603050405020304" pitchFamily="18" charset="0"/>
                <a:ea typeface="宋体" panose="02010600030101010101" pitchFamily="2" charset="-122"/>
              </a:rPr>
              <a:t>）电机不得开车带电检修，否则会发生爆炸危险。</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脱氧器（设备位号：</a:t>
            </a:r>
            <a:r>
              <a:rPr lang="en-US" altLang="zh-CN" sz="2000">
                <a:solidFill>
                  <a:schemeClr val="tx1"/>
                </a:solidFill>
                <a:latin typeface="Times New Roman" panose="02020603050405020304" pitchFamily="18" charset="0"/>
                <a:ea typeface="宋体" panose="02010600030101010101" pitchFamily="2" charset="-122"/>
              </a:rPr>
              <a:t>1111</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、脱氧器（设备位号：</a:t>
            </a:r>
            <a:r>
              <a:rPr lang="en-US" altLang="zh-CN" sz="2000">
                <a:solidFill>
                  <a:schemeClr val="tx1"/>
                </a:solidFill>
                <a:latin typeface="Times New Roman" panose="02020603050405020304" pitchFamily="18" charset="0"/>
                <a:ea typeface="宋体" panose="02010600030101010101" pitchFamily="2" charset="-122"/>
              </a:rPr>
              <a:t>1111</a:t>
            </a:r>
            <a:r>
              <a:rPr lang="zh-CN" altLang="en-US" sz="2000" dirty="0">
                <a:solidFill>
                  <a:schemeClr val="tx1"/>
                </a:solidFill>
                <a:latin typeface="Times New Roman" panose="02020603050405020304" pitchFamily="18" charset="0"/>
                <a:ea typeface="宋体" panose="02010600030101010101" pitchFamily="2" charset="-122"/>
              </a:rPr>
              <a:t>）及气体出口管道运行温度较高，禁止触摸以防烫伤。</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、干燥器（设备位号：</a:t>
            </a:r>
            <a:r>
              <a:rPr lang="en-US" altLang="zh-CN" sz="2000">
                <a:solidFill>
                  <a:schemeClr val="tx1"/>
                </a:solidFill>
                <a:latin typeface="Times New Roman" panose="02020603050405020304" pitchFamily="18" charset="0"/>
                <a:ea typeface="宋体" panose="02010600030101010101" pitchFamily="2" charset="-122"/>
              </a:rPr>
              <a:t>1121</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1122</a:t>
            </a:r>
            <a:r>
              <a:rPr lang="zh-CN" altLang="en-US" sz="2000" dirty="0">
                <a:solidFill>
                  <a:schemeClr val="tx1"/>
                </a:solidFill>
                <a:latin typeface="Times New Roman" panose="02020603050405020304" pitchFamily="18" charset="0"/>
                <a:ea typeface="宋体" panose="02010600030101010101" pitchFamily="2" charset="-122"/>
              </a:rPr>
              <a:t>）上加热器不得开车带电检修，否则会发生爆炸危险。</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设备补水阀门（设备位号：</a:t>
            </a:r>
            <a:r>
              <a:rPr lang="en-US" altLang="zh-CN" sz="2000">
                <a:solidFill>
                  <a:schemeClr val="tx1"/>
                </a:solidFill>
                <a:latin typeface="Times New Roman" panose="02020603050405020304" pitchFamily="18" charset="0"/>
                <a:ea typeface="宋体" panose="02010600030101010101" pitchFamily="2" charset="-122"/>
              </a:rPr>
              <a:t>Q1121</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Q1122</a:t>
            </a:r>
            <a:r>
              <a:rPr lang="zh-CN" altLang="en-US" sz="2000" dirty="0">
                <a:solidFill>
                  <a:schemeClr val="tx1"/>
                </a:solidFill>
                <a:latin typeface="Times New Roman" panose="02020603050405020304" pitchFamily="18" charset="0"/>
                <a:ea typeface="宋体" panose="02010600030101010101" pitchFamily="2" charset="-122"/>
              </a:rPr>
              <a:t>）严禁同时打开， </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防止设备运行时氢、氧气通过管道混合产生危险。</a:t>
            </a:r>
            <a:endParaRPr lang="zh-CN" altLang="en-US" dirty="0">
              <a:latin typeface="Times New Roman" panose="02020603050405020304" pitchFamily="18" charset="0"/>
              <a:ea typeface="宋体" panose="02010600030101010101" pitchFamily="2" charset="-122"/>
            </a:endParaRPr>
          </a:p>
        </p:txBody>
      </p:sp>
      <p:sp>
        <p:nvSpPr>
          <p:cNvPr id="61446" name="矩形 391174"/>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61447" name="图片 391175" descr="02024"/>
          <p:cNvPicPr>
            <a:picLocks noChangeAspect="1"/>
          </p:cNvPicPr>
          <p:nvPr/>
        </p:nvPicPr>
        <p:blipFill>
          <a:blip r:embed="rId2"/>
          <a:stretch>
            <a:fillRect/>
          </a:stretch>
        </p:blipFill>
        <p:spPr>
          <a:xfrm>
            <a:off x="684213" y="2924175"/>
            <a:ext cx="333375" cy="304800"/>
          </a:xfrm>
          <a:prstGeom prst="rect">
            <a:avLst/>
          </a:prstGeom>
          <a:noFill/>
          <a:ln w="9525">
            <a:noFill/>
          </a:ln>
        </p:spPr>
      </p:pic>
      <p:pic>
        <p:nvPicPr>
          <p:cNvPr id="61448" name="图片 391176" descr="02024"/>
          <p:cNvPicPr>
            <a:picLocks noChangeAspect="1"/>
          </p:cNvPicPr>
          <p:nvPr/>
        </p:nvPicPr>
        <p:blipFill>
          <a:blip r:embed="rId2"/>
          <a:stretch>
            <a:fillRect/>
          </a:stretch>
        </p:blipFill>
        <p:spPr>
          <a:xfrm>
            <a:off x="755650" y="5157788"/>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1174"/>
                                        </p:tgtEl>
                                        <p:attrNameLst>
                                          <p:attrName>style.visibility</p:attrName>
                                        </p:attrNameLst>
                                      </p:cBhvr>
                                      <p:to>
                                        <p:strVal val="visible"/>
                                      </p:to>
                                    </p:set>
                                    <p:anim calcmode="lin" valueType="num">
                                      <p:cBhvr additive="base">
                                        <p:cTn id="7" dur="500" fill="hold"/>
                                        <p:tgtEl>
                                          <p:spTgt spid="391174"/>
                                        </p:tgtEl>
                                        <p:attrNameLst>
                                          <p:attrName>ppt_x</p:attrName>
                                        </p:attrNameLst>
                                      </p:cBhvr>
                                      <p:tavLst>
                                        <p:tav tm="0">
                                          <p:val>
                                            <p:strVal val="#ppt_x"/>
                                          </p:val>
                                        </p:tav>
                                        <p:tav tm="100000">
                                          <p:val>
                                            <p:strVal val="#ppt_x"/>
                                          </p:val>
                                        </p:tav>
                                      </p:tavLst>
                                    </p:anim>
                                    <p:anim calcmode="lin" valueType="num">
                                      <p:cBhvr additive="base">
                                        <p:cTn id="8" dur="500" fill="hold"/>
                                        <p:tgtEl>
                                          <p:spTgt spid="391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1" name="图片 39321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63492" name="文本框 39322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93222" name="矩形 393221"/>
          <p:cNvSpPr/>
          <p:nvPr/>
        </p:nvSpPr>
        <p:spPr>
          <a:xfrm>
            <a:off x="1042988" y="908050"/>
            <a:ext cx="6985000" cy="4664075"/>
          </a:xfrm>
          <a:prstGeom prst="rect">
            <a:avLst/>
          </a:prstGeom>
          <a:noFill/>
          <a:ln w="9525">
            <a:noFill/>
          </a:ln>
        </p:spPr>
        <p:txBody>
          <a:bodyPr anchor="t" anchorCtr="0">
            <a:spAutoFit/>
          </a:bodyPr>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设备配碱、退碱阀门（设备位号：</a:t>
            </a:r>
            <a:r>
              <a:rPr lang="en-US" altLang="zh-CN" sz="2000">
                <a:solidFill>
                  <a:schemeClr val="tx1"/>
                </a:solidFill>
                <a:latin typeface="Times New Roman" panose="02020603050405020304" pitchFamily="18" charset="0"/>
                <a:ea typeface="宋体" panose="02010600030101010101" pitchFamily="2" charset="-122"/>
              </a:rPr>
              <a:t>Q1042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Q1043</a:t>
            </a:r>
            <a:r>
              <a:rPr lang="zh-CN" altLang="en-US" sz="2000" dirty="0">
                <a:solidFill>
                  <a:schemeClr val="tx1"/>
                </a:solidFill>
                <a:latin typeface="Times New Roman" panose="02020603050405020304" pitchFamily="18" charset="0"/>
                <a:ea typeface="宋体" panose="02010600030101010101" pitchFamily="2" charset="-122"/>
              </a:rPr>
              <a:t>）严禁在设</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备运行时打开，否则设备将会发生爆炸危险。 </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设备发生失气、失电导致设备连锁停车调节阀复位关闭，手</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动打开放空阀（设备位号：</a:t>
            </a:r>
            <a:r>
              <a:rPr lang="en-US" altLang="zh-CN" sz="2000">
                <a:solidFill>
                  <a:schemeClr val="tx1"/>
                </a:solidFill>
                <a:latin typeface="Times New Roman" panose="02020603050405020304" pitchFamily="18" charset="0"/>
                <a:ea typeface="宋体" panose="02010600030101010101" pitchFamily="2" charset="-122"/>
              </a:rPr>
              <a:t>J1012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J1013</a:t>
            </a:r>
            <a:r>
              <a:rPr lang="zh-CN" altLang="en-US" sz="2000" dirty="0">
                <a:solidFill>
                  <a:schemeClr val="tx1"/>
                </a:solidFill>
                <a:latin typeface="Times New Roman" panose="02020603050405020304" pitchFamily="18" charset="0"/>
                <a:ea typeface="宋体" panose="02010600030101010101" pitchFamily="2" charset="-122"/>
              </a:rPr>
              <a:t>）进行设备泄压</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时，须缓慢操作，注意保持氢、氧也为平衡，防止设备液位</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波动过大时氢、氧气混合产生危险。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分析仪表（设备位号</a:t>
            </a:r>
            <a:r>
              <a:rPr lang="en-US" altLang="zh-CN" sz="2000">
                <a:solidFill>
                  <a:schemeClr val="tx1"/>
                </a:solidFill>
                <a:latin typeface="Times New Roman" panose="02020603050405020304" pitchFamily="18" charset="0"/>
                <a:ea typeface="宋体" panose="02010600030101010101" pitchFamily="2" charset="-122"/>
              </a:rPr>
              <a:t>AT1001</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AT1002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MT1101</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T1102</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、分析仪表取样回路减压阀（</a:t>
            </a:r>
            <a:r>
              <a:rPr lang="en-US" altLang="zh-CN" sz="2000">
                <a:solidFill>
                  <a:schemeClr val="tx1"/>
                </a:solidFill>
                <a:latin typeface="Times New Roman" panose="02020603050405020304" pitchFamily="18" charset="0"/>
                <a:ea typeface="宋体" panose="02010600030101010101" pitchFamily="2" charset="-122"/>
              </a:rPr>
              <a:t>Y1010</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Y1011</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Y1110</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Y1111</a:t>
            </a:r>
            <a:r>
              <a:rPr lang="zh-CN" altLang="en-US" sz="2000" dirty="0">
                <a:solidFill>
                  <a:schemeClr val="tx1"/>
                </a:solidFill>
                <a:latin typeface="Times New Roman" panose="02020603050405020304" pitchFamily="18" charset="0"/>
                <a:ea typeface="宋体" panose="02010600030101010101" pitchFamily="2" charset="-122"/>
              </a:rPr>
              <a:t>） 调节严禁超过压力</a:t>
            </a:r>
            <a:r>
              <a:rPr lang="en-US" altLang="zh-CN" sz="2000">
                <a:solidFill>
                  <a:schemeClr val="tx1"/>
                </a:solidFill>
                <a:latin typeface="Times New Roman" panose="02020603050405020304" pitchFamily="18" charset="0"/>
                <a:ea typeface="宋体" panose="02010600030101010101" pitchFamily="2" charset="-122"/>
              </a:rPr>
              <a:t>0.1MPa</a:t>
            </a:r>
            <a:r>
              <a:rPr lang="zh-CN" altLang="en-US" sz="2000" dirty="0">
                <a:solidFill>
                  <a:schemeClr val="tx1"/>
                </a:solidFill>
                <a:latin typeface="Times New Roman" panose="02020603050405020304" pitchFamily="18" charset="0"/>
                <a:ea typeface="宋体" panose="02010600030101010101" pitchFamily="2" charset="-122"/>
              </a:rPr>
              <a:t>，否则将会造成分析仪损坏。</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63494" name="矩形 393222"/>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63495" name="图片 393223" descr="02024"/>
          <p:cNvPicPr>
            <a:picLocks noChangeAspect="1"/>
          </p:cNvPicPr>
          <p:nvPr/>
        </p:nvPicPr>
        <p:blipFill>
          <a:blip r:embed="rId2"/>
          <a:stretch>
            <a:fillRect/>
          </a:stretch>
        </p:blipFill>
        <p:spPr>
          <a:xfrm>
            <a:off x="755650" y="1125538"/>
            <a:ext cx="333375" cy="304800"/>
          </a:xfrm>
          <a:prstGeom prst="rect">
            <a:avLst/>
          </a:prstGeom>
          <a:noFill/>
          <a:ln w="9525">
            <a:noFill/>
          </a:ln>
        </p:spPr>
      </p:pic>
      <p:pic>
        <p:nvPicPr>
          <p:cNvPr id="63496" name="图片 393224" descr="02024"/>
          <p:cNvPicPr>
            <a:picLocks noChangeAspect="1"/>
          </p:cNvPicPr>
          <p:nvPr/>
        </p:nvPicPr>
        <p:blipFill>
          <a:blip r:embed="rId2"/>
          <a:stretch>
            <a:fillRect/>
          </a:stretch>
        </p:blipFill>
        <p:spPr>
          <a:xfrm>
            <a:off x="755650" y="1989138"/>
            <a:ext cx="333375" cy="304800"/>
          </a:xfrm>
          <a:prstGeom prst="rect">
            <a:avLst/>
          </a:prstGeom>
          <a:noFill/>
          <a:ln w="9525">
            <a:noFill/>
          </a:ln>
        </p:spPr>
      </p:pic>
      <p:pic>
        <p:nvPicPr>
          <p:cNvPr id="63497" name="图片 393225" descr="02024"/>
          <p:cNvPicPr>
            <a:picLocks noChangeAspect="1"/>
          </p:cNvPicPr>
          <p:nvPr/>
        </p:nvPicPr>
        <p:blipFill>
          <a:blip r:embed="rId2"/>
          <a:stretch>
            <a:fillRect/>
          </a:stretch>
        </p:blipFill>
        <p:spPr>
          <a:xfrm>
            <a:off x="827088" y="3789363"/>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22"/>
                                        </p:tgtEl>
                                        <p:attrNameLst>
                                          <p:attrName>style.visibility</p:attrName>
                                        </p:attrNameLst>
                                      </p:cBhvr>
                                      <p:to>
                                        <p:strVal val="visible"/>
                                      </p:to>
                                    </p:set>
                                    <p:anim calcmode="lin" valueType="num">
                                      <p:cBhvr additive="base">
                                        <p:cTn id="7" dur="500" fill="hold"/>
                                        <p:tgtEl>
                                          <p:spTgt spid="393222"/>
                                        </p:tgtEl>
                                        <p:attrNameLst>
                                          <p:attrName>ppt_x</p:attrName>
                                        </p:attrNameLst>
                                      </p:cBhvr>
                                      <p:tavLst>
                                        <p:tav tm="0">
                                          <p:val>
                                            <p:strVal val="#ppt_x"/>
                                          </p:val>
                                        </p:tav>
                                        <p:tav tm="100000">
                                          <p:val>
                                            <p:strVal val="#ppt_x"/>
                                          </p:val>
                                        </p:tav>
                                      </p:tavLst>
                                    </p:anim>
                                    <p:anim calcmode="lin" valueType="num">
                                      <p:cBhvr additive="base">
                                        <p:cTn id="8" dur="500" fill="hold"/>
                                        <p:tgtEl>
                                          <p:spTgt spid="393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9" name="图片 40141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65540" name="文本框 40141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401414" name="矩形 401413"/>
          <p:cNvSpPr/>
          <p:nvPr/>
        </p:nvSpPr>
        <p:spPr>
          <a:xfrm>
            <a:off x="1042988" y="908050"/>
            <a:ext cx="6985000" cy="5121275"/>
          </a:xfrm>
          <a:prstGeom prst="rect">
            <a:avLst/>
          </a:prstGeom>
          <a:noFill/>
          <a:ln w="9525">
            <a:noFill/>
          </a:ln>
        </p:spPr>
        <p:txBody>
          <a:bodyPr anchor="t" anchorCtr="0">
            <a:spAutoFit/>
          </a:bodyPr>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框架三（设备位号：</a:t>
            </a:r>
            <a:r>
              <a:rPr lang="en-US" altLang="zh-CN" sz="2000">
                <a:solidFill>
                  <a:schemeClr val="tx1"/>
                </a:solidFill>
                <a:latin typeface="Times New Roman" panose="02020603050405020304" pitchFamily="18" charset="0"/>
                <a:ea typeface="宋体" panose="02010600030101010101" pitchFamily="2" charset="-122"/>
              </a:rPr>
              <a:t>1300</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、碱箱（设备位号：</a:t>
            </a:r>
            <a:r>
              <a:rPr lang="en-US" altLang="zh-CN" sz="2000">
                <a:solidFill>
                  <a:schemeClr val="tx1"/>
                </a:solidFill>
                <a:latin typeface="Times New Roman" panose="02020603050405020304" pitchFamily="18" charset="0"/>
                <a:ea typeface="宋体" panose="02010600030101010101" pitchFamily="2" charset="-122"/>
              </a:rPr>
              <a:t>1302</a:t>
            </a:r>
            <a:r>
              <a:rPr lang="zh-CN" altLang="en-US" sz="2000" dirty="0">
                <a:solidFill>
                  <a:schemeClr val="tx1"/>
                </a:solidFill>
                <a:latin typeface="Times New Roman" panose="02020603050405020304" pitchFamily="18" charset="0"/>
                <a:ea typeface="宋体" panose="02010600030101010101" pitchFamily="2" charset="-122"/>
              </a:rPr>
              <a:t>）用于配置碱液时，操作人员应配置防护眼镜和防护手套，防止腐蚀受伤。</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、原料水严禁使用自来水和其它未经处理的水源，否则会引起气体纯度下降及电解槽的损坏。</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、水箱中的原料水可能含有少量强碱及其他对人体有害的物质，严禁饮用。</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4</a:t>
            </a:r>
            <a:r>
              <a:rPr lang="zh-CN" altLang="en-US" sz="2000" dirty="0">
                <a:solidFill>
                  <a:schemeClr val="tx1"/>
                </a:solidFill>
                <a:latin typeface="Times New Roman" panose="02020603050405020304" pitchFamily="18" charset="0"/>
                <a:ea typeface="宋体" panose="02010600030101010101" pitchFamily="2" charset="-122"/>
              </a:rPr>
              <a:t>、在补碱液时，应关闭补水阀Ｑ</a:t>
            </a:r>
            <a:r>
              <a:rPr lang="en-US" altLang="zh-CN" sz="2000">
                <a:solidFill>
                  <a:schemeClr val="tx1"/>
                </a:solidFill>
                <a:latin typeface="Times New Roman" panose="02020603050405020304" pitchFamily="18" charset="0"/>
                <a:ea typeface="宋体" panose="02010600030101010101" pitchFamily="2" charset="-122"/>
              </a:rPr>
              <a:t>1022</a:t>
            </a:r>
            <a:r>
              <a:rPr lang="zh-CN" altLang="en-US" sz="2000" dirty="0">
                <a:solidFill>
                  <a:schemeClr val="tx1"/>
                </a:solidFill>
                <a:latin typeface="Times New Roman" panose="02020603050405020304" pitchFamily="18" charset="0"/>
                <a:ea typeface="宋体" panose="02010600030101010101" pitchFamily="2" charset="-122"/>
              </a:rPr>
              <a:t>，避免碱液加入氢洗涤器内。</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氢气储罐（设备位号：</a:t>
            </a:r>
            <a:r>
              <a:rPr lang="en-US" altLang="zh-CN" sz="2000">
                <a:solidFill>
                  <a:schemeClr val="tx1"/>
                </a:solidFill>
                <a:latin typeface="Times New Roman" panose="02020603050405020304" pitchFamily="18" charset="0"/>
                <a:ea typeface="宋体" panose="02010600030101010101" pitchFamily="2" charset="-122"/>
              </a:rPr>
              <a:t>1401</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1402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1403</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1404</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、氢气储罐在初次使用前必须进行氮气或充水置换，否则</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65542" name="矩形 401414"/>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65543" name="图片 401415" descr="02024"/>
          <p:cNvPicPr>
            <a:picLocks noChangeAspect="1"/>
          </p:cNvPicPr>
          <p:nvPr/>
        </p:nvPicPr>
        <p:blipFill>
          <a:blip r:embed="rId2"/>
          <a:stretch>
            <a:fillRect/>
          </a:stretch>
        </p:blipFill>
        <p:spPr>
          <a:xfrm>
            <a:off x="755650" y="1125538"/>
            <a:ext cx="333375" cy="304800"/>
          </a:xfrm>
          <a:prstGeom prst="rect">
            <a:avLst/>
          </a:prstGeom>
          <a:noFill/>
          <a:ln w="9525">
            <a:noFill/>
          </a:ln>
        </p:spPr>
      </p:pic>
      <p:pic>
        <p:nvPicPr>
          <p:cNvPr id="65544" name="图片 401417" descr="02024"/>
          <p:cNvPicPr>
            <a:picLocks noChangeAspect="1"/>
          </p:cNvPicPr>
          <p:nvPr/>
        </p:nvPicPr>
        <p:blipFill>
          <a:blip r:embed="rId2"/>
          <a:stretch>
            <a:fillRect/>
          </a:stretch>
        </p:blipFill>
        <p:spPr>
          <a:xfrm>
            <a:off x="755650" y="5157788"/>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1414"/>
                                        </p:tgtEl>
                                        <p:attrNameLst>
                                          <p:attrName>style.visibility</p:attrName>
                                        </p:attrNameLst>
                                      </p:cBhvr>
                                      <p:to>
                                        <p:strVal val="visible"/>
                                      </p:to>
                                    </p:set>
                                    <p:anim calcmode="lin" valueType="num">
                                      <p:cBhvr additive="base">
                                        <p:cTn id="7" dur="500" fill="hold"/>
                                        <p:tgtEl>
                                          <p:spTgt spid="401414"/>
                                        </p:tgtEl>
                                        <p:attrNameLst>
                                          <p:attrName>ppt_x</p:attrName>
                                        </p:attrNameLst>
                                      </p:cBhvr>
                                      <p:tavLst>
                                        <p:tav tm="0">
                                          <p:val>
                                            <p:strVal val="#ppt_x"/>
                                          </p:val>
                                        </p:tav>
                                        <p:tav tm="100000">
                                          <p:val>
                                            <p:strVal val="#ppt_x"/>
                                          </p:val>
                                        </p:tav>
                                      </p:tavLst>
                                    </p:anim>
                                    <p:anim calcmode="lin" valueType="num">
                                      <p:cBhvr additive="base">
                                        <p:cTn id="8" dur="500" fill="hold"/>
                                        <p:tgtEl>
                                          <p:spTgt spid="401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7" name="图片 397315"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67588" name="文本框 397316"/>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97318" name="矩形 397317"/>
          <p:cNvSpPr/>
          <p:nvPr/>
        </p:nvSpPr>
        <p:spPr>
          <a:xfrm>
            <a:off x="1042988" y="908050"/>
            <a:ext cx="6985000" cy="3930650"/>
          </a:xfrm>
          <a:prstGeom prst="rect">
            <a:avLst/>
          </a:prstGeom>
          <a:noFill/>
          <a:ln w="9525">
            <a:noFill/>
          </a:ln>
        </p:spPr>
        <p:txBody>
          <a:bodyPr anchor="t" anchorCtr="0">
            <a:spAutoFit/>
          </a:bodyPr>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将会发生爆炸危险。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、氢气储罐在动火维修时必须进行氮气或充水置换，否则</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将会发生爆炸危险。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框架二（设备位号：</a:t>
            </a:r>
            <a:r>
              <a:rPr lang="en-US" altLang="zh-CN" sz="2000">
                <a:solidFill>
                  <a:schemeClr val="tx1"/>
                </a:solidFill>
                <a:latin typeface="Times New Roman" panose="02020603050405020304" pitchFamily="18" charset="0"/>
                <a:ea typeface="宋体" panose="02010600030101010101" pitchFamily="2" charset="-122"/>
              </a:rPr>
              <a:t>1200</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、框架二在动火维修时必须进行氮气或充水置换，否则将会发 生爆炸危险。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dirty="0">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、如使用手动旁通进行补氢，操作人员注意观察补氢管道压力表，严禁离开操作位置。</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67590" name="矩形 397318"/>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67591" name="图片 397319" descr="02024"/>
          <p:cNvPicPr>
            <a:picLocks noChangeAspect="1"/>
          </p:cNvPicPr>
          <p:nvPr/>
        </p:nvPicPr>
        <p:blipFill>
          <a:blip r:embed="rId2"/>
          <a:stretch>
            <a:fillRect/>
          </a:stretch>
        </p:blipFill>
        <p:spPr>
          <a:xfrm>
            <a:off x="755650" y="2420938"/>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18"/>
                                        </p:tgtEl>
                                        <p:attrNameLst>
                                          <p:attrName>style.visibility</p:attrName>
                                        </p:attrNameLst>
                                      </p:cBhvr>
                                      <p:to>
                                        <p:strVal val="visible"/>
                                      </p:to>
                                    </p:set>
                                    <p:anim calcmode="lin" valueType="num">
                                      <p:cBhvr additive="base">
                                        <p:cTn id="7" dur="500" fill="hold"/>
                                        <p:tgtEl>
                                          <p:spTgt spid="397318"/>
                                        </p:tgtEl>
                                        <p:attrNameLst>
                                          <p:attrName>ppt_x</p:attrName>
                                        </p:attrNameLst>
                                      </p:cBhvr>
                                      <p:tavLst>
                                        <p:tav tm="0">
                                          <p:val>
                                            <p:strVal val="#ppt_x"/>
                                          </p:val>
                                        </p:tav>
                                        <p:tav tm="100000">
                                          <p:val>
                                            <p:strVal val="#ppt_x"/>
                                          </p:val>
                                        </p:tav>
                                      </p:tavLst>
                                    </p:anim>
                                    <p:anim calcmode="lin" valueType="num">
                                      <p:cBhvr additive="base">
                                        <p:cTn id="8" dur="500" fill="hold"/>
                                        <p:tgtEl>
                                          <p:spTgt spid="397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5" name="图片 39936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69636" name="文本框 39936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99366" name="矩形 399365"/>
          <p:cNvSpPr/>
          <p:nvPr/>
        </p:nvSpPr>
        <p:spPr>
          <a:xfrm>
            <a:off x="1042988" y="908050"/>
            <a:ext cx="6985000" cy="4664075"/>
          </a:xfrm>
          <a:prstGeom prst="rect">
            <a:avLst/>
          </a:prstGeom>
          <a:noFill/>
          <a:ln w="9525">
            <a:noFill/>
          </a:ln>
        </p:spPr>
        <p:txBody>
          <a:bodyPr anchor="t" anchorCtr="0">
            <a:spAutoFit/>
          </a:bodyPr>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控制柜（设备位号：</a:t>
            </a:r>
            <a:r>
              <a:rPr lang="en-US" altLang="zh-CN" sz="2000">
                <a:solidFill>
                  <a:schemeClr val="tx1"/>
                </a:solidFill>
                <a:latin typeface="Times New Roman" panose="02020603050405020304" pitchFamily="18" charset="0"/>
                <a:ea typeface="宋体" panose="02010600030101010101" pitchFamily="2" charset="-122"/>
              </a:rPr>
              <a:t>1020</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、整流柜在带电检修时必须注意发生人员触电危险。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配电柜（设备位号：</a:t>
            </a:r>
            <a:r>
              <a:rPr lang="en-US" altLang="zh-CN" sz="2000">
                <a:solidFill>
                  <a:schemeClr val="tx1"/>
                </a:solidFill>
                <a:latin typeface="Times New Roman" panose="02020603050405020304" pitchFamily="18" charset="0"/>
                <a:ea typeface="宋体" panose="02010600030101010101" pitchFamily="2" charset="-122"/>
              </a:rPr>
              <a:t>1021</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、整流柜在带电检修时必须注意发生人员触电危险。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整流柜（设备位号：</a:t>
            </a:r>
            <a:r>
              <a:rPr lang="en-US" altLang="zh-CN" sz="2000">
                <a:solidFill>
                  <a:schemeClr val="tx1"/>
                </a:solidFill>
                <a:latin typeface="Times New Roman" panose="02020603050405020304" pitchFamily="18" charset="0"/>
                <a:ea typeface="宋体" panose="02010600030101010101" pitchFamily="2" charset="-122"/>
              </a:rPr>
              <a:t>1022</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、整流柜在带电检修时必须注意发生人员触电危险。</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仪表气源</a:t>
            </a:r>
            <a:endParaRPr lang="zh-CN" altLang="en-US" sz="2000" dirty="0">
              <a:solidFill>
                <a:schemeClr val="tx1"/>
              </a:solidFill>
              <a:latin typeface="Times New Roman" panose="02020603050405020304" pitchFamily="18" charset="0"/>
              <a:ea typeface="宋体" panose="02010600030101010101" pitchFamily="2" charset="-122"/>
            </a:endParaRPr>
          </a:p>
          <a:p>
            <a:pPr marL="457200" indent="-457200">
              <a:lnSpc>
                <a:spcPct val="150000"/>
              </a:lnSpc>
            </a:pPr>
            <a:r>
              <a:rPr lang="zh-CN" altLang="en-US" sz="2000" dirty="0">
                <a:solidFill>
                  <a:schemeClr val="tx1"/>
                </a:solidFill>
                <a:latin typeface="Times New Roman" panose="02020603050405020304" pitchFamily="18" charset="0"/>
                <a:ea typeface="宋体" panose="02010600030101010101" pitchFamily="2" charset="-122"/>
              </a:rPr>
              <a:t>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、当使用氮气作为仪表气源时，须在气源管线经过的房间和用气设备所在房间设置氧气检测装置，并在所在房间门外安装警示灯，否则会造成人员窒息。</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69638" name="矩形 399366"/>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pic>
        <p:nvPicPr>
          <p:cNvPr id="69639" name="图片 399367" descr="02024"/>
          <p:cNvPicPr>
            <a:picLocks noChangeAspect="1"/>
          </p:cNvPicPr>
          <p:nvPr/>
        </p:nvPicPr>
        <p:blipFill>
          <a:blip r:embed="rId2"/>
          <a:stretch>
            <a:fillRect/>
          </a:stretch>
        </p:blipFill>
        <p:spPr>
          <a:xfrm>
            <a:off x="755650" y="1125538"/>
            <a:ext cx="333375" cy="304800"/>
          </a:xfrm>
          <a:prstGeom prst="rect">
            <a:avLst/>
          </a:prstGeom>
          <a:noFill/>
          <a:ln w="9525">
            <a:noFill/>
          </a:ln>
        </p:spPr>
      </p:pic>
      <p:pic>
        <p:nvPicPr>
          <p:cNvPr id="69640" name="图片 399368" descr="02024"/>
          <p:cNvPicPr>
            <a:picLocks noChangeAspect="1"/>
          </p:cNvPicPr>
          <p:nvPr/>
        </p:nvPicPr>
        <p:blipFill>
          <a:blip r:embed="rId2"/>
          <a:stretch>
            <a:fillRect/>
          </a:stretch>
        </p:blipFill>
        <p:spPr>
          <a:xfrm>
            <a:off x="755650" y="1989138"/>
            <a:ext cx="333375" cy="304800"/>
          </a:xfrm>
          <a:prstGeom prst="rect">
            <a:avLst/>
          </a:prstGeom>
          <a:noFill/>
          <a:ln w="9525">
            <a:noFill/>
          </a:ln>
        </p:spPr>
      </p:pic>
      <p:pic>
        <p:nvPicPr>
          <p:cNvPr id="69641" name="图片 399369" descr="02024"/>
          <p:cNvPicPr>
            <a:picLocks noChangeAspect="1"/>
          </p:cNvPicPr>
          <p:nvPr/>
        </p:nvPicPr>
        <p:blipFill>
          <a:blip r:embed="rId2"/>
          <a:stretch>
            <a:fillRect/>
          </a:stretch>
        </p:blipFill>
        <p:spPr>
          <a:xfrm>
            <a:off x="755650" y="3860800"/>
            <a:ext cx="333375" cy="304800"/>
          </a:xfrm>
          <a:prstGeom prst="rect">
            <a:avLst/>
          </a:prstGeom>
          <a:noFill/>
          <a:ln w="9525">
            <a:noFill/>
          </a:ln>
        </p:spPr>
      </p:pic>
      <p:pic>
        <p:nvPicPr>
          <p:cNvPr id="69642" name="图片 399370" descr="02024"/>
          <p:cNvPicPr>
            <a:picLocks noChangeAspect="1"/>
          </p:cNvPicPr>
          <p:nvPr/>
        </p:nvPicPr>
        <p:blipFill>
          <a:blip r:embed="rId2"/>
          <a:stretch>
            <a:fillRect/>
          </a:stretch>
        </p:blipFill>
        <p:spPr>
          <a:xfrm>
            <a:off x="755650" y="2924175"/>
            <a:ext cx="333375"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66"/>
                                        </p:tgtEl>
                                        <p:attrNameLst>
                                          <p:attrName>style.visibility</p:attrName>
                                        </p:attrNameLst>
                                      </p:cBhvr>
                                      <p:to>
                                        <p:strVal val="visible"/>
                                      </p:to>
                                    </p:set>
                                    <p:anim calcmode="lin" valueType="num">
                                      <p:cBhvr additive="base">
                                        <p:cTn id="7" dur="500" fill="hold"/>
                                        <p:tgtEl>
                                          <p:spTgt spid="399366"/>
                                        </p:tgtEl>
                                        <p:attrNameLst>
                                          <p:attrName>ppt_x</p:attrName>
                                        </p:attrNameLst>
                                      </p:cBhvr>
                                      <p:tavLst>
                                        <p:tav tm="0">
                                          <p:val>
                                            <p:strVal val="#ppt_x"/>
                                          </p:val>
                                        </p:tav>
                                        <p:tav tm="100000">
                                          <p:val>
                                            <p:strVal val="#ppt_x"/>
                                          </p:val>
                                        </p:tav>
                                      </p:tavLst>
                                    </p:anim>
                                    <p:anim calcmode="lin" valueType="num">
                                      <p:cBhvr additive="base">
                                        <p:cTn id="8" dur="500" fill="hold"/>
                                        <p:tgtEl>
                                          <p:spTgt spid="399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3" name="图片 36761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71684" name="文本框 36762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67622" name="矩形 367621"/>
          <p:cNvSpPr/>
          <p:nvPr/>
        </p:nvSpPr>
        <p:spPr>
          <a:xfrm>
            <a:off x="1042988" y="908050"/>
            <a:ext cx="6985000" cy="3749675"/>
          </a:xfrm>
          <a:prstGeom prst="rect">
            <a:avLst/>
          </a:prstGeom>
          <a:noFill/>
          <a:ln w="9525">
            <a:noFill/>
          </a:ln>
        </p:spPr>
        <p:txBody>
          <a:bodyPr anchor="t" anchorCtr="0">
            <a:spAutoFit/>
          </a:bodyPr>
          <a:p>
            <a:r>
              <a:rPr lang="zh-CN" altLang="en-US" sz="2000" dirty="0">
                <a:solidFill>
                  <a:schemeClr val="tx1"/>
                </a:solidFill>
                <a:latin typeface="Times New Roman" panose="02020603050405020304" pitchFamily="18" charset="0"/>
                <a:ea typeface="宋体" panose="02010600030101010101" pitchFamily="2" charset="-122"/>
              </a:rPr>
              <a:t>三、安装</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、制氢站</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制氢站的设计应符合</a:t>
            </a:r>
            <a:r>
              <a:rPr lang="en-US" altLang="zh-CN" sz="2000">
                <a:solidFill>
                  <a:schemeClr val="tx1"/>
                </a:solidFill>
                <a:latin typeface="Times New Roman" panose="02020603050405020304" pitchFamily="18" charset="0"/>
                <a:ea typeface="宋体" panose="02010600030101010101" pitchFamily="2" charset="-122"/>
              </a:rPr>
              <a:t>GB50177-2005《</a:t>
            </a:r>
            <a:r>
              <a:rPr lang="zh-CN" altLang="en-US" sz="2000" dirty="0">
                <a:solidFill>
                  <a:schemeClr val="tx1"/>
                </a:solidFill>
                <a:latin typeface="Times New Roman" panose="02020603050405020304" pitchFamily="18" charset="0"/>
                <a:ea typeface="宋体" panose="02010600030101010101" pitchFamily="2" charset="-122"/>
              </a:rPr>
              <a:t>氢气站设计规范</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制氢装置应分别安装在三个房间。</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制氢间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设置电解槽、气液处理器、水箱、碱箱、加水泵。</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水箱、碱箱、加水泵亦可单独设一房间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电源室</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设置整流装置。也可以和配电间共用一个房间。    </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整流变压器另设变压器房</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控制室</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设置控制柜及其他的安全和测试仪表。</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制氢站布置在工厂常年风向的下风侧；</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制氢站</a:t>
            </a:r>
            <a:r>
              <a:rPr lang="zh-CN" altLang="en-US" sz="2000" u="sng" dirty="0">
                <a:solidFill>
                  <a:schemeClr val="tx1"/>
                </a:solidFill>
                <a:latin typeface="Times New Roman" panose="02020603050405020304" pitchFamily="18" charset="0"/>
                <a:ea typeface="宋体" panose="02010600030101010101" pitchFamily="2" charset="-122"/>
              </a:rPr>
              <a:t>围墙高度</a:t>
            </a:r>
            <a:r>
              <a:rPr lang="zh-CN" altLang="en-US" sz="2000" dirty="0">
                <a:solidFill>
                  <a:schemeClr val="tx1"/>
                </a:solidFill>
                <a:latin typeface="Times New Roman" panose="02020603050405020304" pitchFamily="18" charset="0"/>
                <a:ea typeface="宋体" panose="02010600030101010101" pitchFamily="2" charset="-122"/>
              </a:rPr>
              <a:t>不小于</a:t>
            </a:r>
            <a:r>
              <a:rPr lang="en-US" altLang="zh-CN" sz="2000">
                <a:solidFill>
                  <a:schemeClr val="tx1"/>
                </a:solidFill>
                <a:latin typeface="Times New Roman" panose="02020603050405020304" pitchFamily="18" charset="0"/>
                <a:ea typeface="宋体" panose="02010600030101010101" pitchFamily="2" charset="-122"/>
              </a:rPr>
              <a:t>2.5</a:t>
            </a:r>
            <a:r>
              <a:rPr lang="zh-CN" altLang="en-US" sz="2000" dirty="0">
                <a:solidFill>
                  <a:schemeClr val="tx1"/>
                </a:solidFill>
                <a:latin typeface="Times New Roman" panose="02020603050405020304" pitchFamily="18" charset="0"/>
                <a:ea typeface="宋体" panose="02010600030101010101" pitchFamily="2" charset="-122"/>
              </a:rPr>
              <a:t>米；</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制氢站设置独立封闭地线，截面积不少于</a:t>
            </a:r>
            <a:r>
              <a:rPr lang="en-US" altLang="zh-CN" sz="2000">
                <a:solidFill>
                  <a:schemeClr val="tx1"/>
                </a:solidFill>
                <a:latin typeface="Times New Roman" panose="02020603050405020304" pitchFamily="18" charset="0"/>
                <a:ea typeface="宋体" panose="02010600030101010101" pitchFamily="2" charset="-122"/>
              </a:rPr>
              <a:t>160mm2</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dirty="0">
                <a:solidFill>
                  <a:schemeClr val="tx1"/>
                </a:solidFill>
                <a:latin typeface="Times New Roman" panose="02020603050405020304" pitchFamily="18" charset="0"/>
                <a:ea typeface="宋体" panose="02010600030101010101" pitchFamily="2" charset="-122"/>
              </a:rPr>
              <a:t></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71686" name="矩形 367622"/>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7622"/>
                                        </p:tgtEl>
                                        <p:attrNameLst>
                                          <p:attrName>style.visibility</p:attrName>
                                        </p:attrNameLst>
                                      </p:cBhvr>
                                      <p:to>
                                        <p:strVal val="visible"/>
                                      </p:to>
                                    </p:set>
                                    <p:anim calcmode="lin" valueType="num">
                                      <p:cBhvr additive="base">
                                        <p:cTn id="7" dur="500" fill="hold"/>
                                        <p:tgtEl>
                                          <p:spTgt spid="367622"/>
                                        </p:tgtEl>
                                        <p:attrNameLst>
                                          <p:attrName>ppt_x</p:attrName>
                                        </p:attrNameLst>
                                      </p:cBhvr>
                                      <p:tavLst>
                                        <p:tav tm="0">
                                          <p:val>
                                            <p:strVal val="#ppt_x"/>
                                          </p:val>
                                        </p:tav>
                                        <p:tav tm="100000">
                                          <p:val>
                                            <p:strVal val="#ppt_x"/>
                                          </p:val>
                                        </p:tav>
                                      </p:tavLst>
                                    </p:anim>
                                    <p:anim calcmode="lin" valueType="num">
                                      <p:cBhvr additive="base">
                                        <p:cTn id="8" dur="500" fill="hold"/>
                                        <p:tgtEl>
                                          <p:spTgt spid="367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5" name="图片 10243" descr="辅助图形(gai)"/>
          <p:cNvPicPr>
            <a:picLocks noChangeAspect="1"/>
          </p:cNvPicPr>
          <p:nvPr/>
        </p:nvPicPr>
        <p:blipFill>
          <a:blip r:embed="rId1"/>
          <a:stretch>
            <a:fillRect/>
          </a:stretch>
        </p:blipFill>
        <p:spPr>
          <a:xfrm>
            <a:off x="0" y="5589588"/>
            <a:ext cx="9144000" cy="1587500"/>
          </a:xfrm>
          <a:prstGeom prst="rect">
            <a:avLst/>
          </a:prstGeom>
          <a:noFill/>
          <a:ln w="9525">
            <a:noFill/>
          </a:ln>
        </p:spPr>
      </p:pic>
      <p:sp>
        <p:nvSpPr>
          <p:cNvPr id="18436" name="文本框 1024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grpSp>
        <p:nvGrpSpPr>
          <p:cNvPr id="101468" name="组合 101467"/>
          <p:cNvGrpSpPr/>
          <p:nvPr/>
        </p:nvGrpSpPr>
        <p:grpSpPr>
          <a:xfrm>
            <a:off x="1476375" y="1484313"/>
            <a:ext cx="5472113" cy="649287"/>
            <a:chOff x="1152" y="1275"/>
            <a:chExt cx="3408" cy="419"/>
          </a:xfrm>
        </p:grpSpPr>
        <p:grpSp>
          <p:nvGrpSpPr>
            <p:cNvPr id="18438" name="组合 101468"/>
            <p:cNvGrpSpPr/>
            <p:nvPr/>
          </p:nvGrpSpPr>
          <p:grpSpPr>
            <a:xfrm>
              <a:off x="1152" y="1275"/>
              <a:ext cx="480" cy="419"/>
              <a:chOff x="1110" y="2656"/>
              <a:chExt cx="1549" cy="1351"/>
            </a:xfrm>
          </p:grpSpPr>
          <p:sp>
            <p:nvSpPr>
              <p:cNvPr id="18439" name="六边形 101469"/>
              <p:cNvSpPr/>
              <p:nvPr/>
            </p:nvSpPr>
            <p:spPr>
              <a:xfrm>
                <a:off x="1123" y="2679"/>
                <a:ext cx="1536" cy="1328"/>
              </a:xfrm>
              <a:prstGeom prst="hexagon">
                <a:avLst>
                  <a:gd name="adj" fmla="val 28915"/>
                  <a:gd name="vf" fmla="val 115470"/>
                </a:avLst>
              </a:prstGeom>
              <a:solidFill>
                <a:srgbClr val="808080"/>
              </a:solidFill>
              <a:ln w="9525">
                <a:noFill/>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40" name="六边形 10147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41" name="六边形 101471"/>
              <p:cNvSpPr/>
              <p:nvPr/>
            </p:nvSpPr>
            <p:spPr>
              <a:xfrm>
                <a:off x="1200" y="2736"/>
                <a:ext cx="1350" cy="1168"/>
              </a:xfrm>
              <a:prstGeom prst="hexagon">
                <a:avLst>
                  <a:gd name="adj" fmla="val 28895"/>
                  <a:gd name="vf" fmla="val 115470"/>
                </a:avLst>
              </a:prstGeom>
              <a:gradFill rotWithShape="1">
                <a:gsLst>
                  <a:gs pos="0">
                    <a:srgbClr val="00FFFF"/>
                  </a:gs>
                  <a:gs pos="100000">
                    <a:schemeClr val="accent1"/>
                  </a:gs>
                </a:gsLst>
                <a:lin ang="5400000" scaled="1"/>
                <a:tileRect/>
              </a:gra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sp>
          <p:nvSpPr>
            <p:cNvPr id="18442" name="直接连接符 101472"/>
            <p:cNvSpPr/>
            <p:nvPr/>
          </p:nvSpPr>
          <p:spPr>
            <a:xfrm>
              <a:off x="1536" y="1659"/>
              <a:ext cx="3024" cy="0"/>
            </a:xfrm>
            <a:prstGeom prst="line">
              <a:avLst/>
            </a:prstGeom>
            <a:ln w="25400" cap="flat" cmpd="sng">
              <a:solidFill>
                <a:srgbClr val="C0C0C0"/>
              </a:solidFill>
              <a:prstDash val="sysDot"/>
              <a:round/>
              <a:headEnd type="none" w="med" len="med"/>
              <a:tailEnd type="oval" w="med" len="med"/>
            </a:ln>
          </p:spPr>
        </p:sp>
        <p:sp>
          <p:nvSpPr>
            <p:cNvPr id="18443" name="文本框 101473"/>
            <p:cNvSpPr txBox="1"/>
            <p:nvPr/>
          </p:nvSpPr>
          <p:spPr>
            <a:xfrm>
              <a:off x="1680" y="1323"/>
              <a:ext cx="2832" cy="295"/>
            </a:xfrm>
            <a:prstGeom prst="rect">
              <a:avLst/>
            </a:prstGeom>
            <a:noFill/>
            <a:ln w="9525">
              <a:noFill/>
            </a:ln>
          </p:spPr>
          <p:txBody>
            <a:bodyPr anchor="t" anchorCtr="0">
              <a:spAutoFit/>
            </a:bodyPr>
            <a:p>
              <a:pPr algn="ctr" eaLnBrk="0" hangingPunct="0"/>
              <a:r>
                <a:rPr lang="zh-CN" altLang="en-US" dirty="0">
                  <a:solidFill>
                    <a:schemeClr val="tx1"/>
                  </a:solidFill>
                  <a:latin typeface="Arial" panose="020B0604020202020204" pitchFamily="34" charset="0"/>
                  <a:ea typeface="楷体_GB2312" pitchFamily="49" charset="-122"/>
                </a:rPr>
                <a:t>关于氢气</a:t>
              </a:r>
              <a:endParaRPr lang="zh-CN" altLang="en-US" dirty="0">
                <a:solidFill>
                  <a:schemeClr val="tx1"/>
                </a:solidFill>
                <a:latin typeface="Arial" panose="020B0604020202020204" pitchFamily="34" charset="0"/>
                <a:ea typeface="楷体_GB2312" pitchFamily="49" charset="-122"/>
              </a:endParaRPr>
            </a:p>
          </p:txBody>
        </p:sp>
        <p:sp>
          <p:nvSpPr>
            <p:cNvPr id="18444" name="文本框 101474"/>
            <p:cNvSpPr txBox="1"/>
            <p:nvPr/>
          </p:nvSpPr>
          <p:spPr>
            <a:xfrm>
              <a:off x="1277" y="1337"/>
              <a:ext cx="220" cy="296"/>
            </a:xfrm>
            <a:prstGeom prst="rect">
              <a:avLst/>
            </a:prstGeom>
            <a:noFill/>
            <a:ln w="9525">
              <a:noFill/>
            </a:ln>
          </p:spPr>
          <p:txBody>
            <a:bodyPr wrap="none" anchor="t" anchorCtr="0">
              <a:spAutoFit/>
            </a:bodyPr>
            <a:p>
              <a:pPr algn="ctr" eaLnBrk="0" hangingPunct="0"/>
              <a:r>
                <a:rPr lang="en-US" altLang="zh-CN">
                  <a:solidFill>
                    <a:schemeClr val="bg1"/>
                  </a:solidFill>
                  <a:latin typeface="Arial" panose="020B0604020202020204" pitchFamily="34" charset="0"/>
                  <a:ea typeface="宋体" panose="02010600030101010101" pitchFamily="2" charset="-122"/>
                </a:rPr>
                <a:t>1</a:t>
              </a:r>
              <a:endParaRPr lang="en-US" altLang="zh-CN">
                <a:solidFill>
                  <a:schemeClr val="bg1"/>
                </a:solidFill>
                <a:latin typeface="Arial" panose="020B0604020202020204" pitchFamily="34" charset="0"/>
                <a:ea typeface="宋体" panose="02010600030101010101" pitchFamily="2" charset="-122"/>
              </a:endParaRPr>
            </a:p>
          </p:txBody>
        </p:sp>
      </p:grpSp>
      <p:grpSp>
        <p:nvGrpSpPr>
          <p:cNvPr id="101476" name="组合 101475"/>
          <p:cNvGrpSpPr/>
          <p:nvPr/>
        </p:nvGrpSpPr>
        <p:grpSpPr>
          <a:xfrm>
            <a:off x="1476375" y="2205038"/>
            <a:ext cx="5472113" cy="647700"/>
            <a:chOff x="1152" y="1275"/>
            <a:chExt cx="3408" cy="419"/>
          </a:xfrm>
        </p:grpSpPr>
        <p:grpSp>
          <p:nvGrpSpPr>
            <p:cNvPr id="18446" name="组合 101476"/>
            <p:cNvGrpSpPr/>
            <p:nvPr/>
          </p:nvGrpSpPr>
          <p:grpSpPr>
            <a:xfrm>
              <a:off x="1152" y="1275"/>
              <a:ext cx="480" cy="419"/>
              <a:chOff x="1110" y="2656"/>
              <a:chExt cx="1549" cy="1351"/>
            </a:xfrm>
          </p:grpSpPr>
          <p:sp>
            <p:nvSpPr>
              <p:cNvPr id="18447" name="六边形 101477"/>
              <p:cNvSpPr/>
              <p:nvPr/>
            </p:nvSpPr>
            <p:spPr>
              <a:xfrm>
                <a:off x="1123" y="2679"/>
                <a:ext cx="1536" cy="1328"/>
              </a:xfrm>
              <a:prstGeom prst="hexagon">
                <a:avLst>
                  <a:gd name="adj" fmla="val 28915"/>
                  <a:gd name="vf" fmla="val 115470"/>
                </a:avLst>
              </a:prstGeom>
              <a:solidFill>
                <a:srgbClr val="808080"/>
              </a:solidFill>
              <a:ln w="9525">
                <a:noFill/>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48" name="六边形 101478"/>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49" name="六边形 101479"/>
              <p:cNvSpPr/>
              <p:nvPr/>
            </p:nvSpPr>
            <p:spPr>
              <a:xfrm>
                <a:off x="1200" y="2736"/>
                <a:ext cx="1350" cy="1168"/>
              </a:xfrm>
              <a:prstGeom prst="hexagon">
                <a:avLst>
                  <a:gd name="adj" fmla="val 28895"/>
                  <a:gd name="vf" fmla="val 115470"/>
                </a:avLst>
              </a:prstGeom>
              <a:gradFill rotWithShape="1">
                <a:gsLst>
                  <a:gs pos="0">
                    <a:srgbClr val="FFFF00"/>
                  </a:gs>
                  <a:gs pos="100000">
                    <a:srgbClr val="A9FBA3"/>
                  </a:gs>
                </a:gsLst>
                <a:lin ang="5400000" scaled="1"/>
                <a:tileRect/>
              </a:gra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sp>
          <p:nvSpPr>
            <p:cNvPr id="18450" name="直接连接符 101480"/>
            <p:cNvSpPr/>
            <p:nvPr/>
          </p:nvSpPr>
          <p:spPr>
            <a:xfrm>
              <a:off x="1536" y="1659"/>
              <a:ext cx="3024" cy="0"/>
            </a:xfrm>
            <a:prstGeom prst="line">
              <a:avLst/>
            </a:prstGeom>
            <a:ln w="25400" cap="flat" cmpd="sng">
              <a:solidFill>
                <a:srgbClr val="C0C0C0"/>
              </a:solidFill>
              <a:prstDash val="sysDot"/>
              <a:round/>
              <a:headEnd type="none" w="med" len="med"/>
              <a:tailEnd type="oval" w="med" len="med"/>
            </a:ln>
          </p:spPr>
        </p:sp>
        <p:sp>
          <p:nvSpPr>
            <p:cNvPr id="18451" name="文本框 101481"/>
            <p:cNvSpPr txBox="1"/>
            <p:nvPr/>
          </p:nvSpPr>
          <p:spPr>
            <a:xfrm>
              <a:off x="1680" y="1323"/>
              <a:ext cx="2832" cy="296"/>
            </a:xfrm>
            <a:prstGeom prst="rect">
              <a:avLst/>
            </a:prstGeom>
            <a:noFill/>
            <a:ln w="9525">
              <a:noFill/>
            </a:ln>
          </p:spPr>
          <p:txBody>
            <a:bodyPr anchor="t" anchorCtr="0">
              <a:spAutoFit/>
            </a:bodyPr>
            <a:p>
              <a:pPr algn="ctr" eaLnBrk="0" hangingPunct="0"/>
              <a:r>
                <a:rPr lang="zh-CN" altLang="en-US" dirty="0">
                  <a:solidFill>
                    <a:schemeClr val="tx1"/>
                  </a:solidFill>
                  <a:latin typeface="Arial" panose="020B0604020202020204" pitchFamily="34" charset="0"/>
                  <a:ea typeface="楷体_GB2312" pitchFamily="49" charset="-122"/>
                </a:rPr>
                <a:t>安全操作规程</a:t>
              </a:r>
              <a:endParaRPr lang="zh-CN" altLang="en-US">
                <a:solidFill>
                  <a:schemeClr val="tx1"/>
                </a:solidFill>
                <a:latin typeface="Arial" panose="020B0604020202020204" pitchFamily="34" charset="0"/>
                <a:ea typeface="楷体_GB2312" pitchFamily="49" charset="-122"/>
              </a:endParaRPr>
            </a:p>
          </p:txBody>
        </p:sp>
        <p:sp>
          <p:nvSpPr>
            <p:cNvPr id="18452" name="文本框 101482"/>
            <p:cNvSpPr txBox="1"/>
            <p:nvPr/>
          </p:nvSpPr>
          <p:spPr>
            <a:xfrm>
              <a:off x="1277" y="1337"/>
              <a:ext cx="220" cy="295"/>
            </a:xfrm>
            <a:prstGeom prst="rect">
              <a:avLst/>
            </a:prstGeom>
            <a:noFill/>
            <a:ln w="9525">
              <a:noFill/>
            </a:ln>
          </p:spPr>
          <p:txBody>
            <a:bodyPr wrap="none" anchor="t" anchorCtr="0">
              <a:spAutoFit/>
            </a:bodyPr>
            <a:p>
              <a:pPr algn="ctr" eaLnBrk="0" hangingPunct="0"/>
              <a:r>
                <a:rPr lang="en-US" altLang="zh-CN">
                  <a:solidFill>
                    <a:schemeClr val="bg1"/>
                  </a:solidFill>
                  <a:latin typeface="Arial" panose="020B0604020202020204" pitchFamily="34" charset="0"/>
                  <a:ea typeface="宋体" panose="02010600030101010101" pitchFamily="2" charset="-122"/>
                </a:rPr>
                <a:t>2</a:t>
              </a:r>
              <a:endParaRPr lang="en-US" altLang="zh-CN">
                <a:solidFill>
                  <a:schemeClr val="bg1"/>
                </a:solidFill>
                <a:latin typeface="Arial" panose="020B0604020202020204" pitchFamily="34" charset="0"/>
                <a:ea typeface="宋体" panose="02010600030101010101" pitchFamily="2" charset="-122"/>
              </a:endParaRPr>
            </a:p>
          </p:txBody>
        </p:sp>
      </p:grpSp>
      <p:grpSp>
        <p:nvGrpSpPr>
          <p:cNvPr id="101484" name="组合 101483"/>
          <p:cNvGrpSpPr/>
          <p:nvPr/>
        </p:nvGrpSpPr>
        <p:grpSpPr>
          <a:xfrm>
            <a:off x="1476375" y="2924175"/>
            <a:ext cx="5472113" cy="649288"/>
            <a:chOff x="1152" y="1275"/>
            <a:chExt cx="3408" cy="419"/>
          </a:xfrm>
        </p:grpSpPr>
        <p:grpSp>
          <p:nvGrpSpPr>
            <p:cNvPr id="18454" name="组合 101484"/>
            <p:cNvGrpSpPr/>
            <p:nvPr/>
          </p:nvGrpSpPr>
          <p:grpSpPr>
            <a:xfrm>
              <a:off x="1152" y="1275"/>
              <a:ext cx="480" cy="419"/>
              <a:chOff x="1110" y="2656"/>
              <a:chExt cx="1549" cy="1351"/>
            </a:xfrm>
          </p:grpSpPr>
          <p:sp>
            <p:nvSpPr>
              <p:cNvPr id="18455" name="六边形 101485"/>
              <p:cNvSpPr/>
              <p:nvPr/>
            </p:nvSpPr>
            <p:spPr>
              <a:xfrm>
                <a:off x="1123" y="2679"/>
                <a:ext cx="1536" cy="1328"/>
              </a:xfrm>
              <a:prstGeom prst="hexagon">
                <a:avLst>
                  <a:gd name="adj" fmla="val 28915"/>
                  <a:gd name="vf" fmla="val 115470"/>
                </a:avLst>
              </a:prstGeom>
              <a:solidFill>
                <a:srgbClr val="808080"/>
              </a:solidFill>
              <a:ln w="9525">
                <a:noFill/>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56" name="六边形 101486"/>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57" name="六边形 101487"/>
              <p:cNvSpPr/>
              <p:nvPr/>
            </p:nvSpPr>
            <p:spPr>
              <a:xfrm>
                <a:off x="1200" y="2736"/>
                <a:ext cx="1350" cy="1168"/>
              </a:xfrm>
              <a:prstGeom prst="hexagon">
                <a:avLst>
                  <a:gd name="adj" fmla="val 28895"/>
                  <a:gd name="vf" fmla="val 115470"/>
                </a:avLst>
              </a:prstGeom>
              <a:gradFill rotWithShape="1">
                <a:gsLst>
                  <a:gs pos="0">
                    <a:srgbClr val="00FFFF"/>
                  </a:gs>
                  <a:gs pos="100000">
                    <a:schemeClr val="accent1"/>
                  </a:gs>
                </a:gsLst>
                <a:lin ang="5400000" scaled="1"/>
                <a:tileRect/>
              </a:gra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sp>
          <p:nvSpPr>
            <p:cNvPr id="18458" name="直接连接符 101488"/>
            <p:cNvSpPr/>
            <p:nvPr/>
          </p:nvSpPr>
          <p:spPr>
            <a:xfrm>
              <a:off x="1536" y="1659"/>
              <a:ext cx="3024" cy="0"/>
            </a:xfrm>
            <a:prstGeom prst="line">
              <a:avLst/>
            </a:prstGeom>
            <a:ln w="25400" cap="flat" cmpd="sng">
              <a:solidFill>
                <a:srgbClr val="C0C0C0"/>
              </a:solidFill>
              <a:prstDash val="sysDot"/>
              <a:round/>
              <a:headEnd type="none" w="med" len="med"/>
              <a:tailEnd type="oval" w="med" len="med"/>
            </a:ln>
          </p:spPr>
        </p:sp>
        <p:sp>
          <p:nvSpPr>
            <p:cNvPr id="18459" name="文本框 101489"/>
            <p:cNvSpPr txBox="1"/>
            <p:nvPr/>
          </p:nvSpPr>
          <p:spPr>
            <a:xfrm>
              <a:off x="1680" y="1323"/>
              <a:ext cx="2832" cy="295"/>
            </a:xfrm>
            <a:prstGeom prst="rect">
              <a:avLst/>
            </a:prstGeom>
            <a:noFill/>
            <a:ln w="9525">
              <a:noFill/>
            </a:ln>
          </p:spPr>
          <p:txBody>
            <a:bodyPr anchor="t" anchorCtr="0">
              <a:spAutoFit/>
            </a:bodyPr>
            <a:p>
              <a:pPr algn="ctr" eaLnBrk="0" hangingPunct="0"/>
              <a:r>
                <a:rPr lang="zh-CN" altLang="en-US" dirty="0">
                  <a:solidFill>
                    <a:schemeClr val="tx1"/>
                  </a:solidFill>
                  <a:latin typeface="Times New Roman" panose="02020603050405020304" pitchFamily="18" charset="0"/>
                  <a:ea typeface="楷体_GB2312" pitchFamily="49" charset="-122"/>
                </a:rPr>
                <a:t>容  器</a:t>
              </a:r>
              <a:endParaRPr lang="zh-CN" altLang="en-US" dirty="0">
                <a:solidFill>
                  <a:schemeClr val="tx1"/>
                </a:solidFill>
                <a:latin typeface="Times New Roman" panose="02020603050405020304" pitchFamily="18" charset="0"/>
                <a:ea typeface="楷体_GB2312" pitchFamily="49" charset="-122"/>
              </a:endParaRPr>
            </a:p>
          </p:txBody>
        </p:sp>
        <p:sp>
          <p:nvSpPr>
            <p:cNvPr id="18460" name="文本框 101490"/>
            <p:cNvSpPr txBox="1"/>
            <p:nvPr/>
          </p:nvSpPr>
          <p:spPr>
            <a:xfrm>
              <a:off x="1277" y="1337"/>
              <a:ext cx="220" cy="296"/>
            </a:xfrm>
            <a:prstGeom prst="rect">
              <a:avLst/>
            </a:prstGeom>
            <a:noFill/>
            <a:ln w="9525">
              <a:noFill/>
            </a:ln>
          </p:spPr>
          <p:txBody>
            <a:bodyPr wrap="none" anchor="t" anchorCtr="0">
              <a:spAutoFit/>
            </a:bodyPr>
            <a:p>
              <a:pPr algn="ctr" eaLnBrk="0" hangingPunct="0"/>
              <a:r>
                <a:rPr lang="en-US" altLang="zh-CN">
                  <a:solidFill>
                    <a:schemeClr val="bg1"/>
                  </a:solidFill>
                  <a:latin typeface="Arial" panose="020B0604020202020204" pitchFamily="34" charset="0"/>
                  <a:ea typeface="宋体" panose="02010600030101010101" pitchFamily="2" charset="-122"/>
                </a:rPr>
                <a:t>3</a:t>
              </a:r>
              <a:endParaRPr lang="en-US" altLang="zh-CN">
                <a:solidFill>
                  <a:schemeClr val="bg1"/>
                </a:solidFill>
                <a:latin typeface="Arial" panose="020B0604020202020204" pitchFamily="34" charset="0"/>
                <a:ea typeface="宋体" panose="02010600030101010101" pitchFamily="2" charset="-122"/>
              </a:endParaRPr>
            </a:p>
          </p:txBody>
        </p:sp>
      </p:grpSp>
      <p:grpSp>
        <p:nvGrpSpPr>
          <p:cNvPr id="101492" name="组合 101491"/>
          <p:cNvGrpSpPr/>
          <p:nvPr/>
        </p:nvGrpSpPr>
        <p:grpSpPr>
          <a:xfrm>
            <a:off x="1476375" y="3644900"/>
            <a:ext cx="5472113" cy="720725"/>
            <a:chOff x="1152" y="1275"/>
            <a:chExt cx="3408" cy="419"/>
          </a:xfrm>
        </p:grpSpPr>
        <p:grpSp>
          <p:nvGrpSpPr>
            <p:cNvPr id="18462" name="组合 101492"/>
            <p:cNvGrpSpPr/>
            <p:nvPr/>
          </p:nvGrpSpPr>
          <p:grpSpPr>
            <a:xfrm>
              <a:off x="1152" y="1275"/>
              <a:ext cx="480" cy="419"/>
              <a:chOff x="1110" y="2656"/>
              <a:chExt cx="1549" cy="1351"/>
            </a:xfrm>
          </p:grpSpPr>
          <p:sp>
            <p:nvSpPr>
              <p:cNvPr id="18463" name="六边形 101493"/>
              <p:cNvSpPr/>
              <p:nvPr/>
            </p:nvSpPr>
            <p:spPr>
              <a:xfrm>
                <a:off x="1123" y="2679"/>
                <a:ext cx="1536" cy="1328"/>
              </a:xfrm>
              <a:prstGeom prst="hexagon">
                <a:avLst>
                  <a:gd name="adj" fmla="val 28915"/>
                  <a:gd name="vf" fmla="val 115470"/>
                </a:avLst>
              </a:prstGeom>
              <a:solidFill>
                <a:srgbClr val="808080"/>
              </a:solidFill>
              <a:ln w="9525">
                <a:noFill/>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64" name="六边形 101494"/>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65" name="六边形 101495"/>
              <p:cNvSpPr/>
              <p:nvPr/>
            </p:nvSpPr>
            <p:spPr>
              <a:xfrm>
                <a:off x="1200" y="2736"/>
                <a:ext cx="1350" cy="1168"/>
              </a:xfrm>
              <a:prstGeom prst="hexagon">
                <a:avLst>
                  <a:gd name="adj" fmla="val 28895"/>
                  <a:gd name="vf" fmla="val 115470"/>
                </a:avLst>
              </a:prstGeom>
              <a:gradFill rotWithShape="1">
                <a:gsLst>
                  <a:gs pos="0">
                    <a:srgbClr val="FFFF00"/>
                  </a:gs>
                  <a:gs pos="100000">
                    <a:srgbClr val="A9FBA3"/>
                  </a:gs>
                </a:gsLst>
                <a:lin ang="5400000" scaled="1"/>
                <a:tileRect/>
              </a:gra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sp>
          <p:nvSpPr>
            <p:cNvPr id="18466" name="直接连接符 101496"/>
            <p:cNvSpPr/>
            <p:nvPr/>
          </p:nvSpPr>
          <p:spPr>
            <a:xfrm>
              <a:off x="1536" y="1659"/>
              <a:ext cx="3024" cy="0"/>
            </a:xfrm>
            <a:prstGeom prst="line">
              <a:avLst/>
            </a:prstGeom>
            <a:ln w="25400" cap="flat" cmpd="sng">
              <a:solidFill>
                <a:srgbClr val="C0C0C0"/>
              </a:solidFill>
              <a:prstDash val="sysDot"/>
              <a:round/>
              <a:headEnd type="none" w="med" len="med"/>
              <a:tailEnd type="oval" w="med" len="med"/>
            </a:ln>
          </p:spPr>
        </p:sp>
        <p:sp>
          <p:nvSpPr>
            <p:cNvPr id="18467" name="文本框 101497"/>
            <p:cNvSpPr txBox="1"/>
            <p:nvPr/>
          </p:nvSpPr>
          <p:spPr>
            <a:xfrm>
              <a:off x="1680" y="1323"/>
              <a:ext cx="2832" cy="266"/>
            </a:xfrm>
            <a:prstGeom prst="rect">
              <a:avLst/>
            </a:prstGeom>
            <a:noFill/>
            <a:ln w="9525">
              <a:noFill/>
            </a:ln>
          </p:spPr>
          <p:txBody>
            <a:bodyPr anchor="t" anchorCtr="0">
              <a:spAutoFit/>
            </a:bodyPr>
            <a:p>
              <a:pPr algn="ctr" eaLnBrk="0" hangingPunct="0"/>
              <a:r>
                <a:rPr lang="zh-CN" altLang="en-US" dirty="0">
                  <a:solidFill>
                    <a:schemeClr val="tx1"/>
                  </a:solidFill>
                  <a:latin typeface="Arial" panose="020B0604020202020204" pitchFamily="34" charset="0"/>
                  <a:ea typeface="楷体_GB2312" pitchFamily="49" charset="-122"/>
                </a:rPr>
                <a:t>维  护</a:t>
              </a:r>
              <a:endParaRPr lang="zh-CN" altLang="en-US" dirty="0">
                <a:solidFill>
                  <a:schemeClr val="tx1"/>
                </a:solidFill>
                <a:latin typeface="Times New Roman" panose="02020603050405020304" pitchFamily="18" charset="0"/>
                <a:ea typeface="楷体_GB2312" pitchFamily="49" charset="-122"/>
              </a:endParaRPr>
            </a:p>
          </p:txBody>
        </p:sp>
        <p:sp>
          <p:nvSpPr>
            <p:cNvPr id="18468" name="文本框 101498"/>
            <p:cNvSpPr txBox="1"/>
            <p:nvPr/>
          </p:nvSpPr>
          <p:spPr>
            <a:xfrm>
              <a:off x="1279" y="1337"/>
              <a:ext cx="218" cy="266"/>
            </a:xfrm>
            <a:prstGeom prst="rect">
              <a:avLst/>
            </a:prstGeom>
            <a:noFill/>
            <a:ln w="9525">
              <a:noFill/>
            </a:ln>
          </p:spPr>
          <p:txBody>
            <a:bodyPr wrap="none" anchor="t" anchorCtr="0">
              <a:spAutoFit/>
            </a:bodyPr>
            <a:p>
              <a:pPr algn="ctr" eaLnBrk="0" hangingPunct="0"/>
              <a:r>
                <a:rPr lang="en-US" altLang="zh-CN">
                  <a:solidFill>
                    <a:schemeClr val="bg1"/>
                  </a:solidFill>
                  <a:latin typeface="Arial" panose="020B0604020202020204" pitchFamily="34" charset="0"/>
                  <a:ea typeface="宋体" panose="02010600030101010101" pitchFamily="2" charset="-122"/>
                </a:rPr>
                <a:t>4</a:t>
              </a:r>
              <a:endParaRPr lang="en-US" altLang="zh-CN">
                <a:solidFill>
                  <a:schemeClr val="bg1"/>
                </a:solidFill>
                <a:latin typeface="Arial" panose="020B0604020202020204" pitchFamily="34" charset="0"/>
                <a:ea typeface="宋体" panose="02010600030101010101" pitchFamily="2" charset="-122"/>
              </a:endParaRPr>
            </a:p>
          </p:txBody>
        </p:sp>
      </p:grpSp>
      <p:grpSp>
        <p:nvGrpSpPr>
          <p:cNvPr id="101500" name="组合 101499"/>
          <p:cNvGrpSpPr/>
          <p:nvPr/>
        </p:nvGrpSpPr>
        <p:grpSpPr>
          <a:xfrm>
            <a:off x="1476375" y="4365625"/>
            <a:ext cx="5472113" cy="719138"/>
            <a:chOff x="1152" y="1275"/>
            <a:chExt cx="3408" cy="419"/>
          </a:xfrm>
        </p:grpSpPr>
        <p:grpSp>
          <p:nvGrpSpPr>
            <p:cNvPr id="18470" name="组合 101500"/>
            <p:cNvGrpSpPr/>
            <p:nvPr/>
          </p:nvGrpSpPr>
          <p:grpSpPr>
            <a:xfrm>
              <a:off x="1152" y="1275"/>
              <a:ext cx="480" cy="419"/>
              <a:chOff x="1110" y="2656"/>
              <a:chExt cx="1549" cy="1351"/>
            </a:xfrm>
          </p:grpSpPr>
          <p:sp>
            <p:nvSpPr>
              <p:cNvPr id="18471" name="六边形 101501"/>
              <p:cNvSpPr/>
              <p:nvPr/>
            </p:nvSpPr>
            <p:spPr>
              <a:xfrm>
                <a:off x="1123" y="2679"/>
                <a:ext cx="1536" cy="1328"/>
              </a:xfrm>
              <a:prstGeom prst="hexagon">
                <a:avLst>
                  <a:gd name="adj" fmla="val 28915"/>
                  <a:gd name="vf" fmla="val 115470"/>
                </a:avLst>
              </a:prstGeom>
              <a:solidFill>
                <a:srgbClr val="808080"/>
              </a:solidFill>
              <a:ln w="9525">
                <a:noFill/>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72" name="六边形 101502"/>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8473" name="六边形 101503"/>
              <p:cNvSpPr/>
              <p:nvPr/>
            </p:nvSpPr>
            <p:spPr>
              <a:xfrm>
                <a:off x="1200" y="2736"/>
                <a:ext cx="1350" cy="1168"/>
              </a:xfrm>
              <a:prstGeom prst="hexagon">
                <a:avLst>
                  <a:gd name="adj" fmla="val 28895"/>
                  <a:gd name="vf" fmla="val 115470"/>
                </a:avLst>
              </a:prstGeom>
              <a:gradFill rotWithShape="1">
                <a:gsLst>
                  <a:gs pos="0">
                    <a:srgbClr val="00FFFF"/>
                  </a:gs>
                  <a:gs pos="100000">
                    <a:schemeClr val="accent1"/>
                  </a:gs>
                </a:gsLst>
                <a:lin ang="5400000" scaled="1"/>
                <a:tileRect/>
              </a:gra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sp>
          <p:nvSpPr>
            <p:cNvPr id="18474" name="直接连接符 101504"/>
            <p:cNvSpPr/>
            <p:nvPr/>
          </p:nvSpPr>
          <p:spPr>
            <a:xfrm>
              <a:off x="1536" y="1659"/>
              <a:ext cx="3024" cy="0"/>
            </a:xfrm>
            <a:prstGeom prst="line">
              <a:avLst/>
            </a:prstGeom>
            <a:ln w="25400" cap="flat" cmpd="sng">
              <a:solidFill>
                <a:srgbClr val="C0C0C0"/>
              </a:solidFill>
              <a:prstDash val="sysDot"/>
              <a:round/>
              <a:headEnd type="none" w="med" len="med"/>
              <a:tailEnd type="oval" w="med" len="med"/>
            </a:ln>
          </p:spPr>
        </p:sp>
        <p:sp>
          <p:nvSpPr>
            <p:cNvPr id="18475" name="文本框 101505"/>
            <p:cNvSpPr txBox="1"/>
            <p:nvPr/>
          </p:nvSpPr>
          <p:spPr>
            <a:xfrm>
              <a:off x="1680" y="1323"/>
              <a:ext cx="2832" cy="266"/>
            </a:xfrm>
            <a:prstGeom prst="rect">
              <a:avLst/>
            </a:prstGeom>
            <a:noFill/>
            <a:ln w="9525">
              <a:noFill/>
            </a:ln>
          </p:spPr>
          <p:txBody>
            <a:bodyPr anchor="t" anchorCtr="0">
              <a:spAutoFit/>
            </a:bodyPr>
            <a:p>
              <a:pPr algn="ctr" eaLnBrk="0" hangingPunct="0"/>
              <a:r>
                <a:rPr lang="zh-CN" altLang="en-US" dirty="0">
                  <a:solidFill>
                    <a:schemeClr val="tx1"/>
                  </a:solidFill>
                  <a:latin typeface="Arial" panose="020B0604020202020204" pitchFamily="34" charset="0"/>
                  <a:ea typeface="楷体_GB2312" pitchFamily="49" charset="-122"/>
                </a:rPr>
                <a:t>事故案例</a:t>
              </a:r>
              <a:endParaRPr lang="zh-CN" altLang="en-US" dirty="0">
                <a:solidFill>
                  <a:schemeClr val="tx1"/>
                </a:solidFill>
                <a:latin typeface="Arial" panose="020B0604020202020204" pitchFamily="34" charset="0"/>
                <a:ea typeface="楷体_GB2312" pitchFamily="49" charset="-122"/>
              </a:endParaRPr>
            </a:p>
          </p:txBody>
        </p:sp>
        <p:sp>
          <p:nvSpPr>
            <p:cNvPr id="18476" name="文本框 101506"/>
            <p:cNvSpPr txBox="1"/>
            <p:nvPr/>
          </p:nvSpPr>
          <p:spPr>
            <a:xfrm>
              <a:off x="1277" y="1337"/>
              <a:ext cx="220" cy="266"/>
            </a:xfrm>
            <a:prstGeom prst="rect">
              <a:avLst/>
            </a:prstGeom>
            <a:noFill/>
            <a:ln w="9525">
              <a:noFill/>
            </a:ln>
          </p:spPr>
          <p:txBody>
            <a:bodyPr wrap="none" anchor="t" anchorCtr="0">
              <a:spAutoFit/>
            </a:bodyPr>
            <a:p>
              <a:pPr algn="ctr" eaLnBrk="0" hangingPunct="0"/>
              <a:r>
                <a:rPr lang="en-US" altLang="zh-CN">
                  <a:solidFill>
                    <a:schemeClr val="bg1"/>
                  </a:solidFill>
                  <a:latin typeface="Arial" panose="020B0604020202020204" pitchFamily="34" charset="0"/>
                  <a:ea typeface="宋体" panose="02010600030101010101" pitchFamily="2" charset="-122"/>
                </a:rPr>
                <a:t>5</a:t>
              </a:r>
              <a:endParaRPr lang="en-US" altLang="zh-CN">
                <a:solidFill>
                  <a:schemeClr val="bg1"/>
                </a:solidFill>
                <a:latin typeface="Arial" panose="020B0604020202020204" pitchFamily="34" charset="0"/>
                <a:ea typeface="宋体" panose="02010600030101010101" pitchFamily="2" charset="-122"/>
              </a:endParaRPr>
            </a:p>
          </p:txBody>
        </p:sp>
      </p:grpSp>
      <p:sp>
        <p:nvSpPr>
          <p:cNvPr id="101508" name="文本框 101507"/>
          <p:cNvSpPr txBox="1"/>
          <p:nvPr/>
        </p:nvSpPr>
        <p:spPr>
          <a:xfrm>
            <a:off x="1403350" y="620713"/>
            <a:ext cx="6481763" cy="482600"/>
          </a:xfrm>
          <a:prstGeom prst="rect">
            <a:avLst/>
          </a:prstGeom>
          <a:gradFill rotWithShape="1">
            <a:gsLst>
              <a:gs pos="0">
                <a:schemeClr val="accent1">
                  <a:alpha val="41000"/>
                </a:schemeClr>
              </a:gs>
              <a:gs pos="50000">
                <a:schemeClr val="bg1"/>
              </a:gs>
              <a:gs pos="100000">
                <a:schemeClr val="accent1">
                  <a:alpha val="41000"/>
                </a:schemeClr>
              </a:gs>
            </a:gsLst>
            <a:lin ang="5400000" scaled="1"/>
            <a:tileRect/>
          </a:gradFill>
          <a:ln w="25400" cap="flat" cmpd="sng">
            <a:solidFill>
              <a:schemeClr val="tx1"/>
            </a:solidFill>
            <a:prstDash val="solid"/>
            <a:miter/>
            <a:headEnd type="none" w="med" len="med"/>
            <a:tailEnd type="none" w="med" len="med"/>
          </a:ln>
        </p:spPr>
        <p:txBody>
          <a:bodyPr anchor="t" anchorCtr="0">
            <a:spAutoFit/>
          </a:bodyPr>
          <a:p>
            <a:pPr algn="ctr">
              <a:spcBef>
                <a:spcPct val="50000"/>
              </a:spcBef>
            </a:pPr>
            <a:r>
              <a:rPr lang="zh-CN" altLang="en-US" b="0" dirty="0">
                <a:solidFill>
                  <a:schemeClr val="tx1"/>
                </a:solidFill>
                <a:latin typeface="Times New Roman" panose="02020603050405020304" pitchFamily="18" charset="0"/>
                <a:ea typeface="宋体" panose="02010600030101010101" pitchFamily="2" charset="-122"/>
              </a:rPr>
              <a:t>目录</a:t>
            </a:r>
            <a:endParaRPr lang="zh-CN" altLang="en-US" b="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1508"/>
                                        </p:tgtEl>
                                        <p:attrNameLst>
                                          <p:attrName>style.visibility</p:attrName>
                                        </p:attrNameLst>
                                      </p:cBhvr>
                                      <p:to>
                                        <p:strVal val="visible"/>
                                      </p:to>
                                    </p:set>
                                    <p:animEffect transition="in" filter="fade">
                                      <p:cBhvr>
                                        <p:cTn id="7" dur="1000"/>
                                        <p:tgtEl>
                                          <p:spTgt spid="101508"/>
                                        </p:tgtEl>
                                      </p:cBhvr>
                                    </p:animEffect>
                                    <p:anim calcmode="lin" valueType="num">
                                      <p:cBhvr>
                                        <p:cTn id="8" dur="1000" fill="hold"/>
                                        <p:tgtEl>
                                          <p:spTgt spid="101508"/>
                                        </p:tgtEl>
                                        <p:attrNameLst>
                                          <p:attrName>style.rotation</p:attrName>
                                        </p:attrNameLst>
                                      </p:cBhvr>
                                      <p:tavLst>
                                        <p:tav tm="0">
                                          <p:val>
                                            <p:fltVal val="720.000000"/>
                                          </p:val>
                                        </p:tav>
                                        <p:tav tm="100000">
                                          <p:val>
                                            <p:fltVal val="0.000000"/>
                                          </p:val>
                                        </p:tav>
                                      </p:tavLst>
                                    </p:anim>
                                    <p:anim calcmode="lin" valueType="num">
                                      <p:cBhvr>
                                        <p:cTn id="9" dur="1000" fill="hold"/>
                                        <p:tgtEl>
                                          <p:spTgt spid="101508"/>
                                        </p:tgtEl>
                                        <p:attrNameLst>
                                          <p:attrName>ppt_h</p:attrName>
                                        </p:attrNameLst>
                                      </p:cBhvr>
                                      <p:tavLst>
                                        <p:tav tm="0">
                                          <p:val>
                                            <p:fltVal val="0.000000"/>
                                          </p:val>
                                        </p:tav>
                                        <p:tav tm="100000">
                                          <p:val>
                                            <p:strVal val="#ppt_h"/>
                                          </p:val>
                                        </p:tav>
                                      </p:tavLst>
                                    </p:anim>
                                    <p:anim calcmode="lin" valueType="num">
                                      <p:cBhvr>
                                        <p:cTn id="10" dur="1000" fill="hold"/>
                                        <p:tgtEl>
                                          <p:spTgt spid="101508"/>
                                        </p:tgtEl>
                                        <p:attrNameLst>
                                          <p:attrName>ppt_w</p:attrName>
                                        </p:attrNameLst>
                                      </p:cBhvr>
                                      <p:tavLst>
                                        <p:tav tm="0">
                                          <p:val>
                                            <p:fltVal val="0.000000"/>
                                          </p:val>
                                        </p:tav>
                                        <p:tav tm="100000">
                                          <p:val>
                                            <p:strVal val="#ppt_w"/>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01468"/>
                                        </p:tgtEl>
                                        <p:attrNameLst>
                                          <p:attrName>style.visibility</p:attrName>
                                        </p:attrNameLst>
                                      </p:cBhvr>
                                      <p:to>
                                        <p:strVal val="visible"/>
                                      </p:to>
                                    </p:set>
                                    <p:anim calcmode="lin" valueType="num">
                                      <p:cBhvr additive="base">
                                        <p:cTn id="14" dur="500" fill="hold"/>
                                        <p:tgtEl>
                                          <p:spTgt spid="101468"/>
                                        </p:tgtEl>
                                        <p:attrNameLst>
                                          <p:attrName>ppt_x</p:attrName>
                                        </p:attrNameLst>
                                      </p:cBhvr>
                                      <p:tavLst>
                                        <p:tav tm="0">
                                          <p:val>
                                            <p:strVal val="#ppt_x"/>
                                          </p:val>
                                        </p:tav>
                                        <p:tav tm="100000">
                                          <p:val>
                                            <p:strVal val="#ppt_x"/>
                                          </p:val>
                                        </p:tav>
                                      </p:tavLst>
                                    </p:anim>
                                    <p:anim calcmode="lin" valueType="num">
                                      <p:cBhvr additive="base">
                                        <p:cTn id="15" dur="500" fill="hold"/>
                                        <p:tgtEl>
                                          <p:spTgt spid="101468"/>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01476"/>
                                        </p:tgtEl>
                                        <p:attrNameLst>
                                          <p:attrName>style.visibility</p:attrName>
                                        </p:attrNameLst>
                                      </p:cBhvr>
                                      <p:to>
                                        <p:strVal val="visible"/>
                                      </p:to>
                                    </p:set>
                                    <p:anim calcmode="lin" valueType="num">
                                      <p:cBhvr additive="base">
                                        <p:cTn id="19" dur="500" fill="hold"/>
                                        <p:tgtEl>
                                          <p:spTgt spid="101476"/>
                                        </p:tgtEl>
                                        <p:attrNameLst>
                                          <p:attrName>ppt_x</p:attrName>
                                        </p:attrNameLst>
                                      </p:cBhvr>
                                      <p:tavLst>
                                        <p:tav tm="0">
                                          <p:val>
                                            <p:strVal val="#ppt_x"/>
                                          </p:val>
                                        </p:tav>
                                        <p:tav tm="100000">
                                          <p:val>
                                            <p:strVal val="#ppt_x"/>
                                          </p:val>
                                        </p:tav>
                                      </p:tavLst>
                                    </p:anim>
                                    <p:anim calcmode="lin" valueType="num">
                                      <p:cBhvr additive="base">
                                        <p:cTn id="20" dur="500" fill="hold"/>
                                        <p:tgtEl>
                                          <p:spTgt spid="10147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1484"/>
                                        </p:tgtEl>
                                        <p:attrNameLst>
                                          <p:attrName>style.visibility</p:attrName>
                                        </p:attrNameLst>
                                      </p:cBhvr>
                                      <p:to>
                                        <p:strVal val="visible"/>
                                      </p:to>
                                    </p:set>
                                    <p:anim calcmode="lin" valueType="num">
                                      <p:cBhvr additive="base">
                                        <p:cTn id="24" dur="500" fill="hold"/>
                                        <p:tgtEl>
                                          <p:spTgt spid="101484"/>
                                        </p:tgtEl>
                                        <p:attrNameLst>
                                          <p:attrName>ppt_x</p:attrName>
                                        </p:attrNameLst>
                                      </p:cBhvr>
                                      <p:tavLst>
                                        <p:tav tm="0">
                                          <p:val>
                                            <p:strVal val="#ppt_x"/>
                                          </p:val>
                                        </p:tav>
                                        <p:tav tm="100000">
                                          <p:val>
                                            <p:strVal val="#ppt_x"/>
                                          </p:val>
                                        </p:tav>
                                      </p:tavLst>
                                    </p:anim>
                                    <p:anim calcmode="lin" valueType="num">
                                      <p:cBhvr additive="base">
                                        <p:cTn id="25" dur="500" fill="hold"/>
                                        <p:tgtEl>
                                          <p:spTgt spid="10148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01492"/>
                                        </p:tgtEl>
                                        <p:attrNameLst>
                                          <p:attrName>style.visibility</p:attrName>
                                        </p:attrNameLst>
                                      </p:cBhvr>
                                      <p:to>
                                        <p:strVal val="visible"/>
                                      </p:to>
                                    </p:set>
                                    <p:anim calcmode="lin" valueType="num">
                                      <p:cBhvr additive="base">
                                        <p:cTn id="29" dur="500" fill="hold"/>
                                        <p:tgtEl>
                                          <p:spTgt spid="101492"/>
                                        </p:tgtEl>
                                        <p:attrNameLst>
                                          <p:attrName>ppt_x</p:attrName>
                                        </p:attrNameLst>
                                      </p:cBhvr>
                                      <p:tavLst>
                                        <p:tav tm="0">
                                          <p:val>
                                            <p:strVal val="#ppt_x"/>
                                          </p:val>
                                        </p:tav>
                                        <p:tav tm="100000">
                                          <p:val>
                                            <p:strVal val="#ppt_x"/>
                                          </p:val>
                                        </p:tav>
                                      </p:tavLst>
                                    </p:anim>
                                    <p:anim calcmode="lin" valueType="num">
                                      <p:cBhvr additive="base">
                                        <p:cTn id="30" dur="500" fill="hold"/>
                                        <p:tgtEl>
                                          <p:spTgt spid="10149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01500"/>
                                        </p:tgtEl>
                                        <p:attrNameLst>
                                          <p:attrName>style.visibility</p:attrName>
                                        </p:attrNameLst>
                                      </p:cBhvr>
                                      <p:to>
                                        <p:strVal val="visible"/>
                                      </p:to>
                                    </p:set>
                                    <p:anim calcmode="lin" valueType="num">
                                      <p:cBhvr additive="base">
                                        <p:cTn id="34" dur="500" fill="hold"/>
                                        <p:tgtEl>
                                          <p:spTgt spid="101500"/>
                                        </p:tgtEl>
                                        <p:attrNameLst>
                                          <p:attrName>ppt_x</p:attrName>
                                        </p:attrNameLst>
                                      </p:cBhvr>
                                      <p:tavLst>
                                        <p:tav tm="0">
                                          <p:val>
                                            <p:strVal val="#ppt_x"/>
                                          </p:val>
                                        </p:tav>
                                        <p:tav tm="100000">
                                          <p:val>
                                            <p:strVal val="#ppt_x"/>
                                          </p:val>
                                        </p:tav>
                                      </p:tavLst>
                                    </p:anim>
                                    <p:anim calcmode="lin" valueType="num">
                                      <p:cBhvr additive="base">
                                        <p:cTn id="35" dur="500" fill="hold"/>
                                        <p:tgtEl>
                                          <p:spTgt spid="101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1" name="图片 37581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73732" name="文本框 37581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75814" name="矩形 375813"/>
          <p:cNvSpPr/>
          <p:nvPr/>
        </p:nvSpPr>
        <p:spPr>
          <a:xfrm>
            <a:off x="1042988" y="692150"/>
            <a:ext cx="6985000" cy="336550"/>
          </a:xfrm>
          <a:prstGeom prst="rect">
            <a:avLst/>
          </a:prstGeom>
          <a:noFill/>
          <a:ln w="9525">
            <a:noFill/>
          </a:ln>
        </p:spPr>
        <p:txBody>
          <a:bodyPr anchor="t" anchorCtr="0">
            <a:spAutoFit/>
          </a:bodyPr>
          <a:p>
            <a:pPr algn="ctr"/>
            <a:r>
              <a:rPr lang="zh-CN" altLang="en-US" sz="1600" dirty="0">
                <a:solidFill>
                  <a:schemeClr val="tx1"/>
                </a:solidFill>
                <a:latin typeface="Times New Roman" panose="02020603050405020304" pitchFamily="18" charset="0"/>
                <a:ea typeface="宋体" panose="02010600030101010101" pitchFamily="2" charset="-122"/>
              </a:rPr>
              <a:t>氢气站、供氢站、氢气罐与建筑物、构筑物的防火间距</a:t>
            </a:r>
            <a:endParaRPr lang="zh-CN" altLang="en-US" sz="1600" dirty="0">
              <a:solidFill>
                <a:schemeClr val="tx1"/>
              </a:solidFill>
              <a:latin typeface="Times New Roman" panose="02020603050405020304" pitchFamily="18" charset="0"/>
              <a:ea typeface="宋体" panose="02010600030101010101" pitchFamily="2" charset="-122"/>
            </a:endParaRPr>
          </a:p>
        </p:txBody>
      </p:sp>
      <p:sp>
        <p:nvSpPr>
          <p:cNvPr id="73734" name="矩形 375814"/>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graphicFrame>
        <p:nvGraphicFramePr>
          <p:cNvPr id="376453" name="表格 376452"/>
          <p:cNvGraphicFramePr/>
          <p:nvPr/>
        </p:nvGraphicFramePr>
        <p:xfrm>
          <a:off x="684213" y="1125538"/>
          <a:ext cx="7775575" cy="4148138"/>
        </p:xfrm>
        <a:graphic>
          <a:graphicData uri="http://schemas.openxmlformats.org/drawingml/2006/table">
            <a:tbl>
              <a:tblPr/>
              <a:tblGrid>
                <a:gridCol w="1079500"/>
                <a:gridCol w="1152525"/>
                <a:gridCol w="1008063"/>
                <a:gridCol w="830262"/>
                <a:gridCol w="1257300"/>
                <a:gridCol w="1368425"/>
                <a:gridCol w="1079500"/>
              </a:tblGrid>
              <a:tr h="334963">
                <a:tc rowSpan="2"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建筑物、构筑物</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氢气站</a:t>
                      </a:r>
                      <a:endParaRPr lang="zh-CN" altLang="en-US" sz="1600" b="1" dirty="0">
                        <a:cs typeface="Times New Roman" panose="02020603050405020304" pitchFamily="18" charset="0"/>
                      </a:endParaRPr>
                    </a:p>
                    <a:p>
                      <a:pPr marL="0" lvl="0" indent="0" eaLnBrk="0" hangingPunct="0">
                        <a:spcBef>
                          <a:spcPct val="0"/>
                        </a:spcBef>
                        <a:buFontTx/>
                        <a:buNone/>
                      </a:pPr>
                      <a:r>
                        <a:rPr lang="zh-CN" altLang="en-US" sz="1600" b="1" dirty="0">
                          <a:cs typeface="Times New Roman" panose="02020603050405020304" pitchFamily="18" charset="0"/>
                        </a:rPr>
                        <a:t>或供氢站</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b="1" dirty="0">
                          <a:cs typeface="Times New Roman" panose="02020603050405020304" pitchFamily="18" charset="0"/>
                        </a:rPr>
                        <a:t>氢气罐总容积</a:t>
                      </a:r>
                      <a:r>
                        <a:rPr lang="en-US" altLang="zh-CN" sz="1600" b="1">
                          <a:latin typeface="Times New Roman" panose="02020603050405020304" pitchFamily="18" charset="0"/>
                          <a:ea typeface="Times New Roman" panose="02020603050405020304" pitchFamily="18" charset="0"/>
                        </a:rPr>
                        <a:t>—</a:t>
                      </a:r>
                      <a:r>
                        <a:rPr lang="zh-CN" altLang="en-US" sz="1600" b="1" dirty="0">
                          <a:cs typeface="Times New Roman" panose="02020603050405020304" pitchFamily="18" charset="0"/>
                        </a:rPr>
                        <a:t>水容积和工作压力的乘积（</a:t>
                      </a:r>
                      <a:r>
                        <a:rPr lang="en-US" altLang="zh-CN" sz="1600" b="1">
                          <a:cs typeface="Times New Roman" panose="02020603050405020304" pitchFamily="18" charset="0"/>
                        </a:rPr>
                        <a:t>m3</a:t>
                      </a:r>
                      <a:r>
                        <a:rPr lang="zh-CN" altLang="en-US" sz="1600" b="1" dirty="0">
                          <a:cs typeface="Times New Roman" panose="02020603050405020304" pitchFamily="18" charset="0"/>
                        </a:rPr>
                        <a:t>）</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4962">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dirty="0">
                          <a:cs typeface="Times New Roman" panose="02020603050405020304" pitchFamily="18" charset="0"/>
                        </a:rPr>
                        <a:t>≤</a:t>
                      </a:r>
                      <a:r>
                        <a:rPr lang="en-US" altLang="zh-CN" sz="1600" b="1">
                          <a:cs typeface="Times New Roman" panose="02020603050405020304" pitchFamily="18" charset="0"/>
                        </a:rPr>
                        <a:t>1000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1001~10000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10001~50000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b="1" dirty="0">
                          <a:cs typeface="Times New Roman" panose="02020603050405020304" pitchFamily="18" charset="0"/>
                        </a:rPr>
                        <a:t>＞</a:t>
                      </a:r>
                      <a:r>
                        <a:rPr lang="en-US" altLang="zh-CN" sz="1600" b="1">
                          <a:cs typeface="Times New Roman" panose="02020603050405020304" pitchFamily="18" charset="0"/>
                        </a:rPr>
                        <a:t>50000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39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其他建筑</a:t>
                      </a:r>
                      <a:endParaRPr lang="zh-CN" altLang="en-US" sz="1600" b="1" dirty="0">
                        <a:cs typeface="Times New Roman" panose="02020603050405020304" pitchFamily="18" charset="0"/>
                      </a:endParaRPr>
                    </a:p>
                    <a:p>
                      <a:pPr marL="0" lvl="0" indent="0" eaLnBrk="0" hangingPunct="0">
                        <a:spcBef>
                          <a:spcPct val="0"/>
                        </a:spcBef>
                        <a:buFontTx/>
                        <a:buNone/>
                      </a:pPr>
                      <a:r>
                        <a:rPr lang="zh-CN" altLang="en-US" sz="1600" b="1" dirty="0">
                          <a:cs typeface="Times New Roman" panose="02020603050405020304" pitchFamily="18" charset="0"/>
                        </a:rPr>
                        <a:t>物耐火等级</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一、二级</a:t>
                      </a:r>
                      <a:endParaRPr lang="zh-CN" altLang="en-US" sz="1600" b="1" dirty="0">
                        <a:cs typeface="Times New Roman" panose="02020603050405020304" pitchFamily="18" charset="0"/>
                      </a:endParaRPr>
                    </a:p>
                    <a:p>
                      <a:pPr marL="0" lvl="0" indent="0" eaLnBrk="0" hangingPunct="0">
                        <a:spcBef>
                          <a:spcPct val="0"/>
                        </a:spcBef>
                        <a:buFontTx/>
                        <a:buNone/>
                      </a:pPr>
                      <a:r>
                        <a:rPr lang="zh-CN" altLang="en-US" sz="1600" b="1" dirty="0">
                          <a:cs typeface="Times New Roman" panose="02020603050405020304" pitchFamily="18" charset="0"/>
                        </a:rPr>
                        <a:t>三级 四级</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a:cs typeface="Times New Roman" panose="02020603050405020304" pitchFamily="18" charset="0"/>
                        </a:rPr>
                        <a:t>12</a:t>
                      </a:r>
                      <a:endParaRPr lang="en-US" altLang="zh-CN" sz="1600" b="1">
                        <a:cs typeface="Times New Roman" panose="02020603050405020304" pitchFamily="18" charset="0"/>
                      </a:endParaRPr>
                    </a:p>
                    <a:p>
                      <a:pPr marL="0" lvl="0" indent="0" eaLnBrk="0" hangingPunct="0">
                        <a:spcBef>
                          <a:spcPct val="0"/>
                        </a:spcBef>
                        <a:buFontTx/>
                        <a:buNone/>
                      </a:pPr>
                      <a:r>
                        <a:rPr lang="en-US" altLang="zh-CN" sz="1600" b="1">
                          <a:cs typeface="Times New Roman" panose="02020603050405020304" pitchFamily="18" charset="0"/>
                        </a:rPr>
                        <a:t>14</a:t>
                      </a:r>
                      <a:endParaRPr lang="en-US" altLang="zh-CN" sz="1600" b="1">
                        <a:cs typeface="Times New Roman" panose="02020603050405020304" pitchFamily="18" charset="0"/>
                      </a:endParaRPr>
                    </a:p>
                    <a:p>
                      <a:pPr marL="0" lvl="0" indent="0" eaLnBrk="0" hangingPunct="0">
                        <a:spcBef>
                          <a:spcPct val="0"/>
                        </a:spcBef>
                        <a:buFontTx/>
                        <a:buNone/>
                      </a:pPr>
                      <a:r>
                        <a:rPr lang="en-US" altLang="zh-CN" sz="1600" b="1">
                          <a:cs typeface="Times New Roman" panose="02020603050405020304" pitchFamily="18" charset="0"/>
                        </a:rPr>
                        <a:t>16</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12</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15</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20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15</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20</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25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20</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25</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30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25</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30</a:t>
                      </a:r>
                      <a:endParaRPr lang="en-US" altLang="zh-CN" sz="1600" b="1">
                        <a:cs typeface="Times New Roman" panose="02020603050405020304" pitchFamily="18" charset="0"/>
                      </a:endParaRPr>
                    </a:p>
                    <a:p>
                      <a:pPr marL="0" lvl="0" indent="0" algn="ctr" eaLnBrk="0" hangingPunct="0">
                        <a:spcBef>
                          <a:spcPct val="0"/>
                        </a:spcBef>
                        <a:buFontTx/>
                        <a:buNone/>
                      </a:pPr>
                      <a:r>
                        <a:rPr lang="en-US" altLang="zh-CN" sz="1600" b="1">
                          <a:cs typeface="Times New Roman" panose="02020603050405020304" pitchFamily="18" charset="0"/>
                        </a:rPr>
                        <a:t>35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4962">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民用建筑</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a:cs typeface="Times New Roman" panose="02020603050405020304" pitchFamily="18" charset="0"/>
                        </a:rPr>
                        <a:t>25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25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30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35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40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4963">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重要公用建筑</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a:cs typeface="Times New Roman" panose="02020603050405020304" pitchFamily="18" charset="0"/>
                        </a:rPr>
                        <a:t>50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50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68387">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a:cs typeface="Times New Roman" panose="02020603050405020304" pitchFamily="18" charset="0"/>
                        </a:rPr>
                        <a:t>35~500KA</a:t>
                      </a:r>
                      <a:r>
                        <a:rPr lang="zh-CN" altLang="en-US" sz="1600" b="1" dirty="0">
                          <a:cs typeface="Times New Roman" panose="02020603050405020304" pitchFamily="18" charset="0"/>
                        </a:rPr>
                        <a:t>且每台变压器为</a:t>
                      </a:r>
                      <a:r>
                        <a:rPr lang="en-US" altLang="zh-CN" sz="1600" b="1">
                          <a:cs typeface="Times New Roman" panose="02020603050405020304" pitchFamily="18" charset="0"/>
                        </a:rPr>
                        <a:t>10000KV</a:t>
                      </a:r>
                      <a:r>
                        <a:rPr lang="en-US" altLang="zh-CN" sz="1600" b="1">
                          <a:latin typeface="Times New Roman" panose="02020603050405020304" pitchFamily="18" charset="0"/>
                          <a:ea typeface="Times New Roman" panose="02020603050405020304" pitchFamily="18" charset="0"/>
                        </a:rPr>
                        <a:t>·</a:t>
                      </a:r>
                      <a:r>
                        <a:rPr lang="en-US" altLang="zh-CN" sz="1600" b="1">
                          <a:cs typeface="Times New Roman" panose="02020603050405020304" pitchFamily="18" charset="0"/>
                        </a:rPr>
                        <a:t>A</a:t>
                      </a:r>
                      <a:r>
                        <a:rPr lang="zh-CN" altLang="en-US" sz="1600" b="1" dirty="0">
                          <a:cs typeface="Times New Roman" panose="02020603050405020304" pitchFamily="18" charset="0"/>
                        </a:rPr>
                        <a:t>以上室外变配电站以及总油量超</a:t>
                      </a:r>
                      <a:r>
                        <a:rPr lang="en-US" altLang="zh-CN" sz="1600" b="1">
                          <a:cs typeface="Times New Roman" panose="02020603050405020304" pitchFamily="18" charset="0"/>
                        </a:rPr>
                        <a:t>5t</a:t>
                      </a:r>
                      <a:r>
                        <a:rPr lang="zh-CN" altLang="en-US" sz="1600" b="1" dirty="0">
                          <a:cs typeface="Times New Roman" panose="02020603050405020304" pitchFamily="18" charset="0"/>
                        </a:rPr>
                        <a:t>的总降压站</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a:cs typeface="Times New Roman" panose="02020603050405020304" pitchFamily="18" charset="0"/>
                        </a:rPr>
                        <a:t>25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25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30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35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40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4963">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明火或散发火花的地点</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a:cs typeface="Times New Roman" panose="02020603050405020304" pitchFamily="18" charset="0"/>
                        </a:rPr>
                        <a:t>30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25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30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35</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a:cs typeface="Times New Roman" panose="02020603050405020304" pitchFamily="18" charset="0"/>
                        </a:rPr>
                        <a:t>40</a:t>
                      </a:r>
                      <a:endParaRPr lang="zh-CN" altLang="en-US" sz="16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437">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b="1" dirty="0">
                          <a:cs typeface="Times New Roman" panose="02020603050405020304" pitchFamily="18" charset="0"/>
                        </a:rPr>
                        <a:t>架空电力线</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b="1" dirty="0">
                          <a:cs typeface="Times New Roman" panose="02020603050405020304" pitchFamily="18" charset="0"/>
                        </a:rPr>
                        <a:t>≥</a:t>
                      </a:r>
                      <a:r>
                        <a:rPr lang="en-US" altLang="zh-CN" sz="1600" b="1">
                          <a:cs typeface="Times New Roman" panose="02020603050405020304" pitchFamily="18" charset="0"/>
                        </a:rPr>
                        <a:t>1.5</a:t>
                      </a:r>
                      <a:r>
                        <a:rPr lang="zh-CN" altLang="en-US" sz="1600" b="1" dirty="0">
                          <a:cs typeface="Times New Roman" panose="02020603050405020304" pitchFamily="18" charset="0"/>
                        </a:rPr>
                        <a:t>倍</a:t>
                      </a:r>
                      <a:endParaRPr lang="zh-CN" altLang="en-US" sz="1600" b="1" dirty="0">
                        <a:cs typeface="Times New Roman" panose="02020603050405020304" pitchFamily="18" charset="0"/>
                      </a:endParaRPr>
                    </a:p>
                    <a:p>
                      <a:pPr marL="0" lvl="0" indent="0" eaLnBrk="0" hangingPunct="0">
                        <a:spcBef>
                          <a:spcPct val="0"/>
                        </a:spcBef>
                        <a:buFontTx/>
                        <a:buNone/>
                      </a:pPr>
                      <a:r>
                        <a:rPr lang="zh-CN" altLang="en-US" sz="1600" b="1" dirty="0">
                          <a:cs typeface="Times New Roman" panose="02020603050405020304" pitchFamily="18" charset="0"/>
                        </a:rPr>
                        <a:t>电杆高</a:t>
                      </a:r>
                      <a:r>
                        <a:rPr lang="zh-CN" altLang="en-US" sz="1600" b="1" dirty="0">
                          <a:cs typeface="Times New Roman" panose="02020603050405020304" pitchFamily="18" charset="0"/>
                        </a:rPr>
                        <a:t>度</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b="1" dirty="0">
                          <a:cs typeface="Times New Roman" panose="02020603050405020304" pitchFamily="18" charset="0"/>
                        </a:rPr>
                        <a:t>≥</a:t>
                      </a:r>
                      <a:r>
                        <a:rPr lang="en-US" altLang="zh-CN" sz="1600" b="1">
                          <a:cs typeface="Times New Roman" panose="02020603050405020304" pitchFamily="18" charset="0"/>
                        </a:rPr>
                        <a:t>1.5</a:t>
                      </a:r>
                      <a:r>
                        <a:rPr lang="zh-CN" altLang="en-US" sz="1600" b="1" dirty="0">
                          <a:cs typeface="Times New Roman" panose="02020603050405020304" pitchFamily="18" charset="0"/>
                        </a:rPr>
                        <a:t>倍电杆高度</a:t>
                      </a:r>
                      <a:endParaRPr lang="zh-CN" altLang="en-US" sz="16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5814"/>
                                        </p:tgtEl>
                                        <p:attrNameLst>
                                          <p:attrName>style.visibility</p:attrName>
                                        </p:attrNameLst>
                                      </p:cBhvr>
                                      <p:to>
                                        <p:strVal val="visible"/>
                                      </p:to>
                                    </p:set>
                                    <p:anim calcmode="lin" valueType="num">
                                      <p:cBhvr additive="base">
                                        <p:cTn id="7" dur="500" fill="hold"/>
                                        <p:tgtEl>
                                          <p:spTgt spid="375814"/>
                                        </p:tgtEl>
                                        <p:attrNameLst>
                                          <p:attrName>ppt_x</p:attrName>
                                        </p:attrNameLst>
                                      </p:cBhvr>
                                      <p:tavLst>
                                        <p:tav tm="0">
                                          <p:val>
                                            <p:strVal val="#ppt_x"/>
                                          </p:val>
                                        </p:tav>
                                        <p:tav tm="100000">
                                          <p:val>
                                            <p:strVal val="#ppt_x"/>
                                          </p:val>
                                        </p:tav>
                                      </p:tavLst>
                                    </p:anim>
                                    <p:anim calcmode="lin" valueType="num">
                                      <p:cBhvr additive="base">
                                        <p:cTn id="8" dur="500" fill="hold"/>
                                        <p:tgtEl>
                                          <p:spTgt spid="375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9" name="图片 37990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75780" name="文本框 37990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79910" name="矩形 379909"/>
          <p:cNvSpPr/>
          <p:nvPr/>
        </p:nvSpPr>
        <p:spPr>
          <a:xfrm>
            <a:off x="1042988" y="1125538"/>
            <a:ext cx="6985000" cy="366712"/>
          </a:xfrm>
          <a:prstGeom prst="rect">
            <a:avLst/>
          </a:prstGeom>
          <a:noFill/>
          <a:ln w="9525">
            <a:noFill/>
          </a:ln>
        </p:spPr>
        <p:txBody>
          <a:bodyPr anchor="t" anchorCtr="0">
            <a:spAutoFit/>
          </a:bodyPr>
          <a:p>
            <a:pPr algn="ctr"/>
            <a:r>
              <a:rPr lang="zh-CN" altLang="en-US" sz="1800" dirty="0">
                <a:solidFill>
                  <a:schemeClr val="tx1"/>
                </a:solidFill>
                <a:latin typeface="Times New Roman" panose="02020603050405020304" pitchFamily="18" charset="0"/>
                <a:ea typeface="宋体" panose="02010600030101010101" pitchFamily="2" charset="-122"/>
              </a:rPr>
              <a:t>氢气站、供氢站、氢气罐与铁路、道路的防火间距</a:t>
            </a:r>
            <a:endParaRPr lang="zh-CN" altLang="en-US" sz="1800" dirty="0">
              <a:solidFill>
                <a:schemeClr val="tx1"/>
              </a:solidFill>
              <a:latin typeface="Times New Roman" panose="02020603050405020304" pitchFamily="18" charset="0"/>
              <a:ea typeface="宋体" panose="02010600030101010101" pitchFamily="2" charset="-122"/>
            </a:endParaRPr>
          </a:p>
        </p:txBody>
      </p:sp>
      <p:sp>
        <p:nvSpPr>
          <p:cNvPr id="75782" name="矩形 379910"/>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graphicFrame>
        <p:nvGraphicFramePr>
          <p:cNvPr id="380435" name="表格 380434"/>
          <p:cNvGraphicFramePr/>
          <p:nvPr/>
        </p:nvGraphicFramePr>
        <p:xfrm>
          <a:off x="1116013" y="1700213"/>
          <a:ext cx="6769100" cy="3292475"/>
        </p:xfrm>
        <a:graphic>
          <a:graphicData uri="http://schemas.openxmlformats.org/drawingml/2006/table">
            <a:tbl>
              <a:tblPr/>
              <a:tblGrid>
                <a:gridCol w="1876425"/>
                <a:gridCol w="1871663"/>
                <a:gridCol w="1797050"/>
                <a:gridCol w="1223962"/>
              </a:tblGrid>
              <a:tr h="365125">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铁路、道路</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氢气站、供氢站</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氢气罐</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厂外铁路线</a:t>
                      </a:r>
                      <a:endParaRPr lang="zh-CN" altLang="en-US" sz="1800" b="1" dirty="0">
                        <a:cs typeface="Times New Roman" panose="02020603050405020304" pitchFamily="18" charset="0"/>
                      </a:endParaRPr>
                    </a:p>
                    <a:p>
                      <a:pPr marL="0" lvl="0" indent="0" algn="ctr">
                        <a:spcBef>
                          <a:spcPct val="0"/>
                        </a:spcBef>
                        <a:buNone/>
                      </a:pPr>
                      <a:r>
                        <a:rPr lang="zh-CN" altLang="en-US" sz="1800" b="1" dirty="0">
                          <a:cs typeface="Times New Roman" panose="02020603050405020304" pitchFamily="18" charset="0"/>
                        </a:rPr>
                        <a:t>（中心线）</a:t>
                      </a:r>
                      <a:endParaRPr lang="zh-CN" altLang="en-US" sz="1800" b="1"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非电力牵引机车</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30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25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电力牵引机车</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20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20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厂内铁路线</a:t>
                      </a:r>
                      <a:endParaRPr lang="zh-CN" altLang="en-US" sz="1800" b="1" dirty="0">
                        <a:cs typeface="Times New Roman" panose="02020603050405020304" pitchFamily="18" charset="0"/>
                      </a:endParaRPr>
                    </a:p>
                    <a:p>
                      <a:pPr marL="0" lvl="0" indent="0" algn="ctr">
                        <a:spcBef>
                          <a:spcPct val="0"/>
                        </a:spcBef>
                        <a:buNone/>
                      </a:pPr>
                      <a:r>
                        <a:rPr lang="zh-CN" altLang="en-US" sz="1800" b="1" dirty="0">
                          <a:cs typeface="Times New Roman" panose="02020603050405020304" pitchFamily="18" charset="0"/>
                        </a:rPr>
                        <a:t>（中心线）</a:t>
                      </a:r>
                      <a:endParaRPr lang="zh-CN" altLang="en-US" sz="1800" b="1"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非电力牵引机车</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20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20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电力牵引机车</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15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15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厂外道路（相邻侧路边）</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15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15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厂内道路</a:t>
                      </a:r>
                      <a:endParaRPr lang="zh-CN" altLang="en-US" sz="1800" b="1" dirty="0">
                        <a:cs typeface="Times New Roman" panose="02020603050405020304" pitchFamily="18" charset="0"/>
                      </a:endParaRPr>
                    </a:p>
                    <a:p>
                      <a:pPr marL="0" lvl="0" indent="0" algn="ctr">
                        <a:spcBef>
                          <a:spcPct val="0"/>
                        </a:spcBef>
                        <a:buNone/>
                      </a:pPr>
                      <a:r>
                        <a:rPr lang="zh-CN" altLang="en-US" sz="1800" b="1" dirty="0">
                          <a:cs typeface="Times New Roman" panose="02020603050405020304" pitchFamily="18" charset="0"/>
                        </a:rPr>
                        <a:t>（相邻侧路边）</a:t>
                      </a:r>
                      <a:endParaRPr lang="zh-CN" altLang="en-US" sz="1800" b="1"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主要道路</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10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10</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次要道路</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b="1" dirty="0">
                          <a:cs typeface="Times New Roman" panose="02020603050405020304" pitchFamily="18" charset="0"/>
                        </a:rPr>
                        <a:t>围墙</a:t>
                      </a:r>
                      <a:endParaRPr lang="zh-CN" altLang="en-US" sz="1800" b="1"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800" b="1">
                          <a:cs typeface="Times New Roman" panose="02020603050405020304" pitchFamily="18" charset="0"/>
                        </a:rPr>
                        <a:t>5</a:t>
                      </a:r>
                      <a:endParaRPr lang="zh-CN" altLang="en-US" sz="1800" b="1"/>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910"/>
                                        </p:tgtEl>
                                        <p:attrNameLst>
                                          <p:attrName>style.visibility</p:attrName>
                                        </p:attrNameLst>
                                      </p:cBhvr>
                                      <p:to>
                                        <p:strVal val="visible"/>
                                      </p:to>
                                    </p:set>
                                    <p:anim calcmode="lin" valueType="num">
                                      <p:cBhvr additive="base">
                                        <p:cTn id="7" dur="500" fill="hold"/>
                                        <p:tgtEl>
                                          <p:spTgt spid="379910"/>
                                        </p:tgtEl>
                                        <p:attrNameLst>
                                          <p:attrName>ppt_x</p:attrName>
                                        </p:attrNameLst>
                                      </p:cBhvr>
                                      <p:tavLst>
                                        <p:tav tm="0">
                                          <p:val>
                                            <p:strVal val="#ppt_x"/>
                                          </p:val>
                                        </p:tav>
                                        <p:tav tm="100000">
                                          <p:val>
                                            <p:strVal val="#ppt_x"/>
                                          </p:val>
                                        </p:tav>
                                      </p:tavLst>
                                    </p:anim>
                                    <p:anim calcmode="lin" valueType="num">
                                      <p:cBhvr additive="base">
                                        <p:cTn id="8" dur="500" fill="hold"/>
                                        <p:tgtEl>
                                          <p:spTgt spid="379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7" name="图片 36966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77828" name="文本框 36966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69670" name="矩形 369669"/>
          <p:cNvSpPr/>
          <p:nvPr/>
        </p:nvSpPr>
        <p:spPr>
          <a:xfrm>
            <a:off x="1042988" y="908050"/>
            <a:ext cx="6985000" cy="31400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2. </a:t>
            </a:r>
            <a:r>
              <a:rPr lang="zh-CN" altLang="en-US" sz="2000" u="sng" dirty="0">
                <a:solidFill>
                  <a:schemeClr val="tx1"/>
                </a:solidFill>
                <a:latin typeface="Times New Roman" panose="02020603050405020304" pitchFamily="18" charset="0"/>
                <a:ea typeface="宋体" panose="02010600030101010101" pitchFamily="2" charset="-122"/>
              </a:rPr>
              <a:t>制氢间</a:t>
            </a:r>
            <a:endParaRPr lang="zh-CN" altLang="en-US" sz="2000" u="sng"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制氢间应为单层不可燃材料建筑。制氢装置单台使用面积不小于</a:t>
            </a:r>
            <a:r>
              <a:rPr lang="en-US" altLang="zh-CN" sz="2000">
                <a:solidFill>
                  <a:schemeClr val="tx1"/>
                </a:solidFill>
                <a:latin typeface="Times New Roman" panose="02020603050405020304" pitchFamily="18" charset="0"/>
                <a:ea typeface="宋体" panose="02010600030101010101" pitchFamily="2" charset="-122"/>
              </a:rPr>
              <a:t>80m2</a:t>
            </a:r>
            <a:r>
              <a:rPr lang="zh-CN" altLang="en-US" sz="2000" dirty="0">
                <a:solidFill>
                  <a:schemeClr val="tx1"/>
                </a:solidFill>
                <a:latin typeface="Times New Roman" panose="02020603050405020304" pitchFamily="18" charset="0"/>
                <a:ea typeface="宋体" panose="02010600030101010101" pitchFamily="2" charset="-122"/>
              </a:rPr>
              <a:t>，制氢间应设置必要的泄压面积，泄压面积与厂房的比值</a:t>
            </a:r>
            <a:r>
              <a:rPr lang="en-US" altLang="zh-CN" sz="2000">
                <a:solidFill>
                  <a:schemeClr val="tx1"/>
                </a:solidFill>
                <a:latin typeface="Times New Roman" panose="02020603050405020304" pitchFamily="18" charset="0"/>
                <a:ea typeface="宋体" panose="02010600030101010101" pitchFamily="2" charset="-122"/>
              </a:rPr>
              <a:t>(m2/m3)</a:t>
            </a:r>
            <a:r>
              <a:rPr lang="zh-CN" altLang="en-US" sz="2000" dirty="0">
                <a:solidFill>
                  <a:schemeClr val="tx1"/>
                </a:solidFill>
                <a:latin typeface="Times New Roman" panose="02020603050405020304" pitchFamily="18" charset="0"/>
                <a:ea typeface="宋体" panose="02010600030101010101" pitchFamily="2" charset="-122"/>
              </a:rPr>
              <a:t>一般采用</a:t>
            </a:r>
            <a:r>
              <a:rPr lang="en-US" altLang="zh-CN"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0.05-0.10</a:t>
            </a:r>
            <a:r>
              <a:rPr lang="zh-CN" altLang="en-US" sz="2000" dirty="0">
                <a:solidFill>
                  <a:schemeClr val="tx1"/>
                </a:solidFill>
                <a:latin typeface="Times New Roman" panose="02020603050405020304" pitchFamily="18" charset="0"/>
                <a:ea typeface="宋体" panose="02010600030101010101" pitchFamily="2" charset="-122"/>
              </a:rPr>
              <a:t>，门窗及轻质墙体可作为泄压面积，泄压面积应布置合理，并应靠近爆炸部位，不应面对人员集中的地方和交通要道；</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制氢间高度不低于</a:t>
            </a:r>
            <a:r>
              <a:rPr lang="en-US" altLang="zh-CN" sz="2000">
                <a:solidFill>
                  <a:schemeClr val="tx1"/>
                </a:solidFill>
                <a:latin typeface="Times New Roman" panose="02020603050405020304" pitchFamily="18" charset="0"/>
                <a:ea typeface="宋体" panose="02010600030101010101" pitchFamily="2" charset="-122"/>
              </a:rPr>
              <a:t>5</a:t>
            </a:r>
            <a:r>
              <a:rPr lang="zh-CN" altLang="en-US" sz="2000" dirty="0">
                <a:solidFill>
                  <a:schemeClr val="tx1"/>
                </a:solidFill>
                <a:latin typeface="Times New Roman" panose="02020603050405020304" pitchFamily="18" charset="0"/>
                <a:ea typeface="宋体" panose="02010600030101010101" pitchFamily="2" charset="-122"/>
              </a:rPr>
              <a:t>米，</a:t>
            </a:r>
            <a:r>
              <a:rPr lang="zh-CN" altLang="en-US" sz="2000" u="sng" dirty="0">
                <a:solidFill>
                  <a:schemeClr val="tx1"/>
                </a:solidFill>
                <a:latin typeface="Times New Roman" panose="02020603050405020304" pitchFamily="18" charset="0"/>
                <a:ea typeface="宋体" panose="02010600030101010101" pitchFamily="2" charset="-122"/>
              </a:rPr>
              <a:t>门窗向外开</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制氢间顶棚应设</a:t>
            </a:r>
            <a:r>
              <a:rPr lang="zh-CN" altLang="en-US" sz="2000" u="sng" dirty="0">
                <a:solidFill>
                  <a:schemeClr val="tx1"/>
                </a:solidFill>
                <a:latin typeface="Times New Roman" panose="02020603050405020304" pitchFamily="18" charset="0"/>
                <a:ea typeface="宋体" panose="02010600030101010101" pitchFamily="2" charset="-122"/>
              </a:rPr>
              <a:t>通风</a:t>
            </a:r>
            <a:r>
              <a:rPr lang="zh-CN" altLang="en-US" sz="2000" dirty="0">
                <a:solidFill>
                  <a:schemeClr val="tx1"/>
                </a:solidFill>
                <a:latin typeface="Times New Roman" panose="02020603050405020304" pitchFamily="18" charset="0"/>
                <a:ea typeface="宋体" panose="02010600030101010101" pitchFamily="2" charset="-122"/>
              </a:rPr>
              <a:t>孔，通风孔直径不小于</a:t>
            </a:r>
            <a:r>
              <a:rPr lang="en-US" altLang="zh-CN" sz="2000">
                <a:solidFill>
                  <a:schemeClr val="tx1"/>
                </a:solidFill>
                <a:latin typeface="Times New Roman" panose="02020603050405020304" pitchFamily="18" charset="0"/>
                <a:ea typeface="宋体" panose="02010600030101010101" pitchFamily="2" charset="-122"/>
              </a:rPr>
              <a:t>200mm</a:t>
            </a:r>
            <a:r>
              <a:rPr lang="zh-CN" altLang="en-US" sz="2000" dirty="0">
                <a:solidFill>
                  <a:schemeClr val="tx1"/>
                </a:solidFill>
                <a:latin typeface="Times New Roman" panose="02020603050405020304" pitchFamily="18" charset="0"/>
                <a:ea typeface="宋体" panose="02010600030101010101" pitchFamily="2" charset="-122"/>
              </a:rPr>
              <a:t>，外设防雨帽，</a:t>
            </a:r>
            <a:r>
              <a:rPr lang="en-US" altLang="zh-CN" sz="2000" dirty="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下缘与顶棚平齐并设置拉线活门，以利于冬季保温。通风孔应设在顶棚最高处。</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77830" name="矩形 369670"/>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670"/>
                                        </p:tgtEl>
                                        <p:attrNameLst>
                                          <p:attrName>style.visibility</p:attrName>
                                        </p:attrNameLst>
                                      </p:cBhvr>
                                      <p:to>
                                        <p:strVal val="visible"/>
                                      </p:to>
                                    </p:set>
                                    <p:anim calcmode="lin" valueType="num">
                                      <p:cBhvr additive="base">
                                        <p:cTn id="7" dur="500" fill="hold"/>
                                        <p:tgtEl>
                                          <p:spTgt spid="369670"/>
                                        </p:tgtEl>
                                        <p:attrNameLst>
                                          <p:attrName>ppt_x</p:attrName>
                                        </p:attrNameLst>
                                      </p:cBhvr>
                                      <p:tavLst>
                                        <p:tav tm="0">
                                          <p:val>
                                            <p:strVal val="#ppt_x"/>
                                          </p:val>
                                        </p:tav>
                                        <p:tav tm="100000">
                                          <p:val>
                                            <p:strVal val="#ppt_x"/>
                                          </p:val>
                                        </p:tav>
                                      </p:tavLst>
                                    </p:anim>
                                    <p:anim calcmode="lin" valueType="num">
                                      <p:cBhvr additive="base">
                                        <p:cTn id="8" dur="500" fill="hold"/>
                                        <p:tgtEl>
                                          <p:spTgt spid="369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5" name="图片 371715"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79876" name="文本框 371716"/>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71718" name="矩形 371717"/>
          <p:cNvSpPr/>
          <p:nvPr/>
        </p:nvSpPr>
        <p:spPr>
          <a:xfrm>
            <a:off x="1042988" y="908050"/>
            <a:ext cx="6985000" cy="4724400"/>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、设备安装要求</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所有设备至少有两点引出地线相连。接地电阻不大于</a:t>
            </a:r>
            <a:r>
              <a:rPr lang="en-US" altLang="zh-CN" sz="2000">
                <a:solidFill>
                  <a:schemeClr val="tx1"/>
                </a:solidFill>
                <a:latin typeface="Times New Roman" panose="02020603050405020304" pitchFamily="18" charset="0"/>
                <a:ea typeface="宋体" panose="02010600030101010101" pitchFamily="2" charset="-122"/>
              </a:rPr>
              <a:t>4Ω</a:t>
            </a:r>
            <a:r>
              <a:rPr lang="zh-CN" altLang="en-US" sz="2000" dirty="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pPr>
            <a:r>
              <a:rPr lang="zh-CN" altLang="en-US" sz="2000" dirty="0">
                <a:solidFill>
                  <a:schemeClr val="tx1"/>
                </a:solidFill>
                <a:latin typeface="Times New Roman" panose="02020603050405020304" pitchFamily="18" charset="0"/>
                <a:ea typeface="宋体" panose="02010600030101010101" pitchFamily="2" charset="-122"/>
              </a:rPr>
              <a:t>不同用途接地共用一个总的接地装置时，其接地电阻应符合其中最小值。</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氢、氧管道均应采用架空敷设，其它管道及电缆可采用地沟敷设。氢、氧气体管道不应穿过控制室、电源室等非防爆房间。氢气管道与其它管道共同敷设分层布置时，氢气管道应布置在最上层。厂区内氢气管道明沟敷设时不应与其它管道共沟敷设；</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氢气放空口必须安装</a:t>
            </a:r>
            <a:r>
              <a:rPr lang="zh-CN" altLang="en-US" sz="2000" u="sng" dirty="0">
                <a:solidFill>
                  <a:schemeClr val="tx1"/>
                </a:solidFill>
                <a:latin typeface="Times New Roman" panose="02020603050405020304" pitchFamily="18" charset="0"/>
                <a:ea typeface="宋体" panose="02010600030101010101" pitchFamily="2" charset="-122"/>
              </a:rPr>
              <a:t>阻火器</a:t>
            </a:r>
            <a:r>
              <a:rPr lang="zh-CN" altLang="en-US" sz="2000" dirty="0">
                <a:solidFill>
                  <a:schemeClr val="tx1"/>
                </a:solidFill>
                <a:latin typeface="Times New Roman" panose="02020603050405020304" pitchFamily="18" charset="0"/>
                <a:ea typeface="宋体" panose="02010600030101010101" pitchFamily="2" charset="-122"/>
              </a:rPr>
              <a:t>，管口应高于房顶</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米，并做防雨处理。</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按设计图纸</a:t>
            </a:r>
            <a:r>
              <a:rPr lang="zh-CN" altLang="en-US" sz="2000" u="sng" dirty="0">
                <a:solidFill>
                  <a:schemeClr val="tx1"/>
                </a:solidFill>
                <a:latin typeface="Times New Roman" panose="02020603050405020304" pitchFamily="18" charset="0"/>
                <a:ea typeface="宋体" panose="02010600030101010101" pitchFamily="2" charset="-122"/>
              </a:rPr>
              <a:t>连接管线</a:t>
            </a:r>
            <a:r>
              <a:rPr lang="zh-CN" altLang="en-US" sz="2000" dirty="0">
                <a:solidFill>
                  <a:schemeClr val="tx1"/>
                </a:solidFill>
                <a:latin typeface="Times New Roman" panose="02020603050405020304" pitchFamily="18" charset="0"/>
                <a:ea typeface="宋体" panose="02010600030101010101" pitchFamily="2" charset="-122"/>
              </a:rPr>
              <a:t>，弯管半径不小于管子直径的</a:t>
            </a:r>
            <a:r>
              <a:rPr lang="en-US" altLang="zh-CN" sz="2000">
                <a:solidFill>
                  <a:schemeClr val="tx1"/>
                </a:solidFill>
                <a:latin typeface="Times New Roman" panose="02020603050405020304" pitchFamily="18" charset="0"/>
                <a:ea typeface="宋体" panose="02010600030101010101" pitchFamily="2" charset="-122"/>
              </a:rPr>
              <a:t>2.5</a:t>
            </a:r>
            <a:r>
              <a:rPr lang="zh-CN" altLang="en-US" sz="2000" dirty="0">
                <a:solidFill>
                  <a:schemeClr val="tx1"/>
                </a:solidFill>
                <a:latin typeface="Times New Roman" panose="02020603050405020304" pitchFamily="18" charset="0"/>
                <a:ea typeface="宋体" panose="02010600030101010101" pitchFamily="2" charset="-122"/>
              </a:rPr>
              <a:t>倍。</a:t>
            </a:r>
            <a:endParaRPr lang="zh-CN" altLang="en-US" sz="2000" dirty="0">
              <a:solidFill>
                <a:schemeClr val="tx1"/>
              </a:solidFill>
              <a:latin typeface="Times New Roman" panose="02020603050405020304" pitchFamily="18" charset="0"/>
              <a:ea typeface="宋体" panose="02010600030101010101" pitchFamily="2" charset="-122"/>
            </a:endParaRPr>
          </a:p>
          <a:p>
            <a:pPr>
              <a:buFont typeface="Wingdings" panose="05000000000000000000" pitchFamily="2" charset="2"/>
              <a:buChar char="l"/>
            </a:pPr>
            <a:r>
              <a:rPr lang="zh-CN" altLang="en-US" sz="2000" dirty="0">
                <a:solidFill>
                  <a:schemeClr val="tx1"/>
                </a:solidFill>
                <a:latin typeface="Times New Roman" panose="02020603050405020304" pitchFamily="18" charset="0"/>
                <a:ea typeface="宋体" panose="02010600030101010101" pitchFamily="2" charset="-122"/>
              </a:rPr>
              <a:t> 装置安装完毕后外接管道需进行打压试验。各管道、阀门的连接处无泄漏方为合格。试验方法参照国家相关标准中有关规定执行。</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79878" name="矩形 371718"/>
          <p:cNvSpPr/>
          <p:nvPr/>
        </p:nvSpPr>
        <p:spPr>
          <a:xfrm>
            <a:off x="7451725" y="0"/>
            <a:ext cx="1692275"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1718"/>
                                        </p:tgtEl>
                                        <p:attrNameLst>
                                          <p:attrName>style.visibility</p:attrName>
                                        </p:attrNameLst>
                                      </p:cBhvr>
                                      <p:to>
                                        <p:strVal val="visible"/>
                                      </p:to>
                                    </p:set>
                                    <p:anim calcmode="lin" valueType="num">
                                      <p:cBhvr additive="base">
                                        <p:cTn id="7" dur="500" fill="hold"/>
                                        <p:tgtEl>
                                          <p:spTgt spid="371718"/>
                                        </p:tgtEl>
                                        <p:attrNameLst>
                                          <p:attrName>ppt_x</p:attrName>
                                        </p:attrNameLst>
                                      </p:cBhvr>
                                      <p:tavLst>
                                        <p:tav tm="0">
                                          <p:val>
                                            <p:strVal val="#ppt_x"/>
                                          </p:val>
                                        </p:tav>
                                        <p:tav tm="100000">
                                          <p:val>
                                            <p:strVal val="#ppt_x"/>
                                          </p:val>
                                        </p:tav>
                                      </p:tavLst>
                                    </p:anim>
                                    <p:anim calcmode="lin" valueType="num">
                                      <p:cBhvr additive="base">
                                        <p:cTn id="8" dur="500" fill="hold"/>
                                        <p:tgtEl>
                                          <p:spTgt spid="3717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3" name="图片 340995"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81924" name="文本框 340996"/>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81925" name="矩形 340997"/>
          <p:cNvSpPr/>
          <p:nvPr/>
        </p:nvSpPr>
        <p:spPr>
          <a:xfrm>
            <a:off x="7812088" y="0"/>
            <a:ext cx="1331912" cy="28892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维护</a:t>
            </a:r>
            <a:endParaRPr lang="zh-CN" altLang="en-US" sz="1800" dirty="0">
              <a:latin typeface="Times New Roman" panose="02020603050405020304" pitchFamily="18" charset="0"/>
              <a:ea typeface="仿宋_GB2312" pitchFamily="49" charset="-122"/>
            </a:endParaRPr>
          </a:p>
        </p:txBody>
      </p:sp>
      <p:sp>
        <p:nvSpPr>
          <p:cNvPr id="81926" name="矩形 340998"/>
          <p:cNvSpPr/>
          <p:nvPr/>
        </p:nvSpPr>
        <p:spPr>
          <a:xfrm>
            <a:off x="971550" y="1916113"/>
            <a:ext cx="6913563" cy="579437"/>
          </a:xfrm>
          <a:prstGeom prst="rect">
            <a:avLst/>
          </a:prstGeom>
          <a:noFill/>
          <a:ln w="9525">
            <a:noFill/>
          </a:ln>
        </p:spPr>
        <p:txBody>
          <a:bodyPr anchor="t" anchorCtr="0">
            <a:spAutoFit/>
          </a:bodyPr>
          <a:p>
            <a:pPr algn="ctr"/>
            <a:r>
              <a:rPr lang="zh-CN" altLang="en-US" sz="3200" dirty="0">
                <a:solidFill>
                  <a:srgbClr val="006699"/>
                </a:solidFill>
                <a:latin typeface="Times New Roman" panose="02020603050405020304" pitchFamily="18" charset="0"/>
                <a:ea typeface="仿宋_GB2312" pitchFamily="49" charset="-122"/>
              </a:rPr>
              <a:t>维        护</a:t>
            </a:r>
            <a:endParaRPr lang="zh-CN" altLang="en-US" sz="3200" dirty="0">
              <a:solidFill>
                <a:srgbClr val="006699"/>
              </a:solidFill>
              <a:latin typeface="Times New Roman" panose="02020603050405020304" pitchFamily="18" charset="0"/>
              <a:ea typeface="仿宋_GB2312"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1" name="图片 343043" descr="辅助图形(gai)"/>
          <p:cNvPicPr>
            <a:picLocks noChangeAspect="1"/>
          </p:cNvPicPr>
          <p:nvPr/>
        </p:nvPicPr>
        <p:blipFill>
          <a:blip r:embed="rId1"/>
          <a:stretch>
            <a:fillRect/>
          </a:stretch>
        </p:blipFill>
        <p:spPr>
          <a:xfrm>
            <a:off x="0" y="5229225"/>
            <a:ext cx="9144000" cy="1628775"/>
          </a:xfrm>
          <a:prstGeom prst="rect">
            <a:avLst/>
          </a:prstGeom>
          <a:noFill/>
          <a:ln w="9525">
            <a:noFill/>
          </a:ln>
        </p:spPr>
      </p:pic>
      <p:sp>
        <p:nvSpPr>
          <p:cNvPr id="83972" name="文本框 34304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43046" name="矩形 343045"/>
          <p:cNvSpPr/>
          <p:nvPr/>
        </p:nvSpPr>
        <p:spPr>
          <a:xfrm>
            <a:off x="1042988" y="1196975"/>
            <a:ext cx="6985000" cy="43592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1 </a:t>
            </a:r>
            <a:r>
              <a:rPr lang="zh-CN" altLang="en-US" sz="2000" dirty="0">
                <a:solidFill>
                  <a:schemeClr val="tx1"/>
                </a:solidFill>
                <a:latin typeface="Times New Roman" panose="02020603050405020304" pitchFamily="18" charset="0"/>
                <a:ea typeface="宋体" panose="02010600030101010101" pitchFamily="2" charset="-122"/>
              </a:rPr>
              <a:t>定时巡检，观察有无异常。</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 </a:t>
            </a:r>
            <a:r>
              <a:rPr lang="zh-CN" altLang="en-US" sz="2000" dirty="0">
                <a:solidFill>
                  <a:schemeClr val="tx1"/>
                </a:solidFill>
                <a:latin typeface="Times New Roman" panose="02020603050405020304" pitchFamily="18" charset="0"/>
                <a:ea typeface="宋体" panose="02010600030101010101" pitchFamily="2" charset="-122"/>
              </a:rPr>
              <a:t>定期检测</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碱液浓度，</a:t>
            </a:r>
            <a:r>
              <a:rPr lang="en-US" altLang="zh-CN" sz="2000">
                <a:solidFill>
                  <a:schemeClr val="tx1"/>
                </a:solidFill>
                <a:latin typeface="Times New Roman" panose="02020603050405020304" pitchFamily="18" charset="0"/>
                <a:ea typeface="宋体" panose="02010600030101010101" pitchFamily="2" charset="-122"/>
              </a:rPr>
              <a:t>25~30%             3</a:t>
            </a:r>
            <a:r>
              <a:rPr lang="zh-CN" altLang="en-US" sz="2000" dirty="0">
                <a:solidFill>
                  <a:schemeClr val="tx1"/>
                </a:solidFill>
                <a:latin typeface="Times New Roman" panose="02020603050405020304" pitchFamily="18" charset="0"/>
                <a:ea typeface="宋体" panose="02010600030101010101" pitchFamily="2" charset="-122"/>
              </a:rPr>
              <a:t>个月</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纯水的电导率</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3 </a:t>
            </a:r>
            <a:r>
              <a:rPr lang="zh-CN" altLang="en-US" sz="2000" dirty="0">
                <a:solidFill>
                  <a:schemeClr val="tx1"/>
                </a:solidFill>
                <a:latin typeface="Times New Roman" panose="02020603050405020304" pitchFamily="18" charset="0"/>
                <a:ea typeface="宋体" panose="02010600030101010101" pitchFamily="2" charset="-122"/>
              </a:rPr>
              <a:t>定期检查、校准：</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容器、压力表、安全阀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次</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循环泵、加水泵                   寿命</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阀门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次</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分析仪表                               半年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次</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控制仪表                                </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次</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4 </a:t>
            </a:r>
            <a:r>
              <a:rPr lang="zh-CN" altLang="en-US" sz="2000" dirty="0">
                <a:solidFill>
                  <a:schemeClr val="tx1"/>
                </a:solidFill>
                <a:latin typeface="Times New Roman" panose="02020603050405020304" pitchFamily="18" charset="0"/>
                <a:ea typeface="宋体" panose="02010600030101010101" pitchFamily="2" charset="-122"/>
              </a:rPr>
              <a:t>定期更换：</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分析仪表的硅胶和硼酸片   变色</a:t>
            </a:r>
            <a:endParaRPr lang="zh-CN" altLang="en-US" sz="2000" dirty="0">
              <a:solidFill>
                <a:schemeClr val="tx1"/>
              </a:solidFill>
              <a:latin typeface="Times New Roman" panose="02020603050405020304" pitchFamily="18" charset="0"/>
              <a:ea typeface="宋体" panose="02010600030101010101" pitchFamily="2" charset="-122"/>
            </a:endParaRPr>
          </a:p>
          <a:p>
            <a:r>
              <a:rPr lang="zh-CN" altLang="en-US" sz="2000" dirty="0">
                <a:solidFill>
                  <a:schemeClr val="tx1"/>
                </a:solidFill>
                <a:latin typeface="Times New Roman" panose="02020603050405020304" pitchFamily="18" charset="0"/>
                <a:ea typeface="宋体" panose="02010600030101010101" pitchFamily="2" charset="-122"/>
              </a:rPr>
              <a:t>   干燥剂</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分子筛                     </a:t>
            </a:r>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年</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5 </a:t>
            </a:r>
            <a:r>
              <a:rPr lang="zh-CN" altLang="en-US" sz="2000" dirty="0">
                <a:solidFill>
                  <a:schemeClr val="tx1"/>
                </a:solidFill>
                <a:latin typeface="Times New Roman" panose="02020603050405020304" pitchFamily="18" charset="0"/>
                <a:ea typeface="宋体" panose="02010600030101010101" pitchFamily="2" charset="-122"/>
              </a:rPr>
              <a:t>定期大修                                </a:t>
            </a:r>
            <a:r>
              <a:rPr lang="en-US" altLang="zh-CN" sz="2000">
                <a:solidFill>
                  <a:schemeClr val="tx1"/>
                </a:solidFill>
                <a:latin typeface="Times New Roman" panose="02020603050405020304" pitchFamily="18" charset="0"/>
                <a:ea typeface="宋体" panose="02010600030101010101" pitchFamily="2" charset="-122"/>
              </a:rPr>
              <a:t>5</a:t>
            </a:r>
            <a:r>
              <a:rPr lang="zh-CN" altLang="en-US" sz="2000" dirty="0">
                <a:solidFill>
                  <a:schemeClr val="tx1"/>
                </a:solidFill>
                <a:latin typeface="Times New Roman" panose="02020603050405020304" pitchFamily="18" charset="0"/>
                <a:ea typeface="宋体" panose="02010600030101010101" pitchFamily="2" charset="-122"/>
              </a:rPr>
              <a:t>年以上</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83974" name="矩形 343046"/>
          <p:cNvSpPr/>
          <p:nvPr/>
        </p:nvSpPr>
        <p:spPr>
          <a:xfrm>
            <a:off x="7740650" y="0"/>
            <a:ext cx="1403350" cy="260350"/>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维护</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3046"/>
                                        </p:tgtEl>
                                        <p:attrNameLst>
                                          <p:attrName>style.visibility</p:attrName>
                                        </p:attrNameLst>
                                      </p:cBhvr>
                                      <p:to>
                                        <p:strVal val="visible"/>
                                      </p:to>
                                    </p:set>
                                    <p:anim calcmode="lin" valueType="num">
                                      <p:cBhvr additive="base">
                                        <p:cTn id="7" dur="500" fill="hold"/>
                                        <p:tgtEl>
                                          <p:spTgt spid="343046"/>
                                        </p:tgtEl>
                                        <p:attrNameLst>
                                          <p:attrName>ppt_x</p:attrName>
                                        </p:attrNameLst>
                                      </p:cBhvr>
                                      <p:tavLst>
                                        <p:tav tm="0">
                                          <p:val>
                                            <p:strVal val="#ppt_x"/>
                                          </p:val>
                                        </p:tav>
                                        <p:tav tm="100000">
                                          <p:val>
                                            <p:strVal val="#ppt_x"/>
                                          </p:val>
                                        </p:tav>
                                      </p:tavLst>
                                    </p:anim>
                                    <p:anim calcmode="lin" valueType="num">
                                      <p:cBhvr additive="base">
                                        <p:cTn id="8" dur="500" fill="hold"/>
                                        <p:tgtEl>
                                          <p:spTgt spid="3430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9" name="图片 31232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86020" name="文本框 31232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86021" name="矩形 312325"/>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86022" name="矩形 312326"/>
          <p:cNvSpPr/>
          <p:nvPr/>
        </p:nvSpPr>
        <p:spPr>
          <a:xfrm>
            <a:off x="971550" y="1916113"/>
            <a:ext cx="6913563" cy="579437"/>
          </a:xfrm>
          <a:prstGeom prst="rect">
            <a:avLst/>
          </a:prstGeom>
          <a:noFill/>
          <a:ln w="9525">
            <a:noFill/>
          </a:ln>
        </p:spPr>
        <p:txBody>
          <a:bodyPr anchor="t" anchorCtr="0">
            <a:spAutoFit/>
          </a:bodyPr>
          <a:p>
            <a:pPr algn="ctr"/>
            <a:r>
              <a:rPr lang="zh-CN" altLang="en-US" sz="3200" dirty="0">
                <a:solidFill>
                  <a:srgbClr val="006699"/>
                </a:solidFill>
                <a:latin typeface="Times New Roman" panose="02020603050405020304" pitchFamily="18" charset="0"/>
                <a:ea typeface="仿宋_GB2312" pitchFamily="49" charset="-122"/>
              </a:rPr>
              <a:t>化 学 品 材 料 安 全 数 据 表</a:t>
            </a:r>
            <a:endParaRPr lang="zh-CN" altLang="en-US" sz="3200" dirty="0">
              <a:solidFill>
                <a:srgbClr val="006699"/>
              </a:solidFill>
              <a:latin typeface="Times New Roman" panose="02020603050405020304" pitchFamily="18" charset="0"/>
              <a:ea typeface="仿宋_GB2312"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7" name="图片 40550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88068" name="文本框 40550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88069" name="矩形 405509"/>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88070" name="矩形 405510"/>
          <p:cNvSpPr/>
          <p:nvPr/>
        </p:nvSpPr>
        <p:spPr>
          <a:xfrm>
            <a:off x="971550" y="765175"/>
            <a:ext cx="6913563" cy="51212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品名：氢氧化钾</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苛性钾</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钾灰</a:t>
            </a:r>
            <a:r>
              <a:rPr lang="en-US" altLang="zh-CN" sz="2000">
                <a:solidFill>
                  <a:schemeClr val="tx1"/>
                </a:solidFill>
                <a:latin typeface="Times New Roman" panose="02020603050405020304" pitchFamily="18" charset="0"/>
                <a:ea typeface="宋体" panose="02010600030101010101" pitchFamily="2" charset="-122"/>
              </a:rPr>
              <a:t>; Potassium hydroxide; CAS:1310-58-3</a:t>
            </a:r>
            <a:endParaRPr lang="en-US" altLang="zh-CN" sz="200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分子式：</a:t>
            </a:r>
            <a:r>
              <a:rPr lang="en-US" altLang="zh-CN" sz="2000">
                <a:solidFill>
                  <a:schemeClr val="tx1"/>
                </a:solidFill>
                <a:latin typeface="Times New Roman" panose="02020603050405020304" pitchFamily="18" charset="0"/>
                <a:ea typeface="宋体" panose="02010600030101010101" pitchFamily="2" charset="-122"/>
              </a:rPr>
              <a:t>KOH</a:t>
            </a:r>
            <a:endParaRPr lang="en-US" altLang="zh-CN" sz="200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相对分子质量：</a:t>
            </a:r>
            <a:r>
              <a:rPr lang="en-US" altLang="zh-CN" sz="2000">
                <a:solidFill>
                  <a:schemeClr val="tx1"/>
                </a:solidFill>
                <a:latin typeface="Times New Roman" panose="02020603050405020304" pitchFamily="18" charset="0"/>
                <a:ea typeface="宋体" panose="02010600030101010101" pitchFamily="2" charset="-122"/>
              </a:rPr>
              <a:t>56.11</a:t>
            </a:r>
            <a:endParaRPr lang="en-US" altLang="zh-CN" sz="200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化学类别：无机碱</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危险性类别：第</a:t>
            </a:r>
            <a:r>
              <a:rPr lang="en-US" altLang="zh-CN" sz="2000">
                <a:solidFill>
                  <a:schemeClr val="tx1"/>
                </a:solidFill>
                <a:latin typeface="Times New Roman" panose="02020603050405020304" pitchFamily="18" charset="0"/>
                <a:ea typeface="宋体" panose="02010600030101010101" pitchFamily="2" charset="-122"/>
              </a:rPr>
              <a:t>8.2</a:t>
            </a:r>
            <a:r>
              <a:rPr lang="zh-CN" altLang="en-US" sz="2000" dirty="0">
                <a:solidFill>
                  <a:schemeClr val="tx1"/>
                </a:solidFill>
                <a:latin typeface="Times New Roman" panose="02020603050405020304" pitchFamily="18" charset="0"/>
                <a:ea typeface="宋体" panose="02010600030101010101" pitchFamily="2" charset="-122"/>
              </a:rPr>
              <a:t>类 碱性腐蚀品</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理化性质：强碱性物质</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白色或稍带黄色</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能迅速从空气中吸收水分和二氧化碳而潮解。。熔点</a:t>
            </a:r>
            <a:r>
              <a:rPr lang="en-US" altLang="zh-CN" sz="2000">
                <a:solidFill>
                  <a:schemeClr val="tx1"/>
                </a:solidFill>
                <a:latin typeface="Times New Roman" panose="02020603050405020304" pitchFamily="18" charset="0"/>
                <a:ea typeface="宋体" panose="02010600030101010101" pitchFamily="2" charset="-122"/>
              </a:rPr>
              <a:t>360℃</a:t>
            </a:r>
            <a:r>
              <a:rPr lang="zh-CN" altLang="en-US" sz="2000" dirty="0">
                <a:solidFill>
                  <a:schemeClr val="tx1"/>
                </a:solidFill>
                <a:latin typeface="Times New Roman" panose="02020603050405020304" pitchFamily="18" charset="0"/>
                <a:ea typeface="宋体" panose="02010600030101010101" pitchFamily="2" charset="-122"/>
              </a:rPr>
              <a:t>。易溶于水、乙醇和甘油中。溶解时或其溶液与酸反应时产生大量热。</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消防措施：用水、砂土扑救，但须防止物品遇水产生飞溅，造成灼伤。 </a:t>
            </a:r>
            <a:endParaRPr lang="zh-CN" altLang="en-US"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5" name="图片 407555"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90116" name="文本框 407556"/>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90117" name="矩形 407557"/>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90118" name="矩形 407558"/>
          <p:cNvSpPr/>
          <p:nvPr/>
        </p:nvSpPr>
        <p:spPr>
          <a:xfrm>
            <a:off x="900113" y="836613"/>
            <a:ext cx="6913562" cy="51212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储运须知：</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包装标志：腐蚀品。包装方法：（</a:t>
            </a:r>
            <a:r>
              <a:rPr lang="en-US" altLang="zh-CN" sz="2000">
                <a:solidFill>
                  <a:schemeClr val="tx1"/>
                </a:solidFill>
                <a:latin typeface="Times New Roman" panose="02020603050405020304" pitchFamily="18" charset="0"/>
                <a:ea typeface="宋体" panose="02010600030101010101" pitchFamily="2" charset="-122"/>
              </a:rPr>
              <a:t>II</a:t>
            </a:r>
            <a:r>
              <a:rPr lang="zh-CN" altLang="en-US" sz="2000" dirty="0">
                <a:solidFill>
                  <a:schemeClr val="tx1"/>
                </a:solidFill>
                <a:latin typeface="Times New Roman" panose="02020603050405020304" pitchFamily="18" charset="0"/>
                <a:ea typeface="宋体" panose="02010600030101010101" pitchFamily="2" charset="-122"/>
              </a:rPr>
              <a:t>）类。固碱可装入钢桶中严封，塑料袋、编织袋外成组包装；或塑料瓶外木箱。液碱散装储运。储运条件：防止容器破损。储存于干燥的地方，防止受潮。与酸类、铝、锡、铅、锌及其合金、爆炸物、有机过氧化物、铵盐及易燃物隔离储运。操作人员必须穿戴防护用品。</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泄漏处理：处理泄漏物须穿戴防护眼镜与手套。扫起，慢慢倒至大量水中，地面用水冲洗，经稀释的污水放入废水系统。</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接触机会：用于制造碳酸钾或肥皂、各种合成反应、</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63" name="图片 40960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92164" name="文本框 40960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92165" name="矩形 409605"/>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92166" name="矩形 409606"/>
          <p:cNvSpPr/>
          <p:nvPr/>
        </p:nvSpPr>
        <p:spPr>
          <a:xfrm>
            <a:off x="900113" y="836613"/>
            <a:ext cx="6913562" cy="51212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二氧化碳吸收剂等。纽扣电池含氢氧化钾或氢氧化钠。</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侵入途径：由呼吸道、消化道、皮肤侵入。</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毒理学简介：</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大鼠经口</a:t>
            </a:r>
            <a:r>
              <a:rPr lang="en-US" altLang="zh-CN" sz="2000">
                <a:solidFill>
                  <a:schemeClr val="tx1"/>
                </a:solidFill>
                <a:latin typeface="Times New Roman" panose="02020603050405020304" pitchFamily="18" charset="0"/>
                <a:ea typeface="宋体" panose="02010600030101010101" pitchFamily="2" charset="-122"/>
              </a:rPr>
              <a:t>LD50: 273 mg/kg</a:t>
            </a:r>
            <a:r>
              <a:rPr lang="zh-CN" altLang="en-US" sz="2000" dirty="0">
                <a:solidFill>
                  <a:schemeClr val="tx1"/>
                </a:solidFill>
                <a:latin typeface="Times New Roman" panose="02020603050405020304" pitchFamily="18" charset="0"/>
                <a:ea typeface="宋体" panose="02010600030101010101" pitchFamily="2" charset="-122"/>
              </a:rPr>
              <a:t>。</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氢氧化钾是强碱性物质</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能溶解蛋白质</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可使接触的组织发生软化、坏死、数日内也可有穿透到深部的作用。氢氧化钾溶液的大鼠经口</a:t>
            </a:r>
            <a:r>
              <a:rPr lang="en-US" altLang="zh-CN" sz="2000">
                <a:solidFill>
                  <a:schemeClr val="tx1"/>
                </a:solidFill>
                <a:latin typeface="Times New Roman" panose="02020603050405020304" pitchFamily="18" charset="0"/>
                <a:ea typeface="宋体" panose="02010600030101010101" pitchFamily="2" charset="-122"/>
              </a:rPr>
              <a:t>LD50 </a:t>
            </a:r>
            <a:r>
              <a:rPr lang="zh-CN" altLang="en-US" sz="2000" dirty="0">
                <a:solidFill>
                  <a:schemeClr val="tx1"/>
                </a:solidFill>
                <a:latin typeface="Times New Roman" panose="02020603050405020304" pitchFamily="18" charset="0"/>
                <a:ea typeface="宋体" panose="02010600030101010101" pitchFamily="2" charset="-122"/>
              </a:rPr>
              <a:t>为</a:t>
            </a:r>
            <a:r>
              <a:rPr lang="en-US" altLang="zh-CN" sz="2000">
                <a:solidFill>
                  <a:schemeClr val="tx1"/>
                </a:solidFill>
                <a:latin typeface="Times New Roman" panose="02020603050405020304" pitchFamily="18" charset="0"/>
                <a:ea typeface="宋体" panose="02010600030101010101" pitchFamily="2" charset="-122"/>
              </a:rPr>
              <a:t>365mg/kg</a:t>
            </a:r>
            <a:r>
              <a:rPr lang="zh-CN" altLang="en-US" sz="2000" dirty="0">
                <a:solidFill>
                  <a:schemeClr val="tx1"/>
                </a:solidFill>
                <a:latin typeface="Times New Roman" panose="02020603050405020304" pitchFamily="18" charset="0"/>
                <a:ea typeface="宋体" panose="02010600030101010101" pitchFamily="2" charset="-122"/>
              </a:rPr>
              <a:t>。</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临床表现：</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口服中毒口服后消化道剧痛</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呕吐、腹泻</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可有休克。呕吐物含有血液和脱落的粘膜上皮。严重者可致胃肠道穿孔。在数周甚至数月后可发生食道狭窄而引起吞咽困难。</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3" name="图片 14745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20484" name="文本框 14746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20485" name="矩形 147461"/>
          <p:cNvSpPr/>
          <p:nvPr/>
        </p:nvSpPr>
        <p:spPr>
          <a:xfrm>
            <a:off x="971550" y="1916113"/>
            <a:ext cx="6913563" cy="579437"/>
          </a:xfrm>
          <a:prstGeom prst="rect">
            <a:avLst/>
          </a:prstGeom>
          <a:noFill/>
          <a:ln w="9525">
            <a:noFill/>
          </a:ln>
        </p:spPr>
        <p:txBody>
          <a:bodyPr anchor="t" anchorCtr="0">
            <a:spAutoFit/>
          </a:bodyPr>
          <a:p>
            <a:pPr algn="ctr"/>
            <a:r>
              <a:rPr lang="en-US" altLang="zh-CN" sz="3200" dirty="0">
                <a:solidFill>
                  <a:srgbClr val="006699"/>
                </a:solidFill>
                <a:latin typeface="Times New Roman" panose="02020603050405020304" pitchFamily="18" charset="0"/>
                <a:ea typeface="仿宋_GB2312" pitchFamily="49" charset="-122"/>
              </a:rPr>
              <a:t>      </a:t>
            </a:r>
            <a:r>
              <a:rPr lang="zh-CN" altLang="en-US" sz="3200" dirty="0">
                <a:solidFill>
                  <a:srgbClr val="006699"/>
                </a:solidFill>
                <a:latin typeface="Times New Roman" panose="02020603050405020304" pitchFamily="18" charset="0"/>
                <a:ea typeface="仿宋_GB2312" pitchFamily="49" charset="-122"/>
              </a:rPr>
              <a:t>关 于 氢 气</a:t>
            </a:r>
            <a:endParaRPr lang="zh-CN" altLang="en-US" sz="3200" dirty="0">
              <a:solidFill>
                <a:srgbClr val="006699"/>
              </a:solidFill>
              <a:latin typeface="Times New Roman" panose="02020603050405020304" pitchFamily="18" charset="0"/>
              <a:ea typeface="仿宋_GB2312" pitchFamily="49" charset="-122"/>
            </a:endParaRPr>
          </a:p>
        </p:txBody>
      </p:sp>
      <p:sp>
        <p:nvSpPr>
          <p:cNvPr id="20486" name="矩形 147462"/>
          <p:cNvSpPr/>
          <p:nvPr/>
        </p:nvSpPr>
        <p:spPr>
          <a:xfrm>
            <a:off x="8027988" y="0"/>
            <a:ext cx="1116012" cy="28892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关于氢气</a:t>
            </a:r>
            <a:endParaRPr lang="zh-CN" altLang="en-US" sz="1800">
              <a:latin typeface="Times New Roman" panose="02020603050405020304" pitchFamily="18" charset="0"/>
              <a:ea typeface="仿宋_GB2312"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11" name="图片 40345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94212" name="文本框 40346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94213" name="矩形 403461"/>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94214" name="矩形 403462"/>
          <p:cNvSpPr/>
          <p:nvPr/>
        </p:nvSpPr>
        <p:spPr>
          <a:xfrm>
            <a:off x="827088" y="692150"/>
            <a:ext cx="6913562" cy="55784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急性吸入中毒吸入氢氧化钾粉尘或烟雾可引起化学性上呼吸道炎。</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眼接触眼接触浓氢氧化钾液可发生结膜水肿和角膜溃疡等眼灼伤表现。</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处理：</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口服中毒速给食用醋或橘汁、柠檬汁等以中和</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继给蛋清水、牛乳、植物油。避免洗胃或催吐以免导致穿孔。禁食。如怀疑上消化道腐蚀</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应在</a:t>
            </a:r>
            <a:r>
              <a:rPr lang="en-US" altLang="zh-CN" sz="2000">
                <a:solidFill>
                  <a:schemeClr val="tx1"/>
                </a:solidFill>
                <a:latin typeface="Times New Roman" panose="02020603050405020304" pitchFamily="18" charset="0"/>
                <a:ea typeface="宋体" panose="02010600030101010101" pitchFamily="2" charset="-122"/>
              </a:rPr>
              <a:t>24</a:t>
            </a:r>
            <a:r>
              <a:rPr lang="zh-CN" altLang="en-US" sz="2000" dirty="0">
                <a:solidFill>
                  <a:schemeClr val="tx1"/>
                </a:solidFill>
                <a:latin typeface="Times New Roman" panose="02020603050405020304" pitchFamily="18" charset="0"/>
                <a:ea typeface="宋体" panose="02010600030101010101" pitchFamily="2" charset="-122"/>
              </a:rPr>
              <a:t>小时内进行食道镜检查。有发热或可能有穿孔的征象者用抗生素。急性损伤消退后</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可进行食道扩张术。</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吸入中毒脱离现场</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卧床休息。对症处理。</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皮肤接触用流动清水彻底清洗皮肤。对</a:t>
            </a:r>
            <a:r>
              <a:rPr lang="en-US" altLang="zh-CN" sz="2000">
                <a:solidFill>
                  <a:schemeClr val="tx1"/>
                </a:solidFill>
                <a:latin typeface="Times New Roman" panose="02020603050405020304" pitchFamily="18" charset="0"/>
                <a:ea typeface="宋体" panose="02010600030101010101" pitchFamily="2" charset="-122"/>
              </a:rPr>
              <a:t>Ⅱ</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Ⅲ</a:t>
            </a:r>
            <a:r>
              <a:rPr lang="zh-CN" altLang="en-US" sz="2000" dirty="0">
                <a:solidFill>
                  <a:schemeClr val="tx1"/>
                </a:solidFill>
                <a:latin typeface="Times New Roman" panose="02020603050405020304" pitchFamily="18" charset="0"/>
                <a:ea typeface="宋体" panose="02010600030101010101" pitchFamily="2" charset="-122"/>
              </a:rPr>
              <a:t>度灼伤</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冲洗后</a:t>
            </a:r>
            <a:endParaRPr lang="zh-CN" altLang="en-US"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9" name="图片 417795"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96260" name="文本框 417796"/>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96261" name="矩形 417797"/>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96262" name="矩形 417798"/>
          <p:cNvSpPr/>
          <p:nvPr/>
        </p:nvSpPr>
        <p:spPr>
          <a:xfrm>
            <a:off x="900113" y="765175"/>
            <a:ext cx="6913562" cy="2286000"/>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用</a:t>
            </a:r>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％乙酸</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醋酸</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湿敷。参见</a:t>
            </a:r>
            <a:r>
              <a:rPr lang="en-US" altLang="zh-CN" sz="2000">
                <a:solidFill>
                  <a:schemeClr val="tx1"/>
                </a:solidFill>
                <a:latin typeface="Times New Roman" panose="02020603050405020304" pitchFamily="18" charset="0"/>
                <a:ea typeface="宋体" panose="02010600030101010101" pitchFamily="2" charset="-122"/>
              </a:rPr>
              <a:t>&lt;</a:t>
            </a:r>
            <a:r>
              <a:rPr lang="zh-CN" altLang="en-US" sz="2000" dirty="0">
                <a:solidFill>
                  <a:schemeClr val="tx1"/>
                </a:solidFill>
                <a:latin typeface="Times New Roman" panose="02020603050405020304" pitchFamily="18" charset="0"/>
                <a:ea typeface="宋体" panose="02010600030101010101" pitchFamily="2" charset="-122"/>
              </a:rPr>
              <a:t>化学性皮肤灼伤的治疗。</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眼接触用流动清水冲洗眼</a:t>
            </a:r>
            <a:r>
              <a:rPr lang="en-US" altLang="zh-CN" sz="2000">
                <a:solidFill>
                  <a:schemeClr val="tx1"/>
                </a:solidFill>
                <a:latin typeface="Times New Roman" panose="02020603050405020304" pitchFamily="18" charset="0"/>
                <a:ea typeface="宋体" panose="02010600030101010101" pitchFamily="2" charset="-122"/>
              </a:rPr>
              <a:t>15</a:t>
            </a:r>
            <a:r>
              <a:rPr lang="zh-CN" altLang="en-US" sz="2000" dirty="0">
                <a:solidFill>
                  <a:schemeClr val="tx1"/>
                </a:solidFill>
                <a:latin typeface="Times New Roman" panose="02020603050405020304" pitchFamily="18" charset="0"/>
                <a:ea typeface="宋体" panose="02010600030101010101" pitchFamily="2" charset="-122"/>
              </a:rPr>
              <a:t>分钟</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参见</a:t>
            </a:r>
            <a:r>
              <a:rPr lang="en-US" altLang="zh-CN" sz="2000">
                <a:solidFill>
                  <a:schemeClr val="tx1"/>
                </a:solidFill>
                <a:latin typeface="Times New Roman" panose="02020603050405020304" pitchFamily="18" charset="0"/>
                <a:ea typeface="宋体" panose="02010600030101010101" pitchFamily="2" charset="-122"/>
              </a:rPr>
              <a:t>&lt;</a:t>
            </a:r>
            <a:r>
              <a:rPr lang="zh-CN" altLang="en-US" sz="2000" dirty="0">
                <a:solidFill>
                  <a:schemeClr val="tx1"/>
                </a:solidFill>
                <a:latin typeface="Times New Roman" panose="02020603050405020304" pitchFamily="18" charset="0"/>
                <a:ea typeface="宋体" panose="02010600030101010101" pitchFamily="2" charset="-122"/>
              </a:rPr>
              <a:t>化学性眼灼伤的治疗。</a:t>
            </a:r>
            <a:r>
              <a:rPr lang="zh-CN" altLang="en-US" dirty="0">
                <a:solidFill>
                  <a:schemeClr val="tx1"/>
                </a:solidFill>
                <a:latin typeface="Times New Roman" panose="02020603050405020304" pitchFamily="18" charset="0"/>
                <a:ea typeface="宋体" panose="02010600030101010101" pitchFamily="2" charset="-122"/>
              </a:rPr>
              <a:t> </a:t>
            </a:r>
            <a:endParaRPr lang="zh-CN" altLang="en-US" dirty="0">
              <a:solidFill>
                <a:schemeClr val="tx1"/>
              </a:solidFill>
              <a:latin typeface="Times New Roman" panose="02020603050405020304" pitchFamily="18" charset="0"/>
              <a:ea typeface="宋体" panose="02010600030101010101" pitchFamily="2" charset="-122"/>
            </a:endParaRPr>
          </a:p>
          <a:p>
            <a:pPr>
              <a:lnSpc>
                <a:spcPct val="150000"/>
              </a:lnSpc>
            </a:pPr>
            <a:endParaRPr lang="zh-CN" altLang="en-US" sz="3200" dirty="0">
              <a:solidFill>
                <a:srgbClr val="006699"/>
              </a:solidFill>
              <a:latin typeface="Times New Roman" panose="02020603050405020304" pitchFamily="18" charset="0"/>
              <a:ea typeface="仿宋_GB2312"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7" name="图片 41574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98308" name="文本框 41574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98309" name="矩形 415749"/>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98310" name="矩形 415750"/>
          <p:cNvSpPr/>
          <p:nvPr/>
        </p:nvSpPr>
        <p:spPr>
          <a:xfrm>
            <a:off x="900113" y="836613"/>
            <a:ext cx="6913562" cy="51212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品名：五氧化二钒</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五氧化钒</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钒酸酐</a:t>
            </a:r>
            <a:r>
              <a:rPr lang="en-US" altLang="zh-CN" sz="2000">
                <a:solidFill>
                  <a:schemeClr val="tx1"/>
                </a:solidFill>
                <a:latin typeface="Times New Roman" panose="02020603050405020304" pitchFamily="18" charset="0"/>
                <a:ea typeface="宋体" panose="02010600030101010101" pitchFamily="2" charset="-122"/>
              </a:rPr>
              <a:t>; Vanadium </a:t>
            </a:r>
            <a:r>
              <a:rPr lang="en-US" altLang="zh-CN" sz="2000" err="1">
                <a:solidFill>
                  <a:schemeClr val="tx1"/>
                </a:solidFill>
                <a:latin typeface="Times New Roman" panose="02020603050405020304" pitchFamily="18" charset="0"/>
                <a:ea typeface="宋体" panose="02010600030101010101" pitchFamily="2" charset="-122"/>
              </a:rPr>
              <a:t>pentoxide</a:t>
            </a:r>
            <a:r>
              <a:rPr lang="en-US" altLang="zh-CN" sz="2000">
                <a:solidFill>
                  <a:schemeClr val="tx1"/>
                </a:solidFill>
                <a:latin typeface="Times New Roman" panose="02020603050405020304" pitchFamily="18" charset="0"/>
                <a:ea typeface="宋体" panose="02010600030101010101" pitchFamily="2" charset="-122"/>
              </a:rPr>
              <a:t>; Vanadium </a:t>
            </a:r>
            <a:r>
              <a:rPr lang="en-US" altLang="zh-CN" sz="2000" err="1">
                <a:solidFill>
                  <a:schemeClr val="tx1"/>
                </a:solidFill>
                <a:latin typeface="Times New Roman" panose="02020603050405020304" pitchFamily="18" charset="0"/>
                <a:ea typeface="宋体" panose="02010600030101010101" pitchFamily="2" charset="-122"/>
              </a:rPr>
              <a:t>pentaoxide</a:t>
            </a:r>
            <a:r>
              <a:rPr lang="en-US" altLang="zh-CN" sz="2000">
                <a:solidFill>
                  <a:schemeClr val="tx1"/>
                </a:solidFill>
                <a:latin typeface="Times New Roman" panose="02020603050405020304" pitchFamily="18" charset="0"/>
                <a:ea typeface="宋体" panose="02010600030101010101" pitchFamily="2" charset="-122"/>
              </a:rPr>
              <a:t>; </a:t>
            </a:r>
            <a:r>
              <a:rPr lang="en-US" altLang="zh-CN" sz="2000" err="1">
                <a:solidFill>
                  <a:schemeClr val="tx1"/>
                </a:solidFill>
                <a:latin typeface="Times New Roman" panose="02020603050405020304" pitchFamily="18" charset="0"/>
                <a:ea typeface="宋体" panose="02010600030101010101" pitchFamily="2" charset="-122"/>
              </a:rPr>
              <a:t>Vanadic</a:t>
            </a:r>
            <a:r>
              <a:rPr lang="en-US" altLang="zh-CN" sz="2000">
                <a:solidFill>
                  <a:schemeClr val="tx1"/>
                </a:solidFill>
                <a:latin typeface="Times New Roman" panose="02020603050405020304" pitchFamily="18" charset="0"/>
                <a:ea typeface="宋体" panose="02010600030101010101" pitchFamily="2" charset="-122"/>
              </a:rPr>
              <a:t> anhydride; C.I.77938; CAS: 1314-62-1</a:t>
            </a:r>
            <a:br>
              <a:rPr lang="en-US" altLang="zh-CN" sz="200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分子式： </a:t>
            </a:r>
            <a:r>
              <a:rPr lang="en-US" altLang="zh-CN" sz="2000">
                <a:solidFill>
                  <a:schemeClr val="tx1"/>
                </a:solidFill>
                <a:latin typeface="Times New Roman" panose="02020603050405020304" pitchFamily="18" charset="0"/>
                <a:ea typeface="宋体" panose="02010600030101010101" pitchFamily="2" charset="-122"/>
              </a:rPr>
              <a:t>V2O5</a:t>
            </a:r>
            <a:endParaRPr lang="en-US" altLang="zh-CN"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相对分子质量：</a:t>
            </a:r>
            <a:r>
              <a:rPr lang="en-US" altLang="zh-CN" sz="2000">
                <a:solidFill>
                  <a:schemeClr val="tx1"/>
                </a:solidFill>
                <a:latin typeface="Times New Roman" panose="02020603050405020304" pitchFamily="18" charset="0"/>
                <a:ea typeface="宋体" panose="02010600030101010101" pitchFamily="2" charset="-122"/>
              </a:rPr>
              <a:t>181.88</a:t>
            </a:r>
            <a:endParaRPr lang="en-US" altLang="zh-CN" sz="200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危险类别：第</a:t>
            </a:r>
            <a:r>
              <a:rPr lang="en-US" altLang="zh-CN" sz="2000">
                <a:solidFill>
                  <a:schemeClr val="tx1"/>
                </a:solidFill>
                <a:latin typeface="Times New Roman" panose="02020603050405020304" pitchFamily="18" charset="0"/>
                <a:ea typeface="宋体" panose="02010600030101010101" pitchFamily="2" charset="-122"/>
              </a:rPr>
              <a:t>6.1</a:t>
            </a:r>
            <a:r>
              <a:rPr lang="zh-CN" altLang="en-US" sz="2000" dirty="0">
                <a:solidFill>
                  <a:schemeClr val="tx1"/>
                </a:solidFill>
                <a:latin typeface="Times New Roman" panose="02020603050405020304" pitchFamily="18" charset="0"/>
                <a:ea typeface="宋体" panose="02010600030101010101" pitchFamily="2" charset="-122"/>
              </a:rPr>
              <a:t>类毒害品</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理化性质：</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黄至铁锈色结晶粉末。相对密度</a:t>
            </a:r>
            <a:r>
              <a:rPr lang="en-US" altLang="zh-CN" sz="2000">
                <a:solidFill>
                  <a:schemeClr val="tx1"/>
                </a:solidFill>
                <a:latin typeface="Times New Roman" panose="02020603050405020304" pitchFamily="18" charset="0"/>
                <a:ea typeface="宋体" panose="02010600030101010101" pitchFamily="2" charset="-122"/>
              </a:rPr>
              <a:t>3.357</a:t>
            </a:r>
            <a:r>
              <a:rPr lang="zh-CN" altLang="en-US" sz="2000" dirty="0">
                <a:solidFill>
                  <a:schemeClr val="tx1"/>
                </a:solidFill>
                <a:latin typeface="Times New Roman" panose="02020603050405020304" pitchFamily="18" charset="0"/>
                <a:ea typeface="宋体" panose="02010600030101010101" pitchFamily="2" charset="-122"/>
              </a:rPr>
              <a:t>。熔点</a:t>
            </a:r>
            <a:r>
              <a:rPr lang="en-US" altLang="zh-CN" sz="2000">
                <a:solidFill>
                  <a:schemeClr val="tx1"/>
                </a:solidFill>
                <a:latin typeface="Times New Roman" panose="02020603050405020304" pitchFamily="18" charset="0"/>
                <a:ea typeface="宋体" panose="02010600030101010101" pitchFamily="2" charset="-122"/>
              </a:rPr>
              <a:t>690℃</a:t>
            </a:r>
            <a:r>
              <a:rPr lang="zh-CN" altLang="en-US" sz="2000" dirty="0">
                <a:solidFill>
                  <a:schemeClr val="tx1"/>
                </a:solidFill>
                <a:latin typeface="Times New Roman" panose="02020603050405020304" pitchFamily="18" charset="0"/>
                <a:ea typeface="宋体" panose="02010600030101010101" pitchFamily="2" charset="-122"/>
              </a:rPr>
              <a:t>。沸点</a:t>
            </a:r>
            <a:r>
              <a:rPr lang="en-US" altLang="zh-CN" sz="2000">
                <a:solidFill>
                  <a:schemeClr val="tx1"/>
                </a:solidFill>
                <a:latin typeface="Times New Roman" panose="02020603050405020304" pitchFamily="18" charset="0"/>
                <a:ea typeface="宋体" panose="02010600030101010101" pitchFamily="2" charset="-122"/>
              </a:rPr>
              <a:t>1750℃</a:t>
            </a:r>
            <a:r>
              <a:rPr lang="zh-CN" altLang="en-US" sz="2000" dirty="0">
                <a:solidFill>
                  <a:schemeClr val="tx1"/>
                </a:solidFill>
                <a:latin typeface="Times New Roman" panose="02020603050405020304" pitchFamily="18" charset="0"/>
                <a:ea typeface="宋体" panose="02010600030101010101" pitchFamily="2" charset="-122"/>
              </a:rPr>
              <a:t>分解。在水中溶解度很小</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克溶于</a:t>
            </a:r>
            <a:r>
              <a:rPr lang="en-US" altLang="zh-CN" sz="2000">
                <a:solidFill>
                  <a:schemeClr val="tx1"/>
                </a:solidFill>
                <a:latin typeface="Times New Roman" panose="02020603050405020304" pitchFamily="18" charset="0"/>
                <a:ea typeface="宋体" panose="02010600030101010101" pitchFamily="2" charset="-122"/>
              </a:rPr>
              <a:t>125ml</a:t>
            </a:r>
            <a:r>
              <a:rPr lang="zh-CN" altLang="en-US" sz="2000" dirty="0">
                <a:solidFill>
                  <a:schemeClr val="tx1"/>
                </a:solidFill>
                <a:latin typeface="Times New Roman" panose="02020603050405020304" pitchFamily="18" charset="0"/>
                <a:ea typeface="宋体" panose="02010600030101010101" pitchFamily="2" charset="-122"/>
              </a:rPr>
              <a:t>水</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溶于浓酸</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生成红至黄色溶液</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溶于碱</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生成钒酸盐</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不溶于醇。熔解时形成稳定气溶胶。非可燃性。但能增加着火强度。不能与三</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5" name="图片 41369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100356" name="文本框 41370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100357" name="矩形 413701"/>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100358" name="矩形 413702"/>
          <p:cNvSpPr/>
          <p:nvPr/>
        </p:nvSpPr>
        <p:spPr>
          <a:xfrm>
            <a:off x="971550" y="836613"/>
            <a:ext cx="6913563" cy="5121275"/>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氟化氯、锂、过氧甲酸、</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钙</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硫</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共存。</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接触机会：</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用于制造熔铁炉电极的外套</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或加入钢中制特种钢材</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可作为玻璃及陶瓷工业的接触剂</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是合成硫酸、硝酸和苯二甲酸酐等氧化反应的催化剂</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也用于制造染料、油漆、照相显影及杀虫剂等。在生产与使用过程中可接触。</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侵入途径： 可经呼吸道、消化道进入体内。</a:t>
            </a:r>
            <a:endParaRPr lang="zh-CN" altLang="en-US" sz="2000" dirty="0">
              <a:solidFill>
                <a:schemeClr val="tx1"/>
              </a:solidFill>
              <a:latin typeface="Times New Roman" panose="02020603050405020304" pitchFamily="18" charset="0"/>
              <a:ea typeface="宋体" panose="02010600030101010101" pitchFamily="2" charset="-122"/>
            </a:endParaRPr>
          </a:p>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毒理学简介：</a:t>
            </a:r>
            <a:br>
              <a:rPr lang="zh-CN" altLang="en-US" sz="2000" dirty="0">
                <a:solidFill>
                  <a:schemeClr val="tx1"/>
                </a:solidFill>
                <a:latin typeface="Times New Roman" panose="02020603050405020304" pitchFamily="18" charset="0"/>
                <a:ea typeface="宋体" panose="02010600030101010101" pitchFamily="2" charset="-122"/>
              </a:rPr>
            </a:br>
            <a:r>
              <a:rPr lang="en-US" altLang="zh-CN" sz="2000" dirty="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人吸入</a:t>
            </a:r>
            <a:r>
              <a:rPr lang="en-US" altLang="zh-CN" sz="2000">
                <a:solidFill>
                  <a:schemeClr val="tx1"/>
                </a:solidFill>
                <a:latin typeface="Times New Roman" panose="02020603050405020304" pitchFamily="18" charset="0"/>
                <a:ea typeface="宋体" panose="02010600030101010101" pitchFamily="2" charset="-122"/>
              </a:rPr>
              <a:t>TCL0: 346 mg/m3</a:t>
            </a:r>
            <a:r>
              <a:rPr lang="zh-CN" altLang="en-US" sz="2000" dirty="0">
                <a:solidFill>
                  <a:schemeClr val="tx1"/>
                </a:solidFill>
                <a:latin typeface="Times New Roman" panose="02020603050405020304" pitchFamily="18" charset="0"/>
                <a:ea typeface="宋体" panose="02010600030101010101" pitchFamily="2" charset="-122"/>
              </a:rPr>
              <a:t>，</a:t>
            </a:r>
            <a:r>
              <a:rPr lang="en-US" altLang="zh-CN" sz="2000">
                <a:solidFill>
                  <a:schemeClr val="tx1"/>
                </a:solidFill>
                <a:latin typeface="Times New Roman" panose="02020603050405020304" pitchFamily="18" charset="0"/>
                <a:ea typeface="宋体" panose="02010600030101010101" pitchFamily="2" charset="-122"/>
              </a:rPr>
              <a:t>1 mg/m3/8H</a:t>
            </a:r>
            <a:r>
              <a:rPr lang="zh-CN" altLang="en-US" sz="2000" dirty="0">
                <a:solidFill>
                  <a:schemeClr val="tx1"/>
                </a:solidFill>
                <a:latin typeface="Times New Roman" panose="02020603050405020304" pitchFamily="18" charset="0"/>
                <a:ea typeface="宋体" panose="02010600030101010101" pitchFamily="2" charset="-122"/>
              </a:rPr>
              <a:t>。大鼠经口</a:t>
            </a:r>
            <a:r>
              <a:rPr lang="en-US" altLang="zh-CN" sz="2000">
                <a:solidFill>
                  <a:schemeClr val="tx1"/>
                </a:solidFill>
                <a:latin typeface="Times New Roman" panose="02020603050405020304" pitchFamily="18" charset="0"/>
                <a:ea typeface="宋体" panose="02010600030101010101" pitchFamily="2" charset="-122"/>
              </a:rPr>
              <a:t>LD50: 10 mg/kg; </a:t>
            </a:r>
            <a:r>
              <a:rPr lang="zh-CN" altLang="en-US" sz="2000" dirty="0">
                <a:solidFill>
                  <a:schemeClr val="tx1"/>
                </a:solidFill>
                <a:latin typeface="Times New Roman" panose="02020603050405020304" pitchFamily="18" charset="0"/>
                <a:ea typeface="宋体" panose="02010600030101010101" pitchFamily="2" charset="-122"/>
              </a:rPr>
              <a:t>吸入</a:t>
            </a:r>
            <a:r>
              <a:rPr lang="en-US" altLang="zh-CN" sz="2000">
                <a:solidFill>
                  <a:schemeClr val="tx1"/>
                </a:solidFill>
                <a:latin typeface="Times New Roman" panose="02020603050405020304" pitchFamily="18" charset="0"/>
                <a:ea typeface="宋体" panose="02010600030101010101" pitchFamily="2" charset="-122"/>
              </a:rPr>
              <a:t>LCL0: 70 mg/m3/2H</a:t>
            </a:r>
            <a:r>
              <a:rPr lang="zh-CN" altLang="en-US" sz="2000" dirty="0">
                <a:solidFill>
                  <a:schemeClr val="tx1"/>
                </a:solidFill>
                <a:latin typeface="Times New Roman" panose="02020603050405020304" pitchFamily="18" charset="0"/>
                <a:ea typeface="宋体" panose="02010600030101010101" pitchFamily="2" charset="-122"/>
              </a:rPr>
              <a:t>。小鼠经口</a:t>
            </a:r>
            <a:r>
              <a:rPr lang="en-US" altLang="zh-CN" sz="2000">
                <a:solidFill>
                  <a:schemeClr val="tx1"/>
                </a:solidFill>
                <a:latin typeface="Times New Roman" panose="02020603050405020304" pitchFamily="18" charset="0"/>
                <a:ea typeface="宋体" panose="02010600030101010101" pitchFamily="2" charset="-122"/>
              </a:rPr>
              <a:t>LD50: 5 mg/kg</a:t>
            </a:r>
            <a:r>
              <a:rPr lang="zh-CN" altLang="en-US" sz="2000" dirty="0">
                <a:solidFill>
                  <a:schemeClr val="tx1"/>
                </a:solidFill>
                <a:latin typeface="Times New Roman" panose="02020603050405020304" pitchFamily="18" charset="0"/>
                <a:ea typeface="宋体" panose="02010600030101010101" pitchFamily="2" charset="-122"/>
              </a:rPr>
              <a:t>。人较动物敏感得多。</a:t>
            </a:r>
            <a:r>
              <a:rPr lang="en-US" altLang="zh-CN" sz="2000">
                <a:solidFill>
                  <a:schemeClr val="tx1"/>
                </a:solidFill>
                <a:latin typeface="Times New Roman" panose="02020603050405020304" pitchFamily="18" charset="0"/>
                <a:ea typeface="宋体" panose="02010600030101010101" pitchFamily="2" charset="-122"/>
              </a:rPr>
              <a:t>IDLH: +35 mg/cu m (as V) [R15]</a:t>
            </a:r>
            <a:endParaRPr lang="en-US" altLang="zh-CN" dirty="0">
              <a:latin typeface="Times New Roman" panose="02020603050405020304" pitchFamily="18"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03" name="图片 41165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102404" name="文本框 41165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102405" name="矩形 411653"/>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102406" name="矩形 411654"/>
          <p:cNvSpPr/>
          <p:nvPr/>
        </p:nvSpPr>
        <p:spPr>
          <a:xfrm>
            <a:off x="900113" y="836613"/>
            <a:ext cx="6913562" cy="5211762"/>
          </a:xfrm>
          <a:prstGeom prst="rect">
            <a:avLst/>
          </a:prstGeom>
          <a:noFill/>
          <a:ln w="9525">
            <a:noFill/>
          </a:ln>
        </p:spPr>
        <p:txBody>
          <a:bodyPr anchor="t" anchorCtr="0">
            <a:spAutoFit/>
          </a:bodyPr>
          <a:p>
            <a:pPr>
              <a:lnSpc>
                <a:spcPct val="150000"/>
              </a:lnSpc>
            </a:pPr>
            <a:r>
              <a:rPr lang="zh-CN" altLang="en-US" sz="2000" dirty="0">
                <a:solidFill>
                  <a:schemeClr val="tx1"/>
                </a:solidFill>
                <a:latin typeface="Times New Roman" panose="02020603050405020304" pitchFamily="18" charset="0"/>
                <a:ea typeface="宋体" panose="02010600030101010101" pitchFamily="2" charset="-122"/>
              </a:rPr>
              <a:t>临床表现：</a:t>
            </a:r>
            <a:br>
              <a:rPr lang="zh-CN" altLang="en-US" sz="2000" dirty="0">
                <a:solidFill>
                  <a:schemeClr val="tx1"/>
                </a:solidFill>
                <a:latin typeface="Times New Roman" panose="02020603050405020304" pitchFamily="18" charset="0"/>
                <a:ea typeface="宋体" panose="02010600030101010101" pitchFamily="2" charset="-122"/>
              </a:rPr>
            </a:br>
            <a:r>
              <a:rPr lang="en-US" altLang="zh-CN" sz="2000" dirty="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吸入过量</a:t>
            </a:r>
            <a:r>
              <a:rPr lang="en-US" altLang="zh-CN" sz="2000">
                <a:solidFill>
                  <a:schemeClr val="tx1"/>
                </a:solidFill>
                <a:latin typeface="Times New Roman" panose="02020603050405020304" pitchFamily="18" charset="0"/>
                <a:ea typeface="宋体" panose="02010600030101010101" pitchFamily="2" charset="-122"/>
              </a:rPr>
              <a:t>V2O5</a:t>
            </a:r>
            <a:r>
              <a:rPr lang="zh-CN" altLang="en-US" sz="2000" dirty="0">
                <a:solidFill>
                  <a:schemeClr val="tx1"/>
                </a:solidFill>
                <a:latin typeface="Times New Roman" panose="02020603050405020304" pitchFamily="18" charset="0"/>
                <a:ea typeface="宋体" panose="02010600030101010101" pitchFamily="2" charset="-122"/>
              </a:rPr>
              <a:t>尘后可出现鼻痒</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随之可出现鼻塞与流清鼻涕</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经数小时至</a:t>
            </a:r>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天后</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开始出现咽部、肺部和眼粘膜的刺激症状</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可有头晕、头痛、乏力</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少数严重病例有烦躁或嗜睡等。检查时可见眼、鼻、咽部粘膜充血</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肺有哮鸣音</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舌乳头肿大</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舌苔呈黑绿色</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可能因口腔中的细菌及唾液中酶的作用</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使</a:t>
            </a:r>
            <a:r>
              <a:rPr lang="en-US" altLang="zh-CN" sz="2000">
                <a:solidFill>
                  <a:schemeClr val="tx1"/>
                </a:solidFill>
                <a:latin typeface="Times New Roman" panose="02020603050405020304" pitchFamily="18" charset="0"/>
                <a:ea typeface="宋体" panose="02010600030101010101" pitchFamily="2" charset="-122"/>
              </a:rPr>
              <a:t>V2O5</a:t>
            </a:r>
            <a:r>
              <a:rPr lang="zh-CN" altLang="en-US" sz="2000" dirty="0">
                <a:solidFill>
                  <a:schemeClr val="tx1"/>
                </a:solidFill>
                <a:latin typeface="Times New Roman" panose="02020603050405020304" pitchFamily="18" charset="0"/>
                <a:ea typeface="宋体" panose="02010600030101010101" pitchFamily="2" charset="-122"/>
              </a:rPr>
              <a:t>还原为</a:t>
            </a:r>
            <a:r>
              <a:rPr lang="en-US" altLang="zh-CN" sz="2000">
                <a:solidFill>
                  <a:schemeClr val="tx1"/>
                </a:solidFill>
                <a:latin typeface="Times New Roman" panose="02020603050405020304" pitchFamily="18" charset="0"/>
                <a:ea typeface="宋体" panose="02010600030101010101" pitchFamily="2" charset="-122"/>
              </a:rPr>
              <a:t>V2O3</a:t>
            </a:r>
            <a:r>
              <a:rPr lang="zh-CN" altLang="en-US" sz="2000" dirty="0">
                <a:solidFill>
                  <a:schemeClr val="tx1"/>
                </a:solidFill>
                <a:latin typeface="Times New Roman" panose="02020603050405020304" pitchFamily="18" charset="0"/>
                <a:ea typeface="宋体" panose="02010600030101010101" pitchFamily="2" charset="-122"/>
              </a:rPr>
              <a:t>所致</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a:t>
            </a:r>
            <a:br>
              <a:rPr lang="zh-CN" altLang="en-US" sz="2000" dirty="0">
                <a:solidFill>
                  <a:schemeClr val="tx1"/>
                </a:solidFill>
                <a:latin typeface="Times New Roman" panose="02020603050405020304" pitchFamily="18" charset="0"/>
                <a:ea typeface="宋体" panose="02010600030101010101" pitchFamily="2" charset="-122"/>
              </a:rPr>
            </a:br>
            <a:r>
              <a:rPr lang="en-US" altLang="zh-CN" sz="2000" dirty="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急性中毒一般较轻</a:t>
            </a:r>
            <a:r>
              <a:rPr lang="en-US" altLang="zh-CN" sz="2000">
                <a:solidFill>
                  <a:schemeClr val="tx1"/>
                </a:solidFill>
                <a:latin typeface="Times New Roman" panose="02020603050405020304" pitchFamily="18" charset="0"/>
                <a:ea typeface="宋体" panose="02010600030101010101" pitchFamily="2" charset="-122"/>
              </a:rPr>
              <a:t>,</a:t>
            </a:r>
            <a:r>
              <a:rPr lang="zh-CN" altLang="en-US" sz="2000" dirty="0">
                <a:solidFill>
                  <a:schemeClr val="tx1"/>
                </a:solidFill>
                <a:latin typeface="Times New Roman" panose="02020603050405020304" pitchFamily="18" charset="0"/>
                <a:ea typeface="宋体" panose="02010600030101010101" pitchFamily="2" charset="-122"/>
              </a:rPr>
              <a:t>可恢复。</a:t>
            </a:r>
            <a:br>
              <a:rPr lang="zh-CN" altLang="en-US" sz="2000" dirty="0">
                <a:solidFill>
                  <a:schemeClr val="tx1"/>
                </a:solidFill>
                <a:latin typeface="Times New Roman" panose="02020603050405020304" pitchFamily="18" charset="0"/>
                <a:ea typeface="宋体" panose="02010600030101010101" pitchFamily="2" charset="-122"/>
              </a:rPr>
            </a:br>
            <a:r>
              <a:rPr lang="zh-CN" altLang="en-US" sz="2000" dirty="0">
                <a:solidFill>
                  <a:schemeClr val="tx1"/>
                </a:solidFill>
                <a:latin typeface="Times New Roman" panose="02020603050405020304" pitchFamily="18" charset="0"/>
                <a:ea typeface="宋体" panose="02010600030101010101" pitchFamily="2" charset="-122"/>
              </a:rPr>
              <a:t>处理：</a:t>
            </a:r>
            <a:br>
              <a:rPr lang="zh-CN" altLang="en-US" sz="2000" dirty="0">
                <a:solidFill>
                  <a:schemeClr val="tx1"/>
                </a:solidFill>
                <a:latin typeface="Times New Roman" panose="02020603050405020304" pitchFamily="18" charset="0"/>
                <a:ea typeface="宋体" panose="02010600030101010101" pitchFamily="2" charset="-122"/>
              </a:rPr>
            </a:br>
            <a:r>
              <a:rPr lang="en-US" altLang="zh-CN" sz="2000" dirty="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对症治疗。可用巯基类药物或依地酸二钠钙治疗。亦可试用较大量的维生素</a:t>
            </a:r>
            <a:r>
              <a:rPr lang="en-US" altLang="zh-CN" sz="2000">
                <a:solidFill>
                  <a:schemeClr val="tx1"/>
                </a:solidFill>
                <a:latin typeface="Times New Roman" panose="02020603050405020304" pitchFamily="18" charset="0"/>
                <a:ea typeface="宋体" panose="02010600030101010101" pitchFamily="2" charset="-122"/>
              </a:rPr>
              <a:t>C</a:t>
            </a:r>
            <a:r>
              <a:rPr lang="zh-CN" altLang="en-US" sz="2000" dirty="0">
                <a:solidFill>
                  <a:schemeClr val="tx1"/>
                </a:solidFill>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451" name="图片 42393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104452" name="文本框 42394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104453" name="矩形 423941"/>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104454" name="矩形 423942"/>
          <p:cNvSpPr/>
          <p:nvPr/>
        </p:nvSpPr>
        <p:spPr>
          <a:xfrm>
            <a:off x="971550" y="1916113"/>
            <a:ext cx="6913563" cy="579437"/>
          </a:xfrm>
          <a:prstGeom prst="rect">
            <a:avLst/>
          </a:prstGeom>
          <a:noFill/>
          <a:ln w="9525">
            <a:noFill/>
          </a:ln>
        </p:spPr>
        <p:txBody>
          <a:bodyPr anchor="t" anchorCtr="0">
            <a:spAutoFit/>
          </a:bodyPr>
          <a:p>
            <a:pPr algn="ctr"/>
            <a:r>
              <a:rPr lang="zh-CN" altLang="en-US" sz="3200" dirty="0">
                <a:solidFill>
                  <a:srgbClr val="006699"/>
                </a:solidFill>
                <a:latin typeface="Times New Roman" panose="02020603050405020304" pitchFamily="18" charset="0"/>
                <a:ea typeface="仿宋_GB2312" pitchFamily="49" charset="-122"/>
              </a:rPr>
              <a:t>事  故  案  例</a:t>
            </a:r>
            <a:endParaRPr lang="zh-CN" altLang="en-US" sz="3200" dirty="0">
              <a:solidFill>
                <a:srgbClr val="006699"/>
              </a:solidFill>
              <a:latin typeface="Times New Roman" panose="02020603050405020304" pitchFamily="18" charset="0"/>
              <a:ea typeface="仿宋_GB2312"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9" name="图片 42189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106500" name="文本框 42189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106501" name="矩形 421893"/>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106502" name="矩形 421894"/>
          <p:cNvSpPr/>
          <p:nvPr/>
        </p:nvSpPr>
        <p:spPr>
          <a:xfrm>
            <a:off x="971550" y="1916113"/>
            <a:ext cx="6913563" cy="579437"/>
          </a:xfrm>
          <a:prstGeom prst="rect">
            <a:avLst/>
          </a:prstGeom>
          <a:noFill/>
          <a:ln w="9525">
            <a:noFill/>
          </a:ln>
        </p:spPr>
        <p:txBody>
          <a:bodyPr anchor="t" anchorCtr="0">
            <a:spAutoFit/>
          </a:bodyPr>
          <a:p>
            <a:pPr algn="ctr"/>
            <a:r>
              <a:rPr lang="zh-CN" altLang="en-US" sz="3200" dirty="0">
                <a:solidFill>
                  <a:srgbClr val="006699"/>
                </a:solidFill>
                <a:latin typeface="Times New Roman" panose="02020603050405020304" pitchFamily="18" charset="0"/>
                <a:ea typeface="仿宋_GB2312" pitchFamily="49" charset="-122"/>
              </a:rPr>
              <a:t>事  故  案  例</a:t>
            </a:r>
            <a:endParaRPr lang="zh-CN" altLang="en-US" sz="3200" dirty="0">
              <a:solidFill>
                <a:srgbClr val="006699"/>
              </a:solidFill>
              <a:latin typeface="Times New Roman" panose="02020603050405020304" pitchFamily="18" charset="0"/>
              <a:ea typeface="仿宋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7" name="图片 41984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108548" name="文本框 41984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108549" name="矩形 419845"/>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
        <p:nvSpPr>
          <p:cNvPr id="108550" name="矩形 419846"/>
          <p:cNvSpPr/>
          <p:nvPr/>
        </p:nvSpPr>
        <p:spPr>
          <a:xfrm>
            <a:off x="971550" y="1916113"/>
            <a:ext cx="6913563" cy="579437"/>
          </a:xfrm>
          <a:prstGeom prst="rect">
            <a:avLst/>
          </a:prstGeom>
          <a:noFill/>
          <a:ln w="9525">
            <a:noFill/>
          </a:ln>
        </p:spPr>
        <p:txBody>
          <a:bodyPr anchor="t" anchorCtr="0">
            <a:spAutoFit/>
          </a:bodyPr>
          <a:p>
            <a:pPr algn="ctr"/>
            <a:r>
              <a:rPr lang="zh-CN" altLang="en-US" sz="3200" dirty="0">
                <a:solidFill>
                  <a:srgbClr val="006699"/>
                </a:solidFill>
                <a:latin typeface="Times New Roman" panose="02020603050405020304" pitchFamily="18" charset="0"/>
                <a:ea typeface="仿宋_GB2312" pitchFamily="49" charset="-122"/>
              </a:rPr>
              <a:t>事  故  案  例</a:t>
            </a:r>
            <a:endParaRPr lang="zh-CN" altLang="en-US" sz="3200" dirty="0">
              <a:solidFill>
                <a:srgbClr val="006699"/>
              </a:solidFill>
              <a:latin typeface="Times New Roman" panose="02020603050405020304" pitchFamily="18" charset="0"/>
              <a:ea typeface="仿宋_GB2312"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595" name="图片 316419" descr="辅助图形(gai)"/>
          <p:cNvPicPr>
            <a:picLocks noChangeAspect="1"/>
          </p:cNvPicPr>
          <p:nvPr/>
        </p:nvPicPr>
        <p:blipFill>
          <a:blip r:embed="rId1"/>
          <a:stretch>
            <a:fillRect/>
          </a:stretch>
        </p:blipFill>
        <p:spPr>
          <a:xfrm>
            <a:off x="0" y="5229225"/>
            <a:ext cx="9144000" cy="1628775"/>
          </a:xfrm>
          <a:prstGeom prst="rect">
            <a:avLst/>
          </a:prstGeom>
          <a:noFill/>
          <a:ln w="9525">
            <a:noFill/>
          </a:ln>
        </p:spPr>
      </p:pic>
      <p:sp>
        <p:nvSpPr>
          <p:cNvPr id="110596" name="文本框 31642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16422" name="矩形 316421"/>
          <p:cNvSpPr/>
          <p:nvPr/>
        </p:nvSpPr>
        <p:spPr>
          <a:xfrm>
            <a:off x="1042988" y="1196975"/>
            <a:ext cx="7129462" cy="3140075"/>
          </a:xfrm>
          <a:prstGeom prst="rect">
            <a:avLst/>
          </a:prstGeom>
          <a:noFill/>
          <a:ln w="9525">
            <a:noFill/>
          </a:ln>
        </p:spPr>
        <p:txBody>
          <a:bodyPr anchor="t" anchorCtr="0">
            <a:spAutoFit/>
          </a:bodyPr>
          <a:p>
            <a:r>
              <a:rPr lang="en-US" altLang="zh-CN" sz="200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、新疆八一钢厂：</a:t>
            </a:r>
            <a:r>
              <a:rPr lang="en-US" altLang="zh-CN" sz="2000">
                <a:solidFill>
                  <a:schemeClr val="tx1"/>
                </a:solidFill>
                <a:latin typeface="Times New Roman" panose="02020603050405020304" pitchFamily="18" charset="0"/>
                <a:ea typeface="宋体" panose="02010600030101010101" pitchFamily="2" charset="-122"/>
              </a:rPr>
              <a:t>2003</a:t>
            </a:r>
            <a:r>
              <a:rPr lang="zh-CN" altLang="en-US" sz="2000" dirty="0">
                <a:solidFill>
                  <a:schemeClr val="tx1"/>
                </a:solidFill>
                <a:latin typeface="Times New Roman" panose="02020603050405020304" pitchFamily="18" charset="0"/>
                <a:ea typeface="宋体" panose="02010600030101010101" pitchFamily="2" charset="-122"/>
              </a:rPr>
              <a:t>钢厂氢气站氢气储罐在生产运行过程中发生爆炸。爆炸后，除罐体基座水泥预制基础外，已无金属构件。氢气储罐本体主要破裂成</a:t>
            </a:r>
            <a:r>
              <a:rPr lang="en-US" altLang="zh-CN" sz="2000">
                <a:solidFill>
                  <a:schemeClr val="tx1"/>
                </a:solidFill>
                <a:latin typeface="Times New Roman" panose="02020603050405020304" pitchFamily="18" charset="0"/>
                <a:ea typeface="宋体" panose="02010600030101010101" pitchFamily="2" charset="-122"/>
              </a:rPr>
              <a:t>10</a:t>
            </a:r>
            <a:r>
              <a:rPr lang="zh-CN" altLang="en-US" sz="2000" dirty="0">
                <a:solidFill>
                  <a:schemeClr val="tx1"/>
                </a:solidFill>
                <a:latin typeface="Times New Roman" panose="02020603050405020304" pitchFamily="18" charset="0"/>
                <a:ea typeface="宋体" panose="02010600030101010101" pitchFamily="2" charset="-122"/>
              </a:rPr>
              <a:t>块，碎片大部分飞离现场，所有残片分别散落在距爆炸中心方圆</a:t>
            </a:r>
            <a:r>
              <a:rPr lang="en-US" altLang="zh-CN" sz="2000">
                <a:solidFill>
                  <a:schemeClr val="tx1"/>
                </a:solidFill>
                <a:latin typeface="Times New Roman" panose="02020603050405020304" pitchFamily="18" charset="0"/>
                <a:ea typeface="宋体" panose="02010600030101010101" pitchFamily="2" charset="-122"/>
              </a:rPr>
              <a:t>300</a:t>
            </a:r>
            <a:r>
              <a:rPr lang="zh-CN" altLang="en-US" sz="2000" dirty="0">
                <a:solidFill>
                  <a:schemeClr val="tx1"/>
                </a:solidFill>
                <a:latin typeface="Times New Roman" panose="02020603050405020304" pitchFamily="18" charset="0"/>
                <a:ea typeface="宋体" panose="02010600030101010101" pitchFamily="2" charset="-122"/>
              </a:rPr>
              <a:t>米范围内；收集碎片</a:t>
            </a:r>
            <a:r>
              <a:rPr lang="en-US" altLang="zh-CN" sz="2000">
                <a:solidFill>
                  <a:schemeClr val="tx1"/>
                </a:solidFill>
                <a:latin typeface="Times New Roman" panose="02020603050405020304" pitchFamily="18" charset="0"/>
                <a:ea typeface="宋体" panose="02010600030101010101" pitchFamily="2" charset="-122"/>
              </a:rPr>
              <a:t>46</a:t>
            </a:r>
            <a:r>
              <a:rPr lang="zh-CN" altLang="en-US" sz="2000" dirty="0">
                <a:solidFill>
                  <a:schemeClr val="tx1"/>
                </a:solidFill>
                <a:latin typeface="Times New Roman" panose="02020603050405020304" pitchFamily="18" charset="0"/>
                <a:ea typeface="宋体" panose="02010600030101010101" pitchFamily="2" charset="-122"/>
              </a:rPr>
              <a:t>块。事故原因：检修设备后误将电解槽正负极接反，致使氧气进入氢气罐造成爆炸。</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2</a:t>
            </a:r>
            <a:r>
              <a:rPr lang="zh-CN" altLang="en-US" sz="2000" dirty="0">
                <a:solidFill>
                  <a:schemeClr val="tx1"/>
                </a:solidFill>
                <a:latin typeface="Times New Roman" panose="02020603050405020304" pitchFamily="18" charset="0"/>
                <a:ea typeface="宋体" panose="02010600030101010101" pitchFamily="2" charset="-122"/>
              </a:rPr>
              <a:t>、杨柳青电厂：</a:t>
            </a:r>
            <a:r>
              <a:rPr lang="en-US" altLang="zh-CN" sz="2000">
                <a:solidFill>
                  <a:schemeClr val="tx1"/>
                </a:solidFill>
                <a:latin typeface="Times New Roman" panose="02020603050405020304" pitchFamily="18" charset="0"/>
                <a:ea typeface="宋体" panose="02010600030101010101" pitchFamily="2" charset="-122"/>
              </a:rPr>
              <a:t>1989 </a:t>
            </a:r>
            <a:r>
              <a:rPr lang="zh-CN" altLang="en-US" sz="2000" dirty="0">
                <a:solidFill>
                  <a:schemeClr val="tx1"/>
                </a:solidFill>
                <a:latin typeface="Times New Roman" panose="02020603050405020304" pitchFamily="18" charset="0"/>
                <a:ea typeface="宋体" panose="02010600030101010101" pitchFamily="2" charset="-122"/>
              </a:rPr>
              <a:t>年天津杨柳青电厂发生氢罐因氢氧混合而发生爆炸事故。</a:t>
            </a:r>
            <a:endParaRPr lang="zh-CN" altLang="en-US" sz="2000" dirty="0">
              <a:solidFill>
                <a:schemeClr val="tx1"/>
              </a:solidFill>
              <a:latin typeface="Times New Roman" panose="02020603050405020304" pitchFamily="18" charset="0"/>
              <a:ea typeface="宋体" panose="02010600030101010101" pitchFamily="2" charset="-122"/>
            </a:endParaRPr>
          </a:p>
          <a:p>
            <a:r>
              <a:rPr lang="en-US" altLang="zh-CN" sz="2000">
                <a:solidFill>
                  <a:schemeClr val="tx1"/>
                </a:solidFill>
                <a:latin typeface="Times New Roman" panose="02020603050405020304" pitchFamily="18" charset="0"/>
                <a:ea typeface="宋体" panose="02010600030101010101" pitchFamily="2" charset="-122"/>
              </a:rPr>
              <a:t>3</a:t>
            </a:r>
            <a:r>
              <a:rPr lang="zh-CN" altLang="en-US" sz="2000" dirty="0">
                <a:solidFill>
                  <a:schemeClr val="tx1"/>
                </a:solidFill>
                <a:latin typeface="Times New Roman" panose="02020603050405020304" pitchFamily="18" charset="0"/>
                <a:ea typeface="宋体" panose="02010600030101010101" pitchFamily="2" charset="-122"/>
              </a:rPr>
              <a:t>、氢气钢瓶：供氢站使用氢气瓶组，压力非常高</a:t>
            </a:r>
            <a:r>
              <a:rPr lang="en-US" altLang="zh-CN" sz="2000">
                <a:solidFill>
                  <a:schemeClr val="tx1"/>
                </a:solidFill>
                <a:latin typeface="Times New Roman" panose="02020603050405020304" pitchFamily="18" charset="0"/>
                <a:ea typeface="宋体" panose="02010600030101010101" pitchFamily="2" charset="-122"/>
              </a:rPr>
              <a:t>(15MPa)</a:t>
            </a:r>
            <a:r>
              <a:rPr lang="zh-CN" altLang="en-US" sz="2000" dirty="0">
                <a:solidFill>
                  <a:schemeClr val="tx1"/>
                </a:solidFill>
                <a:latin typeface="Times New Roman" panose="02020603050405020304" pitchFamily="18" charset="0"/>
                <a:ea typeface="宋体" panose="02010600030101010101" pitchFamily="2" charset="-122"/>
              </a:rPr>
              <a:t>，在冲、放氢气过程中极易发生爆炸。</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10598" name="矩形 316423"/>
          <p:cNvSpPr/>
          <p:nvPr/>
        </p:nvSpPr>
        <p:spPr>
          <a:xfrm>
            <a:off x="7885113" y="0"/>
            <a:ext cx="1258887"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事故案例</a:t>
            </a:r>
            <a:endParaRPr lang="zh-CN" altLang="en-US" sz="1800"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6422"/>
                                        </p:tgtEl>
                                        <p:attrNameLst>
                                          <p:attrName>style.visibility</p:attrName>
                                        </p:attrNameLst>
                                      </p:cBhvr>
                                      <p:to>
                                        <p:strVal val="visible"/>
                                      </p:to>
                                    </p:set>
                                    <p:anim calcmode="lin" valueType="num">
                                      <p:cBhvr additive="base">
                                        <p:cTn id="7" dur="500" fill="hold"/>
                                        <p:tgtEl>
                                          <p:spTgt spid="316422"/>
                                        </p:tgtEl>
                                        <p:attrNameLst>
                                          <p:attrName>ppt_x</p:attrName>
                                        </p:attrNameLst>
                                      </p:cBhvr>
                                      <p:tavLst>
                                        <p:tav tm="0">
                                          <p:val>
                                            <p:strVal val="#ppt_x"/>
                                          </p:val>
                                        </p:tav>
                                        <p:tav tm="100000">
                                          <p:val>
                                            <p:strVal val="#ppt_x"/>
                                          </p:val>
                                        </p:tav>
                                      </p:tavLst>
                                    </p:anim>
                                    <p:anim calcmode="lin" valueType="num">
                                      <p:cBhvr additive="base">
                                        <p:cTn id="8" dur="500" fill="hold"/>
                                        <p:tgtEl>
                                          <p:spTgt spid="316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6435" y="3968750"/>
            <a:ext cx="30435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29935" y="4215765"/>
            <a:ext cx="10414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7"/>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7004685" y="4907915"/>
            <a:ext cx="75374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1" name="图片 286723"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22532" name="文本框 286724"/>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22533" name="矩形 286726"/>
          <p:cNvSpPr/>
          <p:nvPr/>
        </p:nvSpPr>
        <p:spPr>
          <a:xfrm>
            <a:off x="8027988" y="0"/>
            <a:ext cx="1116012" cy="28892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关于氢气</a:t>
            </a:r>
            <a:endParaRPr lang="zh-CN" altLang="en-US" sz="1800">
              <a:latin typeface="Times New Roman" panose="02020603050405020304" pitchFamily="18" charset="0"/>
              <a:ea typeface="仿宋_GB2312" pitchFamily="49" charset="-122"/>
            </a:endParaRPr>
          </a:p>
        </p:txBody>
      </p:sp>
      <p:sp>
        <p:nvSpPr>
          <p:cNvPr id="286728" name="矩形 286727"/>
          <p:cNvSpPr/>
          <p:nvPr/>
        </p:nvSpPr>
        <p:spPr>
          <a:xfrm>
            <a:off x="971550" y="1557338"/>
            <a:ext cx="6913563" cy="3013075"/>
          </a:xfrm>
          <a:prstGeom prst="rect">
            <a:avLst/>
          </a:prstGeom>
          <a:noFill/>
          <a:ln w="9525">
            <a:noFill/>
          </a:ln>
        </p:spPr>
        <p:txBody>
          <a:bodyPr anchor="t" anchorCtr="0">
            <a:spAutoFit/>
          </a:bodyPr>
          <a:p>
            <a:r>
              <a:rPr lang="en-US" altLang="zh-CN" b="0"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Times New Roman" panose="02020603050405020304" pitchFamily="18" charset="0"/>
                <a:ea typeface="宋体" panose="02010600030101010101" pitchFamily="2" charset="-122"/>
              </a:rPr>
              <a:t>氢以化合态广泛存在于自然界里，其在水中占</a:t>
            </a:r>
            <a:r>
              <a:rPr lang="en-US" altLang="zh-CN">
                <a:solidFill>
                  <a:schemeClr val="tx1"/>
                </a:solidFill>
                <a:latin typeface="Times New Roman" panose="02020603050405020304" pitchFamily="18" charset="0"/>
                <a:ea typeface="宋体" panose="02010600030101010101" pitchFamily="2" charset="-122"/>
              </a:rPr>
              <a:t>11%</a:t>
            </a:r>
            <a:r>
              <a:rPr lang="zh-CN" altLang="en-US" dirty="0">
                <a:solidFill>
                  <a:schemeClr val="tx1"/>
                </a:solidFill>
                <a:latin typeface="Times New Roman" panose="02020603050405020304" pitchFamily="18" charset="0"/>
                <a:ea typeface="宋体" panose="02010600030101010101" pitchFamily="2" charset="-122"/>
              </a:rPr>
              <a:t>的重量。氢气是一种无色、无嗅、无味、无毒的气体。其分子量为</a:t>
            </a:r>
            <a:r>
              <a:rPr lang="en-US" altLang="zh-CN">
                <a:solidFill>
                  <a:schemeClr val="tx1"/>
                </a:solidFill>
                <a:latin typeface="Times New Roman" panose="02020603050405020304" pitchFamily="18" charset="0"/>
                <a:ea typeface="宋体" panose="02010600030101010101" pitchFamily="2" charset="-122"/>
              </a:rPr>
              <a:t>2.0158</a:t>
            </a:r>
            <a:r>
              <a:rPr lang="zh-CN" altLang="en-US" dirty="0">
                <a:solidFill>
                  <a:schemeClr val="tx1"/>
                </a:solidFill>
                <a:latin typeface="Times New Roman" panose="02020603050405020304" pitchFamily="18" charset="0"/>
                <a:ea typeface="宋体" panose="02010600030101010101" pitchFamily="2" charset="-122"/>
              </a:rPr>
              <a:t>；沸点为</a:t>
            </a:r>
            <a:r>
              <a:rPr lang="en-US" altLang="zh-CN">
                <a:solidFill>
                  <a:schemeClr val="tx1"/>
                </a:solidFill>
                <a:latin typeface="Times New Roman" panose="02020603050405020304" pitchFamily="18" charset="0"/>
                <a:ea typeface="宋体" panose="02010600030101010101" pitchFamily="2" charset="-122"/>
              </a:rPr>
              <a:t>-252.8℃</a:t>
            </a:r>
            <a:r>
              <a:rPr lang="zh-CN" altLang="en-US" dirty="0">
                <a:solidFill>
                  <a:schemeClr val="tx1"/>
                </a:solidFill>
                <a:latin typeface="Times New Roman" panose="02020603050405020304" pitchFamily="18" charset="0"/>
                <a:ea typeface="宋体" panose="02010600030101010101" pitchFamily="2" charset="-122"/>
              </a:rPr>
              <a:t>；溶点</a:t>
            </a:r>
            <a:r>
              <a:rPr lang="en-US" altLang="zh-CN">
                <a:solidFill>
                  <a:schemeClr val="tx1"/>
                </a:solidFill>
                <a:latin typeface="Times New Roman" panose="02020603050405020304" pitchFamily="18" charset="0"/>
                <a:ea typeface="宋体" panose="02010600030101010101" pitchFamily="2" charset="-122"/>
              </a:rPr>
              <a:t>-259.8℃</a:t>
            </a:r>
            <a:r>
              <a:rPr lang="zh-CN" altLang="en-US" dirty="0">
                <a:solidFill>
                  <a:schemeClr val="tx1"/>
                </a:solidFill>
                <a:latin typeface="Times New Roman" panose="02020603050405020304" pitchFamily="18" charset="0"/>
                <a:ea typeface="宋体" panose="02010600030101010101" pitchFamily="2" charset="-122"/>
              </a:rPr>
              <a:t>；相对密度</a:t>
            </a:r>
            <a:r>
              <a:rPr lang="en-US" altLang="zh-CN">
                <a:solidFill>
                  <a:schemeClr val="tx1"/>
                </a:solidFill>
                <a:latin typeface="Times New Roman" panose="02020603050405020304" pitchFamily="18" charset="0"/>
                <a:ea typeface="宋体" panose="02010600030101010101" pitchFamily="2" charset="-122"/>
              </a:rPr>
              <a:t>0.09</a:t>
            </a:r>
            <a:r>
              <a:rPr lang="zh-CN" altLang="en-US" dirty="0">
                <a:solidFill>
                  <a:schemeClr val="tx1"/>
                </a:solidFill>
                <a:latin typeface="Times New Roman" panose="02020603050405020304" pitchFamily="18" charset="0"/>
                <a:ea typeface="宋体" panose="02010600030101010101" pitchFamily="2" charset="-122"/>
              </a:rPr>
              <a:t>（空气</a:t>
            </a:r>
            <a:r>
              <a:rPr lang="en-US" altLang="zh-CN">
                <a:solidFill>
                  <a:schemeClr val="tx1"/>
                </a:solidFill>
                <a:latin typeface="Times New Roman" panose="02020603050405020304" pitchFamily="18" charset="0"/>
                <a:ea typeface="宋体" panose="02010600030101010101" pitchFamily="2" charset="-122"/>
              </a:rPr>
              <a:t>=1</a:t>
            </a:r>
            <a:r>
              <a:rPr lang="zh-CN" altLang="en-US" dirty="0">
                <a:solidFill>
                  <a:schemeClr val="tx1"/>
                </a:solidFill>
                <a:latin typeface="Times New Roman" panose="02020603050405020304" pitchFamily="18" charset="0"/>
                <a:ea typeface="宋体" panose="02010600030101010101" pitchFamily="2" charset="-122"/>
              </a:rPr>
              <a:t>）；饱和蒸气压</a:t>
            </a:r>
            <a:r>
              <a:rPr lang="en-US" altLang="zh-CN">
                <a:solidFill>
                  <a:schemeClr val="tx1"/>
                </a:solidFill>
                <a:latin typeface="Times New Roman" panose="02020603050405020304" pitchFamily="18" charset="0"/>
                <a:ea typeface="宋体" panose="02010600030101010101" pitchFamily="2" charset="-122"/>
              </a:rPr>
              <a:t>13.3KPa</a:t>
            </a:r>
            <a:r>
              <a:rPr lang="zh-CN" altLang="en-US" dirty="0">
                <a:solidFill>
                  <a:schemeClr val="tx1"/>
                </a:solidFill>
                <a:latin typeface="Times New Roman" panose="02020603050405020304" pitchFamily="18" charset="0"/>
                <a:ea typeface="宋体" panose="02010600030101010101" pitchFamily="2" charset="-122"/>
              </a:rPr>
              <a:t>；燃烧热</a:t>
            </a:r>
            <a:r>
              <a:rPr lang="en-US" altLang="zh-CN">
                <a:solidFill>
                  <a:schemeClr val="tx1"/>
                </a:solidFill>
                <a:latin typeface="Times New Roman" panose="02020603050405020304" pitchFamily="18" charset="0"/>
                <a:ea typeface="宋体" panose="02010600030101010101" pitchFamily="2" charset="-122"/>
              </a:rPr>
              <a:t>241KJ/mol</a:t>
            </a:r>
            <a:r>
              <a:rPr lang="zh-CN" altLang="en-US" dirty="0">
                <a:solidFill>
                  <a:schemeClr val="tx1"/>
                </a:solidFill>
                <a:latin typeface="Times New Roman" panose="02020603050405020304" pitchFamily="18" charset="0"/>
                <a:ea typeface="宋体" panose="02010600030101010101" pitchFamily="2" charset="-122"/>
              </a:rPr>
              <a:t>；引燃温度</a:t>
            </a:r>
            <a:r>
              <a:rPr lang="en-US" altLang="zh-CN">
                <a:solidFill>
                  <a:schemeClr val="tx1"/>
                </a:solidFill>
                <a:latin typeface="Times New Roman" panose="02020603050405020304" pitchFamily="18" charset="0"/>
                <a:ea typeface="宋体" panose="02010600030101010101" pitchFamily="2" charset="-122"/>
              </a:rPr>
              <a:t>400℃</a:t>
            </a:r>
            <a:r>
              <a:rPr lang="zh-CN" altLang="en-US" dirty="0">
                <a:solidFill>
                  <a:schemeClr val="tx1"/>
                </a:solidFill>
                <a:latin typeface="Times New Roman" panose="02020603050405020304" pitchFamily="18" charset="0"/>
                <a:ea typeface="宋体" panose="02010600030101010101" pitchFamily="2" charset="-122"/>
              </a:rPr>
              <a:t>；空气中的最小点火能</a:t>
            </a:r>
            <a:r>
              <a:rPr lang="en-US" altLang="zh-CN">
                <a:solidFill>
                  <a:schemeClr val="tx1"/>
                </a:solidFill>
                <a:latin typeface="Times New Roman" panose="02020603050405020304" pitchFamily="18" charset="0"/>
                <a:ea typeface="宋体" panose="02010600030101010101" pitchFamily="2" charset="-122"/>
              </a:rPr>
              <a:t>0.019mJ</a:t>
            </a:r>
            <a:r>
              <a:rPr lang="zh-CN" altLang="en-US" dirty="0">
                <a:solidFill>
                  <a:schemeClr val="tx1"/>
                </a:solidFill>
                <a:latin typeface="Times New Roman" panose="02020603050405020304" pitchFamily="18" charset="0"/>
                <a:ea typeface="宋体" panose="02010600030101010101" pitchFamily="2" charset="-122"/>
              </a:rPr>
              <a:t>；氧气中的最小点火能</a:t>
            </a:r>
            <a:r>
              <a:rPr lang="en-US" altLang="zh-CN">
                <a:solidFill>
                  <a:schemeClr val="tx1"/>
                </a:solidFill>
                <a:latin typeface="Times New Roman" panose="02020603050405020304" pitchFamily="18" charset="0"/>
                <a:ea typeface="宋体" panose="02010600030101010101" pitchFamily="2" charset="-122"/>
              </a:rPr>
              <a:t>0.019mJ</a:t>
            </a:r>
            <a:r>
              <a:rPr lang="zh-CN" altLang="en-US" dirty="0">
                <a:solidFill>
                  <a:schemeClr val="tx1"/>
                </a:solidFill>
                <a:latin typeface="Times New Roman" panose="02020603050405020304" pitchFamily="18" charset="0"/>
                <a:ea typeface="宋体" panose="02010600030101010101" pitchFamily="2" charset="-122"/>
              </a:rPr>
              <a:t>；最大爆炸压力</a:t>
            </a:r>
            <a:r>
              <a:rPr lang="en-US" altLang="zh-CN">
                <a:solidFill>
                  <a:schemeClr val="tx1"/>
                </a:solidFill>
                <a:latin typeface="Times New Roman" panose="02020603050405020304" pitchFamily="18" charset="0"/>
                <a:ea typeface="宋体" panose="02010600030101010101" pitchFamily="2" charset="-122"/>
              </a:rPr>
              <a:t>0.72MPa</a:t>
            </a:r>
            <a:r>
              <a:rPr lang="zh-CN" altLang="en-US" dirty="0">
                <a:solidFill>
                  <a:schemeClr val="tx1"/>
                </a:solidFill>
                <a:latin typeface="Times New Roman" panose="02020603050405020304" pitchFamily="18" charset="0"/>
                <a:ea typeface="宋体" panose="02010600030101010101" pitchFamily="2" charset="-122"/>
              </a:rPr>
              <a:t>；燃烧最高温度</a:t>
            </a:r>
            <a:r>
              <a:rPr lang="en-US" altLang="zh-CN">
                <a:solidFill>
                  <a:schemeClr val="tx1"/>
                </a:solidFill>
                <a:latin typeface="Times New Roman" panose="02020603050405020304" pitchFamily="18" charset="0"/>
                <a:ea typeface="宋体" panose="02010600030101010101" pitchFamily="2" charset="-122"/>
              </a:rPr>
              <a:t>2129℃</a:t>
            </a:r>
            <a:r>
              <a:rPr lang="zh-CN" altLang="en-US" b="0" dirty="0">
                <a:solidFill>
                  <a:schemeClr val="tx1"/>
                </a:solidFill>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28"/>
                                        </p:tgtEl>
                                        <p:attrNameLst>
                                          <p:attrName>style.visibility</p:attrName>
                                        </p:attrNameLst>
                                      </p:cBhvr>
                                      <p:to>
                                        <p:strVal val="visible"/>
                                      </p:to>
                                    </p:set>
                                    <p:anim calcmode="lin" valueType="num">
                                      <p:cBhvr additive="base">
                                        <p:cTn id="7" dur="500" fill="hold"/>
                                        <p:tgtEl>
                                          <p:spTgt spid="286728"/>
                                        </p:tgtEl>
                                        <p:attrNameLst>
                                          <p:attrName>ppt_x</p:attrName>
                                        </p:attrNameLst>
                                      </p:cBhvr>
                                      <p:tavLst>
                                        <p:tav tm="0">
                                          <p:val>
                                            <p:strVal val="#ppt_x"/>
                                          </p:val>
                                        </p:tav>
                                        <p:tav tm="100000">
                                          <p:val>
                                            <p:strVal val="#ppt_x"/>
                                          </p:val>
                                        </p:tav>
                                      </p:tavLst>
                                    </p:anim>
                                    <p:anim calcmode="lin" valueType="num">
                                      <p:cBhvr additive="base">
                                        <p:cTn id="8" dur="500" fill="hold"/>
                                        <p:tgtEl>
                                          <p:spTgt spid="286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9" name="图片 304131"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24580" name="文本框 304132"/>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24581" name="矩形 304133"/>
          <p:cNvSpPr/>
          <p:nvPr/>
        </p:nvSpPr>
        <p:spPr>
          <a:xfrm>
            <a:off x="8027988" y="0"/>
            <a:ext cx="1116012" cy="28892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关于氢气</a:t>
            </a:r>
            <a:endParaRPr lang="zh-CN" altLang="en-US" sz="1800">
              <a:latin typeface="Times New Roman" panose="02020603050405020304" pitchFamily="18" charset="0"/>
              <a:ea typeface="仿宋_GB2312" pitchFamily="49" charset="-122"/>
            </a:endParaRPr>
          </a:p>
        </p:txBody>
      </p:sp>
      <p:sp>
        <p:nvSpPr>
          <p:cNvPr id="304135" name="矩形 304134"/>
          <p:cNvSpPr/>
          <p:nvPr/>
        </p:nvSpPr>
        <p:spPr>
          <a:xfrm>
            <a:off x="971550" y="1557338"/>
            <a:ext cx="6913563" cy="3013075"/>
          </a:xfrm>
          <a:prstGeom prst="rect">
            <a:avLst/>
          </a:prstGeom>
          <a:noFill/>
          <a:ln w="9525">
            <a:noFill/>
          </a:ln>
        </p:spPr>
        <p:txBody>
          <a:bodyPr anchor="t" anchorCtr="0">
            <a:spAutoFit/>
          </a:bodyPr>
          <a:p>
            <a:r>
              <a:rPr lang="en-US" altLang="zh-CN" b="0"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Times New Roman" panose="02020603050405020304" pitchFamily="18" charset="0"/>
                <a:ea typeface="宋体" panose="02010600030101010101" pitchFamily="2" charset="-122"/>
              </a:rPr>
              <a:t>氢气的粘度最小，导热系数高，化学活性、渗透性、扩散性极强。当空气中氢气含量达到</a:t>
            </a:r>
            <a:r>
              <a:rPr lang="en-US" altLang="zh-CN">
                <a:solidFill>
                  <a:schemeClr val="tx1"/>
                </a:solidFill>
                <a:latin typeface="Times New Roman" panose="02020603050405020304" pitchFamily="18" charset="0"/>
                <a:ea typeface="宋体" panose="02010600030101010101" pitchFamily="2" charset="-122"/>
              </a:rPr>
              <a:t>75%</a:t>
            </a:r>
            <a:r>
              <a:rPr lang="zh-CN" altLang="en-US" dirty="0">
                <a:solidFill>
                  <a:schemeClr val="tx1"/>
                </a:solidFill>
                <a:latin typeface="Times New Roman" panose="02020603050405020304" pitchFamily="18" charset="0"/>
                <a:ea typeface="宋体" panose="02010600030101010101" pitchFamily="2" charset="-122"/>
              </a:rPr>
              <a:t>，可使人因缺氧而窒息，产生头晕眼花、头痛、恶心甚至意识不清。在很高的浓度下，氢气可以产生麻醉作用。</a:t>
            </a:r>
            <a:endParaRPr lang="zh-CN" altLang="en-US" dirty="0">
              <a:solidFill>
                <a:schemeClr val="tx1"/>
              </a:solidFill>
              <a:latin typeface="Times New Roman" panose="02020603050405020304" pitchFamily="18" charset="0"/>
              <a:ea typeface="宋体" panose="02010600030101010101" pitchFamily="2" charset="-122"/>
            </a:endParaRPr>
          </a:p>
          <a:p>
            <a:r>
              <a:rPr lang="zh-CN" altLang="en-US" dirty="0">
                <a:solidFill>
                  <a:schemeClr val="tx1"/>
                </a:solidFill>
                <a:latin typeface="Times New Roman" panose="02020603050405020304" pitchFamily="18" charset="0"/>
                <a:ea typeface="宋体" panose="02010600030101010101" pitchFamily="2" charset="-122"/>
              </a:rPr>
              <a:t>        氢气是一种极易燃易爆气体，当与空气或氧气混合时，可形成范围较宽的易燃易爆混合气（空气中为</a:t>
            </a:r>
            <a:r>
              <a:rPr lang="en-US" altLang="zh-CN">
                <a:solidFill>
                  <a:schemeClr val="tx1"/>
                </a:solidFill>
                <a:latin typeface="Times New Roman" panose="02020603050405020304" pitchFamily="18" charset="0"/>
                <a:ea typeface="宋体" panose="02010600030101010101" pitchFamily="2" charset="-122"/>
              </a:rPr>
              <a:t>4%~75%</a:t>
            </a:r>
            <a:r>
              <a:rPr lang="zh-CN" altLang="en-US" dirty="0">
                <a:solidFill>
                  <a:schemeClr val="tx1"/>
                </a:solidFill>
                <a:latin typeface="Times New Roman" panose="02020603050405020304" pitchFamily="18" charset="0"/>
                <a:ea typeface="宋体" panose="02010600030101010101" pitchFamily="2" charset="-122"/>
              </a:rPr>
              <a:t>，氧气中为</a:t>
            </a:r>
            <a:r>
              <a:rPr lang="en-US" altLang="zh-CN">
                <a:solidFill>
                  <a:schemeClr val="tx1"/>
                </a:solidFill>
                <a:latin typeface="Times New Roman" panose="02020603050405020304" pitchFamily="18" charset="0"/>
                <a:ea typeface="宋体" panose="02010600030101010101" pitchFamily="2" charset="-122"/>
              </a:rPr>
              <a:t>4%~94%</a:t>
            </a:r>
            <a:r>
              <a:rPr lang="zh-CN" altLang="en-US" dirty="0">
                <a:solidFill>
                  <a:schemeClr val="tx1"/>
                </a:solidFill>
                <a:latin typeface="Times New Roman" panose="02020603050405020304" pitchFamily="18" charset="0"/>
                <a:ea typeface="宋体" panose="02010600030101010101" pitchFamily="2" charset="-122"/>
              </a:rPr>
              <a:t>）。</a:t>
            </a:r>
            <a:endParaRPr lang="zh-CN" altLang="en-US"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4135"/>
                                        </p:tgtEl>
                                        <p:attrNameLst>
                                          <p:attrName>style.visibility</p:attrName>
                                        </p:attrNameLst>
                                      </p:cBhvr>
                                      <p:to>
                                        <p:strVal val="visible"/>
                                      </p:to>
                                    </p:set>
                                    <p:anim calcmode="lin" valueType="num">
                                      <p:cBhvr additive="base">
                                        <p:cTn id="7" dur="500" fill="hold"/>
                                        <p:tgtEl>
                                          <p:spTgt spid="304135"/>
                                        </p:tgtEl>
                                        <p:attrNameLst>
                                          <p:attrName>ppt_x</p:attrName>
                                        </p:attrNameLst>
                                      </p:cBhvr>
                                      <p:tavLst>
                                        <p:tav tm="0">
                                          <p:val>
                                            <p:strVal val="#ppt_x"/>
                                          </p:val>
                                        </p:tav>
                                        <p:tav tm="100000">
                                          <p:val>
                                            <p:strVal val="#ppt_x"/>
                                          </p:val>
                                        </p:tav>
                                      </p:tavLst>
                                    </p:anim>
                                    <p:anim calcmode="lin" valueType="num">
                                      <p:cBhvr additive="base">
                                        <p:cTn id="8" dur="500" fill="hold"/>
                                        <p:tgtEl>
                                          <p:spTgt spid="304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7" name="图片 30617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26628" name="文本框 30618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26629" name="矩形 306181"/>
          <p:cNvSpPr/>
          <p:nvPr/>
        </p:nvSpPr>
        <p:spPr>
          <a:xfrm>
            <a:off x="8027988" y="0"/>
            <a:ext cx="1116012" cy="28892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关于氢气</a:t>
            </a:r>
            <a:endParaRPr lang="zh-CN" altLang="en-US" sz="1800">
              <a:latin typeface="Times New Roman" panose="02020603050405020304" pitchFamily="18" charset="0"/>
              <a:ea typeface="仿宋_GB2312" pitchFamily="49" charset="-122"/>
            </a:endParaRPr>
          </a:p>
        </p:txBody>
      </p:sp>
      <p:sp>
        <p:nvSpPr>
          <p:cNvPr id="306183" name="矩形 306182"/>
          <p:cNvSpPr/>
          <p:nvPr/>
        </p:nvSpPr>
        <p:spPr>
          <a:xfrm>
            <a:off x="971550" y="1557338"/>
            <a:ext cx="6913563" cy="1917700"/>
          </a:xfrm>
          <a:prstGeom prst="rect">
            <a:avLst/>
          </a:prstGeom>
          <a:noFill/>
          <a:ln w="9525">
            <a:noFill/>
          </a:ln>
        </p:spPr>
        <p:txBody>
          <a:bodyPr anchor="t" anchorCtr="0">
            <a:spAutoFit/>
          </a:bodyPr>
          <a:p>
            <a:r>
              <a:rPr lang="zh-CN" altLang="en-US" dirty="0">
                <a:solidFill>
                  <a:schemeClr val="tx1"/>
                </a:solidFill>
                <a:latin typeface="Times New Roman" panose="02020603050405020304" pitchFamily="18" charset="0"/>
                <a:ea typeface="宋体" panose="02010600030101010101" pitchFamily="2" charset="-122"/>
              </a:rPr>
              <a:t>紧急措施</a:t>
            </a:r>
            <a:endParaRPr lang="zh-CN" altLang="en-US" dirty="0">
              <a:solidFill>
                <a:schemeClr val="tx1"/>
              </a:solidFill>
              <a:latin typeface="Times New Roman" panose="02020603050405020304" pitchFamily="18" charset="0"/>
              <a:ea typeface="宋体" panose="02010600030101010101" pitchFamily="2" charset="-122"/>
            </a:endParaRPr>
          </a:p>
          <a:p>
            <a:r>
              <a:rPr lang="zh-CN" altLang="en-US" dirty="0">
                <a:solidFill>
                  <a:schemeClr val="tx1"/>
                </a:solidFill>
                <a:latin typeface="Times New Roman" panose="02020603050405020304" pitchFamily="18" charset="0"/>
                <a:ea typeface="宋体" panose="02010600030101010101" pitchFamily="2" charset="-122"/>
              </a:rPr>
              <a:t>        发生火灾或爆炸时，在周边区域使用二氧化碳、干粉、洒水或者是水雾，把受害者移到新鲜空气处，如受害者已经停止呼吸，应实施人工呼吸；如受害者呼吸困难，应紧急输氧。</a:t>
            </a:r>
            <a:endParaRPr lang="zh-CN" altLang="en-US"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6183"/>
                                        </p:tgtEl>
                                        <p:attrNameLst>
                                          <p:attrName>style.visibility</p:attrName>
                                        </p:attrNameLst>
                                      </p:cBhvr>
                                      <p:to>
                                        <p:strVal val="visible"/>
                                      </p:to>
                                    </p:set>
                                    <p:anim calcmode="lin" valueType="num">
                                      <p:cBhvr additive="base">
                                        <p:cTn id="7" dur="500" fill="hold"/>
                                        <p:tgtEl>
                                          <p:spTgt spid="306183"/>
                                        </p:tgtEl>
                                        <p:attrNameLst>
                                          <p:attrName>ppt_x</p:attrName>
                                        </p:attrNameLst>
                                      </p:cBhvr>
                                      <p:tavLst>
                                        <p:tav tm="0">
                                          <p:val>
                                            <p:strVal val="#ppt_x"/>
                                          </p:val>
                                        </p:tav>
                                        <p:tav tm="100000">
                                          <p:val>
                                            <p:strVal val="#ppt_x"/>
                                          </p:val>
                                        </p:tav>
                                      </p:tavLst>
                                    </p:anim>
                                    <p:anim calcmode="lin" valueType="num">
                                      <p:cBhvr additive="base">
                                        <p:cTn id="8" dur="500" fill="hold"/>
                                        <p:tgtEl>
                                          <p:spTgt spid="306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5" name="图片 308227"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28676" name="文本框 308228"/>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28677" name="矩形 308229"/>
          <p:cNvSpPr/>
          <p:nvPr/>
        </p:nvSpPr>
        <p:spPr>
          <a:xfrm>
            <a:off x="8027988" y="0"/>
            <a:ext cx="1116012" cy="28892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关于氢气</a:t>
            </a:r>
            <a:endParaRPr lang="zh-CN" altLang="en-US" sz="1800">
              <a:latin typeface="Times New Roman" panose="02020603050405020304" pitchFamily="18" charset="0"/>
              <a:ea typeface="仿宋_GB2312" pitchFamily="49" charset="-122"/>
            </a:endParaRPr>
          </a:p>
        </p:txBody>
      </p:sp>
      <p:sp>
        <p:nvSpPr>
          <p:cNvPr id="308231" name="矩形 308230"/>
          <p:cNvSpPr/>
          <p:nvPr/>
        </p:nvSpPr>
        <p:spPr>
          <a:xfrm>
            <a:off x="971550" y="1557338"/>
            <a:ext cx="6913563" cy="822325"/>
          </a:xfrm>
          <a:prstGeom prst="rect">
            <a:avLst/>
          </a:prstGeom>
          <a:noFill/>
          <a:ln w="9525">
            <a:noFill/>
          </a:ln>
        </p:spPr>
        <p:txBody>
          <a:bodyPr anchor="t" anchorCtr="0">
            <a:spAutoFit/>
          </a:bodyPr>
          <a:p>
            <a:r>
              <a:rPr lang="en-US" altLang="zh-CN" b="0"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Times New Roman" panose="02020603050405020304" pitchFamily="18" charset="0"/>
                <a:ea typeface="宋体" panose="02010600030101010101" pitchFamily="2" charset="-122"/>
              </a:rPr>
              <a:t>基于氢气以上的性质，氢气站、供氢站在电厂被列为</a:t>
            </a:r>
            <a:r>
              <a:rPr lang="en-US" altLang="zh-CN">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重大危险源。</a:t>
            </a:r>
            <a:endParaRPr lang="zh-CN" altLang="en-US"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31"/>
                                        </p:tgtEl>
                                        <p:attrNameLst>
                                          <p:attrName>style.visibility</p:attrName>
                                        </p:attrNameLst>
                                      </p:cBhvr>
                                      <p:to>
                                        <p:strVal val="visible"/>
                                      </p:to>
                                    </p:set>
                                    <p:anim calcmode="lin" valueType="num">
                                      <p:cBhvr additive="base">
                                        <p:cTn id="7" dur="500" fill="hold"/>
                                        <p:tgtEl>
                                          <p:spTgt spid="308231"/>
                                        </p:tgtEl>
                                        <p:attrNameLst>
                                          <p:attrName>ppt_x</p:attrName>
                                        </p:attrNameLst>
                                      </p:cBhvr>
                                      <p:tavLst>
                                        <p:tav tm="0">
                                          <p:val>
                                            <p:strVal val="#ppt_x"/>
                                          </p:val>
                                        </p:tav>
                                        <p:tav tm="100000">
                                          <p:val>
                                            <p:strVal val="#ppt_x"/>
                                          </p:val>
                                        </p:tav>
                                      </p:tavLst>
                                    </p:anim>
                                    <p:anim calcmode="lin" valueType="num">
                                      <p:cBhvr additive="base">
                                        <p:cTn id="8" dur="500" fill="hold"/>
                                        <p:tgtEl>
                                          <p:spTgt spid="308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3" name="图片 326659" descr="辅助图形(gai)"/>
          <p:cNvPicPr>
            <a:picLocks noChangeAspect="1"/>
          </p:cNvPicPr>
          <p:nvPr/>
        </p:nvPicPr>
        <p:blipFill>
          <a:blip r:embed="rId1"/>
          <a:stretch>
            <a:fillRect/>
          </a:stretch>
        </p:blipFill>
        <p:spPr>
          <a:xfrm>
            <a:off x="0" y="5270500"/>
            <a:ext cx="9144000" cy="1587500"/>
          </a:xfrm>
          <a:prstGeom prst="rect">
            <a:avLst/>
          </a:prstGeom>
          <a:noFill/>
          <a:ln w="9525">
            <a:noFill/>
          </a:ln>
        </p:spPr>
      </p:pic>
      <p:sp>
        <p:nvSpPr>
          <p:cNvPr id="30724" name="文本框 326660"/>
          <p:cNvSpPr txBox="1"/>
          <p:nvPr/>
        </p:nvSpPr>
        <p:spPr>
          <a:xfrm>
            <a:off x="6172200" y="6324600"/>
            <a:ext cx="2486025" cy="396875"/>
          </a:xfrm>
          <a:prstGeom prst="rect">
            <a:avLst/>
          </a:prstGeom>
          <a:noFill/>
          <a:ln w="9525">
            <a:noFill/>
          </a:ln>
        </p:spPr>
        <p:txBody>
          <a:bodyPr anchor="t" anchorCtr="0">
            <a:spAutoFit/>
          </a:bodyPr>
          <a:p>
            <a:r>
              <a:rPr lang="zh-CN" altLang="en-US" sz="2000" dirty="0">
                <a:solidFill>
                  <a:schemeClr val="bg1"/>
                </a:solidFill>
                <a:latin typeface="黑体" panose="02010609060101010101" pitchFamily="49" charset="-122"/>
                <a:ea typeface="黑体" panose="02010609060101010101" pitchFamily="49" charset="-122"/>
              </a:rPr>
              <a:t>兴船报国  创新超越</a:t>
            </a:r>
            <a:endParaRPr lang="zh-CN" altLang="en-US" sz="2000">
              <a:solidFill>
                <a:schemeClr val="bg1"/>
              </a:solidFill>
              <a:latin typeface="黑体" panose="02010609060101010101" pitchFamily="49" charset="-122"/>
              <a:ea typeface="黑体" panose="02010609060101010101" pitchFamily="49" charset="-122"/>
            </a:endParaRPr>
          </a:p>
        </p:txBody>
      </p:sp>
      <p:sp>
        <p:nvSpPr>
          <p:cNvPr id="30725" name="矩形 326661"/>
          <p:cNvSpPr/>
          <p:nvPr/>
        </p:nvSpPr>
        <p:spPr>
          <a:xfrm>
            <a:off x="971550" y="1916113"/>
            <a:ext cx="6913563" cy="579437"/>
          </a:xfrm>
          <a:prstGeom prst="rect">
            <a:avLst/>
          </a:prstGeom>
          <a:noFill/>
          <a:ln w="9525">
            <a:noFill/>
          </a:ln>
        </p:spPr>
        <p:txBody>
          <a:bodyPr anchor="t" anchorCtr="0">
            <a:spAutoFit/>
          </a:bodyPr>
          <a:p>
            <a:pPr algn="ctr"/>
            <a:r>
              <a:rPr lang="zh-CN" altLang="en-US" sz="3200" dirty="0">
                <a:solidFill>
                  <a:schemeClr val="accent1"/>
                </a:solidFill>
                <a:latin typeface="Times New Roman" panose="02020603050405020304" pitchFamily="18" charset="0"/>
                <a:ea typeface="华文仿宋" pitchFamily="2" charset="-122"/>
              </a:rPr>
              <a:t>安 全 操 作  规 程</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30726" name="矩形 326662"/>
          <p:cNvSpPr/>
          <p:nvPr/>
        </p:nvSpPr>
        <p:spPr>
          <a:xfrm>
            <a:off x="7451725" y="0"/>
            <a:ext cx="1692275" cy="333375"/>
          </a:xfrm>
          <a:prstGeom prst="rect">
            <a:avLst/>
          </a:prstGeom>
          <a:solidFill>
            <a:srgbClr val="FF6600"/>
          </a:solidFill>
          <a:ln w="9525">
            <a:noFill/>
          </a:ln>
        </p:spPr>
        <p:txBody>
          <a:bodyPr anchor="ctr" anchorCtr="0"/>
          <a:p>
            <a:pPr algn="ctr">
              <a:buSzTx/>
            </a:pPr>
            <a:r>
              <a:rPr lang="zh-CN" altLang="en-US" sz="1800" dirty="0">
                <a:latin typeface="Times New Roman" panose="02020603050405020304" pitchFamily="18" charset="0"/>
                <a:ea typeface="仿宋_GB2312" pitchFamily="49" charset="-122"/>
              </a:rPr>
              <a:t>安全操作规程</a:t>
            </a:r>
            <a:endParaRPr lang="zh-CN" altLang="en-US" sz="1800">
              <a:latin typeface="Times New Roman" panose="02020603050405020304" pitchFamily="18" charset="0"/>
              <a:ea typeface="仿宋_GB2312" pitchFamily="49"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
      <a:dk1>
        <a:srgbClr val="FFFFFF"/>
      </a:dk1>
      <a:lt1>
        <a:srgbClr val="000099"/>
      </a:lt1>
      <a:dk2>
        <a:srgbClr val="FFFFFF"/>
      </a:dk2>
      <a:lt2>
        <a:srgbClr val="010199"/>
      </a:lt2>
      <a:accent1>
        <a:srgbClr val="33CCCC"/>
      </a:accent1>
      <a:accent2>
        <a:srgbClr val="00C600"/>
      </a:accent2>
      <a:accent3>
        <a:srgbClr val="AAAACA"/>
      </a:accent3>
      <a:accent4>
        <a:srgbClr val="DCDCDC"/>
      </a:accent4>
      <a:accent5>
        <a:srgbClr val="ADE2E2"/>
      </a:accent5>
      <a:accent6>
        <a:srgbClr val="00B100"/>
      </a:accent6>
      <a:hlink>
        <a:srgbClr val="FFCC00"/>
      </a:hlink>
      <a:folHlink>
        <a:srgbClr val="6699FF"/>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99"/>
        </a:lt1>
        <a:dk2>
          <a:srgbClr val="FFFFFF"/>
        </a:dk2>
        <a:lt2>
          <a:srgbClr val="010199"/>
        </a:lt2>
        <a:accent1>
          <a:srgbClr val="33CCCC"/>
        </a:accent1>
        <a:accent2>
          <a:srgbClr val="00C600"/>
        </a:accent2>
        <a:accent3>
          <a:srgbClr val="AAAACA"/>
        </a:accent3>
        <a:accent4>
          <a:srgbClr val="DCDCDC"/>
        </a:accent4>
        <a:accent5>
          <a:srgbClr val="ADE2E2"/>
        </a:accent5>
        <a:accent6>
          <a:srgbClr val="00B100"/>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5D93FF"/>
        </a:lt1>
        <a:dk2>
          <a:srgbClr val="FFFFFF"/>
        </a:dk2>
        <a:lt2>
          <a:srgbClr val="000066"/>
        </a:lt2>
        <a:accent1>
          <a:srgbClr val="6666FF"/>
        </a:accent1>
        <a:accent2>
          <a:srgbClr val="9999FF"/>
        </a:accent2>
        <a:accent3>
          <a:srgbClr val="B6C8FF"/>
        </a:accent3>
        <a:accent4>
          <a:srgbClr val="DCDCDC"/>
        </a:accent4>
        <a:accent5>
          <a:srgbClr val="B9B9FF"/>
        </a:accent5>
        <a:accent6>
          <a:srgbClr val="8989E5"/>
        </a:accent6>
        <a:hlink>
          <a:srgbClr val="FF330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572E88"/>
        </a:lt1>
        <a:dk2>
          <a:srgbClr val="FFFFFF"/>
        </a:dk2>
        <a:lt2>
          <a:srgbClr val="000000"/>
        </a:lt2>
        <a:accent1>
          <a:srgbClr val="FF6600"/>
        </a:accent1>
        <a:accent2>
          <a:srgbClr val="FFCC00"/>
        </a:accent2>
        <a:accent3>
          <a:srgbClr val="B5ACC4"/>
        </a:accent3>
        <a:accent4>
          <a:srgbClr val="DCDCDC"/>
        </a:accent4>
        <a:accent5>
          <a:srgbClr val="FFB9AA"/>
        </a:accent5>
        <a:accent6>
          <a:srgbClr val="E5B700"/>
        </a:accent6>
        <a:hlink>
          <a:srgbClr val="33CCCC"/>
        </a:hlink>
        <a:folHlink>
          <a:srgbClr val="36CC64"/>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003366"/>
        </a:lt2>
        <a:accent1>
          <a:srgbClr val="9966FF"/>
        </a:accent1>
        <a:accent2>
          <a:srgbClr val="00CC66"/>
        </a:accent2>
        <a:accent3>
          <a:srgbClr val="B9B9CA"/>
        </a:accent3>
        <a:accent4>
          <a:srgbClr val="DCDCDC"/>
        </a:accent4>
        <a:accent5>
          <a:srgbClr val="CAB9FF"/>
        </a:accent5>
        <a:accent6>
          <a:srgbClr val="00B75B"/>
        </a:accent6>
        <a:hlink>
          <a:srgbClr val="65C8FF"/>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000000"/>
        </a:lt2>
        <a:accent1>
          <a:srgbClr val="B7C533"/>
        </a:accent1>
        <a:accent2>
          <a:srgbClr val="CCCCFF"/>
        </a:accent2>
        <a:accent3>
          <a:srgbClr val="ADB9AA"/>
        </a:accent3>
        <a:accent4>
          <a:srgbClr val="DCDCDC"/>
        </a:accent4>
        <a:accent5>
          <a:srgbClr val="D7DEAD"/>
        </a:accent5>
        <a:accent6>
          <a:srgbClr val="B7B7E5"/>
        </a:accent6>
        <a:hlink>
          <a:srgbClr val="FFFFC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6B80"/>
        </a:lt1>
        <a:dk2>
          <a:srgbClr val="C1CB75"/>
        </a:dk2>
        <a:lt2>
          <a:srgbClr val="000000"/>
        </a:lt2>
        <a:accent1>
          <a:srgbClr val="6F8406"/>
        </a:accent1>
        <a:accent2>
          <a:srgbClr val="D9E288"/>
        </a:accent2>
        <a:accent3>
          <a:srgbClr val="AABAC1"/>
        </a:accent3>
        <a:accent4>
          <a:srgbClr val="DCDCDC"/>
        </a:accent4>
        <a:accent5>
          <a:srgbClr val="BBC2AA"/>
        </a:accent5>
        <a:accent6>
          <a:srgbClr val="C2CA79"/>
        </a:accent6>
        <a:hlink>
          <a:srgbClr val="00CC00"/>
        </a:hlink>
        <a:folHlink>
          <a:srgbClr val="C0FF73"/>
        </a:folHlink>
      </a:clrScheme>
      <a:clrMap bg1="lt1" tx1="dk1" bg2="lt2" tx2="dk2" accent1="accent1" accent2="accent2" accent3="accent3" accent4="accent4" accent5="accent5" accent6="accent6" hlink="hlink" folHlink="folHlink"/>
    </a:extraClrScheme>
    <a:extraClrScheme>
      <a:clrScheme name="">
        <a:dk1>
          <a:srgbClr val="FFFFFF"/>
        </a:dk1>
        <a:lt1>
          <a:srgbClr val="FF6600"/>
        </a:lt1>
        <a:dk2>
          <a:srgbClr val="FFFFFF"/>
        </a:dk2>
        <a:lt2>
          <a:srgbClr val="5F5F5F"/>
        </a:lt2>
        <a:accent1>
          <a:srgbClr val="CC6600"/>
        </a:accent1>
        <a:accent2>
          <a:srgbClr val="FF6600"/>
        </a:accent2>
        <a:accent3>
          <a:srgbClr val="FFB9AA"/>
        </a:accent3>
        <a:accent4>
          <a:srgbClr val="DCDCDC"/>
        </a:accent4>
        <a:accent5>
          <a:srgbClr val="E2B9AA"/>
        </a:accent5>
        <a:accent6>
          <a:srgbClr val="E55B00"/>
        </a:accent6>
        <a:hlink>
          <a:srgbClr val="FFFF99"/>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FFBA2F"/>
        </a:lt1>
        <a:dk2>
          <a:srgbClr val="A50021"/>
        </a:dk2>
        <a:lt2>
          <a:srgbClr val="000000"/>
        </a:lt2>
        <a:accent1>
          <a:srgbClr val="FF6600"/>
        </a:accent1>
        <a:accent2>
          <a:srgbClr val="CC6600"/>
        </a:accent2>
        <a:accent3>
          <a:srgbClr val="FFD9AD"/>
        </a:accent3>
        <a:accent4>
          <a:srgbClr val="DCDCDC"/>
        </a:accent4>
        <a:accent5>
          <a:srgbClr val="FFB9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10342</Words>
  <Application>WPS 演示</Application>
  <PresentationFormat>在屏幕上显示</PresentationFormat>
  <Paragraphs>733</Paragraphs>
  <Slides>49</Slides>
  <Notes>48</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49</vt:i4>
      </vt:variant>
    </vt:vector>
  </HeadingPairs>
  <TitlesOfParts>
    <vt:vector size="69" baseType="lpstr">
      <vt:lpstr>Arial</vt:lpstr>
      <vt:lpstr>宋体</vt:lpstr>
      <vt:lpstr>Wingdings</vt:lpstr>
      <vt:lpstr>Times New Roman</vt:lpstr>
      <vt:lpstr>Tahoma</vt:lpstr>
      <vt:lpstr>黑体</vt:lpstr>
      <vt:lpstr>华文新魏</vt:lpstr>
      <vt:lpstr>隶书</vt:lpstr>
      <vt:lpstr>微软雅黑</vt:lpstr>
      <vt:lpstr>楷体_GB2312</vt:lpstr>
      <vt:lpstr>新宋体</vt:lpstr>
      <vt:lpstr>仿宋_GB2312</vt:lpstr>
      <vt:lpstr>仿宋</vt:lpstr>
      <vt:lpstr>华文仿宋</vt:lpstr>
      <vt:lpstr>Arial Unicode MS</vt:lpstr>
      <vt:lpstr>Calibri</vt:lpstr>
      <vt:lpstr>楷体</vt:lpstr>
      <vt:lpstr>汉仪旗黑-85S</vt:lpstr>
      <vt:lpstr>默认设计模板</vt:lpstr>
      <vt:lpstr>Ocean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peric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jcc</dc:creator>
  <cp:lastModifiedBy>little fairy</cp:lastModifiedBy>
  <cp:revision>362</cp:revision>
  <dcterms:created xsi:type="dcterms:W3CDTF">2006-12-24T07:34:06Z</dcterms:created>
  <dcterms:modified xsi:type="dcterms:W3CDTF">2024-01-22T06:34:03Z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89E485EE605D459EA9AB531CF9E332D0_13</vt:lpwstr>
  </property>
  <property fmtid="{D5CDD505-2E9C-101B-9397-08002B2CF9AE}" pid="3" name="KSOProductBuildVer">
    <vt:lpwstr>2052-12.1.0.16120</vt:lpwstr>
  </property>
</Properties>
</file>