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369" r:id="rId4"/>
    <p:sldId id="257" r:id="rId5"/>
    <p:sldId id="287" r:id="rId6"/>
    <p:sldId id="258" r:id="rId7"/>
    <p:sldId id="259" r:id="rId8"/>
    <p:sldId id="260" r:id="rId9"/>
    <p:sldId id="262" r:id="rId10"/>
    <p:sldId id="264" r:id="rId11"/>
    <p:sldId id="265" r:id="rId12"/>
    <p:sldId id="266" r:id="rId13"/>
    <p:sldId id="267" r:id="rId14"/>
    <p:sldId id="268" r:id="rId15"/>
    <p:sldId id="269" r:id="rId16"/>
    <p:sldId id="270" r:id="rId17"/>
    <p:sldId id="271" r:id="rId18"/>
    <p:sldId id="272" r:id="rId19"/>
    <p:sldId id="273"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329" r:id="rId33"/>
    <p:sldId id="331" r:id="rId34"/>
    <p:sldId id="314" r:id="rId35"/>
    <p:sldId id="332" r:id="rId36"/>
    <p:sldId id="315" r:id="rId37"/>
    <p:sldId id="333" r:id="rId38"/>
    <p:sldId id="334" r:id="rId39"/>
    <p:sldId id="335" r:id="rId40"/>
    <p:sldId id="336" r:id="rId41"/>
    <p:sldId id="337" r:id="rId42"/>
    <p:sldId id="338" r:id="rId43"/>
    <p:sldId id="339" r:id="rId44"/>
    <p:sldId id="340" r:id="rId45"/>
    <p:sldId id="341" r:id="rId46"/>
    <p:sldId id="342" r:id="rId47"/>
    <p:sldId id="343" r:id="rId48"/>
    <p:sldId id="344" r:id="rId49"/>
    <p:sldId id="345" r:id="rId50"/>
    <p:sldId id="346" r:id="rId51"/>
    <p:sldId id="347" r:id="rId52"/>
    <p:sldId id="348" r:id="rId53"/>
    <p:sldId id="349" r:id="rId54"/>
    <p:sldId id="350" r:id="rId55"/>
    <p:sldId id="351" r:id="rId56"/>
    <p:sldId id="352" r:id="rId57"/>
    <p:sldId id="353" r:id="rId58"/>
    <p:sldId id="354" r:id="rId59"/>
    <p:sldId id="355" r:id="rId60"/>
    <p:sldId id="356" r:id="rId61"/>
    <p:sldId id="357" r:id="rId62"/>
    <p:sldId id="358" r:id="rId63"/>
    <p:sldId id="359" r:id="rId64"/>
    <p:sldId id="360" r:id="rId65"/>
    <p:sldId id="361" r:id="rId66"/>
    <p:sldId id="362" r:id="rId67"/>
    <p:sldId id="363" r:id="rId68"/>
    <p:sldId id="364" r:id="rId69"/>
    <p:sldId id="365" r:id="rId70"/>
    <p:sldId id="366" r:id="rId71"/>
    <p:sldId id="371" r:id="rId72"/>
  </p:sldIdLst>
  <p:sldSz cx="9144000" cy="6858000" type="screen4x3"/>
  <p:notesSz cx="6858000" cy="9144000"/>
  <p:custDataLst>
    <p:tags r:id="rId77"/>
  </p:custDataLst>
  <p:defaultTextStyle>
    <a:defPPr>
      <a:defRPr lang="zh-CN"/>
    </a:defPPr>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83" userDrawn="1">
          <p15:clr>
            <a:srgbClr val="A4A3A4"/>
          </p15:clr>
        </p15:guide>
        <p15:guide id="2" pos="284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2FDB2607-1784-4EEB-B798-7EB5836EED8A}">
        <p14:showMediaCtrls xmlns:p14="http://schemas.microsoft.com/office/powerpoint/2010/main" val="1"/>
      </p:ext>
    </p:extLst>
  </p:showPr>
  <p:clrMru>
    <a:srgbClr val="FFFFCC"/>
    <a:srgbClr val="CCFFCC"/>
    <a:srgbClr val="99FFCC"/>
    <a:srgbClr val="B8DFE7"/>
    <a:srgbClr val="F0BB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95" d="100"/>
          <a:sy n="95" d="100"/>
        </p:scale>
        <p:origin x="1090" y="62"/>
      </p:cViewPr>
      <p:guideLst>
        <p:guide orient="horz" pos="2183"/>
        <p:guide pos="284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7" Type="http://schemas.openxmlformats.org/officeDocument/2006/relationships/tags" Target="tags/tag21.xml"/><Relationship Id="rId76" Type="http://schemas.openxmlformats.org/officeDocument/2006/relationships/commentAuthors" Target="commentAuthors.xml"/><Relationship Id="rId75" Type="http://schemas.openxmlformats.org/officeDocument/2006/relationships/tableStyles" Target="tableStyles.xml"/><Relationship Id="rId74" Type="http://schemas.openxmlformats.org/officeDocument/2006/relationships/viewProps" Target="viewProps.xml"/><Relationship Id="rId73" Type="http://schemas.openxmlformats.org/officeDocument/2006/relationships/presProps" Target="presProps.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7" name="日期占位符 1027"/>
          <p:cNvSpPr>
            <a:spLocks noGrp="1"/>
          </p:cNvSpPr>
          <p:nvPr>
            <p:ph type="dt" sz="half" idx="2"/>
          </p:nvPr>
        </p:nvSpPr>
        <p:spPr>
          <a:xfrm>
            <a:off x="457200" y="6245225"/>
            <a:ext cx="2133600" cy="476250"/>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1028"/>
          <p:cNvSpPr>
            <a:spLocks noGrp="1"/>
          </p:cNvSpPr>
          <p:nvPr>
            <p:ph type="ftr" sz="quarter" idx="3"/>
          </p:nvPr>
        </p:nvSpPr>
        <p:spPr>
          <a:xfrm>
            <a:off x="3124200" y="6245225"/>
            <a:ext cx="2895600" cy="476250"/>
          </a:xfrm>
          <a:prstGeom prst="rect">
            <a:avLst/>
          </a:prstGeo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1029"/>
          <p:cNvSpPr>
            <a:spLocks noGrp="1"/>
          </p:cNvSpPr>
          <p:nvPr>
            <p:ph type="sldNum" sz="quarter" idx="4"/>
          </p:nvPr>
        </p:nvSpPr>
        <p:spPr>
          <a:xfrm>
            <a:off x="6553200" y="6245225"/>
            <a:ext cx="2133600" cy="476250"/>
          </a:xfrm>
          <a:prstGeom prst="rect">
            <a:avLst/>
          </a:prstGeo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1FB6FB1-FF26-4B83-B331-BE4FDDDA5B72}" type="slidenum">
              <a:rPr kumimoji="0" lang="en-US" alt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rPr>
            </a:fld>
            <a:endParaRPr kumimoji="0" 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1027"/>
          <p:cNvSpPr>
            <a:spLocks noGrp="1"/>
          </p:cNvSpPr>
          <p:nvPr>
            <p:ph type="dt" sz="half" idx="2"/>
          </p:nvPr>
        </p:nvSpPr>
        <p:spPr>
          <a:xfrm>
            <a:off x="457200" y="6245225"/>
            <a:ext cx="2133600" cy="476250"/>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1028"/>
          <p:cNvSpPr>
            <a:spLocks noGrp="1"/>
          </p:cNvSpPr>
          <p:nvPr>
            <p:ph type="ftr" sz="quarter" idx="3"/>
          </p:nvPr>
        </p:nvSpPr>
        <p:spPr>
          <a:xfrm>
            <a:off x="3124200" y="6245225"/>
            <a:ext cx="2895600" cy="476250"/>
          </a:xfrm>
          <a:prstGeom prst="rect">
            <a:avLst/>
          </a:prstGeo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1029"/>
          <p:cNvSpPr>
            <a:spLocks noGrp="1"/>
          </p:cNvSpPr>
          <p:nvPr>
            <p:ph type="sldNum" sz="quarter" idx="4"/>
          </p:nvPr>
        </p:nvSpPr>
        <p:spPr>
          <a:xfrm>
            <a:off x="6553200" y="6245225"/>
            <a:ext cx="2133600" cy="476250"/>
          </a:xfrm>
          <a:prstGeom prst="rect">
            <a:avLst/>
          </a:prstGeo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4D792B54-1162-4D7F-A388-D20AF91F4799}" type="slidenum">
              <a:rPr kumimoji="0" lang="en-US" alt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rPr>
            </a:fld>
            <a:endParaRPr kumimoji="0" 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1027"/>
          <p:cNvSpPr>
            <a:spLocks noGrp="1"/>
          </p:cNvSpPr>
          <p:nvPr>
            <p:ph type="dt" sz="half" idx="2"/>
          </p:nvPr>
        </p:nvSpPr>
        <p:spPr>
          <a:xfrm>
            <a:off x="457200" y="6245225"/>
            <a:ext cx="2133600" cy="476250"/>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1028"/>
          <p:cNvSpPr>
            <a:spLocks noGrp="1"/>
          </p:cNvSpPr>
          <p:nvPr>
            <p:ph type="ftr" sz="quarter" idx="3"/>
          </p:nvPr>
        </p:nvSpPr>
        <p:spPr>
          <a:xfrm>
            <a:off x="3124200" y="6245225"/>
            <a:ext cx="2895600" cy="476250"/>
          </a:xfrm>
          <a:prstGeom prst="rect">
            <a:avLst/>
          </a:prstGeo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1029"/>
          <p:cNvSpPr>
            <a:spLocks noGrp="1"/>
          </p:cNvSpPr>
          <p:nvPr>
            <p:ph type="sldNum" sz="quarter" idx="4"/>
          </p:nvPr>
        </p:nvSpPr>
        <p:spPr>
          <a:xfrm>
            <a:off x="6553200" y="6245225"/>
            <a:ext cx="2133600" cy="476250"/>
          </a:xfrm>
          <a:prstGeom prst="rect">
            <a:avLst/>
          </a:prstGeo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C9E568FE-85B1-4DB3-B389-6E905147C2D2}" type="slidenum">
              <a:rPr kumimoji="0" lang="en-US" alt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rPr>
            </a:fld>
            <a:endParaRPr kumimoji="0" 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1027"/>
          <p:cNvSpPr>
            <a:spLocks noGrp="1"/>
          </p:cNvSpPr>
          <p:nvPr>
            <p:ph type="dt" sz="half" idx="2"/>
          </p:nvPr>
        </p:nvSpPr>
        <p:spPr>
          <a:xfrm>
            <a:off x="457200" y="6245225"/>
            <a:ext cx="2133600" cy="476250"/>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1028"/>
          <p:cNvSpPr>
            <a:spLocks noGrp="1"/>
          </p:cNvSpPr>
          <p:nvPr>
            <p:ph type="ftr" sz="quarter" idx="3"/>
          </p:nvPr>
        </p:nvSpPr>
        <p:spPr>
          <a:xfrm>
            <a:off x="3124200" y="6245225"/>
            <a:ext cx="2895600" cy="476250"/>
          </a:xfrm>
          <a:prstGeom prst="rect">
            <a:avLst/>
          </a:prstGeo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1029"/>
          <p:cNvSpPr>
            <a:spLocks noGrp="1"/>
          </p:cNvSpPr>
          <p:nvPr>
            <p:ph type="sldNum" sz="quarter" idx="4"/>
          </p:nvPr>
        </p:nvSpPr>
        <p:spPr>
          <a:xfrm>
            <a:off x="6553200" y="6245225"/>
            <a:ext cx="2133600" cy="476250"/>
          </a:xfrm>
          <a:prstGeom prst="rect">
            <a:avLst/>
          </a:prstGeo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7357EFEA-46FC-46AB-A5C4-2725A4FA7BC7}" type="slidenum">
              <a:rPr kumimoji="0" lang="en-US" alt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rPr>
            </a:fld>
            <a:endParaRPr kumimoji="0" 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7" name="日期占位符 1027"/>
          <p:cNvSpPr>
            <a:spLocks noGrp="1"/>
          </p:cNvSpPr>
          <p:nvPr>
            <p:ph type="dt" sz="half" idx="2"/>
          </p:nvPr>
        </p:nvSpPr>
        <p:spPr>
          <a:xfrm>
            <a:off x="457200" y="6245225"/>
            <a:ext cx="2133600" cy="476250"/>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1028"/>
          <p:cNvSpPr>
            <a:spLocks noGrp="1"/>
          </p:cNvSpPr>
          <p:nvPr>
            <p:ph type="ftr" sz="quarter" idx="3"/>
          </p:nvPr>
        </p:nvSpPr>
        <p:spPr>
          <a:xfrm>
            <a:off x="3124200" y="6245225"/>
            <a:ext cx="2895600" cy="476250"/>
          </a:xfrm>
          <a:prstGeom prst="rect">
            <a:avLst/>
          </a:prstGeo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1029"/>
          <p:cNvSpPr>
            <a:spLocks noGrp="1"/>
          </p:cNvSpPr>
          <p:nvPr>
            <p:ph type="sldNum" sz="quarter" idx="4"/>
          </p:nvPr>
        </p:nvSpPr>
        <p:spPr>
          <a:xfrm>
            <a:off x="6553200" y="6245225"/>
            <a:ext cx="2133600" cy="476250"/>
          </a:xfrm>
          <a:prstGeom prst="rect">
            <a:avLst/>
          </a:prstGeo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1E21BA7E-C064-4271-9A1B-D953EC666511}" type="slidenum">
              <a:rPr kumimoji="0" lang="en-US" alt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rPr>
            </a:fld>
            <a:endParaRPr kumimoji="0" 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0" y="1600200"/>
            <a:ext cx="4032504" cy="4525963"/>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54296" y="1600200"/>
            <a:ext cx="4032504" cy="4525963"/>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1027"/>
          <p:cNvSpPr>
            <a:spLocks noGrp="1"/>
          </p:cNvSpPr>
          <p:nvPr>
            <p:ph type="dt" sz="half" idx="12"/>
          </p:nvPr>
        </p:nvSpPr>
        <p:spPr>
          <a:xfrm>
            <a:off x="457200" y="6245225"/>
            <a:ext cx="2133600" cy="476250"/>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1028"/>
          <p:cNvSpPr>
            <a:spLocks noGrp="1"/>
          </p:cNvSpPr>
          <p:nvPr>
            <p:ph type="ftr" sz="quarter" idx="3"/>
          </p:nvPr>
        </p:nvSpPr>
        <p:spPr>
          <a:xfrm>
            <a:off x="3124200" y="6245225"/>
            <a:ext cx="2895600" cy="476250"/>
          </a:xfrm>
          <a:prstGeom prst="rect">
            <a:avLst/>
          </a:prstGeo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1029"/>
          <p:cNvSpPr>
            <a:spLocks noGrp="1"/>
          </p:cNvSpPr>
          <p:nvPr>
            <p:ph type="sldNum" sz="quarter" idx="4"/>
          </p:nvPr>
        </p:nvSpPr>
        <p:spPr>
          <a:xfrm>
            <a:off x="6553200" y="6245225"/>
            <a:ext cx="2133600" cy="476250"/>
          </a:xfrm>
          <a:prstGeom prst="rect">
            <a:avLst/>
          </a:prstGeo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B201256A-D644-4DB2-BD1D-0AFFC4A9A1CC}" type="slidenum">
              <a:rPr kumimoji="0" lang="en-US" alt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rPr>
            </a:fld>
            <a:endParaRPr kumimoji="0" 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1027"/>
          <p:cNvSpPr>
            <a:spLocks noGrp="1"/>
          </p:cNvSpPr>
          <p:nvPr>
            <p:ph type="dt" sz="half" idx="12"/>
          </p:nvPr>
        </p:nvSpPr>
        <p:spPr>
          <a:xfrm>
            <a:off x="457200" y="6245225"/>
            <a:ext cx="2133600" cy="476250"/>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1028"/>
          <p:cNvSpPr>
            <a:spLocks noGrp="1"/>
          </p:cNvSpPr>
          <p:nvPr>
            <p:ph type="ftr" sz="quarter" idx="13"/>
          </p:nvPr>
        </p:nvSpPr>
        <p:spPr>
          <a:xfrm>
            <a:off x="3124200" y="6245225"/>
            <a:ext cx="2895600" cy="476250"/>
          </a:xfrm>
          <a:prstGeom prst="rect">
            <a:avLst/>
          </a:prstGeo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1029"/>
          <p:cNvSpPr>
            <a:spLocks noGrp="1"/>
          </p:cNvSpPr>
          <p:nvPr>
            <p:ph type="sldNum" sz="quarter" idx="14"/>
          </p:nvPr>
        </p:nvSpPr>
        <p:spPr>
          <a:xfrm>
            <a:off x="6553200" y="6245225"/>
            <a:ext cx="2133600" cy="476250"/>
          </a:xfrm>
          <a:prstGeom prst="rect">
            <a:avLst/>
          </a:prstGeo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F5530A0-9985-4859-A2E3-53225AA95AF4}" type="slidenum">
              <a:rPr kumimoji="0" lang="en-US" alt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rPr>
            </a:fld>
            <a:endParaRPr kumimoji="0" 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7" name="日期占位符 1027"/>
          <p:cNvSpPr>
            <a:spLocks noGrp="1"/>
          </p:cNvSpPr>
          <p:nvPr>
            <p:ph type="dt" sz="half" idx="2"/>
          </p:nvPr>
        </p:nvSpPr>
        <p:spPr>
          <a:xfrm>
            <a:off x="457200" y="6245225"/>
            <a:ext cx="2133600" cy="476250"/>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1028"/>
          <p:cNvSpPr>
            <a:spLocks noGrp="1"/>
          </p:cNvSpPr>
          <p:nvPr>
            <p:ph type="ftr" sz="quarter" idx="3"/>
          </p:nvPr>
        </p:nvSpPr>
        <p:spPr>
          <a:xfrm>
            <a:off x="3124200" y="6245225"/>
            <a:ext cx="2895600" cy="476250"/>
          </a:xfrm>
          <a:prstGeom prst="rect">
            <a:avLst/>
          </a:prstGeo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1029"/>
          <p:cNvSpPr>
            <a:spLocks noGrp="1"/>
          </p:cNvSpPr>
          <p:nvPr>
            <p:ph type="sldNum" sz="quarter" idx="4"/>
          </p:nvPr>
        </p:nvSpPr>
        <p:spPr>
          <a:xfrm>
            <a:off x="6553200" y="6245225"/>
            <a:ext cx="2133600" cy="476250"/>
          </a:xfrm>
          <a:prstGeom prst="rect">
            <a:avLst/>
          </a:prstGeo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1C25725F-CC9A-494D-A83C-4213327D4F07}" type="slidenum">
              <a:rPr kumimoji="0" lang="en-US" alt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rPr>
            </a:fld>
            <a:endParaRPr kumimoji="0" 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7" name="日期占位符 1027"/>
          <p:cNvSpPr>
            <a:spLocks noGrp="1"/>
          </p:cNvSpPr>
          <p:nvPr>
            <p:ph type="dt" sz="half" idx="2"/>
          </p:nvPr>
        </p:nvSpPr>
        <p:spPr>
          <a:xfrm>
            <a:off x="457200" y="6245225"/>
            <a:ext cx="2133600" cy="476250"/>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1028"/>
          <p:cNvSpPr>
            <a:spLocks noGrp="1"/>
          </p:cNvSpPr>
          <p:nvPr>
            <p:ph type="ftr" sz="quarter" idx="3"/>
          </p:nvPr>
        </p:nvSpPr>
        <p:spPr>
          <a:xfrm>
            <a:off x="3124200" y="6245225"/>
            <a:ext cx="2895600" cy="476250"/>
          </a:xfrm>
          <a:prstGeom prst="rect">
            <a:avLst/>
          </a:prstGeo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1029"/>
          <p:cNvSpPr>
            <a:spLocks noGrp="1"/>
          </p:cNvSpPr>
          <p:nvPr>
            <p:ph type="sldNum" sz="quarter" idx="4"/>
          </p:nvPr>
        </p:nvSpPr>
        <p:spPr>
          <a:xfrm>
            <a:off x="6553200" y="6245225"/>
            <a:ext cx="2133600" cy="476250"/>
          </a:xfrm>
          <a:prstGeom prst="rect">
            <a:avLst/>
          </a:prstGeo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CFC6531-6B5C-435D-9FBD-569F58CFA5A7}" type="slidenum">
              <a:rPr kumimoji="0" lang="en-US" alt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rPr>
            </a:fld>
            <a:endParaRPr kumimoji="0" 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
        <p:nvSpPr>
          <p:cNvPr id="7" name="日期占位符 1027"/>
          <p:cNvSpPr>
            <a:spLocks noGrp="1"/>
          </p:cNvSpPr>
          <p:nvPr>
            <p:ph type="dt" sz="half" idx="12"/>
          </p:nvPr>
        </p:nvSpPr>
        <p:spPr>
          <a:xfrm>
            <a:off x="457200" y="6245225"/>
            <a:ext cx="2133600" cy="476250"/>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1028"/>
          <p:cNvSpPr>
            <a:spLocks noGrp="1"/>
          </p:cNvSpPr>
          <p:nvPr>
            <p:ph type="ftr" sz="quarter" idx="3"/>
          </p:nvPr>
        </p:nvSpPr>
        <p:spPr>
          <a:xfrm>
            <a:off x="3124200" y="6245225"/>
            <a:ext cx="2895600" cy="476250"/>
          </a:xfrm>
          <a:prstGeom prst="rect">
            <a:avLst/>
          </a:prstGeo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1029"/>
          <p:cNvSpPr>
            <a:spLocks noGrp="1"/>
          </p:cNvSpPr>
          <p:nvPr>
            <p:ph type="sldNum" sz="quarter" idx="4"/>
          </p:nvPr>
        </p:nvSpPr>
        <p:spPr>
          <a:xfrm>
            <a:off x="6553200" y="6245225"/>
            <a:ext cx="2133600" cy="476250"/>
          </a:xfrm>
          <a:prstGeom prst="rect">
            <a:avLst/>
          </a:prstGeo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455A255C-BE60-42A0-91F0-0D90C28BC350}" type="slidenum">
              <a:rPr kumimoji="0" lang="en-US" alt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rPr>
            </a:fld>
            <a:endParaRPr kumimoji="0" 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zh-CN" altLang="en-US" sz="24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
        <p:nvSpPr>
          <p:cNvPr id="7" name="日期占位符 1027"/>
          <p:cNvSpPr>
            <a:spLocks noGrp="1"/>
          </p:cNvSpPr>
          <p:nvPr>
            <p:ph type="dt" sz="half" idx="12"/>
          </p:nvPr>
        </p:nvSpPr>
        <p:spPr>
          <a:xfrm>
            <a:off x="457200" y="6245225"/>
            <a:ext cx="2133600" cy="476250"/>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1028"/>
          <p:cNvSpPr>
            <a:spLocks noGrp="1"/>
          </p:cNvSpPr>
          <p:nvPr>
            <p:ph type="ftr" sz="quarter" idx="3"/>
          </p:nvPr>
        </p:nvSpPr>
        <p:spPr>
          <a:xfrm>
            <a:off x="3124200" y="6245225"/>
            <a:ext cx="2895600" cy="476250"/>
          </a:xfrm>
          <a:prstGeom prst="rect">
            <a:avLst/>
          </a:prstGeo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1029"/>
          <p:cNvSpPr>
            <a:spLocks noGrp="1"/>
          </p:cNvSpPr>
          <p:nvPr>
            <p:ph type="sldNum" sz="quarter" idx="4"/>
          </p:nvPr>
        </p:nvSpPr>
        <p:spPr>
          <a:xfrm>
            <a:off x="6553200" y="6245225"/>
            <a:ext cx="2133600" cy="476250"/>
          </a:xfrm>
          <a:prstGeom prst="rect">
            <a:avLst/>
          </a:prstGeo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A91DAF2-E166-4759-BB21-CF5F90D53A7B}" type="slidenum">
              <a:rPr kumimoji="0" lang="en-US" alt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rPr>
            </a:fld>
            <a:endParaRPr kumimoji="0" 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png"/><Relationship Id="rId13" Type="http://schemas.openxmlformats.org/officeDocument/2006/relationships/tags" Target="../tags/tag8.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标题 1025"/>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7" name="文本占位符 1026"/>
          <p:cNvSpPr>
            <a:spLocks noGrp="1"/>
          </p:cNvSpPr>
          <p:nvPr>
            <p:ph type="body"/>
          </p:nvPr>
        </p:nvSpPr>
        <p:spPr>
          <a:xfrm>
            <a:off x="457200" y="1600200"/>
            <a:ext cx="82296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noProof="1"/>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noProof="1"/>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noProof="1">
                <a:cs typeface="+mn-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D9A6CD6-8B56-48E8-8C8F-9BDDD9741956}" type="slidenum">
              <a:rPr kumimoji="0" lang="en-US" alt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rPr>
            </a:fld>
            <a:endParaRPr kumimoji="0" 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8" name="图片 7"/>
          <p:cNvPicPr>
            <a:picLocks noChangeAspect="1"/>
          </p:cNvPicPr>
          <p:nvPr userDrawn="1">
            <p:custDataLst>
              <p:tags r:id="rId13"/>
            </p:custDataLst>
          </p:nvPr>
        </p:nvPicPr>
        <p:blipFill>
          <a:blip r:embed="rId14" cstate="print">
            <a:extLst>
              <a:ext uri="{28A0092B-C50C-407E-A947-70E740481C1C}">
                <a14:useLocalDpi xmlns:a14="http://schemas.microsoft.com/office/drawing/2010/main" val="0"/>
              </a:ext>
            </a:extLst>
          </a:blip>
          <a:stretch>
            <a:fillRect/>
          </a:stretch>
        </p:blipFill>
        <p:spPr>
          <a:xfrm>
            <a:off x="8102396" y="54848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lvl="1" indent="-285750" algn="l" rtl="0" fontAlgn="base">
        <a:spcBef>
          <a:spcPct val="20000"/>
        </a:spcBef>
        <a:spcAft>
          <a:spcPct val="0"/>
        </a:spcAft>
        <a:buChar char="–"/>
        <a:defRPr sz="2800" kern="1200">
          <a:solidFill>
            <a:schemeClr val="tx1"/>
          </a:solidFill>
          <a:latin typeface="+mn-lt"/>
          <a:ea typeface="+mn-ea"/>
          <a:cs typeface="+mn-cs"/>
        </a:defRPr>
      </a:lvl2pPr>
      <a:lvl3pPr marL="1143000" lvl="2" indent="-228600" algn="l" rtl="0" fontAlgn="base">
        <a:spcBef>
          <a:spcPct val="20000"/>
        </a:spcBef>
        <a:spcAft>
          <a:spcPct val="0"/>
        </a:spcAft>
        <a:buChar char="•"/>
        <a:defRPr sz="2400" kern="1200">
          <a:solidFill>
            <a:schemeClr val="tx1"/>
          </a:solidFill>
          <a:latin typeface="+mn-lt"/>
          <a:ea typeface="+mn-ea"/>
          <a:cs typeface="+mn-cs"/>
        </a:defRPr>
      </a:lvl3pPr>
      <a:lvl4pPr marL="1600200" lvl="3" indent="-228600" algn="l" rtl="0" fontAlgn="base">
        <a:spcBef>
          <a:spcPct val="20000"/>
        </a:spcBef>
        <a:spcAft>
          <a:spcPct val="0"/>
        </a:spcAft>
        <a:buChar char="–"/>
        <a:defRPr sz="2000" kern="1200">
          <a:solidFill>
            <a:schemeClr val="tx1"/>
          </a:solidFill>
          <a:latin typeface="+mn-lt"/>
          <a:ea typeface="+mn-ea"/>
          <a:cs typeface="+mn-cs"/>
        </a:defRPr>
      </a:lvl4pPr>
      <a:lvl5pPr marL="2057400" lvl="4" indent="-228600" algn="l" rtl="0" fontAlgn="base">
        <a:spcBef>
          <a:spcPct val="20000"/>
        </a:spcBef>
        <a:spcAft>
          <a:spcPct val="0"/>
        </a:spcAft>
        <a:buChar char="»"/>
        <a:defRPr sz="2000" kern="120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5.xml"/><Relationship Id="rId4" Type="http://schemas.openxmlformats.org/officeDocument/2006/relationships/image" Target="../media/image1.png"/><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tags" Target="../tags/tag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20.xml"/><Relationship Id="rId7" Type="http://schemas.openxmlformats.org/officeDocument/2006/relationships/hyperlink" Target="http://www.bofety.com/" TargetMode="External"/><Relationship Id="rId6" Type="http://schemas.openxmlformats.org/officeDocument/2006/relationships/tags" Target="../tags/tag19.xml"/><Relationship Id="rId5" Type="http://schemas.openxmlformats.org/officeDocument/2006/relationships/image" Target="../media/image10.jpeg"/><Relationship Id="rId4" Type="http://schemas.openxmlformats.org/officeDocument/2006/relationships/tags" Target="../tags/tag18.xml"/><Relationship Id="rId3" Type="http://schemas.openxmlformats.org/officeDocument/2006/relationships/image" Target="../media/image9.jpeg"/><Relationship Id="rId2" Type="http://schemas.openxmlformats.org/officeDocument/2006/relationships/tags" Target="../tags/tag17.xml"/><Relationship Id="rId1" Type="http://schemas.openxmlformats.org/officeDocument/2006/relationships/tags" Target="../tags/tag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ECDBDB">
                <a:alpha val="100000"/>
              </a:srgbClr>
            </a:gs>
            <a:gs pos="32001">
              <a:srgbClr val="ECDBDB">
                <a:alpha val="100000"/>
              </a:srgbClr>
            </a:gs>
            <a:gs pos="80000">
              <a:srgbClr val="76C6E6">
                <a:alpha val="100000"/>
              </a:srgbClr>
            </a:gs>
            <a:gs pos="98000">
              <a:srgbClr val="3BBBEB">
                <a:alpha val="100000"/>
              </a:srgbClr>
            </a:gs>
            <a:gs pos="100000">
              <a:srgbClr val="00B0F0">
                <a:alpha val="100000"/>
              </a:srgbClr>
            </a:gs>
            <a:gs pos="100000">
              <a:srgbClr val="B7C1DD">
                <a:alpha val="100000"/>
              </a:srgbClr>
            </a:gs>
            <a:gs pos="100000">
              <a:srgbClr val="CFD6E8">
                <a:alpha val="100000"/>
              </a:srgbClr>
            </a:gs>
          </a:gsLst>
          <a:lin ang="5400000"/>
          <a:tileRect/>
        </a:gradFill>
        <a:effectLst/>
      </p:bgPr>
    </p:bg>
    <p:spTree>
      <p:nvGrpSpPr>
        <p:cNvPr id="1" name=""/>
        <p:cNvGrpSpPr/>
        <p:nvPr/>
      </p:nvGrpSpPr>
      <p:grpSpPr/>
      <p:sp>
        <p:nvSpPr>
          <p:cNvPr id="3074" name="标题 3073"/>
          <p:cNvSpPr>
            <a:spLocks noGrp="1"/>
          </p:cNvSpPr>
          <p:nvPr>
            <p:ph type="ctrTitle"/>
          </p:nvPr>
        </p:nvSpPr>
        <p:spPr bwMode="auto">
          <a:xfrm>
            <a:off x="668652" y="1364611"/>
            <a:ext cx="7772400" cy="3028316"/>
          </a:xfrm>
          <a:ln/>
          <a:effectLst/>
          <a:scene3d>
            <a:camera prst="orthographicFront"/>
            <a:lightRig rig="balanced" dir="t"/>
          </a:scene3d>
          <a:sp3d prstMaterial="plastic"/>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sz="5400" b="0" i="0" u="none" strike="noStrike" kern="1200" cap="none" spc="0" normalizeH="0" baseline="0" noProof="1">
                <a:ln w="22225">
                  <a:solidFill>
                    <a:schemeClr val="accent2"/>
                  </a:solidFill>
                  <a:prstDash val="solid"/>
                </a:ln>
                <a:solidFill>
                  <a:srgbClr val="FFFF00"/>
                </a:solidFill>
                <a:effectLst/>
                <a:uLnTx/>
                <a:uFillTx/>
                <a:latin typeface="BatangChe" panose="02030609000101010101" charset="-127"/>
                <a:ea typeface="BatangChe" panose="02030609000101010101" charset="-127"/>
                <a:cs typeface="+mj-cs"/>
              </a:rPr>
              <a:t>如何规范书写施工日志、</a:t>
            </a:r>
            <a:br>
              <a:rPr kumimoji="0" lang="zh-CN" sz="5400" b="0" i="0" u="none" strike="noStrike" kern="1200" cap="none" spc="0" normalizeH="0" baseline="0" noProof="0">
                <a:ln w="22225">
                  <a:solidFill>
                    <a:schemeClr val="accent2"/>
                  </a:solidFill>
                  <a:prstDash val="solid"/>
                </a:ln>
                <a:solidFill>
                  <a:srgbClr val="FFFF00"/>
                </a:solidFill>
                <a:effectLst/>
                <a:uLnTx/>
                <a:uFillTx/>
                <a:latin typeface="BatangChe" panose="02030609000101010101" charset="-127"/>
                <a:ea typeface="BatangChe" panose="02030609000101010101" charset="-127"/>
                <a:cs typeface="+mj-cs"/>
              </a:rPr>
            </a:br>
            <a:r>
              <a:rPr kumimoji="0" lang="zh-CN" sz="5400" b="0" i="0" u="none" strike="noStrike" kern="1200" cap="none" spc="0" normalizeH="0" baseline="0" noProof="1">
                <a:ln w="22225">
                  <a:solidFill>
                    <a:schemeClr val="accent2"/>
                  </a:solidFill>
                  <a:prstDash val="solid"/>
                </a:ln>
                <a:solidFill>
                  <a:srgbClr val="FFFF00"/>
                </a:solidFill>
                <a:effectLst/>
                <a:uLnTx/>
                <a:uFillTx/>
                <a:latin typeface="BatangChe" panose="02030609000101010101" charset="-127"/>
                <a:ea typeface="BatangChe" panose="02030609000101010101" charset="-127"/>
                <a:cs typeface="+mj-cs"/>
              </a:rPr>
              <a:t>安全日志</a:t>
            </a:r>
            <a:endParaRPr kumimoji="0" lang="zh-CN" sz="5400" b="0" i="0" u="none" strike="noStrike" kern="1200" cap="none" spc="0" normalizeH="0" baseline="0" noProof="1">
              <a:ln w="22225">
                <a:solidFill>
                  <a:schemeClr val="accent2"/>
                </a:solidFill>
                <a:prstDash val="solid"/>
              </a:ln>
              <a:solidFill>
                <a:srgbClr val="FFFF00"/>
              </a:solidFill>
              <a:effectLst/>
              <a:uLnTx/>
              <a:uFillTx/>
              <a:latin typeface="BatangChe" panose="02030609000101010101" charset="-127"/>
              <a:ea typeface="BatangChe" panose="02030609000101010101" charset="-127"/>
              <a:cs typeface="+mj-cs"/>
            </a:endParaRPr>
          </a:p>
        </p:txBody>
      </p:sp>
      <p:sp>
        <p:nvSpPr>
          <p:cNvPr id="3" name="文本框 2" descr="7b0a2020202022776f7264617274223a20227b5c2269645c223a32353030343531362c5c227469645c223a31333439377d220a7d0a"/>
          <p:cNvSpPr txBox="1"/>
          <p:nvPr>
            <p:custDataLst>
              <p:tags r:id="rId1"/>
            </p:custDataLst>
          </p:nvPr>
        </p:nvSpPr>
        <p:spPr>
          <a:xfrm>
            <a:off x="5724684" y="4034531"/>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2"/>
            </p:custDataLst>
          </p:nvPr>
        </p:nvSpPr>
        <p:spPr>
          <a:xfrm>
            <a:off x="5387184" y="4970479"/>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全面</a:t>
            </a:r>
            <a:endParaRPr lang="zh-CN" altLang="en-US" sz="1600" b="1">
              <a:solidFill>
                <a:schemeClr val="dk1">
                  <a:lumMod val="85000"/>
                  <a:lumOff val="15000"/>
                </a:schemeClr>
              </a:solidFill>
            </a:endParaRPr>
          </a:p>
        </p:txBody>
      </p:sp>
      <p:sp>
        <p:nvSpPr>
          <p:cNvPr id="9" name="椭圆 8"/>
          <p:cNvSpPr/>
          <p:nvPr>
            <p:custDataLst>
              <p:tags r:id="rId3"/>
            </p:custDataLst>
          </p:nvPr>
        </p:nvSpPr>
        <p:spPr>
          <a:xfrm>
            <a:off x="6319520" y="4970939"/>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专业</a:t>
            </a:r>
            <a:endParaRPr lang="zh-CN" altLang="en-US" sz="1600" b="1">
              <a:solidFill>
                <a:schemeClr val="dk1">
                  <a:lumMod val="85000"/>
                  <a:lumOff val="15000"/>
                </a:schemeClr>
              </a:solidFill>
            </a:endParaRPr>
          </a:p>
        </p:txBody>
      </p:sp>
      <p:sp>
        <p:nvSpPr>
          <p:cNvPr id="10" name="椭圆 9"/>
          <p:cNvSpPr/>
          <p:nvPr>
            <p:custDataLst>
              <p:tags r:id="rId4"/>
            </p:custDataLst>
          </p:nvPr>
        </p:nvSpPr>
        <p:spPr>
          <a:xfrm>
            <a:off x="7251856" y="4970479"/>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实用</a:t>
            </a:r>
            <a:endParaRPr lang="zh-CN" altLang="en-US" sz="1600" b="1">
              <a:solidFill>
                <a:schemeClr val="dk1">
                  <a:lumMod val="85000"/>
                  <a:lumOff val="15000"/>
                </a:schemeClr>
              </a:solidFill>
            </a:endParaRPr>
          </a:p>
        </p:txBody>
      </p:sp>
      <p:pic>
        <p:nvPicPr>
          <p:cNvPr id="2" name="图片 1"/>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8102396" y="548481"/>
            <a:ext cx="898096" cy="453553"/>
          </a:xfrm>
          <a:prstGeom prst="rect">
            <a:avLst/>
          </a:prstGeom>
        </p:spPr>
      </p:pic>
    </p:spTree>
  </p:cSld>
  <p:clrMapOvr>
    <a:masterClrMapping/>
  </p:clrMapOvr>
  <p:transition advTm="4118">
    <p:cover dir="ru"/>
  </p:transition>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7F8FB">
                <a:alpha val="100000"/>
              </a:srgbClr>
            </a:gs>
            <a:gs pos="74001">
              <a:srgbClr val="B7C1DD">
                <a:alpha val="100000"/>
              </a:srgbClr>
            </a:gs>
            <a:gs pos="83000">
              <a:srgbClr val="B7C1DD">
                <a:alpha val="100000"/>
              </a:srgbClr>
            </a:gs>
            <a:gs pos="100000">
              <a:srgbClr val="CFD6E8">
                <a:alpha val="100000"/>
              </a:srgbClr>
            </a:gs>
          </a:gsLst>
          <a:lin ang="5400000"/>
          <a:tileRect/>
        </a:gradFill>
        <a:effectLst/>
      </p:bgPr>
    </p:bg>
    <p:spTree>
      <p:nvGrpSpPr>
        <p:cNvPr id="1" name=""/>
        <p:cNvGrpSpPr/>
        <p:nvPr/>
      </p:nvGrpSpPr>
      <p:grpSpPr/>
      <p:sp>
        <p:nvSpPr>
          <p:cNvPr id="21506" name="内容占位符 2"/>
          <p:cNvSpPr>
            <a:spLocks noGrp="1"/>
          </p:cNvSpPr>
          <p:nvPr>
            <p:ph idx="1"/>
          </p:nvPr>
        </p:nvSpPr>
        <p:spPr>
          <a:xfrm>
            <a:off x="457200" y="415925"/>
            <a:ext cx="8229600" cy="5710238"/>
          </a:xfrm>
          <a:ln/>
        </p:spPr>
        <p:txBody>
          <a:bodyPr vert="horz" wrap="square" lIns="91440" tIns="45720" rIns="91440" bIns="45720" anchor="t" anchorCtr="0"/>
          <a:p>
            <a:pPr eaLnBrk="1" hangingPunct="1"/>
            <a:r>
              <a:rPr lang="zh-CN" altLang="en-US" sz="2400" dirty="0"/>
              <a:t>三、桥梁工程</a:t>
            </a:r>
            <a:endParaRPr lang="zh-CN" altLang="en-US" sz="2400" dirty="0"/>
          </a:p>
        </p:txBody>
      </p:sp>
      <p:graphicFrame>
        <p:nvGraphicFramePr>
          <p:cNvPr id="4" name="表格 3"/>
          <p:cNvGraphicFramePr/>
          <p:nvPr/>
        </p:nvGraphicFramePr>
        <p:xfrm>
          <a:off x="582613" y="860425"/>
          <a:ext cx="7866063" cy="5211763"/>
        </p:xfrm>
        <a:graphic>
          <a:graphicData uri="http://schemas.openxmlformats.org/drawingml/2006/table">
            <a:tbl>
              <a:tblPr firstRow="1" bandRow="1">
                <a:tableStyleId>{5C22544A-7EE6-4342-B048-85BDC9FD1C3A}</a:tableStyleId>
              </a:tblPr>
              <a:tblGrid>
                <a:gridCol w="1355035"/>
                <a:gridCol w="1382974"/>
                <a:gridCol w="5128053"/>
              </a:tblGrid>
              <a:tr h="365738">
                <a:tc>
                  <a:txBody>
                    <a:bodyPr/>
                    <a:lstStyle/>
                    <a:p>
                      <a:pPr algn="ctr">
                        <a:buNone/>
                      </a:pPr>
                      <a:r>
                        <a:rPr lang="zh-CN" altLang="en-US" sz="1800">
                          <a:solidFill>
                            <a:schemeClr val="tx2"/>
                          </a:solidFill>
                        </a:rPr>
                        <a:t>单位工程</a:t>
                      </a:r>
                      <a:endParaRPr lang="zh-CN" altLang="en-US" sz="1800">
                        <a:solidFill>
                          <a:schemeClr val="tx2"/>
                        </a:solidFill>
                      </a:endParaRPr>
                    </a:p>
                  </a:txBody>
                  <a:tcPr marL="91436" marR="91436" marT="45717" marB="45717">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c>
                  <a:txBody>
                    <a:bodyPr/>
                    <a:lstStyle/>
                    <a:p>
                      <a:pPr algn="ctr">
                        <a:buNone/>
                      </a:pPr>
                      <a:r>
                        <a:rPr lang="zh-CN" altLang="en-US" sz="1800">
                          <a:solidFill>
                            <a:schemeClr val="tx2"/>
                          </a:solidFill>
                        </a:rPr>
                        <a:t>分部工程</a:t>
                      </a:r>
                      <a:endParaRPr lang="zh-CN" altLang="en-US" sz="1800">
                        <a:solidFill>
                          <a:schemeClr val="tx2"/>
                        </a:solidFill>
                      </a:endParaRPr>
                    </a:p>
                  </a:txBody>
                  <a:tcPr marL="91436" marR="91436" marT="45717" marB="45717">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c>
                  <a:txBody>
                    <a:bodyPr/>
                    <a:lstStyle/>
                    <a:p>
                      <a:pPr algn="ctr">
                        <a:buNone/>
                      </a:pPr>
                      <a:r>
                        <a:rPr lang="zh-CN" altLang="en-US" sz="1800">
                          <a:solidFill>
                            <a:schemeClr val="tx2"/>
                          </a:solidFill>
                        </a:rPr>
                        <a:t>分项工程</a:t>
                      </a:r>
                      <a:endParaRPr lang="zh-CN" altLang="en-US" sz="1800">
                        <a:solidFill>
                          <a:schemeClr val="tx2"/>
                        </a:solidFill>
                      </a:endParaRPr>
                    </a:p>
                  </a:txBody>
                  <a:tcPr marL="91436" marR="91436" marT="45717" marB="45717">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r>
              <a:tr h="1066735">
                <a:tc rowSpan="6">
                  <a:txBody>
                    <a:bodyPr/>
                    <a:lstStyle/>
                    <a:p>
                      <a:pPr algn="ctr">
                        <a:buNone/>
                      </a:pPr>
                      <a:endParaRPr lang="zh-CN" altLang="en-US" sz="1800">
                        <a:solidFill>
                          <a:schemeClr val="tx2"/>
                        </a:solidFill>
                      </a:endParaRPr>
                    </a:p>
                    <a:p>
                      <a:pPr algn="ctr">
                        <a:buNone/>
                      </a:pPr>
                      <a:endParaRPr lang="zh-CN" altLang="en-US" sz="1800">
                        <a:solidFill>
                          <a:schemeClr val="tx2"/>
                        </a:solidFill>
                      </a:endParaRPr>
                    </a:p>
                    <a:p>
                      <a:pPr algn="ctr">
                        <a:buNone/>
                      </a:pPr>
                      <a:endParaRPr lang="zh-CN" altLang="en-US" sz="1800">
                        <a:solidFill>
                          <a:schemeClr val="tx2"/>
                        </a:solidFill>
                      </a:endParaRPr>
                    </a:p>
                    <a:p>
                      <a:pPr algn="ctr">
                        <a:buNone/>
                      </a:pPr>
                      <a:endParaRPr lang="zh-CN" altLang="en-US" sz="1800">
                        <a:solidFill>
                          <a:schemeClr val="tx2"/>
                        </a:solidFill>
                      </a:endParaRPr>
                    </a:p>
                    <a:p>
                      <a:pPr algn="ctr">
                        <a:buNone/>
                      </a:pPr>
                      <a:endParaRPr lang="zh-CN" altLang="en-US" sz="1800">
                        <a:solidFill>
                          <a:schemeClr val="tx2"/>
                        </a:solidFill>
                      </a:endParaRPr>
                    </a:p>
                    <a:p>
                      <a:pPr algn="ctr">
                        <a:buNone/>
                      </a:pPr>
                      <a:endParaRPr lang="zh-CN" altLang="en-US" sz="1800">
                        <a:solidFill>
                          <a:schemeClr val="tx2"/>
                        </a:solidFill>
                      </a:endParaRPr>
                    </a:p>
                    <a:p>
                      <a:pPr algn="ctr">
                        <a:buNone/>
                      </a:pPr>
                      <a:endParaRPr lang="zh-CN" altLang="en-US" sz="1800">
                        <a:solidFill>
                          <a:schemeClr val="tx2"/>
                        </a:solidFill>
                      </a:endParaRPr>
                    </a:p>
                    <a:p>
                      <a:pPr algn="ctr">
                        <a:buNone/>
                      </a:pPr>
                      <a:r>
                        <a:rPr lang="zh-CN" altLang="en-US" sz="1800">
                          <a:solidFill>
                            <a:schemeClr val="tx2"/>
                          </a:solidFill>
                        </a:rPr>
                        <a:t>桥梁工程</a:t>
                      </a:r>
                      <a:r>
                        <a:rPr lang="zh-CN" altLang="en-US" sz="1800" baseline="30000">
                          <a:solidFill>
                            <a:schemeClr val="tx2"/>
                          </a:solidFill>
                          <a:uFillTx/>
                        </a:rPr>
                        <a:t>③</a:t>
                      </a:r>
                      <a:endParaRPr lang="zh-CN" altLang="en-US" sz="1800" baseline="30000">
                        <a:solidFill>
                          <a:schemeClr val="tx2"/>
                        </a:solidFill>
                        <a:uFillTx/>
                      </a:endParaRPr>
                    </a:p>
                    <a:p>
                      <a:pPr algn="ctr">
                        <a:buNone/>
                      </a:pPr>
                      <a:r>
                        <a:rPr lang="zh-CN" altLang="en-US" sz="1800">
                          <a:solidFill>
                            <a:schemeClr val="tx2"/>
                          </a:solidFill>
                        </a:rPr>
                        <a:t>(特大、大中桥)</a:t>
                      </a:r>
                      <a:endParaRPr lang="zh-CN" altLang="en-US" sz="1800">
                        <a:solidFill>
                          <a:schemeClr val="tx2"/>
                        </a:solidFill>
                      </a:endParaRPr>
                    </a:p>
                  </a:txBody>
                  <a:tcPr marL="91436" marR="91436" marT="45717" marB="45717">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c>
                  <a:txBody>
                    <a:bodyPr/>
                    <a:lstStyle/>
                    <a:p>
                      <a:pPr algn="ctr">
                        <a:buNone/>
                      </a:pPr>
                      <a:r>
                        <a:rPr lang="zh-CN" altLang="en-US" sz="1800">
                          <a:solidFill>
                            <a:schemeClr val="tx2"/>
                          </a:solidFill>
                        </a:rPr>
                        <a:t>基础及下部构造*(每桥或每墩、台)</a:t>
                      </a:r>
                      <a:endParaRPr lang="zh-CN" altLang="en-US" sz="1800">
                        <a:solidFill>
                          <a:schemeClr val="tx2"/>
                        </a:solidFill>
                      </a:endParaRPr>
                    </a:p>
                  </a:txBody>
                  <a:tcPr marL="91436" marR="91436" marT="45717" marB="45717">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c>
                  <a:txBody>
                    <a:bodyPr/>
                    <a:lstStyle/>
                    <a:p>
                      <a:pPr algn="ctr">
                        <a:buNone/>
                      </a:pPr>
                      <a:r>
                        <a:rPr lang="zh-CN" altLang="en-US" sz="1600">
                          <a:solidFill>
                            <a:schemeClr val="tx2"/>
                          </a:solidFill>
                        </a:rPr>
                        <a:t>扩大基础，桩基*，地下连续墙*，承台，沉井*，桩的制作*，钢筋加工安装及安装，墩台身(砌体) 浇筑*，墩台身安装，墩台帽*，组合桥台*，台背填土，支座垫石和挡块等</a:t>
                      </a:r>
                      <a:endParaRPr lang="zh-CN" altLang="en-US" sz="1600">
                        <a:solidFill>
                          <a:schemeClr val="tx2"/>
                        </a:solidFill>
                      </a:endParaRPr>
                    </a:p>
                  </a:txBody>
                  <a:tcPr marL="91436" marR="91436" marT="45717" marB="45717">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r>
              <a:tr h="1310560">
                <a:tc vMerge="1">
                  <a:tcPr>
                    <a:lnL w="12700">
                      <a:solidFill>
                        <a:schemeClr val="tx1"/>
                      </a:solidFill>
                      <a:prstDash val="solid"/>
                    </a:lnL>
                    <a:lnR w="12700">
                      <a:solidFill>
                        <a:schemeClr val="tx1"/>
                      </a:solidFill>
                      <a:prstDash val="solid"/>
                    </a:lnR>
                    <a:solidFill>
                      <a:schemeClr val="accent1"/>
                    </a:solidFill>
                  </a:tcPr>
                </a:tc>
                <a:tc>
                  <a:txBody>
                    <a:bodyPr/>
                    <a:lstStyle/>
                    <a:p>
                      <a:pPr algn="ctr">
                        <a:buNone/>
                      </a:pPr>
                      <a:r>
                        <a:rPr lang="zh-CN" altLang="en-US" sz="1800">
                          <a:solidFill>
                            <a:schemeClr val="tx2"/>
                          </a:solidFill>
                        </a:rPr>
                        <a:t>上部构造预制和安装*</a:t>
                      </a:r>
                      <a:endParaRPr lang="zh-CN" altLang="en-US" sz="1800">
                        <a:solidFill>
                          <a:schemeClr val="tx2"/>
                        </a:solidFill>
                      </a:endParaRPr>
                    </a:p>
                  </a:txBody>
                  <a:tcPr marL="91436" marR="91436" marT="45717" marB="45717">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c>
                  <a:txBody>
                    <a:bodyPr/>
                    <a:lstStyle/>
                    <a:p>
                      <a:pPr algn="ctr">
                        <a:buNone/>
                      </a:pPr>
                      <a:r>
                        <a:rPr lang="zh-CN" altLang="en-US" sz="1600">
                          <a:solidFill>
                            <a:schemeClr val="tx2"/>
                          </a:solidFill>
                        </a:rPr>
                        <a:t>主要构件预制*，其他构件预制，钢筋加工及安装，预应力筋的加工和张拉*，粱板安装，悬臂拼装*，顶推施工粱*，拱圈节段预制，拱的安装，转体施工拱*，劲性骨架拱肋安装*，钢管拱肋制作*，钢管拱肋安装*，吊杆制作和安装*，钢粱制作*，钢梁安装，钢梁防护*等</a:t>
                      </a:r>
                      <a:endParaRPr lang="zh-CN" altLang="en-US" sz="1600">
                        <a:solidFill>
                          <a:schemeClr val="tx2"/>
                        </a:solidFill>
                      </a:endParaRPr>
                    </a:p>
                  </a:txBody>
                  <a:tcPr marL="91436" marR="91436" marT="45717" marB="45717">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r>
              <a:tr h="822910">
                <a:tc vMerge="1">
                  <a:tcPr>
                    <a:lnL w="12700">
                      <a:solidFill>
                        <a:schemeClr val="tx1"/>
                      </a:solidFill>
                      <a:prstDash val="solid"/>
                    </a:lnL>
                    <a:lnR w="12700">
                      <a:solidFill>
                        <a:schemeClr val="tx1"/>
                      </a:solidFill>
                      <a:prstDash val="solid"/>
                    </a:lnR>
                    <a:solidFill>
                      <a:schemeClr val="accent1"/>
                    </a:solidFill>
                  </a:tcPr>
                </a:tc>
                <a:tc>
                  <a:txBody>
                    <a:bodyPr/>
                    <a:lstStyle/>
                    <a:p>
                      <a:pPr algn="ctr">
                        <a:buNone/>
                      </a:pPr>
                      <a:r>
                        <a:rPr lang="zh-CN" altLang="en-US" sz="1800">
                          <a:solidFill>
                            <a:schemeClr val="tx2"/>
                          </a:solidFill>
                        </a:rPr>
                        <a:t>上部构造现场浇筑*</a:t>
                      </a:r>
                      <a:endParaRPr lang="zh-CN" altLang="en-US" sz="1800">
                        <a:solidFill>
                          <a:schemeClr val="tx2"/>
                        </a:solidFill>
                      </a:endParaRPr>
                    </a:p>
                  </a:txBody>
                  <a:tcPr marL="91436" marR="91436" marT="45717" marB="45717">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c>
                  <a:txBody>
                    <a:bodyPr/>
                    <a:lstStyle/>
                    <a:p>
                      <a:pPr algn="ctr">
                        <a:buNone/>
                      </a:pPr>
                      <a:r>
                        <a:rPr lang="zh-CN" altLang="en-US" sz="1600">
                          <a:solidFill>
                            <a:schemeClr val="tx2"/>
                          </a:solidFill>
                        </a:rPr>
                        <a:t>钢筋加工及安装，预应力筋的加工和张拉*，主要构件浇筑*，其他构件浇筑，悬臂浇筑*，劲性骨架混凝土*，钢管混凝土拱*等</a:t>
                      </a:r>
                      <a:endParaRPr lang="zh-CN" altLang="en-US" sz="1600">
                        <a:solidFill>
                          <a:schemeClr val="tx2"/>
                        </a:solidFill>
                      </a:endParaRPr>
                    </a:p>
                  </a:txBody>
                  <a:tcPr marL="91436" marR="91436" marT="45717" marB="45717">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r>
              <a:tr h="914344">
                <a:tc vMerge="1">
                  <a:tcPr>
                    <a:lnL w="12700">
                      <a:solidFill>
                        <a:schemeClr val="tx1"/>
                      </a:solidFill>
                      <a:prstDash val="solid"/>
                    </a:lnL>
                    <a:lnR w="12700">
                      <a:solidFill>
                        <a:schemeClr val="tx1"/>
                      </a:solidFill>
                      <a:prstDash val="solid"/>
                    </a:lnR>
                    <a:solidFill>
                      <a:schemeClr val="accent1"/>
                    </a:solidFill>
                  </a:tcPr>
                </a:tc>
                <a:tc>
                  <a:txBody>
                    <a:bodyPr/>
                    <a:lstStyle/>
                    <a:p>
                      <a:pPr algn="ctr">
                        <a:buNone/>
                      </a:pPr>
                      <a:r>
                        <a:rPr lang="zh-CN" altLang="en-US" sz="1800">
                          <a:solidFill>
                            <a:schemeClr val="tx2"/>
                          </a:solidFill>
                        </a:rPr>
                        <a:t>总体、桥面系和附属工程</a:t>
                      </a:r>
                      <a:endParaRPr lang="zh-CN" altLang="en-US" sz="1800">
                        <a:solidFill>
                          <a:schemeClr val="tx2"/>
                        </a:solidFill>
                      </a:endParaRPr>
                    </a:p>
                  </a:txBody>
                  <a:tcPr marL="91436" marR="91436" marT="45717" marB="45717">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c>
                  <a:txBody>
                    <a:bodyPr/>
                    <a:lstStyle/>
                    <a:p>
                      <a:pPr algn="ctr">
                        <a:buNone/>
                      </a:pPr>
                      <a:r>
                        <a:rPr lang="zh-CN" altLang="en-US" sz="1600">
                          <a:solidFill>
                            <a:schemeClr val="tx2"/>
                          </a:solidFill>
                        </a:rPr>
                        <a:t>桥梁总体*，桥面防水层施工，桥面铺装*，钢桥面铺装*，支座安装，搭板，伸缩缝安装，大型伸缩缝安装*，栏杆安装，混凝土护栏，人行道铺设，灯柱安装等</a:t>
                      </a:r>
                      <a:endParaRPr lang="zh-CN" altLang="en-US" sz="1600">
                        <a:solidFill>
                          <a:schemeClr val="tx2"/>
                        </a:solidFill>
                      </a:endParaRPr>
                    </a:p>
                  </a:txBody>
                  <a:tcPr marL="91436" marR="91436" marT="45717" marB="45717">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r>
              <a:tr h="365738">
                <a:tc vMerge="1">
                  <a:tcPr>
                    <a:lnL w="12700">
                      <a:solidFill>
                        <a:schemeClr val="tx1"/>
                      </a:solidFill>
                      <a:prstDash val="solid"/>
                    </a:lnL>
                    <a:lnR w="12700">
                      <a:solidFill>
                        <a:schemeClr val="tx1"/>
                      </a:solidFill>
                      <a:prstDash val="solid"/>
                    </a:lnR>
                    <a:solidFill>
                      <a:schemeClr val="accent1"/>
                    </a:solidFill>
                  </a:tcPr>
                </a:tc>
                <a:tc>
                  <a:txBody>
                    <a:bodyPr/>
                    <a:lstStyle/>
                    <a:p>
                      <a:pPr algn="ctr">
                        <a:buNone/>
                      </a:pPr>
                      <a:r>
                        <a:rPr lang="zh-CN" altLang="en-US" sz="1800">
                          <a:solidFill>
                            <a:schemeClr val="tx2"/>
                          </a:solidFill>
                        </a:rPr>
                        <a:t>防护工程</a:t>
                      </a:r>
                      <a:endParaRPr lang="zh-CN" altLang="en-US" sz="1800">
                        <a:solidFill>
                          <a:schemeClr val="tx2"/>
                        </a:solidFill>
                      </a:endParaRPr>
                    </a:p>
                  </a:txBody>
                  <a:tcPr marL="91436" marR="91436" marT="45717" marB="45717">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c>
                  <a:txBody>
                    <a:bodyPr/>
                    <a:lstStyle/>
                    <a:p>
                      <a:pPr algn="ctr">
                        <a:buNone/>
                      </a:pPr>
                      <a:r>
                        <a:rPr lang="zh-CN" altLang="en-US" sz="1600">
                          <a:solidFill>
                            <a:schemeClr val="tx2"/>
                          </a:solidFill>
                        </a:rPr>
                        <a:t>护坡，护岸*，导流工程*，石笼防护，砌石工程等</a:t>
                      </a:r>
                      <a:endParaRPr lang="zh-CN" altLang="en-US" sz="1600">
                        <a:solidFill>
                          <a:schemeClr val="tx2"/>
                        </a:solidFill>
                      </a:endParaRPr>
                    </a:p>
                  </a:txBody>
                  <a:tcPr marL="91436" marR="91436" marT="45717" marB="45717">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r>
              <a:tr h="365738">
                <a:tc vMerge="1">
                  <a:tcPr>
                    <a:lnL w="12700">
                      <a:solidFill>
                        <a:schemeClr val="tx1"/>
                      </a:solidFill>
                      <a:prstDash val="solid"/>
                    </a:lnL>
                    <a:lnR w="12700">
                      <a:solidFill>
                        <a:schemeClr val="tx1"/>
                      </a:solidFill>
                      <a:prstDash val="solid"/>
                    </a:lnR>
                    <a:lnB w="12700">
                      <a:solidFill>
                        <a:schemeClr val="tx1"/>
                      </a:solidFill>
                      <a:prstDash val="solid"/>
                    </a:lnB>
                    <a:solidFill>
                      <a:schemeClr val="accent1"/>
                    </a:solidFill>
                  </a:tcPr>
                </a:tc>
                <a:tc>
                  <a:txBody>
                    <a:bodyPr/>
                    <a:lstStyle/>
                    <a:p>
                      <a:pPr algn="ctr">
                        <a:buNone/>
                      </a:pPr>
                      <a:r>
                        <a:rPr lang="zh-CN" altLang="en-US" sz="1800">
                          <a:solidFill>
                            <a:schemeClr val="tx2"/>
                          </a:solidFill>
                        </a:rPr>
                        <a:t>引道工程</a:t>
                      </a:r>
                      <a:endParaRPr lang="zh-CN" altLang="en-US" sz="1800">
                        <a:solidFill>
                          <a:schemeClr val="tx2"/>
                        </a:solidFill>
                      </a:endParaRPr>
                    </a:p>
                  </a:txBody>
                  <a:tcPr marL="91436" marR="91436" marT="45717" marB="45717">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c>
                  <a:txBody>
                    <a:bodyPr/>
                    <a:lstStyle/>
                    <a:p>
                      <a:pPr algn="ctr">
                        <a:buNone/>
                      </a:pPr>
                      <a:r>
                        <a:rPr lang="zh-CN" altLang="en-US" sz="1600">
                          <a:solidFill>
                            <a:schemeClr val="tx2"/>
                          </a:solidFill>
                        </a:rPr>
                        <a:t>路基*，路面*，挡土墙*，小桥*，涵洞*，护栏等</a:t>
                      </a:r>
                      <a:endParaRPr lang="zh-CN" altLang="en-US" sz="1600">
                        <a:solidFill>
                          <a:schemeClr val="tx2"/>
                        </a:solidFill>
                      </a:endParaRPr>
                    </a:p>
                  </a:txBody>
                  <a:tcPr marL="91436" marR="91436" marT="45717" marB="45717">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r>
            </a:tbl>
          </a:graphicData>
        </a:graphic>
      </p:graphicFrame>
    </p:spTree>
  </p:cSld>
  <p:clrMapOvr>
    <a:masterClrMapping/>
  </p:clrMapOvr>
  <p:transition>
    <p:newsflash/>
  </p:transition>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7F8FB">
                <a:alpha val="100000"/>
              </a:srgbClr>
            </a:gs>
            <a:gs pos="74001">
              <a:srgbClr val="B7C1DD">
                <a:alpha val="100000"/>
              </a:srgbClr>
            </a:gs>
            <a:gs pos="83000">
              <a:srgbClr val="B7C1DD">
                <a:alpha val="100000"/>
              </a:srgbClr>
            </a:gs>
            <a:gs pos="100000">
              <a:srgbClr val="CFD6E8">
                <a:alpha val="100000"/>
              </a:srgbClr>
            </a:gs>
          </a:gsLst>
          <a:lin ang="5400000"/>
          <a:tileRect/>
        </a:gradFill>
        <a:effectLst/>
      </p:bgPr>
    </p:bg>
    <p:spTree>
      <p:nvGrpSpPr>
        <p:cNvPr id="1" name=""/>
        <p:cNvGrpSpPr/>
        <p:nvPr/>
      </p:nvGrpSpPr>
      <p:grpSpPr/>
      <p:sp>
        <p:nvSpPr>
          <p:cNvPr id="22530" name="内容占位符 2"/>
          <p:cNvSpPr>
            <a:spLocks noGrp="1"/>
          </p:cNvSpPr>
          <p:nvPr>
            <p:ph idx="1"/>
          </p:nvPr>
        </p:nvSpPr>
        <p:spPr>
          <a:xfrm>
            <a:off x="457200" y="344488"/>
            <a:ext cx="8229600" cy="5781675"/>
          </a:xfrm>
          <a:ln/>
        </p:spPr>
        <p:txBody>
          <a:bodyPr vert="horz" wrap="square" lIns="91440" tIns="45720" rIns="91440" bIns="45720" anchor="t" anchorCtr="0"/>
          <a:p>
            <a:pPr eaLnBrk="1" hangingPunct="1"/>
            <a:r>
              <a:rPr lang="zh-CN" altLang="en-US" sz="2400" dirty="0"/>
              <a:t>四、交通安全设施</a:t>
            </a:r>
            <a:endParaRPr lang="zh-CN" altLang="en-US" sz="2400" dirty="0"/>
          </a:p>
        </p:txBody>
      </p:sp>
      <p:graphicFrame>
        <p:nvGraphicFramePr>
          <p:cNvPr id="4" name="表格 3"/>
          <p:cNvGraphicFramePr/>
          <p:nvPr/>
        </p:nvGraphicFramePr>
        <p:xfrm>
          <a:off x="809625" y="1020763"/>
          <a:ext cx="7058025" cy="4876800"/>
        </p:xfrm>
        <a:graphic>
          <a:graphicData uri="http://schemas.openxmlformats.org/drawingml/2006/table">
            <a:tbl>
              <a:tblPr firstRow="1" bandRow="1">
                <a:tableStyleId>{5C22544A-7EE6-4342-B048-85BDC9FD1C3A}</a:tableStyleId>
              </a:tblPr>
              <a:tblGrid>
                <a:gridCol w="2352887"/>
                <a:gridCol w="2352252"/>
                <a:gridCol w="2352887"/>
              </a:tblGrid>
              <a:tr h="623570">
                <a:tc>
                  <a:txBody>
                    <a:bodyPr/>
                    <a:lstStyle/>
                    <a:p>
                      <a:pPr algn="ctr">
                        <a:buNone/>
                      </a:pPr>
                      <a:r>
                        <a:rPr lang="zh-CN" altLang="en-US">
                          <a:solidFill>
                            <a:schemeClr val="tx2"/>
                          </a:solidFill>
                        </a:rPr>
                        <a:t>单位工程</a:t>
                      </a:r>
                      <a:endParaRPr lang="zh-CN" altLang="en-US">
                        <a:solidFill>
                          <a:schemeClr val="tx2"/>
                        </a:solidFill>
                      </a:endParaRPr>
                    </a:p>
                  </a:txBody>
                  <a:tcPr marL="91448" marR="91448">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c>
                  <a:txBody>
                    <a:bodyPr/>
                    <a:lstStyle/>
                    <a:p>
                      <a:pPr algn="ctr">
                        <a:buNone/>
                      </a:pPr>
                      <a:r>
                        <a:rPr lang="zh-CN" altLang="en-US">
                          <a:solidFill>
                            <a:schemeClr val="tx2"/>
                          </a:solidFill>
                        </a:rPr>
                        <a:t>分部工程</a:t>
                      </a:r>
                      <a:endParaRPr lang="zh-CN" altLang="en-US">
                        <a:solidFill>
                          <a:schemeClr val="tx2"/>
                        </a:solidFill>
                      </a:endParaRPr>
                    </a:p>
                  </a:txBody>
                  <a:tcPr marL="91448" marR="91448">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c>
                  <a:txBody>
                    <a:bodyPr/>
                    <a:lstStyle/>
                    <a:p>
                      <a:pPr algn="ctr">
                        <a:buNone/>
                      </a:pPr>
                      <a:r>
                        <a:rPr lang="zh-CN" altLang="en-US">
                          <a:solidFill>
                            <a:schemeClr val="tx2"/>
                          </a:solidFill>
                        </a:rPr>
                        <a:t>分项工程</a:t>
                      </a:r>
                      <a:endParaRPr lang="zh-CN" altLang="en-US">
                        <a:solidFill>
                          <a:schemeClr val="tx2"/>
                        </a:solidFill>
                      </a:endParaRPr>
                    </a:p>
                  </a:txBody>
                  <a:tcPr marL="91448" marR="91448">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r>
              <a:tr h="835025">
                <a:tc rowSpan="5">
                  <a:txBody>
                    <a:bodyPr/>
                    <a:lstStyle/>
                    <a:p>
                      <a:pPr algn="ctr">
                        <a:buNone/>
                      </a:pPr>
                      <a:endParaRPr lang="zh-CN" altLang="en-US">
                        <a:solidFill>
                          <a:schemeClr val="tx1"/>
                        </a:solidFill>
                      </a:endParaRPr>
                    </a:p>
                    <a:p>
                      <a:pPr algn="ctr">
                        <a:buNone/>
                      </a:pPr>
                      <a:endParaRPr lang="zh-CN" altLang="en-US">
                        <a:solidFill>
                          <a:schemeClr val="tx1"/>
                        </a:solidFill>
                      </a:endParaRPr>
                    </a:p>
                    <a:p>
                      <a:pPr algn="ctr">
                        <a:buNone/>
                      </a:pPr>
                      <a:endParaRPr lang="zh-CN" altLang="en-US">
                        <a:solidFill>
                          <a:schemeClr val="tx1"/>
                        </a:solidFill>
                      </a:endParaRPr>
                    </a:p>
                    <a:p>
                      <a:pPr algn="ctr">
                        <a:buNone/>
                      </a:pPr>
                      <a:endParaRPr lang="zh-CN" altLang="en-US">
                        <a:solidFill>
                          <a:schemeClr val="tx1"/>
                        </a:solidFill>
                      </a:endParaRPr>
                    </a:p>
                    <a:p>
                      <a:pPr algn="ctr">
                        <a:buNone/>
                      </a:pPr>
                      <a:endParaRPr lang="zh-CN" altLang="en-US">
                        <a:solidFill>
                          <a:schemeClr val="tx1"/>
                        </a:solidFill>
                      </a:endParaRPr>
                    </a:p>
                    <a:p>
                      <a:pPr algn="ctr">
                        <a:buNone/>
                      </a:pPr>
                      <a:endParaRPr lang="zh-CN" altLang="en-US">
                        <a:solidFill>
                          <a:schemeClr val="tx1"/>
                        </a:solidFill>
                      </a:endParaRPr>
                    </a:p>
                    <a:p>
                      <a:pPr algn="ctr">
                        <a:buNone/>
                      </a:pPr>
                      <a:endParaRPr lang="zh-CN" altLang="en-US">
                        <a:solidFill>
                          <a:schemeClr val="tx1"/>
                        </a:solidFill>
                      </a:endParaRPr>
                    </a:p>
                    <a:p>
                      <a:pPr algn="ctr">
                        <a:buNone/>
                      </a:pPr>
                      <a:r>
                        <a:rPr lang="zh-CN" altLang="en-US">
                          <a:solidFill>
                            <a:schemeClr val="tx1"/>
                          </a:solidFill>
                        </a:rPr>
                        <a:t>交通安全设施</a:t>
                      </a:r>
                      <a:endParaRPr lang="zh-CN" altLang="en-US">
                        <a:solidFill>
                          <a:schemeClr val="tx1"/>
                        </a:solidFill>
                      </a:endParaRPr>
                    </a:p>
                    <a:p>
                      <a:pPr algn="ctr">
                        <a:buNone/>
                      </a:pPr>
                      <a:r>
                        <a:rPr lang="zh-CN" altLang="en-US">
                          <a:solidFill>
                            <a:schemeClr val="tx1"/>
                          </a:solidFill>
                        </a:rPr>
                        <a:t>（每</a:t>
                      </a:r>
                      <a:r>
                        <a:rPr lang="en-US" altLang="zh-CN">
                          <a:solidFill>
                            <a:schemeClr val="tx1"/>
                          </a:solidFill>
                        </a:rPr>
                        <a:t>20km</a:t>
                      </a:r>
                      <a:r>
                        <a:rPr lang="zh-CN" altLang="en-US">
                          <a:solidFill>
                            <a:schemeClr val="tx1"/>
                          </a:solidFill>
                        </a:rPr>
                        <a:t>或每标段）</a:t>
                      </a:r>
                      <a:endParaRPr lang="zh-CN" altLang="en-US">
                        <a:solidFill>
                          <a:schemeClr val="tx1"/>
                        </a:solidFill>
                      </a:endParaRPr>
                    </a:p>
                  </a:txBody>
                  <a:tcPr marL="91448" marR="91448">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c>
                  <a:txBody>
                    <a:bodyPr/>
                    <a:lstStyle/>
                    <a:p>
                      <a:pPr marL="0" indent="0" algn="ctr">
                        <a:buNone/>
                      </a:pPr>
                      <a:r>
                        <a:rPr lang="zh-CN" altLang="en-US" sz="1800" b="0" u="none">
                          <a:solidFill>
                            <a:schemeClr val="tx1"/>
                          </a:solidFill>
                        </a:rPr>
                        <a:t>标志*(5~l</a:t>
                      </a:r>
                      <a:r>
                        <a:rPr lang="en-US" altLang="zh-CN" sz="1800" b="0" u="none">
                          <a:solidFill>
                            <a:schemeClr val="tx1"/>
                          </a:solidFill>
                        </a:rPr>
                        <a:t>0</a:t>
                      </a:r>
                      <a:r>
                        <a:rPr lang="zh-CN" altLang="en-US" sz="1800" b="0" u="none">
                          <a:solidFill>
                            <a:schemeClr val="tx1"/>
                          </a:solidFill>
                        </a:rPr>
                        <a:t>km路段)</a:t>
                      </a:r>
                      <a:endParaRPr lang="zh-CN" altLang="en-US" sz="1800" b="0" u="none">
                        <a:solidFill>
                          <a:schemeClr val="tx1"/>
                        </a:solidFill>
                      </a:endParaRPr>
                    </a:p>
                  </a:txBody>
                  <a:tcPr marL="0" marR="0" marT="0" marB="1"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c>
                  <a:txBody>
                    <a:bodyPr/>
                    <a:lstStyle/>
                    <a:p>
                      <a:pPr algn="ctr">
                        <a:buNone/>
                      </a:pPr>
                      <a:endParaRPr lang="zh-CN" altLang="en-US">
                        <a:solidFill>
                          <a:schemeClr val="tx1"/>
                        </a:solidFill>
                      </a:endParaRPr>
                    </a:p>
                    <a:p>
                      <a:pPr algn="ctr">
                        <a:buNone/>
                      </a:pPr>
                      <a:r>
                        <a:rPr lang="zh-CN" altLang="en-US">
                          <a:solidFill>
                            <a:schemeClr val="tx1"/>
                          </a:solidFill>
                        </a:rPr>
                        <a:t>标志*</a:t>
                      </a:r>
                      <a:endParaRPr lang="zh-CN" altLang="en-US">
                        <a:solidFill>
                          <a:schemeClr val="tx1"/>
                        </a:solidFill>
                      </a:endParaRPr>
                    </a:p>
                  </a:txBody>
                  <a:tcPr marL="91448" marR="91448">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r>
              <a:tr h="834390">
                <a:tc vMerge="1">
                  <a:tcPr>
                    <a:lnL w="12700">
                      <a:solidFill>
                        <a:schemeClr val="tx1"/>
                      </a:solidFill>
                      <a:prstDash val="solid"/>
                    </a:lnL>
                    <a:lnR w="12700">
                      <a:solidFill>
                        <a:schemeClr val="tx1"/>
                      </a:solidFill>
                      <a:prstDash val="solid"/>
                    </a:lnR>
                  </a:tcPr>
                </a:tc>
                <a:tc>
                  <a:txBody>
                    <a:bodyPr/>
                    <a:lstStyle/>
                    <a:p>
                      <a:pPr marL="0" indent="0" algn="ctr">
                        <a:buNone/>
                      </a:pPr>
                      <a:r>
                        <a:rPr lang="zh-CN" altLang="en-US" sz="1800" b="0" u="none">
                          <a:solidFill>
                            <a:schemeClr val="tx1"/>
                          </a:solidFill>
                        </a:rPr>
                        <a:t>标线、突起路标</a:t>
                      </a:r>
                      <a:endParaRPr lang="zh-CN" altLang="en-US" sz="1800" b="0" u="none">
                        <a:solidFill>
                          <a:schemeClr val="tx1"/>
                        </a:solidFill>
                      </a:endParaRPr>
                    </a:p>
                    <a:p>
                      <a:pPr marL="0" indent="0" algn="ctr">
                        <a:buNone/>
                      </a:pPr>
                      <a:r>
                        <a:rPr lang="zh-CN" altLang="en-US" sz="1800" b="0" u="none">
                          <a:solidFill>
                            <a:schemeClr val="tx1"/>
                          </a:solidFill>
                        </a:rPr>
                        <a:t>(5~l</a:t>
                      </a:r>
                      <a:r>
                        <a:rPr lang="en-US" altLang="zh-CN" sz="1800" b="0" u="none">
                          <a:solidFill>
                            <a:schemeClr val="tx1"/>
                          </a:solidFill>
                        </a:rPr>
                        <a:t>0</a:t>
                      </a:r>
                      <a:r>
                        <a:rPr lang="zh-CN" altLang="en-US" sz="1800" b="0" u="none">
                          <a:solidFill>
                            <a:schemeClr val="tx1"/>
                          </a:solidFill>
                        </a:rPr>
                        <a:t>km路段)</a:t>
                      </a:r>
                      <a:endParaRPr lang="zh-CN" altLang="en-US" sz="1800" b="0" u="none">
                        <a:solidFill>
                          <a:schemeClr val="tx1"/>
                        </a:solidFill>
                      </a:endParaRPr>
                    </a:p>
                  </a:txBody>
                  <a:tcPr marL="0" marR="0" marT="0" marB="1"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c>
                  <a:txBody>
                    <a:bodyPr/>
                    <a:lstStyle/>
                    <a:p>
                      <a:pPr algn="ctr">
                        <a:buNone/>
                      </a:pPr>
                      <a:endParaRPr lang="zh-CN" altLang="en-US">
                        <a:solidFill>
                          <a:schemeClr val="tx1"/>
                        </a:solidFill>
                      </a:endParaRPr>
                    </a:p>
                    <a:p>
                      <a:pPr algn="ctr">
                        <a:buNone/>
                      </a:pPr>
                      <a:r>
                        <a:rPr lang="zh-CN" altLang="en-US">
                          <a:solidFill>
                            <a:schemeClr val="tx1"/>
                          </a:solidFill>
                        </a:rPr>
                        <a:t>标线*，突起路标等</a:t>
                      </a:r>
                      <a:endParaRPr lang="zh-CN" altLang="en-US">
                        <a:solidFill>
                          <a:schemeClr val="tx1"/>
                        </a:solidFill>
                      </a:endParaRPr>
                    </a:p>
                  </a:txBody>
                  <a:tcPr marL="91448" marR="91448">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r>
              <a:tr h="834390">
                <a:tc vMerge="1">
                  <a:tcPr>
                    <a:lnL w="12700">
                      <a:solidFill>
                        <a:schemeClr val="tx1"/>
                      </a:solidFill>
                      <a:prstDash val="solid"/>
                    </a:lnL>
                    <a:lnR w="12700">
                      <a:solidFill>
                        <a:schemeClr val="tx1"/>
                      </a:solidFill>
                      <a:prstDash val="solid"/>
                    </a:lnR>
                  </a:tcPr>
                </a:tc>
                <a:tc>
                  <a:txBody>
                    <a:bodyPr/>
                    <a:lstStyle/>
                    <a:p>
                      <a:pPr marL="0" indent="0" algn="ctr">
                        <a:buNone/>
                      </a:pPr>
                      <a:r>
                        <a:rPr lang="zh-CN" altLang="en-US" sz="1800" b="0" u="none">
                          <a:solidFill>
                            <a:schemeClr val="tx1"/>
                          </a:solidFill>
                        </a:rPr>
                        <a:t>护栏*、轮廓标</a:t>
                      </a:r>
                      <a:endParaRPr lang="zh-CN" altLang="en-US" sz="1800" b="0" u="none">
                        <a:solidFill>
                          <a:schemeClr val="tx1"/>
                        </a:solidFill>
                      </a:endParaRPr>
                    </a:p>
                    <a:p>
                      <a:pPr marL="0" indent="0" algn="ctr">
                        <a:buNone/>
                      </a:pPr>
                      <a:r>
                        <a:rPr lang="zh-CN" altLang="en-US" sz="1800" b="0" u="none">
                          <a:solidFill>
                            <a:schemeClr val="tx1"/>
                          </a:solidFill>
                        </a:rPr>
                        <a:t>(5~l</a:t>
                      </a:r>
                      <a:r>
                        <a:rPr lang="en-US" altLang="zh-CN" sz="1800" b="0" u="none">
                          <a:solidFill>
                            <a:schemeClr val="tx1"/>
                          </a:solidFill>
                        </a:rPr>
                        <a:t>0</a:t>
                      </a:r>
                      <a:r>
                        <a:rPr lang="zh-CN" altLang="en-US" sz="1800" b="0" u="none">
                          <a:solidFill>
                            <a:schemeClr val="tx1"/>
                          </a:solidFill>
                        </a:rPr>
                        <a:t>km路段）</a:t>
                      </a:r>
                      <a:endParaRPr lang="zh-CN" altLang="en-US" sz="1800" b="0" u="none">
                        <a:solidFill>
                          <a:schemeClr val="tx1"/>
                        </a:solidFill>
                      </a:endParaRPr>
                    </a:p>
                  </a:txBody>
                  <a:tcPr marL="0" marR="0" marT="0" marB="1"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c>
                  <a:txBody>
                    <a:bodyPr/>
                    <a:lstStyle/>
                    <a:p>
                      <a:pPr algn="ctr">
                        <a:buNone/>
                      </a:pPr>
                      <a:r>
                        <a:rPr lang="zh-CN" altLang="en-US">
                          <a:solidFill>
                            <a:schemeClr val="tx1"/>
                          </a:solidFill>
                        </a:rPr>
                        <a:t>波形梁护栏*，缆索护栏*，混凝土护栏*，轮廓标等</a:t>
                      </a:r>
                      <a:endParaRPr lang="zh-CN" altLang="en-US">
                        <a:solidFill>
                          <a:schemeClr val="tx1"/>
                        </a:solidFill>
                      </a:endParaRPr>
                    </a:p>
                  </a:txBody>
                  <a:tcPr marL="91448" marR="91448">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r>
              <a:tr h="835025">
                <a:tc vMerge="1">
                  <a:tcPr>
                    <a:lnL w="12700">
                      <a:solidFill>
                        <a:schemeClr val="tx1"/>
                      </a:solidFill>
                      <a:prstDash val="solid"/>
                    </a:lnL>
                    <a:lnR w="12700">
                      <a:solidFill>
                        <a:schemeClr val="tx1"/>
                      </a:solidFill>
                      <a:prstDash val="solid"/>
                    </a:lnR>
                  </a:tcPr>
                </a:tc>
                <a:tc>
                  <a:txBody>
                    <a:bodyPr/>
                    <a:lstStyle/>
                    <a:p>
                      <a:pPr marL="0" indent="0" algn="ctr">
                        <a:buNone/>
                      </a:pPr>
                      <a:r>
                        <a:rPr lang="zh-CN" altLang="en-US" sz="1800" b="0" u="none">
                          <a:solidFill>
                            <a:schemeClr val="tx1"/>
                          </a:solidFill>
                        </a:rPr>
                        <a:t>防眩设施</a:t>
                      </a:r>
                      <a:endParaRPr lang="zh-CN" altLang="en-US" sz="1800" b="0" u="none">
                        <a:solidFill>
                          <a:schemeClr val="tx1"/>
                        </a:solidFill>
                      </a:endParaRPr>
                    </a:p>
                    <a:p>
                      <a:pPr marL="0" indent="0" algn="ctr">
                        <a:buNone/>
                      </a:pPr>
                      <a:r>
                        <a:rPr lang="zh-CN" altLang="en-US" sz="1800" b="0" u="none">
                          <a:solidFill>
                            <a:schemeClr val="tx1"/>
                          </a:solidFill>
                        </a:rPr>
                        <a:t>(5~l</a:t>
                      </a:r>
                      <a:r>
                        <a:rPr lang="en-US" altLang="zh-CN" sz="1800" b="0" u="none">
                          <a:solidFill>
                            <a:schemeClr val="tx1"/>
                          </a:solidFill>
                        </a:rPr>
                        <a:t>0</a:t>
                      </a:r>
                      <a:r>
                        <a:rPr lang="zh-CN" altLang="en-US" sz="1800" b="0" u="none">
                          <a:solidFill>
                            <a:schemeClr val="tx1"/>
                          </a:solidFill>
                        </a:rPr>
                        <a:t>km路段)</a:t>
                      </a:r>
                      <a:endParaRPr lang="zh-CN" altLang="en-US" sz="1800" b="0" u="none">
                        <a:solidFill>
                          <a:schemeClr val="tx1"/>
                        </a:solidFill>
                      </a:endParaRPr>
                    </a:p>
                  </a:txBody>
                  <a:tcPr marL="0" marR="0" marT="0" marB="1"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c>
                  <a:txBody>
                    <a:bodyPr/>
                    <a:lstStyle/>
                    <a:p>
                      <a:pPr algn="ctr">
                        <a:buNone/>
                      </a:pPr>
                      <a:endParaRPr lang="zh-CN" altLang="en-US">
                        <a:solidFill>
                          <a:schemeClr val="tx1"/>
                        </a:solidFill>
                      </a:endParaRPr>
                    </a:p>
                    <a:p>
                      <a:pPr algn="ctr">
                        <a:buNone/>
                      </a:pPr>
                      <a:r>
                        <a:rPr lang="zh-CN" altLang="en-US">
                          <a:solidFill>
                            <a:schemeClr val="tx1"/>
                          </a:solidFill>
                        </a:rPr>
                        <a:t>防眩板、网等</a:t>
                      </a:r>
                      <a:endParaRPr lang="zh-CN" altLang="en-US">
                        <a:solidFill>
                          <a:schemeClr val="tx1"/>
                        </a:solidFill>
                      </a:endParaRPr>
                    </a:p>
                  </a:txBody>
                  <a:tcPr marL="91448" marR="91448">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r>
              <a:tr h="834390">
                <a:tc vMerge="1">
                  <a:tcPr>
                    <a:lnL w="12700">
                      <a:solidFill>
                        <a:schemeClr val="tx1"/>
                      </a:solidFill>
                      <a:prstDash val="solid"/>
                    </a:lnL>
                    <a:lnR w="12700">
                      <a:solidFill>
                        <a:schemeClr val="tx1"/>
                      </a:solidFill>
                      <a:prstDash val="solid"/>
                    </a:lnR>
                    <a:lnB w="12700">
                      <a:solidFill>
                        <a:schemeClr val="tx1"/>
                      </a:solidFill>
                      <a:prstDash val="solid"/>
                    </a:lnB>
                  </a:tcPr>
                </a:tc>
                <a:tc>
                  <a:txBody>
                    <a:bodyPr/>
                    <a:lstStyle/>
                    <a:p>
                      <a:pPr marL="0" indent="0" algn="ctr">
                        <a:buNone/>
                      </a:pPr>
                      <a:r>
                        <a:rPr lang="zh-CN" altLang="en-US" sz="1800" b="0" u="none">
                          <a:solidFill>
                            <a:schemeClr val="tx1"/>
                          </a:solidFill>
                        </a:rPr>
                        <a:t>隔离栅、防落网(5~l</a:t>
                      </a:r>
                      <a:r>
                        <a:rPr lang="en-US" altLang="zh-CN" sz="1800" b="0" u="none">
                          <a:solidFill>
                            <a:schemeClr val="tx1"/>
                          </a:solidFill>
                        </a:rPr>
                        <a:t>0</a:t>
                      </a:r>
                      <a:r>
                        <a:rPr lang="zh-CN" altLang="en-US" sz="1800" b="0" u="none">
                          <a:solidFill>
                            <a:schemeClr val="tx1"/>
                          </a:solidFill>
                        </a:rPr>
                        <a:t>km路段)</a:t>
                      </a:r>
                      <a:endParaRPr lang="zh-CN" altLang="en-US" sz="1800" b="0" u="none">
                        <a:solidFill>
                          <a:schemeClr val="tx1"/>
                        </a:solidFill>
                      </a:endParaRPr>
                    </a:p>
                  </a:txBody>
                  <a:tcPr marL="0" marR="0" marT="0" marB="1"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c>
                  <a:txBody>
                    <a:bodyPr/>
                    <a:lstStyle/>
                    <a:p>
                      <a:pPr algn="ctr">
                        <a:buNone/>
                      </a:pPr>
                      <a:endParaRPr lang="zh-CN" altLang="en-US">
                        <a:solidFill>
                          <a:schemeClr val="tx1"/>
                        </a:solidFill>
                      </a:endParaRPr>
                    </a:p>
                    <a:p>
                      <a:pPr algn="ctr">
                        <a:buNone/>
                      </a:pPr>
                      <a:r>
                        <a:rPr lang="zh-CN" altLang="en-US">
                          <a:solidFill>
                            <a:schemeClr val="tx1"/>
                          </a:solidFill>
                        </a:rPr>
                        <a:t>隔离栅、防落网等</a:t>
                      </a:r>
                      <a:endParaRPr lang="zh-CN" altLang="en-US">
                        <a:solidFill>
                          <a:schemeClr val="tx1"/>
                        </a:solidFill>
                      </a:endParaRPr>
                    </a:p>
                  </a:txBody>
                  <a:tcPr marL="91448" marR="91448">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r>
            </a:tbl>
          </a:graphicData>
        </a:graphic>
      </p:graphicFrame>
    </p:spTree>
  </p:cSld>
  <p:clrMapOvr>
    <a:masterClrMapping/>
  </p:clrMapOvr>
  <p:transition>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p:sp>
        <p:nvSpPr>
          <p:cNvPr id="2" name="标题 1"/>
          <p:cNvSpPr>
            <a:spLocks noGrp="1"/>
          </p:cNvSpPr>
          <p:nvPr>
            <p:ph type="title"/>
          </p:nvPr>
        </p:nvSpPr>
        <p:spPr bwMode="auto">
          <a:ln/>
          <a:effectLst/>
          <a:scene3d>
            <a:camera prst="orthographicFront"/>
            <a:lightRig rig="balanced" dir="t"/>
          </a:scene3d>
          <a:sp3d prstMaterial="plastic"/>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400" b="0" i="0" u="none" strike="noStrike" kern="1200" cap="none" spc="0" normalizeH="0" baseline="0" noProof="1">
                <a:ln w="22225">
                  <a:solidFill>
                    <a:schemeClr val="accent2"/>
                  </a:solidFill>
                  <a:prstDash val="solid"/>
                </a:ln>
                <a:solidFill>
                  <a:schemeClr val="accent2">
                    <a:lumMod val="40000"/>
                    <a:lumOff val="60000"/>
                  </a:schemeClr>
                </a:solidFill>
                <a:effectLst/>
                <a:uLnTx/>
                <a:uFillTx/>
                <a:latin typeface="+mj-lt"/>
                <a:ea typeface="+mj-ea"/>
                <a:cs typeface="+mj-cs"/>
              </a:rPr>
              <a:t>工作内容</a:t>
            </a:r>
            <a:endParaRPr kumimoji="0" lang="zh-CN" altLang="en-US" sz="4400" b="0" i="0" u="none" strike="noStrike" kern="1200" cap="none" spc="0" normalizeH="0" baseline="0" noProof="1">
              <a:ln w="22225">
                <a:solidFill>
                  <a:schemeClr val="accent2"/>
                </a:solidFill>
                <a:prstDash val="solid"/>
              </a:ln>
              <a:solidFill>
                <a:schemeClr val="accent2">
                  <a:lumMod val="40000"/>
                  <a:lumOff val="60000"/>
                </a:schemeClr>
              </a:solidFill>
              <a:effectLst/>
              <a:uLnTx/>
              <a:uFillTx/>
              <a:latin typeface="+mj-lt"/>
              <a:ea typeface="+mj-ea"/>
              <a:cs typeface="+mj-cs"/>
            </a:endParaRPr>
          </a:p>
        </p:txBody>
      </p:sp>
      <p:sp>
        <p:nvSpPr>
          <p:cNvPr id="23555" name="内容占位符 2"/>
          <p:cNvSpPr>
            <a:spLocks noGrp="1"/>
          </p:cNvSpPr>
          <p:nvPr>
            <p:ph idx="1"/>
          </p:nvPr>
        </p:nvSpPr>
        <p:spPr>
          <a:ln/>
        </p:spPr>
        <p:txBody>
          <a:bodyPr vert="horz" wrap="square" lIns="91440" tIns="45720" rIns="91440" bIns="45720" anchor="t" anchorCtr="0"/>
          <a:p>
            <a:pPr eaLnBrk="1" hangingPunct="1"/>
            <a:r>
              <a:rPr lang="zh-CN" altLang="en-US" dirty="0">
                <a:solidFill>
                  <a:schemeClr val="tx2"/>
                </a:solidFill>
              </a:rPr>
              <a:t>1、当日施工内容及实际完成情况。</a:t>
            </a:r>
            <a:endParaRPr lang="zh-CN" altLang="en-US" dirty="0">
              <a:solidFill>
                <a:schemeClr val="tx2"/>
              </a:solidFill>
            </a:endParaRPr>
          </a:p>
          <a:p>
            <a:pPr eaLnBrk="1" hangingPunct="1"/>
            <a:r>
              <a:rPr lang="zh-CN" altLang="en-US" dirty="0">
                <a:solidFill>
                  <a:schemeClr val="tx2"/>
                </a:solidFill>
              </a:rPr>
              <a:t>2、施工现场有关会议的主要内容。</a:t>
            </a:r>
            <a:endParaRPr lang="zh-CN" altLang="en-US" dirty="0">
              <a:solidFill>
                <a:schemeClr val="tx2"/>
              </a:solidFill>
            </a:endParaRPr>
          </a:p>
          <a:p>
            <a:pPr eaLnBrk="1" hangingPunct="1"/>
            <a:r>
              <a:rPr lang="zh-CN" altLang="en-US" dirty="0">
                <a:solidFill>
                  <a:schemeClr val="tx2"/>
                </a:solidFill>
              </a:rPr>
              <a:t>3、有关领导、主管部门或各种检查组对工程施工技术、质量、安全方面的检查意见和决定。</a:t>
            </a:r>
            <a:endParaRPr lang="zh-CN" altLang="en-US" dirty="0">
              <a:solidFill>
                <a:schemeClr val="tx2"/>
              </a:solidFill>
            </a:endParaRPr>
          </a:p>
          <a:p>
            <a:pPr eaLnBrk="1" hangingPunct="1"/>
            <a:r>
              <a:rPr lang="zh-CN" altLang="en-US" dirty="0">
                <a:solidFill>
                  <a:schemeClr val="tx2"/>
                </a:solidFill>
              </a:rPr>
              <a:t>4、建设单位、监理单位对工程施工提出的技术、质量要求、意见及采纳实施情况。</a:t>
            </a:r>
            <a:endParaRPr lang="zh-CN" altLang="en-US" dirty="0">
              <a:solidFill>
                <a:schemeClr val="tx2"/>
              </a:solidFill>
            </a:endParaRPr>
          </a:p>
        </p:txBody>
      </p:sp>
    </p:spTree>
  </p:cSld>
  <p:clrMapOvr>
    <a:masterClrMapping/>
  </p:clrMapOvr>
  <p:transition>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ECDBDB">
                <a:alpha val="100000"/>
              </a:srgbClr>
            </a:gs>
            <a:gs pos="74001">
              <a:srgbClr val="B7C1DD">
                <a:alpha val="100000"/>
              </a:srgbClr>
            </a:gs>
            <a:gs pos="83000">
              <a:srgbClr val="B7C1DD">
                <a:alpha val="100000"/>
              </a:srgbClr>
            </a:gs>
            <a:gs pos="100000">
              <a:srgbClr val="CFD6E8">
                <a:alpha val="100000"/>
              </a:srgbClr>
            </a:gs>
          </a:gsLst>
          <a:lin ang="5400000"/>
          <a:tileRect/>
        </a:gradFill>
        <a:effectLst/>
      </p:bgPr>
    </p:bg>
    <p:spTree>
      <p:nvGrpSpPr>
        <p:cNvPr id="1" name=""/>
        <p:cNvGrpSpPr/>
        <p:nvPr/>
      </p:nvGrpSpPr>
      <p:grpSpPr/>
      <p:sp>
        <p:nvSpPr>
          <p:cNvPr id="2" name="标题 1"/>
          <p:cNvSpPr>
            <a:spLocks noGrp="1"/>
          </p:cNvSpPr>
          <p:nvPr>
            <p:ph type="title"/>
          </p:nvPr>
        </p:nvSpPr>
        <p:spPr bwMode="auto">
          <a:ln/>
          <a:effectLst/>
          <a:scene3d>
            <a:camera prst="orthographicFront"/>
            <a:lightRig rig="balanced" dir="t"/>
          </a:scene3d>
          <a:sp3d prstMaterial="plastic"/>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400" b="0" i="0" u="none" strike="noStrike" kern="1200" cap="none" spc="0" normalizeH="0" baseline="0" noProof="1">
                <a:ln w="22225">
                  <a:solidFill>
                    <a:schemeClr val="accent2"/>
                  </a:solidFill>
                  <a:prstDash val="solid"/>
                </a:ln>
                <a:solidFill>
                  <a:schemeClr val="accent2">
                    <a:lumMod val="40000"/>
                    <a:lumOff val="60000"/>
                  </a:schemeClr>
                </a:solidFill>
                <a:effectLst/>
                <a:uLnTx/>
                <a:uFillTx/>
                <a:latin typeface="+mj-lt"/>
                <a:ea typeface="+mj-ea"/>
                <a:cs typeface="+mj-cs"/>
              </a:rPr>
              <a:t>检验内容</a:t>
            </a:r>
            <a:endParaRPr kumimoji="0" lang="zh-CN" altLang="en-US" sz="4400" b="0" i="0" u="none" strike="noStrike" kern="1200" cap="none" spc="0" normalizeH="0" baseline="0" noProof="1">
              <a:ln w="22225">
                <a:solidFill>
                  <a:schemeClr val="accent2"/>
                </a:solidFill>
                <a:prstDash val="solid"/>
              </a:ln>
              <a:solidFill>
                <a:schemeClr val="accent2">
                  <a:lumMod val="40000"/>
                  <a:lumOff val="60000"/>
                </a:schemeClr>
              </a:solidFill>
              <a:effectLst/>
              <a:uLnTx/>
              <a:uFillTx/>
              <a:latin typeface="+mj-lt"/>
              <a:ea typeface="+mj-ea"/>
              <a:cs typeface="+mj-cs"/>
            </a:endParaRPr>
          </a:p>
        </p:txBody>
      </p:sp>
      <p:sp>
        <p:nvSpPr>
          <p:cNvPr id="24579" name="内容占位符 2"/>
          <p:cNvSpPr>
            <a:spLocks noGrp="1"/>
          </p:cNvSpPr>
          <p:nvPr>
            <p:ph idx="1"/>
          </p:nvPr>
        </p:nvSpPr>
        <p:spPr>
          <a:ln/>
        </p:spPr>
        <p:txBody>
          <a:bodyPr vert="horz" wrap="square" lIns="91440" tIns="45720" rIns="91440" bIns="45720" anchor="t" anchorCtr="0"/>
          <a:p>
            <a:pPr eaLnBrk="1" hangingPunct="1"/>
            <a:r>
              <a:rPr lang="zh-CN" altLang="en-US" dirty="0">
                <a:solidFill>
                  <a:schemeClr val="tx2"/>
                </a:solidFill>
              </a:rPr>
              <a:t>1、隐蔽工程验收情况。应写明隐蔽的内容、部位、分项工程、验收人员、验收结论等。</a:t>
            </a:r>
            <a:endParaRPr lang="zh-CN" altLang="en-US" dirty="0">
              <a:solidFill>
                <a:schemeClr val="tx2"/>
              </a:solidFill>
            </a:endParaRPr>
          </a:p>
          <a:p>
            <a:pPr eaLnBrk="1" hangingPunct="1"/>
            <a:r>
              <a:rPr lang="zh-CN" altLang="en-US" dirty="0">
                <a:solidFill>
                  <a:schemeClr val="tx2"/>
                </a:solidFill>
              </a:rPr>
              <a:t>2、试块制作情况。应写明试块名称、部位、试块组数。</a:t>
            </a:r>
            <a:endParaRPr lang="zh-CN" altLang="en-US" dirty="0">
              <a:solidFill>
                <a:schemeClr val="tx2"/>
              </a:solidFill>
            </a:endParaRPr>
          </a:p>
          <a:p>
            <a:pPr eaLnBrk="1" hangingPunct="1"/>
            <a:r>
              <a:rPr lang="zh-CN" altLang="en-US" dirty="0">
                <a:solidFill>
                  <a:schemeClr val="tx2"/>
                </a:solidFill>
              </a:rPr>
              <a:t>3、材料进场、送检情况。应写明批号、数量、生产厂家以及进场材料的验收情况，以后补上送检后的检验结果。</a:t>
            </a:r>
            <a:endParaRPr lang="zh-CN" altLang="en-US" dirty="0">
              <a:solidFill>
                <a:schemeClr val="tx2"/>
              </a:solidFill>
            </a:endParaRPr>
          </a:p>
        </p:txBody>
      </p:sp>
    </p:spTree>
  </p:cSld>
  <p:clrMapOvr>
    <a:masterClrMapping/>
  </p:clrMapOvr>
  <p:transition>
    <p:cut/>
  </p:transition>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ECDBDB">
                <a:alpha val="100000"/>
              </a:srgbClr>
            </a:gs>
            <a:gs pos="74001">
              <a:srgbClr val="B7C1DD">
                <a:alpha val="100000"/>
              </a:srgbClr>
            </a:gs>
            <a:gs pos="83000">
              <a:srgbClr val="B7C1DD">
                <a:alpha val="100000"/>
              </a:srgbClr>
            </a:gs>
            <a:gs pos="100000">
              <a:srgbClr val="CFD6E8">
                <a:alpha val="100000"/>
              </a:srgbClr>
            </a:gs>
          </a:gsLst>
          <a:lin ang="5400000"/>
          <a:tileRect/>
        </a:gradFill>
        <a:effectLst/>
      </p:bgPr>
    </p:bg>
    <p:spTree>
      <p:nvGrpSpPr>
        <p:cNvPr id="1" name=""/>
        <p:cNvGrpSpPr/>
        <p:nvPr/>
      </p:nvGrpSpPr>
      <p:grpSpPr/>
      <p:sp>
        <p:nvSpPr>
          <p:cNvPr id="2" name="标题 1"/>
          <p:cNvSpPr>
            <a:spLocks noGrp="1"/>
          </p:cNvSpPr>
          <p:nvPr>
            <p:ph type="title"/>
          </p:nvPr>
        </p:nvSpPr>
        <p:spPr bwMode="auto">
          <a:ln/>
          <a:effectLst/>
          <a:scene3d>
            <a:camera prst="orthographicFront"/>
            <a:lightRig rig="balanced" dir="t"/>
          </a:scene3d>
          <a:sp3d prstMaterial="plastic"/>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400" b="0" i="0" u="none" strike="noStrike" kern="1200" cap="none" spc="0" normalizeH="0" baseline="0" noProof="1">
                <a:ln>
                  <a:noFill/>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uLnTx/>
                <a:uFillTx/>
                <a:latin typeface="+mj-lt"/>
                <a:ea typeface="+mj-ea"/>
                <a:cs typeface="+mj-cs"/>
              </a:rPr>
              <a:t>检查内容</a:t>
            </a:r>
            <a:endParaRPr kumimoji="0" lang="zh-CN" altLang="en-US" sz="4400" b="0" i="0" u="none" strike="noStrike" kern="1200" cap="none" spc="0" normalizeH="0" baseline="0" noProof="1">
              <a:ln>
                <a:noFill/>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uLnTx/>
              <a:uFillTx/>
              <a:latin typeface="+mj-lt"/>
              <a:ea typeface="+mj-ea"/>
              <a:cs typeface="+mj-cs"/>
            </a:endParaRPr>
          </a:p>
        </p:txBody>
      </p:sp>
      <p:sp>
        <p:nvSpPr>
          <p:cNvPr id="25603" name="内容占位符 2"/>
          <p:cNvSpPr>
            <a:spLocks noGrp="1"/>
          </p:cNvSpPr>
          <p:nvPr>
            <p:ph idx="1"/>
          </p:nvPr>
        </p:nvSpPr>
        <p:spPr>
          <a:ln/>
        </p:spPr>
        <p:txBody>
          <a:bodyPr vert="horz" wrap="square" lIns="91440" tIns="45720" rIns="91440" bIns="45720" anchor="t" anchorCtr="0"/>
          <a:p>
            <a:pPr eaLnBrk="1" hangingPunct="1"/>
            <a:r>
              <a:rPr lang="zh-CN" altLang="en-US" dirty="0">
                <a:solidFill>
                  <a:schemeClr val="tx2"/>
                </a:solidFill>
              </a:rPr>
              <a:t>1、质量检查情况：当日混凝土浇注及成型、钢筋安装及焊接、砌体、模板安拆、抹灰、等的质量检查和处理记录；混凝土养护记录，砂浆、混凝土外加剂掺用量。</a:t>
            </a:r>
            <a:endParaRPr lang="zh-CN" altLang="en-US" dirty="0">
              <a:solidFill>
                <a:schemeClr val="tx2"/>
              </a:solidFill>
            </a:endParaRPr>
          </a:p>
          <a:p>
            <a:pPr eaLnBrk="1" hangingPunct="1"/>
            <a:r>
              <a:rPr lang="zh-CN" altLang="en-US" dirty="0">
                <a:solidFill>
                  <a:schemeClr val="tx2"/>
                </a:solidFill>
              </a:rPr>
              <a:t>2、安全检查情况及安全隐患处理（纠正）情况。</a:t>
            </a:r>
            <a:endParaRPr lang="zh-CN" altLang="en-US" dirty="0">
              <a:solidFill>
                <a:schemeClr val="tx2"/>
              </a:solidFill>
            </a:endParaRPr>
          </a:p>
          <a:p>
            <a:pPr eaLnBrk="1" hangingPunct="1"/>
            <a:r>
              <a:rPr lang="zh-CN" altLang="en-US" dirty="0">
                <a:solidFill>
                  <a:schemeClr val="tx2"/>
                </a:solidFill>
              </a:rPr>
              <a:t>3、其他检查情况，如文明施工及场容场貌管理情况等。</a:t>
            </a:r>
            <a:endParaRPr lang="zh-CN" altLang="en-US" dirty="0">
              <a:solidFill>
                <a:schemeClr val="tx2"/>
              </a:solidFill>
            </a:endParaRP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ECDBDB">
                <a:alpha val="100000"/>
              </a:srgbClr>
            </a:gs>
            <a:gs pos="74001">
              <a:srgbClr val="B7C1DD">
                <a:alpha val="100000"/>
              </a:srgbClr>
            </a:gs>
            <a:gs pos="83000">
              <a:srgbClr val="B7C1DD">
                <a:alpha val="100000"/>
              </a:srgbClr>
            </a:gs>
            <a:gs pos="100000">
              <a:srgbClr val="CFD6E8">
                <a:alpha val="100000"/>
              </a:srgbClr>
            </a:gs>
          </a:gsLst>
          <a:lin ang="5400000"/>
          <a:tileRect/>
        </a:gradFill>
        <a:effectLst/>
      </p:bgPr>
    </p:bg>
    <p:spTree>
      <p:nvGrpSpPr>
        <p:cNvPr id="1" name=""/>
        <p:cNvGrpSpPr/>
        <p:nvPr/>
      </p:nvGrpSpPr>
      <p:grpSpPr/>
      <p:sp>
        <p:nvSpPr>
          <p:cNvPr id="2" name="标题 1"/>
          <p:cNvSpPr>
            <a:spLocks noGrp="1"/>
          </p:cNvSpPr>
          <p:nvPr>
            <p:ph type="title"/>
          </p:nvPr>
        </p:nvSpPr>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400" b="0" i="0" u="none" strike="noStrike" kern="1200" cap="none" spc="0" normalizeH="0" baseline="0" noProof="1">
                <a:ln>
                  <a:noFill/>
                </a:ln>
                <a:solidFill>
                  <a:schemeClr val="accent1"/>
                </a:solidFill>
                <a:effectLst>
                  <a:outerShdw blurRad="38100" dist="25400" dir="5400000" algn="ctr" rotWithShape="0">
                    <a:srgbClr val="6E747A">
                      <a:alpha val="43000"/>
                    </a:srgbClr>
                  </a:outerShdw>
                </a:effectLst>
                <a:uLnTx/>
                <a:uFillTx/>
                <a:latin typeface="+mj-lt"/>
                <a:ea typeface="+mj-ea"/>
                <a:cs typeface="+mj-cs"/>
              </a:rPr>
              <a:t>其他内容</a:t>
            </a:r>
            <a:endParaRPr kumimoji="0" lang="zh-CN" altLang="en-US" sz="4400" b="0" i="0" u="none" strike="noStrike" kern="1200" cap="none" spc="0" normalizeH="0" baseline="0" noProof="1">
              <a:ln>
                <a:noFill/>
              </a:ln>
              <a:solidFill>
                <a:schemeClr val="accent1"/>
              </a:solidFill>
              <a:effectLst>
                <a:outerShdw blurRad="38100" dist="25400" dir="5400000" algn="ctr" rotWithShape="0">
                  <a:srgbClr val="6E747A">
                    <a:alpha val="43000"/>
                  </a:srgbClr>
                </a:outerShdw>
              </a:effectLst>
              <a:uLnTx/>
              <a:uFillTx/>
              <a:latin typeface="+mj-lt"/>
              <a:ea typeface="+mj-ea"/>
              <a:cs typeface="+mj-cs"/>
            </a:endParaRPr>
          </a:p>
        </p:txBody>
      </p:sp>
      <p:sp>
        <p:nvSpPr>
          <p:cNvPr id="26627" name="内容占位符 2"/>
          <p:cNvSpPr>
            <a:spLocks noGrp="1"/>
          </p:cNvSpPr>
          <p:nvPr>
            <p:ph idx="1"/>
          </p:nvPr>
        </p:nvSpPr>
        <p:spPr>
          <a:ln/>
        </p:spPr>
        <p:txBody>
          <a:bodyPr vert="horz" wrap="square" lIns="91440" tIns="45720" rIns="91440" bIns="45720" anchor="t" anchorCtr="0"/>
          <a:p>
            <a:pPr eaLnBrk="1" hangingPunct="1"/>
            <a:r>
              <a:rPr lang="zh-CN" altLang="en-US" dirty="0">
                <a:solidFill>
                  <a:srgbClr val="753D3D"/>
                </a:solidFill>
              </a:rPr>
              <a:t>1、设计变更、技术核定通知及执行情况。2、施工任务交底、技术交底、安全技术交底情况。</a:t>
            </a:r>
            <a:endParaRPr lang="zh-CN" altLang="en-US" dirty="0">
              <a:solidFill>
                <a:srgbClr val="753D3D"/>
              </a:solidFill>
            </a:endParaRPr>
          </a:p>
          <a:p>
            <a:pPr eaLnBrk="1" hangingPunct="1"/>
            <a:r>
              <a:rPr lang="zh-CN" altLang="en-US" dirty="0">
                <a:solidFill>
                  <a:srgbClr val="753D3D"/>
                </a:solidFill>
              </a:rPr>
              <a:t>3、停电、停水、停工情况。</a:t>
            </a:r>
            <a:endParaRPr lang="zh-CN" altLang="en-US" dirty="0">
              <a:solidFill>
                <a:srgbClr val="753D3D"/>
              </a:solidFill>
            </a:endParaRPr>
          </a:p>
          <a:p>
            <a:pPr eaLnBrk="1" hangingPunct="1"/>
            <a:r>
              <a:rPr lang="zh-CN" altLang="en-US" dirty="0">
                <a:solidFill>
                  <a:srgbClr val="753D3D"/>
                </a:solidFill>
              </a:rPr>
              <a:t>4、施工机械故障及处理情况。</a:t>
            </a:r>
            <a:endParaRPr lang="zh-CN" altLang="en-US" dirty="0">
              <a:solidFill>
                <a:srgbClr val="753D3D"/>
              </a:solidFill>
            </a:endParaRPr>
          </a:p>
          <a:p>
            <a:pPr eaLnBrk="1" hangingPunct="1"/>
            <a:r>
              <a:rPr lang="zh-CN" altLang="en-US" dirty="0">
                <a:solidFill>
                  <a:srgbClr val="753D3D"/>
                </a:solidFill>
              </a:rPr>
              <a:t>5、冬雨季施工准备及措施执行情况。</a:t>
            </a:r>
            <a:endParaRPr lang="zh-CN" altLang="en-US" dirty="0">
              <a:solidFill>
                <a:srgbClr val="753D3D"/>
              </a:solidFill>
            </a:endParaRPr>
          </a:p>
          <a:p>
            <a:pPr eaLnBrk="1" hangingPunct="1"/>
            <a:r>
              <a:rPr lang="zh-CN" altLang="en-US" dirty="0">
                <a:solidFill>
                  <a:srgbClr val="753D3D"/>
                </a:solidFill>
              </a:rPr>
              <a:t>6、施工中涉及到的特殊措施和施工方法、新技术、新材料的推广使用情况。</a:t>
            </a:r>
            <a:endParaRPr lang="zh-CN" altLang="en-US" dirty="0">
              <a:solidFill>
                <a:srgbClr val="753D3D"/>
              </a:solidFill>
            </a:endParaRPr>
          </a:p>
        </p:txBody>
      </p:sp>
    </p:spTree>
  </p:cSld>
  <p:clrMapOvr>
    <a:masterClrMapping/>
  </p:clrMapOvr>
  <p:transition>
    <p:cover dir="rd"/>
  </p:transition>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ECDBDB">
                <a:alpha val="100000"/>
              </a:srgbClr>
            </a:gs>
            <a:gs pos="74001">
              <a:srgbClr val="B7C1DD">
                <a:alpha val="100000"/>
              </a:srgbClr>
            </a:gs>
            <a:gs pos="83000">
              <a:srgbClr val="B7C1DD">
                <a:alpha val="100000"/>
              </a:srgbClr>
            </a:gs>
            <a:gs pos="100000">
              <a:srgbClr val="CFD6E8">
                <a:alpha val="100000"/>
              </a:srgbClr>
            </a:gs>
          </a:gsLst>
          <a:lin ang="5400000"/>
          <a:tileRect/>
        </a:gradFill>
        <a:effectLst/>
      </p:bgPr>
    </p:bg>
    <p:spTree>
      <p:nvGrpSpPr>
        <p:cNvPr id="1" name=""/>
        <p:cNvGrpSpPr/>
        <p:nvPr/>
      </p:nvGrpSpPr>
      <p:grpSpPr/>
      <p:sp>
        <p:nvSpPr>
          <p:cNvPr id="2" name="标题 1"/>
          <p:cNvSpPr>
            <a:spLocks noGrp="1"/>
          </p:cNvSpPr>
          <p:nvPr>
            <p:ph type="title"/>
          </p:nvPr>
        </p:nvSpPr>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400" b="0" i="0" u="none" strike="noStrike" kern="1200" cap="none" spc="0" normalizeH="0" baseline="0" noProof="1">
                <a:ln>
                  <a:noFill/>
                </a:ln>
                <a:solidFill>
                  <a:schemeClr val="accent1"/>
                </a:solidFill>
                <a:effectLst>
                  <a:outerShdw blurRad="38100" dist="25400" dir="5400000" algn="ctr" rotWithShape="0">
                    <a:srgbClr val="6E747A">
                      <a:alpha val="43000"/>
                    </a:srgbClr>
                  </a:outerShdw>
                </a:effectLst>
                <a:uLnTx/>
                <a:uFillTx/>
                <a:latin typeface="+mj-lt"/>
                <a:ea typeface="+mj-ea"/>
                <a:cs typeface="+mj-cs"/>
              </a:rPr>
              <a:t>填写过程中应注意一些细节</a:t>
            </a:r>
            <a:endParaRPr kumimoji="0" lang="zh-CN" altLang="en-US" sz="4400" b="0" i="0" u="none" strike="noStrike" kern="1200" cap="none" spc="0" normalizeH="0" baseline="0" noProof="1">
              <a:ln>
                <a:noFill/>
              </a:ln>
              <a:solidFill>
                <a:schemeClr val="accent1"/>
              </a:solidFill>
              <a:effectLst>
                <a:outerShdw blurRad="38100" dist="25400" dir="5400000" algn="ctr" rotWithShape="0">
                  <a:srgbClr val="6E747A">
                    <a:alpha val="43000"/>
                  </a:srgbClr>
                </a:outerShdw>
              </a:effectLst>
              <a:uLnTx/>
              <a:uFillTx/>
              <a:latin typeface="+mj-lt"/>
              <a:ea typeface="+mj-ea"/>
              <a:cs typeface="+mj-cs"/>
            </a:endParaRPr>
          </a:p>
        </p:txBody>
      </p:sp>
      <p:sp>
        <p:nvSpPr>
          <p:cNvPr id="3" name="内容占位符 2"/>
          <p:cNvSpPr>
            <a:spLocks noGrp="1"/>
          </p:cNvSpPr>
          <p:nvPr>
            <p:ph idx="1"/>
          </p:nvPr>
        </p:nvSpPr>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0" lang="zh-CN" altLang="en-US" sz="2800" b="0" i="0" u="none" strike="noStrike" kern="1200" cap="none" spc="0" normalizeH="0" baseline="0" noProof="1">
                <a:ln>
                  <a:noFill/>
                </a:ln>
                <a:solidFill>
                  <a:schemeClr val="accent2">
                    <a:lumMod val="75000"/>
                  </a:schemeClr>
                </a:solidFill>
                <a:effectLst/>
                <a:uLnTx/>
                <a:uFillTx/>
                <a:latin typeface="+mn-lt"/>
                <a:ea typeface="+mn-ea"/>
                <a:cs typeface="+mn-cs"/>
              </a:rPr>
              <a:t>1、书写时一定要字迹工整、清晰，最好用仿宋体或正楷字书写。</a:t>
            </a:r>
            <a:endParaRPr kumimoji="0" lang="zh-CN" altLang="en-US" sz="2800" b="0" i="0" u="none" strike="noStrike" kern="1200" cap="none" spc="0" normalizeH="0" baseline="0" noProof="1">
              <a:ln>
                <a:noFill/>
              </a:ln>
              <a:solidFill>
                <a:schemeClr val="accent2">
                  <a:lumMod val="75000"/>
                </a:schemeClr>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0" lang="zh-CN" altLang="en-US" sz="2800" b="0" i="0" u="none" strike="noStrike" kern="1200" cap="none" spc="0" normalizeH="0" baseline="0" noProof="1">
                <a:ln>
                  <a:noFill/>
                </a:ln>
                <a:solidFill>
                  <a:schemeClr val="accent2">
                    <a:lumMod val="75000"/>
                  </a:schemeClr>
                </a:solidFill>
                <a:effectLst/>
                <a:uLnTx/>
                <a:uFillTx/>
                <a:latin typeface="+mn-lt"/>
                <a:ea typeface="+mn-ea"/>
                <a:cs typeface="+mn-cs"/>
              </a:rPr>
              <a:t>2、当日的主要施工内容一定要与施工部位相对应。</a:t>
            </a:r>
            <a:endParaRPr kumimoji="0" lang="zh-CN" altLang="en-US" sz="2800" b="0" i="0" u="none" strike="noStrike" kern="1200" cap="none" spc="0" normalizeH="0" baseline="0" noProof="1">
              <a:ln>
                <a:noFill/>
              </a:ln>
              <a:solidFill>
                <a:schemeClr val="accent2">
                  <a:lumMod val="75000"/>
                </a:schemeClr>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0" lang="zh-CN" altLang="en-US" sz="2800" b="0" i="0" u="none" strike="noStrike" kern="1200" cap="none" spc="0" normalizeH="0" baseline="0" noProof="1">
                <a:ln>
                  <a:noFill/>
                </a:ln>
                <a:solidFill>
                  <a:schemeClr val="accent2">
                    <a:lumMod val="75000"/>
                  </a:schemeClr>
                </a:solidFill>
                <a:effectLst/>
                <a:uLnTx/>
                <a:uFillTx/>
                <a:latin typeface="+mn-lt"/>
                <a:ea typeface="+mn-ea"/>
                <a:cs typeface="+mn-cs"/>
              </a:rPr>
              <a:t>3、养护记录要详细，应包括养护部位、养护方法、养护次数、养护人员、养护结果等。</a:t>
            </a:r>
            <a:endParaRPr kumimoji="0" lang="zh-CN" altLang="en-US" sz="2800" b="0" i="0" u="none" strike="noStrike" kern="1200" cap="none" spc="0" normalizeH="0" baseline="0" noProof="1">
              <a:ln>
                <a:noFill/>
              </a:ln>
              <a:solidFill>
                <a:schemeClr val="accent2">
                  <a:lumMod val="75000"/>
                </a:schemeClr>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0" lang="zh-CN" altLang="en-US" sz="2800" b="0" i="0" u="none" strike="noStrike" kern="1200" cap="none" spc="0" normalizeH="0" baseline="0" noProof="1">
                <a:ln>
                  <a:noFill/>
                </a:ln>
                <a:solidFill>
                  <a:schemeClr val="accent2">
                    <a:lumMod val="75000"/>
                  </a:schemeClr>
                </a:solidFill>
                <a:effectLst/>
                <a:uLnTx/>
                <a:uFillTx/>
                <a:latin typeface="+mn-lt"/>
                <a:ea typeface="+mn-ea"/>
                <a:cs typeface="+mn-cs"/>
              </a:rPr>
              <a:t>4、焊接记录也要详细记录，应包括焊接部位、焊接方式（电弧焊、电渣压力焊、搭接双面焊、搭接单面焊等）、焊接电流、焊条（剂）牌号及规格、焊接人员、焊接数量、检查结果、检查人员等。</a:t>
            </a:r>
            <a:endParaRPr kumimoji="0" lang="zh-CN" altLang="en-US" sz="2800" b="0" i="0" u="none" strike="noStrike" kern="1200" cap="none" spc="0" normalizeH="0" baseline="0" noProof="1">
              <a:ln>
                <a:noFill/>
              </a:ln>
              <a:solidFill>
                <a:schemeClr val="accent2">
                  <a:lumMod val="75000"/>
                </a:schemeClr>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defRPr/>
            </a:pPr>
            <a:endParaRPr kumimoji="0" lang="zh-CN" altLang="en-US" sz="2800" b="0" i="0" u="none" strike="noStrike" kern="1200" cap="none" spc="0" normalizeH="0" baseline="0" noProof="1">
              <a:ln>
                <a:noFill/>
              </a:ln>
              <a:solidFill>
                <a:schemeClr val="tx1"/>
              </a:solidFill>
              <a:effectLst/>
              <a:uLnTx/>
              <a:uFillTx/>
              <a:latin typeface="+mn-lt"/>
              <a:ea typeface="+mn-ea"/>
              <a:cs typeface="+mn-cs"/>
            </a:endParaRPr>
          </a:p>
        </p:txBody>
      </p:sp>
    </p:spTree>
  </p:cSld>
  <p:clrMapOvr>
    <a:masterClrMapping/>
  </p:clrMapOvr>
  <p:transition>
    <p:split orient="vert" dir="in"/>
  </p:transition>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rgbClr val="ECDBDB">
                <a:alpha val="100000"/>
              </a:srgbClr>
            </a:gs>
            <a:gs pos="74001">
              <a:srgbClr val="B7C1DD">
                <a:alpha val="100000"/>
              </a:srgbClr>
            </a:gs>
            <a:gs pos="83000">
              <a:srgbClr val="B7C1DD">
                <a:alpha val="100000"/>
              </a:srgbClr>
            </a:gs>
            <a:gs pos="100000">
              <a:srgbClr val="CFD6E8">
                <a:alpha val="100000"/>
              </a:srgbClr>
            </a:gs>
          </a:gsLst>
          <a:lin ang="5400000"/>
          <a:tileRect/>
        </a:gradFill>
        <a:effectLst/>
      </p:bgPr>
    </p:bg>
    <p:spTree>
      <p:nvGrpSpPr>
        <p:cNvPr id="1" name=""/>
        <p:cNvGrpSpPr/>
        <p:nvPr/>
      </p:nvGrpSpPr>
      <p:grpSpPr/>
      <p:sp>
        <p:nvSpPr>
          <p:cNvPr id="28674" name="内容占位符 2"/>
          <p:cNvSpPr>
            <a:spLocks noGrp="1"/>
          </p:cNvSpPr>
          <p:nvPr>
            <p:ph idx="1"/>
          </p:nvPr>
        </p:nvSpPr>
        <p:spPr>
          <a:xfrm>
            <a:off x="457200" y="573088"/>
            <a:ext cx="8229600" cy="5553075"/>
          </a:xfrm>
          <a:ln/>
        </p:spPr>
        <p:txBody>
          <a:bodyPr vert="horz" wrap="square" lIns="91440" tIns="45720" rIns="91440" bIns="45720" anchor="t" anchorCtr="0"/>
          <a:p>
            <a:pPr eaLnBrk="1" hangingPunct="1"/>
            <a:r>
              <a:rPr lang="zh-CN" altLang="en-US" sz="2800" dirty="0">
                <a:solidFill>
                  <a:srgbClr val="753D3D"/>
                </a:solidFill>
              </a:rPr>
              <a:t>5、其他检查记录一定要具体详细，不能泛泛而谈。检查记录记得很详细还可代替施工记录。</a:t>
            </a:r>
            <a:endParaRPr lang="zh-CN" altLang="en-US" sz="2800" dirty="0">
              <a:solidFill>
                <a:srgbClr val="753D3D"/>
              </a:solidFill>
            </a:endParaRPr>
          </a:p>
          <a:p>
            <a:pPr eaLnBrk="1" hangingPunct="1"/>
            <a:r>
              <a:rPr lang="zh-CN" altLang="en-US" sz="2800" dirty="0">
                <a:solidFill>
                  <a:srgbClr val="753D3D"/>
                </a:solidFill>
              </a:rPr>
              <a:t>6、停水、停电一定要记录清楚起止时间，停水、停电时正在进行什么工作，是否造成损失。</a:t>
            </a:r>
            <a:endParaRPr lang="zh-CN" altLang="en-US" sz="2800" dirty="0">
              <a:solidFill>
                <a:srgbClr val="753D3D"/>
              </a:solidFill>
            </a:endParaRPr>
          </a:p>
          <a:p>
            <a:pPr eaLnBrk="1" hangingPunct="1"/>
            <a:endParaRPr lang="zh-CN" altLang="en-US" dirty="0"/>
          </a:p>
        </p:txBody>
      </p:sp>
    </p:spTree>
  </p:cSld>
  <p:clrMapOvr>
    <a:masterClrMapping/>
  </p:clrMapOvr>
  <p:transition>
    <p:strips dir="rd"/>
  </p:transition>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rgbClr val="ECDBDB">
                <a:alpha val="100000"/>
              </a:srgbClr>
            </a:gs>
            <a:gs pos="74001">
              <a:srgbClr val="B7C1DD">
                <a:alpha val="100000"/>
              </a:srgbClr>
            </a:gs>
            <a:gs pos="83000">
              <a:srgbClr val="B7C1DD">
                <a:alpha val="100000"/>
              </a:srgbClr>
            </a:gs>
            <a:gs pos="100000">
              <a:srgbClr val="CFD6E8">
                <a:alpha val="100000"/>
              </a:srgbClr>
            </a:gs>
          </a:gsLst>
          <a:lin ang="5400000"/>
          <a:tileRect/>
        </a:gradFill>
        <a:effectLst/>
      </p:bgPr>
    </p:bg>
    <p:spTree>
      <p:nvGrpSpPr>
        <p:cNvPr id="1" name=""/>
        <p:cNvGrpSpPr/>
        <p:nvPr/>
      </p:nvGrpSpPr>
      <p:grpSpPr/>
      <p:sp>
        <p:nvSpPr>
          <p:cNvPr id="2" name="标题 1"/>
          <p:cNvSpPr>
            <a:spLocks noGrp="1"/>
          </p:cNvSpPr>
          <p:nvPr>
            <p:ph type="title"/>
          </p:nvPr>
        </p:nvSpPr>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400" b="0" i="0" u="none" strike="noStrike" kern="1200" cap="none" spc="0" normalizeH="0" baseline="0" noProof="1">
                <a:ln>
                  <a:noFill/>
                </a:ln>
                <a:solidFill>
                  <a:schemeClr val="accent1"/>
                </a:solidFill>
                <a:effectLst>
                  <a:outerShdw blurRad="38100" dist="25400" dir="5400000" algn="ctr" rotWithShape="0">
                    <a:srgbClr val="6E747A">
                      <a:alpha val="43000"/>
                    </a:srgbClr>
                  </a:outerShdw>
                </a:effectLst>
                <a:uLnTx/>
                <a:uFillTx/>
                <a:latin typeface="+mj-lt"/>
                <a:ea typeface="+mj-ea"/>
                <a:cs typeface="+mj-cs"/>
              </a:rPr>
              <a:t>安全日志规范书写</a:t>
            </a:r>
            <a:endParaRPr kumimoji="0" lang="zh-CN" altLang="en-US" sz="4400" b="0" i="0" u="none" strike="noStrike" kern="1200" cap="none" spc="0" normalizeH="0" baseline="0" noProof="1">
              <a:ln>
                <a:noFill/>
              </a:ln>
              <a:solidFill>
                <a:schemeClr val="accent1"/>
              </a:solidFill>
              <a:effectLst>
                <a:outerShdw blurRad="38100" dist="25400" dir="5400000" algn="ctr" rotWithShape="0">
                  <a:srgbClr val="6E747A">
                    <a:alpha val="43000"/>
                  </a:srgbClr>
                </a:outerShdw>
              </a:effectLst>
              <a:uLnTx/>
              <a:uFillTx/>
              <a:latin typeface="+mj-lt"/>
              <a:ea typeface="+mj-ea"/>
              <a:cs typeface="+mj-cs"/>
            </a:endParaRPr>
          </a:p>
        </p:txBody>
      </p:sp>
      <p:sp>
        <p:nvSpPr>
          <p:cNvPr id="3" name="内容占位符 2"/>
          <p:cNvSpPr>
            <a:spLocks noGrp="1"/>
          </p:cNvSpPr>
          <p:nvPr>
            <p:ph idx="1"/>
          </p:nvPr>
        </p:nvSpPr>
        <p:spPr bwMode="auto">
          <a:xfrm>
            <a:off x="457200" y="1600200"/>
            <a:ext cx="8229600" cy="4525962"/>
          </a:xfrm>
          <a:ln/>
          <a:effectLst/>
          <a:scene3d>
            <a:camera prst="orthographicFront"/>
            <a:lightRig rig="balanced" dir="t"/>
          </a:scene3d>
          <a:sp3d prstMaterial="plastic"/>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0" lang="zh-CN" altLang="en-US" sz="3200" b="0" i="0" u="none" strike="noStrike" kern="1200" cap="none" spc="0" normalizeH="0" baseline="0" noProof="1">
                <a:ln w="6600">
                  <a:solidFill>
                    <a:schemeClr val="accent2"/>
                  </a:solidFill>
                  <a:prstDash val="solid"/>
                </a:ln>
                <a:solidFill>
                  <a:srgbClr val="FFFFFF"/>
                </a:solidFill>
                <a:effectLst>
                  <a:outerShdw dist="38100" dir="2700000" algn="tl" rotWithShape="0">
                    <a:schemeClr val="accent2"/>
                  </a:outerShdw>
                </a:effectLst>
                <a:uLnTx/>
                <a:uFillTx/>
                <a:latin typeface="+mn-lt"/>
                <a:ea typeface="+mn-ea"/>
                <a:cs typeface="+mn-cs"/>
              </a:rPr>
              <a:t>安全日志的理解</a:t>
            </a:r>
            <a:endParaRPr kumimoji="0" lang="zh-CN" altLang="en-US" sz="3200" b="0" i="0" u="none" strike="noStrike" kern="1200" cap="none" spc="0" normalizeH="0" baseline="0" noProof="1">
              <a:ln w="6600">
                <a:solidFill>
                  <a:schemeClr val="accent2"/>
                </a:solidFill>
                <a:prstDash val="solid"/>
              </a:ln>
              <a:solidFill>
                <a:srgbClr val="FFFFFF"/>
              </a:solidFill>
              <a:effectLst>
                <a:outerShdw dist="38100" dir="2700000" algn="tl" rotWithShape="0">
                  <a:schemeClr val="accent2"/>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0" lang="zh-CN" altLang="en-US" sz="2400" b="0" i="0" u="none" strike="noStrike" kern="1200" cap="none" spc="0" normalizeH="0" baseline="0" noProof="1">
                <a:ln>
                  <a:noFill/>
                </a:ln>
                <a:solidFill>
                  <a:schemeClr val="tx2"/>
                </a:solidFill>
                <a:effectLst/>
                <a:uLnTx/>
                <a:uFillTx/>
                <a:latin typeface="+mn-lt"/>
                <a:ea typeface="+mn-ea"/>
                <a:cs typeface="+mn-cs"/>
              </a:rPr>
              <a:t>施工安全日志是从工程开始到竣工，由专职安全员对整个施工过程中的重要生产和技术活动连续不断的详实记录,是项目每天安全施工的真实写照，也是工程施工安全事故原因分析的依据，施工安全日志在整个工程档案中具有非常重要的位置。“志”的本义是指记载的文字，每天进行书面记录所形成的一本资料，它记载着施工过程中每天发生与施工安全有关的有记述价值的事情。只有对施工安全日志的理解有一个准确的定位，才能准确地把握施工安全日志的编写思路。</a:t>
            </a:r>
            <a:endParaRPr kumimoji="0" lang="zh-CN" altLang="en-US" sz="2400" b="0" i="0" u="none" strike="noStrike" kern="1200" cap="none" spc="0" normalizeH="0" baseline="0" noProof="1">
              <a:ln>
                <a:noFill/>
              </a:ln>
              <a:solidFill>
                <a:schemeClr val="tx2"/>
              </a:solidFill>
              <a:effectLst/>
              <a:uLnTx/>
              <a:uFillTx/>
              <a:latin typeface="+mn-lt"/>
              <a:ea typeface="+mn-ea"/>
              <a:cs typeface="+mn-cs"/>
            </a:endParaRPr>
          </a:p>
        </p:txBody>
      </p:sp>
    </p:spTree>
  </p:cSld>
  <p:clrMapOvr>
    <a:masterClrMapping/>
  </p:clrMapOvr>
  <p:transition>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rgbClr val="ECDBDB">
                <a:alpha val="100000"/>
              </a:srgbClr>
            </a:gs>
            <a:gs pos="74001">
              <a:srgbClr val="B7C1DD">
                <a:alpha val="100000"/>
              </a:srgbClr>
            </a:gs>
            <a:gs pos="83000">
              <a:srgbClr val="B7C1DD">
                <a:alpha val="100000"/>
              </a:srgbClr>
            </a:gs>
            <a:gs pos="100000">
              <a:srgbClr val="CFD6E8">
                <a:alpha val="100000"/>
              </a:srgbClr>
            </a:gs>
          </a:gsLst>
          <a:lin ang="5400000"/>
          <a:tileRect/>
        </a:gradFill>
        <a:effectLst/>
      </p:bgPr>
    </p:bg>
    <p:spTree>
      <p:nvGrpSpPr>
        <p:cNvPr id="1" name=""/>
        <p:cNvGrpSpPr/>
        <p:nvPr/>
      </p:nvGrpSpPr>
      <p:grpSpPr/>
      <p:sp>
        <p:nvSpPr>
          <p:cNvPr id="2" name="标题 1"/>
          <p:cNvSpPr>
            <a:spLocks noGrp="1"/>
          </p:cNvSpPr>
          <p:nvPr>
            <p:ph type="title"/>
          </p:nvPr>
        </p:nvSpPr>
        <p:spPr bwMode="auto">
          <a:ln/>
          <a:effectLst/>
          <a:scene3d>
            <a:camera prst="orthographicFront"/>
            <a:lightRig rig="balanced" dir="t"/>
          </a:scene3d>
          <a:sp3d prstMaterial="plastic"/>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400" b="0" i="0" u="none" strike="noStrike" kern="1200" cap="none" spc="0" normalizeH="0" baseline="0" noProof="1">
                <a:ln w="22225">
                  <a:solidFill>
                    <a:schemeClr val="accent2"/>
                  </a:solidFill>
                  <a:prstDash val="solid"/>
                </a:ln>
                <a:solidFill>
                  <a:schemeClr val="accent2">
                    <a:lumMod val="40000"/>
                    <a:lumOff val="60000"/>
                  </a:schemeClr>
                </a:solidFill>
                <a:effectLst/>
                <a:uLnTx/>
                <a:uFillTx/>
                <a:latin typeface="+mj-lt"/>
                <a:ea typeface="+mj-ea"/>
                <a:cs typeface="+mj-cs"/>
              </a:rPr>
              <a:t>施工安全日志在理解上的定位</a:t>
            </a:r>
            <a:endParaRPr kumimoji="0" lang="zh-CN" altLang="en-US" sz="4400" b="0" i="0" u="none" strike="noStrike" kern="1200" cap="none" spc="0" normalizeH="0" baseline="0" noProof="1">
              <a:ln w="22225">
                <a:solidFill>
                  <a:schemeClr val="accent2"/>
                </a:solidFill>
                <a:prstDash val="solid"/>
              </a:ln>
              <a:solidFill>
                <a:schemeClr val="accent2">
                  <a:lumMod val="40000"/>
                  <a:lumOff val="60000"/>
                </a:schemeClr>
              </a:solidFill>
              <a:effectLst/>
              <a:uLnTx/>
              <a:uFillTx/>
              <a:latin typeface="+mj-lt"/>
              <a:ea typeface="+mj-ea"/>
              <a:cs typeface="+mj-cs"/>
            </a:endParaRPr>
          </a:p>
        </p:txBody>
      </p:sp>
      <p:sp>
        <p:nvSpPr>
          <p:cNvPr id="3" name="内容占位符 2"/>
          <p:cNvSpPr>
            <a:spLocks noGrp="1"/>
          </p:cNvSpPr>
          <p:nvPr>
            <p:ph idx="1"/>
          </p:nvPr>
        </p:nvSpPr>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0" lang="en-US" altLang="zh-CN" sz="3200" b="0" i="0" u="none" strike="noStrike" kern="1200" cap="none" spc="0" normalizeH="0" baseline="0" noProof="1">
                <a:ln>
                  <a:noFill/>
                </a:ln>
                <a:solidFill>
                  <a:schemeClr val="tx2"/>
                </a:solidFill>
                <a:effectLst/>
                <a:uLnTx/>
                <a:uFillTx/>
                <a:latin typeface="+mn-lt"/>
                <a:ea typeface="+mn-ea"/>
                <a:cs typeface="+mn-cs"/>
              </a:rPr>
              <a:t>1</a:t>
            </a:r>
            <a:r>
              <a:rPr kumimoji="0" lang="zh-CN" altLang="en-US" sz="3200" b="0" i="0" u="none" strike="noStrike" kern="1200" cap="none" spc="0" normalizeH="0" baseline="0" noProof="1">
                <a:ln>
                  <a:noFill/>
                </a:ln>
                <a:solidFill>
                  <a:schemeClr val="tx2"/>
                </a:solidFill>
                <a:effectLst/>
                <a:uLnTx/>
                <a:uFillTx/>
                <a:latin typeface="+mn-lt"/>
                <a:ea typeface="+mn-ea"/>
                <a:cs typeface="+mn-cs"/>
              </a:rPr>
              <a:t>、施工安全日志是一种记录。它主要记录的是在施工现场已经发生的违章操作、违章指挥、安全问题和隐患，并对发现的问题进行处理的记录。</a:t>
            </a:r>
            <a:endParaRPr kumimoji="0" lang="zh-CN" altLang="en-US" sz="3200" b="0" i="0" u="none" strike="noStrike" kern="1200" cap="none" spc="0" normalizeH="0" baseline="0" noProof="1">
              <a:ln>
                <a:noFill/>
              </a:ln>
              <a:solidFill>
                <a:schemeClr val="tx2"/>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0" lang="en-US" altLang="zh-CN" sz="3200" b="0" i="0" u="none" strike="noStrike" kern="1200" cap="none" spc="0" normalizeH="0" baseline="0" noProof="1">
                <a:ln>
                  <a:noFill/>
                </a:ln>
                <a:solidFill>
                  <a:schemeClr val="tx2"/>
                </a:solidFill>
                <a:effectLst/>
                <a:uLnTx/>
                <a:uFillTx/>
                <a:latin typeface="+mn-lt"/>
                <a:ea typeface="+mn-ea"/>
                <a:cs typeface="+mn-cs"/>
              </a:rPr>
              <a:t>2</a:t>
            </a:r>
            <a:r>
              <a:rPr kumimoji="0" lang="zh-CN" altLang="en-US" sz="3200" b="0" i="0" u="none" strike="noStrike" kern="1200" cap="none" spc="0" normalizeH="0" baseline="0" noProof="1">
                <a:ln>
                  <a:noFill/>
                </a:ln>
                <a:solidFill>
                  <a:schemeClr val="tx2"/>
                </a:solidFill>
                <a:effectLst/>
                <a:uLnTx/>
                <a:uFillTx/>
                <a:latin typeface="+mn-lt"/>
                <a:ea typeface="+mn-ea"/>
                <a:cs typeface="+mn-cs"/>
              </a:rPr>
              <a:t>、施工安全日志是一种证据。它是设备设施是否进行了进场验收、安全、质量人员是否对现场安全隐患进行检查的证明。</a:t>
            </a:r>
            <a:endParaRPr kumimoji="0" lang="zh-CN" altLang="en-US" sz="3200" b="0" i="0" u="none" strike="noStrike" kern="1200" cap="none" spc="0" normalizeH="0" baseline="0" noProof="1">
              <a:ln>
                <a:noFill/>
              </a:ln>
              <a:solidFill>
                <a:schemeClr val="tx2"/>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defRPr/>
            </a:pPr>
            <a:endParaRPr kumimoji="0" lang="zh-CN" altLang="en-US" sz="3200" b="0" i="0" u="none" strike="noStrike" kern="1200" cap="none" spc="0" normalizeH="0" baseline="0" noProof="1">
              <a:ln>
                <a:noFill/>
              </a:ln>
              <a:solidFill>
                <a:schemeClr val="tx1"/>
              </a:solidFill>
              <a:effectLst/>
              <a:uLnTx/>
              <a:uFillTx/>
              <a:latin typeface="+mn-lt"/>
              <a:ea typeface="+mn-ea"/>
              <a:cs typeface="+mn-cs"/>
            </a:endParaRPr>
          </a:p>
        </p:txBody>
      </p:sp>
    </p:spTree>
  </p:cSld>
  <p:clrMapOvr>
    <a:masterClrMapping/>
  </p:clrMapOvr>
  <p:transition>
    <p:spli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7150" y="1714500"/>
            <a:ext cx="6024245" cy="1899285"/>
          </a:xfrm>
          <a:prstGeom prst="rect">
            <a:avLst/>
          </a:prstGeom>
          <a:noFill/>
        </p:spPr>
        <p:txBody>
          <a:bodyPr wrap="square" rtlCol="0" anchor="t">
            <a:spAutoFit/>
          </a:bodyPr>
          <a:lstStyle/>
          <a:p>
            <a:pPr indent="304800" algn="just">
              <a:lnSpc>
                <a:spcPct val="140000"/>
              </a:lnSpc>
            </a:pP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29665"/>
          </a:xfrm>
          <a:prstGeom prst="rect">
            <a:avLst/>
          </a:prstGeom>
          <a:noFill/>
        </p:spPr>
        <p:txBody>
          <a:bodyPr wrap="square" rtlCol="0" anchor="t">
            <a:spAutoFit/>
          </a:bodyPr>
          <a:lstStyle/>
          <a:p>
            <a:pPr>
              <a:lnSpc>
                <a:spcPct val="150000"/>
              </a:lnSpc>
            </a:pPr>
            <a:r>
              <a:rPr lang="en-US" altLang="zh-CN" sz="1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396" y="548481"/>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rgbClr val="ECDBDB">
                <a:alpha val="100000"/>
              </a:srgbClr>
            </a:gs>
            <a:gs pos="74001">
              <a:srgbClr val="B7C1DD">
                <a:alpha val="100000"/>
              </a:srgbClr>
            </a:gs>
            <a:gs pos="83000">
              <a:srgbClr val="B7C1DD">
                <a:alpha val="100000"/>
              </a:srgbClr>
            </a:gs>
            <a:gs pos="100000">
              <a:srgbClr val="CFD6E8">
                <a:alpha val="100000"/>
              </a:srgbClr>
            </a:gs>
          </a:gsLst>
          <a:lin ang="5400000"/>
          <a:tileRect/>
        </a:gradFill>
        <a:effectLst/>
      </p:bgPr>
    </p:bg>
    <p:spTree>
      <p:nvGrpSpPr>
        <p:cNvPr id="1" name=""/>
        <p:cNvGrpSpPr/>
        <p:nvPr/>
      </p:nvGrpSpPr>
      <p:grpSpPr/>
      <p:sp>
        <p:nvSpPr>
          <p:cNvPr id="31746" name="内容占位符 2"/>
          <p:cNvSpPr>
            <a:spLocks noGrp="1"/>
          </p:cNvSpPr>
          <p:nvPr>
            <p:ph idx="1"/>
          </p:nvPr>
        </p:nvSpPr>
        <p:spPr>
          <a:xfrm>
            <a:off x="457200" y="466725"/>
            <a:ext cx="8229600" cy="5659438"/>
          </a:xfrm>
          <a:ln/>
        </p:spPr>
        <p:txBody>
          <a:bodyPr vert="horz" wrap="square" lIns="91440" tIns="45720" rIns="91440" bIns="45720" anchor="t" anchorCtr="0"/>
          <a:p>
            <a:pPr eaLnBrk="1" hangingPunct="1"/>
            <a:r>
              <a:rPr lang="en-US" altLang="zh-CN" dirty="0">
                <a:solidFill>
                  <a:schemeClr val="tx2"/>
                </a:solidFill>
              </a:rPr>
              <a:t>3</a:t>
            </a:r>
            <a:r>
              <a:rPr lang="zh-CN" altLang="en-US" dirty="0">
                <a:solidFill>
                  <a:schemeClr val="tx2"/>
                </a:solidFill>
              </a:rPr>
              <a:t>、施工安全日志是工程的记事本，是反映施工安全生产过程的最详尽的第一手资料。它可以准确、真实、细微地反映出施工安全情况。</a:t>
            </a:r>
            <a:endParaRPr lang="zh-CN" altLang="en-US" dirty="0">
              <a:solidFill>
                <a:schemeClr val="tx2"/>
              </a:solidFill>
            </a:endParaRPr>
          </a:p>
          <a:p>
            <a:pPr eaLnBrk="1" hangingPunct="1"/>
            <a:r>
              <a:rPr lang="en-US" altLang="zh-CN" dirty="0">
                <a:solidFill>
                  <a:schemeClr val="tx2"/>
                </a:solidFill>
              </a:rPr>
              <a:t>4</a:t>
            </a:r>
            <a:r>
              <a:rPr lang="zh-CN" altLang="en-US" dirty="0">
                <a:solidFill>
                  <a:schemeClr val="tx2"/>
                </a:solidFill>
              </a:rPr>
              <a:t>、施工安全日志可以起到文件接口的作用，并可以用于追溯出一些其他文件中未能的事情。</a:t>
            </a:r>
            <a:endParaRPr lang="zh-CN" altLang="en-US" dirty="0">
              <a:solidFill>
                <a:schemeClr val="tx2"/>
              </a:solidFill>
            </a:endParaRPr>
          </a:p>
          <a:p>
            <a:pPr eaLnBrk="1" hangingPunct="1"/>
            <a:r>
              <a:rPr lang="en-US" altLang="zh-CN" dirty="0">
                <a:solidFill>
                  <a:schemeClr val="tx2"/>
                </a:solidFill>
              </a:rPr>
              <a:t>5</a:t>
            </a:r>
            <a:r>
              <a:rPr lang="zh-CN" altLang="en-US" dirty="0">
                <a:solidFill>
                  <a:schemeClr val="tx2"/>
                </a:solidFill>
              </a:rPr>
              <a:t>、施工安全日志作为施工企业自留的施工资料，它所记录的因各种原因未能在其他工程文件中显露出来的信息，将来有可能成为判别事情真相的依据。</a:t>
            </a:r>
            <a:endParaRPr lang="zh-CN" altLang="en-US" dirty="0">
              <a:solidFill>
                <a:schemeClr val="tx2"/>
              </a:solidFill>
            </a:endParaRPr>
          </a:p>
          <a:p>
            <a:pPr eaLnBrk="1" hangingPunct="1"/>
            <a:endParaRPr lang="zh-CN" altLang="en-US" dirty="0"/>
          </a:p>
        </p:txBody>
      </p:sp>
    </p:spTree>
  </p:cSld>
  <p:clrMapOvr>
    <a:masterClrMapping/>
  </p:clrMapOvr>
  <p:transition>
    <p:split orient="vert" dir="in"/>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 name="标题 1"/>
          <p:cNvSpPr>
            <a:spLocks noGrp="1"/>
          </p:cNvSpPr>
          <p:nvPr>
            <p:ph type="title"/>
          </p:nvPr>
        </p:nvSpPr>
        <p:spPr bwMode="auto">
          <a:ln/>
          <a:effectLst/>
          <a:scene3d>
            <a:camera prst="orthographicFront"/>
            <a:lightRig rig="balanced" dir="t"/>
          </a:scene3d>
          <a:sp3d prstMaterial="plastic"/>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400" b="0" i="0" u="none" strike="noStrike" kern="1200" cap="none" spc="0" normalizeH="0" baseline="0" noProof="1">
                <a:ln w="22225">
                  <a:solidFill>
                    <a:schemeClr val="accent2"/>
                  </a:solidFill>
                  <a:prstDash val="solid"/>
                </a:ln>
                <a:solidFill>
                  <a:schemeClr val="accent2">
                    <a:lumMod val="40000"/>
                    <a:lumOff val="60000"/>
                  </a:schemeClr>
                </a:solidFill>
                <a:effectLst/>
                <a:uLnTx/>
                <a:uFillTx/>
                <a:latin typeface="+mj-lt"/>
                <a:ea typeface="+mj-ea"/>
                <a:cs typeface="+mj-cs"/>
              </a:rPr>
              <a:t>安全日志记载内容</a:t>
            </a:r>
            <a:endParaRPr kumimoji="0" lang="zh-CN" altLang="en-US" sz="4400" b="0" i="0" u="none" strike="noStrike" kern="1200" cap="none" spc="0" normalizeH="0" baseline="0" noProof="1">
              <a:ln w="22225">
                <a:solidFill>
                  <a:schemeClr val="accent2"/>
                </a:solidFill>
                <a:prstDash val="solid"/>
              </a:ln>
              <a:solidFill>
                <a:schemeClr val="accent2">
                  <a:lumMod val="40000"/>
                  <a:lumOff val="60000"/>
                </a:schemeClr>
              </a:solidFill>
              <a:effectLst/>
              <a:uLnTx/>
              <a:uFillTx/>
              <a:latin typeface="+mj-lt"/>
              <a:ea typeface="+mj-ea"/>
              <a:cs typeface="+mj-cs"/>
            </a:endParaRPr>
          </a:p>
        </p:txBody>
      </p:sp>
      <p:sp>
        <p:nvSpPr>
          <p:cNvPr id="3" name="内容占位符 2"/>
          <p:cNvSpPr>
            <a:spLocks noGrp="1"/>
          </p:cNvSpPr>
          <p:nvPr>
            <p:ph idx="1"/>
          </p:nvPr>
        </p:nvSpPr>
        <p:spPr bwMode="auto">
          <a:xfrm>
            <a:off x="457200" y="1600200"/>
            <a:ext cx="8229600" cy="4525962"/>
          </a:xfrm>
          <a:ln/>
          <a:effectLst/>
          <a:sp3d prstMaterial="plastic"/>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cene3d>
              <a:camera prst="orthographicFront"/>
              <a:lightRig rig="threePt" dir="t"/>
            </a:scene3d>
          </a:bodyPr>
          <a:lstStyle/>
          <a:p>
            <a:pPr marL="342900" marR="0" lvl="0" indent="-342900" algn="l" defTabSz="914400" rtl="0" eaLnBrk="1" fontAlgn="base" latinLnBrk="0" hangingPunct="1">
              <a:lnSpc>
                <a:spcPct val="100000"/>
              </a:lnSpc>
              <a:spcBef>
                <a:spcPct val="20000"/>
              </a:spcBef>
              <a:spcAft>
                <a:spcPct val="0"/>
              </a:spcAft>
              <a:buClrTx/>
              <a:buSzTx/>
              <a:buFontTx/>
              <a:buChar char="•"/>
              <a:defRPr/>
            </a:pPr>
            <a:endParaRPr kumimoji="0" lang="zh-CN" altLang="en-US" sz="3200" b="0" i="0" u="none" strike="noStrike" kern="1200" cap="none" spc="0" normalizeH="0" baseline="0" noProof="1">
              <a:ln>
                <a:noFill/>
              </a:ln>
              <a:solidFill>
                <a:schemeClr val="tx1"/>
              </a:solidFill>
              <a:effectLst/>
              <a:uLnTx/>
              <a:uFillTx/>
              <a:latin typeface="+mn-lt"/>
              <a:ea typeface="+mn-ea"/>
              <a:cs typeface="+mn-cs"/>
            </a:endParaRPr>
          </a:p>
          <a:p>
            <a:pPr marL="342900" marR="0" lvl="0" indent="-342900" algn="ctr" defTabSz="914400" rtl="0" eaLnBrk="1" fontAlgn="base" latinLnBrk="0" hangingPunct="1">
              <a:lnSpc>
                <a:spcPct val="100000"/>
              </a:lnSpc>
              <a:spcBef>
                <a:spcPct val="20000"/>
              </a:spcBef>
              <a:spcAft>
                <a:spcPct val="0"/>
              </a:spcAft>
              <a:buClrTx/>
              <a:buSzTx/>
              <a:buFontTx/>
              <a:buChar char="•"/>
              <a:defRPr/>
            </a:pPr>
            <a:r>
              <a:rPr kumimoji="0" lang="zh-CN" altLang="en-US" sz="3600" b="0" i="0" u="none" strike="noStrike" kern="1200" cap="none" spc="0" normalizeH="0" baseline="0" noProof="1">
                <a:ln w="12700">
                  <a:solidFill>
                    <a:srgbClr val="0070C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rPr>
              <a:t>一、基本内容</a:t>
            </a:r>
            <a:endParaRPr kumimoji="0" lang="zh-CN" altLang="en-US" sz="3600" b="0" i="0" u="none" strike="noStrike" kern="1200" cap="none" spc="0" normalizeH="0" baseline="0" noProof="1">
              <a:ln w="12700">
                <a:solidFill>
                  <a:srgbClr val="0070C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endParaRPr>
          </a:p>
          <a:p>
            <a:pPr marL="342900" marR="0" lvl="0" indent="-342900" algn="ctr" defTabSz="914400" rtl="0" eaLnBrk="1" fontAlgn="base" latinLnBrk="0" hangingPunct="1">
              <a:lnSpc>
                <a:spcPct val="100000"/>
              </a:lnSpc>
              <a:spcBef>
                <a:spcPct val="20000"/>
              </a:spcBef>
              <a:spcAft>
                <a:spcPct val="0"/>
              </a:spcAft>
              <a:buClrTx/>
              <a:buSzTx/>
              <a:buFontTx/>
              <a:buChar char="•"/>
              <a:defRPr/>
            </a:pPr>
            <a:r>
              <a:rPr kumimoji="0" lang="zh-CN" altLang="en-US" sz="3600" b="0" i="0" u="none" strike="noStrike" kern="1200" cap="none" spc="0" normalizeH="0" baseline="0" noProof="1">
                <a:ln w="12700">
                  <a:solidFill>
                    <a:srgbClr val="0070C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rPr>
              <a:t>二、施工内容</a:t>
            </a:r>
            <a:endParaRPr kumimoji="0" lang="zh-CN" altLang="en-US" sz="3600" b="0" i="0" u="none" strike="noStrike" kern="1200" cap="none" spc="0" normalizeH="0" baseline="0" noProof="1">
              <a:ln w="12700">
                <a:solidFill>
                  <a:srgbClr val="0070C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endParaRPr>
          </a:p>
          <a:p>
            <a:pPr marL="342900" marR="0" lvl="0" indent="-342900" algn="ctr" defTabSz="914400" rtl="0" eaLnBrk="1" fontAlgn="base" latinLnBrk="0" hangingPunct="1">
              <a:lnSpc>
                <a:spcPct val="100000"/>
              </a:lnSpc>
              <a:spcBef>
                <a:spcPct val="20000"/>
              </a:spcBef>
              <a:spcAft>
                <a:spcPct val="0"/>
              </a:spcAft>
              <a:buClrTx/>
              <a:buSzTx/>
              <a:buFontTx/>
              <a:buChar char="•"/>
              <a:defRPr/>
            </a:pPr>
            <a:r>
              <a:rPr kumimoji="0" lang="zh-CN" altLang="en-US" sz="3600" b="0" i="0" u="none" strike="noStrike" kern="1200" cap="none" spc="0" normalizeH="0" baseline="0" noProof="1">
                <a:ln w="12700">
                  <a:solidFill>
                    <a:srgbClr val="0070C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rPr>
              <a:t>三、主要记事</a:t>
            </a:r>
            <a:endParaRPr kumimoji="0" lang="zh-CN" altLang="en-US" sz="3600" b="0" i="0" u="none" strike="noStrike" kern="1200" cap="none" spc="0" normalizeH="0" baseline="0" noProof="1">
              <a:ln w="12700">
                <a:solidFill>
                  <a:srgbClr val="0070C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endParaRPr>
          </a:p>
        </p:txBody>
      </p:sp>
    </p:spTree>
  </p:cSld>
  <p:clrMapOvr>
    <a:masterClrMapping/>
  </p:clrMapOvr>
  <p:transition>
    <p:split/>
  </p:transition>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rgbClr val="ECDBDB">
                <a:alpha val="100000"/>
              </a:srgbClr>
            </a:gs>
            <a:gs pos="100000">
              <a:srgbClr val="FFFFCC">
                <a:alpha val="100000"/>
              </a:srgbClr>
            </a:gs>
            <a:gs pos="100000">
              <a:srgbClr val="B7C1DD">
                <a:alpha val="100000"/>
              </a:srgbClr>
            </a:gs>
            <a:gs pos="100000">
              <a:srgbClr val="CFD6E8">
                <a:alpha val="100000"/>
              </a:srgbClr>
            </a:gs>
          </a:gsLst>
          <a:lin ang="5400000"/>
          <a:tileRect/>
        </a:gradFill>
        <a:effectLst/>
      </p:bgPr>
    </p:bg>
    <p:spTree>
      <p:nvGrpSpPr>
        <p:cNvPr id="1" name=""/>
        <p:cNvGrpSpPr/>
        <p:nvPr/>
      </p:nvGrpSpPr>
      <p:grpSpPr/>
      <p:sp>
        <p:nvSpPr>
          <p:cNvPr id="33794" name="内容占位符 2"/>
          <p:cNvSpPr>
            <a:spLocks noGrp="1"/>
          </p:cNvSpPr>
          <p:nvPr>
            <p:ph idx="1"/>
          </p:nvPr>
        </p:nvSpPr>
        <p:spPr>
          <a:xfrm>
            <a:off x="457200" y="536575"/>
            <a:ext cx="8229600" cy="5589588"/>
          </a:xfrm>
          <a:ln/>
        </p:spPr>
        <p:txBody>
          <a:bodyPr vert="horz" wrap="square" lIns="91440" tIns="45720" rIns="91440" bIns="45720" anchor="t" anchorCtr="0"/>
          <a:p>
            <a:pPr eaLnBrk="1" hangingPunct="1"/>
            <a:r>
              <a:rPr lang="zh-CN" altLang="en-US" dirty="0">
                <a:solidFill>
                  <a:srgbClr val="0070C0"/>
                </a:solidFill>
              </a:rPr>
              <a:t>一、基本内容</a:t>
            </a:r>
            <a:endParaRPr lang="zh-CN" altLang="en-US" dirty="0">
              <a:solidFill>
                <a:srgbClr val="0070C0"/>
              </a:solidFill>
            </a:endParaRPr>
          </a:p>
          <a:p>
            <a:pPr eaLnBrk="1" hangingPunct="1"/>
            <a:r>
              <a:rPr lang="zh-CN" altLang="en-US" dirty="0"/>
              <a:t>      日期、星期、天气的填写。</a:t>
            </a:r>
            <a:endParaRPr lang="zh-CN" altLang="en-US" dirty="0"/>
          </a:p>
          <a:p>
            <a:pPr eaLnBrk="1" hangingPunct="1"/>
            <a:r>
              <a:rPr lang="zh-CN" altLang="en-US" dirty="0">
                <a:solidFill>
                  <a:srgbClr val="0070C0"/>
                </a:solidFill>
              </a:rPr>
              <a:t>二、施工内容</a:t>
            </a:r>
            <a:endParaRPr lang="zh-CN" altLang="en-US" dirty="0">
              <a:solidFill>
                <a:srgbClr val="0070C0"/>
              </a:solidFill>
            </a:endParaRPr>
          </a:p>
          <a:p>
            <a:pPr eaLnBrk="1" hangingPunct="1"/>
            <a:r>
              <a:rPr lang="zh-CN" altLang="en-US" dirty="0"/>
              <a:t>     施工的分项名称、位置、工作班组、工作人数及进度情况。</a:t>
            </a:r>
            <a:endParaRPr lang="zh-CN" altLang="en-US" dirty="0"/>
          </a:p>
          <a:p>
            <a:pPr eaLnBrk="1" hangingPunct="1"/>
            <a:r>
              <a:rPr lang="zh-CN" altLang="en-US" dirty="0">
                <a:solidFill>
                  <a:srgbClr val="0070C0"/>
                </a:solidFill>
              </a:rPr>
              <a:t>三、主要记事</a:t>
            </a:r>
            <a:endParaRPr lang="zh-CN" altLang="en-US" dirty="0">
              <a:solidFill>
                <a:srgbClr val="0070C0"/>
              </a:solidFill>
            </a:endParaRPr>
          </a:p>
          <a:p>
            <a:pPr eaLnBrk="1" hangingPunct="1"/>
            <a:r>
              <a:rPr lang="zh-CN" altLang="en-US" dirty="0"/>
              <a:t>①巡检（发现安全事故隐患、违章指挥、违章操作等）情况；</a:t>
            </a:r>
            <a:endParaRPr lang="zh-CN" altLang="en-US" dirty="0"/>
          </a:p>
          <a:p>
            <a:pPr eaLnBrk="1" hangingPunct="1"/>
            <a:r>
              <a:rPr lang="zh-CN" altLang="en-US" dirty="0"/>
              <a:t>②设施用品进场记录（数量、产地、标号、牌号、合格证份数等）；</a:t>
            </a:r>
            <a:endParaRPr lang="zh-CN" altLang="en-US" dirty="0"/>
          </a:p>
        </p:txBody>
      </p:sp>
    </p:spTree>
  </p:cSld>
  <p:clrMapOvr>
    <a:masterClrMapping/>
  </p:clrMapOvr>
  <p:transition>
    <p:strips/>
  </p:transition>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0">
          <a:gsLst>
            <a:gs pos="0">
              <a:srgbClr val="ECDBDB">
                <a:alpha val="100000"/>
              </a:srgbClr>
            </a:gs>
            <a:gs pos="100000">
              <a:srgbClr val="FFFFCC">
                <a:alpha val="100000"/>
              </a:srgbClr>
            </a:gs>
            <a:gs pos="100000">
              <a:srgbClr val="B7C1DD">
                <a:alpha val="100000"/>
              </a:srgbClr>
            </a:gs>
            <a:gs pos="100000">
              <a:srgbClr val="CFD6E8">
                <a:alpha val="100000"/>
              </a:srgbClr>
            </a:gs>
          </a:gsLst>
          <a:lin ang="5400000"/>
          <a:tileRect/>
        </a:gradFill>
        <a:effectLst/>
      </p:bgPr>
    </p:bg>
    <p:spTree>
      <p:nvGrpSpPr>
        <p:cNvPr id="1" name=""/>
        <p:cNvGrpSpPr/>
        <p:nvPr/>
      </p:nvGrpSpPr>
      <p:grpSpPr/>
      <p:sp>
        <p:nvSpPr>
          <p:cNvPr id="34818" name="内容占位符 2"/>
          <p:cNvSpPr>
            <a:spLocks noGrp="1"/>
          </p:cNvSpPr>
          <p:nvPr>
            <p:ph idx="1"/>
          </p:nvPr>
        </p:nvSpPr>
        <p:spPr>
          <a:xfrm>
            <a:off x="457200" y="466725"/>
            <a:ext cx="8229600" cy="5659438"/>
          </a:xfrm>
          <a:ln/>
        </p:spPr>
        <p:txBody>
          <a:bodyPr vert="horz" wrap="square" lIns="91440" tIns="45720" rIns="91440" bIns="45720" anchor="t" anchorCtr="0"/>
          <a:p>
            <a:pPr eaLnBrk="1" hangingPunct="1"/>
            <a:r>
              <a:rPr lang="zh-CN" altLang="en-US" dirty="0">
                <a:sym typeface="宋体" panose="02010600030101010101" pitchFamily="2" charset="-122"/>
              </a:rPr>
              <a:t>③设施验收情况；</a:t>
            </a:r>
            <a:endParaRPr lang="zh-CN" altLang="en-US" dirty="0">
              <a:sym typeface="宋体" panose="02010600030101010101" pitchFamily="2" charset="-122"/>
            </a:endParaRPr>
          </a:p>
          <a:p>
            <a:pPr eaLnBrk="1" hangingPunct="1"/>
            <a:r>
              <a:rPr lang="zh-CN" altLang="en-US" dirty="0">
                <a:sym typeface="宋体" panose="02010600030101010101" pitchFamily="2" charset="-122"/>
              </a:rPr>
              <a:t>④设备设施、施工用电、“三宝”防护情况；</a:t>
            </a:r>
            <a:endParaRPr lang="zh-CN" altLang="en-US" dirty="0">
              <a:sym typeface="宋体" panose="02010600030101010101" pitchFamily="2" charset="-122"/>
            </a:endParaRPr>
          </a:p>
          <a:p>
            <a:pPr eaLnBrk="1" hangingPunct="1"/>
            <a:r>
              <a:rPr lang="zh-CN" altLang="en-US" dirty="0">
                <a:sym typeface="宋体" panose="02010600030101010101" pitchFamily="2" charset="-122"/>
              </a:rPr>
              <a:t>⑤违章操作、事故隐患（或未遂事故）发生的原因、处理意见和处理方法及结果；</a:t>
            </a:r>
            <a:endParaRPr lang="zh-CN" altLang="en-US" dirty="0">
              <a:sym typeface="宋体" panose="02010600030101010101" pitchFamily="2" charset="-122"/>
            </a:endParaRPr>
          </a:p>
          <a:p>
            <a:pPr eaLnBrk="1" hangingPunct="1"/>
            <a:r>
              <a:rPr lang="zh-CN" altLang="en-US" dirty="0">
                <a:sym typeface="宋体" panose="02010600030101010101" pitchFamily="2" charset="-122"/>
              </a:rPr>
              <a:t>⑥其他特殊情况。</a:t>
            </a:r>
            <a:endParaRPr lang="zh-CN" altLang="en-US" dirty="0"/>
          </a:p>
          <a:p>
            <a:pPr eaLnBrk="1" hangingPunct="1"/>
            <a:endParaRPr lang="zh-CN" altLang="en-US" dirty="0"/>
          </a:p>
        </p:txBody>
      </p:sp>
    </p:spTree>
  </p:cSld>
  <p:clrMapOvr>
    <a:masterClrMapping/>
  </p:clrMapOvr>
  <p:transition>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0">
          <a:gsLst>
            <a:gs pos="0">
              <a:srgbClr val="ECDBDB">
                <a:alpha val="100000"/>
              </a:srgbClr>
            </a:gs>
            <a:gs pos="100000">
              <a:srgbClr val="FFFFCC">
                <a:alpha val="100000"/>
              </a:srgbClr>
            </a:gs>
            <a:gs pos="100000">
              <a:srgbClr val="B7C1DD">
                <a:alpha val="100000"/>
              </a:srgbClr>
            </a:gs>
            <a:gs pos="100000">
              <a:srgbClr val="CFD6E8">
                <a:alpha val="100000"/>
              </a:srgbClr>
            </a:gs>
          </a:gsLst>
          <a:lin ang="5400000"/>
          <a:tileRect/>
        </a:gradFill>
        <a:effectLst/>
      </p:bgPr>
    </p:bg>
    <p:spTree>
      <p:nvGrpSpPr>
        <p:cNvPr id="1" name=""/>
        <p:cNvGrpSpPr/>
        <p:nvPr/>
      </p:nvGrpSpPr>
      <p:grpSpPr/>
      <p:sp>
        <p:nvSpPr>
          <p:cNvPr id="2" name="标题 1"/>
          <p:cNvSpPr>
            <a:spLocks noGrp="1"/>
          </p:cNvSpPr>
          <p:nvPr>
            <p:ph type="title"/>
          </p:nvPr>
        </p:nvSpPr>
        <p:spPr bwMode="auto">
          <a:ln/>
          <a:effectLst/>
          <a:scene3d>
            <a:camera prst="orthographicFront"/>
            <a:lightRig rig="balanced" dir="t"/>
          </a:scene3d>
          <a:sp3d prstMaterial="plastic"/>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400" b="0" i="0" u="none" strike="noStrike" kern="1200" cap="none" spc="0" normalizeH="0" baseline="0" noProof="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uLnTx/>
                <a:uFillTx/>
                <a:latin typeface="+mj-lt"/>
                <a:ea typeface="+mj-ea"/>
                <a:cs typeface="+mj-cs"/>
              </a:rPr>
              <a:t>填写过程中存在主要的问题</a:t>
            </a:r>
            <a:endParaRPr kumimoji="0" lang="zh-CN" altLang="en-US" sz="4400" b="0" i="0" u="none" strike="noStrike" kern="1200" cap="none" spc="0" normalizeH="0" baseline="0" noProof="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uLnTx/>
              <a:uFillTx/>
              <a:latin typeface="+mj-lt"/>
              <a:ea typeface="+mj-ea"/>
              <a:cs typeface="+mj-cs"/>
            </a:endParaRPr>
          </a:p>
        </p:txBody>
      </p:sp>
      <p:sp>
        <p:nvSpPr>
          <p:cNvPr id="35843" name="内容占位符 2"/>
          <p:cNvSpPr>
            <a:spLocks noGrp="1"/>
          </p:cNvSpPr>
          <p:nvPr>
            <p:ph idx="1"/>
          </p:nvPr>
        </p:nvSpPr>
        <p:spPr>
          <a:ln/>
        </p:spPr>
        <p:txBody>
          <a:bodyPr vert="horz" wrap="square" lIns="91440" tIns="45720" rIns="91440" bIns="45720" anchor="t" anchorCtr="0"/>
          <a:p>
            <a:pPr eaLnBrk="1" hangingPunct="1"/>
            <a:r>
              <a:rPr lang="en-US" altLang="zh-CN" dirty="0">
                <a:solidFill>
                  <a:srgbClr val="00B0F0"/>
                </a:solidFill>
              </a:rPr>
              <a:t>1</a:t>
            </a:r>
            <a:r>
              <a:rPr lang="zh-CN" altLang="en-US" dirty="0">
                <a:solidFill>
                  <a:srgbClr val="00B0F0"/>
                </a:solidFill>
              </a:rPr>
              <a:t>、未按时填写，为检查而作资料：当天发生的事情没有在当天的日志中记载，出现后补现象。有记录人员平时不及时填写安全日志，为了迎接公司或者其他上级部门的检查，把自己关在办公室里写“回忆录”。在以往某些项目的施工安全日志不难发现，今天已经是六月几日，但往往施工安全日志的填写还停留在五月份中旬，更甚者出现三、四月份的都没有填写。</a:t>
            </a:r>
            <a:endParaRPr lang="zh-CN" altLang="en-US" dirty="0">
              <a:solidFill>
                <a:srgbClr val="00B0F0"/>
              </a:solidFill>
            </a:endParaRPr>
          </a:p>
        </p:txBody>
      </p:sp>
    </p:spTree>
  </p:cSld>
  <p:clrMapOvr>
    <a:masterClrMapping/>
  </p:clrMapOvr>
  <p:transition>
    <p:plus/>
  </p:transition>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0">
          <a:gsLst>
            <a:gs pos="0">
              <a:srgbClr val="ECDBDB">
                <a:alpha val="100000"/>
              </a:srgbClr>
            </a:gs>
            <a:gs pos="100000">
              <a:srgbClr val="FFFFCC">
                <a:alpha val="100000"/>
              </a:srgbClr>
            </a:gs>
            <a:gs pos="100000">
              <a:srgbClr val="B7C1DD">
                <a:alpha val="100000"/>
              </a:srgbClr>
            </a:gs>
            <a:gs pos="100000">
              <a:srgbClr val="CFD6E8">
                <a:alpha val="100000"/>
              </a:srgbClr>
            </a:gs>
          </a:gsLst>
          <a:lin ang="5400000"/>
          <a:tileRect/>
        </a:gradFill>
        <a:effectLst/>
      </p:bgPr>
    </p:bg>
    <p:spTree>
      <p:nvGrpSpPr>
        <p:cNvPr id="1" name=""/>
        <p:cNvGrpSpPr/>
        <p:nvPr/>
      </p:nvGrpSpPr>
      <p:grpSpPr/>
      <p:sp>
        <p:nvSpPr>
          <p:cNvPr id="36866" name="内容占位符 2"/>
          <p:cNvSpPr>
            <a:spLocks noGrp="1"/>
          </p:cNvSpPr>
          <p:nvPr>
            <p:ph idx="1"/>
          </p:nvPr>
        </p:nvSpPr>
        <p:spPr>
          <a:xfrm>
            <a:off x="457200" y="292100"/>
            <a:ext cx="8229600" cy="6000750"/>
          </a:xfrm>
          <a:ln/>
        </p:spPr>
        <p:txBody>
          <a:bodyPr vert="horz" wrap="square" lIns="91440" tIns="45720" rIns="91440" bIns="45720" anchor="t" anchorCtr="0"/>
          <a:p>
            <a:pPr eaLnBrk="1" hangingPunct="1"/>
            <a:r>
              <a:rPr lang="en-US" altLang="zh-CN" dirty="0">
                <a:solidFill>
                  <a:srgbClr val="00B0F0"/>
                </a:solidFill>
              </a:rPr>
              <a:t>2</a:t>
            </a:r>
            <a:r>
              <a:rPr lang="zh-CN" altLang="en-US" dirty="0">
                <a:solidFill>
                  <a:srgbClr val="00B0F0"/>
                </a:solidFill>
              </a:rPr>
              <a:t>、记录简单：没有把当天的天气情况、施工的分项工程名称和简单的施工情况等写清楚，工作班组、工作人数和进度等均没有进行详尽记录。试想一下，连工作的班组和人数都不能清楚，怎能做好现场的安全生产管理工作。</a:t>
            </a:r>
            <a:endParaRPr lang="zh-CN" altLang="en-US" dirty="0">
              <a:solidFill>
                <a:srgbClr val="00B0F0"/>
              </a:solidFill>
            </a:endParaRPr>
          </a:p>
          <a:p>
            <a:pPr eaLnBrk="1" hangingPunct="1"/>
            <a:r>
              <a:rPr lang="en-US" altLang="zh-CN" dirty="0">
                <a:solidFill>
                  <a:srgbClr val="00B0F0"/>
                </a:solidFill>
              </a:rPr>
              <a:t>3</a:t>
            </a:r>
            <a:r>
              <a:rPr lang="zh-CN" altLang="en-US" dirty="0">
                <a:solidFill>
                  <a:srgbClr val="00B0F0"/>
                </a:solidFill>
              </a:rPr>
              <a:t>、内容不齐全不真实：根据施工安全其他资料显示，某种设施用品是在某月某日进场的，但日志上找不到记录；捏造不存在的施工内容，由于施工日志未能及时填写，出现大部分内容空缺，记录者就凭空记录与施工现场不相符的内容。</a:t>
            </a:r>
            <a:endParaRPr lang="zh-CN" altLang="en-US" dirty="0">
              <a:solidFill>
                <a:srgbClr val="00B0F0"/>
              </a:solidFill>
            </a:endParaRPr>
          </a:p>
        </p:txBody>
      </p:sp>
    </p:spTree>
  </p:cSld>
  <p:clrMapOvr>
    <a:masterClrMapping/>
  </p:clrMapOvr>
  <p:transition>
    <p:diamond/>
  </p:transition>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0">
          <a:gsLst>
            <a:gs pos="0">
              <a:srgbClr val="ECDBDB">
                <a:alpha val="100000"/>
              </a:srgbClr>
            </a:gs>
            <a:gs pos="100000">
              <a:srgbClr val="FFFFCC">
                <a:alpha val="100000"/>
              </a:srgbClr>
            </a:gs>
            <a:gs pos="100000">
              <a:srgbClr val="B7C1DD">
                <a:alpha val="100000"/>
              </a:srgbClr>
            </a:gs>
            <a:gs pos="100000">
              <a:srgbClr val="CFD6E8">
                <a:alpha val="100000"/>
              </a:srgbClr>
            </a:gs>
          </a:gsLst>
          <a:lin ang="5400000"/>
          <a:tileRect/>
        </a:gradFill>
        <a:effectLst/>
      </p:bgPr>
    </p:bg>
    <p:spTree>
      <p:nvGrpSpPr>
        <p:cNvPr id="1" name=""/>
        <p:cNvGrpSpPr/>
        <p:nvPr/>
      </p:nvGrpSpPr>
      <p:grpSpPr/>
      <p:sp>
        <p:nvSpPr>
          <p:cNvPr id="37890" name="内容占位符 2"/>
          <p:cNvSpPr>
            <a:spLocks noGrp="1"/>
          </p:cNvSpPr>
          <p:nvPr>
            <p:ph idx="1"/>
          </p:nvPr>
        </p:nvSpPr>
        <p:spPr>
          <a:xfrm>
            <a:off x="457200" y="388938"/>
            <a:ext cx="8229600" cy="5737225"/>
          </a:xfrm>
          <a:ln/>
        </p:spPr>
        <p:txBody>
          <a:bodyPr vert="horz" wrap="square" lIns="91440" tIns="45720" rIns="91440" bIns="45720" anchor="t" anchorCtr="0"/>
          <a:p>
            <a:pPr eaLnBrk="1" hangingPunct="1"/>
            <a:r>
              <a:rPr lang="en-US" altLang="zh-CN" dirty="0">
                <a:solidFill>
                  <a:srgbClr val="00B0F0"/>
                </a:solidFill>
              </a:rPr>
              <a:t>4</a:t>
            </a:r>
            <a:r>
              <a:rPr lang="zh-CN" altLang="en-US" dirty="0">
                <a:solidFill>
                  <a:srgbClr val="00B0F0"/>
                </a:solidFill>
              </a:rPr>
              <a:t>、内容有涂改：一般情况下，施工安全日志是不允许有涂改的。</a:t>
            </a:r>
            <a:endParaRPr lang="zh-CN" altLang="en-US" dirty="0">
              <a:solidFill>
                <a:srgbClr val="00B0F0"/>
              </a:solidFill>
            </a:endParaRPr>
          </a:p>
          <a:p>
            <a:pPr eaLnBrk="1" hangingPunct="1"/>
            <a:r>
              <a:rPr lang="en-US" altLang="zh-CN" dirty="0">
                <a:solidFill>
                  <a:srgbClr val="00B0F0"/>
                </a:solidFill>
              </a:rPr>
              <a:t>5</a:t>
            </a:r>
            <a:r>
              <a:rPr lang="zh-CN" altLang="en-US" dirty="0">
                <a:solidFill>
                  <a:srgbClr val="00B0F0"/>
                </a:solidFill>
              </a:rPr>
              <a:t>、主要工作内容中还应记载：①停电、停水、停工情况；②施工机械故障及处理情况等。</a:t>
            </a:r>
            <a:endParaRPr lang="zh-CN" altLang="en-US" dirty="0">
              <a:solidFill>
                <a:srgbClr val="00B0F0"/>
              </a:solidFill>
            </a:endParaRPr>
          </a:p>
          <a:p>
            <a:pPr eaLnBrk="1" hangingPunct="1"/>
            <a:r>
              <a:rPr lang="en-US" altLang="zh-CN" dirty="0">
                <a:solidFill>
                  <a:srgbClr val="00B0F0"/>
                </a:solidFill>
              </a:rPr>
              <a:t>6</a:t>
            </a:r>
            <a:r>
              <a:rPr lang="zh-CN" altLang="en-US" dirty="0">
                <a:solidFill>
                  <a:srgbClr val="00B0F0"/>
                </a:solidFill>
              </a:rPr>
              <a:t>、部分项目的施工安全日志记录用蓝色圆珠笔甚至铅笔填写。作为施工项目重要资料之一，日志填写应统一使用黑色钢笔及带黑色墨水的中性笔填写。</a:t>
            </a:r>
            <a:endParaRPr lang="zh-CN" altLang="en-US" dirty="0">
              <a:solidFill>
                <a:srgbClr val="00B0F0"/>
              </a:solidFill>
            </a:endParaRPr>
          </a:p>
        </p:txBody>
      </p:sp>
    </p:spTree>
  </p:cSld>
  <p:clrMapOvr>
    <a:masterClrMapping/>
  </p:clrMapOvr>
  <p:transition>
    <p:circle/>
  </p:transition>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0">
          <a:gsLst>
            <a:gs pos="0">
              <a:srgbClr val="ECDBDB">
                <a:alpha val="100000"/>
              </a:srgbClr>
            </a:gs>
            <a:gs pos="100000">
              <a:srgbClr val="FFFFCC">
                <a:alpha val="100000"/>
              </a:srgbClr>
            </a:gs>
            <a:gs pos="100000">
              <a:srgbClr val="B7C1DD">
                <a:alpha val="100000"/>
              </a:srgbClr>
            </a:gs>
            <a:gs pos="100000">
              <a:srgbClr val="CFD6E8">
                <a:alpha val="100000"/>
              </a:srgbClr>
            </a:gs>
          </a:gsLst>
          <a:lin ang="5400000"/>
          <a:tileRect/>
        </a:gradFill>
        <a:effectLst/>
      </p:bgPr>
    </p:bg>
    <p:spTree>
      <p:nvGrpSpPr>
        <p:cNvPr id="1" name=""/>
        <p:cNvGrpSpPr/>
        <p:nvPr/>
      </p:nvGrpSpPr>
      <p:grpSpPr/>
      <p:sp>
        <p:nvSpPr>
          <p:cNvPr id="38914" name="内容占位符 2"/>
          <p:cNvSpPr>
            <a:spLocks noGrp="1"/>
          </p:cNvSpPr>
          <p:nvPr>
            <p:ph idx="1"/>
          </p:nvPr>
        </p:nvSpPr>
        <p:spPr>
          <a:xfrm>
            <a:off x="457200" y="520700"/>
            <a:ext cx="8229600" cy="5605463"/>
          </a:xfrm>
          <a:ln/>
        </p:spPr>
        <p:txBody>
          <a:bodyPr vert="horz" wrap="square" lIns="91440" tIns="45720" rIns="91440" bIns="45720" anchor="t" anchorCtr="0"/>
          <a:p>
            <a:pPr eaLnBrk="1" hangingPunct="1"/>
            <a:r>
              <a:rPr lang="zh-CN" altLang="en-US" dirty="0">
                <a:solidFill>
                  <a:srgbClr val="00B0F0"/>
                </a:solidFill>
              </a:rPr>
              <a:t>（7）“现场存在隐患及整改措施”（发现安全事故隐患、违章指挥、违章操作等）一栏记录安全事故隐患，后面应对隐患及时整改消除，填写应闭合。</a:t>
            </a:r>
            <a:endParaRPr lang="zh-CN" altLang="en-US" dirty="0">
              <a:solidFill>
                <a:srgbClr val="00B0F0"/>
              </a:solidFill>
            </a:endParaRPr>
          </a:p>
          <a:p>
            <a:pPr eaLnBrk="1" hangingPunct="1"/>
            <a:endParaRPr lang="zh-CN" altLang="en-US" dirty="0"/>
          </a:p>
        </p:txBody>
      </p:sp>
    </p:spTree>
  </p:cSld>
  <p:clrMapOvr>
    <a:masterClrMapping/>
  </p:clrMapOvr>
  <p:transition>
    <p:randomBar dir="vert"/>
  </p:transition>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0">
          <a:gsLst>
            <a:gs pos="0">
              <a:srgbClr val="ECDBDB">
                <a:alpha val="100000"/>
              </a:srgbClr>
            </a:gs>
            <a:gs pos="32001">
              <a:srgbClr val="ECDBDB">
                <a:alpha val="100000"/>
              </a:srgbClr>
            </a:gs>
            <a:gs pos="100000">
              <a:srgbClr val="00B0F0">
                <a:alpha val="100000"/>
              </a:srgbClr>
            </a:gs>
            <a:gs pos="100000">
              <a:srgbClr val="B7C1DD">
                <a:alpha val="100000"/>
              </a:srgbClr>
            </a:gs>
            <a:gs pos="100000">
              <a:srgbClr val="CFD6E8">
                <a:alpha val="100000"/>
              </a:srgbClr>
            </a:gs>
          </a:gsLst>
          <a:lin ang="5400000"/>
          <a:tileRect/>
        </a:gradFill>
        <a:effectLst/>
      </p:bgPr>
    </p:bg>
    <p:spTree>
      <p:nvGrpSpPr>
        <p:cNvPr id="1" name=""/>
        <p:cNvGrpSpPr/>
        <p:nvPr/>
      </p:nvGrpSpPr>
      <p:grpSpPr/>
      <p:sp>
        <p:nvSpPr>
          <p:cNvPr id="2" name="标题 1"/>
          <p:cNvSpPr>
            <a:spLocks noGrp="1"/>
          </p:cNvSpPr>
          <p:nvPr>
            <p:ph type="title"/>
          </p:nvPr>
        </p:nvSpPr>
        <p:spPr bwMode="auto">
          <a:xfrm>
            <a:off x="457200" y="274955"/>
            <a:ext cx="8229600" cy="1325245"/>
          </a:xfrm>
          <a:ln/>
          <a:effectLst/>
          <a:scene3d>
            <a:camera prst="orthographicFront"/>
            <a:lightRig rig="balanced" dir="t"/>
          </a:scene3d>
          <a:sp3d prstMaterial="plastic"/>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400" b="0" i="0" u="none" strike="noStrike" kern="1200" cap="none" spc="0" normalizeH="0" baseline="0" noProof="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uLnTx/>
                <a:uFillTx/>
                <a:latin typeface="+mj-lt"/>
                <a:ea typeface="+mj-ea"/>
                <a:cs typeface="+mj-cs"/>
              </a:rPr>
              <a:t>施工安全日志的填写要求及注意细节</a:t>
            </a:r>
            <a:endParaRPr kumimoji="0" lang="zh-CN" altLang="en-US" sz="4400" b="0" i="0" u="none" strike="noStrike" kern="1200" cap="none" spc="0" normalizeH="0" baseline="0" noProof="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uLnTx/>
              <a:uFillTx/>
              <a:latin typeface="+mj-lt"/>
              <a:ea typeface="+mj-ea"/>
              <a:cs typeface="+mj-cs"/>
            </a:endParaRPr>
          </a:p>
        </p:txBody>
      </p:sp>
      <p:sp>
        <p:nvSpPr>
          <p:cNvPr id="39939" name="内容占位符 2"/>
          <p:cNvSpPr>
            <a:spLocks noGrp="1"/>
          </p:cNvSpPr>
          <p:nvPr>
            <p:ph idx="1"/>
          </p:nvPr>
        </p:nvSpPr>
        <p:spPr>
          <a:ln/>
        </p:spPr>
        <p:txBody>
          <a:bodyPr vert="horz" wrap="square" lIns="91440" tIns="45720" rIns="91440" bIns="45720" anchor="t" anchorCtr="0"/>
          <a:p>
            <a:pPr eaLnBrk="1" hangingPunct="1"/>
            <a:r>
              <a:rPr lang="zh-CN" altLang="en-US" dirty="0">
                <a:solidFill>
                  <a:schemeClr val="tx2"/>
                </a:solidFill>
              </a:rPr>
              <a:t>（1）应抓住事情的关键意思。例如：发生了什么事；事情的严重程度；何时发生的；谁干的；谁领谁干的；谁说的；说什么了；谁决定的；决定了什么；在什么地方（或部位）发生的，要求做什么；要求做多少；要求何时完成；要求谁来完成怎么做；已经做了多少；做得合格不合格等等。只有围绕这些关键意思进行描述，才能记述清楚，才具备可追溯性。</a:t>
            </a:r>
            <a:endParaRPr lang="zh-CN" altLang="en-US" dirty="0">
              <a:solidFill>
                <a:schemeClr val="tx2"/>
              </a:solidFill>
            </a:endParaRPr>
          </a:p>
        </p:txBody>
      </p:sp>
    </p:spTree>
  </p:cSld>
  <p:clrMapOvr>
    <a:masterClrMapping/>
  </p:clrMapOvr>
  <p:transition>
    <p:randomBar/>
  </p:transition>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0">
          <a:gsLst>
            <a:gs pos="0">
              <a:srgbClr val="ECDBDB">
                <a:alpha val="100000"/>
              </a:srgbClr>
            </a:gs>
            <a:gs pos="32001">
              <a:srgbClr val="ECDBDB">
                <a:alpha val="100000"/>
              </a:srgbClr>
            </a:gs>
            <a:gs pos="100000">
              <a:srgbClr val="00B0F0">
                <a:alpha val="100000"/>
              </a:srgbClr>
            </a:gs>
            <a:gs pos="100000">
              <a:srgbClr val="B7C1DD">
                <a:alpha val="100000"/>
              </a:srgbClr>
            </a:gs>
            <a:gs pos="100000">
              <a:srgbClr val="CFD6E8">
                <a:alpha val="100000"/>
              </a:srgbClr>
            </a:gs>
          </a:gsLst>
          <a:lin ang="5400000"/>
          <a:tileRect/>
        </a:gradFill>
        <a:effectLst/>
      </p:bgPr>
    </p:bg>
    <p:spTree>
      <p:nvGrpSpPr>
        <p:cNvPr id="1" name=""/>
        <p:cNvGrpSpPr/>
        <p:nvPr/>
      </p:nvGrpSpPr>
      <p:grpSpPr/>
      <p:sp>
        <p:nvSpPr>
          <p:cNvPr id="40962" name="内容占位符 2"/>
          <p:cNvSpPr>
            <a:spLocks noGrp="1"/>
          </p:cNvSpPr>
          <p:nvPr>
            <p:ph idx="1"/>
          </p:nvPr>
        </p:nvSpPr>
        <p:spPr>
          <a:xfrm>
            <a:off x="457200" y="679450"/>
            <a:ext cx="8229600" cy="5314950"/>
          </a:xfrm>
          <a:ln/>
        </p:spPr>
        <p:txBody>
          <a:bodyPr vert="horz" wrap="square" lIns="91440" tIns="45720" rIns="91440" bIns="45720" anchor="t" anchorCtr="0"/>
          <a:p>
            <a:pPr eaLnBrk="1" hangingPunct="1"/>
            <a:r>
              <a:rPr lang="zh-CN" altLang="en-US" dirty="0">
                <a:solidFill>
                  <a:schemeClr val="tx2"/>
                </a:solidFill>
              </a:rPr>
              <a:t>2）记述要详简得当。该记的事情一定不要漏掉，事情的要点一定要表述清楚，不能写成“大事记”。</a:t>
            </a:r>
            <a:endParaRPr lang="zh-CN" altLang="en-US" dirty="0">
              <a:solidFill>
                <a:schemeClr val="tx2"/>
              </a:solidFill>
            </a:endParaRPr>
          </a:p>
          <a:p>
            <a:pPr eaLnBrk="1" hangingPunct="1"/>
            <a:r>
              <a:rPr lang="zh-CN" altLang="en-US" dirty="0">
                <a:solidFill>
                  <a:schemeClr val="tx2"/>
                </a:solidFill>
              </a:rPr>
              <a:t>（3）当天发生的事情应在当天的日志逐日记载，不得后补。</a:t>
            </a:r>
            <a:endParaRPr lang="zh-CN" altLang="en-US" dirty="0">
              <a:solidFill>
                <a:schemeClr val="tx2"/>
              </a:solidFill>
            </a:endParaRPr>
          </a:p>
          <a:p>
            <a:pPr eaLnBrk="1" hangingPunct="1"/>
            <a:r>
              <a:rPr lang="zh-CN" altLang="en-US" dirty="0">
                <a:solidFill>
                  <a:schemeClr val="tx2"/>
                </a:solidFill>
              </a:rPr>
              <a:t>（4）记录时间要连续，从开工开始到竣工验收时止，逐日记载不许中断。若工程施工期间有间断，应在日志中加以说明，可在停工最后一天或复工第一天里描述。</a:t>
            </a:r>
            <a:endParaRPr lang="zh-CN" altLang="en-US" dirty="0">
              <a:solidFill>
                <a:schemeClr val="tx2"/>
              </a:solidFill>
            </a:endParaRPr>
          </a:p>
        </p:txBody>
      </p:sp>
    </p:spTree>
  </p:cSld>
  <p:clrMapOvr>
    <a:masterClrMapping/>
  </p:clrMapOvr>
  <p:transition>
    <p:strips dir="ld"/>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p:sp>
        <p:nvSpPr>
          <p:cNvPr id="2" name="标题 1"/>
          <p:cNvSpPr>
            <a:spLocks noGrp="1"/>
          </p:cNvSpPr>
          <p:nvPr>
            <p:ph type="title"/>
          </p:nvPr>
        </p:nvSpPr>
        <p:spPr bwMode="auto">
          <a:ln/>
          <a:effectLst/>
          <a:scene3d>
            <a:camera prst="orthographicFront"/>
            <a:lightRig rig="balanced" dir="t"/>
          </a:scene3d>
          <a:sp3d prstMaterial="plastic"/>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400" b="0" i="0" u="none" strike="noStrike" kern="1200" cap="none" spc="0" normalizeH="0" baseline="0" noProof="1">
                <a:ln w="22225">
                  <a:solidFill>
                    <a:schemeClr val="accent2"/>
                  </a:solidFill>
                  <a:prstDash val="solid"/>
                </a:ln>
                <a:solidFill>
                  <a:schemeClr val="accent2">
                    <a:lumMod val="40000"/>
                    <a:lumOff val="60000"/>
                  </a:schemeClr>
                </a:solidFill>
                <a:effectLst/>
                <a:uLnTx/>
                <a:uFillTx/>
                <a:latin typeface="+mj-lt"/>
                <a:ea typeface="+mj-ea"/>
                <a:cs typeface="+mj-cs"/>
              </a:rPr>
              <a:t>施工日志主要内容</a:t>
            </a:r>
            <a:endParaRPr kumimoji="0" lang="zh-CN" altLang="en-US" sz="4400" b="0" i="0" u="none" strike="noStrike" kern="1200" cap="none" spc="0" normalizeH="0" baseline="0" noProof="1">
              <a:ln w="22225">
                <a:solidFill>
                  <a:schemeClr val="accent2"/>
                </a:solidFill>
                <a:prstDash val="solid"/>
              </a:ln>
              <a:solidFill>
                <a:schemeClr val="accent2">
                  <a:lumMod val="40000"/>
                  <a:lumOff val="60000"/>
                </a:schemeClr>
              </a:solidFill>
              <a:effectLst/>
              <a:uLnTx/>
              <a:uFillTx/>
              <a:latin typeface="+mj-lt"/>
              <a:ea typeface="+mj-ea"/>
              <a:cs typeface="+mj-cs"/>
            </a:endParaRPr>
          </a:p>
        </p:txBody>
      </p:sp>
      <p:sp>
        <p:nvSpPr>
          <p:cNvPr id="14339" name="内容占位符 2"/>
          <p:cNvSpPr>
            <a:spLocks noGrp="1"/>
          </p:cNvSpPr>
          <p:nvPr>
            <p:ph idx="1"/>
          </p:nvPr>
        </p:nvSpPr>
        <p:spPr>
          <a:ln/>
        </p:spPr>
        <p:txBody>
          <a:bodyPr vert="horz" wrap="square" lIns="91440" tIns="45720" rIns="91440" bIns="45720" anchor="t" anchorCtr="0"/>
          <a:p>
            <a:pPr eaLnBrk="1" hangingPunct="1"/>
            <a:r>
              <a:rPr lang="zh-CN" altLang="en-US" dirty="0">
                <a:solidFill>
                  <a:schemeClr val="tx2"/>
                </a:solidFill>
              </a:rPr>
              <a:t>工程名称、日期、天气、气温、施工部位、施工内容、应用的主要工艺；人员、材料、机械到场及运行情况；材料消耗记录、施工进展情况记录；施工是否正常；外界环境、地质变化情况；有无意外停工；有无质量问题存在；施工安全情况；监理到场及对工程认证和签字情况；有无上级或监理指令及整改情况等。记录人员要签字，主管领导定期也要阅签。</a:t>
            </a:r>
            <a:endParaRPr lang="zh-CN" altLang="en-US" dirty="0">
              <a:solidFill>
                <a:schemeClr val="tx2"/>
              </a:solidFill>
            </a:endParaRPr>
          </a:p>
        </p:txBody>
      </p:sp>
    </p:spTree>
  </p:cSld>
  <p:clrMapOvr>
    <a:masterClrMapping/>
  </p:clrMapOvr>
  <p:transition advTm="4119">
    <p:comb/>
  </p:transition>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0">
          <a:gsLst>
            <a:gs pos="0">
              <a:srgbClr val="ECDBDB">
                <a:alpha val="100000"/>
              </a:srgbClr>
            </a:gs>
            <a:gs pos="32001">
              <a:srgbClr val="ECDBDB">
                <a:alpha val="100000"/>
              </a:srgbClr>
            </a:gs>
            <a:gs pos="100000">
              <a:srgbClr val="00B0F0">
                <a:alpha val="100000"/>
              </a:srgbClr>
            </a:gs>
            <a:gs pos="100000">
              <a:srgbClr val="B7C1DD">
                <a:alpha val="100000"/>
              </a:srgbClr>
            </a:gs>
            <a:gs pos="100000">
              <a:srgbClr val="CFD6E8">
                <a:alpha val="100000"/>
              </a:srgbClr>
            </a:gs>
          </a:gsLst>
          <a:lin ang="5400000"/>
          <a:tileRect/>
        </a:gradFill>
        <a:effectLst/>
      </p:bgPr>
    </p:bg>
    <p:spTree>
      <p:nvGrpSpPr>
        <p:cNvPr id="1" name=""/>
        <p:cNvGrpSpPr/>
        <p:nvPr/>
      </p:nvGrpSpPr>
      <p:grpSpPr/>
      <p:sp>
        <p:nvSpPr>
          <p:cNvPr id="41986" name="内容占位符 2"/>
          <p:cNvSpPr>
            <a:spLocks noGrp="1"/>
          </p:cNvSpPr>
          <p:nvPr>
            <p:ph idx="1"/>
          </p:nvPr>
        </p:nvSpPr>
        <p:spPr>
          <a:xfrm>
            <a:off x="457200" y="722313"/>
            <a:ext cx="8229600" cy="5403850"/>
          </a:xfrm>
          <a:ln/>
        </p:spPr>
        <p:txBody>
          <a:bodyPr vert="horz" wrap="square" lIns="91440" tIns="45720" rIns="91440" bIns="45720" anchor="t" anchorCtr="0"/>
          <a:p>
            <a:pPr eaLnBrk="1" hangingPunct="1"/>
            <a:r>
              <a:rPr lang="zh-CN" altLang="en-US" dirty="0">
                <a:solidFill>
                  <a:schemeClr val="tx2"/>
                </a:solidFill>
              </a:rPr>
              <a:t>（5）停水、停电一定要记录清楚起止时间，停水、停电时正在进行什么工作，是否造成经济损失等，是由于哪方面造成的原因，为以后的工期纠纷及变更理赔留有证据。</a:t>
            </a:r>
            <a:endParaRPr lang="zh-CN" altLang="en-US" dirty="0">
              <a:solidFill>
                <a:schemeClr val="tx2"/>
              </a:solidFill>
            </a:endParaRPr>
          </a:p>
          <a:p>
            <a:pPr eaLnBrk="1" hangingPunct="1"/>
            <a:r>
              <a:rPr lang="zh-CN" altLang="en-US" dirty="0">
                <a:solidFill>
                  <a:schemeClr val="tx2"/>
                </a:solidFill>
              </a:rPr>
              <a:t>（6）施工安全日志的记录不应是流水帐，要有时间、天气情况、分项部位等记录，其他检查记录一定要具体详细。</a:t>
            </a:r>
            <a:endParaRPr lang="zh-CN" altLang="en-US" dirty="0">
              <a:solidFill>
                <a:schemeClr val="tx2"/>
              </a:solidFill>
            </a:endParaRPr>
          </a:p>
        </p:txBody>
      </p:sp>
    </p:spTree>
  </p:cSld>
  <p:clrMapOvr>
    <a:masterClrMapping/>
  </p:clrMapOvr>
  <p:transition>
    <p:wedge/>
  </p:transition>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0">
          <a:gsLst>
            <a:gs pos="0">
              <a:srgbClr val="ECDBDB">
                <a:alpha val="100000"/>
              </a:srgbClr>
            </a:gs>
            <a:gs pos="32001">
              <a:srgbClr val="ECDBDB">
                <a:alpha val="100000"/>
              </a:srgbClr>
            </a:gs>
            <a:gs pos="100000">
              <a:srgbClr val="00B0F0">
                <a:alpha val="100000"/>
              </a:srgbClr>
            </a:gs>
            <a:gs pos="100000">
              <a:srgbClr val="B7C1DD">
                <a:alpha val="100000"/>
              </a:srgbClr>
            </a:gs>
            <a:gs pos="100000">
              <a:srgbClr val="CFD6E8">
                <a:alpha val="100000"/>
              </a:srgbClr>
            </a:gs>
          </a:gsLst>
          <a:lin ang="5400000"/>
          <a:tileRect/>
        </a:gradFill>
        <a:effectLst/>
      </p:bgPr>
    </p:bg>
    <p:spTree>
      <p:nvGrpSpPr>
        <p:cNvPr id="1" name=""/>
        <p:cNvGrpSpPr/>
        <p:nvPr/>
      </p:nvGrpSpPr>
      <p:grpSpPr/>
      <p:sp>
        <p:nvSpPr>
          <p:cNvPr id="31746" name="内容占位符 2"/>
          <p:cNvSpPr>
            <a:spLocks noGrp="1"/>
          </p:cNvSpPr>
          <p:nvPr>
            <p:ph idx="1"/>
          </p:nvPr>
        </p:nvSpPr>
        <p:spPr>
          <a:xfrm>
            <a:off x="457200" y="722313"/>
            <a:ext cx="8229600" cy="5403850"/>
          </a:xfrm>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20000"/>
              </a:spcBef>
              <a:spcAft>
                <a:spcPct val="0"/>
              </a:spcAft>
              <a:buClrTx/>
              <a:buSzTx/>
              <a:buFontTx/>
              <a:buNone/>
              <a:defRPr/>
            </a:pPr>
            <a:r>
              <a:rPr kumimoji="0" lang="zh-CN" altLang="zh-CN" sz="3200" b="0" i="0" u="none" strike="noStrike" kern="1200" cap="none" spc="0" normalizeH="0" baseline="0" noProof="1">
                <a:ln>
                  <a:noFill/>
                </a:ln>
                <a:solidFill>
                  <a:schemeClr val="tx2"/>
                </a:solidFill>
                <a:effectLst/>
                <a:uLnTx/>
                <a:uFillTx/>
                <a:latin typeface="+mn-lt"/>
                <a:ea typeface="+mn-ea"/>
                <a:cs typeface="+mn-cs"/>
              </a:rPr>
              <a:t>总结</a:t>
            </a:r>
            <a:endParaRPr kumimoji="0" lang="zh-CN" altLang="zh-CN" sz="3200" b="0" i="0" u="none" strike="noStrike" kern="1200" cap="none" spc="0" normalizeH="0" baseline="0" noProof="1">
              <a:ln>
                <a:noFill/>
              </a:ln>
              <a:solidFill>
                <a:schemeClr val="tx2"/>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0" lang="zh-CN" altLang="zh-CN" sz="3200" b="0" i="0" u="none" strike="noStrike" kern="1200" cap="none" spc="0" normalizeH="0" baseline="0" noProof="1">
                <a:ln>
                  <a:noFill/>
                </a:ln>
                <a:solidFill>
                  <a:schemeClr val="tx2"/>
                </a:solidFill>
                <a:effectLst/>
                <a:uLnTx/>
                <a:uFillTx/>
                <a:latin typeface="+mn-lt"/>
                <a:ea typeface="+mn-ea"/>
                <a:cs typeface="+mn-cs"/>
              </a:rPr>
              <a:t>安全日志是安全员在一天中执行安全管理工作情况的记录，是分析研究施工安全管理的参考资料，也是发生安全生产事故后可追溯检查的最具可靠性和权威性的原始记录之一，认定责任的重要书证之一。希望安全日志记录人员都能重视施工安全日志的填写，为安全生产管理工作尽一份力量。</a:t>
            </a:r>
            <a:endParaRPr kumimoji="0" lang="zh-CN" altLang="zh-CN" sz="3200" b="0" i="0" u="none" strike="noStrike" kern="1200" cap="none" spc="0" normalizeH="0" baseline="0" noProof="1">
              <a:ln>
                <a:noFill/>
              </a:ln>
              <a:solidFill>
                <a:schemeClr val="tx2"/>
              </a:solidFill>
              <a:effectLst/>
              <a:uLnTx/>
              <a:uFillTx/>
              <a:latin typeface="+mn-lt"/>
              <a:ea typeface="+mn-ea"/>
              <a:cs typeface="+mn-cs"/>
            </a:endParaRPr>
          </a:p>
        </p:txBody>
      </p:sp>
    </p:spTree>
  </p:cSld>
  <p:clrMapOvr>
    <a:masterClrMapping/>
  </p:clrMapOvr>
  <p:transition>
    <p:wedge/>
  </p:transition>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0">
          <a:gsLst>
            <a:gs pos="0">
              <a:srgbClr val="ECDBDB">
                <a:alpha val="100000"/>
              </a:srgbClr>
            </a:gs>
            <a:gs pos="32001">
              <a:srgbClr val="ECDBDB">
                <a:alpha val="100000"/>
              </a:srgbClr>
            </a:gs>
            <a:gs pos="100000">
              <a:srgbClr val="00B0F0">
                <a:alpha val="100000"/>
              </a:srgbClr>
            </a:gs>
            <a:gs pos="100000">
              <a:srgbClr val="B7C1DD">
                <a:alpha val="100000"/>
              </a:srgbClr>
            </a:gs>
            <a:gs pos="100000">
              <a:srgbClr val="CFD6E8">
                <a:alpha val="100000"/>
              </a:srgbClr>
            </a:gs>
          </a:gsLst>
          <a:lin ang="5400000"/>
          <a:tileRect/>
        </a:gradFill>
        <a:effectLst/>
      </p:bgPr>
    </p:bg>
    <p:spTree>
      <p:nvGrpSpPr>
        <p:cNvPr id="1" name=""/>
        <p:cNvGrpSpPr/>
        <p:nvPr/>
      </p:nvGrpSpPr>
      <p:grpSpPr/>
      <p:sp>
        <p:nvSpPr>
          <p:cNvPr id="31746" name="内容占位符 2"/>
          <p:cNvSpPr>
            <a:spLocks noGrp="1"/>
          </p:cNvSpPr>
          <p:nvPr>
            <p:ph idx="1"/>
          </p:nvPr>
        </p:nvSpPr>
        <p:spPr bwMode="auto">
          <a:xfrm>
            <a:off x="457200" y="2391410"/>
            <a:ext cx="8229600" cy="1136650"/>
          </a:xfrm>
          <a:ln/>
          <a:effectLst/>
          <a:scene3d>
            <a:camera prst="orthographicFront"/>
            <a:lightRig rig="balanced" dir="t"/>
          </a:scene3d>
          <a:sp3d prstMaterial="plastic"/>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20000"/>
              </a:spcBef>
              <a:spcAft>
                <a:spcPct val="0"/>
              </a:spcAft>
              <a:buClrTx/>
              <a:buSzTx/>
              <a:buFontTx/>
              <a:buNone/>
              <a:defRPr/>
            </a:pPr>
            <a:r>
              <a:rPr kumimoji="0" lang="zh-CN" altLang="zh-CN" sz="6600" b="0" i="0" u="none" strike="noStrike" kern="1200" cap="none" spc="0" normalizeH="0" baseline="0" noProof="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uLnTx/>
                <a:uFillTx/>
                <a:latin typeface="+mn-lt"/>
                <a:ea typeface="+mn-ea"/>
                <a:cs typeface="+mn-cs"/>
              </a:rPr>
              <a:t>施工日志示例</a:t>
            </a:r>
            <a:endParaRPr kumimoji="0" lang="zh-CN" altLang="zh-CN" sz="6600" b="0" i="0" u="none" strike="noStrike" kern="1200" cap="none" spc="0" normalizeH="0" baseline="0" noProof="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uLnTx/>
              <a:uFillTx/>
              <a:latin typeface="+mn-lt"/>
              <a:ea typeface="+mn-ea"/>
              <a:cs typeface="+mn-cs"/>
            </a:endParaRPr>
          </a:p>
        </p:txBody>
      </p:sp>
    </p:spTree>
  </p:cSld>
  <p:clrMapOvr>
    <a:masterClrMapping/>
  </p:clrMapOvr>
  <p:transition>
    <p:wedge/>
  </p:transition>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7F8FB">
                <a:alpha val="100000"/>
              </a:srgbClr>
            </a:gs>
            <a:gs pos="6000">
              <a:srgbClr val="F7F8FB">
                <a:alpha val="100000"/>
              </a:srgbClr>
            </a:gs>
            <a:gs pos="50999">
              <a:srgbClr val="B7C1DD">
                <a:alpha val="100000"/>
              </a:srgbClr>
            </a:gs>
            <a:gs pos="71001">
              <a:srgbClr val="B7C1DD">
                <a:alpha val="100000"/>
              </a:srgbClr>
            </a:gs>
            <a:gs pos="100000">
              <a:srgbClr val="CFD6E8">
                <a:alpha val="100000"/>
              </a:srgbClr>
            </a:gs>
          </a:gsLst>
          <a:lin ang="5400000"/>
          <a:tileRect/>
        </a:gradFill>
        <a:effectLst/>
      </p:bgPr>
    </p:bg>
    <p:spTree>
      <p:nvGrpSpPr>
        <p:cNvPr id="1" name=""/>
        <p:cNvGrpSpPr/>
        <p:nvPr/>
      </p:nvGrpSpPr>
      <p:grpSpPr/>
      <p:pic>
        <p:nvPicPr>
          <p:cNvPr id="45058" name="内容占位符 3" descr="QQ截图20161201162250"/>
          <p:cNvPicPr>
            <a:picLocks noGrp="1" noChangeAspect="1"/>
          </p:cNvPicPr>
          <p:nvPr>
            <p:ph idx="1"/>
          </p:nvPr>
        </p:nvPicPr>
        <p:blipFill>
          <a:blip r:embed="rId1"/>
          <a:srcRect/>
          <a:stretch>
            <a:fillRect/>
          </a:stretch>
        </p:blipFill>
        <p:spPr>
          <a:xfrm>
            <a:off x="1228725" y="400050"/>
            <a:ext cx="6905625" cy="5905500"/>
          </a:xfrm>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0">
          <a:gsLst>
            <a:gs pos="0">
              <a:srgbClr val="ECDBDB">
                <a:alpha val="100000"/>
              </a:srgbClr>
            </a:gs>
            <a:gs pos="32001">
              <a:srgbClr val="ECDBDB">
                <a:alpha val="100000"/>
              </a:srgbClr>
            </a:gs>
            <a:gs pos="100000">
              <a:srgbClr val="00B0F0">
                <a:alpha val="100000"/>
              </a:srgbClr>
            </a:gs>
            <a:gs pos="100000">
              <a:srgbClr val="B7C1DD">
                <a:alpha val="100000"/>
              </a:srgbClr>
            </a:gs>
            <a:gs pos="100000">
              <a:srgbClr val="CFD6E8">
                <a:alpha val="100000"/>
              </a:srgbClr>
            </a:gs>
          </a:gsLst>
          <a:lin ang="5400000"/>
          <a:tileRect/>
        </a:gradFill>
        <a:effectLst/>
      </p:bgPr>
    </p:bg>
    <p:spTree>
      <p:nvGrpSpPr>
        <p:cNvPr id="1" name=""/>
        <p:cNvGrpSpPr/>
        <p:nvPr/>
      </p:nvGrpSpPr>
      <p:grpSpPr/>
      <p:sp>
        <p:nvSpPr>
          <p:cNvPr id="31746" name="内容占位符 2"/>
          <p:cNvSpPr>
            <a:spLocks noGrp="1"/>
          </p:cNvSpPr>
          <p:nvPr>
            <p:ph idx="1"/>
          </p:nvPr>
        </p:nvSpPr>
        <p:spPr bwMode="auto">
          <a:xfrm>
            <a:off x="457200" y="2391410"/>
            <a:ext cx="8229600" cy="1136650"/>
          </a:xfrm>
          <a:ln/>
          <a:effectLst/>
          <a:scene3d>
            <a:camera prst="orthographicFront"/>
            <a:lightRig rig="balanced" dir="t"/>
          </a:scene3d>
          <a:sp3d prstMaterial="plastic"/>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20000"/>
              </a:spcBef>
              <a:spcAft>
                <a:spcPct val="0"/>
              </a:spcAft>
              <a:buClrTx/>
              <a:buSzTx/>
              <a:buFontTx/>
              <a:buNone/>
              <a:defRPr/>
            </a:pPr>
            <a:r>
              <a:rPr kumimoji="0" lang="zh-CN" altLang="zh-CN" sz="6600" b="0" i="0" u="none" strike="noStrike" kern="1200" cap="none" spc="0" normalizeH="0" baseline="0" noProof="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uLnTx/>
                <a:uFillTx/>
                <a:latin typeface="+mn-lt"/>
                <a:ea typeface="+mn-ea"/>
                <a:cs typeface="+mn-cs"/>
              </a:rPr>
              <a:t>安全日志示例</a:t>
            </a:r>
            <a:endParaRPr kumimoji="0" lang="zh-CN" altLang="zh-CN" sz="6600" b="0" i="0" u="none" strike="noStrike" kern="1200" cap="none" spc="0" normalizeH="0" baseline="0" noProof="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uLnTx/>
              <a:uFillTx/>
              <a:latin typeface="+mn-lt"/>
              <a:ea typeface="+mn-ea"/>
              <a:cs typeface="+mn-cs"/>
            </a:endParaRPr>
          </a:p>
        </p:txBody>
      </p:sp>
    </p:spTree>
  </p:cSld>
  <p:clrMapOvr>
    <a:masterClrMapping/>
  </p:clrMapOvr>
  <p:transition>
    <p:wedge/>
  </p:transition>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0">
          <a:gsLst>
            <a:gs pos="0">
              <a:srgbClr val="ECDBDB">
                <a:alpha val="100000"/>
              </a:srgbClr>
            </a:gs>
            <a:gs pos="32001">
              <a:srgbClr val="ECDBDB">
                <a:alpha val="100000"/>
              </a:srgbClr>
            </a:gs>
            <a:gs pos="100000">
              <a:srgbClr val="00B0F0">
                <a:alpha val="100000"/>
              </a:srgbClr>
            </a:gs>
            <a:gs pos="100000">
              <a:srgbClr val="B7C1DD">
                <a:alpha val="100000"/>
              </a:srgbClr>
            </a:gs>
            <a:gs pos="100000">
              <a:srgbClr val="CFD6E8">
                <a:alpha val="100000"/>
              </a:srgbClr>
            </a:gs>
          </a:gsLst>
          <a:lin ang="5400000"/>
          <a:tileRect/>
        </a:gradFill>
        <a:effectLst/>
      </p:bgPr>
    </p:bg>
    <p:spTree>
      <p:nvGrpSpPr>
        <p:cNvPr id="1" name=""/>
        <p:cNvGrpSpPr/>
        <p:nvPr/>
      </p:nvGrpSpPr>
      <p:grpSpPr/>
      <p:pic>
        <p:nvPicPr>
          <p:cNvPr id="47106" name="内容占位符 3" descr="QQ截图20161201162655"/>
          <p:cNvPicPr>
            <a:picLocks noGrp="1" noChangeAspect="1"/>
          </p:cNvPicPr>
          <p:nvPr>
            <p:ph idx="1"/>
          </p:nvPr>
        </p:nvPicPr>
        <p:blipFill>
          <a:blip r:embed="rId1"/>
          <a:srcRect/>
          <a:stretch>
            <a:fillRect/>
          </a:stretch>
        </p:blipFill>
        <p:spPr>
          <a:xfrm>
            <a:off x="1360488" y="92075"/>
            <a:ext cx="6216650" cy="6400800"/>
          </a:xfrm>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4" name="标题 3073"/>
          <p:cNvSpPr>
            <a:spLocks noGrp="1"/>
          </p:cNvSpPr>
          <p:nvPr>
            <p:ph type="ctrTitle"/>
          </p:nvPr>
        </p:nvSpPr>
        <p:spPr bwMode="auto">
          <a:xfrm>
            <a:off x="668652" y="1364611"/>
            <a:ext cx="7772400" cy="3028316"/>
          </a:xfrm>
          <a:ln/>
          <a:effectLst/>
          <a:scene3d>
            <a:camera prst="orthographicFront"/>
            <a:lightRig rig="balanced" dir="t"/>
          </a:scene3d>
          <a:sp3d prstMaterial="plastic"/>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sz="5400" b="0" i="0" u="none" strike="noStrike" kern="1200" cap="none" spc="0" normalizeH="0" baseline="0" noProof="1">
                <a:ln w="22225">
                  <a:solidFill>
                    <a:schemeClr val="accent2"/>
                  </a:solidFill>
                  <a:prstDash val="solid"/>
                </a:ln>
                <a:solidFill>
                  <a:srgbClr val="FFFF00"/>
                </a:solidFill>
                <a:effectLst/>
                <a:uLnTx/>
                <a:uFillTx/>
                <a:latin typeface="BatangChe" panose="02030609000101010101" charset="-127"/>
                <a:ea typeface="BatangChe" panose="02030609000101010101" charset="-127"/>
                <a:cs typeface="+mj-cs"/>
              </a:rPr>
              <a:t>如何规范书写施工日志、</a:t>
            </a:r>
            <a:br>
              <a:rPr kumimoji="0" lang="zh-CN" sz="5400" b="0" i="0" u="none" strike="noStrike" kern="1200" cap="none" spc="0" normalizeH="0" baseline="0" noProof="0">
                <a:ln w="22225">
                  <a:solidFill>
                    <a:schemeClr val="accent2"/>
                  </a:solidFill>
                  <a:prstDash val="solid"/>
                </a:ln>
                <a:solidFill>
                  <a:srgbClr val="FFFF00"/>
                </a:solidFill>
                <a:effectLst/>
                <a:uLnTx/>
                <a:uFillTx/>
                <a:latin typeface="BatangChe" panose="02030609000101010101" charset="-127"/>
                <a:ea typeface="BatangChe" panose="02030609000101010101" charset="-127"/>
                <a:cs typeface="+mj-cs"/>
              </a:rPr>
            </a:br>
            <a:r>
              <a:rPr kumimoji="0" lang="zh-CN" sz="5400" b="0" i="0" u="none" strike="noStrike" kern="1200" cap="none" spc="0" normalizeH="0" baseline="0" noProof="1">
                <a:ln w="22225">
                  <a:solidFill>
                    <a:schemeClr val="accent2"/>
                  </a:solidFill>
                  <a:prstDash val="solid"/>
                </a:ln>
                <a:solidFill>
                  <a:srgbClr val="FFFF00"/>
                </a:solidFill>
                <a:effectLst/>
                <a:uLnTx/>
                <a:uFillTx/>
                <a:latin typeface="BatangChe" panose="02030609000101010101" charset="-127"/>
                <a:ea typeface="BatangChe" panose="02030609000101010101" charset="-127"/>
                <a:cs typeface="+mj-cs"/>
              </a:rPr>
              <a:t>安全日志</a:t>
            </a:r>
            <a:endParaRPr kumimoji="0" lang="zh-CN" sz="5400" b="0" i="0" u="none" strike="noStrike" kern="1200" cap="none" spc="0" normalizeH="0" baseline="0" noProof="1">
              <a:ln w="22225">
                <a:solidFill>
                  <a:schemeClr val="accent2"/>
                </a:solidFill>
                <a:prstDash val="solid"/>
              </a:ln>
              <a:solidFill>
                <a:srgbClr val="FFFF00"/>
              </a:solidFill>
              <a:effectLst/>
              <a:uLnTx/>
              <a:uFillTx/>
              <a:latin typeface="BatangChe" panose="02030609000101010101" charset="-127"/>
              <a:ea typeface="BatangChe" panose="02030609000101010101" charset="-127"/>
              <a:cs typeface="+mj-cs"/>
            </a:endParaRPr>
          </a:p>
        </p:txBody>
      </p:sp>
    </p:spTree>
  </p:cSld>
  <p:clrMapOvr>
    <a:masterClrMapping/>
  </p:clrMapOvr>
  <p:transition advTm="4118">
    <p:cover dir="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bwMode="auto">
          <a:ln/>
          <a:effectLst/>
          <a:scene3d>
            <a:camera prst="orthographicFront"/>
            <a:lightRig rig="balanced" dir="t"/>
          </a:scene3d>
          <a:sp3d prstMaterial="plastic"/>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400" b="0" i="0" u="none" strike="noStrike" kern="1200" cap="none" spc="0" normalizeH="0" baseline="0" noProof="1">
                <a:ln w="22225">
                  <a:solidFill>
                    <a:schemeClr val="accent2"/>
                  </a:solidFill>
                  <a:prstDash val="solid"/>
                </a:ln>
                <a:solidFill>
                  <a:schemeClr val="accent2">
                    <a:lumMod val="40000"/>
                    <a:lumOff val="60000"/>
                  </a:schemeClr>
                </a:solidFill>
                <a:effectLst/>
                <a:uLnTx/>
                <a:uFillTx/>
                <a:latin typeface="+mj-lt"/>
                <a:ea typeface="+mj-ea"/>
                <a:cs typeface="+mj-cs"/>
              </a:rPr>
              <a:t>施工日志主要内容</a:t>
            </a:r>
            <a:endParaRPr kumimoji="0" lang="zh-CN" altLang="en-US" sz="4400" b="0" i="0" u="none" strike="noStrike" kern="1200" cap="none" spc="0" normalizeH="0" baseline="0" noProof="1">
              <a:ln w="22225">
                <a:solidFill>
                  <a:schemeClr val="accent2"/>
                </a:solidFill>
                <a:prstDash val="solid"/>
              </a:ln>
              <a:solidFill>
                <a:schemeClr val="accent2">
                  <a:lumMod val="40000"/>
                  <a:lumOff val="60000"/>
                </a:schemeClr>
              </a:solidFill>
              <a:effectLst/>
              <a:uLnTx/>
              <a:uFillTx/>
              <a:latin typeface="+mj-lt"/>
              <a:ea typeface="+mj-ea"/>
              <a:cs typeface="+mj-cs"/>
            </a:endParaRPr>
          </a:p>
        </p:txBody>
      </p:sp>
      <p:sp>
        <p:nvSpPr>
          <p:cNvPr id="49155" name="内容占位符 2"/>
          <p:cNvSpPr>
            <a:spLocks noGrp="1"/>
          </p:cNvSpPr>
          <p:nvPr>
            <p:ph idx="1"/>
          </p:nvPr>
        </p:nvSpPr>
        <p:spPr>
          <a:ln/>
        </p:spPr>
        <p:txBody>
          <a:bodyPr vert="horz" wrap="square" lIns="91440" tIns="45720" rIns="91440" bIns="45720" anchor="t" anchorCtr="0"/>
          <a:p>
            <a:pPr eaLnBrk="1" hangingPunct="1"/>
            <a:r>
              <a:rPr lang="zh-CN" altLang="en-US" dirty="0">
                <a:solidFill>
                  <a:schemeClr val="tx2"/>
                </a:solidFill>
              </a:rPr>
              <a:t>工程名称、日期、天气、气温、施工部位、施工内容、应用的主要工艺；人员、材料、机械到场及运行情况；材料消耗记录、施工进展情况记录；施工是否正常；外界环境、地质变化情况；有无意外停工；有无质量问题存在；施工安全情况；监理到场及对工程认证和签字情况；有无上级或监理指令及整改情况等。记录人员要签字，主管领导定期也要阅签。</a:t>
            </a:r>
            <a:endParaRPr lang="zh-CN" altLang="en-US" dirty="0">
              <a:solidFill>
                <a:schemeClr val="tx2"/>
              </a:solidFill>
            </a:endParaRPr>
          </a:p>
        </p:txBody>
      </p:sp>
    </p:spTree>
  </p:cSld>
  <p:clrMapOvr>
    <a:masterClrMapping/>
  </p:clrMapOvr>
  <p:transition advTm="4119">
    <p:comb/>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0178" name="内容占位符 5" descr="QQ截图20161130143844"/>
          <p:cNvPicPr>
            <a:picLocks noGrp="1" noChangeAspect="1"/>
          </p:cNvPicPr>
          <p:nvPr>
            <p:ph idx="1"/>
          </p:nvPr>
        </p:nvPicPr>
        <p:blipFill>
          <a:blip r:embed="rId1"/>
          <a:srcRect/>
          <a:stretch>
            <a:fillRect/>
          </a:stretch>
        </p:blipFill>
        <p:spPr>
          <a:xfrm>
            <a:off x="2052638" y="441325"/>
            <a:ext cx="4765675" cy="5684838"/>
          </a:xfrm>
          <a:ln/>
        </p:spPr>
      </p:pic>
    </p:spTree>
  </p:cSld>
  <p:clrMapOvr>
    <a:masterClrMapping/>
  </p:clrMapOvr>
  <p:transition advTm="2668">
    <p:zoom dir="in"/>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bwMode="auto">
          <a:ln/>
          <a:effectLst/>
          <a:scene3d>
            <a:camera prst="orthographicFront"/>
            <a:lightRig rig="balanced" dir="t"/>
          </a:scene3d>
          <a:sp3d prstMaterial="plastic"/>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400" b="0" i="0" u="none" strike="noStrike" kern="1200" cap="none" spc="0" normalizeH="0" baseline="0" noProof="1">
                <a:ln w="22225">
                  <a:solidFill>
                    <a:schemeClr val="accent2"/>
                  </a:solidFill>
                  <a:prstDash val="solid"/>
                </a:ln>
                <a:solidFill>
                  <a:schemeClr val="accent2">
                    <a:lumMod val="40000"/>
                    <a:lumOff val="60000"/>
                  </a:schemeClr>
                </a:solidFill>
                <a:effectLst/>
                <a:uLnTx/>
                <a:uFillTx/>
                <a:latin typeface="+mj-lt"/>
                <a:ea typeface="+mj-ea"/>
                <a:cs typeface="+mj-cs"/>
              </a:rPr>
              <a:t>填写施工日志的要求</a:t>
            </a:r>
            <a:endParaRPr kumimoji="0" lang="zh-CN" altLang="en-US" sz="4400" b="0" i="0" u="none" strike="noStrike" kern="1200" cap="none" spc="0" normalizeH="0" baseline="0" noProof="1">
              <a:ln w="22225">
                <a:solidFill>
                  <a:schemeClr val="accent2"/>
                </a:solidFill>
                <a:prstDash val="solid"/>
              </a:ln>
              <a:solidFill>
                <a:schemeClr val="accent2">
                  <a:lumMod val="40000"/>
                  <a:lumOff val="60000"/>
                </a:schemeClr>
              </a:solidFill>
              <a:effectLst/>
              <a:uLnTx/>
              <a:uFillTx/>
              <a:latin typeface="+mj-lt"/>
              <a:ea typeface="+mj-ea"/>
              <a:cs typeface="+mj-cs"/>
            </a:endParaRPr>
          </a:p>
        </p:txBody>
      </p:sp>
      <p:sp>
        <p:nvSpPr>
          <p:cNvPr id="51203" name="内容占位符 2"/>
          <p:cNvSpPr>
            <a:spLocks noGrp="1"/>
          </p:cNvSpPr>
          <p:nvPr>
            <p:ph idx="1"/>
          </p:nvPr>
        </p:nvSpPr>
        <p:spPr>
          <a:ln/>
        </p:spPr>
        <p:txBody>
          <a:bodyPr vert="horz" wrap="square" lIns="91440" tIns="45720" rIns="91440" bIns="45720" anchor="t" anchorCtr="0"/>
          <a:p>
            <a:pPr eaLnBrk="1" hangingPunct="1"/>
            <a:r>
              <a:rPr lang="zh-CN" altLang="en-US" dirty="0">
                <a:solidFill>
                  <a:schemeClr val="tx2"/>
                </a:solidFill>
              </a:rPr>
              <a:t>1、施工日志应按单位工程填写。</a:t>
            </a:r>
            <a:endParaRPr lang="zh-CN" altLang="en-US" dirty="0">
              <a:solidFill>
                <a:schemeClr val="tx2"/>
              </a:solidFill>
            </a:endParaRPr>
          </a:p>
          <a:p>
            <a:pPr eaLnBrk="1" hangingPunct="1"/>
            <a:r>
              <a:rPr lang="zh-CN" altLang="en-US" dirty="0">
                <a:solidFill>
                  <a:schemeClr val="tx2"/>
                </a:solidFill>
              </a:rPr>
              <a:t>2、记录时间：从开工到竣工验收时止。</a:t>
            </a:r>
            <a:endParaRPr lang="zh-CN" altLang="en-US" dirty="0">
              <a:solidFill>
                <a:schemeClr val="tx2"/>
              </a:solidFill>
            </a:endParaRPr>
          </a:p>
          <a:p>
            <a:pPr eaLnBrk="1" hangingPunct="1"/>
            <a:r>
              <a:rPr lang="zh-CN" altLang="en-US" dirty="0">
                <a:solidFill>
                  <a:schemeClr val="tx2"/>
                </a:solidFill>
              </a:rPr>
              <a:t>3、逐日记载不许中断。</a:t>
            </a:r>
            <a:endParaRPr lang="zh-CN" altLang="en-US" dirty="0">
              <a:solidFill>
                <a:schemeClr val="tx2"/>
              </a:solidFill>
            </a:endParaRPr>
          </a:p>
          <a:p>
            <a:pPr eaLnBrk="1" hangingPunct="1"/>
            <a:r>
              <a:rPr lang="zh-CN" altLang="en-US" dirty="0">
                <a:solidFill>
                  <a:schemeClr val="tx2"/>
                </a:solidFill>
              </a:rPr>
              <a:t>4、按时、真实、详细记录，中途发生人员变动，应当办理交接手续，保持施工日记的连续性、完整性。施工日记应由技术员记录。</a:t>
            </a:r>
            <a:endParaRPr lang="zh-CN" altLang="en-US" dirty="0">
              <a:solidFill>
                <a:schemeClr val="tx2"/>
              </a:solidFill>
            </a:endParaRPr>
          </a:p>
        </p:txBody>
      </p:sp>
    </p:spTree>
  </p:cSld>
  <p:clrMapOvr>
    <a:masterClrMapping/>
  </p:clrMapOvr>
  <p:transition>
    <p:blinds/>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5362" name="内容占位符 5" descr="QQ截图20161130143844"/>
          <p:cNvPicPr>
            <a:picLocks noGrp="1" noChangeAspect="1"/>
          </p:cNvPicPr>
          <p:nvPr>
            <p:ph idx="1"/>
          </p:nvPr>
        </p:nvPicPr>
        <p:blipFill>
          <a:blip r:embed="rId1"/>
          <a:srcRect/>
          <a:stretch>
            <a:fillRect/>
          </a:stretch>
        </p:blipFill>
        <p:spPr>
          <a:xfrm>
            <a:off x="2052638" y="441325"/>
            <a:ext cx="4765675" cy="5684838"/>
          </a:xfrm>
          <a:ln/>
        </p:spPr>
      </p:pic>
    </p:spTree>
  </p:cSld>
  <p:clrMapOvr>
    <a:masterClrMapping/>
  </p:clrMapOvr>
  <p:transition advTm="2668">
    <p:zoom dir="in"/>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bwMode="auto">
          <a:ln/>
          <a:effectLst/>
          <a:scene3d>
            <a:camera prst="orthographicFront"/>
            <a:lightRig rig="balanced" dir="t"/>
          </a:scene3d>
          <a:sp3d prstMaterial="plastic"/>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400" b="0" i="0" u="none" strike="noStrike" kern="1200" cap="none" spc="0" normalizeH="0" baseline="0" noProof="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uLnTx/>
                <a:uFillTx/>
                <a:latin typeface="+mj-lt"/>
                <a:ea typeface="+mj-ea"/>
                <a:cs typeface="+mj-cs"/>
              </a:rPr>
              <a:t>施工日志应记录的内容</a:t>
            </a:r>
            <a:endParaRPr kumimoji="0" lang="zh-CN" altLang="en-US" sz="4400" b="0" i="0" u="none" strike="noStrike" kern="1200" cap="none" spc="0" normalizeH="0" baseline="0" noProof="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uLnTx/>
              <a:uFillTx/>
              <a:latin typeface="+mj-lt"/>
              <a:ea typeface="+mj-ea"/>
              <a:cs typeface="+mj-cs"/>
            </a:endParaRPr>
          </a:p>
        </p:txBody>
      </p:sp>
      <p:sp>
        <p:nvSpPr>
          <p:cNvPr id="3" name="内容占位符 2"/>
          <p:cNvSpPr>
            <a:spLocks noGrp="1"/>
          </p:cNvSpPr>
          <p:nvPr>
            <p:ph idx="1"/>
          </p:nvPr>
        </p:nvSpPr>
        <p:spPr>
          <a:xfrm>
            <a:off x="457200" y="1812925"/>
            <a:ext cx="8229600" cy="3267075"/>
          </a:xfrm>
          <a:effectLst>
            <a:outerShdw blurRad="50800" dist="50800" dir="5400000" sx="104000" sy="104000" algn="ctr" rotWithShape="0">
              <a:schemeClr val="bg2">
                <a:lumMod val="50000"/>
                <a:alpha val="100000"/>
              </a:schemeClr>
            </a:outerShdw>
          </a:effectLst>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20000"/>
              </a:spcBef>
              <a:spcAft>
                <a:spcPct val="0"/>
              </a:spcAft>
              <a:buClrTx/>
              <a:buSzTx/>
              <a:buFontTx/>
              <a:buNone/>
              <a:defRPr/>
            </a:pPr>
            <a:r>
              <a:rPr kumimoji="0" lang="zh-CN" altLang="en-US" sz="3200" b="0" i="0" u="none" strike="noStrike" kern="1200" cap="none" spc="0" normalizeH="0" baseline="0" noProof="1">
                <a:ln>
                  <a:noFill/>
                </a:ln>
                <a:solidFill>
                  <a:schemeClr val="tx2">
                    <a:lumMod val="75000"/>
                  </a:schemeClr>
                </a:solidFill>
                <a:effectLst>
                  <a:outerShdw blurRad="38100" dist="25400" dir="5400000" algn="ctr" rotWithShape="0">
                    <a:srgbClr val="6E747A">
                      <a:alpha val="43000"/>
                    </a:srgbClr>
                  </a:outerShdw>
                </a:effectLst>
                <a:uLnTx/>
                <a:uFillTx/>
                <a:latin typeface="+mn-lt"/>
                <a:ea typeface="+mn-ea"/>
                <a:cs typeface="+mn-cs"/>
              </a:rPr>
              <a:t>一、基本内容</a:t>
            </a:r>
            <a:endParaRPr kumimoji="0" lang="zh-CN" altLang="en-US" sz="3200" b="0" i="0" u="none" strike="noStrike" kern="1200" cap="none" spc="0" normalizeH="0" baseline="0" noProof="1">
              <a:ln>
                <a:noFill/>
              </a:ln>
              <a:solidFill>
                <a:schemeClr val="tx2">
                  <a:lumMod val="75000"/>
                </a:schemeClr>
              </a:solidFill>
              <a:effectLst>
                <a:outerShdw blurRad="38100" dist="25400" dir="5400000" algn="ctr" rotWithShape="0">
                  <a:srgbClr val="6E747A">
                    <a:alpha val="43000"/>
                  </a:srgbClr>
                </a:outerShdw>
              </a:effectLst>
              <a:uLnTx/>
              <a:uFillTx/>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defRPr/>
            </a:pPr>
            <a:r>
              <a:rPr kumimoji="0" lang="zh-CN" altLang="en-US" sz="3200" b="0" i="0" u="none" strike="noStrike" kern="1200" cap="none" spc="0" normalizeH="0" baseline="0" noProof="1">
                <a:ln>
                  <a:noFill/>
                </a:ln>
                <a:solidFill>
                  <a:schemeClr val="tx2">
                    <a:lumMod val="75000"/>
                  </a:schemeClr>
                </a:solidFill>
                <a:effectLst>
                  <a:outerShdw blurRad="38100" dist="25400" dir="5400000" algn="ctr" rotWithShape="0">
                    <a:srgbClr val="6E747A">
                      <a:alpha val="43000"/>
                    </a:srgbClr>
                  </a:outerShdw>
                </a:effectLst>
                <a:uLnTx/>
                <a:uFillTx/>
                <a:latin typeface="+mn-lt"/>
                <a:ea typeface="+mn-ea"/>
                <a:cs typeface="+mn-cs"/>
              </a:rPr>
              <a:t>二、工作内容</a:t>
            </a:r>
            <a:endParaRPr kumimoji="0" lang="zh-CN" altLang="en-US" sz="3200" b="0" i="0" u="none" strike="noStrike" kern="1200" cap="none" spc="0" normalizeH="0" baseline="0" noProof="1">
              <a:ln>
                <a:noFill/>
              </a:ln>
              <a:solidFill>
                <a:schemeClr val="tx2">
                  <a:lumMod val="75000"/>
                </a:schemeClr>
              </a:solidFill>
              <a:effectLst>
                <a:outerShdw blurRad="38100" dist="25400" dir="5400000" algn="ctr" rotWithShape="0">
                  <a:srgbClr val="6E747A">
                    <a:alpha val="43000"/>
                  </a:srgbClr>
                </a:outerShdw>
              </a:effectLst>
              <a:uLnTx/>
              <a:uFillTx/>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defRPr/>
            </a:pPr>
            <a:r>
              <a:rPr kumimoji="0" lang="zh-CN" altLang="en-US" sz="3200" b="0" i="0" u="none" strike="noStrike" kern="1200" cap="none" spc="0" normalizeH="0" baseline="0" noProof="1">
                <a:ln>
                  <a:noFill/>
                </a:ln>
                <a:solidFill>
                  <a:schemeClr val="tx2">
                    <a:lumMod val="75000"/>
                  </a:schemeClr>
                </a:solidFill>
                <a:effectLst>
                  <a:outerShdw blurRad="38100" dist="25400" dir="5400000" algn="ctr" rotWithShape="0">
                    <a:srgbClr val="6E747A">
                      <a:alpha val="43000"/>
                    </a:srgbClr>
                  </a:outerShdw>
                </a:effectLst>
                <a:uLnTx/>
                <a:uFillTx/>
                <a:latin typeface="+mn-lt"/>
                <a:ea typeface="+mn-ea"/>
                <a:cs typeface="+mn-cs"/>
              </a:rPr>
              <a:t>三、检验内容</a:t>
            </a:r>
            <a:endParaRPr kumimoji="0" lang="zh-CN" altLang="en-US" sz="3200" b="0" i="0" u="none" strike="noStrike" kern="1200" cap="none" spc="0" normalizeH="0" baseline="0" noProof="1">
              <a:ln>
                <a:noFill/>
              </a:ln>
              <a:solidFill>
                <a:schemeClr val="tx2">
                  <a:lumMod val="75000"/>
                </a:schemeClr>
              </a:solidFill>
              <a:effectLst>
                <a:outerShdw blurRad="38100" dist="25400" dir="5400000" algn="ctr" rotWithShape="0">
                  <a:srgbClr val="6E747A">
                    <a:alpha val="43000"/>
                  </a:srgbClr>
                </a:outerShdw>
              </a:effectLst>
              <a:uLnTx/>
              <a:uFillTx/>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defRPr/>
            </a:pPr>
            <a:r>
              <a:rPr kumimoji="0" lang="zh-CN" altLang="en-US" sz="3200" b="0" i="0" u="none" strike="noStrike" kern="1200" cap="none" spc="0" normalizeH="0" baseline="0" noProof="1">
                <a:ln>
                  <a:noFill/>
                </a:ln>
                <a:solidFill>
                  <a:schemeClr val="tx2">
                    <a:lumMod val="75000"/>
                  </a:schemeClr>
                </a:solidFill>
                <a:effectLst>
                  <a:outerShdw blurRad="38100" dist="25400" dir="5400000" algn="ctr" rotWithShape="0">
                    <a:srgbClr val="6E747A">
                      <a:alpha val="43000"/>
                    </a:srgbClr>
                  </a:outerShdw>
                </a:effectLst>
                <a:uLnTx/>
                <a:uFillTx/>
                <a:latin typeface="+mn-lt"/>
                <a:ea typeface="+mn-ea"/>
                <a:cs typeface="+mn-cs"/>
              </a:rPr>
              <a:t>四、检查内容</a:t>
            </a:r>
            <a:endParaRPr kumimoji="0" lang="zh-CN" altLang="en-US" sz="3200" b="0" i="0" u="none" strike="noStrike" kern="1200" cap="none" spc="0" normalizeH="0" baseline="0" noProof="1">
              <a:ln>
                <a:noFill/>
              </a:ln>
              <a:solidFill>
                <a:schemeClr val="tx2">
                  <a:lumMod val="75000"/>
                </a:schemeClr>
              </a:solidFill>
              <a:effectLst>
                <a:outerShdw blurRad="38100" dist="25400" dir="5400000" algn="ctr" rotWithShape="0">
                  <a:srgbClr val="6E747A">
                    <a:alpha val="43000"/>
                  </a:srgbClr>
                </a:outerShdw>
              </a:effectLst>
              <a:uLnTx/>
              <a:uFillTx/>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defRPr/>
            </a:pPr>
            <a:r>
              <a:rPr kumimoji="0" lang="zh-CN" altLang="en-US" sz="3200" b="0" i="0" u="none" strike="noStrike" kern="1200" cap="none" spc="0" normalizeH="0" baseline="0" noProof="1">
                <a:ln>
                  <a:noFill/>
                </a:ln>
                <a:solidFill>
                  <a:schemeClr val="tx2">
                    <a:lumMod val="75000"/>
                  </a:schemeClr>
                </a:solidFill>
                <a:effectLst>
                  <a:outerShdw blurRad="38100" dist="25400" dir="5400000" algn="ctr" rotWithShape="0">
                    <a:srgbClr val="6E747A">
                      <a:alpha val="43000"/>
                    </a:srgbClr>
                  </a:outerShdw>
                </a:effectLst>
                <a:uLnTx/>
                <a:uFillTx/>
                <a:latin typeface="+mn-lt"/>
                <a:ea typeface="+mn-ea"/>
                <a:cs typeface="+mn-cs"/>
              </a:rPr>
              <a:t> 五、其他内容</a:t>
            </a:r>
            <a:endParaRPr kumimoji="0" lang="zh-CN" altLang="en-US" sz="3200" b="0" i="0" u="none" strike="noStrike" kern="1200" cap="none" spc="0" normalizeH="0" baseline="0" noProof="1">
              <a:ln>
                <a:noFill/>
              </a:ln>
              <a:solidFill>
                <a:schemeClr val="tx2">
                  <a:lumMod val="75000"/>
                </a:schemeClr>
              </a:solidFill>
              <a:effectLst>
                <a:outerShdw blurRad="38100" dist="25400" dir="5400000" algn="ctr" rotWithShape="0">
                  <a:srgbClr val="6E747A">
                    <a:alpha val="43000"/>
                  </a:srgbClr>
                </a:outerShdw>
              </a:effectLst>
              <a:uLnTx/>
              <a:uFillTx/>
              <a:latin typeface="+mn-lt"/>
              <a:ea typeface="+mn-ea"/>
              <a:cs typeface="+mn-cs"/>
            </a:endParaRPr>
          </a:p>
        </p:txBody>
      </p:sp>
    </p:spTree>
  </p:cSld>
  <p:clrMapOvr>
    <a:masterClrMapping/>
  </p:clrMapOvr>
  <p:transition>
    <p:blinds dir="ver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bwMode="auto">
          <a:ln/>
          <a:effectLst/>
          <a:scene3d>
            <a:camera prst="orthographicFront"/>
            <a:lightRig rig="balanced" dir="t"/>
          </a:scene3d>
          <a:sp3d prstMaterial="plastic"/>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400" b="0" i="0" u="none" strike="noStrike" kern="1200" cap="none" spc="0" normalizeH="0" baseline="0" noProof="1">
                <a:ln w="22225">
                  <a:solidFill>
                    <a:schemeClr val="accent2"/>
                  </a:solidFill>
                  <a:prstDash val="solid"/>
                </a:ln>
                <a:solidFill>
                  <a:schemeClr val="accent2">
                    <a:lumMod val="40000"/>
                    <a:lumOff val="60000"/>
                  </a:schemeClr>
                </a:solidFill>
                <a:effectLst/>
                <a:uLnTx/>
                <a:uFillTx/>
                <a:latin typeface="+mj-lt"/>
                <a:ea typeface="+mj-ea"/>
                <a:cs typeface="+mj-cs"/>
              </a:rPr>
              <a:t>基本内容</a:t>
            </a:r>
            <a:endParaRPr kumimoji="0" lang="zh-CN" altLang="en-US" sz="4400" b="0" i="0" u="none" strike="noStrike" kern="1200" cap="none" spc="0" normalizeH="0" baseline="0" noProof="1">
              <a:ln w="22225">
                <a:solidFill>
                  <a:schemeClr val="accent2"/>
                </a:solidFill>
                <a:prstDash val="solid"/>
              </a:ln>
              <a:solidFill>
                <a:schemeClr val="accent2">
                  <a:lumMod val="40000"/>
                  <a:lumOff val="60000"/>
                </a:schemeClr>
              </a:solidFill>
              <a:effectLst/>
              <a:uLnTx/>
              <a:uFillTx/>
              <a:latin typeface="+mj-lt"/>
              <a:ea typeface="+mj-ea"/>
              <a:cs typeface="+mj-cs"/>
            </a:endParaRPr>
          </a:p>
        </p:txBody>
      </p:sp>
      <p:sp>
        <p:nvSpPr>
          <p:cNvPr id="53251" name="内容占位符 2"/>
          <p:cNvSpPr>
            <a:spLocks noGrp="1"/>
          </p:cNvSpPr>
          <p:nvPr>
            <p:ph idx="1"/>
          </p:nvPr>
        </p:nvSpPr>
        <p:spPr>
          <a:ln/>
        </p:spPr>
        <p:txBody>
          <a:bodyPr vert="horz" wrap="square" lIns="91440" tIns="45720" rIns="91440" bIns="45720" anchor="t" anchorCtr="0"/>
          <a:p>
            <a:pPr eaLnBrk="1" hangingPunct="1"/>
            <a:r>
              <a:rPr lang="zh-CN" altLang="en-US" dirty="0">
                <a:solidFill>
                  <a:schemeClr val="tx2"/>
                </a:solidFill>
              </a:rPr>
              <a:t>1、日期、星期、气象、平均温度。平均温度可记为XX℃—XX℃，气象按上午和下午分别记录。</a:t>
            </a:r>
            <a:endParaRPr lang="zh-CN" altLang="en-US" dirty="0">
              <a:solidFill>
                <a:schemeClr val="tx2"/>
              </a:solidFill>
            </a:endParaRPr>
          </a:p>
          <a:p>
            <a:pPr eaLnBrk="1" hangingPunct="1"/>
            <a:r>
              <a:rPr lang="zh-CN" altLang="en-US" dirty="0">
                <a:solidFill>
                  <a:schemeClr val="tx2"/>
                </a:solidFill>
              </a:rPr>
              <a:t>2、施工部位。施工部位应将分部、分项工程名称写清楚。</a:t>
            </a:r>
            <a:endParaRPr lang="zh-CN" altLang="en-US" dirty="0">
              <a:solidFill>
                <a:schemeClr val="tx2"/>
              </a:solidFill>
            </a:endParaRPr>
          </a:p>
          <a:p>
            <a:pPr eaLnBrk="1" hangingPunct="1"/>
            <a:r>
              <a:rPr lang="zh-CN" altLang="en-US" dirty="0">
                <a:solidFill>
                  <a:schemeClr val="tx2"/>
                </a:solidFill>
              </a:rPr>
              <a:t>3、出勤人数、操作负责人。出勤人数一定要分工种记录，并记录工人的总人数。</a:t>
            </a:r>
            <a:endParaRPr lang="zh-CN" altLang="en-US" dirty="0">
              <a:solidFill>
                <a:schemeClr val="tx2"/>
              </a:solidFill>
            </a:endParaRPr>
          </a:p>
        </p:txBody>
      </p:sp>
    </p:spTree>
  </p:cSld>
  <p:clrMapOvr>
    <a:masterClrMapping/>
  </p:clrMapOvr>
  <p:transition>
    <p:checker dir="ver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bwMode="auto">
          <a:xfrm>
            <a:off x="457200" y="274952"/>
            <a:ext cx="8229600" cy="726443"/>
          </a:xfrm>
          <a:ln/>
          <a:effectLst/>
          <a:scene3d>
            <a:camera prst="orthographicFront"/>
            <a:lightRig rig="balanced" dir="t"/>
          </a:scene3d>
          <a:sp3d prstMaterial="plastic"/>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600" b="0" i="0" u="none" strike="noStrike" kern="1200" cap="none" spc="0" normalizeH="0" baseline="0" noProof="1">
                <a:ln w="22225">
                  <a:solidFill>
                    <a:schemeClr val="accent2"/>
                  </a:solidFill>
                  <a:prstDash val="solid"/>
                </a:ln>
                <a:solidFill>
                  <a:schemeClr val="accent2">
                    <a:lumMod val="40000"/>
                    <a:lumOff val="60000"/>
                  </a:schemeClr>
                </a:solidFill>
                <a:effectLst/>
                <a:uLnTx/>
                <a:uFillTx/>
                <a:latin typeface="+mj-lt"/>
                <a:ea typeface="+mj-ea"/>
                <a:cs typeface="+mj-cs"/>
              </a:rPr>
              <a:t>单位、分部、分项工程划分</a:t>
            </a:r>
            <a:endParaRPr kumimoji="0" lang="zh-CN" altLang="en-US" sz="3600" b="0" i="0" u="none" strike="noStrike" kern="1200" cap="none" spc="0" normalizeH="0" baseline="0" noProof="1">
              <a:ln w="22225">
                <a:solidFill>
                  <a:schemeClr val="accent2"/>
                </a:solidFill>
                <a:prstDash val="solid"/>
              </a:ln>
              <a:solidFill>
                <a:schemeClr val="accent2">
                  <a:lumMod val="40000"/>
                  <a:lumOff val="60000"/>
                </a:schemeClr>
              </a:solidFill>
              <a:effectLst/>
              <a:uLnTx/>
              <a:uFillTx/>
              <a:latin typeface="+mj-lt"/>
              <a:ea typeface="+mj-ea"/>
              <a:cs typeface="+mj-cs"/>
            </a:endParaRPr>
          </a:p>
        </p:txBody>
      </p:sp>
      <p:sp>
        <p:nvSpPr>
          <p:cNvPr id="54275" name="内容占位符 2"/>
          <p:cNvSpPr>
            <a:spLocks noGrp="1"/>
          </p:cNvSpPr>
          <p:nvPr>
            <p:ph idx="1"/>
          </p:nvPr>
        </p:nvSpPr>
        <p:spPr>
          <a:xfrm>
            <a:off x="457200" y="1000125"/>
            <a:ext cx="8229600" cy="5126038"/>
          </a:xfrm>
          <a:ln/>
        </p:spPr>
        <p:txBody>
          <a:bodyPr vert="horz" wrap="square" lIns="91440" tIns="45720" rIns="91440" bIns="45720" anchor="t" anchorCtr="0"/>
          <a:p>
            <a:pPr eaLnBrk="1" hangingPunct="1"/>
            <a:r>
              <a:rPr lang="zh-CN" altLang="en-US" sz="2400" dirty="0"/>
              <a:t>一、路基工程划分</a:t>
            </a:r>
            <a:endParaRPr lang="zh-CN" altLang="en-US" sz="2400" dirty="0"/>
          </a:p>
        </p:txBody>
      </p:sp>
      <p:graphicFrame>
        <p:nvGraphicFramePr>
          <p:cNvPr id="4" name="表格 3"/>
          <p:cNvGraphicFramePr/>
          <p:nvPr/>
        </p:nvGraphicFramePr>
        <p:xfrm>
          <a:off x="700088" y="1471613"/>
          <a:ext cx="7743825" cy="4754563"/>
        </p:xfrm>
        <a:graphic>
          <a:graphicData uri="http://schemas.openxmlformats.org/drawingml/2006/table">
            <a:tbl>
              <a:tblPr firstRow="1" bandRow="1">
                <a:tableStyleId>{5C22544A-7EE6-4342-B048-85BDC9FD1C3A}</a:tableStyleId>
              </a:tblPr>
              <a:tblGrid>
                <a:gridCol w="1151349"/>
                <a:gridCol w="2138855"/>
                <a:gridCol w="4453620"/>
              </a:tblGrid>
              <a:tr h="365736">
                <a:tc>
                  <a:txBody>
                    <a:bodyPr/>
                    <a:lstStyle/>
                    <a:p>
                      <a:pPr algn="ctr">
                        <a:buNone/>
                      </a:pPr>
                      <a:r>
                        <a:rPr lang="zh-CN" altLang="en-US" sz="1800">
                          <a:solidFill>
                            <a:srgbClr val="0070C0"/>
                          </a:solidFill>
                        </a:rPr>
                        <a:t>单位工程</a:t>
                      </a:r>
                      <a:endParaRPr lang="zh-CN" altLang="en-US" sz="1800">
                        <a:solidFill>
                          <a:srgbClr val="0070C0"/>
                        </a:solidFill>
                      </a:endParaRPr>
                    </a:p>
                  </a:txBody>
                  <a:tcPr marL="91447" marR="91447" marT="45717" marB="45717">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c>
                  <a:txBody>
                    <a:bodyPr/>
                    <a:lstStyle/>
                    <a:p>
                      <a:pPr algn="ctr">
                        <a:buNone/>
                      </a:pPr>
                      <a:r>
                        <a:rPr lang="zh-CN" altLang="en-US" sz="1800">
                          <a:solidFill>
                            <a:srgbClr val="0070C0"/>
                          </a:solidFill>
                        </a:rPr>
                        <a:t>分部工程</a:t>
                      </a:r>
                      <a:endParaRPr lang="zh-CN" altLang="en-US" sz="1800">
                        <a:solidFill>
                          <a:srgbClr val="0070C0"/>
                        </a:solidFill>
                      </a:endParaRPr>
                    </a:p>
                  </a:txBody>
                  <a:tcPr marL="91447" marR="91447" marT="45717" marB="45717">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c>
                  <a:txBody>
                    <a:bodyPr/>
                    <a:lstStyle/>
                    <a:p>
                      <a:pPr algn="ctr">
                        <a:buNone/>
                      </a:pPr>
                      <a:r>
                        <a:rPr lang="zh-CN" altLang="en-US" sz="1800">
                          <a:solidFill>
                            <a:srgbClr val="0070C0"/>
                          </a:solidFill>
                        </a:rPr>
                        <a:t>分项工程</a:t>
                      </a:r>
                      <a:endParaRPr lang="zh-CN" altLang="en-US" sz="1800">
                        <a:solidFill>
                          <a:srgbClr val="0070C0"/>
                        </a:solidFill>
                      </a:endParaRPr>
                    </a:p>
                  </a:txBody>
                  <a:tcPr marL="91447" marR="91447" marT="45717" marB="45717">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r>
              <a:tr h="640037">
                <a:tc rowSpan="6">
                  <a:txBody>
                    <a:bodyPr/>
                    <a:lstStyle/>
                    <a:p>
                      <a:pPr algn="ctr">
                        <a:buNone/>
                      </a:pPr>
                      <a:endParaRPr lang="zh-CN" altLang="en-US" sz="1800"/>
                    </a:p>
                    <a:p>
                      <a:pPr algn="ctr">
                        <a:buNone/>
                      </a:pPr>
                      <a:endParaRPr lang="zh-CN" altLang="en-US" sz="1800"/>
                    </a:p>
                    <a:p>
                      <a:pPr algn="ctr">
                        <a:buNone/>
                      </a:pPr>
                      <a:endParaRPr lang="zh-CN" altLang="en-US" sz="1800"/>
                    </a:p>
                    <a:p>
                      <a:pPr algn="ctr">
                        <a:buNone/>
                      </a:pPr>
                      <a:endParaRPr lang="zh-CN" altLang="en-US" sz="1800"/>
                    </a:p>
                    <a:p>
                      <a:pPr algn="ctr">
                        <a:buNone/>
                      </a:pPr>
                      <a:endParaRPr lang="zh-CN" altLang="en-US" sz="1800"/>
                    </a:p>
                    <a:p>
                      <a:pPr algn="ctr">
                        <a:buNone/>
                      </a:pPr>
                      <a:endParaRPr lang="zh-CN" altLang="en-US" sz="1800"/>
                    </a:p>
                    <a:p>
                      <a:pPr algn="ctr">
                        <a:buNone/>
                      </a:pPr>
                      <a:r>
                        <a:rPr lang="zh-CN" altLang="en-US" sz="1800"/>
                        <a:t>路基工程（每</a:t>
                      </a:r>
                      <a:r>
                        <a:rPr lang="en-US" altLang="zh-CN" sz="1800"/>
                        <a:t>10km</a:t>
                      </a:r>
                      <a:endParaRPr lang="en-US" altLang="zh-CN" sz="1800"/>
                    </a:p>
                    <a:p>
                      <a:pPr algn="ctr">
                        <a:buNone/>
                      </a:pPr>
                      <a:r>
                        <a:rPr lang="zh-CN" altLang="en-US" sz="1800"/>
                        <a:t>或每标段）</a:t>
                      </a:r>
                      <a:endParaRPr lang="zh-CN" altLang="en-US" sz="1800"/>
                    </a:p>
                  </a:txBody>
                  <a:tcPr marL="91447" marR="91447" marT="45717" marB="45717">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c>
                  <a:txBody>
                    <a:bodyPr/>
                    <a:lstStyle/>
                    <a:p>
                      <a:pPr algn="ctr">
                        <a:buNone/>
                      </a:pPr>
                      <a:r>
                        <a:rPr lang="zh-CN" altLang="en-US" sz="1800"/>
                        <a:t>路基土石方工程</a:t>
                      </a:r>
                      <a:r>
                        <a:rPr lang="en-US" altLang="zh-CN" sz="1800"/>
                        <a:t>*</a:t>
                      </a:r>
                      <a:r>
                        <a:rPr lang="en-US" altLang="zh-CN" sz="1800" baseline="30000">
                          <a:solidFill>
                            <a:schemeClr val="accent4"/>
                          </a:solidFill>
                          <a:uFillTx/>
                          <a:sym typeface="Wingdings" panose="05000000000000000000" charset="0"/>
                        </a:rPr>
                        <a:t></a:t>
                      </a:r>
                      <a:r>
                        <a:rPr lang="zh-CN" altLang="en-US" sz="1800"/>
                        <a:t>（</a:t>
                      </a:r>
                      <a:r>
                        <a:rPr lang="en-US" altLang="zh-CN" sz="1800"/>
                        <a:t>1-3km</a:t>
                      </a:r>
                      <a:r>
                        <a:rPr lang="zh-CN" altLang="en-US" sz="1800"/>
                        <a:t>路段）</a:t>
                      </a:r>
                      <a:r>
                        <a:rPr lang="zh-CN" altLang="en-US" sz="1800" baseline="30000">
                          <a:solidFill>
                            <a:schemeClr val="accent4"/>
                          </a:solidFill>
                          <a:uFillTx/>
                          <a:sym typeface="Wingdings" panose="05000000000000000000" charset="0"/>
                        </a:rPr>
                        <a:t></a:t>
                      </a:r>
                      <a:endParaRPr lang="zh-CN" altLang="en-US" sz="1800" baseline="30000">
                        <a:solidFill>
                          <a:schemeClr val="accent4"/>
                        </a:solidFill>
                        <a:uFillTx/>
                        <a:sym typeface="Wingdings" panose="05000000000000000000" charset="0"/>
                      </a:endParaRPr>
                    </a:p>
                  </a:txBody>
                  <a:tcPr marL="91447" marR="91447" marT="45717" marB="45717">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c>
                  <a:txBody>
                    <a:bodyPr/>
                    <a:lstStyle/>
                    <a:p>
                      <a:pPr algn="ctr">
                        <a:buNone/>
                      </a:pPr>
                      <a:r>
                        <a:rPr lang="zh-CN" altLang="en-US" sz="1800"/>
                        <a:t>土方路基</a:t>
                      </a:r>
                      <a:r>
                        <a:rPr lang="en-US" altLang="zh-CN" sz="1800"/>
                        <a:t>*</a:t>
                      </a:r>
                      <a:r>
                        <a:rPr lang="zh-CN" altLang="en-US" sz="1800"/>
                        <a:t>，石方路基</a:t>
                      </a:r>
                      <a:r>
                        <a:rPr lang="en-US" altLang="zh-CN" sz="1800"/>
                        <a:t>*</a:t>
                      </a:r>
                      <a:r>
                        <a:rPr lang="zh-CN" altLang="en-US" sz="1800"/>
                        <a:t>，软土路基</a:t>
                      </a:r>
                      <a:r>
                        <a:rPr lang="en-US" altLang="zh-CN" sz="1800"/>
                        <a:t>*</a:t>
                      </a:r>
                      <a:r>
                        <a:rPr lang="zh-CN" altLang="en-US" sz="1800"/>
                        <a:t>，土工合成材料处治层</a:t>
                      </a:r>
                      <a:r>
                        <a:rPr lang="en-US" altLang="zh-CN" sz="1800"/>
                        <a:t>*</a:t>
                      </a:r>
                      <a:r>
                        <a:rPr lang="zh-CN" altLang="en-US" sz="1800"/>
                        <a:t>等</a:t>
                      </a:r>
                      <a:endParaRPr lang="zh-CN" altLang="en-US" sz="1800"/>
                    </a:p>
                  </a:txBody>
                  <a:tcPr marL="91447" marR="91447" marT="45717" marB="45717">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r>
              <a:tr h="914339">
                <a:tc vMerge="1">
                  <a:tcPr>
                    <a:lnL w="12700">
                      <a:solidFill>
                        <a:schemeClr val="tx1"/>
                      </a:solidFill>
                      <a:prstDash val="solid"/>
                    </a:lnL>
                    <a:lnR w="12700">
                      <a:solidFill>
                        <a:schemeClr val="tx1"/>
                      </a:solidFill>
                      <a:prstDash val="solid"/>
                    </a:lnR>
                  </a:tcPr>
                </a:tc>
                <a:tc>
                  <a:txBody>
                    <a:bodyPr/>
                    <a:lstStyle/>
                    <a:p>
                      <a:pPr algn="ctr">
                        <a:buNone/>
                      </a:pPr>
                      <a:r>
                        <a:rPr lang="zh-CN" altLang="en-US" sz="1800"/>
                        <a:t>排水工程</a:t>
                      </a:r>
                      <a:endParaRPr lang="zh-CN" altLang="en-US" sz="1800"/>
                    </a:p>
                    <a:p>
                      <a:pPr algn="ctr">
                        <a:buNone/>
                      </a:pPr>
                      <a:r>
                        <a:rPr lang="zh-CN" altLang="en-US" sz="1800"/>
                        <a:t>（</a:t>
                      </a:r>
                      <a:r>
                        <a:rPr lang="en-US" altLang="zh-CN" sz="1800"/>
                        <a:t>1-3</a:t>
                      </a:r>
                      <a:r>
                        <a:rPr lang="en-US" altLang="zh-CN" sz="1800">
                          <a:sym typeface="+mn-ea"/>
                        </a:rPr>
                        <a:t>km</a:t>
                      </a:r>
                      <a:r>
                        <a:rPr lang="zh-CN" altLang="en-US" sz="1800">
                          <a:sym typeface="+mn-ea"/>
                        </a:rPr>
                        <a:t>路段）</a:t>
                      </a:r>
                      <a:endParaRPr lang="en-US" altLang="zh-CN" sz="1800"/>
                    </a:p>
                  </a:txBody>
                  <a:tcPr marL="91447" marR="91447" marT="45717" marB="45717">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c>
                  <a:txBody>
                    <a:bodyPr/>
                    <a:lstStyle/>
                    <a:p>
                      <a:pPr algn="ctr">
                        <a:buNone/>
                      </a:pPr>
                      <a:r>
                        <a:rPr lang="zh-CN" altLang="en-US" sz="1800"/>
                        <a:t>管节预制，管道基础及管节安装</a:t>
                      </a:r>
                      <a:r>
                        <a:rPr lang="en-US" altLang="zh-CN" sz="1800"/>
                        <a:t>*</a:t>
                      </a:r>
                      <a:r>
                        <a:rPr lang="zh-CN" altLang="en-US" sz="1800"/>
                        <a:t>，检查（雨水）井砌筑，土沟，浆砌排水沟</a:t>
                      </a:r>
                      <a:r>
                        <a:rPr lang="en-US" altLang="zh-CN" sz="1800"/>
                        <a:t>*</a:t>
                      </a:r>
                      <a:r>
                        <a:rPr lang="zh-CN" altLang="en-US" sz="1800"/>
                        <a:t>，盲沟，跌水，急流槽</a:t>
                      </a:r>
                      <a:r>
                        <a:rPr lang="en-US" altLang="zh-CN" sz="1800"/>
                        <a:t>*</a:t>
                      </a:r>
                      <a:r>
                        <a:rPr lang="zh-CN" altLang="en-US" sz="1800"/>
                        <a:t>，水簸萁，排水泵站等</a:t>
                      </a:r>
                      <a:endParaRPr lang="zh-CN" altLang="en-US" sz="1800"/>
                    </a:p>
                  </a:txBody>
                  <a:tcPr marL="91447" marR="91447" marT="45717" marB="45717">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r>
              <a:tr h="914339">
                <a:tc vMerge="1">
                  <a:tcPr>
                    <a:lnL w="12700">
                      <a:solidFill>
                        <a:schemeClr val="tx1"/>
                      </a:solidFill>
                      <a:prstDash val="solid"/>
                    </a:lnL>
                    <a:lnR w="12700">
                      <a:solidFill>
                        <a:schemeClr val="tx1"/>
                      </a:solidFill>
                      <a:prstDash val="solid"/>
                    </a:lnR>
                  </a:tcPr>
                </a:tc>
                <a:tc>
                  <a:txBody>
                    <a:bodyPr/>
                    <a:lstStyle/>
                    <a:p>
                      <a:pPr algn="ctr">
                        <a:buNone/>
                      </a:pPr>
                      <a:r>
                        <a:rPr lang="zh-CN" altLang="en-US" sz="1800"/>
                        <a:t>小桥及符合小桥标准的通道</a:t>
                      </a:r>
                      <a:r>
                        <a:rPr lang="en-US" altLang="zh-CN" sz="1800"/>
                        <a:t>*</a:t>
                      </a:r>
                      <a:r>
                        <a:rPr lang="zh-CN" altLang="en-US" sz="1800"/>
                        <a:t>，人行天桥，渡槽（每座）</a:t>
                      </a:r>
                      <a:endParaRPr lang="zh-CN" altLang="en-US" sz="1800"/>
                    </a:p>
                  </a:txBody>
                  <a:tcPr marL="91447" marR="91447" marT="45717" marB="45717">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c>
                  <a:txBody>
                    <a:bodyPr/>
                    <a:lstStyle/>
                    <a:p>
                      <a:pPr algn="ctr">
                        <a:buNone/>
                      </a:pPr>
                      <a:r>
                        <a:rPr lang="zh-CN" altLang="en-US" sz="1800"/>
                        <a:t>基础及下部构造*，上部构造预制、安装或浇筑*，桥面*，栏杆，人行道等</a:t>
                      </a:r>
                      <a:endParaRPr lang="zh-CN" altLang="en-US" sz="1800"/>
                    </a:p>
                  </a:txBody>
                  <a:tcPr marL="91447" marR="91447" marT="45717" marB="45717">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r>
              <a:tr h="640037">
                <a:tc vMerge="1">
                  <a:tcPr>
                    <a:lnL w="12700">
                      <a:solidFill>
                        <a:schemeClr val="tx1"/>
                      </a:solidFill>
                      <a:prstDash val="solid"/>
                    </a:lnL>
                    <a:lnR w="12700">
                      <a:solidFill>
                        <a:schemeClr val="tx1"/>
                      </a:solidFill>
                      <a:prstDash val="solid"/>
                    </a:lnR>
                  </a:tcPr>
                </a:tc>
                <a:tc>
                  <a:txBody>
                    <a:bodyPr/>
                    <a:lstStyle/>
                    <a:p>
                      <a:pPr algn="ctr">
                        <a:buNone/>
                      </a:pPr>
                      <a:r>
                        <a:rPr lang="zh-CN" altLang="en-US" sz="1800"/>
                        <a:t>涵洞、通道</a:t>
                      </a:r>
                      <a:endParaRPr lang="zh-CN" altLang="en-US" sz="1800"/>
                    </a:p>
                    <a:p>
                      <a:pPr algn="ctr">
                        <a:buNone/>
                      </a:pPr>
                      <a:r>
                        <a:rPr lang="zh-CN" altLang="en-US" sz="1800"/>
                        <a:t>(1~3km路段)</a:t>
                      </a:r>
                      <a:endParaRPr lang="zh-CN" altLang="en-US" sz="1800"/>
                    </a:p>
                  </a:txBody>
                  <a:tcPr marL="91447" marR="91447" marT="45717" marB="45717">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c>
                  <a:txBody>
                    <a:bodyPr/>
                    <a:lstStyle/>
                    <a:p>
                      <a:pPr algn="ctr">
                        <a:buNone/>
                      </a:pPr>
                      <a:r>
                        <a:rPr lang="zh-CN" altLang="en-US" sz="1800"/>
                        <a:t>基础及下部构造*，主要构件预制、安装或浇筑*，填土，总体等</a:t>
                      </a:r>
                      <a:endParaRPr lang="zh-CN" altLang="en-US" sz="1800"/>
                    </a:p>
                  </a:txBody>
                  <a:tcPr marL="91447" marR="91447" marT="45717" marB="45717">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r>
              <a:tr h="640037">
                <a:tc vMerge="1">
                  <a:tcPr>
                    <a:lnL w="12700">
                      <a:solidFill>
                        <a:schemeClr val="tx1"/>
                      </a:solidFill>
                      <a:prstDash val="solid"/>
                    </a:lnL>
                    <a:lnR w="12700">
                      <a:solidFill>
                        <a:schemeClr val="tx1"/>
                      </a:solidFill>
                      <a:prstDash val="solid"/>
                    </a:lnR>
                    <a:lnB w="12700">
                      <a:solidFill>
                        <a:schemeClr val="tx1"/>
                      </a:solidFill>
                      <a:prstDash val="solid"/>
                    </a:lnB>
                  </a:tcPr>
                </a:tc>
                <a:tc>
                  <a:txBody>
                    <a:bodyPr/>
                    <a:lstStyle/>
                    <a:p>
                      <a:pPr algn="ctr">
                        <a:buNone/>
                      </a:pPr>
                      <a:r>
                        <a:rPr lang="zh-CN" altLang="en-US" sz="1800"/>
                        <a:t>砌筑防护工程(1~3km路段)</a:t>
                      </a:r>
                      <a:endParaRPr lang="zh-CN" altLang="en-US" sz="1800"/>
                    </a:p>
                  </a:txBody>
                  <a:tcPr marL="91447" marR="91447" marT="45717" marB="45717">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c>
                  <a:txBody>
                    <a:bodyPr/>
                    <a:lstStyle/>
                    <a:p>
                      <a:pPr algn="ctr">
                        <a:buNone/>
                      </a:pPr>
                      <a:r>
                        <a:rPr lang="zh-CN" altLang="en-US" sz="1800"/>
                        <a:t>挡土墙*，墙背填土，抗滑桩*，锚喷防护*，锥、护坡，导流工程，石笼防护等</a:t>
                      </a:r>
                      <a:endParaRPr lang="zh-CN" altLang="en-US" sz="1800"/>
                    </a:p>
                  </a:txBody>
                  <a:tcPr marL="91447" marR="91447" marT="45717" marB="45717">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r>
              <a:tr h="640037">
                <a:tc vMerge="1">
                  <a:tcPr>
                    <a:lnL w="12700">
                      <a:solidFill>
                        <a:schemeClr val="tx1"/>
                      </a:solidFill>
                      <a:prstDash val="solid"/>
                    </a:lnL>
                    <a:lnR w="12700">
                      <a:solidFill>
                        <a:schemeClr val="tx1"/>
                      </a:solidFill>
                      <a:prstDash val="solid"/>
                    </a:lnR>
                    <a:lnB w="12700">
                      <a:solidFill>
                        <a:schemeClr val="tx1"/>
                      </a:solidFill>
                      <a:prstDash val="solid"/>
                    </a:lnB>
                    <a:solidFill>
                      <a:schemeClr val="accent5"/>
                    </a:solidFill>
                  </a:tcPr>
                </a:tc>
                <a:tc>
                  <a:txBody>
                    <a:bodyPr/>
                    <a:lstStyle/>
                    <a:p>
                      <a:pPr algn="ctr">
                        <a:buNone/>
                      </a:pPr>
                      <a:r>
                        <a:rPr lang="zh-CN" altLang="en-US" sz="1800"/>
                        <a:t>大型挡土墙*，组合式挡土墙*(每处)</a:t>
                      </a:r>
                      <a:endParaRPr lang="zh-CN" altLang="en-US" sz="1800"/>
                    </a:p>
                  </a:txBody>
                  <a:tcPr marL="91447" marR="91447" marT="45717" marB="45717">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c>
                  <a:txBody>
                    <a:bodyPr/>
                    <a:lstStyle/>
                    <a:p>
                      <a:pPr algn="ctr">
                        <a:buNone/>
                      </a:pPr>
                      <a:r>
                        <a:rPr lang="zh-CN" altLang="en-US" sz="1800"/>
                        <a:t>基础*，墙身*，墙背填土，构件预制*，构件安装*，筋带，锚杆、拉杆，总体*等</a:t>
                      </a:r>
                      <a:endParaRPr lang="zh-CN" altLang="en-US" sz="1800"/>
                    </a:p>
                  </a:txBody>
                  <a:tcPr marL="91447" marR="91447" marT="45717" marB="45717">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r>
            </a:tbl>
          </a:graphicData>
        </a:graphic>
      </p:graphicFrame>
    </p:spTree>
  </p:cSld>
  <p:clrMapOvr>
    <a:masterClrMapping/>
  </p:clrMapOvr>
  <p:transition>
    <p:dissolv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内容占位符 2"/>
          <p:cNvSpPr>
            <a:spLocks noGrp="1"/>
          </p:cNvSpPr>
          <p:nvPr>
            <p:ph idx="1"/>
          </p:nvPr>
        </p:nvSpPr>
        <p:spPr>
          <a:xfrm>
            <a:off x="457200" y="790575"/>
            <a:ext cx="8229600" cy="5335588"/>
          </a:xfrm>
          <a:ln/>
        </p:spPr>
        <p:txBody>
          <a:bodyPr vert="horz" wrap="square" lIns="91440" tIns="45720" rIns="91440" bIns="45720" anchor="t" anchorCtr="0"/>
          <a:p>
            <a:pPr eaLnBrk="1" hangingPunct="1"/>
            <a:r>
              <a:rPr lang="zh-CN" altLang="en-US" sz="2400" dirty="0"/>
              <a:t>二、路面工程</a:t>
            </a:r>
            <a:endParaRPr lang="zh-CN" altLang="en-US" sz="2400" dirty="0"/>
          </a:p>
        </p:txBody>
      </p:sp>
      <p:graphicFrame>
        <p:nvGraphicFramePr>
          <p:cNvPr id="4" name="表格 3"/>
          <p:cNvGraphicFramePr/>
          <p:nvPr/>
        </p:nvGraphicFramePr>
        <p:xfrm>
          <a:off x="1139825" y="1855788"/>
          <a:ext cx="6654800" cy="2279650"/>
        </p:xfrm>
        <a:graphic>
          <a:graphicData uri="http://schemas.openxmlformats.org/drawingml/2006/table">
            <a:tbl>
              <a:tblPr firstRow="1" bandRow="1">
                <a:tableStyleId>{5C22544A-7EE6-4342-B048-85BDC9FD1C3A}</a:tableStyleId>
              </a:tblPr>
              <a:tblGrid>
                <a:gridCol w="2130425"/>
                <a:gridCol w="2129790"/>
                <a:gridCol w="2394585"/>
              </a:tblGrid>
              <a:tr h="594995">
                <a:tc>
                  <a:txBody>
                    <a:bodyPr/>
                    <a:lstStyle/>
                    <a:p>
                      <a:pPr algn="ctr">
                        <a:buNone/>
                      </a:pPr>
                      <a:r>
                        <a:rPr lang="zh-CN" altLang="en-US">
                          <a:solidFill>
                            <a:srgbClr val="0070C0"/>
                          </a:solidFill>
                        </a:rPr>
                        <a:t>单位工程</a:t>
                      </a:r>
                      <a:endParaRPr lang="zh-CN" altLang="en-US">
                        <a:solidFill>
                          <a:srgbClr val="0070C0"/>
                        </a:solidFill>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c>
                  <a:txBody>
                    <a:bodyPr/>
                    <a:lstStyle/>
                    <a:p>
                      <a:pPr algn="ctr">
                        <a:buNone/>
                      </a:pPr>
                      <a:r>
                        <a:rPr lang="zh-CN" altLang="en-US">
                          <a:solidFill>
                            <a:srgbClr val="0070C0"/>
                          </a:solidFill>
                        </a:rPr>
                        <a:t>分部工程</a:t>
                      </a:r>
                      <a:endParaRPr lang="zh-CN" altLang="en-US">
                        <a:solidFill>
                          <a:srgbClr val="0070C0"/>
                        </a:solidFill>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c>
                  <a:txBody>
                    <a:bodyPr/>
                    <a:lstStyle/>
                    <a:p>
                      <a:pPr algn="ctr">
                        <a:buNone/>
                      </a:pPr>
                      <a:r>
                        <a:rPr lang="zh-CN" altLang="en-US">
                          <a:solidFill>
                            <a:srgbClr val="0070C0"/>
                          </a:solidFill>
                        </a:rPr>
                        <a:t>分项工程</a:t>
                      </a:r>
                      <a:endParaRPr lang="zh-CN" altLang="en-US">
                        <a:solidFill>
                          <a:srgbClr val="0070C0"/>
                        </a:solidFill>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r>
              <a:tr h="1684655">
                <a:tc>
                  <a:txBody>
                    <a:bodyPr/>
                    <a:lstStyle/>
                    <a:p>
                      <a:pPr algn="ctr">
                        <a:buNone/>
                      </a:pPr>
                      <a:endParaRPr lang="zh-CN" altLang="en-US"/>
                    </a:p>
                    <a:p>
                      <a:pPr algn="ctr">
                        <a:buNone/>
                      </a:pPr>
                      <a:r>
                        <a:rPr lang="zh-CN" altLang="en-US"/>
                        <a:t>路面工程</a:t>
                      </a:r>
                      <a:endParaRPr lang="zh-CN" altLang="en-US"/>
                    </a:p>
                    <a:p>
                      <a:pPr algn="ctr">
                        <a:buNone/>
                      </a:pPr>
                      <a:r>
                        <a:rPr lang="zh-CN" altLang="en-US"/>
                        <a:t>（每</a:t>
                      </a:r>
                      <a:r>
                        <a:rPr lang="en-US" altLang="zh-CN"/>
                        <a:t>10km</a:t>
                      </a:r>
                      <a:r>
                        <a:rPr lang="zh-CN" altLang="en-US"/>
                        <a:t>或每标段）</a:t>
                      </a:r>
                      <a:endParaRPr lang="zh-CN" altLang="en-US"/>
                    </a:p>
                    <a:p>
                      <a:pPr algn="ct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c>
                  <a:txBody>
                    <a:bodyPr/>
                    <a:lstStyle/>
                    <a:p>
                      <a:pPr>
                        <a:buNone/>
                      </a:pPr>
                      <a:endParaRPr lang="zh-CN" altLang="en-US"/>
                    </a:p>
                    <a:p>
                      <a:pPr algn="ctr">
                        <a:buNone/>
                      </a:pPr>
                      <a:r>
                        <a:rPr lang="zh-CN" altLang="en-US"/>
                        <a:t>路面工程</a:t>
                      </a:r>
                      <a:endParaRPr lang="zh-CN" altLang="en-US"/>
                    </a:p>
                    <a:p>
                      <a:pPr algn="ctr">
                        <a:buNone/>
                      </a:pPr>
                      <a:r>
                        <a:rPr lang="zh-CN" altLang="en-US"/>
                        <a:t>（</a:t>
                      </a:r>
                      <a:r>
                        <a:rPr lang="en-US" altLang="zh-CN"/>
                        <a:t>1-3km</a:t>
                      </a:r>
                      <a:r>
                        <a:rPr lang="zh-CN" altLang="en-US"/>
                        <a:t>路段）</a:t>
                      </a:r>
                      <a:r>
                        <a:rPr lang="en-US" altLang="zh-CN"/>
                        <a:t>*</a:t>
                      </a:r>
                      <a:endParaRPr lang="en-US" altLang="zh-CN"/>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c>
                  <a:txBody>
                    <a:bodyPr/>
                    <a:lstStyle/>
                    <a:p>
                      <a:pPr>
                        <a:buNone/>
                      </a:pPr>
                      <a:r>
                        <a:rPr lang="zh-CN" altLang="en-US"/>
                        <a:t>底基层，基层*，面层*，垫层，联结层，路缘石，人行道，路肩，路面边缘排水系统等</a:t>
                      </a: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r>
            </a:tbl>
          </a:graphicData>
        </a:graphic>
      </p:graphicFrame>
    </p:spTree>
  </p:cSld>
  <p:clrMapOvr>
    <a:masterClrMapping/>
  </p:clrMapOvr>
  <p:transition>
    <p:push/>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内容占位符 2"/>
          <p:cNvSpPr>
            <a:spLocks noGrp="1"/>
          </p:cNvSpPr>
          <p:nvPr>
            <p:ph idx="1"/>
          </p:nvPr>
        </p:nvSpPr>
        <p:spPr>
          <a:xfrm>
            <a:off x="457200" y="415925"/>
            <a:ext cx="8229600" cy="5710238"/>
          </a:xfrm>
          <a:ln/>
        </p:spPr>
        <p:txBody>
          <a:bodyPr vert="horz" wrap="square" lIns="91440" tIns="45720" rIns="91440" bIns="45720" anchor="t" anchorCtr="0"/>
          <a:p>
            <a:pPr eaLnBrk="1" hangingPunct="1"/>
            <a:r>
              <a:rPr lang="zh-CN" altLang="en-US" sz="2400" dirty="0"/>
              <a:t>三、桥梁工程</a:t>
            </a:r>
            <a:endParaRPr lang="zh-CN" altLang="en-US" sz="2400" dirty="0"/>
          </a:p>
        </p:txBody>
      </p:sp>
      <p:graphicFrame>
        <p:nvGraphicFramePr>
          <p:cNvPr id="4" name="表格 3"/>
          <p:cNvGraphicFramePr/>
          <p:nvPr/>
        </p:nvGraphicFramePr>
        <p:xfrm>
          <a:off x="582613" y="860425"/>
          <a:ext cx="7866063" cy="5211763"/>
        </p:xfrm>
        <a:graphic>
          <a:graphicData uri="http://schemas.openxmlformats.org/drawingml/2006/table">
            <a:tbl>
              <a:tblPr firstRow="1" bandRow="1">
                <a:tableStyleId>{5C22544A-7EE6-4342-B048-85BDC9FD1C3A}</a:tableStyleId>
              </a:tblPr>
              <a:tblGrid>
                <a:gridCol w="1355035"/>
                <a:gridCol w="1382974"/>
                <a:gridCol w="5128053"/>
              </a:tblGrid>
              <a:tr h="365738">
                <a:tc>
                  <a:txBody>
                    <a:bodyPr/>
                    <a:lstStyle/>
                    <a:p>
                      <a:pPr algn="ctr">
                        <a:buNone/>
                      </a:pPr>
                      <a:r>
                        <a:rPr lang="zh-CN" altLang="en-US" sz="1800">
                          <a:solidFill>
                            <a:schemeClr val="tx2"/>
                          </a:solidFill>
                        </a:rPr>
                        <a:t>单位工程</a:t>
                      </a:r>
                      <a:endParaRPr lang="zh-CN" altLang="en-US" sz="1800">
                        <a:solidFill>
                          <a:schemeClr val="tx2"/>
                        </a:solidFill>
                      </a:endParaRPr>
                    </a:p>
                  </a:txBody>
                  <a:tcPr marL="91436" marR="91436" marT="45717" marB="45717">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c>
                  <a:txBody>
                    <a:bodyPr/>
                    <a:lstStyle/>
                    <a:p>
                      <a:pPr algn="ctr">
                        <a:buNone/>
                      </a:pPr>
                      <a:r>
                        <a:rPr lang="zh-CN" altLang="en-US" sz="1800">
                          <a:solidFill>
                            <a:schemeClr val="tx2"/>
                          </a:solidFill>
                        </a:rPr>
                        <a:t>分部工程</a:t>
                      </a:r>
                      <a:endParaRPr lang="zh-CN" altLang="en-US" sz="1800">
                        <a:solidFill>
                          <a:schemeClr val="tx2"/>
                        </a:solidFill>
                      </a:endParaRPr>
                    </a:p>
                  </a:txBody>
                  <a:tcPr marL="91436" marR="91436" marT="45717" marB="45717">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c>
                  <a:txBody>
                    <a:bodyPr/>
                    <a:lstStyle/>
                    <a:p>
                      <a:pPr algn="ctr">
                        <a:buNone/>
                      </a:pPr>
                      <a:r>
                        <a:rPr lang="zh-CN" altLang="en-US" sz="1800">
                          <a:solidFill>
                            <a:schemeClr val="tx2"/>
                          </a:solidFill>
                        </a:rPr>
                        <a:t>分项工程</a:t>
                      </a:r>
                      <a:endParaRPr lang="zh-CN" altLang="en-US" sz="1800">
                        <a:solidFill>
                          <a:schemeClr val="tx2"/>
                        </a:solidFill>
                      </a:endParaRPr>
                    </a:p>
                  </a:txBody>
                  <a:tcPr marL="91436" marR="91436" marT="45717" marB="45717">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r>
              <a:tr h="1066735">
                <a:tc rowSpan="6">
                  <a:txBody>
                    <a:bodyPr/>
                    <a:lstStyle/>
                    <a:p>
                      <a:pPr algn="ctr">
                        <a:buNone/>
                      </a:pPr>
                      <a:endParaRPr lang="zh-CN" altLang="en-US" sz="1800">
                        <a:solidFill>
                          <a:schemeClr val="tx2"/>
                        </a:solidFill>
                      </a:endParaRPr>
                    </a:p>
                    <a:p>
                      <a:pPr algn="ctr">
                        <a:buNone/>
                      </a:pPr>
                      <a:endParaRPr lang="zh-CN" altLang="en-US" sz="1800">
                        <a:solidFill>
                          <a:schemeClr val="tx2"/>
                        </a:solidFill>
                      </a:endParaRPr>
                    </a:p>
                    <a:p>
                      <a:pPr algn="ctr">
                        <a:buNone/>
                      </a:pPr>
                      <a:endParaRPr lang="zh-CN" altLang="en-US" sz="1800">
                        <a:solidFill>
                          <a:schemeClr val="tx2"/>
                        </a:solidFill>
                      </a:endParaRPr>
                    </a:p>
                    <a:p>
                      <a:pPr algn="ctr">
                        <a:buNone/>
                      </a:pPr>
                      <a:endParaRPr lang="zh-CN" altLang="en-US" sz="1800">
                        <a:solidFill>
                          <a:schemeClr val="tx2"/>
                        </a:solidFill>
                      </a:endParaRPr>
                    </a:p>
                    <a:p>
                      <a:pPr algn="ctr">
                        <a:buNone/>
                      </a:pPr>
                      <a:endParaRPr lang="zh-CN" altLang="en-US" sz="1800">
                        <a:solidFill>
                          <a:schemeClr val="tx2"/>
                        </a:solidFill>
                      </a:endParaRPr>
                    </a:p>
                    <a:p>
                      <a:pPr algn="ctr">
                        <a:buNone/>
                      </a:pPr>
                      <a:endParaRPr lang="zh-CN" altLang="en-US" sz="1800">
                        <a:solidFill>
                          <a:schemeClr val="tx2"/>
                        </a:solidFill>
                      </a:endParaRPr>
                    </a:p>
                    <a:p>
                      <a:pPr algn="ctr">
                        <a:buNone/>
                      </a:pPr>
                      <a:endParaRPr lang="zh-CN" altLang="en-US" sz="1800">
                        <a:solidFill>
                          <a:schemeClr val="tx2"/>
                        </a:solidFill>
                      </a:endParaRPr>
                    </a:p>
                    <a:p>
                      <a:pPr algn="ctr">
                        <a:buNone/>
                      </a:pPr>
                      <a:r>
                        <a:rPr lang="zh-CN" altLang="en-US" sz="1800">
                          <a:solidFill>
                            <a:schemeClr val="tx2"/>
                          </a:solidFill>
                        </a:rPr>
                        <a:t>桥梁工程</a:t>
                      </a:r>
                      <a:r>
                        <a:rPr lang="zh-CN" altLang="en-US" sz="1800" baseline="30000">
                          <a:solidFill>
                            <a:schemeClr val="tx2"/>
                          </a:solidFill>
                          <a:uFillTx/>
                        </a:rPr>
                        <a:t>③</a:t>
                      </a:r>
                      <a:endParaRPr lang="zh-CN" altLang="en-US" sz="1800" baseline="30000">
                        <a:solidFill>
                          <a:schemeClr val="tx2"/>
                        </a:solidFill>
                        <a:uFillTx/>
                      </a:endParaRPr>
                    </a:p>
                    <a:p>
                      <a:pPr algn="ctr">
                        <a:buNone/>
                      </a:pPr>
                      <a:r>
                        <a:rPr lang="zh-CN" altLang="en-US" sz="1800">
                          <a:solidFill>
                            <a:schemeClr val="tx2"/>
                          </a:solidFill>
                        </a:rPr>
                        <a:t>(特大、大中桥)</a:t>
                      </a:r>
                      <a:endParaRPr lang="zh-CN" altLang="en-US" sz="1800">
                        <a:solidFill>
                          <a:schemeClr val="tx2"/>
                        </a:solidFill>
                      </a:endParaRPr>
                    </a:p>
                  </a:txBody>
                  <a:tcPr marL="91436" marR="91436" marT="45717" marB="45717">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c>
                  <a:txBody>
                    <a:bodyPr/>
                    <a:lstStyle/>
                    <a:p>
                      <a:pPr algn="ctr">
                        <a:buNone/>
                      </a:pPr>
                      <a:r>
                        <a:rPr lang="zh-CN" altLang="en-US" sz="1800">
                          <a:solidFill>
                            <a:schemeClr val="tx2"/>
                          </a:solidFill>
                        </a:rPr>
                        <a:t>基础及下部构造*(每桥或每墩、台)</a:t>
                      </a:r>
                      <a:endParaRPr lang="zh-CN" altLang="en-US" sz="1800">
                        <a:solidFill>
                          <a:schemeClr val="tx2"/>
                        </a:solidFill>
                      </a:endParaRPr>
                    </a:p>
                  </a:txBody>
                  <a:tcPr marL="91436" marR="91436" marT="45717" marB="45717">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c>
                  <a:txBody>
                    <a:bodyPr/>
                    <a:lstStyle/>
                    <a:p>
                      <a:pPr algn="ctr">
                        <a:buNone/>
                      </a:pPr>
                      <a:r>
                        <a:rPr lang="zh-CN" altLang="en-US" sz="1600">
                          <a:solidFill>
                            <a:schemeClr val="tx2"/>
                          </a:solidFill>
                        </a:rPr>
                        <a:t>扩大基础，桩基*，地下连续墙*，承台，沉井*，桩的制作*，钢筋加工安装及安装，墩台身(砌体) 浇筑*，墩台身安装，墩台帽*，组合桥台*，台背填土，支座垫石和挡块等</a:t>
                      </a:r>
                      <a:endParaRPr lang="zh-CN" altLang="en-US" sz="1600">
                        <a:solidFill>
                          <a:schemeClr val="tx2"/>
                        </a:solidFill>
                      </a:endParaRPr>
                    </a:p>
                  </a:txBody>
                  <a:tcPr marL="91436" marR="91436" marT="45717" marB="45717">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r>
              <a:tr h="1310560">
                <a:tc vMerge="1">
                  <a:tcPr>
                    <a:lnL w="12700">
                      <a:solidFill>
                        <a:schemeClr val="tx1"/>
                      </a:solidFill>
                      <a:prstDash val="solid"/>
                    </a:lnL>
                    <a:lnR w="12700">
                      <a:solidFill>
                        <a:schemeClr val="tx1"/>
                      </a:solidFill>
                      <a:prstDash val="solid"/>
                    </a:lnR>
                    <a:solidFill>
                      <a:schemeClr val="accent1"/>
                    </a:solidFill>
                  </a:tcPr>
                </a:tc>
                <a:tc>
                  <a:txBody>
                    <a:bodyPr/>
                    <a:lstStyle/>
                    <a:p>
                      <a:pPr algn="ctr">
                        <a:buNone/>
                      </a:pPr>
                      <a:r>
                        <a:rPr lang="zh-CN" altLang="en-US" sz="1800">
                          <a:solidFill>
                            <a:schemeClr val="tx2"/>
                          </a:solidFill>
                        </a:rPr>
                        <a:t>上部构造预制和安装*</a:t>
                      </a:r>
                      <a:endParaRPr lang="zh-CN" altLang="en-US" sz="1800">
                        <a:solidFill>
                          <a:schemeClr val="tx2"/>
                        </a:solidFill>
                      </a:endParaRPr>
                    </a:p>
                  </a:txBody>
                  <a:tcPr marL="91436" marR="91436" marT="45717" marB="45717">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c>
                  <a:txBody>
                    <a:bodyPr/>
                    <a:lstStyle/>
                    <a:p>
                      <a:pPr algn="ctr">
                        <a:buNone/>
                      </a:pPr>
                      <a:r>
                        <a:rPr lang="zh-CN" altLang="en-US" sz="1600">
                          <a:solidFill>
                            <a:schemeClr val="tx2"/>
                          </a:solidFill>
                        </a:rPr>
                        <a:t>主要构件预制*，其他构件预制，钢筋加工及安装，预应力筋的加工和张拉*，粱板安装，悬臂拼装*，顶推施工粱*，拱圈节段预制，拱的安装，转体施工拱*，劲性骨架拱肋安装*，钢管拱肋制作*，钢管拱肋安装*，吊杆制作和安装*，钢粱制作*，钢梁安装，钢梁防护*等</a:t>
                      </a:r>
                      <a:endParaRPr lang="zh-CN" altLang="en-US" sz="1600">
                        <a:solidFill>
                          <a:schemeClr val="tx2"/>
                        </a:solidFill>
                      </a:endParaRPr>
                    </a:p>
                  </a:txBody>
                  <a:tcPr marL="91436" marR="91436" marT="45717" marB="45717">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r>
              <a:tr h="822910">
                <a:tc vMerge="1">
                  <a:tcPr>
                    <a:lnL w="12700">
                      <a:solidFill>
                        <a:schemeClr val="tx1"/>
                      </a:solidFill>
                      <a:prstDash val="solid"/>
                    </a:lnL>
                    <a:lnR w="12700">
                      <a:solidFill>
                        <a:schemeClr val="tx1"/>
                      </a:solidFill>
                      <a:prstDash val="solid"/>
                    </a:lnR>
                    <a:solidFill>
                      <a:schemeClr val="accent1"/>
                    </a:solidFill>
                  </a:tcPr>
                </a:tc>
                <a:tc>
                  <a:txBody>
                    <a:bodyPr/>
                    <a:lstStyle/>
                    <a:p>
                      <a:pPr algn="ctr">
                        <a:buNone/>
                      </a:pPr>
                      <a:r>
                        <a:rPr lang="zh-CN" altLang="en-US" sz="1800">
                          <a:solidFill>
                            <a:schemeClr val="tx2"/>
                          </a:solidFill>
                        </a:rPr>
                        <a:t>上部构造现场浇筑*</a:t>
                      </a:r>
                      <a:endParaRPr lang="zh-CN" altLang="en-US" sz="1800">
                        <a:solidFill>
                          <a:schemeClr val="tx2"/>
                        </a:solidFill>
                      </a:endParaRPr>
                    </a:p>
                  </a:txBody>
                  <a:tcPr marL="91436" marR="91436" marT="45717" marB="45717">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c>
                  <a:txBody>
                    <a:bodyPr/>
                    <a:lstStyle/>
                    <a:p>
                      <a:pPr algn="ctr">
                        <a:buNone/>
                      </a:pPr>
                      <a:r>
                        <a:rPr lang="zh-CN" altLang="en-US" sz="1600">
                          <a:solidFill>
                            <a:schemeClr val="tx2"/>
                          </a:solidFill>
                        </a:rPr>
                        <a:t>钢筋加工及安装，预应力筋的加工和张拉*，主要构件浇筑*，其他构件浇筑，悬臂浇筑*，劲性骨架混凝土*，钢管混凝土拱*等</a:t>
                      </a:r>
                      <a:endParaRPr lang="zh-CN" altLang="en-US" sz="1600">
                        <a:solidFill>
                          <a:schemeClr val="tx2"/>
                        </a:solidFill>
                      </a:endParaRPr>
                    </a:p>
                  </a:txBody>
                  <a:tcPr marL="91436" marR="91436" marT="45717" marB="45717">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r>
              <a:tr h="914344">
                <a:tc vMerge="1">
                  <a:tcPr>
                    <a:lnL w="12700">
                      <a:solidFill>
                        <a:schemeClr val="tx1"/>
                      </a:solidFill>
                      <a:prstDash val="solid"/>
                    </a:lnL>
                    <a:lnR w="12700">
                      <a:solidFill>
                        <a:schemeClr val="tx1"/>
                      </a:solidFill>
                      <a:prstDash val="solid"/>
                    </a:lnR>
                    <a:solidFill>
                      <a:schemeClr val="accent1"/>
                    </a:solidFill>
                  </a:tcPr>
                </a:tc>
                <a:tc>
                  <a:txBody>
                    <a:bodyPr/>
                    <a:lstStyle/>
                    <a:p>
                      <a:pPr algn="ctr">
                        <a:buNone/>
                      </a:pPr>
                      <a:r>
                        <a:rPr lang="zh-CN" altLang="en-US" sz="1800">
                          <a:solidFill>
                            <a:schemeClr val="tx2"/>
                          </a:solidFill>
                        </a:rPr>
                        <a:t>总体、桥面系和附属工程</a:t>
                      </a:r>
                      <a:endParaRPr lang="zh-CN" altLang="en-US" sz="1800">
                        <a:solidFill>
                          <a:schemeClr val="tx2"/>
                        </a:solidFill>
                      </a:endParaRPr>
                    </a:p>
                  </a:txBody>
                  <a:tcPr marL="91436" marR="91436" marT="45717" marB="45717">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c>
                  <a:txBody>
                    <a:bodyPr/>
                    <a:lstStyle/>
                    <a:p>
                      <a:pPr algn="ctr">
                        <a:buNone/>
                      </a:pPr>
                      <a:r>
                        <a:rPr lang="zh-CN" altLang="en-US" sz="1600">
                          <a:solidFill>
                            <a:schemeClr val="tx2"/>
                          </a:solidFill>
                        </a:rPr>
                        <a:t>桥梁总体*，桥面防水层施工，桥面铺装*，钢桥面铺装*，支座安装，搭板，伸缩缝安装，大型伸缩缝安装*，栏杆安装，混凝土护栏，人行道铺设，灯柱安装等</a:t>
                      </a:r>
                      <a:endParaRPr lang="zh-CN" altLang="en-US" sz="1600">
                        <a:solidFill>
                          <a:schemeClr val="tx2"/>
                        </a:solidFill>
                      </a:endParaRPr>
                    </a:p>
                  </a:txBody>
                  <a:tcPr marL="91436" marR="91436" marT="45717" marB="45717">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r>
              <a:tr h="365738">
                <a:tc vMerge="1">
                  <a:tcPr>
                    <a:lnL w="12700">
                      <a:solidFill>
                        <a:schemeClr val="tx1"/>
                      </a:solidFill>
                      <a:prstDash val="solid"/>
                    </a:lnL>
                    <a:lnR w="12700">
                      <a:solidFill>
                        <a:schemeClr val="tx1"/>
                      </a:solidFill>
                      <a:prstDash val="solid"/>
                    </a:lnR>
                    <a:solidFill>
                      <a:schemeClr val="accent1"/>
                    </a:solidFill>
                  </a:tcPr>
                </a:tc>
                <a:tc>
                  <a:txBody>
                    <a:bodyPr/>
                    <a:lstStyle/>
                    <a:p>
                      <a:pPr algn="ctr">
                        <a:buNone/>
                      </a:pPr>
                      <a:r>
                        <a:rPr lang="zh-CN" altLang="en-US" sz="1800">
                          <a:solidFill>
                            <a:schemeClr val="tx2"/>
                          </a:solidFill>
                        </a:rPr>
                        <a:t>防护工程</a:t>
                      </a:r>
                      <a:endParaRPr lang="zh-CN" altLang="en-US" sz="1800">
                        <a:solidFill>
                          <a:schemeClr val="tx2"/>
                        </a:solidFill>
                      </a:endParaRPr>
                    </a:p>
                  </a:txBody>
                  <a:tcPr marL="91436" marR="91436" marT="45717" marB="45717">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c>
                  <a:txBody>
                    <a:bodyPr/>
                    <a:lstStyle/>
                    <a:p>
                      <a:pPr algn="ctr">
                        <a:buNone/>
                      </a:pPr>
                      <a:r>
                        <a:rPr lang="zh-CN" altLang="en-US" sz="1600">
                          <a:solidFill>
                            <a:schemeClr val="tx2"/>
                          </a:solidFill>
                        </a:rPr>
                        <a:t>护坡，护岸*，导流工程*，石笼防护，砌石工程等</a:t>
                      </a:r>
                      <a:endParaRPr lang="zh-CN" altLang="en-US" sz="1600">
                        <a:solidFill>
                          <a:schemeClr val="tx2"/>
                        </a:solidFill>
                      </a:endParaRPr>
                    </a:p>
                  </a:txBody>
                  <a:tcPr marL="91436" marR="91436" marT="45717" marB="45717">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r>
              <a:tr h="365738">
                <a:tc vMerge="1">
                  <a:tcPr>
                    <a:lnL w="12700">
                      <a:solidFill>
                        <a:schemeClr val="tx1"/>
                      </a:solidFill>
                      <a:prstDash val="solid"/>
                    </a:lnL>
                    <a:lnR w="12700">
                      <a:solidFill>
                        <a:schemeClr val="tx1"/>
                      </a:solidFill>
                      <a:prstDash val="solid"/>
                    </a:lnR>
                    <a:lnB w="12700">
                      <a:solidFill>
                        <a:schemeClr val="tx1"/>
                      </a:solidFill>
                      <a:prstDash val="solid"/>
                    </a:lnB>
                    <a:solidFill>
                      <a:schemeClr val="accent1"/>
                    </a:solidFill>
                  </a:tcPr>
                </a:tc>
                <a:tc>
                  <a:txBody>
                    <a:bodyPr/>
                    <a:lstStyle/>
                    <a:p>
                      <a:pPr algn="ctr">
                        <a:buNone/>
                      </a:pPr>
                      <a:r>
                        <a:rPr lang="zh-CN" altLang="en-US" sz="1800">
                          <a:solidFill>
                            <a:schemeClr val="tx2"/>
                          </a:solidFill>
                        </a:rPr>
                        <a:t>引道工程</a:t>
                      </a:r>
                      <a:endParaRPr lang="zh-CN" altLang="en-US" sz="1800">
                        <a:solidFill>
                          <a:schemeClr val="tx2"/>
                        </a:solidFill>
                      </a:endParaRPr>
                    </a:p>
                  </a:txBody>
                  <a:tcPr marL="91436" marR="91436" marT="45717" marB="45717">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c>
                  <a:txBody>
                    <a:bodyPr/>
                    <a:lstStyle/>
                    <a:p>
                      <a:pPr algn="ctr">
                        <a:buNone/>
                      </a:pPr>
                      <a:r>
                        <a:rPr lang="zh-CN" altLang="en-US" sz="1600">
                          <a:solidFill>
                            <a:schemeClr val="tx2"/>
                          </a:solidFill>
                        </a:rPr>
                        <a:t>路基*，路面*，挡土墙*，小桥*，涵洞*，护栏等</a:t>
                      </a:r>
                      <a:endParaRPr lang="zh-CN" altLang="en-US" sz="1600">
                        <a:solidFill>
                          <a:schemeClr val="tx2"/>
                        </a:solidFill>
                      </a:endParaRPr>
                    </a:p>
                  </a:txBody>
                  <a:tcPr marL="91436" marR="91436" marT="45717" marB="45717">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r>
            </a:tbl>
          </a:graphicData>
        </a:graphic>
      </p:graphicFrame>
    </p:spTree>
  </p:cSld>
  <p:clrMapOvr>
    <a:masterClrMapping/>
  </p:clrMapOvr>
  <p:transition>
    <p:newsflash/>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内容占位符 2"/>
          <p:cNvSpPr>
            <a:spLocks noGrp="1"/>
          </p:cNvSpPr>
          <p:nvPr>
            <p:ph idx="1"/>
          </p:nvPr>
        </p:nvSpPr>
        <p:spPr>
          <a:xfrm>
            <a:off x="457200" y="344488"/>
            <a:ext cx="8229600" cy="5781675"/>
          </a:xfrm>
          <a:ln/>
        </p:spPr>
        <p:txBody>
          <a:bodyPr vert="horz" wrap="square" lIns="91440" tIns="45720" rIns="91440" bIns="45720" anchor="t" anchorCtr="0"/>
          <a:p>
            <a:pPr eaLnBrk="1" hangingPunct="1"/>
            <a:r>
              <a:rPr lang="zh-CN" altLang="en-US" sz="2400" dirty="0"/>
              <a:t>四、交通安全设施</a:t>
            </a:r>
            <a:endParaRPr lang="zh-CN" altLang="en-US" sz="2400" dirty="0"/>
          </a:p>
        </p:txBody>
      </p:sp>
      <p:graphicFrame>
        <p:nvGraphicFramePr>
          <p:cNvPr id="4" name="表格 3"/>
          <p:cNvGraphicFramePr/>
          <p:nvPr/>
        </p:nvGraphicFramePr>
        <p:xfrm>
          <a:off x="809625" y="1020763"/>
          <a:ext cx="7058025" cy="4876800"/>
        </p:xfrm>
        <a:graphic>
          <a:graphicData uri="http://schemas.openxmlformats.org/drawingml/2006/table">
            <a:tbl>
              <a:tblPr firstRow="1" bandRow="1">
                <a:tableStyleId>{5C22544A-7EE6-4342-B048-85BDC9FD1C3A}</a:tableStyleId>
              </a:tblPr>
              <a:tblGrid>
                <a:gridCol w="2352887"/>
                <a:gridCol w="2352252"/>
                <a:gridCol w="2352887"/>
              </a:tblGrid>
              <a:tr h="623570">
                <a:tc>
                  <a:txBody>
                    <a:bodyPr/>
                    <a:lstStyle/>
                    <a:p>
                      <a:pPr algn="ctr">
                        <a:buNone/>
                      </a:pPr>
                      <a:r>
                        <a:rPr lang="zh-CN" altLang="en-US">
                          <a:solidFill>
                            <a:schemeClr val="tx2"/>
                          </a:solidFill>
                        </a:rPr>
                        <a:t>单位工程</a:t>
                      </a:r>
                      <a:endParaRPr lang="zh-CN" altLang="en-US">
                        <a:solidFill>
                          <a:schemeClr val="tx2"/>
                        </a:solidFill>
                      </a:endParaRPr>
                    </a:p>
                  </a:txBody>
                  <a:tcPr marL="91448" marR="91448">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c>
                  <a:txBody>
                    <a:bodyPr/>
                    <a:lstStyle/>
                    <a:p>
                      <a:pPr algn="ctr">
                        <a:buNone/>
                      </a:pPr>
                      <a:r>
                        <a:rPr lang="zh-CN" altLang="en-US">
                          <a:solidFill>
                            <a:schemeClr val="tx2"/>
                          </a:solidFill>
                        </a:rPr>
                        <a:t>分部工程</a:t>
                      </a:r>
                      <a:endParaRPr lang="zh-CN" altLang="en-US">
                        <a:solidFill>
                          <a:schemeClr val="tx2"/>
                        </a:solidFill>
                      </a:endParaRPr>
                    </a:p>
                  </a:txBody>
                  <a:tcPr marL="91448" marR="91448">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c>
                  <a:txBody>
                    <a:bodyPr/>
                    <a:lstStyle/>
                    <a:p>
                      <a:pPr algn="ctr">
                        <a:buNone/>
                      </a:pPr>
                      <a:r>
                        <a:rPr lang="zh-CN" altLang="en-US">
                          <a:solidFill>
                            <a:schemeClr val="tx2"/>
                          </a:solidFill>
                        </a:rPr>
                        <a:t>分项工程</a:t>
                      </a:r>
                      <a:endParaRPr lang="zh-CN" altLang="en-US">
                        <a:solidFill>
                          <a:schemeClr val="tx2"/>
                        </a:solidFill>
                      </a:endParaRPr>
                    </a:p>
                  </a:txBody>
                  <a:tcPr marL="91448" marR="91448">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r>
              <a:tr h="835025">
                <a:tc rowSpan="5">
                  <a:txBody>
                    <a:bodyPr/>
                    <a:lstStyle/>
                    <a:p>
                      <a:pPr algn="ctr">
                        <a:buNone/>
                      </a:pPr>
                      <a:endParaRPr lang="zh-CN" altLang="en-US">
                        <a:solidFill>
                          <a:schemeClr val="tx1"/>
                        </a:solidFill>
                      </a:endParaRPr>
                    </a:p>
                    <a:p>
                      <a:pPr algn="ctr">
                        <a:buNone/>
                      </a:pPr>
                      <a:endParaRPr lang="zh-CN" altLang="en-US">
                        <a:solidFill>
                          <a:schemeClr val="tx1"/>
                        </a:solidFill>
                      </a:endParaRPr>
                    </a:p>
                    <a:p>
                      <a:pPr algn="ctr">
                        <a:buNone/>
                      </a:pPr>
                      <a:endParaRPr lang="zh-CN" altLang="en-US">
                        <a:solidFill>
                          <a:schemeClr val="tx1"/>
                        </a:solidFill>
                      </a:endParaRPr>
                    </a:p>
                    <a:p>
                      <a:pPr algn="ctr">
                        <a:buNone/>
                      </a:pPr>
                      <a:endParaRPr lang="zh-CN" altLang="en-US">
                        <a:solidFill>
                          <a:schemeClr val="tx1"/>
                        </a:solidFill>
                      </a:endParaRPr>
                    </a:p>
                    <a:p>
                      <a:pPr algn="ctr">
                        <a:buNone/>
                      </a:pPr>
                      <a:endParaRPr lang="zh-CN" altLang="en-US">
                        <a:solidFill>
                          <a:schemeClr val="tx1"/>
                        </a:solidFill>
                      </a:endParaRPr>
                    </a:p>
                    <a:p>
                      <a:pPr algn="ctr">
                        <a:buNone/>
                      </a:pPr>
                      <a:endParaRPr lang="zh-CN" altLang="en-US">
                        <a:solidFill>
                          <a:schemeClr val="tx1"/>
                        </a:solidFill>
                      </a:endParaRPr>
                    </a:p>
                    <a:p>
                      <a:pPr algn="ctr">
                        <a:buNone/>
                      </a:pPr>
                      <a:endParaRPr lang="zh-CN" altLang="en-US">
                        <a:solidFill>
                          <a:schemeClr val="tx1"/>
                        </a:solidFill>
                      </a:endParaRPr>
                    </a:p>
                    <a:p>
                      <a:pPr algn="ctr">
                        <a:buNone/>
                      </a:pPr>
                      <a:r>
                        <a:rPr lang="zh-CN" altLang="en-US">
                          <a:solidFill>
                            <a:schemeClr val="tx1"/>
                          </a:solidFill>
                        </a:rPr>
                        <a:t>交通安全设施</a:t>
                      </a:r>
                      <a:endParaRPr lang="zh-CN" altLang="en-US">
                        <a:solidFill>
                          <a:schemeClr val="tx1"/>
                        </a:solidFill>
                      </a:endParaRPr>
                    </a:p>
                    <a:p>
                      <a:pPr algn="ctr">
                        <a:buNone/>
                      </a:pPr>
                      <a:r>
                        <a:rPr lang="zh-CN" altLang="en-US">
                          <a:solidFill>
                            <a:schemeClr val="tx1"/>
                          </a:solidFill>
                        </a:rPr>
                        <a:t>（每</a:t>
                      </a:r>
                      <a:r>
                        <a:rPr lang="en-US" altLang="zh-CN">
                          <a:solidFill>
                            <a:schemeClr val="tx1"/>
                          </a:solidFill>
                        </a:rPr>
                        <a:t>20km</a:t>
                      </a:r>
                      <a:r>
                        <a:rPr lang="zh-CN" altLang="en-US">
                          <a:solidFill>
                            <a:schemeClr val="tx1"/>
                          </a:solidFill>
                        </a:rPr>
                        <a:t>或每标段）</a:t>
                      </a:r>
                      <a:endParaRPr lang="zh-CN" altLang="en-US">
                        <a:solidFill>
                          <a:schemeClr val="tx1"/>
                        </a:solidFill>
                      </a:endParaRPr>
                    </a:p>
                  </a:txBody>
                  <a:tcPr marL="91448" marR="91448">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c>
                  <a:txBody>
                    <a:bodyPr/>
                    <a:lstStyle/>
                    <a:p>
                      <a:pPr marL="0" indent="0" algn="ctr">
                        <a:buNone/>
                      </a:pPr>
                      <a:r>
                        <a:rPr lang="zh-CN" altLang="en-US" sz="1800" b="0" u="none">
                          <a:solidFill>
                            <a:schemeClr val="tx1"/>
                          </a:solidFill>
                        </a:rPr>
                        <a:t>标志*(5~l</a:t>
                      </a:r>
                      <a:r>
                        <a:rPr lang="en-US" altLang="zh-CN" sz="1800" b="0" u="none">
                          <a:solidFill>
                            <a:schemeClr val="tx1"/>
                          </a:solidFill>
                        </a:rPr>
                        <a:t>0</a:t>
                      </a:r>
                      <a:r>
                        <a:rPr lang="zh-CN" altLang="en-US" sz="1800" b="0" u="none">
                          <a:solidFill>
                            <a:schemeClr val="tx1"/>
                          </a:solidFill>
                        </a:rPr>
                        <a:t>km路段)</a:t>
                      </a:r>
                      <a:endParaRPr lang="zh-CN" altLang="en-US" sz="1800" b="0" u="none">
                        <a:solidFill>
                          <a:schemeClr val="tx1"/>
                        </a:solidFill>
                      </a:endParaRPr>
                    </a:p>
                  </a:txBody>
                  <a:tcPr marL="0" marR="0" marT="0" marB="1"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c>
                  <a:txBody>
                    <a:bodyPr/>
                    <a:lstStyle/>
                    <a:p>
                      <a:pPr algn="ctr">
                        <a:buNone/>
                      </a:pPr>
                      <a:endParaRPr lang="zh-CN" altLang="en-US">
                        <a:solidFill>
                          <a:schemeClr val="tx1"/>
                        </a:solidFill>
                      </a:endParaRPr>
                    </a:p>
                    <a:p>
                      <a:pPr algn="ctr">
                        <a:buNone/>
                      </a:pPr>
                      <a:r>
                        <a:rPr lang="zh-CN" altLang="en-US">
                          <a:solidFill>
                            <a:schemeClr val="tx1"/>
                          </a:solidFill>
                        </a:rPr>
                        <a:t>标志*</a:t>
                      </a:r>
                      <a:endParaRPr lang="zh-CN" altLang="en-US">
                        <a:solidFill>
                          <a:schemeClr val="tx1"/>
                        </a:solidFill>
                      </a:endParaRPr>
                    </a:p>
                  </a:txBody>
                  <a:tcPr marL="91448" marR="91448">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r>
              <a:tr h="834390">
                <a:tc vMerge="1">
                  <a:tcPr>
                    <a:lnL w="12700">
                      <a:solidFill>
                        <a:schemeClr val="tx1"/>
                      </a:solidFill>
                      <a:prstDash val="solid"/>
                    </a:lnL>
                    <a:lnR w="12700">
                      <a:solidFill>
                        <a:schemeClr val="tx1"/>
                      </a:solidFill>
                      <a:prstDash val="solid"/>
                    </a:lnR>
                  </a:tcPr>
                </a:tc>
                <a:tc>
                  <a:txBody>
                    <a:bodyPr/>
                    <a:lstStyle/>
                    <a:p>
                      <a:pPr marL="0" indent="0" algn="ctr">
                        <a:buNone/>
                      </a:pPr>
                      <a:r>
                        <a:rPr lang="zh-CN" altLang="en-US" sz="1800" b="0" u="none">
                          <a:solidFill>
                            <a:schemeClr val="tx1"/>
                          </a:solidFill>
                        </a:rPr>
                        <a:t>标线、突起路标</a:t>
                      </a:r>
                      <a:endParaRPr lang="zh-CN" altLang="en-US" sz="1800" b="0" u="none">
                        <a:solidFill>
                          <a:schemeClr val="tx1"/>
                        </a:solidFill>
                      </a:endParaRPr>
                    </a:p>
                    <a:p>
                      <a:pPr marL="0" indent="0" algn="ctr">
                        <a:buNone/>
                      </a:pPr>
                      <a:r>
                        <a:rPr lang="zh-CN" altLang="en-US" sz="1800" b="0" u="none">
                          <a:solidFill>
                            <a:schemeClr val="tx1"/>
                          </a:solidFill>
                        </a:rPr>
                        <a:t>(5~l</a:t>
                      </a:r>
                      <a:r>
                        <a:rPr lang="en-US" altLang="zh-CN" sz="1800" b="0" u="none">
                          <a:solidFill>
                            <a:schemeClr val="tx1"/>
                          </a:solidFill>
                        </a:rPr>
                        <a:t>0</a:t>
                      </a:r>
                      <a:r>
                        <a:rPr lang="zh-CN" altLang="en-US" sz="1800" b="0" u="none">
                          <a:solidFill>
                            <a:schemeClr val="tx1"/>
                          </a:solidFill>
                        </a:rPr>
                        <a:t>km路段)</a:t>
                      </a:r>
                      <a:endParaRPr lang="zh-CN" altLang="en-US" sz="1800" b="0" u="none">
                        <a:solidFill>
                          <a:schemeClr val="tx1"/>
                        </a:solidFill>
                      </a:endParaRPr>
                    </a:p>
                  </a:txBody>
                  <a:tcPr marL="0" marR="0" marT="0" marB="1"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c>
                  <a:txBody>
                    <a:bodyPr/>
                    <a:lstStyle/>
                    <a:p>
                      <a:pPr algn="ctr">
                        <a:buNone/>
                      </a:pPr>
                      <a:endParaRPr lang="zh-CN" altLang="en-US">
                        <a:solidFill>
                          <a:schemeClr val="tx1"/>
                        </a:solidFill>
                      </a:endParaRPr>
                    </a:p>
                    <a:p>
                      <a:pPr algn="ctr">
                        <a:buNone/>
                      </a:pPr>
                      <a:r>
                        <a:rPr lang="zh-CN" altLang="en-US">
                          <a:solidFill>
                            <a:schemeClr val="tx1"/>
                          </a:solidFill>
                        </a:rPr>
                        <a:t>标线*，突起路标等</a:t>
                      </a:r>
                      <a:endParaRPr lang="zh-CN" altLang="en-US">
                        <a:solidFill>
                          <a:schemeClr val="tx1"/>
                        </a:solidFill>
                      </a:endParaRPr>
                    </a:p>
                  </a:txBody>
                  <a:tcPr marL="91448" marR="91448">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r>
              <a:tr h="834390">
                <a:tc vMerge="1">
                  <a:tcPr>
                    <a:lnL w="12700">
                      <a:solidFill>
                        <a:schemeClr val="tx1"/>
                      </a:solidFill>
                      <a:prstDash val="solid"/>
                    </a:lnL>
                    <a:lnR w="12700">
                      <a:solidFill>
                        <a:schemeClr val="tx1"/>
                      </a:solidFill>
                      <a:prstDash val="solid"/>
                    </a:lnR>
                  </a:tcPr>
                </a:tc>
                <a:tc>
                  <a:txBody>
                    <a:bodyPr/>
                    <a:lstStyle/>
                    <a:p>
                      <a:pPr marL="0" indent="0" algn="ctr">
                        <a:buNone/>
                      </a:pPr>
                      <a:r>
                        <a:rPr lang="zh-CN" altLang="en-US" sz="1800" b="0" u="none">
                          <a:solidFill>
                            <a:schemeClr val="tx1"/>
                          </a:solidFill>
                        </a:rPr>
                        <a:t>护栏*、轮廓标</a:t>
                      </a:r>
                      <a:endParaRPr lang="zh-CN" altLang="en-US" sz="1800" b="0" u="none">
                        <a:solidFill>
                          <a:schemeClr val="tx1"/>
                        </a:solidFill>
                      </a:endParaRPr>
                    </a:p>
                    <a:p>
                      <a:pPr marL="0" indent="0" algn="ctr">
                        <a:buNone/>
                      </a:pPr>
                      <a:r>
                        <a:rPr lang="zh-CN" altLang="en-US" sz="1800" b="0" u="none">
                          <a:solidFill>
                            <a:schemeClr val="tx1"/>
                          </a:solidFill>
                        </a:rPr>
                        <a:t>(5~l</a:t>
                      </a:r>
                      <a:r>
                        <a:rPr lang="en-US" altLang="zh-CN" sz="1800" b="0" u="none">
                          <a:solidFill>
                            <a:schemeClr val="tx1"/>
                          </a:solidFill>
                        </a:rPr>
                        <a:t>0</a:t>
                      </a:r>
                      <a:r>
                        <a:rPr lang="zh-CN" altLang="en-US" sz="1800" b="0" u="none">
                          <a:solidFill>
                            <a:schemeClr val="tx1"/>
                          </a:solidFill>
                        </a:rPr>
                        <a:t>km路段）</a:t>
                      </a:r>
                      <a:endParaRPr lang="zh-CN" altLang="en-US" sz="1800" b="0" u="none">
                        <a:solidFill>
                          <a:schemeClr val="tx1"/>
                        </a:solidFill>
                      </a:endParaRPr>
                    </a:p>
                  </a:txBody>
                  <a:tcPr marL="0" marR="0" marT="0" marB="1"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c>
                  <a:txBody>
                    <a:bodyPr/>
                    <a:lstStyle/>
                    <a:p>
                      <a:pPr algn="ctr">
                        <a:buNone/>
                      </a:pPr>
                      <a:r>
                        <a:rPr lang="zh-CN" altLang="en-US">
                          <a:solidFill>
                            <a:schemeClr val="tx1"/>
                          </a:solidFill>
                        </a:rPr>
                        <a:t>波形梁护栏*，缆索护栏*，混凝土护栏*，轮廓标等</a:t>
                      </a:r>
                      <a:endParaRPr lang="zh-CN" altLang="en-US">
                        <a:solidFill>
                          <a:schemeClr val="tx1"/>
                        </a:solidFill>
                      </a:endParaRPr>
                    </a:p>
                  </a:txBody>
                  <a:tcPr marL="91448" marR="91448">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r>
              <a:tr h="835025">
                <a:tc vMerge="1">
                  <a:tcPr>
                    <a:lnL w="12700">
                      <a:solidFill>
                        <a:schemeClr val="tx1"/>
                      </a:solidFill>
                      <a:prstDash val="solid"/>
                    </a:lnL>
                    <a:lnR w="12700">
                      <a:solidFill>
                        <a:schemeClr val="tx1"/>
                      </a:solidFill>
                      <a:prstDash val="solid"/>
                    </a:lnR>
                  </a:tcPr>
                </a:tc>
                <a:tc>
                  <a:txBody>
                    <a:bodyPr/>
                    <a:lstStyle/>
                    <a:p>
                      <a:pPr marL="0" indent="0" algn="ctr">
                        <a:buNone/>
                      </a:pPr>
                      <a:r>
                        <a:rPr lang="zh-CN" altLang="en-US" sz="1800" b="0" u="none">
                          <a:solidFill>
                            <a:schemeClr val="tx1"/>
                          </a:solidFill>
                        </a:rPr>
                        <a:t>防眩设施</a:t>
                      </a:r>
                      <a:endParaRPr lang="zh-CN" altLang="en-US" sz="1800" b="0" u="none">
                        <a:solidFill>
                          <a:schemeClr val="tx1"/>
                        </a:solidFill>
                      </a:endParaRPr>
                    </a:p>
                    <a:p>
                      <a:pPr marL="0" indent="0" algn="ctr">
                        <a:buNone/>
                      </a:pPr>
                      <a:r>
                        <a:rPr lang="zh-CN" altLang="en-US" sz="1800" b="0" u="none">
                          <a:solidFill>
                            <a:schemeClr val="tx1"/>
                          </a:solidFill>
                        </a:rPr>
                        <a:t>(5~l</a:t>
                      </a:r>
                      <a:r>
                        <a:rPr lang="en-US" altLang="zh-CN" sz="1800" b="0" u="none">
                          <a:solidFill>
                            <a:schemeClr val="tx1"/>
                          </a:solidFill>
                        </a:rPr>
                        <a:t>0</a:t>
                      </a:r>
                      <a:r>
                        <a:rPr lang="zh-CN" altLang="en-US" sz="1800" b="0" u="none">
                          <a:solidFill>
                            <a:schemeClr val="tx1"/>
                          </a:solidFill>
                        </a:rPr>
                        <a:t>km路段)</a:t>
                      </a:r>
                      <a:endParaRPr lang="zh-CN" altLang="en-US" sz="1800" b="0" u="none">
                        <a:solidFill>
                          <a:schemeClr val="tx1"/>
                        </a:solidFill>
                      </a:endParaRPr>
                    </a:p>
                  </a:txBody>
                  <a:tcPr marL="0" marR="0" marT="0" marB="1"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c>
                  <a:txBody>
                    <a:bodyPr/>
                    <a:lstStyle/>
                    <a:p>
                      <a:pPr algn="ctr">
                        <a:buNone/>
                      </a:pPr>
                      <a:endParaRPr lang="zh-CN" altLang="en-US">
                        <a:solidFill>
                          <a:schemeClr val="tx1"/>
                        </a:solidFill>
                      </a:endParaRPr>
                    </a:p>
                    <a:p>
                      <a:pPr algn="ctr">
                        <a:buNone/>
                      </a:pPr>
                      <a:r>
                        <a:rPr lang="zh-CN" altLang="en-US">
                          <a:solidFill>
                            <a:schemeClr val="tx1"/>
                          </a:solidFill>
                        </a:rPr>
                        <a:t>防眩板、网等</a:t>
                      </a:r>
                      <a:endParaRPr lang="zh-CN" altLang="en-US">
                        <a:solidFill>
                          <a:schemeClr val="tx1"/>
                        </a:solidFill>
                      </a:endParaRPr>
                    </a:p>
                  </a:txBody>
                  <a:tcPr marL="91448" marR="91448">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r>
              <a:tr h="834390">
                <a:tc vMerge="1">
                  <a:tcPr>
                    <a:lnL w="12700">
                      <a:solidFill>
                        <a:schemeClr val="tx1"/>
                      </a:solidFill>
                      <a:prstDash val="solid"/>
                    </a:lnL>
                    <a:lnR w="12700">
                      <a:solidFill>
                        <a:schemeClr val="tx1"/>
                      </a:solidFill>
                      <a:prstDash val="solid"/>
                    </a:lnR>
                    <a:lnB w="12700">
                      <a:solidFill>
                        <a:schemeClr val="tx1"/>
                      </a:solidFill>
                      <a:prstDash val="solid"/>
                    </a:lnB>
                  </a:tcPr>
                </a:tc>
                <a:tc>
                  <a:txBody>
                    <a:bodyPr/>
                    <a:lstStyle/>
                    <a:p>
                      <a:pPr marL="0" indent="0" algn="ctr">
                        <a:buNone/>
                      </a:pPr>
                      <a:r>
                        <a:rPr lang="zh-CN" altLang="en-US" sz="1800" b="0" u="none">
                          <a:solidFill>
                            <a:schemeClr val="tx1"/>
                          </a:solidFill>
                        </a:rPr>
                        <a:t>隔离栅、防落网(5~l</a:t>
                      </a:r>
                      <a:r>
                        <a:rPr lang="en-US" altLang="zh-CN" sz="1800" b="0" u="none">
                          <a:solidFill>
                            <a:schemeClr val="tx1"/>
                          </a:solidFill>
                        </a:rPr>
                        <a:t>0</a:t>
                      </a:r>
                      <a:r>
                        <a:rPr lang="zh-CN" altLang="en-US" sz="1800" b="0" u="none">
                          <a:solidFill>
                            <a:schemeClr val="tx1"/>
                          </a:solidFill>
                        </a:rPr>
                        <a:t>km路段)</a:t>
                      </a:r>
                      <a:endParaRPr lang="zh-CN" altLang="en-US" sz="1800" b="0" u="none">
                        <a:solidFill>
                          <a:schemeClr val="tx1"/>
                        </a:solidFill>
                      </a:endParaRPr>
                    </a:p>
                  </a:txBody>
                  <a:tcPr marL="0" marR="0" marT="0" marB="1"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c>
                  <a:txBody>
                    <a:bodyPr/>
                    <a:lstStyle/>
                    <a:p>
                      <a:pPr algn="ctr">
                        <a:buNone/>
                      </a:pPr>
                      <a:endParaRPr lang="zh-CN" altLang="en-US">
                        <a:solidFill>
                          <a:schemeClr val="tx1"/>
                        </a:solidFill>
                      </a:endParaRPr>
                    </a:p>
                    <a:p>
                      <a:pPr algn="ctr">
                        <a:buNone/>
                      </a:pPr>
                      <a:r>
                        <a:rPr lang="zh-CN" altLang="en-US">
                          <a:solidFill>
                            <a:schemeClr val="tx1"/>
                          </a:solidFill>
                        </a:rPr>
                        <a:t>隔离栅、防落网等</a:t>
                      </a:r>
                      <a:endParaRPr lang="zh-CN" altLang="en-US">
                        <a:solidFill>
                          <a:schemeClr val="tx1"/>
                        </a:solidFill>
                      </a:endParaRPr>
                    </a:p>
                  </a:txBody>
                  <a:tcPr marL="91448" marR="91448">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r>
            </a:tbl>
          </a:graphicData>
        </a:graphic>
      </p:graphicFrame>
    </p:spTree>
  </p:cSld>
  <p:clrMapOvr>
    <a:masterClrMapping/>
  </p:clrMapOvr>
  <p:transition>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bwMode="auto">
          <a:ln/>
          <a:effectLst/>
          <a:scene3d>
            <a:camera prst="orthographicFront"/>
            <a:lightRig rig="balanced" dir="t"/>
          </a:scene3d>
          <a:sp3d prstMaterial="plastic"/>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400" b="0" i="0" u="none" strike="noStrike" kern="1200" cap="none" spc="0" normalizeH="0" baseline="0" noProof="1">
                <a:ln w="22225">
                  <a:solidFill>
                    <a:schemeClr val="accent2"/>
                  </a:solidFill>
                  <a:prstDash val="solid"/>
                </a:ln>
                <a:solidFill>
                  <a:schemeClr val="accent2">
                    <a:lumMod val="40000"/>
                    <a:lumOff val="60000"/>
                  </a:schemeClr>
                </a:solidFill>
                <a:effectLst/>
                <a:uLnTx/>
                <a:uFillTx/>
                <a:latin typeface="+mj-lt"/>
                <a:ea typeface="+mj-ea"/>
                <a:cs typeface="+mj-cs"/>
              </a:rPr>
              <a:t>工作内容</a:t>
            </a:r>
            <a:endParaRPr kumimoji="0" lang="zh-CN" altLang="en-US" sz="4400" b="0" i="0" u="none" strike="noStrike" kern="1200" cap="none" spc="0" normalizeH="0" baseline="0" noProof="1">
              <a:ln w="22225">
                <a:solidFill>
                  <a:schemeClr val="accent2"/>
                </a:solidFill>
                <a:prstDash val="solid"/>
              </a:ln>
              <a:solidFill>
                <a:schemeClr val="accent2">
                  <a:lumMod val="40000"/>
                  <a:lumOff val="60000"/>
                </a:schemeClr>
              </a:solidFill>
              <a:effectLst/>
              <a:uLnTx/>
              <a:uFillTx/>
              <a:latin typeface="+mj-lt"/>
              <a:ea typeface="+mj-ea"/>
              <a:cs typeface="+mj-cs"/>
            </a:endParaRPr>
          </a:p>
        </p:txBody>
      </p:sp>
      <p:sp>
        <p:nvSpPr>
          <p:cNvPr id="58371" name="内容占位符 2"/>
          <p:cNvSpPr>
            <a:spLocks noGrp="1"/>
          </p:cNvSpPr>
          <p:nvPr>
            <p:ph idx="1"/>
          </p:nvPr>
        </p:nvSpPr>
        <p:spPr>
          <a:ln/>
        </p:spPr>
        <p:txBody>
          <a:bodyPr vert="horz" wrap="square" lIns="91440" tIns="45720" rIns="91440" bIns="45720" anchor="t" anchorCtr="0"/>
          <a:p>
            <a:pPr eaLnBrk="1" hangingPunct="1"/>
            <a:r>
              <a:rPr lang="zh-CN" altLang="en-US" dirty="0">
                <a:solidFill>
                  <a:schemeClr val="tx2"/>
                </a:solidFill>
              </a:rPr>
              <a:t>1、当日施工内容及实际完成情况。</a:t>
            </a:r>
            <a:endParaRPr lang="zh-CN" altLang="en-US" dirty="0">
              <a:solidFill>
                <a:schemeClr val="tx2"/>
              </a:solidFill>
            </a:endParaRPr>
          </a:p>
          <a:p>
            <a:pPr eaLnBrk="1" hangingPunct="1"/>
            <a:r>
              <a:rPr lang="zh-CN" altLang="en-US" dirty="0">
                <a:solidFill>
                  <a:schemeClr val="tx2"/>
                </a:solidFill>
              </a:rPr>
              <a:t>2、施工现场有关会议的主要内容。</a:t>
            </a:r>
            <a:endParaRPr lang="zh-CN" altLang="en-US" dirty="0">
              <a:solidFill>
                <a:schemeClr val="tx2"/>
              </a:solidFill>
            </a:endParaRPr>
          </a:p>
          <a:p>
            <a:pPr eaLnBrk="1" hangingPunct="1"/>
            <a:r>
              <a:rPr lang="zh-CN" altLang="en-US" dirty="0">
                <a:solidFill>
                  <a:schemeClr val="tx2"/>
                </a:solidFill>
              </a:rPr>
              <a:t>3、有关领导、主管部门或各种检查组对工程施工技术、质量、安全方面的检查意见和决定。</a:t>
            </a:r>
            <a:endParaRPr lang="zh-CN" altLang="en-US" dirty="0">
              <a:solidFill>
                <a:schemeClr val="tx2"/>
              </a:solidFill>
            </a:endParaRPr>
          </a:p>
          <a:p>
            <a:pPr eaLnBrk="1" hangingPunct="1"/>
            <a:r>
              <a:rPr lang="zh-CN" altLang="en-US" dirty="0">
                <a:solidFill>
                  <a:schemeClr val="tx2"/>
                </a:solidFill>
              </a:rPr>
              <a:t>4、建设单位、监理单位对工程施工提出的技术、质量要求、意见及采纳实施情况。</a:t>
            </a:r>
            <a:endParaRPr lang="zh-CN" altLang="en-US" dirty="0">
              <a:solidFill>
                <a:schemeClr val="tx2"/>
              </a:solidFill>
            </a:endParaRPr>
          </a:p>
        </p:txBody>
      </p:sp>
    </p:spTree>
  </p:cSld>
  <p:clrMapOvr>
    <a:masterClrMapping/>
  </p:clrMapOvr>
  <p:transition>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bwMode="auto">
          <a:ln/>
          <a:effectLst/>
          <a:scene3d>
            <a:camera prst="orthographicFront"/>
            <a:lightRig rig="balanced" dir="t"/>
          </a:scene3d>
          <a:sp3d prstMaterial="plastic"/>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400" b="0" i="0" u="none" strike="noStrike" kern="1200" cap="none" spc="0" normalizeH="0" baseline="0" noProof="1">
                <a:ln w="22225">
                  <a:solidFill>
                    <a:schemeClr val="accent2"/>
                  </a:solidFill>
                  <a:prstDash val="solid"/>
                </a:ln>
                <a:solidFill>
                  <a:schemeClr val="accent2">
                    <a:lumMod val="40000"/>
                    <a:lumOff val="60000"/>
                  </a:schemeClr>
                </a:solidFill>
                <a:effectLst/>
                <a:uLnTx/>
                <a:uFillTx/>
                <a:latin typeface="+mj-lt"/>
                <a:ea typeface="+mj-ea"/>
                <a:cs typeface="+mj-cs"/>
              </a:rPr>
              <a:t>检验内容</a:t>
            </a:r>
            <a:endParaRPr kumimoji="0" lang="zh-CN" altLang="en-US" sz="4400" b="0" i="0" u="none" strike="noStrike" kern="1200" cap="none" spc="0" normalizeH="0" baseline="0" noProof="1">
              <a:ln w="22225">
                <a:solidFill>
                  <a:schemeClr val="accent2"/>
                </a:solidFill>
                <a:prstDash val="solid"/>
              </a:ln>
              <a:solidFill>
                <a:schemeClr val="accent2">
                  <a:lumMod val="40000"/>
                  <a:lumOff val="60000"/>
                </a:schemeClr>
              </a:solidFill>
              <a:effectLst/>
              <a:uLnTx/>
              <a:uFillTx/>
              <a:latin typeface="+mj-lt"/>
              <a:ea typeface="+mj-ea"/>
              <a:cs typeface="+mj-cs"/>
            </a:endParaRPr>
          </a:p>
        </p:txBody>
      </p:sp>
      <p:sp>
        <p:nvSpPr>
          <p:cNvPr id="59395" name="内容占位符 2"/>
          <p:cNvSpPr>
            <a:spLocks noGrp="1"/>
          </p:cNvSpPr>
          <p:nvPr>
            <p:ph idx="1"/>
          </p:nvPr>
        </p:nvSpPr>
        <p:spPr>
          <a:ln/>
        </p:spPr>
        <p:txBody>
          <a:bodyPr vert="horz" wrap="square" lIns="91440" tIns="45720" rIns="91440" bIns="45720" anchor="t" anchorCtr="0"/>
          <a:p>
            <a:pPr eaLnBrk="1" hangingPunct="1"/>
            <a:r>
              <a:rPr lang="zh-CN" altLang="en-US" dirty="0">
                <a:solidFill>
                  <a:schemeClr val="tx2"/>
                </a:solidFill>
              </a:rPr>
              <a:t>1、隐蔽工程验收情况。应写明隐蔽的内容、部位、分项工程、验收人员、验收结论等。</a:t>
            </a:r>
            <a:endParaRPr lang="zh-CN" altLang="en-US" dirty="0">
              <a:solidFill>
                <a:schemeClr val="tx2"/>
              </a:solidFill>
            </a:endParaRPr>
          </a:p>
          <a:p>
            <a:pPr eaLnBrk="1" hangingPunct="1"/>
            <a:r>
              <a:rPr lang="zh-CN" altLang="en-US" dirty="0">
                <a:solidFill>
                  <a:schemeClr val="tx2"/>
                </a:solidFill>
              </a:rPr>
              <a:t>2、试块制作情况。应写明试块名称、部位、试块组数。</a:t>
            </a:r>
            <a:endParaRPr lang="zh-CN" altLang="en-US" dirty="0">
              <a:solidFill>
                <a:schemeClr val="tx2"/>
              </a:solidFill>
            </a:endParaRPr>
          </a:p>
          <a:p>
            <a:pPr eaLnBrk="1" hangingPunct="1"/>
            <a:r>
              <a:rPr lang="zh-CN" altLang="en-US" dirty="0">
                <a:solidFill>
                  <a:schemeClr val="tx2"/>
                </a:solidFill>
              </a:rPr>
              <a:t>3、材料进场、送检情况。应写明批号、数量、生产厂家以及进场材料的验收情况，以后补上送检后的检验结果。</a:t>
            </a:r>
            <a:endParaRPr lang="zh-CN" altLang="en-US" dirty="0">
              <a:solidFill>
                <a:schemeClr val="tx2"/>
              </a:solidFill>
            </a:endParaRPr>
          </a:p>
        </p:txBody>
      </p:sp>
    </p:spTree>
  </p:cSld>
  <p:clrMapOvr>
    <a:masterClrMapping/>
  </p:clrMapOvr>
  <p:transition>
    <p:cu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bwMode="auto">
          <a:ln/>
          <a:effectLst/>
          <a:scene3d>
            <a:camera prst="orthographicFront"/>
            <a:lightRig rig="balanced" dir="t"/>
          </a:scene3d>
          <a:sp3d prstMaterial="plastic"/>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400" b="0" i="0" u="none" strike="noStrike" kern="1200" cap="none" spc="0" normalizeH="0" baseline="0" noProof="1">
                <a:ln>
                  <a:noFill/>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uLnTx/>
                <a:uFillTx/>
                <a:latin typeface="+mj-lt"/>
                <a:ea typeface="+mj-ea"/>
                <a:cs typeface="+mj-cs"/>
              </a:rPr>
              <a:t>检查内容</a:t>
            </a:r>
            <a:endParaRPr kumimoji="0" lang="zh-CN" altLang="en-US" sz="4400" b="0" i="0" u="none" strike="noStrike" kern="1200" cap="none" spc="0" normalizeH="0" baseline="0" noProof="1">
              <a:ln>
                <a:noFill/>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uLnTx/>
              <a:uFillTx/>
              <a:latin typeface="+mj-lt"/>
              <a:ea typeface="+mj-ea"/>
              <a:cs typeface="+mj-cs"/>
            </a:endParaRPr>
          </a:p>
        </p:txBody>
      </p:sp>
      <p:sp>
        <p:nvSpPr>
          <p:cNvPr id="60419" name="内容占位符 2"/>
          <p:cNvSpPr>
            <a:spLocks noGrp="1"/>
          </p:cNvSpPr>
          <p:nvPr>
            <p:ph idx="1"/>
          </p:nvPr>
        </p:nvSpPr>
        <p:spPr>
          <a:ln/>
        </p:spPr>
        <p:txBody>
          <a:bodyPr vert="horz" wrap="square" lIns="91440" tIns="45720" rIns="91440" bIns="45720" anchor="t" anchorCtr="0"/>
          <a:p>
            <a:pPr eaLnBrk="1" hangingPunct="1"/>
            <a:r>
              <a:rPr lang="zh-CN" altLang="en-US" dirty="0">
                <a:solidFill>
                  <a:schemeClr val="tx2"/>
                </a:solidFill>
              </a:rPr>
              <a:t>1、质量检查情况：当日混凝土浇注及成型、钢筋安装及焊接、砌体、模板安拆、抹灰、等的质量检查和处理记录；混凝土养护记录，砂浆、混凝土外加剂掺用量。</a:t>
            </a:r>
            <a:endParaRPr lang="zh-CN" altLang="en-US" dirty="0">
              <a:solidFill>
                <a:schemeClr val="tx2"/>
              </a:solidFill>
            </a:endParaRPr>
          </a:p>
          <a:p>
            <a:pPr eaLnBrk="1" hangingPunct="1"/>
            <a:r>
              <a:rPr lang="zh-CN" altLang="en-US" dirty="0">
                <a:solidFill>
                  <a:schemeClr val="tx2"/>
                </a:solidFill>
              </a:rPr>
              <a:t>2、安全检查情况及安全隐患处理（纠正）情况。</a:t>
            </a:r>
            <a:endParaRPr lang="zh-CN" altLang="en-US" dirty="0">
              <a:solidFill>
                <a:schemeClr val="tx2"/>
              </a:solidFill>
            </a:endParaRPr>
          </a:p>
          <a:p>
            <a:pPr eaLnBrk="1" hangingPunct="1"/>
            <a:r>
              <a:rPr lang="zh-CN" altLang="en-US" dirty="0">
                <a:solidFill>
                  <a:schemeClr val="tx2"/>
                </a:solidFill>
              </a:rPr>
              <a:t>3、其他检查情况，如文明施工及场容场貌管理情况等。</a:t>
            </a:r>
            <a:endParaRPr lang="zh-CN" altLang="en-US" dirty="0">
              <a:solidFill>
                <a:schemeClr val="tx2"/>
              </a:solidFill>
            </a:endParaRPr>
          </a:p>
        </p:txBody>
      </p:sp>
    </p:spTree>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400" b="0" i="0" u="none" strike="noStrike" kern="1200" cap="none" spc="0" normalizeH="0" baseline="0" noProof="1">
                <a:ln>
                  <a:noFill/>
                </a:ln>
                <a:solidFill>
                  <a:schemeClr val="accent1"/>
                </a:solidFill>
                <a:effectLst>
                  <a:outerShdw blurRad="38100" dist="25400" dir="5400000" algn="ctr" rotWithShape="0">
                    <a:srgbClr val="6E747A">
                      <a:alpha val="43000"/>
                    </a:srgbClr>
                  </a:outerShdw>
                </a:effectLst>
                <a:uLnTx/>
                <a:uFillTx/>
                <a:latin typeface="+mj-lt"/>
                <a:ea typeface="+mj-ea"/>
                <a:cs typeface="+mj-cs"/>
              </a:rPr>
              <a:t>其他内容</a:t>
            </a:r>
            <a:endParaRPr kumimoji="0" lang="zh-CN" altLang="en-US" sz="4400" b="0" i="0" u="none" strike="noStrike" kern="1200" cap="none" spc="0" normalizeH="0" baseline="0" noProof="1">
              <a:ln>
                <a:noFill/>
              </a:ln>
              <a:solidFill>
                <a:schemeClr val="accent1"/>
              </a:solidFill>
              <a:effectLst>
                <a:outerShdw blurRad="38100" dist="25400" dir="5400000" algn="ctr" rotWithShape="0">
                  <a:srgbClr val="6E747A">
                    <a:alpha val="43000"/>
                  </a:srgbClr>
                </a:outerShdw>
              </a:effectLst>
              <a:uLnTx/>
              <a:uFillTx/>
              <a:latin typeface="+mj-lt"/>
              <a:ea typeface="+mj-ea"/>
              <a:cs typeface="+mj-cs"/>
            </a:endParaRPr>
          </a:p>
        </p:txBody>
      </p:sp>
      <p:sp>
        <p:nvSpPr>
          <p:cNvPr id="61443" name="内容占位符 2"/>
          <p:cNvSpPr>
            <a:spLocks noGrp="1"/>
          </p:cNvSpPr>
          <p:nvPr>
            <p:ph idx="1"/>
          </p:nvPr>
        </p:nvSpPr>
        <p:spPr>
          <a:ln/>
        </p:spPr>
        <p:txBody>
          <a:bodyPr vert="horz" wrap="square" lIns="91440" tIns="45720" rIns="91440" bIns="45720" anchor="t" anchorCtr="0"/>
          <a:p>
            <a:pPr eaLnBrk="1" hangingPunct="1"/>
            <a:r>
              <a:rPr lang="zh-CN" altLang="en-US" dirty="0">
                <a:solidFill>
                  <a:srgbClr val="753D3D"/>
                </a:solidFill>
              </a:rPr>
              <a:t>1、设计变更、技术核定通知及执行情况。2、施工任务交底、技术交底、安全技术交底情况。</a:t>
            </a:r>
            <a:endParaRPr lang="zh-CN" altLang="en-US" dirty="0">
              <a:solidFill>
                <a:srgbClr val="753D3D"/>
              </a:solidFill>
            </a:endParaRPr>
          </a:p>
          <a:p>
            <a:pPr eaLnBrk="1" hangingPunct="1"/>
            <a:r>
              <a:rPr lang="zh-CN" altLang="en-US" dirty="0">
                <a:solidFill>
                  <a:srgbClr val="753D3D"/>
                </a:solidFill>
              </a:rPr>
              <a:t>3、停电、停水、停工情况。</a:t>
            </a:r>
            <a:endParaRPr lang="zh-CN" altLang="en-US" dirty="0">
              <a:solidFill>
                <a:srgbClr val="753D3D"/>
              </a:solidFill>
            </a:endParaRPr>
          </a:p>
          <a:p>
            <a:pPr eaLnBrk="1" hangingPunct="1"/>
            <a:r>
              <a:rPr lang="zh-CN" altLang="en-US" dirty="0">
                <a:solidFill>
                  <a:srgbClr val="753D3D"/>
                </a:solidFill>
              </a:rPr>
              <a:t>4、施工机械故障及处理情况。</a:t>
            </a:r>
            <a:endParaRPr lang="zh-CN" altLang="en-US" dirty="0">
              <a:solidFill>
                <a:srgbClr val="753D3D"/>
              </a:solidFill>
            </a:endParaRPr>
          </a:p>
          <a:p>
            <a:pPr eaLnBrk="1" hangingPunct="1"/>
            <a:r>
              <a:rPr lang="zh-CN" altLang="en-US" dirty="0">
                <a:solidFill>
                  <a:srgbClr val="753D3D"/>
                </a:solidFill>
              </a:rPr>
              <a:t>5、冬雨季施工准备及措施执行情况。</a:t>
            </a:r>
            <a:endParaRPr lang="zh-CN" altLang="en-US" dirty="0">
              <a:solidFill>
                <a:srgbClr val="753D3D"/>
              </a:solidFill>
            </a:endParaRPr>
          </a:p>
          <a:p>
            <a:pPr eaLnBrk="1" hangingPunct="1"/>
            <a:r>
              <a:rPr lang="zh-CN" altLang="en-US" dirty="0">
                <a:solidFill>
                  <a:srgbClr val="753D3D"/>
                </a:solidFill>
              </a:rPr>
              <a:t>6、施工中涉及到的特殊措施和施工方法、新技术、新材料的推广使用情况。</a:t>
            </a:r>
            <a:endParaRPr lang="zh-CN" altLang="en-US" dirty="0">
              <a:solidFill>
                <a:srgbClr val="753D3D"/>
              </a:solidFill>
            </a:endParaRPr>
          </a:p>
        </p:txBody>
      </p:sp>
    </p:spTree>
  </p:cSld>
  <p:clrMapOvr>
    <a:masterClrMapping/>
  </p:clrMapOvr>
  <p:transition>
    <p:cover dir="rd"/>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p:sp>
        <p:nvSpPr>
          <p:cNvPr id="2" name="标题 1"/>
          <p:cNvSpPr>
            <a:spLocks noGrp="1"/>
          </p:cNvSpPr>
          <p:nvPr>
            <p:ph type="title"/>
          </p:nvPr>
        </p:nvSpPr>
        <p:spPr bwMode="auto">
          <a:ln/>
          <a:effectLst/>
          <a:scene3d>
            <a:camera prst="orthographicFront"/>
            <a:lightRig rig="balanced" dir="t"/>
          </a:scene3d>
          <a:sp3d prstMaterial="plastic"/>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400" b="0" i="0" u="none" strike="noStrike" kern="1200" cap="none" spc="0" normalizeH="0" baseline="0" noProof="1">
                <a:ln w="22225">
                  <a:solidFill>
                    <a:schemeClr val="accent2"/>
                  </a:solidFill>
                  <a:prstDash val="solid"/>
                </a:ln>
                <a:solidFill>
                  <a:schemeClr val="accent2">
                    <a:lumMod val="40000"/>
                    <a:lumOff val="60000"/>
                  </a:schemeClr>
                </a:solidFill>
                <a:effectLst/>
                <a:uLnTx/>
                <a:uFillTx/>
                <a:latin typeface="+mj-lt"/>
                <a:ea typeface="+mj-ea"/>
                <a:cs typeface="+mj-cs"/>
              </a:rPr>
              <a:t>填写施工日志的要求</a:t>
            </a:r>
            <a:endParaRPr kumimoji="0" lang="zh-CN" altLang="en-US" sz="4400" b="0" i="0" u="none" strike="noStrike" kern="1200" cap="none" spc="0" normalizeH="0" baseline="0" noProof="1">
              <a:ln w="22225">
                <a:solidFill>
                  <a:schemeClr val="accent2"/>
                </a:solidFill>
                <a:prstDash val="solid"/>
              </a:ln>
              <a:solidFill>
                <a:schemeClr val="accent2">
                  <a:lumMod val="40000"/>
                  <a:lumOff val="60000"/>
                </a:schemeClr>
              </a:solidFill>
              <a:effectLst/>
              <a:uLnTx/>
              <a:uFillTx/>
              <a:latin typeface="+mj-lt"/>
              <a:ea typeface="+mj-ea"/>
              <a:cs typeface="+mj-cs"/>
            </a:endParaRPr>
          </a:p>
        </p:txBody>
      </p:sp>
      <p:sp>
        <p:nvSpPr>
          <p:cNvPr id="16387" name="内容占位符 2"/>
          <p:cNvSpPr>
            <a:spLocks noGrp="1"/>
          </p:cNvSpPr>
          <p:nvPr>
            <p:ph idx="1"/>
          </p:nvPr>
        </p:nvSpPr>
        <p:spPr>
          <a:ln/>
        </p:spPr>
        <p:txBody>
          <a:bodyPr vert="horz" wrap="square" lIns="91440" tIns="45720" rIns="91440" bIns="45720" anchor="t" anchorCtr="0"/>
          <a:p>
            <a:pPr eaLnBrk="1" hangingPunct="1"/>
            <a:r>
              <a:rPr lang="zh-CN" altLang="en-US" dirty="0">
                <a:solidFill>
                  <a:schemeClr val="tx2"/>
                </a:solidFill>
              </a:rPr>
              <a:t>1、施工日志应按单位工程填写。</a:t>
            </a:r>
            <a:endParaRPr lang="zh-CN" altLang="en-US" dirty="0">
              <a:solidFill>
                <a:schemeClr val="tx2"/>
              </a:solidFill>
            </a:endParaRPr>
          </a:p>
          <a:p>
            <a:pPr eaLnBrk="1" hangingPunct="1"/>
            <a:r>
              <a:rPr lang="zh-CN" altLang="en-US" dirty="0">
                <a:solidFill>
                  <a:schemeClr val="tx2"/>
                </a:solidFill>
              </a:rPr>
              <a:t>2、记录时间：从开工到竣工验收时止。</a:t>
            </a:r>
            <a:endParaRPr lang="zh-CN" altLang="en-US" dirty="0">
              <a:solidFill>
                <a:schemeClr val="tx2"/>
              </a:solidFill>
            </a:endParaRPr>
          </a:p>
          <a:p>
            <a:pPr eaLnBrk="1" hangingPunct="1"/>
            <a:r>
              <a:rPr lang="zh-CN" altLang="en-US" dirty="0">
                <a:solidFill>
                  <a:schemeClr val="tx2"/>
                </a:solidFill>
              </a:rPr>
              <a:t>3、逐日记载不许中断。</a:t>
            </a:r>
            <a:endParaRPr lang="zh-CN" altLang="en-US" dirty="0">
              <a:solidFill>
                <a:schemeClr val="tx2"/>
              </a:solidFill>
            </a:endParaRPr>
          </a:p>
          <a:p>
            <a:pPr eaLnBrk="1" hangingPunct="1"/>
            <a:r>
              <a:rPr lang="zh-CN" altLang="en-US" dirty="0">
                <a:solidFill>
                  <a:schemeClr val="tx2"/>
                </a:solidFill>
              </a:rPr>
              <a:t>4、按时、真实、详细记录，中途发生人员变动，应当办理交接手续，保持施工日记的连续性、完整性。施工日记应由技术员记录。</a:t>
            </a:r>
            <a:endParaRPr lang="zh-CN" altLang="en-US" dirty="0">
              <a:solidFill>
                <a:schemeClr val="tx2"/>
              </a:solidFill>
            </a:endParaRPr>
          </a:p>
        </p:txBody>
      </p:sp>
    </p:spTree>
  </p:cSld>
  <p:clrMapOvr>
    <a:masterClrMapping/>
  </p:clrMapOvr>
  <p:transition>
    <p:blinds/>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400" b="0" i="0" u="none" strike="noStrike" kern="1200" cap="none" spc="0" normalizeH="0" baseline="0" noProof="1">
                <a:ln>
                  <a:noFill/>
                </a:ln>
                <a:solidFill>
                  <a:schemeClr val="accent1"/>
                </a:solidFill>
                <a:effectLst>
                  <a:outerShdw blurRad="38100" dist="25400" dir="5400000" algn="ctr" rotWithShape="0">
                    <a:srgbClr val="6E747A">
                      <a:alpha val="43000"/>
                    </a:srgbClr>
                  </a:outerShdw>
                </a:effectLst>
                <a:uLnTx/>
                <a:uFillTx/>
                <a:latin typeface="+mj-lt"/>
                <a:ea typeface="+mj-ea"/>
                <a:cs typeface="+mj-cs"/>
              </a:rPr>
              <a:t>填写过程中应注意一些细节</a:t>
            </a:r>
            <a:endParaRPr kumimoji="0" lang="zh-CN" altLang="en-US" sz="4400" b="0" i="0" u="none" strike="noStrike" kern="1200" cap="none" spc="0" normalizeH="0" baseline="0" noProof="1">
              <a:ln>
                <a:noFill/>
              </a:ln>
              <a:solidFill>
                <a:schemeClr val="accent1"/>
              </a:solidFill>
              <a:effectLst>
                <a:outerShdw blurRad="38100" dist="25400" dir="5400000" algn="ctr" rotWithShape="0">
                  <a:srgbClr val="6E747A">
                    <a:alpha val="43000"/>
                  </a:srgbClr>
                </a:outerShdw>
              </a:effectLst>
              <a:uLnTx/>
              <a:uFillTx/>
              <a:latin typeface="+mj-lt"/>
              <a:ea typeface="+mj-ea"/>
              <a:cs typeface="+mj-cs"/>
            </a:endParaRPr>
          </a:p>
        </p:txBody>
      </p:sp>
      <p:sp>
        <p:nvSpPr>
          <p:cNvPr id="3" name="内容占位符 2"/>
          <p:cNvSpPr>
            <a:spLocks noGrp="1"/>
          </p:cNvSpPr>
          <p:nvPr>
            <p:ph idx="1"/>
          </p:nvPr>
        </p:nvSpPr>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0" lang="zh-CN" altLang="en-US" sz="2800" b="0" i="0" u="none" strike="noStrike" kern="1200" cap="none" spc="0" normalizeH="0" baseline="0" noProof="1">
                <a:ln>
                  <a:noFill/>
                </a:ln>
                <a:solidFill>
                  <a:schemeClr val="accent2">
                    <a:lumMod val="75000"/>
                  </a:schemeClr>
                </a:solidFill>
                <a:effectLst/>
                <a:uLnTx/>
                <a:uFillTx/>
                <a:latin typeface="+mn-lt"/>
                <a:ea typeface="+mn-ea"/>
                <a:cs typeface="+mn-cs"/>
              </a:rPr>
              <a:t>1、书写时一定要字迹工整、清晰，最好用仿宋体或正楷字书写。</a:t>
            </a:r>
            <a:endParaRPr kumimoji="0" lang="zh-CN" altLang="en-US" sz="2800" b="0" i="0" u="none" strike="noStrike" kern="1200" cap="none" spc="0" normalizeH="0" baseline="0" noProof="1">
              <a:ln>
                <a:noFill/>
              </a:ln>
              <a:solidFill>
                <a:schemeClr val="accent2">
                  <a:lumMod val="75000"/>
                </a:schemeClr>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0" lang="zh-CN" altLang="en-US" sz="2800" b="0" i="0" u="none" strike="noStrike" kern="1200" cap="none" spc="0" normalizeH="0" baseline="0" noProof="1">
                <a:ln>
                  <a:noFill/>
                </a:ln>
                <a:solidFill>
                  <a:schemeClr val="accent2">
                    <a:lumMod val="75000"/>
                  </a:schemeClr>
                </a:solidFill>
                <a:effectLst/>
                <a:uLnTx/>
                <a:uFillTx/>
                <a:latin typeface="+mn-lt"/>
                <a:ea typeface="+mn-ea"/>
                <a:cs typeface="+mn-cs"/>
              </a:rPr>
              <a:t>2、当日的主要施工内容一定要与施工部位相对应。</a:t>
            </a:r>
            <a:endParaRPr kumimoji="0" lang="zh-CN" altLang="en-US" sz="2800" b="0" i="0" u="none" strike="noStrike" kern="1200" cap="none" spc="0" normalizeH="0" baseline="0" noProof="1">
              <a:ln>
                <a:noFill/>
              </a:ln>
              <a:solidFill>
                <a:schemeClr val="accent2">
                  <a:lumMod val="75000"/>
                </a:schemeClr>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0" lang="zh-CN" altLang="en-US" sz="2800" b="0" i="0" u="none" strike="noStrike" kern="1200" cap="none" spc="0" normalizeH="0" baseline="0" noProof="1">
                <a:ln>
                  <a:noFill/>
                </a:ln>
                <a:solidFill>
                  <a:schemeClr val="accent2">
                    <a:lumMod val="75000"/>
                  </a:schemeClr>
                </a:solidFill>
                <a:effectLst/>
                <a:uLnTx/>
                <a:uFillTx/>
                <a:latin typeface="+mn-lt"/>
                <a:ea typeface="+mn-ea"/>
                <a:cs typeface="+mn-cs"/>
              </a:rPr>
              <a:t>3、养护记录要详细，应包括养护部位、养护方法、养护次数、养护人员、养护结果等。</a:t>
            </a:r>
            <a:endParaRPr kumimoji="0" lang="zh-CN" altLang="en-US" sz="2800" b="0" i="0" u="none" strike="noStrike" kern="1200" cap="none" spc="0" normalizeH="0" baseline="0" noProof="1">
              <a:ln>
                <a:noFill/>
              </a:ln>
              <a:solidFill>
                <a:schemeClr val="accent2">
                  <a:lumMod val="75000"/>
                </a:schemeClr>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0" lang="zh-CN" altLang="en-US" sz="2800" b="0" i="0" u="none" strike="noStrike" kern="1200" cap="none" spc="0" normalizeH="0" baseline="0" noProof="1">
                <a:ln>
                  <a:noFill/>
                </a:ln>
                <a:solidFill>
                  <a:schemeClr val="accent2">
                    <a:lumMod val="75000"/>
                  </a:schemeClr>
                </a:solidFill>
                <a:effectLst/>
                <a:uLnTx/>
                <a:uFillTx/>
                <a:latin typeface="+mn-lt"/>
                <a:ea typeface="+mn-ea"/>
                <a:cs typeface="+mn-cs"/>
              </a:rPr>
              <a:t>4、焊接记录也要详细记录，应包括焊接部位、焊接方式（电弧焊、电渣压力焊、搭接双面焊、搭接单面焊等）、焊接电流、焊条（剂）牌号及规格、焊接人员、焊接数量、检查结果、检查人员等。</a:t>
            </a:r>
            <a:endParaRPr kumimoji="0" lang="zh-CN" altLang="en-US" sz="2800" b="0" i="0" u="none" strike="noStrike" kern="1200" cap="none" spc="0" normalizeH="0" baseline="0" noProof="1">
              <a:ln>
                <a:noFill/>
              </a:ln>
              <a:solidFill>
                <a:schemeClr val="accent2">
                  <a:lumMod val="75000"/>
                </a:schemeClr>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defRPr/>
            </a:pPr>
            <a:endParaRPr kumimoji="0" lang="zh-CN" altLang="en-US" sz="2800" b="0" i="0" u="none" strike="noStrike" kern="1200" cap="none" spc="0" normalizeH="0" baseline="0" noProof="1">
              <a:ln>
                <a:noFill/>
              </a:ln>
              <a:solidFill>
                <a:schemeClr val="tx1"/>
              </a:solidFill>
              <a:effectLst/>
              <a:uLnTx/>
              <a:uFillTx/>
              <a:latin typeface="+mn-lt"/>
              <a:ea typeface="+mn-ea"/>
              <a:cs typeface="+mn-cs"/>
            </a:endParaRPr>
          </a:p>
        </p:txBody>
      </p:sp>
    </p:spTree>
  </p:cSld>
  <p:clrMapOvr>
    <a:masterClrMapping/>
  </p:clrMapOvr>
  <p:transition>
    <p:split orient="vert" dir="in"/>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内容占位符 2"/>
          <p:cNvSpPr>
            <a:spLocks noGrp="1"/>
          </p:cNvSpPr>
          <p:nvPr>
            <p:ph idx="1"/>
          </p:nvPr>
        </p:nvSpPr>
        <p:spPr>
          <a:xfrm>
            <a:off x="457200" y="573088"/>
            <a:ext cx="8229600" cy="5553075"/>
          </a:xfrm>
          <a:ln/>
        </p:spPr>
        <p:txBody>
          <a:bodyPr vert="horz" wrap="square" lIns="91440" tIns="45720" rIns="91440" bIns="45720" anchor="t" anchorCtr="0"/>
          <a:p>
            <a:pPr eaLnBrk="1" hangingPunct="1"/>
            <a:r>
              <a:rPr lang="zh-CN" altLang="en-US" sz="2800" dirty="0">
                <a:solidFill>
                  <a:srgbClr val="753D3D"/>
                </a:solidFill>
              </a:rPr>
              <a:t>5、其他检查记录一定要具体详细，不能泛泛而谈。检查记录记得很详细还可代替施工记录。</a:t>
            </a:r>
            <a:endParaRPr lang="zh-CN" altLang="en-US" sz="2800" dirty="0">
              <a:solidFill>
                <a:srgbClr val="753D3D"/>
              </a:solidFill>
            </a:endParaRPr>
          </a:p>
          <a:p>
            <a:pPr eaLnBrk="1" hangingPunct="1"/>
            <a:r>
              <a:rPr lang="zh-CN" altLang="en-US" sz="2800" dirty="0">
                <a:solidFill>
                  <a:srgbClr val="753D3D"/>
                </a:solidFill>
              </a:rPr>
              <a:t>6、停水、停电一定要记录清楚起止时间，停水、停电时正在进行什么工作，是否造成损失。</a:t>
            </a:r>
            <a:endParaRPr lang="zh-CN" altLang="en-US" sz="2800" dirty="0">
              <a:solidFill>
                <a:srgbClr val="753D3D"/>
              </a:solidFill>
            </a:endParaRPr>
          </a:p>
          <a:p>
            <a:pPr eaLnBrk="1" hangingPunct="1"/>
            <a:endParaRPr lang="zh-CN" altLang="en-US" dirty="0"/>
          </a:p>
        </p:txBody>
      </p:sp>
    </p:spTree>
  </p:cSld>
  <p:clrMapOvr>
    <a:masterClrMapping/>
  </p:clrMapOvr>
  <p:transition>
    <p:strips dir="rd"/>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400" b="0" i="0" u="none" strike="noStrike" kern="1200" cap="none" spc="0" normalizeH="0" baseline="0" noProof="1">
                <a:ln>
                  <a:noFill/>
                </a:ln>
                <a:solidFill>
                  <a:schemeClr val="accent1"/>
                </a:solidFill>
                <a:effectLst>
                  <a:outerShdw blurRad="38100" dist="25400" dir="5400000" algn="ctr" rotWithShape="0">
                    <a:srgbClr val="6E747A">
                      <a:alpha val="43000"/>
                    </a:srgbClr>
                  </a:outerShdw>
                </a:effectLst>
                <a:uLnTx/>
                <a:uFillTx/>
                <a:latin typeface="+mj-lt"/>
                <a:ea typeface="+mj-ea"/>
                <a:cs typeface="+mj-cs"/>
              </a:rPr>
              <a:t>安全日志规范书写</a:t>
            </a:r>
            <a:endParaRPr kumimoji="0" lang="zh-CN" altLang="en-US" sz="4400" b="0" i="0" u="none" strike="noStrike" kern="1200" cap="none" spc="0" normalizeH="0" baseline="0" noProof="1">
              <a:ln>
                <a:noFill/>
              </a:ln>
              <a:solidFill>
                <a:schemeClr val="accent1"/>
              </a:solidFill>
              <a:effectLst>
                <a:outerShdw blurRad="38100" dist="25400" dir="5400000" algn="ctr" rotWithShape="0">
                  <a:srgbClr val="6E747A">
                    <a:alpha val="43000"/>
                  </a:srgbClr>
                </a:outerShdw>
              </a:effectLst>
              <a:uLnTx/>
              <a:uFillTx/>
              <a:latin typeface="+mj-lt"/>
              <a:ea typeface="+mj-ea"/>
              <a:cs typeface="+mj-cs"/>
            </a:endParaRPr>
          </a:p>
        </p:txBody>
      </p:sp>
      <p:sp>
        <p:nvSpPr>
          <p:cNvPr id="3" name="内容占位符 2"/>
          <p:cNvSpPr>
            <a:spLocks noGrp="1"/>
          </p:cNvSpPr>
          <p:nvPr>
            <p:ph idx="1"/>
          </p:nvPr>
        </p:nvSpPr>
        <p:spPr bwMode="auto">
          <a:xfrm>
            <a:off x="457200" y="1600200"/>
            <a:ext cx="8229600" cy="4525962"/>
          </a:xfrm>
          <a:ln/>
          <a:effectLst/>
          <a:scene3d>
            <a:camera prst="orthographicFront"/>
            <a:lightRig rig="balanced" dir="t"/>
          </a:scene3d>
          <a:sp3d prstMaterial="plastic"/>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0" lang="zh-CN" altLang="en-US" sz="3200" b="0" i="0" u="none" strike="noStrike" kern="1200" cap="none" spc="0" normalizeH="0" baseline="0" noProof="1">
                <a:ln w="6600">
                  <a:solidFill>
                    <a:schemeClr val="accent2"/>
                  </a:solidFill>
                  <a:prstDash val="solid"/>
                </a:ln>
                <a:solidFill>
                  <a:srgbClr val="FFFFFF"/>
                </a:solidFill>
                <a:effectLst>
                  <a:outerShdw dist="38100" dir="2700000" algn="tl" rotWithShape="0">
                    <a:schemeClr val="accent2"/>
                  </a:outerShdw>
                </a:effectLst>
                <a:uLnTx/>
                <a:uFillTx/>
                <a:latin typeface="+mn-lt"/>
                <a:ea typeface="+mn-ea"/>
                <a:cs typeface="+mn-cs"/>
              </a:rPr>
              <a:t>安全日志的理解</a:t>
            </a:r>
            <a:endParaRPr kumimoji="0" lang="zh-CN" altLang="en-US" sz="3200" b="0" i="0" u="none" strike="noStrike" kern="1200" cap="none" spc="0" normalizeH="0" baseline="0" noProof="1">
              <a:ln w="6600">
                <a:solidFill>
                  <a:schemeClr val="accent2"/>
                </a:solidFill>
                <a:prstDash val="solid"/>
              </a:ln>
              <a:solidFill>
                <a:srgbClr val="FFFFFF"/>
              </a:solidFill>
              <a:effectLst>
                <a:outerShdw dist="38100" dir="2700000" algn="tl" rotWithShape="0">
                  <a:schemeClr val="accent2"/>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0" lang="zh-CN" altLang="en-US" sz="2400" b="0" i="0" u="none" strike="noStrike" kern="1200" cap="none" spc="0" normalizeH="0" baseline="0" noProof="1">
                <a:ln>
                  <a:noFill/>
                </a:ln>
                <a:solidFill>
                  <a:schemeClr val="tx2"/>
                </a:solidFill>
                <a:effectLst/>
                <a:uLnTx/>
                <a:uFillTx/>
                <a:latin typeface="+mn-lt"/>
                <a:ea typeface="+mn-ea"/>
                <a:cs typeface="+mn-cs"/>
              </a:rPr>
              <a:t>施工安全日志是从工程开始到竣工，由专职安全员对整个施工过程中的重要生产和技术活动连续不断的详实记录,是项目每天安全施工的真实写照，也是工程施工安全事故原因分析的依据，施工安全日志在整个工程档案中具有非常重要的位置。“志”的本义是指记载的文字，每天进行书面记录所形成的一本资料，它记载着施工过程中每天发生与施工安全有关的有记述价值的事情。只有对施工安全日志的理解有一个准确的定位，才能准确地把握施工安全日志的编写思路。</a:t>
            </a:r>
            <a:endParaRPr kumimoji="0" lang="zh-CN" altLang="en-US" sz="2400" b="0" i="0" u="none" strike="noStrike" kern="1200" cap="none" spc="0" normalizeH="0" baseline="0" noProof="1">
              <a:ln>
                <a:noFill/>
              </a:ln>
              <a:solidFill>
                <a:schemeClr val="tx2"/>
              </a:solidFill>
              <a:effectLst/>
              <a:uLnTx/>
              <a:uFillTx/>
              <a:latin typeface="+mn-lt"/>
              <a:ea typeface="+mn-ea"/>
              <a:cs typeface="+mn-cs"/>
            </a:endParaRPr>
          </a:p>
        </p:txBody>
      </p:sp>
    </p:spTree>
  </p:cSld>
  <p:clrMapOvr>
    <a:masterClrMapping/>
  </p:clrMapOvr>
  <p:transition>
    <p:split orient="ver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bwMode="auto">
          <a:ln/>
          <a:effectLst/>
          <a:scene3d>
            <a:camera prst="orthographicFront"/>
            <a:lightRig rig="balanced" dir="t"/>
          </a:scene3d>
          <a:sp3d prstMaterial="plastic"/>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400" b="0" i="0" u="none" strike="noStrike" kern="1200" cap="none" spc="0" normalizeH="0" baseline="0" noProof="1">
                <a:ln w="22225">
                  <a:solidFill>
                    <a:schemeClr val="accent2"/>
                  </a:solidFill>
                  <a:prstDash val="solid"/>
                </a:ln>
                <a:solidFill>
                  <a:schemeClr val="accent2">
                    <a:lumMod val="40000"/>
                    <a:lumOff val="60000"/>
                  </a:schemeClr>
                </a:solidFill>
                <a:effectLst/>
                <a:uLnTx/>
                <a:uFillTx/>
                <a:latin typeface="+mj-lt"/>
                <a:ea typeface="+mj-ea"/>
                <a:cs typeface="+mj-cs"/>
              </a:rPr>
              <a:t>施工安全日志在理解上的定位</a:t>
            </a:r>
            <a:endParaRPr kumimoji="0" lang="zh-CN" altLang="en-US" sz="4400" b="0" i="0" u="none" strike="noStrike" kern="1200" cap="none" spc="0" normalizeH="0" baseline="0" noProof="1">
              <a:ln w="22225">
                <a:solidFill>
                  <a:schemeClr val="accent2"/>
                </a:solidFill>
                <a:prstDash val="solid"/>
              </a:ln>
              <a:solidFill>
                <a:schemeClr val="accent2">
                  <a:lumMod val="40000"/>
                  <a:lumOff val="60000"/>
                </a:schemeClr>
              </a:solidFill>
              <a:effectLst/>
              <a:uLnTx/>
              <a:uFillTx/>
              <a:latin typeface="+mj-lt"/>
              <a:ea typeface="+mj-ea"/>
              <a:cs typeface="+mj-cs"/>
            </a:endParaRPr>
          </a:p>
        </p:txBody>
      </p:sp>
      <p:sp>
        <p:nvSpPr>
          <p:cNvPr id="3" name="内容占位符 2"/>
          <p:cNvSpPr>
            <a:spLocks noGrp="1"/>
          </p:cNvSpPr>
          <p:nvPr>
            <p:ph idx="1"/>
          </p:nvPr>
        </p:nvSpPr>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0" lang="en-US" altLang="zh-CN" sz="3200" b="0" i="0" u="none" strike="noStrike" kern="1200" cap="none" spc="0" normalizeH="0" baseline="0" noProof="1">
                <a:ln>
                  <a:noFill/>
                </a:ln>
                <a:solidFill>
                  <a:schemeClr val="tx2"/>
                </a:solidFill>
                <a:effectLst/>
                <a:uLnTx/>
                <a:uFillTx/>
                <a:latin typeface="+mn-lt"/>
                <a:ea typeface="+mn-ea"/>
                <a:cs typeface="+mn-cs"/>
              </a:rPr>
              <a:t>1</a:t>
            </a:r>
            <a:r>
              <a:rPr kumimoji="0" lang="zh-CN" altLang="en-US" sz="3200" b="0" i="0" u="none" strike="noStrike" kern="1200" cap="none" spc="0" normalizeH="0" baseline="0" noProof="1">
                <a:ln>
                  <a:noFill/>
                </a:ln>
                <a:solidFill>
                  <a:schemeClr val="tx2"/>
                </a:solidFill>
                <a:effectLst/>
                <a:uLnTx/>
                <a:uFillTx/>
                <a:latin typeface="+mn-lt"/>
                <a:ea typeface="+mn-ea"/>
                <a:cs typeface="+mn-cs"/>
              </a:rPr>
              <a:t>、施工安全日志是一种记录。它主要记录的是在施工现场已经发生的违章操作、违章指挥、安全问题和隐患，并对发现的问题进行处理的记录。</a:t>
            </a:r>
            <a:endParaRPr kumimoji="0" lang="zh-CN" altLang="en-US" sz="3200" b="0" i="0" u="none" strike="noStrike" kern="1200" cap="none" spc="0" normalizeH="0" baseline="0" noProof="1">
              <a:ln>
                <a:noFill/>
              </a:ln>
              <a:solidFill>
                <a:schemeClr val="tx2"/>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0" lang="en-US" altLang="zh-CN" sz="3200" b="0" i="0" u="none" strike="noStrike" kern="1200" cap="none" spc="0" normalizeH="0" baseline="0" noProof="1">
                <a:ln>
                  <a:noFill/>
                </a:ln>
                <a:solidFill>
                  <a:schemeClr val="tx2"/>
                </a:solidFill>
                <a:effectLst/>
                <a:uLnTx/>
                <a:uFillTx/>
                <a:latin typeface="+mn-lt"/>
                <a:ea typeface="+mn-ea"/>
                <a:cs typeface="+mn-cs"/>
              </a:rPr>
              <a:t>2</a:t>
            </a:r>
            <a:r>
              <a:rPr kumimoji="0" lang="zh-CN" altLang="en-US" sz="3200" b="0" i="0" u="none" strike="noStrike" kern="1200" cap="none" spc="0" normalizeH="0" baseline="0" noProof="1">
                <a:ln>
                  <a:noFill/>
                </a:ln>
                <a:solidFill>
                  <a:schemeClr val="tx2"/>
                </a:solidFill>
                <a:effectLst/>
                <a:uLnTx/>
                <a:uFillTx/>
                <a:latin typeface="+mn-lt"/>
                <a:ea typeface="+mn-ea"/>
                <a:cs typeface="+mn-cs"/>
              </a:rPr>
              <a:t>、施工安全日志是一种证据。它是设备设施是否进行了进场验收、安全、质量人员是否对现场安全隐患进行检查的证明。</a:t>
            </a:r>
            <a:endParaRPr kumimoji="0" lang="zh-CN" altLang="en-US" sz="3200" b="0" i="0" u="none" strike="noStrike" kern="1200" cap="none" spc="0" normalizeH="0" baseline="0" noProof="1">
              <a:ln>
                <a:noFill/>
              </a:ln>
              <a:solidFill>
                <a:schemeClr val="tx2"/>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defRPr/>
            </a:pPr>
            <a:endParaRPr kumimoji="0" lang="zh-CN" altLang="en-US" sz="3200" b="0" i="0" u="none" strike="noStrike" kern="1200" cap="none" spc="0" normalizeH="0" baseline="0" noProof="1">
              <a:ln>
                <a:noFill/>
              </a:ln>
              <a:solidFill>
                <a:schemeClr val="tx1"/>
              </a:solidFill>
              <a:effectLst/>
              <a:uLnTx/>
              <a:uFillTx/>
              <a:latin typeface="+mn-lt"/>
              <a:ea typeface="+mn-ea"/>
              <a:cs typeface="+mn-cs"/>
            </a:endParaRPr>
          </a:p>
        </p:txBody>
      </p:sp>
    </p:spTree>
  </p:cSld>
  <p:clrMapOvr>
    <a:masterClrMapping/>
  </p:clrMapOvr>
  <p:transition>
    <p:spli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内容占位符 2"/>
          <p:cNvSpPr>
            <a:spLocks noGrp="1"/>
          </p:cNvSpPr>
          <p:nvPr>
            <p:ph idx="1"/>
          </p:nvPr>
        </p:nvSpPr>
        <p:spPr>
          <a:xfrm>
            <a:off x="457200" y="466725"/>
            <a:ext cx="8229600" cy="5659438"/>
          </a:xfrm>
          <a:ln/>
        </p:spPr>
        <p:txBody>
          <a:bodyPr vert="horz" wrap="square" lIns="91440" tIns="45720" rIns="91440" bIns="45720" anchor="t" anchorCtr="0"/>
          <a:p>
            <a:pPr eaLnBrk="1" hangingPunct="1"/>
            <a:r>
              <a:rPr lang="en-US" altLang="zh-CN" dirty="0">
                <a:solidFill>
                  <a:schemeClr val="tx2"/>
                </a:solidFill>
              </a:rPr>
              <a:t>3</a:t>
            </a:r>
            <a:r>
              <a:rPr lang="zh-CN" altLang="en-US" dirty="0">
                <a:solidFill>
                  <a:schemeClr val="tx2"/>
                </a:solidFill>
              </a:rPr>
              <a:t>、施工安全日志是工程的记事本，是反映施工安全生产过程的最详尽的第一手资料。它可以准确、真实、细微地反映出施工安全情况。</a:t>
            </a:r>
            <a:endParaRPr lang="zh-CN" altLang="en-US" dirty="0">
              <a:solidFill>
                <a:schemeClr val="tx2"/>
              </a:solidFill>
            </a:endParaRPr>
          </a:p>
          <a:p>
            <a:pPr eaLnBrk="1" hangingPunct="1"/>
            <a:r>
              <a:rPr lang="en-US" altLang="zh-CN" dirty="0">
                <a:solidFill>
                  <a:schemeClr val="tx2"/>
                </a:solidFill>
              </a:rPr>
              <a:t>4</a:t>
            </a:r>
            <a:r>
              <a:rPr lang="zh-CN" altLang="en-US" dirty="0">
                <a:solidFill>
                  <a:schemeClr val="tx2"/>
                </a:solidFill>
              </a:rPr>
              <a:t>、施工安全日志可以起到文件接口的作用，并可以用于追溯出一些其他文件中未能的事情。</a:t>
            </a:r>
            <a:endParaRPr lang="zh-CN" altLang="en-US" dirty="0">
              <a:solidFill>
                <a:schemeClr val="tx2"/>
              </a:solidFill>
            </a:endParaRPr>
          </a:p>
          <a:p>
            <a:pPr eaLnBrk="1" hangingPunct="1"/>
            <a:r>
              <a:rPr lang="en-US" altLang="zh-CN" dirty="0">
                <a:solidFill>
                  <a:schemeClr val="tx2"/>
                </a:solidFill>
              </a:rPr>
              <a:t>5</a:t>
            </a:r>
            <a:r>
              <a:rPr lang="zh-CN" altLang="en-US" dirty="0">
                <a:solidFill>
                  <a:schemeClr val="tx2"/>
                </a:solidFill>
              </a:rPr>
              <a:t>、施工安全日志作为施工企业自留的施工资料，它所记录的因各种原因未能在其他工程文件中显露出来的信息，将来有可能成为判别事情真相的依据。</a:t>
            </a:r>
            <a:endParaRPr lang="zh-CN" altLang="en-US" dirty="0">
              <a:solidFill>
                <a:schemeClr val="tx2"/>
              </a:solidFill>
            </a:endParaRPr>
          </a:p>
          <a:p>
            <a:pPr eaLnBrk="1" hangingPunct="1"/>
            <a:endParaRPr lang="zh-CN" altLang="en-US" dirty="0"/>
          </a:p>
        </p:txBody>
      </p:sp>
    </p:spTree>
  </p:cSld>
  <p:clrMapOvr>
    <a:masterClrMapping/>
  </p:clrMapOvr>
  <p:transition>
    <p:split orient="vert" dir="in"/>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bwMode="auto">
          <a:ln/>
          <a:effectLst/>
          <a:scene3d>
            <a:camera prst="orthographicFront"/>
            <a:lightRig rig="balanced" dir="t"/>
          </a:scene3d>
          <a:sp3d prstMaterial="plastic"/>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400" b="0" i="0" u="none" strike="noStrike" kern="1200" cap="none" spc="0" normalizeH="0" baseline="0" noProof="1">
                <a:ln w="22225">
                  <a:solidFill>
                    <a:schemeClr val="accent2"/>
                  </a:solidFill>
                  <a:prstDash val="solid"/>
                </a:ln>
                <a:solidFill>
                  <a:schemeClr val="accent2">
                    <a:lumMod val="40000"/>
                    <a:lumOff val="60000"/>
                  </a:schemeClr>
                </a:solidFill>
                <a:effectLst/>
                <a:uLnTx/>
                <a:uFillTx/>
                <a:latin typeface="+mj-lt"/>
                <a:ea typeface="+mj-ea"/>
                <a:cs typeface="+mj-cs"/>
              </a:rPr>
              <a:t>安全日志记载内容</a:t>
            </a:r>
            <a:endParaRPr kumimoji="0" lang="zh-CN" altLang="en-US" sz="4400" b="0" i="0" u="none" strike="noStrike" kern="1200" cap="none" spc="0" normalizeH="0" baseline="0" noProof="1">
              <a:ln w="22225">
                <a:solidFill>
                  <a:schemeClr val="accent2"/>
                </a:solidFill>
                <a:prstDash val="solid"/>
              </a:ln>
              <a:solidFill>
                <a:schemeClr val="accent2">
                  <a:lumMod val="40000"/>
                  <a:lumOff val="60000"/>
                </a:schemeClr>
              </a:solidFill>
              <a:effectLst/>
              <a:uLnTx/>
              <a:uFillTx/>
              <a:latin typeface="+mj-lt"/>
              <a:ea typeface="+mj-ea"/>
              <a:cs typeface="+mj-cs"/>
            </a:endParaRPr>
          </a:p>
        </p:txBody>
      </p:sp>
      <p:sp>
        <p:nvSpPr>
          <p:cNvPr id="3" name="内容占位符 2"/>
          <p:cNvSpPr>
            <a:spLocks noGrp="1"/>
          </p:cNvSpPr>
          <p:nvPr>
            <p:ph idx="1"/>
          </p:nvPr>
        </p:nvSpPr>
        <p:spPr bwMode="auto">
          <a:xfrm>
            <a:off x="457200" y="1600200"/>
            <a:ext cx="8229600" cy="4525962"/>
          </a:xfrm>
          <a:ln/>
          <a:effectLst/>
          <a:sp3d prstMaterial="plastic"/>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cene3d>
              <a:camera prst="orthographicFront"/>
              <a:lightRig rig="threePt" dir="t"/>
            </a:scene3d>
          </a:bodyPr>
          <a:lstStyle/>
          <a:p>
            <a:pPr marL="342900" marR="0" lvl="0" indent="-342900" algn="l" defTabSz="914400" rtl="0" eaLnBrk="1" fontAlgn="base" latinLnBrk="0" hangingPunct="1">
              <a:lnSpc>
                <a:spcPct val="100000"/>
              </a:lnSpc>
              <a:spcBef>
                <a:spcPct val="20000"/>
              </a:spcBef>
              <a:spcAft>
                <a:spcPct val="0"/>
              </a:spcAft>
              <a:buClrTx/>
              <a:buSzTx/>
              <a:buFontTx/>
              <a:buChar char="•"/>
              <a:defRPr/>
            </a:pPr>
            <a:endParaRPr kumimoji="0" lang="zh-CN" altLang="en-US" sz="3200" b="0" i="0" u="none" strike="noStrike" kern="1200" cap="none" spc="0" normalizeH="0" baseline="0" noProof="1">
              <a:ln>
                <a:noFill/>
              </a:ln>
              <a:solidFill>
                <a:schemeClr val="tx1"/>
              </a:solidFill>
              <a:effectLst/>
              <a:uLnTx/>
              <a:uFillTx/>
              <a:latin typeface="+mn-lt"/>
              <a:ea typeface="+mn-ea"/>
              <a:cs typeface="+mn-cs"/>
            </a:endParaRPr>
          </a:p>
          <a:p>
            <a:pPr marL="342900" marR="0" lvl="0" indent="-342900" algn="ctr" defTabSz="914400" rtl="0" eaLnBrk="1" fontAlgn="base" latinLnBrk="0" hangingPunct="1">
              <a:lnSpc>
                <a:spcPct val="100000"/>
              </a:lnSpc>
              <a:spcBef>
                <a:spcPct val="20000"/>
              </a:spcBef>
              <a:spcAft>
                <a:spcPct val="0"/>
              </a:spcAft>
              <a:buClrTx/>
              <a:buSzTx/>
              <a:buFontTx/>
              <a:buChar char="•"/>
              <a:defRPr/>
            </a:pPr>
            <a:r>
              <a:rPr kumimoji="0" lang="zh-CN" altLang="en-US" sz="3600" b="0" i="0" u="none" strike="noStrike" kern="1200" cap="none" spc="0" normalizeH="0" baseline="0" noProof="1">
                <a:ln w="12700">
                  <a:solidFill>
                    <a:srgbClr val="0070C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rPr>
              <a:t>一、基本内容</a:t>
            </a:r>
            <a:endParaRPr kumimoji="0" lang="zh-CN" altLang="en-US" sz="3600" b="0" i="0" u="none" strike="noStrike" kern="1200" cap="none" spc="0" normalizeH="0" baseline="0" noProof="1">
              <a:ln w="12700">
                <a:solidFill>
                  <a:srgbClr val="0070C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endParaRPr>
          </a:p>
          <a:p>
            <a:pPr marL="342900" marR="0" lvl="0" indent="-342900" algn="ctr" defTabSz="914400" rtl="0" eaLnBrk="1" fontAlgn="base" latinLnBrk="0" hangingPunct="1">
              <a:lnSpc>
                <a:spcPct val="100000"/>
              </a:lnSpc>
              <a:spcBef>
                <a:spcPct val="20000"/>
              </a:spcBef>
              <a:spcAft>
                <a:spcPct val="0"/>
              </a:spcAft>
              <a:buClrTx/>
              <a:buSzTx/>
              <a:buFontTx/>
              <a:buChar char="•"/>
              <a:defRPr/>
            </a:pPr>
            <a:r>
              <a:rPr kumimoji="0" lang="zh-CN" altLang="en-US" sz="3600" b="0" i="0" u="none" strike="noStrike" kern="1200" cap="none" spc="0" normalizeH="0" baseline="0" noProof="1">
                <a:ln w="12700">
                  <a:solidFill>
                    <a:srgbClr val="0070C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rPr>
              <a:t>二、施工内容</a:t>
            </a:r>
            <a:endParaRPr kumimoji="0" lang="zh-CN" altLang="en-US" sz="3600" b="0" i="0" u="none" strike="noStrike" kern="1200" cap="none" spc="0" normalizeH="0" baseline="0" noProof="1">
              <a:ln w="12700">
                <a:solidFill>
                  <a:srgbClr val="0070C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endParaRPr>
          </a:p>
          <a:p>
            <a:pPr marL="342900" marR="0" lvl="0" indent="-342900" algn="ctr" defTabSz="914400" rtl="0" eaLnBrk="1" fontAlgn="base" latinLnBrk="0" hangingPunct="1">
              <a:lnSpc>
                <a:spcPct val="100000"/>
              </a:lnSpc>
              <a:spcBef>
                <a:spcPct val="20000"/>
              </a:spcBef>
              <a:spcAft>
                <a:spcPct val="0"/>
              </a:spcAft>
              <a:buClrTx/>
              <a:buSzTx/>
              <a:buFontTx/>
              <a:buChar char="•"/>
              <a:defRPr/>
            </a:pPr>
            <a:r>
              <a:rPr kumimoji="0" lang="zh-CN" altLang="en-US" sz="3600" b="0" i="0" u="none" strike="noStrike" kern="1200" cap="none" spc="0" normalizeH="0" baseline="0" noProof="1">
                <a:ln w="12700">
                  <a:solidFill>
                    <a:srgbClr val="0070C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rPr>
              <a:t>三、主要记事</a:t>
            </a:r>
            <a:endParaRPr kumimoji="0" lang="zh-CN" altLang="en-US" sz="3600" b="0" i="0" u="none" strike="noStrike" kern="1200" cap="none" spc="0" normalizeH="0" baseline="0" noProof="1">
              <a:ln w="12700">
                <a:solidFill>
                  <a:srgbClr val="0070C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endParaRPr>
          </a:p>
        </p:txBody>
      </p:sp>
    </p:spTree>
  </p:cSld>
  <p:clrMapOvr>
    <a:masterClrMapping/>
  </p:clrMapOvr>
  <p:transition>
    <p:spli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内容占位符 2"/>
          <p:cNvSpPr>
            <a:spLocks noGrp="1"/>
          </p:cNvSpPr>
          <p:nvPr>
            <p:ph idx="1"/>
          </p:nvPr>
        </p:nvSpPr>
        <p:spPr>
          <a:xfrm>
            <a:off x="457200" y="536575"/>
            <a:ext cx="8229600" cy="5589588"/>
          </a:xfrm>
          <a:ln/>
        </p:spPr>
        <p:txBody>
          <a:bodyPr vert="horz" wrap="square" lIns="91440" tIns="45720" rIns="91440" bIns="45720" anchor="t" anchorCtr="0"/>
          <a:p>
            <a:pPr eaLnBrk="1" hangingPunct="1"/>
            <a:r>
              <a:rPr lang="zh-CN" altLang="en-US" dirty="0">
                <a:solidFill>
                  <a:srgbClr val="0070C0"/>
                </a:solidFill>
              </a:rPr>
              <a:t>一、基本内容</a:t>
            </a:r>
            <a:endParaRPr lang="zh-CN" altLang="en-US" dirty="0">
              <a:solidFill>
                <a:srgbClr val="0070C0"/>
              </a:solidFill>
            </a:endParaRPr>
          </a:p>
          <a:p>
            <a:pPr eaLnBrk="1" hangingPunct="1"/>
            <a:r>
              <a:rPr lang="zh-CN" altLang="en-US" dirty="0"/>
              <a:t>      日期、星期、天气的填写。</a:t>
            </a:r>
            <a:endParaRPr lang="zh-CN" altLang="en-US" dirty="0"/>
          </a:p>
          <a:p>
            <a:pPr eaLnBrk="1" hangingPunct="1"/>
            <a:r>
              <a:rPr lang="zh-CN" altLang="en-US" dirty="0">
                <a:solidFill>
                  <a:srgbClr val="0070C0"/>
                </a:solidFill>
              </a:rPr>
              <a:t>二、施工内容</a:t>
            </a:r>
            <a:endParaRPr lang="zh-CN" altLang="en-US" dirty="0">
              <a:solidFill>
                <a:srgbClr val="0070C0"/>
              </a:solidFill>
            </a:endParaRPr>
          </a:p>
          <a:p>
            <a:pPr eaLnBrk="1" hangingPunct="1"/>
            <a:r>
              <a:rPr lang="zh-CN" altLang="en-US" dirty="0"/>
              <a:t>     施工的分项名称、位置、工作班组、工作人数及进度情况。</a:t>
            </a:r>
            <a:endParaRPr lang="zh-CN" altLang="en-US" dirty="0"/>
          </a:p>
          <a:p>
            <a:pPr eaLnBrk="1" hangingPunct="1"/>
            <a:r>
              <a:rPr lang="zh-CN" altLang="en-US" dirty="0">
                <a:solidFill>
                  <a:srgbClr val="0070C0"/>
                </a:solidFill>
              </a:rPr>
              <a:t>三、主要记事</a:t>
            </a:r>
            <a:endParaRPr lang="zh-CN" altLang="en-US" dirty="0">
              <a:solidFill>
                <a:srgbClr val="0070C0"/>
              </a:solidFill>
            </a:endParaRPr>
          </a:p>
          <a:p>
            <a:pPr eaLnBrk="1" hangingPunct="1"/>
            <a:r>
              <a:rPr lang="zh-CN" altLang="en-US" dirty="0"/>
              <a:t>①巡检（发现安全事故隐患、违章指挥、违章操作等）情况；</a:t>
            </a:r>
            <a:endParaRPr lang="zh-CN" altLang="en-US" dirty="0"/>
          </a:p>
          <a:p>
            <a:pPr eaLnBrk="1" hangingPunct="1"/>
            <a:r>
              <a:rPr lang="zh-CN" altLang="en-US" dirty="0"/>
              <a:t>②设施用品进场记录（数量、产地、标号、牌号、合格证份数等）；</a:t>
            </a:r>
            <a:endParaRPr lang="zh-CN" altLang="en-US" dirty="0"/>
          </a:p>
        </p:txBody>
      </p:sp>
    </p:spTree>
  </p:cSld>
  <p:clrMapOvr>
    <a:masterClrMapping/>
  </p:clrMapOvr>
  <p:transition>
    <p:strips/>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内容占位符 2"/>
          <p:cNvSpPr>
            <a:spLocks noGrp="1"/>
          </p:cNvSpPr>
          <p:nvPr>
            <p:ph idx="1"/>
          </p:nvPr>
        </p:nvSpPr>
        <p:spPr>
          <a:xfrm>
            <a:off x="457200" y="466725"/>
            <a:ext cx="8229600" cy="5659438"/>
          </a:xfrm>
          <a:ln/>
        </p:spPr>
        <p:txBody>
          <a:bodyPr vert="horz" wrap="square" lIns="91440" tIns="45720" rIns="91440" bIns="45720" anchor="t" anchorCtr="0"/>
          <a:p>
            <a:pPr eaLnBrk="1" hangingPunct="1"/>
            <a:r>
              <a:rPr lang="zh-CN" altLang="en-US" dirty="0">
                <a:sym typeface="宋体" panose="02010600030101010101" pitchFamily="2" charset="-122"/>
              </a:rPr>
              <a:t>③设施验收情况；</a:t>
            </a:r>
            <a:endParaRPr lang="zh-CN" altLang="en-US" dirty="0">
              <a:sym typeface="宋体" panose="02010600030101010101" pitchFamily="2" charset="-122"/>
            </a:endParaRPr>
          </a:p>
          <a:p>
            <a:pPr eaLnBrk="1" hangingPunct="1"/>
            <a:r>
              <a:rPr lang="zh-CN" altLang="en-US" dirty="0">
                <a:sym typeface="宋体" panose="02010600030101010101" pitchFamily="2" charset="-122"/>
              </a:rPr>
              <a:t>④设备设施、施工用电、“三宝”防护情况；</a:t>
            </a:r>
            <a:endParaRPr lang="zh-CN" altLang="en-US" dirty="0">
              <a:sym typeface="宋体" panose="02010600030101010101" pitchFamily="2" charset="-122"/>
            </a:endParaRPr>
          </a:p>
          <a:p>
            <a:pPr eaLnBrk="1" hangingPunct="1"/>
            <a:r>
              <a:rPr lang="zh-CN" altLang="en-US" dirty="0">
                <a:sym typeface="宋体" panose="02010600030101010101" pitchFamily="2" charset="-122"/>
              </a:rPr>
              <a:t>⑤违章操作、事故隐患（或未遂事故）发生的原因、处理意见和处理方法及结果；</a:t>
            </a:r>
            <a:endParaRPr lang="zh-CN" altLang="en-US" dirty="0">
              <a:sym typeface="宋体" panose="02010600030101010101" pitchFamily="2" charset="-122"/>
            </a:endParaRPr>
          </a:p>
          <a:p>
            <a:pPr eaLnBrk="1" hangingPunct="1"/>
            <a:r>
              <a:rPr lang="zh-CN" altLang="en-US" dirty="0">
                <a:sym typeface="宋体" panose="02010600030101010101" pitchFamily="2" charset="-122"/>
              </a:rPr>
              <a:t>⑥其他特殊情况。</a:t>
            </a:r>
            <a:endParaRPr lang="zh-CN" altLang="en-US" dirty="0"/>
          </a:p>
          <a:p>
            <a:pPr eaLnBrk="1" hangingPunct="1"/>
            <a:endParaRPr lang="zh-CN" altLang="en-US" dirty="0"/>
          </a:p>
        </p:txBody>
      </p:sp>
    </p:spTree>
  </p:cSld>
  <p:clrMapOvr>
    <a:masterClrMapping/>
  </p:clrMapOvr>
  <p:transition>
    <p:split orient="vert"/>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bwMode="auto">
          <a:ln/>
          <a:effectLst/>
          <a:scene3d>
            <a:camera prst="orthographicFront"/>
            <a:lightRig rig="balanced" dir="t"/>
          </a:scene3d>
          <a:sp3d prstMaterial="plastic"/>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400" b="0" i="0" u="none" strike="noStrike" kern="1200" cap="none" spc="0" normalizeH="0" baseline="0" noProof="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uLnTx/>
                <a:uFillTx/>
                <a:latin typeface="+mj-lt"/>
                <a:ea typeface="+mj-ea"/>
                <a:cs typeface="+mj-cs"/>
              </a:rPr>
              <a:t>填写过程中存在主要的问题</a:t>
            </a:r>
            <a:endParaRPr kumimoji="0" lang="zh-CN" altLang="en-US" sz="4400" b="0" i="0" u="none" strike="noStrike" kern="1200" cap="none" spc="0" normalizeH="0" baseline="0" noProof="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uLnTx/>
              <a:uFillTx/>
              <a:latin typeface="+mj-lt"/>
              <a:ea typeface="+mj-ea"/>
              <a:cs typeface="+mj-cs"/>
            </a:endParaRPr>
          </a:p>
        </p:txBody>
      </p:sp>
      <p:sp>
        <p:nvSpPr>
          <p:cNvPr id="70659" name="内容占位符 2"/>
          <p:cNvSpPr>
            <a:spLocks noGrp="1"/>
          </p:cNvSpPr>
          <p:nvPr>
            <p:ph idx="1"/>
          </p:nvPr>
        </p:nvSpPr>
        <p:spPr>
          <a:ln/>
        </p:spPr>
        <p:txBody>
          <a:bodyPr vert="horz" wrap="square" lIns="91440" tIns="45720" rIns="91440" bIns="45720" anchor="t" anchorCtr="0"/>
          <a:p>
            <a:pPr eaLnBrk="1" hangingPunct="1"/>
            <a:r>
              <a:rPr lang="en-US" altLang="zh-CN" dirty="0">
                <a:solidFill>
                  <a:srgbClr val="00B0F0"/>
                </a:solidFill>
              </a:rPr>
              <a:t>1</a:t>
            </a:r>
            <a:r>
              <a:rPr lang="zh-CN" altLang="en-US" dirty="0">
                <a:solidFill>
                  <a:srgbClr val="00B0F0"/>
                </a:solidFill>
              </a:rPr>
              <a:t>、未按时填写，为检查而作资料：当天发生的事情没有在当天的日志中记载，出现后补现象。有记录人员平时不及时填写安全日志，为了迎接公司或者其他上级部门的检查，把自己关在办公室里写“回忆录”。在以往某些项目的施工安全日志不难发现，今天已经是六月几日，但往往施工安全日志的填写还停留在五月份中旬，更甚者出现三、四月份的都没有填写。</a:t>
            </a:r>
            <a:endParaRPr lang="zh-CN" altLang="en-US" dirty="0">
              <a:solidFill>
                <a:srgbClr val="00B0F0"/>
              </a:solidFill>
            </a:endParaRPr>
          </a:p>
        </p:txBody>
      </p:sp>
    </p:spTree>
  </p:cSld>
  <p:clrMapOvr>
    <a:masterClrMapping/>
  </p:clrMapOvr>
  <p:transition>
    <p:plus/>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2" name="内容占位符 2"/>
          <p:cNvSpPr>
            <a:spLocks noGrp="1"/>
          </p:cNvSpPr>
          <p:nvPr>
            <p:ph idx="1"/>
          </p:nvPr>
        </p:nvSpPr>
        <p:spPr>
          <a:xfrm>
            <a:off x="457200" y="292100"/>
            <a:ext cx="8229600" cy="6000750"/>
          </a:xfrm>
          <a:ln/>
        </p:spPr>
        <p:txBody>
          <a:bodyPr vert="horz" wrap="square" lIns="91440" tIns="45720" rIns="91440" bIns="45720" anchor="t" anchorCtr="0"/>
          <a:p>
            <a:pPr eaLnBrk="1" hangingPunct="1"/>
            <a:r>
              <a:rPr lang="en-US" altLang="zh-CN" dirty="0">
                <a:solidFill>
                  <a:srgbClr val="00B0F0"/>
                </a:solidFill>
              </a:rPr>
              <a:t>2</a:t>
            </a:r>
            <a:r>
              <a:rPr lang="zh-CN" altLang="en-US" dirty="0">
                <a:solidFill>
                  <a:srgbClr val="00B0F0"/>
                </a:solidFill>
              </a:rPr>
              <a:t>、记录简单：没有把当天的天气情况、施工的分项工程名称和简单的施工情况等写清楚，工作班组、工作人数和进度等均没有进行详尽记录。试想一下，连工作的班组和人数都不能清楚，怎能做好现场的安全生产管理工作。</a:t>
            </a:r>
            <a:endParaRPr lang="zh-CN" altLang="en-US" dirty="0">
              <a:solidFill>
                <a:srgbClr val="00B0F0"/>
              </a:solidFill>
            </a:endParaRPr>
          </a:p>
          <a:p>
            <a:pPr eaLnBrk="1" hangingPunct="1"/>
            <a:r>
              <a:rPr lang="en-US" altLang="zh-CN" dirty="0">
                <a:solidFill>
                  <a:srgbClr val="00B0F0"/>
                </a:solidFill>
              </a:rPr>
              <a:t>3</a:t>
            </a:r>
            <a:r>
              <a:rPr lang="zh-CN" altLang="en-US" dirty="0">
                <a:solidFill>
                  <a:srgbClr val="00B0F0"/>
                </a:solidFill>
              </a:rPr>
              <a:t>、内容不齐全不真实：根据施工安全其他资料显示，某种设施用品是在某月某日进场的，但日志上找不到记录；捏造不存在的施工内容，由于施工日志未能及时填写，出现大部分内容空缺，记录者就凭空记录与施工现场不相符的内容。</a:t>
            </a:r>
            <a:endParaRPr lang="zh-CN" altLang="en-US" dirty="0">
              <a:solidFill>
                <a:srgbClr val="00B0F0"/>
              </a:solidFill>
            </a:endParaRPr>
          </a:p>
        </p:txBody>
      </p:sp>
    </p:spTree>
  </p:cSld>
  <p:clrMapOvr>
    <a:masterClrMapping/>
  </p:clrMapOvr>
  <p:transition>
    <p:diamond/>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 name="标题 1"/>
          <p:cNvSpPr>
            <a:spLocks noGrp="1"/>
          </p:cNvSpPr>
          <p:nvPr>
            <p:ph type="title"/>
          </p:nvPr>
        </p:nvSpPr>
        <p:spPr bwMode="auto">
          <a:ln/>
          <a:effectLst/>
          <a:scene3d>
            <a:camera prst="orthographicFront"/>
            <a:lightRig rig="balanced" dir="t"/>
          </a:scene3d>
          <a:sp3d prstMaterial="plastic"/>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400" b="0" i="0" u="none" strike="noStrike" kern="1200" cap="none" spc="0" normalizeH="0" baseline="0" noProof="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uLnTx/>
                <a:uFillTx/>
                <a:latin typeface="+mj-lt"/>
                <a:ea typeface="+mj-ea"/>
                <a:cs typeface="+mj-cs"/>
              </a:rPr>
              <a:t>施工日志应记录的内容</a:t>
            </a:r>
            <a:endParaRPr kumimoji="0" lang="zh-CN" altLang="en-US" sz="4400" b="0" i="0" u="none" strike="noStrike" kern="1200" cap="none" spc="0" normalizeH="0" baseline="0" noProof="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uLnTx/>
              <a:uFillTx/>
              <a:latin typeface="+mj-lt"/>
              <a:ea typeface="+mj-ea"/>
              <a:cs typeface="+mj-cs"/>
            </a:endParaRPr>
          </a:p>
        </p:txBody>
      </p:sp>
      <p:sp>
        <p:nvSpPr>
          <p:cNvPr id="3" name="内容占位符 2"/>
          <p:cNvSpPr>
            <a:spLocks noGrp="1"/>
          </p:cNvSpPr>
          <p:nvPr>
            <p:ph idx="1"/>
          </p:nvPr>
        </p:nvSpPr>
        <p:spPr>
          <a:xfrm>
            <a:off x="457200" y="1812925"/>
            <a:ext cx="8229600" cy="3267075"/>
          </a:xfrm>
          <a:effectLst>
            <a:outerShdw blurRad="50800" dist="50800" dir="5400000" sx="104000" sy="104000" algn="ctr" rotWithShape="0">
              <a:schemeClr val="bg2">
                <a:lumMod val="50000"/>
                <a:alpha val="100000"/>
              </a:schemeClr>
            </a:outerShdw>
          </a:effectLst>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20000"/>
              </a:spcBef>
              <a:spcAft>
                <a:spcPct val="0"/>
              </a:spcAft>
              <a:buClrTx/>
              <a:buSzTx/>
              <a:buFontTx/>
              <a:buNone/>
              <a:defRPr/>
            </a:pPr>
            <a:r>
              <a:rPr kumimoji="0" lang="zh-CN" altLang="en-US" sz="3200" b="0" i="0" u="none" strike="noStrike" kern="1200" cap="none" spc="0" normalizeH="0" baseline="0" noProof="1">
                <a:ln>
                  <a:noFill/>
                </a:ln>
                <a:solidFill>
                  <a:schemeClr val="tx2">
                    <a:lumMod val="75000"/>
                  </a:schemeClr>
                </a:solidFill>
                <a:effectLst>
                  <a:outerShdw blurRad="38100" dist="25400" dir="5400000" algn="ctr" rotWithShape="0">
                    <a:srgbClr val="6E747A">
                      <a:alpha val="43000"/>
                    </a:srgbClr>
                  </a:outerShdw>
                </a:effectLst>
                <a:uLnTx/>
                <a:uFillTx/>
                <a:latin typeface="+mn-lt"/>
                <a:ea typeface="+mn-ea"/>
                <a:cs typeface="+mn-cs"/>
              </a:rPr>
              <a:t>一、基本内容</a:t>
            </a:r>
            <a:endParaRPr kumimoji="0" lang="zh-CN" altLang="en-US" sz="3200" b="0" i="0" u="none" strike="noStrike" kern="1200" cap="none" spc="0" normalizeH="0" baseline="0" noProof="1">
              <a:ln>
                <a:noFill/>
              </a:ln>
              <a:solidFill>
                <a:schemeClr val="tx2">
                  <a:lumMod val="75000"/>
                </a:schemeClr>
              </a:solidFill>
              <a:effectLst>
                <a:outerShdw blurRad="38100" dist="25400" dir="5400000" algn="ctr" rotWithShape="0">
                  <a:srgbClr val="6E747A">
                    <a:alpha val="43000"/>
                  </a:srgbClr>
                </a:outerShdw>
              </a:effectLst>
              <a:uLnTx/>
              <a:uFillTx/>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defRPr/>
            </a:pPr>
            <a:r>
              <a:rPr kumimoji="0" lang="zh-CN" altLang="en-US" sz="3200" b="0" i="0" u="none" strike="noStrike" kern="1200" cap="none" spc="0" normalizeH="0" baseline="0" noProof="1">
                <a:ln>
                  <a:noFill/>
                </a:ln>
                <a:solidFill>
                  <a:schemeClr val="tx2">
                    <a:lumMod val="75000"/>
                  </a:schemeClr>
                </a:solidFill>
                <a:effectLst>
                  <a:outerShdw blurRad="38100" dist="25400" dir="5400000" algn="ctr" rotWithShape="0">
                    <a:srgbClr val="6E747A">
                      <a:alpha val="43000"/>
                    </a:srgbClr>
                  </a:outerShdw>
                </a:effectLst>
                <a:uLnTx/>
                <a:uFillTx/>
                <a:latin typeface="+mn-lt"/>
                <a:ea typeface="+mn-ea"/>
                <a:cs typeface="+mn-cs"/>
              </a:rPr>
              <a:t>二、工作内容</a:t>
            </a:r>
            <a:endParaRPr kumimoji="0" lang="zh-CN" altLang="en-US" sz="3200" b="0" i="0" u="none" strike="noStrike" kern="1200" cap="none" spc="0" normalizeH="0" baseline="0" noProof="1">
              <a:ln>
                <a:noFill/>
              </a:ln>
              <a:solidFill>
                <a:schemeClr val="tx2">
                  <a:lumMod val="75000"/>
                </a:schemeClr>
              </a:solidFill>
              <a:effectLst>
                <a:outerShdw blurRad="38100" dist="25400" dir="5400000" algn="ctr" rotWithShape="0">
                  <a:srgbClr val="6E747A">
                    <a:alpha val="43000"/>
                  </a:srgbClr>
                </a:outerShdw>
              </a:effectLst>
              <a:uLnTx/>
              <a:uFillTx/>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defRPr/>
            </a:pPr>
            <a:r>
              <a:rPr kumimoji="0" lang="zh-CN" altLang="en-US" sz="3200" b="0" i="0" u="none" strike="noStrike" kern="1200" cap="none" spc="0" normalizeH="0" baseline="0" noProof="1">
                <a:ln>
                  <a:noFill/>
                </a:ln>
                <a:solidFill>
                  <a:schemeClr val="tx2">
                    <a:lumMod val="75000"/>
                  </a:schemeClr>
                </a:solidFill>
                <a:effectLst>
                  <a:outerShdw blurRad="38100" dist="25400" dir="5400000" algn="ctr" rotWithShape="0">
                    <a:srgbClr val="6E747A">
                      <a:alpha val="43000"/>
                    </a:srgbClr>
                  </a:outerShdw>
                </a:effectLst>
                <a:uLnTx/>
                <a:uFillTx/>
                <a:latin typeface="+mn-lt"/>
                <a:ea typeface="+mn-ea"/>
                <a:cs typeface="+mn-cs"/>
              </a:rPr>
              <a:t>三、检验内容</a:t>
            </a:r>
            <a:endParaRPr kumimoji="0" lang="zh-CN" altLang="en-US" sz="3200" b="0" i="0" u="none" strike="noStrike" kern="1200" cap="none" spc="0" normalizeH="0" baseline="0" noProof="1">
              <a:ln>
                <a:noFill/>
              </a:ln>
              <a:solidFill>
                <a:schemeClr val="tx2">
                  <a:lumMod val="75000"/>
                </a:schemeClr>
              </a:solidFill>
              <a:effectLst>
                <a:outerShdw blurRad="38100" dist="25400" dir="5400000" algn="ctr" rotWithShape="0">
                  <a:srgbClr val="6E747A">
                    <a:alpha val="43000"/>
                  </a:srgbClr>
                </a:outerShdw>
              </a:effectLst>
              <a:uLnTx/>
              <a:uFillTx/>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defRPr/>
            </a:pPr>
            <a:r>
              <a:rPr kumimoji="0" lang="zh-CN" altLang="en-US" sz="3200" b="0" i="0" u="none" strike="noStrike" kern="1200" cap="none" spc="0" normalizeH="0" baseline="0" noProof="1">
                <a:ln>
                  <a:noFill/>
                </a:ln>
                <a:solidFill>
                  <a:schemeClr val="tx2">
                    <a:lumMod val="75000"/>
                  </a:schemeClr>
                </a:solidFill>
                <a:effectLst>
                  <a:outerShdw blurRad="38100" dist="25400" dir="5400000" algn="ctr" rotWithShape="0">
                    <a:srgbClr val="6E747A">
                      <a:alpha val="43000"/>
                    </a:srgbClr>
                  </a:outerShdw>
                </a:effectLst>
                <a:uLnTx/>
                <a:uFillTx/>
                <a:latin typeface="+mn-lt"/>
                <a:ea typeface="+mn-ea"/>
                <a:cs typeface="+mn-cs"/>
              </a:rPr>
              <a:t>四、检查内容</a:t>
            </a:r>
            <a:endParaRPr kumimoji="0" lang="zh-CN" altLang="en-US" sz="3200" b="0" i="0" u="none" strike="noStrike" kern="1200" cap="none" spc="0" normalizeH="0" baseline="0" noProof="1">
              <a:ln>
                <a:noFill/>
              </a:ln>
              <a:solidFill>
                <a:schemeClr val="tx2">
                  <a:lumMod val="75000"/>
                </a:schemeClr>
              </a:solidFill>
              <a:effectLst>
                <a:outerShdw blurRad="38100" dist="25400" dir="5400000" algn="ctr" rotWithShape="0">
                  <a:srgbClr val="6E747A">
                    <a:alpha val="43000"/>
                  </a:srgbClr>
                </a:outerShdw>
              </a:effectLst>
              <a:uLnTx/>
              <a:uFillTx/>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defRPr/>
            </a:pPr>
            <a:r>
              <a:rPr kumimoji="0" lang="zh-CN" altLang="en-US" sz="3200" b="0" i="0" u="none" strike="noStrike" kern="1200" cap="none" spc="0" normalizeH="0" baseline="0" noProof="1">
                <a:ln>
                  <a:noFill/>
                </a:ln>
                <a:solidFill>
                  <a:schemeClr val="tx2">
                    <a:lumMod val="75000"/>
                  </a:schemeClr>
                </a:solidFill>
                <a:effectLst>
                  <a:outerShdw blurRad="38100" dist="25400" dir="5400000" algn="ctr" rotWithShape="0">
                    <a:srgbClr val="6E747A">
                      <a:alpha val="43000"/>
                    </a:srgbClr>
                  </a:outerShdw>
                </a:effectLst>
                <a:uLnTx/>
                <a:uFillTx/>
                <a:latin typeface="+mn-lt"/>
                <a:ea typeface="+mn-ea"/>
                <a:cs typeface="+mn-cs"/>
              </a:rPr>
              <a:t> 五、其他内容</a:t>
            </a:r>
            <a:endParaRPr kumimoji="0" lang="zh-CN" altLang="en-US" sz="3200" b="0" i="0" u="none" strike="noStrike" kern="1200" cap="none" spc="0" normalizeH="0" baseline="0" noProof="1">
              <a:ln>
                <a:noFill/>
              </a:ln>
              <a:solidFill>
                <a:schemeClr val="tx2">
                  <a:lumMod val="75000"/>
                </a:schemeClr>
              </a:solidFill>
              <a:effectLst>
                <a:outerShdw blurRad="38100" dist="25400" dir="5400000" algn="ctr" rotWithShape="0">
                  <a:srgbClr val="6E747A">
                    <a:alpha val="43000"/>
                  </a:srgbClr>
                </a:outerShdw>
              </a:effectLst>
              <a:uLnTx/>
              <a:uFillTx/>
              <a:latin typeface="+mn-lt"/>
              <a:ea typeface="+mn-ea"/>
              <a:cs typeface="+mn-cs"/>
            </a:endParaRPr>
          </a:p>
        </p:txBody>
      </p:sp>
    </p:spTree>
  </p:cSld>
  <p:clrMapOvr>
    <a:masterClrMapping/>
  </p:clrMapOvr>
  <p:transition>
    <p:blinds dir="vert"/>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6" name="内容占位符 2"/>
          <p:cNvSpPr>
            <a:spLocks noGrp="1"/>
          </p:cNvSpPr>
          <p:nvPr>
            <p:ph idx="1"/>
          </p:nvPr>
        </p:nvSpPr>
        <p:spPr>
          <a:xfrm>
            <a:off x="457200" y="388938"/>
            <a:ext cx="8229600" cy="5737225"/>
          </a:xfrm>
          <a:ln/>
        </p:spPr>
        <p:txBody>
          <a:bodyPr vert="horz" wrap="square" lIns="91440" tIns="45720" rIns="91440" bIns="45720" anchor="t" anchorCtr="0"/>
          <a:p>
            <a:pPr eaLnBrk="1" hangingPunct="1"/>
            <a:r>
              <a:rPr lang="en-US" altLang="zh-CN" dirty="0">
                <a:solidFill>
                  <a:srgbClr val="00B0F0"/>
                </a:solidFill>
              </a:rPr>
              <a:t>4</a:t>
            </a:r>
            <a:r>
              <a:rPr lang="zh-CN" altLang="en-US" dirty="0">
                <a:solidFill>
                  <a:srgbClr val="00B0F0"/>
                </a:solidFill>
              </a:rPr>
              <a:t>、内容有涂改：一般情况下，施工安全日志是不允许有涂改的。</a:t>
            </a:r>
            <a:endParaRPr lang="zh-CN" altLang="en-US" dirty="0">
              <a:solidFill>
                <a:srgbClr val="00B0F0"/>
              </a:solidFill>
            </a:endParaRPr>
          </a:p>
          <a:p>
            <a:pPr eaLnBrk="1" hangingPunct="1"/>
            <a:r>
              <a:rPr lang="en-US" altLang="zh-CN" dirty="0">
                <a:solidFill>
                  <a:srgbClr val="00B0F0"/>
                </a:solidFill>
              </a:rPr>
              <a:t>5</a:t>
            </a:r>
            <a:r>
              <a:rPr lang="zh-CN" altLang="en-US" dirty="0">
                <a:solidFill>
                  <a:srgbClr val="00B0F0"/>
                </a:solidFill>
              </a:rPr>
              <a:t>、主要工作内容中还应记载：①停电、停水、停工情况；②施工机械故障及处理情况等。</a:t>
            </a:r>
            <a:endParaRPr lang="zh-CN" altLang="en-US" dirty="0">
              <a:solidFill>
                <a:srgbClr val="00B0F0"/>
              </a:solidFill>
            </a:endParaRPr>
          </a:p>
          <a:p>
            <a:pPr eaLnBrk="1" hangingPunct="1"/>
            <a:r>
              <a:rPr lang="en-US" altLang="zh-CN" dirty="0">
                <a:solidFill>
                  <a:srgbClr val="00B0F0"/>
                </a:solidFill>
              </a:rPr>
              <a:t>6</a:t>
            </a:r>
            <a:r>
              <a:rPr lang="zh-CN" altLang="en-US" dirty="0">
                <a:solidFill>
                  <a:srgbClr val="00B0F0"/>
                </a:solidFill>
              </a:rPr>
              <a:t>、部分项目的施工安全日志记录用蓝色圆珠笔甚至铅笔填写。作为施工项目重要资料之一，日志填写应统一使用黑色钢笔及带黑色墨水的中性笔填写。</a:t>
            </a:r>
            <a:endParaRPr lang="zh-CN" altLang="en-US" dirty="0">
              <a:solidFill>
                <a:srgbClr val="00B0F0"/>
              </a:solidFill>
            </a:endParaRPr>
          </a:p>
        </p:txBody>
      </p:sp>
    </p:spTree>
  </p:cSld>
  <p:clrMapOvr>
    <a:masterClrMapping/>
  </p:clrMapOvr>
  <p:transition>
    <p:circl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0" name="内容占位符 2"/>
          <p:cNvSpPr>
            <a:spLocks noGrp="1"/>
          </p:cNvSpPr>
          <p:nvPr>
            <p:ph idx="1"/>
          </p:nvPr>
        </p:nvSpPr>
        <p:spPr>
          <a:xfrm>
            <a:off x="457200" y="520700"/>
            <a:ext cx="8229600" cy="5605463"/>
          </a:xfrm>
          <a:ln/>
        </p:spPr>
        <p:txBody>
          <a:bodyPr vert="horz" wrap="square" lIns="91440" tIns="45720" rIns="91440" bIns="45720" anchor="t" anchorCtr="0"/>
          <a:p>
            <a:pPr eaLnBrk="1" hangingPunct="1"/>
            <a:r>
              <a:rPr lang="zh-CN" altLang="en-US" dirty="0">
                <a:solidFill>
                  <a:srgbClr val="00B0F0"/>
                </a:solidFill>
              </a:rPr>
              <a:t>（7）“现场存在隐患及整改措施”（发现安全事故隐患、违章指挥、违章操作等）一栏记录安全事故隐患，后面应对隐患及时整改消除，填写应闭合。</a:t>
            </a:r>
            <a:endParaRPr lang="zh-CN" altLang="en-US" dirty="0">
              <a:solidFill>
                <a:srgbClr val="00B0F0"/>
              </a:solidFill>
            </a:endParaRPr>
          </a:p>
          <a:p>
            <a:pPr eaLnBrk="1" hangingPunct="1"/>
            <a:endParaRPr lang="zh-CN" altLang="en-US" dirty="0"/>
          </a:p>
        </p:txBody>
      </p:sp>
    </p:spTree>
  </p:cSld>
  <p:clrMapOvr>
    <a:masterClrMapping/>
  </p:clrMapOvr>
  <p:transition>
    <p:randomBar dir="vert"/>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bwMode="auto">
          <a:xfrm>
            <a:off x="457200" y="274955"/>
            <a:ext cx="8229600" cy="1325245"/>
          </a:xfrm>
          <a:ln/>
          <a:effectLst/>
          <a:scene3d>
            <a:camera prst="orthographicFront"/>
            <a:lightRig rig="balanced" dir="t"/>
          </a:scene3d>
          <a:sp3d prstMaterial="plastic"/>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400" b="0" i="0" u="none" strike="noStrike" kern="1200" cap="none" spc="0" normalizeH="0" baseline="0" noProof="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uLnTx/>
                <a:uFillTx/>
                <a:latin typeface="+mj-lt"/>
                <a:ea typeface="+mj-ea"/>
                <a:cs typeface="+mj-cs"/>
              </a:rPr>
              <a:t>施工安全日志的填写要求及注意细节</a:t>
            </a:r>
            <a:endParaRPr kumimoji="0" lang="zh-CN" altLang="en-US" sz="4400" b="0" i="0" u="none" strike="noStrike" kern="1200" cap="none" spc="0" normalizeH="0" baseline="0" noProof="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uLnTx/>
              <a:uFillTx/>
              <a:latin typeface="+mj-lt"/>
              <a:ea typeface="+mj-ea"/>
              <a:cs typeface="+mj-cs"/>
            </a:endParaRPr>
          </a:p>
        </p:txBody>
      </p:sp>
      <p:sp>
        <p:nvSpPr>
          <p:cNvPr id="74755" name="内容占位符 2"/>
          <p:cNvSpPr>
            <a:spLocks noGrp="1"/>
          </p:cNvSpPr>
          <p:nvPr>
            <p:ph idx="1"/>
          </p:nvPr>
        </p:nvSpPr>
        <p:spPr>
          <a:ln/>
        </p:spPr>
        <p:txBody>
          <a:bodyPr vert="horz" wrap="square" lIns="91440" tIns="45720" rIns="91440" bIns="45720" anchor="t" anchorCtr="0"/>
          <a:p>
            <a:pPr eaLnBrk="1" hangingPunct="1"/>
            <a:r>
              <a:rPr lang="zh-CN" altLang="en-US" dirty="0">
                <a:solidFill>
                  <a:schemeClr val="tx2"/>
                </a:solidFill>
              </a:rPr>
              <a:t>（1）应抓住事情的关键意思。例如：发生了什么事；事情的严重程度；何时发生的；谁干的；谁领谁干的；谁说的；说什么了；谁决定的；决定了什么；在什么地方（或部位）发生的，要求做什么；要求做多少；要求何时完成；要求谁来完成怎么做；已经做了多少；做得合格不合格等等。只有围绕这些关键意思进行描述，才能记述清楚，才具备可追溯性。</a:t>
            </a:r>
            <a:endParaRPr lang="zh-CN" altLang="en-US" dirty="0">
              <a:solidFill>
                <a:schemeClr val="tx2"/>
              </a:solidFill>
            </a:endParaRPr>
          </a:p>
        </p:txBody>
      </p:sp>
    </p:spTree>
  </p:cSld>
  <p:clrMapOvr>
    <a:masterClrMapping/>
  </p:clrMapOvr>
  <p:transition>
    <p:randomBa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8" name="内容占位符 2"/>
          <p:cNvSpPr>
            <a:spLocks noGrp="1"/>
          </p:cNvSpPr>
          <p:nvPr>
            <p:ph idx="1"/>
          </p:nvPr>
        </p:nvSpPr>
        <p:spPr>
          <a:xfrm>
            <a:off x="457200" y="679450"/>
            <a:ext cx="8229600" cy="5314950"/>
          </a:xfrm>
          <a:ln/>
        </p:spPr>
        <p:txBody>
          <a:bodyPr vert="horz" wrap="square" lIns="91440" tIns="45720" rIns="91440" bIns="45720" anchor="t" anchorCtr="0"/>
          <a:p>
            <a:pPr eaLnBrk="1" hangingPunct="1"/>
            <a:r>
              <a:rPr lang="zh-CN" altLang="en-US" dirty="0">
                <a:solidFill>
                  <a:schemeClr val="tx2"/>
                </a:solidFill>
              </a:rPr>
              <a:t>2）记述要详简得当。该记的事情一定不要漏掉，事情的要点一定要表述清楚，不能写成“大事记”。</a:t>
            </a:r>
            <a:endParaRPr lang="zh-CN" altLang="en-US" dirty="0">
              <a:solidFill>
                <a:schemeClr val="tx2"/>
              </a:solidFill>
            </a:endParaRPr>
          </a:p>
          <a:p>
            <a:pPr eaLnBrk="1" hangingPunct="1"/>
            <a:r>
              <a:rPr lang="zh-CN" altLang="en-US" dirty="0">
                <a:solidFill>
                  <a:schemeClr val="tx2"/>
                </a:solidFill>
              </a:rPr>
              <a:t>（3）当天发生的事情应在当天的日志逐日记载，不得后补。</a:t>
            </a:r>
            <a:endParaRPr lang="zh-CN" altLang="en-US" dirty="0">
              <a:solidFill>
                <a:schemeClr val="tx2"/>
              </a:solidFill>
            </a:endParaRPr>
          </a:p>
          <a:p>
            <a:pPr eaLnBrk="1" hangingPunct="1"/>
            <a:r>
              <a:rPr lang="zh-CN" altLang="en-US" dirty="0">
                <a:solidFill>
                  <a:schemeClr val="tx2"/>
                </a:solidFill>
              </a:rPr>
              <a:t>（4）记录时间要连续，从开工开始到竣工验收时止，逐日记载不许中断。若工程施工期间有间断，应在日志中加以说明，可在停工最后一天或复工第一天里描述。</a:t>
            </a:r>
            <a:endParaRPr lang="zh-CN" altLang="en-US" dirty="0">
              <a:solidFill>
                <a:schemeClr val="tx2"/>
              </a:solidFill>
            </a:endParaRPr>
          </a:p>
        </p:txBody>
      </p:sp>
    </p:spTree>
  </p:cSld>
  <p:clrMapOvr>
    <a:masterClrMapping/>
  </p:clrMapOvr>
  <p:transition>
    <p:strips dir="ld"/>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2" name="内容占位符 2"/>
          <p:cNvSpPr>
            <a:spLocks noGrp="1"/>
          </p:cNvSpPr>
          <p:nvPr>
            <p:ph idx="1"/>
          </p:nvPr>
        </p:nvSpPr>
        <p:spPr>
          <a:xfrm>
            <a:off x="457200" y="722313"/>
            <a:ext cx="8229600" cy="5403850"/>
          </a:xfrm>
          <a:ln/>
        </p:spPr>
        <p:txBody>
          <a:bodyPr vert="horz" wrap="square" lIns="91440" tIns="45720" rIns="91440" bIns="45720" anchor="t" anchorCtr="0"/>
          <a:p>
            <a:pPr eaLnBrk="1" hangingPunct="1"/>
            <a:r>
              <a:rPr lang="zh-CN" altLang="en-US" dirty="0">
                <a:solidFill>
                  <a:schemeClr val="tx2"/>
                </a:solidFill>
              </a:rPr>
              <a:t>（5）停水、停电一定要记录清楚起止时间，停水、停电时正在进行什么工作，是否造成经济损失等，是由于哪方面造成的原因，为以后的工期纠纷及变更理赔留有证据。</a:t>
            </a:r>
            <a:endParaRPr lang="zh-CN" altLang="en-US" dirty="0">
              <a:solidFill>
                <a:schemeClr val="tx2"/>
              </a:solidFill>
            </a:endParaRPr>
          </a:p>
          <a:p>
            <a:pPr eaLnBrk="1" hangingPunct="1"/>
            <a:r>
              <a:rPr lang="zh-CN" altLang="en-US" dirty="0">
                <a:solidFill>
                  <a:schemeClr val="tx2"/>
                </a:solidFill>
              </a:rPr>
              <a:t>（6）施工安全日志的记录不应是流水帐，要有时间、天气情况、分项部位等记录，其他检查记录一定要具体详细。</a:t>
            </a:r>
            <a:endParaRPr lang="zh-CN" altLang="en-US" dirty="0">
              <a:solidFill>
                <a:schemeClr val="tx2"/>
              </a:solidFill>
            </a:endParaRPr>
          </a:p>
        </p:txBody>
      </p:sp>
    </p:spTree>
  </p:cSld>
  <p:clrMapOvr>
    <a:masterClrMapping/>
  </p:clrMapOvr>
  <p:transition>
    <p:wedg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内容占位符 2"/>
          <p:cNvSpPr>
            <a:spLocks noGrp="1"/>
          </p:cNvSpPr>
          <p:nvPr>
            <p:ph idx="1"/>
          </p:nvPr>
        </p:nvSpPr>
        <p:spPr>
          <a:xfrm>
            <a:off x="457200" y="722313"/>
            <a:ext cx="8229600" cy="5403850"/>
          </a:xfrm>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20000"/>
              </a:spcBef>
              <a:spcAft>
                <a:spcPct val="0"/>
              </a:spcAft>
              <a:buClrTx/>
              <a:buSzTx/>
              <a:buFontTx/>
              <a:buNone/>
              <a:defRPr/>
            </a:pPr>
            <a:r>
              <a:rPr kumimoji="0" lang="zh-CN" altLang="zh-CN" sz="3200" b="0" i="0" u="none" strike="noStrike" kern="1200" cap="none" spc="0" normalizeH="0" baseline="0" noProof="1">
                <a:ln>
                  <a:noFill/>
                </a:ln>
                <a:solidFill>
                  <a:schemeClr val="tx2"/>
                </a:solidFill>
                <a:effectLst/>
                <a:uLnTx/>
                <a:uFillTx/>
                <a:latin typeface="+mn-lt"/>
                <a:ea typeface="+mn-ea"/>
                <a:cs typeface="+mn-cs"/>
              </a:rPr>
              <a:t>总结</a:t>
            </a:r>
            <a:endParaRPr kumimoji="0" lang="zh-CN" altLang="zh-CN" sz="3200" b="0" i="0" u="none" strike="noStrike" kern="1200" cap="none" spc="0" normalizeH="0" baseline="0" noProof="1">
              <a:ln>
                <a:noFill/>
              </a:ln>
              <a:solidFill>
                <a:schemeClr val="tx2"/>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0" lang="zh-CN" altLang="zh-CN" sz="3200" b="0" i="0" u="none" strike="noStrike" kern="1200" cap="none" spc="0" normalizeH="0" baseline="0" noProof="1">
                <a:ln>
                  <a:noFill/>
                </a:ln>
                <a:solidFill>
                  <a:schemeClr val="tx2"/>
                </a:solidFill>
                <a:effectLst/>
                <a:uLnTx/>
                <a:uFillTx/>
                <a:latin typeface="+mn-lt"/>
                <a:ea typeface="+mn-ea"/>
                <a:cs typeface="+mn-cs"/>
              </a:rPr>
              <a:t>安全日志是安全员在一天中执行安全管理工作情况的记录，是分析研究施工安全管理的参考资料，也是发生安全生产事故后可追溯检查的最具可靠性和权威性的原始记录之一，认定责任的重要书证之一。希望安全日志记录人员都能重视施工安全日志的填写，为安全生产管理工作尽一份力量。</a:t>
            </a:r>
            <a:endParaRPr kumimoji="0" lang="zh-CN" altLang="zh-CN" sz="3200" b="0" i="0" u="none" strike="noStrike" kern="1200" cap="none" spc="0" normalizeH="0" baseline="0" noProof="1">
              <a:ln>
                <a:noFill/>
              </a:ln>
              <a:solidFill>
                <a:schemeClr val="tx2"/>
              </a:solidFill>
              <a:effectLst/>
              <a:uLnTx/>
              <a:uFillTx/>
              <a:latin typeface="+mn-lt"/>
              <a:ea typeface="+mn-ea"/>
              <a:cs typeface="+mn-cs"/>
            </a:endParaRPr>
          </a:p>
        </p:txBody>
      </p:sp>
    </p:spTree>
  </p:cSld>
  <p:clrMapOvr>
    <a:masterClrMapping/>
  </p:clrMapOvr>
  <p:transition>
    <p:wedg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内容占位符 2"/>
          <p:cNvSpPr>
            <a:spLocks noGrp="1"/>
          </p:cNvSpPr>
          <p:nvPr>
            <p:ph idx="1"/>
          </p:nvPr>
        </p:nvSpPr>
        <p:spPr bwMode="auto">
          <a:xfrm>
            <a:off x="457200" y="2391410"/>
            <a:ext cx="8229600" cy="1136650"/>
          </a:xfrm>
          <a:ln/>
          <a:effectLst/>
          <a:scene3d>
            <a:camera prst="orthographicFront"/>
            <a:lightRig rig="balanced" dir="t"/>
          </a:scene3d>
          <a:sp3d prstMaterial="plastic"/>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20000"/>
              </a:spcBef>
              <a:spcAft>
                <a:spcPct val="0"/>
              </a:spcAft>
              <a:buClrTx/>
              <a:buSzTx/>
              <a:buFontTx/>
              <a:buNone/>
              <a:defRPr/>
            </a:pPr>
            <a:r>
              <a:rPr kumimoji="0" lang="zh-CN" altLang="zh-CN" sz="6600" b="0" i="0" u="none" strike="noStrike" kern="1200" cap="none" spc="0" normalizeH="0" baseline="0" noProof="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uLnTx/>
                <a:uFillTx/>
                <a:latin typeface="+mn-lt"/>
                <a:ea typeface="+mn-ea"/>
                <a:cs typeface="+mn-cs"/>
              </a:rPr>
              <a:t>施工日志示例</a:t>
            </a:r>
            <a:endParaRPr kumimoji="0" lang="zh-CN" altLang="zh-CN" sz="6600" b="0" i="0" u="none" strike="noStrike" kern="1200" cap="none" spc="0" normalizeH="0" baseline="0" noProof="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uLnTx/>
              <a:uFillTx/>
              <a:latin typeface="+mn-lt"/>
              <a:ea typeface="+mn-ea"/>
              <a:cs typeface="+mn-cs"/>
            </a:endParaRPr>
          </a:p>
        </p:txBody>
      </p:sp>
    </p:spTree>
  </p:cSld>
  <p:clrMapOvr>
    <a:masterClrMapping/>
  </p:clrMapOvr>
  <p:transition>
    <p:wedg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9874" name="内容占位符 3" descr="QQ截图20161201162250"/>
          <p:cNvPicPr>
            <a:picLocks noGrp="1" noChangeAspect="1"/>
          </p:cNvPicPr>
          <p:nvPr>
            <p:ph idx="1"/>
          </p:nvPr>
        </p:nvPicPr>
        <p:blipFill>
          <a:blip r:embed="rId1"/>
          <a:srcRect/>
          <a:stretch>
            <a:fillRect/>
          </a:stretch>
        </p:blipFill>
        <p:spPr>
          <a:xfrm>
            <a:off x="1228725" y="400050"/>
            <a:ext cx="6905625" cy="5905500"/>
          </a:xfrm>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内容占位符 2"/>
          <p:cNvSpPr>
            <a:spLocks noGrp="1"/>
          </p:cNvSpPr>
          <p:nvPr>
            <p:ph idx="1"/>
          </p:nvPr>
        </p:nvSpPr>
        <p:spPr bwMode="auto">
          <a:xfrm>
            <a:off x="457200" y="2391410"/>
            <a:ext cx="8229600" cy="1136650"/>
          </a:xfrm>
          <a:ln/>
          <a:effectLst/>
          <a:scene3d>
            <a:camera prst="orthographicFront"/>
            <a:lightRig rig="balanced" dir="t"/>
          </a:scene3d>
          <a:sp3d prstMaterial="plastic"/>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20000"/>
              </a:spcBef>
              <a:spcAft>
                <a:spcPct val="0"/>
              </a:spcAft>
              <a:buClrTx/>
              <a:buSzTx/>
              <a:buFontTx/>
              <a:buNone/>
              <a:defRPr/>
            </a:pPr>
            <a:r>
              <a:rPr kumimoji="0" lang="zh-CN" altLang="zh-CN" sz="6600" b="0" i="0" u="none" strike="noStrike" kern="1200" cap="none" spc="0" normalizeH="0" baseline="0" noProof="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uLnTx/>
                <a:uFillTx/>
                <a:latin typeface="+mn-lt"/>
                <a:ea typeface="+mn-ea"/>
                <a:cs typeface="+mn-cs"/>
              </a:rPr>
              <a:t>安全日志示例</a:t>
            </a:r>
            <a:endParaRPr kumimoji="0" lang="zh-CN" altLang="zh-CN" sz="6600" b="0" i="0" u="none" strike="noStrike" kern="1200" cap="none" spc="0" normalizeH="0" baseline="0" noProof="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uLnTx/>
              <a:uFillTx/>
              <a:latin typeface="+mn-lt"/>
              <a:ea typeface="+mn-ea"/>
              <a:cs typeface="+mn-cs"/>
            </a:endParaRPr>
          </a:p>
        </p:txBody>
      </p:sp>
    </p:spTree>
  </p:cSld>
  <p:clrMapOvr>
    <a:masterClrMapping/>
  </p:clrMapOvr>
  <p:transition>
    <p:wedg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1922" name="内容占位符 3" descr="QQ截图20161201162655"/>
          <p:cNvPicPr>
            <a:picLocks noGrp="1" noChangeAspect="1"/>
          </p:cNvPicPr>
          <p:nvPr>
            <p:ph idx="1"/>
          </p:nvPr>
        </p:nvPicPr>
        <p:blipFill>
          <a:blip r:embed="rId1"/>
          <a:srcRect/>
          <a:stretch>
            <a:fillRect/>
          </a:stretch>
        </p:blipFill>
        <p:spPr>
          <a:xfrm>
            <a:off x="1360488" y="92075"/>
            <a:ext cx="6216650" cy="6400800"/>
          </a:xfr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p:sp>
        <p:nvSpPr>
          <p:cNvPr id="2" name="标题 1"/>
          <p:cNvSpPr>
            <a:spLocks noGrp="1"/>
          </p:cNvSpPr>
          <p:nvPr>
            <p:ph type="title"/>
          </p:nvPr>
        </p:nvSpPr>
        <p:spPr bwMode="auto">
          <a:ln/>
          <a:effectLst/>
          <a:scene3d>
            <a:camera prst="orthographicFront"/>
            <a:lightRig rig="balanced" dir="t"/>
          </a:scene3d>
          <a:sp3d prstMaterial="plastic"/>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400" b="0" i="0" u="none" strike="noStrike" kern="1200" cap="none" spc="0" normalizeH="0" baseline="0" noProof="1">
                <a:ln w="22225">
                  <a:solidFill>
                    <a:schemeClr val="accent2"/>
                  </a:solidFill>
                  <a:prstDash val="solid"/>
                </a:ln>
                <a:solidFill>
                  <a:schemeClr val="accent2">
                    <a:lumMod val="40000"/>
                    <a:lumOff val="60000"/>
                  </a:schemeClr>
                </a:solidFill>
                <a:effectLst/>
                <a:uLnTx/>
                <a:uFillTx/>
                <a:latin typeface="+mj-lt"/>
                <a:ea typeface="+mj-ea"/>
                <a:cs typeface="+mj-cs"/>
              </a:rPr>
              <a:t>基本内容</a:t>
            </a:r>
            <a:endParaRPr kumimoji="0" lang="zh-CN" altLang="en-US" sz="4400" b="0" i="0" u="none" strike="noStrike" kern="1200" cap="none" spc="0" normalizeH="0" baseline="0" noProof="1">
              <a:ln w="22225">
                <a:solidFill>
                  <a:schemeClr val="accent2"/>
                </a:solidFill>
                <a:prstDash val="solid"/>
              </a:ln>
              <a:solidFill>
                <a:schemeClr val="accent2">
                  <a:lumMod val="40000"/>
                  <a:lumOff val="60000"/>
                </a:schemeClr>
              </a:solidFill>
              <a:effectLst/>
              <a:uLnTx/>
              <a:uFillTx/>
              <a:latin typeface="+mj-lt"/>
              <a:ea typeface="+mj-ea"/>
              <a:cs typeface="+mj-cs"/>
            </a:endParaRPr>
          </a:p>
        </p:txBody>
      </p:sp>
      <p:sp>
        <p:nvSpPr>
          <p:cNvPr id="18435" name="内容占位符 2"/>
          <p:cNvSpPr>
            <a:spLocks noGrp="1"/>
          </p:cNvSpPr>
          <p:nvPr>
            <p:ph idx="1"/>
          </p:nvPr>
        </p:nvSpPr>
        <p:spPr>
          <a:ln/>
        </p:spPr>
        <p:txBody>
          <a:bodyPr vert="horz" wrap="square" lIns="91440" tIns="45720" rIns="91440" bIns="45720" anchor="t" anchorCtr="0"/>
          <a:p>
            <a:pPr eaLnBrk="1" hangingPunct="1"/>
            <a:r>
              <a:rPr lang="zh-CN" altLang="en-US" dirty="0">
                <a:solidFill>
                  <a:schemeClr val="tx2"/>
                </a:solidFill>
              </a:rPr>
              <a:t>1、日期、星期、气象、平均温度。平均温度可记为XX℃—XX℃，气象按上午和下午分别记录。</a:t>
            </a:r>
            <a:endParaRPr lang="zh-CN" altLang="en-US" dirty="0">
              <a:solidFill>
                <a:schemeClr val="tx2"/>
              </a:solidFill>
            </a:endParaRPr>
          </a:p>
          <a:p>
            <a:pPr eaLnBrk="1" hangingPunct="1"/>
            <a:r>
              <a:rPr lang="zh-CN" altLang="en-US" dirty="0">
                <a:solidFill>
                  <a:schemeClr val="tx2"/>
                </a:solidFill>
              </a:rPr>
              <a:t>2、施工部位。施工部位应将分部、分项工程名称写清楚。</a:t>
            </a:r>
            <a:endParaRPr lang="zh-CN" altLang="en-US" dirty="0">
              <a:solidFill>
                <a:schemeClr val="tx2"/>
              </a:solidFill>
            </a:endParaRPr>
          </a:p>
          <a:p>
            <a:pPr eaLnBrk="1" hangingPunct="1"/>
            <a:r>
              <a:rPr lang="zh-CN" altLang="en-US" dirty="0">
                <a:solidFill>
                  <a:schemeClr val="tx2"/>
                </a:solidFill>
              </a:rPr>
              <a:t>3、出勤人数、操作负责人。出勤人数一定要分工种记录，并记录工人的总人数。</a:t>
            </a:r>
            <a:endParaRPr lang="zh-CN" altLang="en-US" dirty="0">
              <a:solidFill>
                <a:schemeClr val="tx2"/>
              </a:solidFill>
            </a:endParaRPr>
          </a:p>
        </p:txBody>
      </p:sp>
    </p:spTree>
  </p:cSld>
  <p:clrMapOvr>
    <a:masterClrMapping/>
  </p:clrMapOvr>
  <p:transition>
    <p:checker dir="vert"/>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641340" y="3968750"/>
            <a:ext cx="3187700"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895340" y="4231005"/>
            <a:ext cx="998220"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05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6960870" y="4907915"/>
            <a:ext cx="797560" cy="218440"/>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7F8FB">
                <a:alpha val="100000"/>
              </a:srgbClr>
            </a:gs>
            <a:gs pos="74001">
              <a:srgbClr val="B7C1DD">
                <a:alpha val="100000"/>
              </a:srgbClr>
            </a:gs>
            <a:gs pos="83000">
              <a:srgbClr val="B7C1DD">
                <a:alpha val="100000"/>
              </a:srgbClr>
            </a:gs>
            <a:gs pos="100000">
              <a:srgbClr val="CFD6E8">
                <a:alpha val="100000"/>
              </a:srgbClr>
            </a:gs>
          </a:gsLst>
          <a:lin ang="5400000"/>
          <a:tileRect/>
        </a:gradFill>
        <a:effectLst/>
      </p:bgPr>
    </p:bg>
    <p:spTree>
      <p:nvGrpSpPr>
        <p:cNvPr id="1" name=""/>
        <p:cNvGrpSpPr/>
        <p:nvPr/>
      </p:nvGrpSpPr>
      <p:grpSpPr/>
      <p:sp>
        <p:nvSpPr>
          <p:cNvPr id="2" name="标题 1"/>
          <p:cNvSpPr>
            <a:spLocks noGrp="1"/>
          </p:cNvSpPr>
          <p:nvPr>
            <p:ph type="title"/>
          </p:nvPr>
        </p:nvSpPr>
        <p:spPr bwMode="auto">
          <a:xfrm>
            <a:off x="457200" y="274952"/>
            <a:ext cx="8229600" cy="726443"/>
          </a:xfrm>
          <a:ln/>
          <a:effectLst/>
          <a:scene3d>
            <a:camera prst="orthographicFront"/>
            <a:lightRig rig="balanced" dir="t"/>
          </a:scene3d>
          <a:sp3d prstMaterial="plastic"/>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600" b="0" i="0" u="none" strike="noStrike" kern="1200" cap="none" spc="0" normalizeH="0" baseline="0" noProof="1">
                <a:ln w="22225">
                  <a:solidFill>
                    <a:schemeClr val="accent2"/>
                  </a:solidFill>
                  <a:prstDash val="solid"/>
                </a:ln>
                <a:solidFill>
                  <a:schemeClr val="accent2">
                    <a:lumMod val="40000"/>
                    <a:lumOff val="60000"/>
                  </a:schemeClr>
                </a:solidFill>
                <a:effectLst/>
                <a:uLnTx/>
                <a:uFillTx/>
                <a:latin typeface="+mj-lt"/>
                <a:ea typeface="+mj-ea"/>
                <a:cs typeface="+mj-cs"/>
              </a:rPr>
              <a:t>单位、分部、分项工程划分</a:t>
            </a:r>
            <a:endParaRPr kumimoji="0" lang="zh-CN" altLang="en-US" sz="3600" b="0" i="0" u="none" strike="noStrike" kern="1200" cap="none" spc="0" normalizeH="0" baseline="0" noProof="1">
              <a:ln w="22225">
                <a:solidFill>
                  <a:schemeClr val="accent2"/>
                </a:solidFill>
                <a:prstDash val="solid"/>
              </a:ln>
              <a:solidFill>
                <a:schemeClr val="accent2">
                  <a:lumMod val="40000"/>
                  <a:lumOff val="60000"/>
                </a:schemeClr>
              </a:solidFill>
              <a:effectLst/>
              <a:uLnTx/>
              <a:uFillTx/>
              <a:latin typeface="+mj-lt"/>
              <a:ea typeface="+mj-ea"/>
              <a:cs typeface="+mj-cs"/>
            </a:endParaRPr>
          </a:p>
        </p:txBody>
      </p:sp>
      <p:sp>
        <p:nvSpPr>
          <p:cNvPr id="19459" name="内容占位符 2"/>
          <p:cNvSpPr>
            <a:spLocks noGrp="1"/>
          </p:cNvSpPr>
          <p:nvPr>
            <p:ph idx="1"/>
          </p:nvPr>
        </p:nvSpPr>
        <p:spPr>
          <a:xfrm>
            <a:off x="457200" y="1000125"/>
            <a:ext cx="8229600" cy="5126038"/>
          </a:xfrm>
          <a:ln/>
        </p:spPr>
        <p:txBody>
          <a:bodyPr vert="horz" wrap="square" lIns="91440" tIns="45720" rIns="91440" bIns="45720" anchor="t" anchorCtr="0"/>
          <a:p>
            <a:pPr eaLnBrk="1" hangingPunct="1"/>
            <a:r>
              <a:rPr lang="zh-CN" altLang="en-US" sz="2400" dirty="0"/>
              <a:t>一、路基工程划分</a:t>
            </a:r>
            <a:endParaRPr lang="zh-CN" altLang="en-US" sz="2400" dirty="0"/>
          </a:p>
        </p:txBody>
      </p:sp>
      <p:graphicFrame>
        <p:nvGraphicFramePr>
          <p:cNvPr id="4" name="表格 3"/>
          <p:cNvGraphicFramePr/>
          <p:nvPr/>
        </p:nvGraphicFramePr>
        <p:xfrm>
          <a:off x="700088" y="1471613"/>
          <a:ext cx="7743825" cy="4754563"/>
        </p:xfrm>
        <a:graphic>
          <a:graphicData uri="http://schemas.openxmlformats.org/drawingml/2006/table">
            <a:tbl>
              <a:tblPr firstRow="1" bandRow="1">
                <a:tableStyleId>{5C22544A-7EE6-4342-B048-85BDC9FD1C3A}</a:tableStyleId>
              </a:tblPr>
              <a:tblGrid>
                <a:gridCol w="1151349"/>
                <a:gridCol w="2138855"/>
                <a:gridCol w="4453620"/>
              </a:tblGrid>
              <a:tr h="365736">
                <a:tc>
                  <a:txBody>
                    <a:bodyPr/>
                    <a:lstStyle/>
                    <a:p>
                      <a:pPr algn="ctr">
                        <a:buNone/>
                      </a:pPr>
                      <a:r>
                        <a:rPr lang="zh-CN" altLang="en-US" sz="1800">
                          <a:solidFill>
                            <a:srgbClr val="0070C0"/>
                          </a:solidFill>
                        </a:rPr>
                        <a:t>单位工程</a:t>
                      </a:r>
                      <a:endParaRPr lang="zh-CN" altLang="en-US" sz="1800">
                        <a:solidFill>
                          <a:srgbClr val="0070C0"/>
                        </a:solidFill>
                      </a:endParaRPr>
                    </a:p>
                  </a:txBody>
                  <a:tcPr marL="91447" marR="91447" marT="45717" marB="45717">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c>
                  <a:txBody>
                    <a:bodyPr/>
                    <a:lstStyle/>
                    <a:p>
                      <a:pPr algn="ctr">
                        <a:buNone/>
                      </a:pPr>
                      <a:r>
                        <a:rPr lang="zh-CN" altLang="en-US" sz="1800">
                          <a:solidFill>
                            <a:srgbClr val="0070C0"/>
                          </a:solidFill>
                        </a:rPr>
                        <a:t>分部工程</a:t>
                      </a:r>
                      <a:endParaRPr lang="zh-CN" altLang="en-US" sz="1800">
                        <a:solidFill>
                          <a:srgbClr val="0070C0"/>
                        </a:solidFill>
                      </a:endParaRPr>
                    </a:p>
                  </a:txBody>
                  <a:tcPr marL="91447" marR="91447" marT="45717" marB="45717">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c>
                  <a:txBody>
                    <a:bodyPr/>
                    <a:lstStyle/>
                    <a:p>
                      <a:pPr algn="ctr">
                        <a:buNone/>
                      </a:pPr>
                      <a:r>
                        <a:rPr lang="zh-CN" altLang="en-US" sz="1800">
                          <a:solidFill>
                            <a:srgbClr val="0070C0"/>
                          </a:solidFill>
                        </a:rPr>
                        <a:t>分项工程</a:t>
                      </a:r>
                      <a:endParaRPr lang="zh-CN" altLang="en-US" sz="1800">
                        <a:solidFill>
                          <a:srgbClr val="0070C0"/>
                        </a:solidFill>
                      </a:endParaRPr>
                    </a:p>
                  </a:txBody>
                  <a:tcPr marL="91447" marR="91447" marT="45717" marB="45717">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r>
              <a:tr h="640037">
                <a:tc rowSpan="6">
                  <a:txBody>
                    <a:bodyPr/>
                    <a:lstStyle/>
                    <a:p>
                      <a:pPr algn="ctr">
                        <a:buNone/>
                      </a:pPr>
                      <a:endParaRPr lang="zh-CN" altLang="en-US" sz="1800"/>
                    </a:p>
                    <a:p>
                      <a:pPr algn="ctr">
                        <a:buNone/>
                      </a:pPr>
                      <a:endParaRPr lang="zh-CN" altLang="en-US" sz="1800"/>
                    </a:p>
                    <a:p>
                      <a:pPr algn="ctr">
                        <a:buNone/>
                      </a:pPr>
                      <a:endParaRPr lang="zh-CN" altLang="en-US" sz="1800"/>
                    </a:p>
                    <a:p>
                      <a:pPr algn="ctr">
                        <a:buNone/>
                      </a:pPr>
                      <a:endParaRPr lang="zh-CN" altLang="en-US" sz="1800"/>
                    </a:p>
                    <a:p>
                      <a:pPr algn="ctr">
                        <a:buNone/>
                      </a:pPr>
                      <a:endParaRPr lang="zh-CN" altLang="en-US" sz="1800"/>
                    </a:p>
                    <a:p>
                      <a:pPr algn="ctr">
                        <a:buNone/>
                      </a:pPr>
                      <a:endParaRPr lang="zh-CN" altLang="en-US" sz="1800"/>
                    </a:p>
                    <a:p>
                      <a:pPr algn="ctr">
                        <a:buNone/>
                      </a:pPr>
                      <a:r>
                        <a:rPr lang="zh-CN" altLang="en-US" sz="1800"/>
                        <a:t>路基工程（每</a:t>
                      </a:r>
                      <a:r>
                        <a:rPr lang="en-US" altLang="zh-CN" sz="1800"/>
                        <a:t>10km</a:t>
                      </a:r>
                      <a:endParaRPr lang="en-US" altLang="zh-CN" sz="1800"/>
                    </a:p>
                    <a:p>
                      <a:pPr algn="ctr">
                        <a:buNone/>
                      </a:pPr>
                      <a:r>
                        <a:rPr lang="zh-CN" altLang="en-US" sz="1800"/>
                        <a:t>或每标段）</a:t>
                      </a:r>
                      <a:endParaRPr lang="zh-CN" altLang="en-US" sz="1800"/>
                    </a:p>
                  </a:txBody>
                  <a:tcPr marL="91447" marR="91447" marT="45717" marB="45717">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c>
                  <a:txBody>
                    <a:bodyPr/>
                    <a:lstStyle/>
                    <a:p>
                      <a:pPr algn="ctr">
                        <a:buNone/>
                      </a:pPr>
                      <a:r>
                        <a:rPr lang="zh-CN" altLang="en-US" sz="1800"/>
                        <a:t>路基土石方工程</a:t>
                      </a:r>
                      <a:r>
                        <a:rPr lang="en-US" altLang="zh-CN" sz="1800"/>
                        <a:t>*</a:t>
                      </a:r>
                      <a:r>
                        <a:rPr lang="en-US" altLang="zh-CN" sz="1800" baseline="30000">
                          <a:solidFill>
                            <a:schemeClr val="accent4"/>
                          </a:solidFill>
                          <a:uFillTx/>
                          <a:sym typeface="Wingdings" panose="05000000000000000000" charset="0"/>
                        </a:rPr>
                        <a:t></a:t>
                      </a:r>
                      <a:r>
                        <a:rPr lang="zh-CN" altLang="en-US" sz="1800"/>
                        <a:t>（</a:t>
                      </a:r>
                      <a:r>
                        <a:rPr lang="en-US" altLang="zh-CN" sz="1800"/>
                        <a:t>1-3km</a:t>
                      </a:r>
                      <a:r>
                        <a:rPr lang="zh-CN" altLang="en-US" sz="1800"/>
                        <a:t>路段）</a:t>
                      </a:r>
                      <a:r>
                        <a:rPr lang="zh-CN" altLang="en-US" sz="1800" baseline="30000">
                          <a:solidFill>
                            <a:schemeClr val="accent4"/>
                          </a:solidFill>
                          <a:uFillTx/>
                          <a:sym typeface="Wingdings" panose="05000000000000000000" charset="0"/>
                        </a:rPr>
                        <a:t></a:t>
                      </a:r>
                      <a:endParaRPr lang="zh-CN" altLang="en-US" sz="1800" baseline="30000">
                        <a:solidFill>
                          <a:schemeClr val="accent4"/>
                        </a:solidFill>
                        <a:uFillTx/>
                        <a:sym typeface="Wingdings" panose="05000000000000000000" charset="0"/>
                      </a:endParaRPr>
                    </a:p>
                  </a:txBody>
                  <a:tcPr marL="91447" marR="91447" marT="45717" marB="45717">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c>
                  <a:txBody>
                    <a:bodyPr/>
                    <a:lstStyle/>
                    <a:p>
                      <a:pPr algn="ctr">
                        <a:buNone/>
                      </a:pPr>
                      <a:r>
                        <a:rPr lang="zh-CN" altLang="en-US" sz="1800"/>
                        <a:t>土方路基</a:t>
                      </a:r>
                      <a:r>
                        <a:rPr lang="en-US" altLang="zh-CN" sz="1800"/>
                        <a:t>*</a:t>
                      </a:r>
                      <a:r>
                        <a:rPr lang="zh-CN" altLang="en-US" sz="1800"/>
                        <a:t>，石方路基</a:t>
                      </a:r>
                      <a:r>
                        <a:rPr lang="en-US" altLang="zh-CN" sz="1800"/>
                        <a:t>*</a:t>
                      </a:r>
                      <a:r>
                        <a:rPr lang="zh-CN" altLang="en-US" sz="1800"/>
                        <a:t>，软土路基</a:t>
                      </a:r>
                      <a:r>
                        <a:rPr lang="en-US" altLang="zh-CN" sz="1800"/>
                        <a:t>*</a:t>
                      </a:r>
                      <a:r>
                        <a:rPr lang="zh-CN" altLang="en-US" sz="1800"/>
                        <a:t>，土工合成材料处治层</a:t>
                      </a:r>
                      <a:r>
                        <a:rPr lang="en-US" altLang="zh-CN" sz="1800"/>
                        <a:t>*</a:t>
                      </a:r>
                      <a:r>
                        <a:rPr lang="zh-CN" altLang="en-US" sz="1800"/>
                        <a:t>等</a:t>
                      </a:r>
                      <a:endParaRPr lang="zh-CN" altLang="en-US" sz="1800"/>
                    </a:p>
                  </a:txBody>
                  <a:tcPr marL="91447" marR="91447" marT="45717" marB="45717">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r>
              <a:tr h="914339">
                <a:tc vMerge="1">
                  <a:tcPr>
                    <a:lnL w="12700">
                      <a:solidFill>
                        <a:schemeClr val="tx1"/>
                      </a:solidFill>
                      <a:prstDash val="solid"/>
                    </a:lnL>
                    <a:lnR w="12700">
                      <a:solidFill>
                        <a:schemeClr val="tx1"/>
                      </a:solidFill>
                      <a:prstDash val="solid"/>
                    </a:lnR>
                  </a:tcPr>
                </a:tc>
                <a:tc>
                  <a:txBody>
                    <a:bodyPr/>
                    <a:lstStyle/>
                    <a:p>
                      <a:pPr algn="ctr">
                        <a:buNone/>
                      </a:pPr>
                      <a:r>
                        <a:rPr lang="zh-CN" altLang="en-US" sz="1800"/>
                        <a:t>排水工程</a:t>
                      </a:r>
                      <a:endParaRPr lang="zh-CN" altLang="en-US" sz="1800"/>
                    </a:p>
                    <a:p>
                      <a:pPr algn="ctr">
                        <a:buNone/>
                      </a:pPr>
                      <a:r>
                        <a:rPr lang="zh-CN" altLang="en-US" sz="1800"/>
                        <a:t>（</a:t>
                      </a:r>
                      <a:r>
                        <a:rPr lang="en-US" altLang="zh-CN" sz="1800"/>
                        <a:t>1-3</a:t>
                      </a:r>
                      <a:r>
                        <a:rPr lang="en-US" altLang="zh-CN" sz="1800">
                          <a:sym typeface="+mn-ea"/>
                        </a:rPr>
                        <a:t>km</a:t>
                      </a:r>
                      <a:r>
                        <a:rPr lang="zh-CN" altLang="en-US" sz="1800">
                          <a:sym typeface="+mn-ea"/>
                        </a:rPr>
                        <a:t>路段）</a:t>
                      </a:r>
                      <a:endParaRPr lang="en-US" altLang="zh-CN" sz="1800"/>
                    </a:p>
                  </a:txBody>
                  <a:tcPr marL="91447" marR="91447" marT="45717" marB="45717">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c>
                  <a:txBody>
                    <a:bodyPr/>
                    <a:lstStyle/>
                    <a:p>
                      <a:pPr algn="ctr">
                        <a:buNone/>
                      </a:pPr>
                      <a:r>
                        <a:rPr lang="zh-CN" altLang="en-US" sz="1800"/>
                        <a:t>管节预制，管道基础及管节安装</a:t>
                      </a:r>
                      <a:r>
                        <a:rPr lang="en-US" altLang="zh-CN" sz="1800"/>
                        <a:t>*</a:t>
                      </a:r>
                      <a:r>
                        <a:rPr lang="zh-CN" altLang="en-US" sz="1800"/>
                        <a:t>，检查（雨水）井砌筑，土沟，浆砌排水沟</a:t>
                      </a:r>
                      <a:r>
                        <a:rPr lang="en-US" altLang="zh-CN" sz="1800"/>
                        <a:t>*</a:t>
                      </a:r>
                      <a:r>
                        <a:rPr lang="zh-CN" altLang="en-US" sz="1800"/>
                        <a:t>，盲沟，跌水，急流槽</a:t>
                      </a:r>
                      <a:r>
                        <a:rPr lang="en-US" altLang="zh-CN" sz="1800"/>
                        <a:t>*</a:t>
                      </a:r>
                      <a:r>
                        <a:rPr lang="zh-CN" altLang="en-US" sz="1800"/>
                        <a:t>，水簸萁，排水泵站等</a:t>
                      </a:r>
                      <a:endParaRPr lang="zh-CN" altLang="en-US" sz="1800"/>
                    </a:p>
                  </a:txBody>
                  <a:tcPr marL="91447" marR="91447" marT="45717" marB="45717">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r>
              <a:tr h="914339">
                <a:tc vMerge="1">
                  <a:tcPr>
                    <a:lnL w="12700">
                      <a:solidFill>
                        <a:schemeClr val="tx1"/>
                      </a:solidFill>
                      <a:prstDash val="solid"/>
                    </a:lnL>
                    <a:lnR w="12700">
                      <a:solidFill>
                        <a:schemeClr val="tx1"/>
                      </a:solidFill>
                      <a:prstDash val="solid"/>
                    </a:lnR>
                  </a:tcPr>
                </a:tc>
                <a:tc>
                  <a:txBody>
                    <a:bodyPr/>
                    <a:lstStyle/>
                    <a:p>
                      <a:pPr algn="ctr">
                        <a:buNone/>
                      </a:pPr>
                      <a:r>
                        <a:rPr lang="zh-CN" altLang="en-US" sz="1800"/>
                        <a:t>小桥及符合小桥标准的通道</a:t>
                      </a:r>
                      <a:r>
                        <a:rPr lang="en-US" altLang="zh-CN" sz="1800"/>
                        <a:t>*</a:t>
                      </a:r>
                      <a:r>
                        <a:rPr lang="zh-CN" altLang="en-US" sz="1800"/>
                        <a:t>，人行天桥，渡槽（每座）</a:t>
                      </a:r>
                      <a:endParaRPr lang="zh-CN" altLang="en-US" sz="1800"/>
                    </a:p>
                  </a:txBody>
                  <a:tcPr marL="91447" marR="91447" marT="45717" marB="45717">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c>
                  <a:txBody>
                    <a:bodyPr/>
                    <a:lstStyle/>
                    <a:p>
                      <a:pPr algn="ctr">
                        <a:buNone/>
                      </a:pPr>
                      <a:r>
                        <a:rPr lang="zh-CN" altLang="en-US" sz="1800"/>
                        <a:t>基础及下部构造*，上部构造预制、安装或浇筑*，桥面*，栏杆，人行道等</a:t>
                      </a:r>
                      <a:endParaRPr lang="zh-CN" altLang="en-US" sz="1800"/>
                    </a:p>
                  </a:txBody>
                  <a:tcPr marL="91447" marR="91447" marT="45717" marB="45717">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r>
              <a:tr h="640037">
                <a:tc vMerge="1">
                  <a:tcPr>
                    <a:lnL w="12700">
                      <a:solidFill>
                        <a:schemeClr val="tx1"/>
                      </a:solidFill>
                      <a:prstDash val="solid"/>
                    </a:lnL>
                    <a:lnR w="12700">
                      <a:solidFill>
                        <a:schemeClr val="tx1"/>
                      </a:solidFill>
                      <a:prstDash val="solid"/>
                    </a:lnR>
                  </a:tcPr>
                </a:tc>
                <a:tc>
                  <a:txBody>
                    <a:bodyPr/>
                    <a:lstStyle/>
                    <a:p>
                      <a:pPr algn="ctr">
                        <a:buNone/>
                      </a:pPr>
                      <a:r>
                        <a:rPr lang="zh-CN" altLang="en-US" sz="1800"/>
                        <a:t>涵洞、通道</a:t>
                      </a:r>
                      <a:endParaRPr lang="zh-CN" altLang="en-US" sz="1800"/>
                    </a:p>
                    <a:p>
                      <a:pPr algn="ctr">
                        <a:buNone/>
                      </a:pPr>
                      <a:r>
                        <a:rPr lang="zh-CN" altLang="en-US" sz="1800"/>
                        <a:t>(1~3km路段)</a:t>
                      </a:r>
                      <a:endParaRPr lang="zh-CN" altLang="en-US" sz="1800"/>
                    </a:p>
                  </a:txBody>
                  <a:tcPr marL="91447" marR="91447" marT="45717" marB="45717">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c>
                  <a:txBody>
                    <a:bodyPr/>
                    <a:lstStyle/>
                    <a:p>
                      <a:pPr algn="ctr">
                        <a:buNone/>
                      </a:pPr>
                      <a:r>
                        <a:rPr lang="zh-CN" altLang="en-US" sz="1800"/>
                        <a:t>基础及下部构造*，主要构件预制、安装或浇筑*，填土，总体等</a:t>
                      </a:r>
                      <a:endParaRPr lang="zh-CN" altLang="en-US" sz="1800"/>
                    </a:p>
                  </a:txBody>
                  <a:tcPr marL="91447" marR="91447" marT="45717" marB="45717">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r>
              <a:tr h="640037">
                <a:tc vMerge="1">
                  <a:tcPr>
                    <a:lnL w="12700">
                      <a:solidFill>
                        <a:schemeClr val="tx1"/>
                      </a:solidFill>
                      <a:prstDash val="solid"/>
                    </a:lnL>
                    <a:lnR w="12700">
                      <a:solidFill>
                        <a:schemeClr val="tx1"/>
                      </a:solidFill>
                      <a:prstDash val="solid"/>
                    </a:lnR>
                    <a:lnB w="12700">
                      <a:solidFill>
                        <a:schemeClr val="tx1"/>
                      </a:solidFill>
                      <a:prstDash val="solid"/>
                    </a:lnB>
                  </a:tcPr>
                </a:tc>
                <a:tc>
                  <a:txBody>
                    <a:bodyPr/>
                    <a:lstStyle/>
                    <a:p>
                      <a:pPr algn="ctr">
                        <a:buNone/>
                      </a:pPr>
                      <a:r>
                        <a:rPr lang="zh-CN" altLang="en-US" sz="1800"/>
                        <a:t>砌筑防护工程(1~3km路段)</a:t>
                      </a:r>
                      <a:endParaRPr lang="zh-CN" altLang="en-US" sz="1800"/>
                    </a:p>
                  </a:txBody>
                  <a:tcPr marL="91447" marR="91447" marT="45717" marB="45717">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c>
                  <a:txBody>
                    <a:bodyPr/>
                    <a:lstStyle/>
                    <a:p>
                      <a:pPr algn="ctr">
                        <a:buNone/>
                      </a:pPr>
                      <a:r>
                        <a:rPr lang="zh-CN" altLang="en-US" sz="1800"/>
                        <a:t>挡土墙*，墙背填土，抗滑桩*，锚喷防护*，锥、护坡，导流工程，石笼防护等</a:t>
                      </a:r>
                      <a:endParaRPr lang="zh-CN" altLang="en-US" sz="1800"/>
                    </a:p>
                  </a:txBody>
                  <a:tcPr marL="91447" marR="91447" marT="45717" marB="45717">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r>
              <a:tr h="640037">
                <a:tc vMerge="1">
                  <a:tcPr>
                    <a:lnL w="12700">
                      <a:solidFill>
                        <a:schemeClr val="tx1"/>
                      </a:solidFill>
                      <a:prstDash val="solid"/>
                    </a:lnL>
                    <a:lnR w="12700">
                      <a:solidFill>
                        <a:schemeClr val="tx1"/>
                      </a:solidFill>
                      <a:prstDash val="solid"/>
                    </a:lnR>
                    <a:lnB w="12700">
                      <a:solidFill>
                        <a:schemeClr val="tx1"/>
                      </a:solidFill>
                      <a:prstDash val="solid"/>
                    </a:lnB>
                    <a:solidFill>
                      <a:schemeClr val="accent5"/>
                    </a:solidFill>
                  </a:tcPr>
                </a:tc>
                <a:tc>
                  <a:txBody>
                    <a:bodyPr/>
                    <a:lstStyle/>
                    <a:p>
                      <a:pPr algn="ctr">
                        <a:buNone/>
                      </a:pPr>
                      <a:r>
                        <a:rPr lang="zh-CN" altLang="en-US" sz="1800"/>
                        <a:t>大型挡土墙*，组合式挡土墙*(每处)</a:t>
                      </a:r>
                      <a:endParaRPr lang="zh-CN" altLang="en-US" sz="1800"/>
                    </a:p>
                  </a:txBody>
                  <a:tcPr marL="91447" marR="91447" marT="45717" marB="45717">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c>
                  <a:txBody>
                    <a:bodyPr/>
                    <a:lstStyle/>
                    <a:p>
                      <a:pPr algn="ctr">
                        <a:buNone/>
                      </a:pPr>
                      <a:r>
                        <a:rPr lang="zh-CN" altLang="en-US" sz="1800"/>
                        <a:t>基础*，墙身*，墙背填土，构件预制*，构件安装*，筋带，锚杆、拉杆，总体*等</a:t>
                      </a:r>
                      <a:endParaRPr lang="zh-CN" altLang="en-US" sz="1800"/>
                    </a:p>
                  </a:txBody>
                  <a:tcPr marL="91447" marR="91447" marT="45717" marB="45717">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r>
            </a:tbl>
          </a:graphicData>
        </a:graphic>
      </p:graphicFrame>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rgbClr val="F7F8FB">
                <a:alpha val="100000"/>
              </a:srgbClr>
            </a:gs>
            <a:gs pos="74001">
              <a:srgbClr val="B7C1DD">
                <a:alpha val="100000"/>
              </a:srgbClr>
            </a:gs>
            <a:gs pos="83000">
              <a:srgbClr val="B7C1DD">
                <a:alpha val="100000"/>
              </a:srgbClr>
            </a:gs>
            <a:gs pos="100000">
              <a:srgbClr val="CFD6E8">
                <a:alpha val="100000"/>
              </a:srgbClr>
            </a:gs>
          </a:gsLst>
          <a:lin ang="5400000"/>
          <a:tileRect/>
        </a:gradFill>
        <a:effectLst/>
      </p:bgPr>
    </p:bg>
    <p:spTree>
      <p:nvGrpSpPr>
        <p:cNvPr id="1" name=""/>
        <p:cNvGrpSpPr/>
        <p:nvPr/>
      </p:nvGrpSpPr>
      <p:grpSpPr/>
      <p:sp>
        <p:nvSpPr>
          <p:cNvPr id="20482" name="内容占位符 2"/>
          <p:cNvSpPr>
            <a:spLocks noGrp="1"/>
          </p:cNvSpPr>
          <p:nvPr>
            <p:ph idx="1"/>
          </p:nvPr>
        </p:nvSpPr>
        <p:spPr>
          <a:xfrm>
            <a:off x="457200" y="790575"/>
            <a:ext cx="8229600" cy="5335588"/>
          </a:xfrm>
          <a:ln/>
        </p:spPr>
        <p:txBody>
          <a:bodyPr vert="horz" wrap="square" lIns="91440" tIns="45720" rIns="91440" bIns="45720" anchor="t" anchorCtr="0"/>
          <a:p>
            <a:pPr eaLnBrk="1" hangingPunct="1"/>
            <a:r>
              <a:rPr lang="zh-CN" altLang="en-US" sz="2400" dirty="0"/>
              <a:t>二、路面工程</a:t>
            </a:r>
            <a:endParaRPr lang="zh-CN" altLang="en-US" sz="2400" dirty="0"/>
          </a:p>
        </p:txBody>
      </p:sp>
      <p:graphicFrame>
        <p:nvGraphicFramePr>
          <p:cNvPr id="4" name="表格 3"/>
          <p:cNvGraphicFramePr/>
          <p:nvPr/>
        </p:nvGraphicFramePr>
        <p:xfrm>
          <a:off x="1139825" y="1855788"/>
          <a:ext cx="6654800" cy="2279650"/>
        </p:xfrm>
        <a:graphic>
          <a:graphicData uri="http://schemas.openxmlformats.org/drawingml/2006/table">
            <a:tbl>
              <a:tblPr firstRow="1" bandRow="1">
                <a:tableStyleId>{5C22544A-7EE6-4342-B048-85BDC9FD1C3A}</a:tableStyleId>
              </a:tblPr>
              <a:tblGrid>
                <a:gridCol w="2130425"/>
                <a:gridCol w="2129790"/>
                <a:gridCol w="2394585"/>
              </a:tblGrid>
              <a:tr h="594995">
                <a:tc>
                  <a:txBody>
                    <a:bodyPr/>
                    <a:lstStyle/>
                    <a:p>
                      <a:pPr algn="ctr">
                        <a:buNone/>
                      </a:pPr>
                      <a:r>
                        <a:rPr lang="zh-CN" altLang="en-US">
                          <a:solidFill>
                            <a:srgbClr val="0070C0"/>
                          </a:solidFill>
                        </a:rPr>
                        <a:t>单位工程</a:t>
                      </a:r>
                      <a:endParaRPr lang="zh-CN" altLang="en-US">
                        <a:solidFill>
                          <a:srgbClr val="0070C0"/>
                        </a:solidFill>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c>
                  <a:txBody>
                    <a:bodyPr/>
                    <a:lstStyle/>
                    <a:p>
                      <a:pPr algn="ctr">
                        <a:buNone/>
                      </a:pPr>
                      <a:r>
                        <a:rPr lang="zh-CN" altLang="en-US">
                          <a:solidFill>
                            <a:srgbClr val="0070C0"/>
                          </a:solidFill>
                        </a:rPr>
                        <a:t>分部工程</a:t>
                      </a:r>
                      <a:endParaRPr lang="zh-CN" altLang="en-US">
                        <a:solidFill>
                          <a:srgbClr val="0070C0"/>
                        </a:solidFill>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c>
                  <a:txBody>
                    <a:bodyPr/>
                    <a:lstStyle/>
                    <a:p>
                      <a:pPr algn="ctr">
                        <a:buNone/>
                      </a:pPr>
                      <a:r>
                        <a:rPr lang="zh-CN" altLang="en-US">
                          <a:solidFill>
                            <a:srgbClr val="0070C0"/>
                          </a:solidFill>
                        </a:rPr>
                        <a:t>分项工程</a:t>
                      </a:r>
                      <a:endParaRPr lang="zh-CN" altLang="en-US">
                        <a:solidFill>
                          <a:srgbClr val="0070C0"/>
                        </a:solidFill>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r>
              <a:tr h="1684655">
                <a:tc>
                  <a:txBody>
                    <a:bodyPr/>
                    <a:lstStyle/>
                    <a:p>
                      <a:pPr algn="ctr">
                        <a:buNone/>
                      </a:pPr>
                      <a:endParaRPr lang="zh-CN" altLang="en-US"/>
                    </a:p>
                    <a:p>
                      <a:pPr algn="ctr">
                        <a:buNone/>
                      </a:pPr>
                      <a:r>
                        <a:rPr lang="zh-CN" altLang="en-US"/>
                        <a:t>路面工程</a:t>
                      </a:r>
                      <a:endParaRPr lang="zh-CN" altLang="en-US"/>
                    </a:p>
                    <a:p>
                      <a:pPr algn="ctr">
                        <a:buNone/>
                      </a:pPr>
                      <a:r>
                        <a:rPr lang="zh-CN" altLang="en-US"/>
                        <a:t>（每</a:t>
                      </a:r>
                      <a:r>
                        <a:rPr lang="en-US" altLang="zh-CN"/>
                        <a:t>10km</a:t>
                      </a:r>
                      <a:r>
                        <a:rPr lang="zh-CN" altLang="en-US"/>
                        <a:t>或每标段）</a:t>
                      </a:r>
                      <a:endParaRPr lang="zh-CN" altLang="en-US"/>
                    </a:p>
                    <a:p>
                      <a:pPr algn="ct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c>
                  <a:txBody>
                    <a:bodyPr/>
                    <a:lstStyle/>
                    <a:p>
                      <a:pPr>
                        <a:buNone/>
                      </a:pPr>
                      <a:endParaRPr lang="zh-CN" altLang="en-US"/>
                    </a:p>
                    <a:p>
                      <a:pPr algn="ctr">
                        <a:buNone/>
                      </a:pPr>
                      <a:r>
                        <a:rPr lang="zh-CN" altLang="en-US"/>
                        <a:t>路面工程</a:t>
                      </a:r>
                      <a:endParaRPr lang="zh-CN" altLang="en-US"/>
                    </a:p>
                    <a:p>
                      <a:pPr algn="ctr">
                        <a:buNone/>
                      </a:pPr>
                      <a:r>
                        <a:rPr lang="zh-CN" altLang="en-US"/>
                        <a:t>（</a:t>
                      </a:r>
                      <a:r>
                        <a:rPr lang="en-US" altLang="zh-CN"/>
                        <a:t>1-3km</a:t>
                      </a:r>
                      <a:r>
                        <a:rPr lang="zh-CN" altLang="en-US"/>
                        <a:t>路段）</a:t>
                      </a:r>
                      <a:r>
                        <a:rPr lang="en-US" altLang="zh-CN"/>
                        <a:t>*</a:t>
                      </a:r>
                      <a:endParaRPr lang="en-US" altLang="zh-CN"/>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c>
                  <a:txBody>
                    <a:bodyPr/>
                    <a:lstStyle/>
                    <a:p>
                      <a:pPr>
                        <a:buNone/>
                      </a:pPr>
                      <a:r>
                        <a:rPr lang="zh-CN" altLang="en-US"/>
                        <a:t>底基层，基层*，面层*，垫层，联结层，路缘石，人行道，路肩，路面边缘排水系统等</a:t>
                      </a: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CC"/>
                    </a:solidFill>
                  </a:tcPr>
                </a:tc>
              </a:tr>
            </a:tbl>
          </a:graphicData>
        </a:graphic>
      </p:graphicFrame>
    </p:spTree>
  </p:cSld>
  <p:clrMapOvr>
    <a:masterClrMapping/>
  </p:clrMapOvr>
  <p:transition>
    <p:push/>
  </p:transition>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1.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2.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xml><?xml version="1.0" encoding="utf-8"?>
<p:tagLst xmlns:p="http://schemas.openxmlformats.org/presentationml/2006/main">
  <p:tag name="KSO_WM_SPECIAL_SOURCE" val="bdnull"/>
</p:tagLst>
</file>

<file path=ppt/tags/tag16.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9.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1.xml><?xml version="1.0" encoding="utf-8"?>
<p:tagLst xmlns:p="http://schemas.openxmlformats.org/presentationml/2006/main">
  <p:tag name="commondata" val="eyJoZGlkIjoiNDY1MmY4MTY3YzFkZTg4NGM1MWI4N2I1NTA1MWI4MWE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heme/theme1.xml><?xml version="1.0" encoding="utf-8"?>
<a:theme xmlns:a="http://schemas.openxmlformats.org/drawingml/2006/main" name="默认设计模板">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9214</Words>
  <Application>WPS 演示</Application>
  <PresentationFormat>全屏显示(4:3)</PresentationFormat>
  <Paragraphs>826</Paragraphs>
  <Slides>70</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70</vt:i4>
      </vt:variant>
    </vt:vector>
  </HeadingPairs>
  <TitlesOfParts>
    <vt:vector size="85" baseType="lpstr">
      <vt:lpstr>Arial</vt:lpstr>
      <vt:lpstr>宋体</vt:lpstr>
      <vt:lpstr>Wingdings</vt:lpstr>
      <vt:lpstr>Calibri</vt:lpstr>
      <vt:lpstr>+mn-ea</vt:lpstr>
      <vt:lpstr>Segoe Print</vt:lpstr>
      <vt:lpstr>BatangChe</vt:lpstr>
      <vt:lpstr>Malgun Gothic</vt:lpstr>
      <vt:lpstr>Wingdings</vt:lpstr>
      <vt:lpstr>微软雅黑</vt:lpstr>
      <vt:lpstr>Arial Unicode MS</vt:lpstr>
      <vt:lpstr>楷体</vt:lpstr>
      <vt:lpstr>汉仪旗黑-85S</vt:lpstr>
      <vt:lpstr>黑体</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如何规范书写施工日志 及安全日志书写</dc:title>
  <dc:creator>Administrator</dc:creator>
  <cp:lastModifiedBy>little fairy</cp:lastModifiedBy>
  <cp:revision>12</cp:revision>
  <dcterms:created xsi:type="dcterms:W3CDTF">2016-11-30T03:51:13Z</dcterms:created>
  <dcterms:modified xsi:type="dcterms:W3CDTF">2024-01-25T03:04:07Z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2052-12.1.0.16120</vt:lpwstr>
  </property>
  <property fmtid="{D5CDD505-2E9C-101B-9397-08002B2CF9AE}" pid="3" name="ICV">
    <vt:lpwstr>097C8853E98F439FAEA63222774CC230_13</vt:lpwstr>
  </property>
</Properties>
</file>