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6" r:id="rId3"/>
    <p:sldId id="318" r:id="rId5"/>
    <p:sldId id="302" r:id="rId6"/>
    <p:sldId id="259" r:id="rId7"/>
    <p:sldId id="294" r:id="rId8"/>
    <p:sldId id="295" r:id="rId9"/>
    <p:sldId id="264" r:id="rId10"/>
    <p:sldId id="298" r:id="rId11"/>
    <p:sldId id="283" r:id="rId12"/>
    <p:sldId id="297" r:id="rId13"/>
    <p:sldId id="301" r:id="rId14"/>
    <p:sldId id="303" r:id="rId15"/>
    <p:sldId id="304" r:id="rId16"/>
    <p:sldId id="296" r:id="rId17"/>
    <p:sldId id="299" r:id="rId18"/>
    <p:sldId id="300" r:id="rId19"/>
    <p:sldId id="305" r:id="rId20"/>
    <p:sldId id="320" r:id="rId21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FA"/>
    <a:srgbClr val="6FCE3A"/>
    <a:srgbClr val="990000"/>
    <a:srgbClr val="FF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9"/>
    <p:restoredTop sz="93914"/>
  </p:normalViewPr>
  <p:slideViewPr>
    <p:cSldViewPr showGuides="1">
      <p:cViewPr>
        <p:scale>
          <a:sx n="66" d="100"/>
          <a:sy n="66" d="100"/>
        </p:scale>
        <p:origin x="3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20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页眉占位符 378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37891" name="日期占位符 37890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37892" name="页脚占位符 3789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37893" name="灯片编号占位符 37892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页眉占位符 3993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39939" name="日期占位符 3993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3076" name="幻灯片图像占位符 39939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3994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9942" name="页脚占位符 3994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39943" name="灯片编号占位符 3994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4096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122" name="文本占位符 40962"/>
          <p:cNvSpPr>
            <a:spLocks noGrp="1"/>
          </p:cNvSpPr>
          <p:nvPr>
            <p:ph type="body"/>
          </p:nvPr>
        </p:nvSpPr>
        <p:spPr>
          <a:ln/>
        </p:spPr>
        <p:txBody>
          <a:bodyPr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5293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318135" y="1147445"/>
            <a:ext cx="4851400" cy="5059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3.png"/><Relationship Id="rId16" Type="http://schemas.openxmlformats.org/officeDocument/2006/relationships/tags" Target="../tags/tag8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任意多边形 188417"/>
          <p:cNvSpPr/>
          <p:nvPr userDrawn="1"/>
        </p:nvSpPr>
        <p:spPr>
          <a:xfrm>
            <a:off x="-9525" y="-9525"/>
            <a:ext cx="9156700" cy="6872288"/>
          </a:xfrm>
          <a:custGeom>
            <a:avLst/>
            <a:gdLst/>
            <a:ahLst/>
            <a:cxnLst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EFE"/>
              </a:gs>
              <a:gs pos="100000">
                <a:schemeClr val="bg1">
                  <a:alpha val="70000"/>
                </a:scheme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任意多边形 188418"/>
          <p:cNvSpPr/>
          <p:nvPr userDrawn="1"/>
        </p:nvSpPr>
        <p:spPr>
          <a:xfrm>
            <a:off x="-4762" y="5500688"/>
            <a:ext cx="1441450" cy="1358900"/>
          </a:xfrm>
          <a:custGeom>
            <a:avLst/>
            <a:gdLst/>
            <a:ahLst/>
            <a:cxnLst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直接连接符 188419"/>
          <p:cNvSpPr/>
          <p:nvPr userDrawn="1"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29" name="直接连接符 188420"/>
          <p:cNvSpPr/>
          <p:nvPr userDrawn="1"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0" name="直接连接符 188421"/>
          <p:cNvSpPr/>
          <p:nvPr userDrawn="1"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1" name="直接连接符 188422"/>
          <p:cNvSpPr/>
          <p:nvPr userDrawn="1"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2" name="直接连接符 188423"/>
          <p:cNvSpPr/>
          <p:nvPr userDrawn="1"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3" name="直接连接符 188424"/>
          <p:cNvSpPr/>
          <p:nvPr userDrawn="1"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4" name="直接连接符 188425"/>
          <p:cNvSpPr/>
          <p:nvPr userDrawn="1"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5" name="直接连接符 188426"/>
          <p:cNvSpPr/>
          <p:nvPr userDrawn="1"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6" name="直接连接符 188427"/>
          <p:cNvSpPr/>
          <p:nvPr userDrawn="1"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7" name="直接连接符 188428"/>
          <p:cNvSpPr/>
          <p:nvPr userDrawn="1"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8" name="直接连接符 188429"/>
          <p:cNvSpPr/>
          <p:nvPr userDrawn="1"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39" name="直接连接符 188430"/>
          <p:cNvSpPr/>
          <p:nvPr userDrawn="1"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0" name="直接连接符 188431"/>
          <p:cNvSpPr/>
          <p:nvPr userDrawn="1"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1" name="直接连接符 188432"/>
          <p:cNvSpPr/>
          <p:nvPr userDrawn="1"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5001"/>
              </a:schemeClr>
            </a:outerShdw>
          </a:effectLst>
        </p:spPr>
      </p:sp>
      <p:sp>
        <p:nvSpPr>
          <p:cNvPr id="1042" name="矩形 188433"/>
          <p:cNvSpPr/>
          <p:nvPr userDrawn="1"/>
        </p:nvSpPr>
        <p:spPr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</a:ln>
        </p:spPr>
        <p:txBody>
          <a:bodyPr anchor="t" anchorCtr="0"/>
          <a:p>
            <a:pPr lvl="0"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43" name="矩形 188434"/>
          <p:cNvSpPr/>
          <p:nvPr userDrawn="1"/>
        </p:nvSpPr>
        <p:spPr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</a:ln>
        </p:spPr>
        <p:txBody>
          <a:bodyPr anchor="t" anchorCtr="0"/>
          <a:p>
            <a:pPr lvl="0"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44" name="矩形 188435"/>
          <p:cNvSpPr/>
          <p:nvPr userDrawn="1"/>
        </p:nvSpPr>
        <p:spPr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t" anchorCtr="0"/>
          <a:p>
            <a:pPr lvl="0"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45" name="矩形 188436"/>
          <p:cNvSpPr/>
          <p:nvPr userDrawn="1"/>
        </p:nvSpPr>
        <p:spPr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t" anchorCtr="0"/>
          <a:p>
            <a:pPr lvl="0"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46" name="矩形 188437"/>
          <p:cNvSpPr/>
          <p:nvPr userDrawn="1"/>
        </p:nvSpPr>
        <p:spPr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 anchor="t" anchorCtr="0"/>
          <a:p>
            <a:pPr lvl="0"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47" name="矩形 188438"/>
          <p:cNvSpPr/>
          <p:nvPr userDrawn="1"/>
        </p:nvSpPr>
        <p:spPr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</a:ln>
        </p:spPr>
        <p:txBody>
          <a:bodyPr anchor="t" anchorCtr="0"/>
          <a:p>
            <a:pPr lvl="0"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48" name="矩形 188439"/>
          <p:cNvSpPr/>
          <p:nvPr userDrawn="1"/>
        </p:nvSpPr>
        <p:spPr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</a:ln>
        </p:spPr>
        <p:txBody>
          <a:bodyPr anchor="t" anchorCtr="0"/>
          <a:p>
            <a:pPr lvl="0"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49" name="文本占位符 18844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88442" name="日期占位符 18844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188443" name="页脚占位符 18844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fontAlgn="base">
              <a:buClrTx/>
            </a:pPr>
            <a:endParaRPr lang="zh-CN" altLang="en-US" strike="noStrike" noProof="1" dirty="0"/>
          </a:p>
        </p:txBody>
      </p:sp>
      <p:sp>
        <p:nvSpPr>
          <p:cNvPr id="188444" name="灯片编号占位符 18844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fontAlgn="base">
              <a:buClrTx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1053" name="任意多边形 188444"/>
          <p:cNvSpPr/>
          <p:nvPr userDrawn="1"/>
        </p:nvSpPr>
        <p:spPr>
          <a:xfrm>
            <a:off x="4041775" y="0"/>
            <a:ext cx="5105400" cy="739775"/>
          </a:xfrm>
          <a:custGeom>
            <a:avLst/>
            <a:gdLst/>
            <a:ahLst/>
            <a:cxnLst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4" name="标题 188445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pic>
        <p:nvPicPr>
          <p:cNvPr id="1055" name="图片 188446" descr="water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6" name="图片 188447" descr="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99869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4.wm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24.jpeg"/><Relationship Id="rId4" Type="http://schemas.openxmlformats.org/officeDocument/2006/relationships/tags" Target="../tags/tag17.xml"/><Relationship Id="rId3" Type="http://schemas.openxmlformats.org/officeDocument/2006/relationships/image" Target="../media/image23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3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矩形 5126"/>
          <p:cNvSpPr>
            <a:spLocks noChangeAspect="1"/>
          </p:cNvSpPr>
          <p:nvPr/>
        </p:nvSpPr>
        <p:spPr>
          <a:xfrm>
            <a:off x="2627313" y="1412875"/>
            <a:ext cx="5200650" cy="416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098" name="矩形 5128"/>
          <p:cNvSpPr/>
          <p:nvPr/>
        </p:nvSpPr>
        <p:spPr>
          <a:xfrm>
            <a:off x="2627313" y="1557338"/>
            <a:ext cx="5761037" cy="32400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anchor="ctr" anchorCtr="0"/>
          <a:p>
            <a:r>
              <a:rPr lang="zh-CN" altLang="en-US" sz="7200" dirty="0">
                <a:solidFill>
                  <a:srgbClr val="0000FF"/>
                </a:solidFill>
                <a:latin typeface="Times New Roman" panose="02020603050405020304" pitchFamily="18" charset="0"/>
                <a:ea typeface="方正小标宋简体" pitchFamily="65" charset="-122"/>
              </a:rPr>
              <a:t>极端天气防护</a:t>
            </a:r>
            <a:endParaRPr lang="zh-CN" altLang="en-US" sz="7200" dirty="0">
              <a:solidFill>
                <a:srgbClr val="0000FF"/>
              </a:solidFill>
              <a:latin typeface="Times New Roman" panose="02020603050405020304" pitchFamily="18" charset="0"/>
              <a:ea typeface="方正小标宋简体" pitchFamily="65" charset="-122"/>
            </a:endParaRPr>
          </a:p>
        </p:txBody>
      </p:sp>
      <p:sp>
        <p:nvSpPr>
          <p:cNvPr id="4099" name="任意多边形 5141"/>
          <p:cNvSpPr/>
          <p:nvPr/>
        </p:nvSpPr>
        <p:spPr>
          <a:xfrm>
            <a:off x="-4762" y="5500688"/>
            <a:ext cx="1441450" cy="1358900"/>
          </a:xfrm>
          <a:custGeom>
            <a:avLst/>
            <a:gdLst/>
            <a:ahLst/>
            <a:cxnLst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4100" name="图片 5140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2" descr="j01367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" y="2146300"/>
            <a:ext cx="2184400" cy="3608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5796439" y="41488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5458939" y="5084779"/>
            <a:ext cx="675000" cy="675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6391275" y="508523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7323611" y="50847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212997"/>
          <p:cNvSpPr>
            <a:spLocks noGrp="1"/>
          </p:cNvSpPr>
          <p:nvPr>
            <p:ph type="title"/>
          </p:nvPr>
        </p:nvSpPr>
        <p:spPr>
          <a:xfrm>
            <a:off x="393700" y="333375"/>
            <a:ext cx="6770688" cy="927100"/>
          </a:xfrm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暴雨</a:t>
            </a:r>
            <a:endParaRPr lang="en-US" altLang="zh-CN" b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4" name="矩形 212999"/>
          <p:cNvSpPr/>
          <p:nvPr/>
        </p:nvSpPr>
        <p:spPr>
          <a:xfrm>
            <a:off x="323850" y="1341438"/>
            <a:ext cx="8459788" cy="47894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1333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尽量减少外出，关闭门窗，出门要带好雨具，防止淋雨受凉，感冒。　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 indent="1333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应尽量停止室外活动，找室内或安全地方避雨。不要骑自行车，以防路滑摔倒。由于能见度差，横穿马路或沿公路行走时，要防止被机动车撞伤。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 indent="1333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下大雨或暴雨时，不要在山上旅游，以防路滑坠入深沟。不要在河中游泳，防止被洪水卷走。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 indent="1333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若遇到山洪或听到山洪警报时，要立即往丘陵高处走，注意避免渡河，注意防止山体滑坡、滚石、泥石流的伤害；来不及转移要立即爬上楼房、高屋、大树等暂时避险待援；不要单身游水转移</a:t>
            </a:r>
            <a:r>
              <a:rPr lang="zh-CN" altLang="en-US" dirty="0">
                <a:latin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218113"/>
          <p:cNvSpPr/>
          <p:nvPr/>
        </p:nvSpPr>
        <p:spPr>
          <a:xfrm>
            <a:off x="468313" y="1228725"/>
            <a:ext cx="8135937" cy="31686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出行遇到暴雨时应尽可能绕过积水严重的路面，如需在积水中行走要注意观察，贴近建筑物行走，防止跌入地井地坑。市区驾车行驶途中如遇到路面或立交桥下积水过深时应尽量绕行，避免存在侥幸心理强行通过。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br>
              <a:rPr lang="zh-CN" altLang="en-US" sz="2800" dirty="0">
                <a:latin typeface="楷体_GB2312" pitchFamily="49" charset="-122"/>
                <a:ea typeface="楷体_GB2312" pitchFamily="49" charset="-122"/>
              </a:rPr>
            </a:b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338" name="图片 218114" descr="W0200907082733475033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3933825"/>
            <a:ext cx="3816350" cy="253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矩形 218115"/>
          <p:cNvSpPr/>
          <p:nvPr/>
        </p:nvSpPr>
        <p:spPr>
          <a:xfrm>
            <a:off x="0" y="5949950"/>
            <a:ext cx="216217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！危险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0" name="标题 218116"/>
          <p:cNvSpPr>
            <a:spLocks noGrp="1"/>
          </p:cNvSpPr>
          <p:nvPr>
            <p:ph type="title"/>
          </p:nvPr>
        </p:nvSpPr>
        <p:spPr>
          <a:xfrm>
            <a:off x="393700" y="333375"/>
            <a:ext cx="6770688" cy="927100"/>
          </a:xfrm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暴雨</a:t>
            </a:r>
            <a:endParaRPr lang="en-US" altLang="zh-CN" b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41" name="图片 218117" descr="124713031848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33825"/>
            <a:ext cx="3924300" cy="254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222212"/>
          <p:cNvSpPr>
            <a:spLocks noGrp="1"/>
          </p:cNvSpPr>
          <p:nvPr>
            <p:ph type="title"/>
          </p:nvPr>
        </p:nvSpPr>
        <p:spPr>
          <a:xfrm>
            <a:off x="393700" y="333375"/>
            <a:ext cx="6770688" cy="927100"/>
          </a:xfrm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暴雨</a:t>
            </a:r>
            <a:endParaRPr lang="en-US" altLang="zh-CN" b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2" name="矩形 222214"/>
          <p:cNvSpPr/>
          <p:nvPr/>
        </p:nvSpPr>
        <p:spPr>
          <a:xfrm>
            <a:off x="323850" y="1125538"/>
            <a:ext cx="8424863" cy="6048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自驾车出行遇到暴雨、山洪、经过洪水冲毁路段时：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3" name="矩形 222215"/>
          <p:cNvSpPr/>
          <p:nvPr/>
        </p:nvSpPr>
        <p:spPr>
          <a:xfrm>
            <a:off x="395288" y="1752600"/>
            <a:ext cx="8207375" cy="4321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打开汽车小灯，握好方向盘，小心驾驶，注意行人，低速行驶，慎用制动。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不熟悉的路况，不了解积水深度，不要轻易地让汽车涉水。遇特大暴雨时，千万不要冒险行驶，应选择较高的安全地带停车。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突遇山洪，在未淹深时，紧闭窗户，把车迎洪水开过去，不能让洪水冲到侧面，以免被掀翻卷走。出现熄火，如果水还在不断上涨，应立即弃车。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不要企图穿越被洪水淹没的公路。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223233"/>
          <p:cNvSpPr>
            <a:spLocks noGrp="1"/>
          </p:cNvSpPr>
          <p:nvPr>
            <p:ph type="title"/>
          </p:nvPr>
        </p:nvSpPr>
        <p:spPr>
          <a:xfrm>
            <a:off x="393700" y="333375"/>
            <a:ext cx="6770688" cy="927100"/>
          </a:xfrm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暴雨</a:t>
            </a:r>
            <a:endParaRPr lang="en-US" altLang="zh-CN" b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6" name="矩形 223236"/>
          <p:cNvSpPr/>
          <p:nvPr/>
        </p:nvSpPr>
        <p:spPr>
          <a:xfrm>
            <a:off x="515938" y="1376363"/>
            <a:ext cx="8232775" cy="47894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特殊情况汽车涉水行驶前，必须仔细查看水的深度、流速和水底情况以及进、出水域的宽窄和道路情况，由此来判断是否能安全地通过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采用挂低档、少加油、慢而匀速行驶的方法通过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行进中要看远顾近，尽量注视远处的固定目标，双手握住方向盘正直前进。不能注视水流或浪花，以免晃乱视线产生错觉，使车辆偏离正常的涉水路线而发生意外。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多车涉水时，绝不可同时下水，应待前车到达彼岸后，后面的车才可下水，以防前车因故障停车，迫使后车也停在水中，导致进退两难。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矩形 211972"/>
          <p:cNvSpPr/>
          <p:nvPr/>
        </p:nvSpPr>
        <p:spPr>
          <a:xfrm>
            <a:off x="5867400" y="5300663"/>
            <a:ext cx="26654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！危险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" name="标题 211973"/>
          <p:cNvSpPr>
            <a:spLocks noGrp="1"/>
          </p:cNvSpPr>
          <p:nvPr>
            <p:ph type="title"/>
          </p:nvPr>
        </p:nvSpPr>
        <p:spPr>
          <a:xfrm>
            <a:off x="393700" y="333375"/>
            <a:ext cx="6842125" cy="927100"/>
          </a:xfrm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冰雹</a:t>
            </a:r>
            <a:endParaRPr lang="zh-CN" altLang="en-US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1" name="矩形 211976"/>
          <p:cNvSpPr/>
          <p:nvPr/>
        </p:nvSpPr>
        <p:spPr>
          <a:xfrm>
            <a:off x="468313" y="1196975"/>
            <a:ext cx="7561262" cy="4537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关好门窗。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妥善安置易受冰雹大风影响的室外物品。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户外作业人员暂停作业，到安全地方暂避。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暂停户外活动，勿随意出行。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注意防御冰雹天气伴随的雷电灾害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Times New Roman" panose="02020603050405020304" pitchFamily="18" charset="0"/>
                <a:ea typeface="楷体_GB2312" pitchFamily="49" charset="-122"/>
              </a:rPr>
              <a:t>户外人员不要在电线杆、大树下躲避冰雹，可把木板或盆、筐一类器具顶在头上，以防止被冰雹砸伤。</a:t>
            </a:r>
            <a:endParaRPr lang="zh-CN" altLang="en-US" sz="2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7412" name="图片 2119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5375" y="5229225"/>
            <a:ext cx="5146675" cy="1503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矩形 216065"/>
          <p:cNvSpPr/>
          <p:nvPr/>
        </p:nvSpPr>
        <p:spPr>
          <a:xfrm>
            <a:off x="5867400" y="5300663"/>
            <a:ext cx="26654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！危险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4" name="标题 216066"/>
          <p:cNvSpPr>
            <a:spLocks noGrp="1"/>
          </p:cNvSpPr>
          <p:nvPr>
            <p:ph type="title"/>
          </p:nvPr>
        </p:nvSpPr>
        <p:spPr>
          <a:xfrm>
            <a:off x="393700" y="333375"/>
            <a:ext cx="7058025" cy="927100"/>
          </a:xfrm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冰雹</a:t>
            </a:r>
            <a:endParaRPr lang="zh-CN" altLang="en-US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5" name="矩形 216067"/>
          <p:cNvSpPr/>
          <p:nvPr/>
        </p:nvSpPr>
        <p:spPr>
          <a:xfrm>
            <a:off x="4787900" y="1820863"/>
            <a:ext cx="4284663" cy="36814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出行时如遇到冰雹应及时躲避到建筑物或坚固的遮挡物下，无遮挡物时应躲到背风处，双臂交叉护住头脸部，屈体下蹲，尽量减少身体暴露部位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注意地面积雹以防滑倒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436" name="图片 216068" descr="00100U1E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341438"/>
            <a:ext cx="3887788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216069" descr="010509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005263"/>
            <a:ext cx="3959225" cy="2592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217089"/>
          <p:cNvSpPr/>
          <p:nvPr/>
        </p:nvSpPr>
        <p:spPr>
          <a:xfrm>
            <a:off x="5867400" y="5300663"/>
            <a:ext cx="26654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！危险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8" name="标题 217090"/>
          <p:cNvSpPr>
            <a:spLocks noGrp="1"/>
          </p:cNvSpPr>
          <p:nvPr>
            <p:ph type="title"/>
          </p:nvPr>
        </p:nvSpPr>
        <p:spPr>
          <a:xfrm>
            <a:off x="393700" y="333375"/>
            <a:ext cx="6842125" cy="927100"/>
          </a:xfrm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沙尘暴</a:t>
            </a:r>
            <a:endParaRPr lang="zh-CN" altLang="en-US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9" name="矩形 217094"/>
          <p:cNvSpPr/>
          <p:nvPr/>
        </p:nvSpPr>
        <p:spPr>
          <a:xfrm>
            <a:off x="395288" y="1484313"/>
            <a:ext cx="5689600" cy="47894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关好门窗，尽量减少外出，停止户外活动；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来不及进入室内，应在矮墙、高坡等背风处躲避，戴口罩或用纱巾、衣服等蒙住头脸，防止吸入沙尘和迷眼；突遇强沙尘暴，应寻找安全地点就地躲避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骑车、开车要减速慢行，远离树木和广告牌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小孩要远离水渠、水沟、水库等，避免落水发生溺水事故。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460" name="图片 2170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1484313"/>
            <a:ext cx="2879725" cy="4897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矩形 224257"/>
          <p:cNvSpPr/>
          <p:nvPr/>
        </p:nvSpPr>
        <p:spPr>
          <a:xfrm>
            <a:off x="5867400" y="5300663"/>
            <a:ext cx="26654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！危险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2" name="标题 224258"/>
          <p:cNvSpPr>
            <a:spLocks noGrp="1"/>
          </p:cNvSpPr>
          <p:nvPr>
            <p:ph type="title"/>
          </p:nvPr>
        </p:nvSpPr>
        <p:spPr>
          <a:xfrm>
            <a:off x="393700" y="333375"/>
            <a:ext cx="6842125" cy="927100"/>
          </a:xfrm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沙尘暴</a:t>
            </a:r>
            <a:endParaRPr lang="zh-CN" altLang="en-US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3" name="矩形 224262"/>
          <p:cNvSpPr/>
          <p:nvPr/>
        </p:nvSpPr>
        <p:spPr>
          <a:xfrm>
            <a:off x="395288" y="1181100"/>
            <a:ext cx="56896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沙尘暴中行车，应注意：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4" name="DefaultOcx"/>
          <p:cNvPicPr/>
          <p:nvPr/>
        </p:nvPicPr>
        <p:blipFill>
          <a:blip r:embed="rId1"/>
          <a:stretch>
            <a:fillRect/>
          </a:stretch>
        </p:blipFill>
        <p:spPr>
          <a:xfrm>
            <a:off x="-1654175" y="3200400"/>
            <a:ext cx="914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HTMLHidden1"/>
          <p:cNvPicPr/>
          <p:nvPr/>
        </p:nvPicPr>
        <p:blipFill>
          <a:blip r:embed="rId2"/>
          <a:stretch>
            <a:fillRect/>
          </a:stretch>
        </p:blipFill>
        <p:spPr>
          <a:xfrm>
            <a:off x="-1654175" y="3200400"/>
            <a:ext cx="914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HTMLHidden2"/>
          <p:cNvPicPr/>
          <p:nvPr/>
        </p:nvPicPr>
        <p:blipFill>
          <a:blip r:embed="rId3"/>
          <a:stretch>
            <a:fillRect/>
          </a:stretch>
        </p:blipFill>
        <p:spPr>
          <a:xfrm>
            <a:off x="-1654175" y="3200400"/>
            <a:ext cx="914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HTMLHidden3"/>
          <p:cNvPicPr/>
          <p:nvPr/>
        </p:nvPicPr>
        <p:blipFill>
          <a:blip r:embed="rId4"/>
          <a:stretch>
            <a:fillRect/>
          </a:stretch>
        </p:blipFill>
        <p:spPr>
          <a:xfrm>
            <a:off x="-1654175" y="3200400"/>
            <a:ext cx="9144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224267"/>
          <p:cNvSpPr/>
          <p:nvPr/>
        </p:nvSpPr>
        <p:spPr>
          <a:xfrm>
            <a:off x="323850" y="1990725"/>
            <a:ext cx="8424863" cy="39354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沙尘天气开车应打开示宽灯、雾灯、尾灯，降低车速，多鸣喇叭以警示周围车辆，严密观察行人动态。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关严门窗，空调使用内循环模式。风尘特别大时，应将车停靠在道路的上风处，车头背向风尘。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严格遵守各行其道的原则，不要占道行驶，注意观察前方道路两旁行人及非机动车情况，防止撞人事故。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注意避让大型货车。特别注意大型货车行驶中产生的侧向风对自己车的影响。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9704" y="2186071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92800" y="3968750"/>
            <a:ext cx="293624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9FBFA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18200" y="4231005"/>
            <a:ext cx="101917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rgbClr val="F9FBF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rgbClr val="F9FBF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rgbClr val="F9FBFA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rgbClr val="F9FB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06216" y="4292147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1778" y="3320229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47535" y="4907915"/>
            <a:ext cx="81089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rgbClr val="F9FBFA"/>
                </a:solidFill>
              </a:rPr>
              <a:t>微信公众号</a:t>
            </a:r>
            <a:endParaRPr lang="zh-CN" altLang="en-US" sz="825" dirty="0">
              <a:solidFill>
                <a:srgbClr val="F9FBF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rgbClr val="F9FBFA"/>
                </a:solidFill>
              </a:rPr>
              <a:t>抖音</a:t>
            </a:r>
            <a:endParaRPr lang="zh-CN" altLang="en-US" sz="825" dirty="0">
              <a:solidFill>
                <a:srgbClr val="F9FBFA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35" y="1714500"/>
            <a:ext cx="598424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99869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圆角矩形 221186"/>
          <p:cNvSpPr/>
          <p:nvPr/>
        </p:nvSpPr>
        <p:spPr>
          <a:xfrm rot="5400000">
            <a:off x="3741738" y="1230313"/>
            <a:ext cx="1152525" cy="49688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1C1C1">
                  <a:alpha val="98000"/>
                </a:srgbClr>
              </a:gs>
              <a:gs pos="50000">
                <a:srgbClr val="F8F8F8"/>
              </a:gs>
              <a:gs pos="100000">
                <a:srgbClr val="C1C1C1">
                  <a:alpha val="98000"/>
                </a:srgbClr>
              </a:gs>
            </a:gsLst>
            <a:lin ang="5400000" scaled="1"/>
            <a:tileRect/>
          </a:gradFill>
          <a:ln w="57150" cap="flat" cmpd="thinThick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2" dir="16200000">
              <a:srgbClr val="1C1C1C">
                <a:alpha val="50000"/>
              </a:srgbClr>
            </a:prstShdw>
          </a:effectLst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146" name="圆角矩形 221187"/>
          <p:cNvSpPr/>
          <p:nvPr/>
        </p:nvSpPr>
        <p:spPr>
          <a:xfrm rot="5400000">
            <a:off x="3773488" y="-173037"/>
            <a:ext cx="1085850" cy="496570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1C1C1">
                  <a:alpha val="98000"/>
                </a:srgbClr>
              </a:gs>
              <a:gs pos="50000">
                <a:srgbClr val="F8F8F8"/>
              </a:gs>
              <a:gs pos="100000">
                <a:srgbClr val="C1C1C1">
                  <a:alpha val="98000"/>
                </a:srgbClr>
              </a:gs>
            </a:gsLst>
            <a:lin ang="5400000" scaled="1"/>
            <a:tileRect/>
          </a:gradFill>
          <a:ln w="57150" cap="flat" cmpd="thinThick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2" dir="16200000">
              <a:srgbClr val="1C1C1C">
                <a:alpha val="50000"/>
              </a:srgbClr>
            </a:prstShdw>
          </a:effectLst>
        </p:spPr>
        <p:txBody>
          <a:bodyPr anchor="t" anchorCtr="0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6147" name="图片 221188" descr="O_chevron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0" y="2152650"/>
            <a:ext cx="3635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221190" descr="O_chevron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0" y="3521075"/>
            <a:ext cx="363538" cy="41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221191"/>
          <p:cNvSpPr txBox="1"/>
          <p:nvPr/>
        </p:nvSpPr>
        <p:spPr>
          <a:xfrm>
            <a:off x="2484438" y="2057400"/>
            <a:ext cx="367188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  极端天气事件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50" name="文本框 221192"/>
          <p:cNvSpPr txBox="1"/>
          <p:nvPr/>
        </p:nvSpPr>
        <p:spPr>
          <a:xfrm>
            <a:off x="2771775" y="3425825"/>
            <a:ext cx="360045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极端天气防护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1195" name="圆角矩形 221194"/>
          <p:cNvSpPr/>
          <p:nvPr/>
        </p:nvSpPr>
        <p:spPr>
          <a:xfrm rot="5400000">
            <a:off x="1147763" y="4619625"/>
            <a:ext cx="1085850" cy="144145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1C1C1">
                  <a:alpha val="98000"/>
                </a:srgbClr>
              </a:gs>
              <a:gs pos="50000">
                <a:srgbClr val="F8F8F8"/>
              </a:gs>
              <a:gs pos="100000">
                <a:srgbClr val="C1C1C1">
                  <a:alpha val="98000"/>
                </a:srgbClr>
              </a:gs>
            </a:gsLst>
            <a:lin ang="5400000" scaled="1"/>
            <a:tileRect/>
          </a:gradFill>
          <a:ln w="57150" cap="flat" cmpd="thinThick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2" dir="16200000">
              <a:srgbClr val="1C1C1C">
                <a:alpha val="50000"/>
              </a:srgbClr>
            </a:prstShdw>
          </a:effectLst>
        </p:spPr>
        <p:txBody>
          <a:bodyPr rot="10800000" vert="eaVert" wrap="none" anchor="ctr" anchorCtr="0"/>
          <a:p>
            <a:pPr algn="ctr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雷电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1196" name="圆角矩形 221195"/>
          <p:cNvSpPr/>
          <p:nvPr/>
        </p:nvSpPr>
        <p:spPr>
          <a:xfrm rot="5400000">
            <a:off x="2876550" y="4619625"/>
            <a:ext cx="1085850" cy="144145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1C1C1">
                  <a:alpha val="98000"/>
                </a:srgbClr>
              </a:gs>
              <a:gs pos="50000">
                <a:srgbClr val="F8F8F8"/>
              </a:gs>
              <a:gs pos="100000">
                <a:srgbClr val="C1C1C1">
                  <a:alpha val="98000"/>
                </a:srgbClr>
              </a:gs>
            </a:gsLst>
            <a:lin ang="5400000" scaled="1"/>
            <a:tileRect/>
          </a:gradFill>
          <a:ln w="57150" cap="flat" cmpd="thinThick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2" dir="16200000">
              <a:srgbClr val="1C1C1C">
                <a:alpha val="50000"/>
              </a:srgbClr>
            </a:prstShdw>
          </a:effectLst>
        </p:spPr>
        <p:txBody>
          <a:bodyPr rot="10800000" vert="eaVert" wrap="none" anchor="ctr" anchorCtr="0"/>
          <a:p>
            <a:pPr algn="ctr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暴雨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1197" name="圆角矩形 221196"/>
          <p:cNvSpPr/>
          <p:nvPr/>
        </p:nvSpPr>
        <p:spPr>
          <a:xfrm rot="5400000">
            <a:off x="4603750" y="4619625"/>
            <a:ext cx="1085850" cy="144145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1C1C1">
                  <a:alpha val="98000"/>
                </a:srgbClr>
              </a:gs>
              <a:gs pos="50000">
                <a:srgbClr val="F8F8F8"/>
              </a:gs>
              <a:gs pos="100000">
                <a:srgbClr val="C1C1C1">
                  <a:alpha val="98000"/>
                </a:srgbClr>
              </a:gs>
            </a:gsLst>
            <a:lin ang="5400000" scaled="1"/>
            <a:tileRect/>
          </a:gradFill>
          <a:ln w="57150" cap="flat" cmpd="thinThick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2" dir="16200000">
              <a:srgbClr val="1C1C1C">
                <a:alpha val="50000"/>
              </a:srgbClr>
            </a:prstShdw>
          </a:effectLst>
        </p:spPr>
        <p:txBody>
          <a:bodyPr rot="10800000" vert="eaVert" wrap="none" anchor="ctr" anchorCtr="0"/>
          <a:p>
            <a:pPr algn="ctr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冰雹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1198" name="圆角矩形 221197"/>
          <p:cNvSpPr/>
          <p:nvPr/>
        </p:nvSpPr>
        <p:spPr>
          <a:xfrm rot="5400000">
            <a:off x="6477000" y="4619625"/>
            <a:ext cx="1085850" cy="144145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C1C1C1">
                  <a:alpha val="98000"/>
                </a:srgbClr>
              </a:gs>
              <a:gs pos="50000">
                <a:srgbClr val="F8F8F8"/>
              </a:gs>
              <a:gs pos="100000">
                <a:srgbClr val="C1C1C1">
                  <a:alpha val="98000"/>
                </a:srgbClr>
              </a:gs>
            </a:gsLst>
            <a:lin ang="5400000" scaled="1"/>
            <a:tileRect/>
          </a:gradFill>
          <a:ln w="57150" cap="flat" cmpd="thinThick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2" dir="16200000">
              <a:srgbClr val="1C1C1C">
                <a:alpha val="50000"/>
              </a:srgbClr>
            </a:prstShdw>
          </a:effectLst>
        </p:spPr>
        <p:txBody>
          <a:bodyPr rot="10800000" vert="eaVert" wrap="none" anchor="ctr" anchorCtr="0"/>
          <a:p>
            <a:pPr algn="ctr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沙尘暴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5" grpId="0" animBg="1"/>
      <p:bldP spid="221196" grpId="0" animBg="1"/>
      <p:bldP spid="221197" grpId="0" animBg="1"/>
      <p:bldP spid="221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矩形 149511"/>
          <p:cNvSpPr/>
          <p:nvPr/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 anchorCtr="0"/>
          <a:p>
            <a:endParaRPr lang="en-US" altLang="zh-CN" sz="4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0" name="标题 149512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927100"/>
          </a:xfrm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极端天气事件</a:t>
            </a:r>
            <a:endParaRPr lang="zh-CN" altLang="en-US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矩形 149583"/>
          <p:cNvSpPr/>
          <p:nvPr/>
        </p:nvSpPr>
        <p:spPr>
          <a:xfrm>
            <a:off x="733425" y="3946525"/>
            <a:ext cx="7726363" cy="2143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   进入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2012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月以来，新疆巴州、和静、尼勒克县等地先后遭遇暴雨冰雹和洪灾等强对流天气，造成数万农田被毁，农户房屋损坏。共发生九起自然灾害，导致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人死亡。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2" name="矩形 149584"/>
          <p:cNvSpPr/>
          <p:nvPr/>
        </p:nvSpPr>
        <p:spPr>
          <a:xfrm>
            <a:off x="684213" y="1385888"/>
            <a:ext cx="7726362" cy="26558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   雷雨、大风（沙尘暴）、冰雹和短时强降水等强对流天气，会造成城市道路积水、交通瘫痪、电线或广告牌坍塌等等事故，不仅给出行造成严重影响，而且会导致财产损失，甚至发生人身伤亡事故。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矩形 208897"/>
          <p:cNvSpPr/>
          <p:nvPr/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 anchorCtr="0"/>
          <a:p>
            <a:endParaRPr lang="en-US" altLang="zh-CN" sz="4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标题 208898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927100"/>
          </a:xfrm>
          <a:ln/>
        </p:spPr>
        <p:txBody>
          <a:bodyPr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极端天气事件</a:t>
            </a:r>
            <a:endParaRPr lang="zh-CN" altLang="en-US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195" name="图片 208900" descr="4487fcd79f1c1136d6672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692150"/>
            <a:ext cx="4392613" cy="309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208901" descr="4487fcd79f1c1137815e0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3716338"/>
            <a:ext cx="4392613" cy="297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矩形 208902"/>
          <p:cNvSpPr/>
          <p:nvPr/>
        </p:nvSpPr>
        <p:spPr>
          <a:xfrm>
            <a:off x="468313" y="1341438"/>
            <a:ext cx="3455987" cy="47894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日，巴州地区库尔勒市、和静县突降暴雨，短短两个半小时的降雨量超过当地的年降水量，并刷新当地有史以来的日降水量极值。此次暴雨致使梨城大量路段出现了严重的积沙和积水，严重影响市民出行。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矩形 209921"/>
          <p:cNvSpPr/>
          <p:nvPr/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 anchorCtr="0"/>
          <a:p>
            <a:endParaRPr lang="en-US" altLang="zh-CN" sz="4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18" name="标题 209922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927100"/>
          </a:xfrm>
          <a:ln/>
        </p:spPr>
        <p:txBody>
          <a:bodyPr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极端天气事件</a:t>
            </a:r>
            <a:endParaRPr lang="zh-CN" altLang="en-US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Host Control  209926"/>
          <p:cNvSpPr/>
          <p:nvPr/>
        </p:nvSpPr>
        <p:spPr>
          <a:xfrm>
            <a:off x="-4498975" y="2971800"/>
            <a:ext cx="914400" cy="914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220" name="矩形 209927"/>
          <p:cNvSpPr/>
          <p:nvPr/>
        </p:nvSpPr>
        <p:spPr>
          <a:xfrm>
            <a:off x="684213" y="4437063"/>
            <a:ext cx="7920037" cy="20129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90000"/>
              </a:lnSpc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日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时左右，和静县、和硕县出现罕见的冰雹</a:t>
            </a:r>
            <a:r>
              <a:rPr lang="zh-CN" altLang="en-US" dirty="0">
                <a:latin typeface="Times New Roman" panose="02020603050405020304" pitchFamily="18" charset="0"/>
              </a:rPr>
              <a:t>大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雨天气。直径约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公分大小的冰雹持续了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分钟左右，冰雹伴随雷雨，民众被这突发而来的冰雹袭击躲避不及，农民田地农作物受损严重。和静县全县直接经济损失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5000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多万元。 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9221" name="图片 209928" descr="psbe1"/>
          <p:cNvPicPr>
            <a:picLocks noChangeAspect="1"/>
          </p:cNvPicPr>
          <p:nvPr/>
        </p:nvPicPr>
        <p:blipFill>
          <a:blip r:embed="rId1">
            <a:lum bright="22000" contrast="22000"/>
          </a:blip>
          <a:stretch>
            <a:fillRect/>
          </a:stretch>
        </p:blipFill>
        <p:spPr>
          <a:xfrm>
            <a:off x="468313" y="1341438"/>
            <a:ext cx="4032250" cy="2806700"/>
          </a:xfrm>
          <a:prstGeom prst="rect">
            <a:avLst/>
          </a:prstGeom>
          <a:noFill/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222" name="图片 209929" descr="psbe15"/>
          <p:cNvPicPr>
            <a:picLocks noChangeAspect="1"/>
          </p:cNvPicPr>
          <p:nvPr/>
        </p:nvPicPr>
        <p:blipFill>
          <a:blip r:embed="rId2">
            <a:lum bright="4001" contrast="38000"/>
          </a:blip>
          <a:stretch>
            <a:fillRect/>
          </a:stretch>
        </p:blipFill>
        <p:spPr>
          <a:xfrm>
            <a:off x="4572000" y="1341438"/>
            <a:ext cx="4032250" cy="2809875"/>
          </a:xfrm>
          <a:prstGeom prst="rect">
            <a:avLst/>
          </a:prstGeom>
          <a:noFill/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55653"/>
          <p:cNvSpPr>
            <a:spLocks noGrp="1"/>
          </p:cNvSpPr>
          <p:nvPr>
            <p:ph type="title"/>
          </p:nvPr>
        </p:nvSpPr>
        <p:spPr>
          <a:xfrm>
            <a:off x="393700" y="333375"/>
            <a:ext cx="6265863" cy="927100"/>
          </a:xfrm>
          <a:ln/>
        </p:spPr>
        <p:txBody>
          <a:bodyPr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endParaRPr lang="en-US" altLang="zh-CN" b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2" name="Text Box 18"/>
          <p:cNvSpPr txBox="1"/>
          <p:nvPr/>
        </p:nvSpPr>
        <p:spPr>
          <a:xfrm>
            <a:off x="2843213" y="1628775"/>
            <a:ext cx="3462337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endParaRPr lang="en-US" altLang="zh-CN" sz="3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3" name="矩形 155730"/>
          <p:cNvSpPr/>
          <p:nvPr/>
        </p:nvSpPr>
        <p:spPr>
          <a:xfrm>
            <a:off x="539750" y="1817688"/>
            <a:ext cx="8135938" cy="2486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4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   我们一定要有防灾减灾的意识，在遇到雷雨、大风、强降雨或冰雹时应该高度重视自身的安全。在遇到以上灾害天气时尽量不要外出，如在户外则应</a:t>
            </a:r>
            <a:r>
              <a:rPr lang="zh-CN" altLang="en-US" dirty="0">
                <a:latin typeface="Times New Roman" panose="02020603050405020304" pitchFamily="18" charset="0"/>
              </a:rPr>
              <a:t>加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倍注意防护。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215041"/>
          <p:cNvSpPr/>
          <p:nvPr/>
        </p:nvSpPr>
        <p:spPr>
          <a:xfrm>
            <a:off x="5867400" y="5300663"/>
            <a:ext cx="26654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！危险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标题 215042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雷电</a:t>
            </a:r>
            <a:endParaRPr lang="zh-CN" altLang="en-US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矩形 215069"/>
          <p:cNvSpPr/>
          <p:nvPr/>
        </p:nvSpPr>
        <p:spPr>
          <a:xfrm>
            <a:off x="395288" y="1647825"/>
            <a:ext cx="8424862" cy="3381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在路上避雨时勿靠近孤立的高楼、电杆、烟囱、房角房檐，更不能站在空旷的高地上或到大树下躲雨。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远离开阔地带的金属物品（拖拉机、农具、摩托车、自行车等）。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不要去山顶、开阔地、海滩或船只上；不要待在开阔地单独的屋棚或其他小建筑内。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拔掉家用电器的电源。    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268" name="图片 2150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8038" y="4941888"/>
            <a:ext cx="5472112" cy="1725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矩形 196625"/>
          <p:cNvSpPr/>
          <p:nvPr/>
        </p:nvSpPr>
        <p:spPr>
          <a:xfrm>
            <a:off x="5867400" y="5300663"/>
            <a:ext cx="26654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！危险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0" name="标题 196627"/>
          <p:cNvSpPr>
            <a:spLocks noGrp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 anchorCtr="0"/>
          <a:p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极端天气的防护</a:t>
            </a:r>
            <a:r>
              <a:rPr lang="en-US" altLang="zh-CN" b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雷电</a:t>
            </a:r>
            <a:endParaRPr lang="en-US" altLang="zh-CN" b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6748" name="内容占位符 196747"/>
          <p:cNvGraphicFramePr/>
          <p:nvPr>
            <p:ph idx="1"/>
          </p:nvPr>
        </p:nvGraphicFramePr>
        <p:xfrm>
          <a:off x="611188" y="1773238"/>
          <a:ext cx="8064500" cy="3902075"/>
        </p:xfrm>
        <a:graphic>
          <a:graphicData uri="http://schemas.openxmlformats.org/drawingml/2006/table">
            <a:tbl>
              <a:tblPr/>
              <a:tblGrid>
                <a:gridCol w="2160588"/>
                <a:gridCol w="5903912"/>
              </a:tblGrid>
              <a:tr h="3825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在树林里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   躲避在低洼处生长茂盛的小树下。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46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在开阔地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   关闭手机；躲避在低处，如山涧或峡谷；同时小心突发的洪水。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在开阔水域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   立即上岸并找到躲避处。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25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在汽车里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   关好车门、车窗。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多人在一起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   彼此隔开几米远，不要挤在一起。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46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高压电线遭雷击落地时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   近旁的人必须高度警惕，逃离时：双脚并拢，跳着离开危险地带。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667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感到头发立起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lvl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（无论身在何处）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lvl="0"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楷体_GB2312" pitchFamily="49" charset="-122"/>
                        </a:rPr>
                        <a:t>     团身蹲下；双手抱头藏在两膝之间；使自己尽可能成为最小的目标，并减少与地面的接触；不要平躺在地面上。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FF2EB"/>
      </a:accent3>
      <a:accent4>
        <a:srgbClr val="000000"/>
      </a:accent4>
      <a:accent5>
        <a:srgbClr val="B6D4FF"/>
      </a:accent5>
      <a:accent6>
        <a:srgbClr val="E56868"/>
      </a:accent6>
      <a:hlink>
        <a:srgbClr val="FFC319"/>
      </a:hlink>
      <a:folHlink>
        <a:srgbClr val="A8D02A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5AF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DF8E8"/>
        </a:accent3>
        <a:accent4>
          <a:srgbClr val="000000"/>
        </a:accent4>
        <a:accent5>
          <a:srgbClr val="FFDDAA"/>
        </a:accent5>
        <a:accent6>
          <a:srgbClr val="96BA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FF2EB"/>
        </a:accent3>
        <a:accent4>
          <a:srgbClr val="000000"/>
        </a:accent4>
        <a:accent5>
          <a:srgbClr val="B6D4FF"/>
        </a:accent5>
        <a:accent6>
          <a:srgbClr val="E56868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2570</Words>
  <Application>WPS 演示</Application>
  <PresentationFormat>在屏幕上显示</PresentationFormat>
  <Paragraphs>173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方正小标宋简体</vt:lpstr>
      <vt:lpstr>微软雅黑</vt:lpstr>
      <vt:lpstr>黑体</vt:lpstr>
      <vt:lpstr>楷体_GB2312</vt:lpstr>
      <vt:lpstr>新宋体</vt:lpstr>
      <vt:lpstr>Arial Unicode MS</vt:lpstr>
      <vt:lpstr>Arial Unicode MS</vt:lpstr>
      <vt:lpstr>楷体</vt:lpstr>
      <vt:lpstr>汉仪旗黑-85S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little fairy</cp:lastModifiedBy>
  <cp:revision>272</cp:revision>
  <dcterms:created xsi:type="dcterms:W3CDTF">2017-04-12T12:48:36Z</dcterms:created>
  <dcterms:modified xsi:type="dcterms:W3CDTF">2024-01-22T03:57:54Z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54651F715B6E4A1FBB987EF2E384ED23_13</vt:lpwstr>
  </property>
</Properties>
</file>