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404" r:id="rId4"/>
    <p:sldId id="257" r:id="rId5"/>
    <p:sldId id="259" r:id="rId6"/>
    <p:sldId id="260" r:id="rId7"/>
    <p:sldId id="261" r:id="rId8"/>
    <p:sldId id="354" r:id="rId9"/>
    <p:sldId id="262" r:id="rId10"/>
    <p:sldId id="306" r:id="rId11"/>
    <p:sldId id="308" r:id="rId12"/>
    <p:sldId id="307" r:id="rId13"/>
    <p:sldId id="309" r:id="rId14"/>
    <p:sldId id="310" r:id="rId15"/>
    <p:sldId id="263" r:id="rId16"/>
    <p:sldId id="264" r:id="rId17"/>
    <p:sldId id="315" r:id="rId18"/>
    <p:sldId id="265" r:id="rId19"/>
    <p:sldId id="266" r:id="rId20"/>
    <p:sldId id="267" r:id="rId21"/>
    <p:sldId id="268" r:id="rId22"/>
    <p:sldId id="311" r:id="rId23"/>
    <p:sldId id="316" r:id="rId24"/>
    <p:sldId id="318" r:id="rId25"/>
    <p:sldId id="317" r:id="rId26"/>
    <p:sldId id="319" r:id="rId27"/>
    <p:sldId id="347" r:id="rId28"/>
    <p:sldId id="321" r:id="rId29"/>
    <p:sldId id="322" r:id="rId30"/>
    <p:sldId id="355" r:id="rId31"/>
    <p:sldId id="356" r:id="rId32"/>
    <p:sldId id="326" r:id="rId33"/>
    <p:sldId id="357" r:id="rId34"/>
    <p:sldId id="328" r:id="rId35"/>
    <p:sldId id="329" r:id="rId36"/>
    <p:sldId id="330" r:id="rId37"/>
    <p:sldId id="358" r:id="rId38"/>
    <p:sldId id="349" r:id="rId39"/>
    <p:sldId id="331" r:id="rId40"/>
    <p:sldId id="350" r:id="rId41"/>
    <p:sldId id="333" r:id="rId42"/>
    <p:sldId id="351" r:id="rId43"/>
    <p:sldId id="352" r:id="rId44"/>
    <p:sldId id="335" r:id="rId45"/>
    <p:sldId id="337" r:id="rId46"/>
    <p:sldId id="338" r:id="rId47"/>
    <p:sldId id="339" r:id="rId48"/>
    <p:sldId id="340" r:id="rId49"/>
    <p:sldId id="341" r:id="rId50"/>
    <p:sldId id="342" r:id="rId51"/>
    <p:sldId id="359" r:id="rId52"/>
    <p:sldId id="343" r:id="rId53"/>
    <p:sldId id="344" r:id="rId54"/>
    <p:sldId id="360" r:id="rId55"/>
    <p:sldId id="353" r:id="rId56"/>
    <p:sldId id="361" r:id="rId57"/>
    <p:sldId id="406" r:id="rId58"/>
  </p:sldIdLst>
  <p:sldSz cx="9144000" cy="6858000" type="screen4x3"/>
  <p:notesSz cx="6743700" cy="9876155"/>
  <p:custDataLst>
    <p:tags r:id="rId6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华文楷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华文楷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华文楷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华文楷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华文楷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华文楷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华文楷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华文楷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华文楷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 showGuide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3" cy="36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3" Type="http://schemas.openxmlformats.org/officeDocument/2006/relationships/tags" Target="tags/tag21.xml"/><Relationship Id="rId62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60" Type="http://schemas.openxmlformats.org/officeDocument/2006/relationships/viewProps" Target="viewProps.xml"/><Relationship Id="rId6" Type="http://schemas.openxmlformats.org/officeDocument/2006/relationships/slide" Target="slides/slide4.xml"/><Relationship Id="rId59" Type="http://schemas.openxmlformats.org/officeDocument/2006/relationships/presProps" Target="presProps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单击以编辑母版副标题样式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A15065-6F1A-45A1-B41C-8DF686361E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A15065-6F1A-45A1-B41C-8DF686361E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A15065-6F1A-45A1-B41C-8DF686361E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A15065-6F1A-45A1-B41C-8DF686361E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A15065-6F1A-45A1-B41C-8DF686361E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A15065-6F1A-45A1-B41C-8DF686361E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A15065-6F1A-45A1-B41C-8DF686361E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A15065-6F1A-45A1-B41C-8DF686361E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A15065-6F1A-45A1-B41C-8DF686361E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A15065-6F1A-45A1-B41C-8DF686361E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A15065-6F1A-45A1-B41C-8DF686361E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A15065-6F1A-45A1-B41C-8DF686361E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3.png"/><Relationship Id="rId15" Type="http://schemas.openxmlformats.org/officeDocument/2006/relationships/tags" Target="../tags/tag8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175" y="0"/>
            <a:ext cx="91471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body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+mn-ea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+mn-ea"/>
                <a:sym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+mn-ea"/>
                <a:sym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A15065-6F1A-45A1-B41C-8DF686361E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6082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push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4" Type="http://schemas.openxmlformats.org/officeDocument/2006/relationships/image" Target="../media/image3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0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9.xml"/><Relationship Id="rId5" Type="http://schemas.openxmlformats.org/officeDocument/2006/relationships/image" Target="../media/image9.jpeg"/><Relationship Id="rId4" Type="http://schemas.openxmlformats.org/officeDocument/2006/relationships/tags" Target="../tags/tag18.xml"/><Relationship Id="rId3" Type="http://schemas.openxmlformats.org/officeDocument/2006/relationships/image" Target="../media/image8.jpe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04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矩形 1"/>
          <p:cNvSpPr/>
          <p:nvPr/>
        </p:nvSpPr>
        <p:spPr>
          <a:xfrm>
            <a:off x="611188" y="1557338"/>
            <a:ext cx="7921625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sz="60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港口安全现场管理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" name="Rectangle 5"/>
          <p:cNvSpPr/>
          <p:nvPr/>
        </p:nvSpPr>
        <p:spPr>
          <a:xfrm>
            <a:off x="2879725" y="3613150"/>
            <a:ext cx="2938463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zh-CN" altLang="zh-CN" sz="3600" dirty="0">
                <a:latin typeface="方正小标宋_GBK" charset="-122"/>
                <a:ea typeface="方正小标宋_GBK" charset="-122"/>
                <a:sym typeface="Arial" panose="020B0604020202020204" pitchFamily="34" charset="0"/>
              </a:rPr>
              <a:t>安全生产管理</a:t>
            </a:r>
            <a:endParaRPr lang="zh-CN" altLang="zh-CN" sz="3600" dirty="0">
              <a:latin typeface="方正小标宋_GBK" charset="-122"/>
              <a:ea typeface="方正小标宋_GBK" charset="-122"/>
              <a:sym typeface="Arial" panose="020B0604020202020204" pitchFamily="34" charset="0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5903754" y="447268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5566254" y="5408629"/>
            <a:ext cx="675000" cy="675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6498590" y="540908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7430926" y="540862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60826"/>
            <a:ext cx="898096" cy="453553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6840537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三、“三违”的原因分析</a:t>
            </a:r>
            <a:endParaRPr lang="zh-CN" altLang="en-US" dirty="0"/>
          </a:p>
        </p:txBody>
      </p:sp>
      <p:sp>
        <p:nvSpPr>
          <p:cNvPr id="10242" name="Text Box 3"/>
          <p:cNvSpPr/>
          <p:nvPr/>
        </p:nvSpPr>
        <p:spPr>
          <a:xfrm>
            <a:off x="611188" y="1270000"/>
            <a:ext cx="7561262" cy="53863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 eaLnBrk="0" hangingPunct="0"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主观原因</a:t>
            </a:r>
            <a:endParaRPr lang="zh-CN" altLang="en-US" b="1" dirty="0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000" b="1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3. </a:t>
            </a:r>
            <a:r>
              <a:rPr lang="zh-CN" altLang="en-US" sz="2000" b="1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偷懒心理   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为了抢时间，赶进度、抓产量，图省力省事，简化操作程序、减少施工工序，置安全规章不顾。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eaLnBrk="0" hangingPunct="0">
              <a:lnSpc>
                <a:spcPct val="120000"/>
              </a:lnSpc>
            </a:pPr>
            <a:endParaRPr lang="en-US" altLang="zh-CN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案例</a:t>
            </a:r>
            <a:r>
              <a:rPr lang="en-US" altLang="zh-CN" sz="20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3</a:t>
            </a:r>
            <a:endParaRPr lang="zh-CN" altLang="en-US" sz="20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事故经过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：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2003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年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月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8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日中午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1:30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分，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分节驳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22061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靠泊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码头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号泊位。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月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9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日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12:30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分开始按常规从船尾向船首用滑板进行水渣装船作业，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16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：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30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分，已装水渣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1310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吨，后因水渣未到停止作业，次日早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8:00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分，发现该船尾部有渗水，水已经尾部夹板，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8:10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分，江水开始从船尾部船舷进入船内，船尾下沉，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8:30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沉没。此次事故为单方责任事故，直接经济损失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21.9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万元。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事故原因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：违反散货装船操作规程，图省事，简化工序，没有分堆装船和平舱，偷懒，夜间无人到现场检查，导致船舶倾斜进水沉没。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6840537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三、“三违”的原因分析</a:t>
            </a:r>
            <a:endParaRPr lang="zh-CN" altLang="en-US" dirty="0"/>
          </a:p>
        </p:txBody>
      </p:sp>
      <p:sp>
        <p:nvSpPr>
          <p:cNvPr id="11266" name="Text Box 3"/>
          <p:cNvSpPr/>
          <p:nvPr/>
        </p:nvSpPr>
        <p:spPr>
          <a:xfrm>
            <a:off x="611188" y="1270000"/>
            <a:ext cx="7561262" cy="5211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 eaLnBrk="0" hangingPunct="0"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主观原因</a:t>
            </a:r>
            <a:endParaRPr lang="zh-CN" altLang="en-US" b="1" dirty="0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000" b="1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4. </a:t>
            </a:r>
            <a:r>
              <a:rPr lang="zh-CN" altLang="en-US" sz="2000" b="1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粗心马虎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    自认为熟悉工作环境和作业程序，作业时，粗枝大叶，不拘小节、马马虎虎，对看得见的危险比较警觉，对暂时没有发生危险恶果的潜伏危险则掉以轻心。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150000"/>
              </a:lnSpc>
            </a:pPr>
            <a:endParaRPr lang="en-US" altLang="zh-CN" sz="2000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案例</a:t>
            </a:r>
            <a:r>
              <a:rPr lang="en-US" altLang="zh-CN" sz="20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4</a:t>
            </a:r>
            <a:endParaRPr lang="zh-CN" altLang="en-US" sz="20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事故经过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：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2010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年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9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月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22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日，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公司岸桥司机吴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在晚上吃完宵夜后，于零点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30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分上岸桥，在没有人指关的情况下，就吊集装箱进行装船作业，落箱时将一当班船员压在箱底当场死亡。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事故原因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：粗心马虎，检查不仔细，违反装卸作业操作规程。船员安全意识淡漠，站位不正确，没有发现潜在的危险。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6840537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三、“三违”的原因分析</a:t>
            </a:r>
            <a:endParaRPr lang="zh-CN" altLang="en-US" dirty="0"/>
          </a:p>
        </p:txBody>
      </p:sp>
      <p:sp>
        <p:nvSpPr>
          <p:cNvPr id="12290" name="Text Box 3"/>
          <p:cNvSpPr/>
          <p:nvPr/>
        </p:nvSpPr>
        <p:spPr>
          <a:xfrm>
            <a:off x="611188" y="1270000"/>
            <a:ext cx="7561262" cy="44180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 eaLnBrk="0" hangingPunct="0"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主观原因</a:t>
            </a:r>
            <a:endParaRPr lang="zh-CN" altLang="en-US" b="1" dirty="0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algn="just" eaLnBrk="0" hangingPunct="0">
              <a:lnSpc>
                <a:spcPct val="110000"/>
              </a:lnSpc>
            </a:pPr>
            <a:r>
              <a:rPr lang="en-US" altLang="zh-CN" sz="2000" b="1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5. </a:t>
            </a:r>
            <a:r>
              <a:rPr lang="zh-CN" altLang="en-US" sz="2000" b="1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习惯性</a:t>
            </a:r>
            <a:r>
              <a:rPr lang="zh-CN" altLang="en-US" sz="20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违章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    在工作中，为图省事、少麻烦，长期违反规定，养成违章习惯，已经不认为是违章行为，最终引发事故。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110000"/>
              </a:lnSpc>
            </a:pPr>
            <a:endParaRPr lang="zh-CN" altLang="en-US" sz="2000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11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案例</a:t>
            </a:r>
            <a:r>
              <a:rPr lang="en-US" altLang="zh-CN" sz="20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5</a:t>
            </a:r>
            <a:endParaRPr lang="zh-CN" altLang="en-US" sz="20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110000"/>
              </a:lnSpc>
            </a:pP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事故经过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：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2014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年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7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月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25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日上午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9:45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时许，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公司在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码头进行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船舶</a:t>
            </a:r>
            <a:r>
              <a:rPr lang="zh-CN" altLang="en-US" b="1" dirty="0">
                <a:latin typeface="Arial" panose="020B0604020202020204" pitchFamily="34" charset="0"/>
                <a:ea typeface="华文楷体" pitchFamily="2" charset="-122"/>
                <a:sym typeface="楷体" panose="02010609060101010101" pitchFamily="49" charset="-122"/>
              </a:rPr>
              <a:t>过驳盐至</a:t>
            </a:r>
            <a:r>
              <a:rPr lang="en-US" altLang="zh-CN" b="1" dirty="0">
                <a:latin typeface="Arial" panose="020B0604020202020204" pitchFamily="34" charset="0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b="1" dirty="0">
                <a:latin typeface="Arial" panose="020B0604020202020204" pitchFamily="34" charset="0"/>
                <a:ea typeface="华文楷体" pitchFamily="2" charset="-122"/>
                <a:sym typeface="楷体" panose="02010609060101010101" pitchFamily="49" charset="-122"/>
              </a:rPr>
              <a:t>船舶过程中，该公司员工卞</a:t>
            </a:r>
            <a:r>
              <a:rPr lang="en-US" altLang="zh-CN" b="1" dirty="0">
                <a:latin typeface="Arial" panose="020B0604020202020204" pitchFamily="34" charset="0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b="1" dirty="0">
                <a:latin typeface="Arial" panose="020B0604020202020204" pitchFamily="34" charset="0"/>
                <a:ea typeface="华文楷体" pitchFamily="2" charset="-122"/>
                <a:sym typeface="楷体" panose="02010609060101010101" pitchFamily="49" charset="-122"/>
              </a:rPr>
              <a:t>（男，</a:t>
            </a:r>
            <a:r>
              <a:rPr lang="en-US" altLang="zh-CN" b="1" dirty="0">
                <a:latin typeface="Arial" panose="020B0604020202020204" pitchFamily="34" charset="0"/>
                <a:ea typeface="华文楷体" pitchFamily="2" charset="-122"/>
                <a:sym typeface="楷体" panose="02010609060101010101" pitchFamily="49" charset="-122"/>
              </a:rPr>
              <a:t>55</a:t>
            </a:r>
            <a:r>
              <a:rPr lang="zh-CN" altLang="en-US" b="1" dirty="0">
                <a:latin typeface="Arial" panose="020B0604020202020204" pitchFamily="34" charset="0"/>
                <a:ea typeface="华文楷体" pitchFamily="2" charset="-122"/>
                <a:sym typeface="楷体" panose="02010609060101010101" pitchFamily="49" charset="-122"/>
              </a:rPr>
              <a:t>岁）作业期间未穿救生衣，在挂钩完毕后移动时不慎失足落水。现场作业人员及船员立即实施救援未果失踪，并同时向长江海事局水上救援中心（电话：</a:t>
            </a:r>
            <a:r>
              <a:rPr lang="en-US" altLang="zh-CN" b="1" dirty="0">
                <a:latin typeface="Arial" panose="020B0604020202020204" pitchFamily="34" charset="0"/>
                <a:ea typeface="华文楷体" pitchFamily="2" charset="-122"/>
                <a:sym typeface="楷体" panose="02010609060101010101" pitchFamily="49" charset="-122"/>
              </a:rPr>
              <a:t>12395</a:t>
            </a:r>
            <a:r>
              <a:rPr lang="zh-CN" altLang="en-US" b="1" dirty="0">
                <a:latin typeface="Arial" panose="020B0604020202020204" pitchFamily="34" charset="0"/>
                <a:ea typeface="华文楷体" pitchFamily="2" charset="-122"/>
                <a:sym typeface="楷体" panose="02010609060101010101" pitchFamily="49" charset="-122"/>
              </a:rPr>
              <a:t>）和长航公安局武汉分局汉口派出所报告。</a:t>
            </a:r>
            <a:endParaRPr lang="zh-CN" altLang="en-US" b="1" dirty="0">
              <a:latin typeface="Arial" panose="020B0604020202020204" pitchFamily="34" charset="0"/>
              <a:ea typeface="华文楷体" pitchFamily="2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6840537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三、“三违”的原因分析</a:t>
            </a:r>
            <a:endParaRPr lang="zh-CN" altLang="en-US" dirty="0"/>
          </a:p>
        </p:txBody>
      </p:sp>
      <p:sp>
        <p:nvSpPr>
          <p:cNvPr id="13314" name="Text Box 3"/>
          <p:cNvSpPr/>
          <p:nvPr/>
        </p:nvSpPr>
        <p:spPr>
          <a:xfrm>
            <a:off x="611188" y="1270000"/>
            <a:ext cx="7561262" cy="57546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 eaLnBrk="0" hangingPunct="0"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主观原因</a:t>
            </a:r>
            <a:endParaRPr lang="zh-CN" altLang="en-US" b="1" dirty="0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000" b="1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6.</a:t>
            </a:r>
            <a:r>
              <a:rPr lang="zh-CN" altLang="en-US" sz="2000" b="1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冒险</a:t>
            </a:r>
            <a:r>
              <a:rPr lang="zh-CN" altLang="en-US" sz="20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蛮干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    工作方法简单粗暴，违反科学，随意“创新”操作方法，把安全操作规程当儿戏，不充分估计该行为的恶果。这种违章，一旦发生事故，就有可能是大事故。</a:t>
            </a:r>
            <a:endParaRPr lang="zh-CN" altLang="en-US" sz="2000" b="1" dirty="0">
              <a:solidFill>
                <a:srgbClr val="CC0000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000" b="1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案例</a:t>
            </a:r>
            <a:r>
              <a:rPr lang="en-US" altLang="zh-CN" sz="2000" b="1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6</a:t>
            </a:r>
            <a:endParaRPr lang="zh-CN" altLang="en-US" sz="2000" b="1" dirty="0">
              <a:solidFill>
                <a:srgbClr val="CC0000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事故经过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：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2004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年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月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21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日上午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8:00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分，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公司沥青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驳船经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船厂抢修尾舵，时任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船厂副厂长孙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带领维修班长李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等人到现场，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8:20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分，架好自制的吊舵三角支架，由操作工熊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用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吨手拉葫芦慢慢将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1.5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吨重的舵杆吊起，此时，葫芦和三脚架均已受力，约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10:15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分，孙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指挥熊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向上启动葫芦，正在启动时，三角支架底脚突然滑动，支架向驳船右舷倒下，将在位于支架侧面进行插销对位的李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压在三角支架下，当场死亡。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事故原因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：冒险蛮干，随意“创新”自制三角支架非标产品，违反了起重作业操作规程。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algn="just" eaLnBrk="0" hangingPunct="0"/>
            <a:endParaRPr lang="zh-CN" altLang="en-US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6840537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三、“三违”的原因分析</a:t>
            </a:r>
            <a:endParaRPr lang="zh-CN" altLang="en-US" dirty="0"/>
          </a:p>
        </p:txBody>
      </p:sp>
      <p:sp>
        <p:nvSpPr>
          <p:cNvPr id="14338" name="Text Box 3"/>
          <p:cNvSpPr/>
          <p:nvPr/>
        </p:nvSpPr>
        <p:spPr>
          <a:xfrm>
            <a:off x="611188" y="1485900"/>
            <a:ext cx="7561262" cy="3416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 eaLnBrk="0" hangingPunct="0">
              <a:lnSpc>
                <a:spcPct val="20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客观原因</a:t>
            </a:r>
            <a:endParaRPr lang="zh-CN" altLang="en-US" b="1" dirty="0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algn="just" eaLnBrk="0" hangingPunct="0">
              <a:lnSpc>
                <a:spcPct val="200000"/>
              </a:lnSpc>
              <a:buSzPct val="100000"/>
            </a:pPr>
            <a:r>
              <a:rPr lang="zh-CN" altLang="en-US" sz="2800" b="1" dirty="0">
                <a:latin typeface="Arial" panose="020B0604020202020204" pitchFamily="34" charset="0"/>
                <a:ea typeface="华文楷体" pitchFamily="2" charset="-122"/>
                <a:sym typeface="Arial" panose="020B0604020202020204" pitchFamily="34" charset="0"/>
              </a:rPr>
              <a:t>岗位培训不到位</a:t>
            </a:r>
            <a:endParaRPr lang="zh-CN" altLang="en-US" sz="2800" b="1" dirty="0">
              <a:latin typeface="Arial" panose="020B0604020202020204" pitchFamily="34" charset="0"/>
              <a:ea typeface="华文楷体" pitchFamily="2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华文楷体" pitchFamily="2" charset="-122"/>
                <a:sym typeface="Arial" panose="020B0604020202020204" pitchFamily="34" charset="0"/>
              </a:rPr>
              <a:t>作业环境不安全</a:t>
            </a:r>
            <a:endParaRPr lang="zh-CN" altLang="en-US" sz="2800" b="1" dirty="0">
              <a:latin typeface="Arial" panose="020B0604020202020204" pitchFamily="34" charset="0"/>
              <a:ea typeface="华文楷体" pitchFamily="2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华文楷体" pitchFamily="2" charset="-122"/>
                <a:sym typeface="Arial" panose="020B0604020202020204" pitchFamily="34" charset="0"/>
              </a:rPr>
              <a:t>管理制度缺少或者不完善等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273925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四、人员安全行为控制，严禁“三违”</a:t>
            </a:r>
            <a:endParaRPr lang="zh-CN" altLang="en-US" dirty="0"/>
          </a:p>
        </p:txBody>
      </p:sp>
      <p:sp>
        <p:nvSpPr>
          <p:cNvPr id="15362" name="Text Box 3"/>
          <p:cNvSpPr/>
          <p:nvPr/>
        </p:nvSpPr>
        <p:spPr>
          <a:xfrm>
            <a:off x="611188" y="1270000"/>
            <a:ext cx="7561262" cy="54371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 eaLnBrk="0" hangingPunct="0">
              <a:lnSpc>
                <a:spcPct val="135000"/>
              </a:lnSpc>
              <a:buSzPct val="100000"/>
            </a:pPr>
            <a:r>
              <a:rPr lang="en-US" altLang="zh-CN" sz="2000" b="1" dirty="0">
                <a:solidFill>
                  <a:srgbClr val="00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1</a:t>
            </a:r>
            <a:r>
              <a:rPr lang="zh-CN" altLang="en-US" sz="2000" b="1" dirty="0">
                <a:solidFill>
                  <a:srgbClr val="00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、安全生产有关法律、法规、政策控制。</a:t>
            </a:r>
            <a:endParaRPr lang="zh-CN" altLang="en-US" sz="2000" b="1" dirty="0">
              <a:solidFill>
                <a:srgbClr val="0066FF"/>
              </a:solidFill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algn="just" eaLnBrk="0" hangingPunct="0">
              <a:lnSpc>
                <a:spcPct val="135000"/>
              </a:lnSpc>
              <a:buSzPct val="100000"/>
            </a:pPr>
            <a:r>
              <a:rPr lang="en-US" altLang="zh-CN" sz="2000" b="1" dirty="0">
                <a:solidFill>
                  <a:srgbClr val="00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2</a:t>
            </a:r>
            <a:r>
              <a:rPr lang="zh-CN" altLang="en-US" sz="2000" b="1" dirty="0">
                <a:solidFill>
                  <a:srgbClr val="00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、纪律、制度控制。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通过安全生产规则、规章、纪律来控制。强制性、规范性、稳定性。体现安全生产的高压线、火炉原则。违章给以警告、污点暴光、罚款、警告、记过、降职降薪、甚至解除劳动合同。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algn="just" eaLnBrk="0" hangingPunct="0">
              <a:lnSpc>
                <a:spcPct val="135000"/>
              </a:lnSpc>
              <a:buSzPct val="100000"/>
            </a:pPr>
            <a:r>
              <a:rPr lang="en-US" altLang="zh-CN" sz="2000" b="1" dirty="0">
                <a:solidFill>
                  <a:srgbClr val="00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3</a:t>
            </a:r>
            <a:r>
              <a:rPr lang="zh-CN" altLang="en-US" sz="2000" b="1" dirty="0">
                <a:solidFill>
                  <a:srgbClr val="00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、安全生产控制。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通过命令、指示、规定对管理对象实施控制。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algn="just" eaLnBrk="0" hangingPunct="0">
              <a:lnSpc>
                <a:spcPct val="135000"/>
              </a:lnSpc>
              <a:buSzPct val="100000"/>
            </a:pPr>
            <a:r>
              <a:rPr lang="en-US" altLang="zh-CN" sz="2000" b="1" dirty="0">
                <a:solidFill>
                  <a:srgbClr val="00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4</a:t>
            </a:r>
            <a:r>
              <a:rPr lang="zh-CN" altLang="en-US" sz="2000" b="1" dirty="0">
                <a:solidFill>
                  <a:srgbClr val="00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、评价控制。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通过安全生产月（年）度考核、安全生产月（季）度竞赛、安全生产月、安全生产标准化创建、以及其他含有考核内容的群众性活动。安全生产的优劣与奖惩挂钩、与经济利益挂钩、安全风险抵押。激励与约束并重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algn="just" eaLnBrk="0" hangingPunct="0">
              <a:lnSpc>
                <a:spcPct val="135000"/>
              </a:lnSpc>
              <a:buSzPct val="100000"/>
            </a:pPr>
            <a:r>
              <a:rPr lang="en-US" altLang="zh-CN" sz="2000" b="1" dirty="0">
                <a:solidFill>
                  <a:srgbClr val="00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5</a:t>
            </a:r>
            <a:r>
              <a:rPr lang="zh-CN" altLang="en-US" sz="2000" b="1" dirty="0">
                <a:solidFill>
                  <a:srgbClr val="00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、团队安全意识控制。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通过营造一种“安全生产人人有责”安全氛围，要求大家都要自觉遵守安全操作规程，使安全要求转化为行为准则。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AutoShape 2"/>
          <p:cNvSpPr/>
          <p:nvPr/>
        </p:nvSpPr>
        <p:spPr>
          <a:xfrm>
            <a:off x="957263" y="1700213"/>
            <a:ext cx="6049962" cy="2520950"/>
          </a:xfrm>
          <a:prstGeom prst="flowChartAlternateProcess">
            <a:avLst/>
          </a:prstGeom>
          <a:solidFill>
            <a:srgbClr val="C0C0C0"/>
          </a:solidFill>
          <a:ln w="9525">
            <a:noFill/>
          </a:ln>
        </p:spPr>
        <p:txBody>
          <a:bodyPr anchor="ctr"/>
          <a:p>
            <a:pPr eaLnBrk="0" hangingPunct="0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title"/>
          </p:nvPr>
        </p:nvSpPr>
        <p:spPr>
          <a:xfrm>
            <a:off x="957263" y="773113"/>
            <a:ext cx="6494462" cy="582612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500" dirty="0">
                <a:solidFill>
                  <a:srgbClr val="3366FF"/>
                </a:solidFill>
                <a:ea typeface="华文新魏" pitchFamily="2" charset="-122"/>
              </a:rPr>
              <a:t>第二节  现场作业安全管理</a:t>
            </a:r>
            <a:endParaRPr lang="zh-CN" altLang="en-US" dirty="0"/>
          </a:p>
        </p:txBody>
      </p:sp>
      <p:sp>
        <p:nvSpPr>
          <p:cNvPr id="16387" name="Text Box 4"/>
          <p:cNvSpPr/>
          <p:nvPr/>
        </p:nvSpPr>
        <p:spPr>
          <a:xfrm>
            <a:off x="1331913" y="2428875"/>
            <a:ext cx="3492500" cy="4159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1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一、做好作业前的准备工作 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Text Box 5"/>
          <p:cNvSpPr/>
          <p:nvPr/>
        </p:nvSpPr>
        <p:spPr>
          <a:xfrm>
            <a:off x="1331913" y="3241675"/>
            <a:ext cx="4030662" cy="4159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1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二、严格执行各项安全生产制度 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3"/>
          <p:cNvSpPr>
            <a:spLocks noGrp="1"/>
          </p:cNvSpPr>
          <p:nvPr>
            <p:ph type="title"/>
          </p:nvPr>
        </p:nvSpPr>
        <p:spPr>
          <a:xfrm>
            <a:off x="957263" y="773113"/>
            <a:ext cx="6494462" cy="582612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500" dirty="0">
                <a:solidFill>
                  <a:srgbClr val="3366FF"/>
                </a:solidFill>
                <a:ea typeface="华文新魏" pitchFamily="2" charset="-122"/>
              </a:rPr>
              <a:t>一、做好作业前的准备工作 </a:t>
            </a:r>
            <a:endParaRPr lang="zh-CN" altLang="en-US" dirty="0"/>
          </a:p>
        </p:txBody>
      </p:sp>
      <p:sp>
        <p:nvSpPr>
          <p:cNvPr id="17410" name="矩形 1"/>
          <p:cNvSpPr/>
          <p:nvPr/>
        </p:nvSpPr>
        <p:spPr>
          <a:xfrm>
            <a:off x="827088" y="1773238"/>
            <a:ext cx="6624637" cy="30464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200000"/>
              </a:lnSpc>
            </a:pPr>
            <a:r>
              <a:rPr lang="zh-CN" altLang="en-US" b="1" dirty="0">
                <a:solidFill>
                  <a:srgbClr val="CC33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（一）严格执行工前检查确认制度</a:t>
            </a:r>
            <a:endParaRPr lang="zh-CN" altLang="en-US" b="1" dirty="0">
              <a:solidFill>
                <a:srgbClr val="CC33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b="1" dirty="0">
                <a:solidFill>
                  <a:srgbClr val="CC33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（二）严格执行工前会制度</a:t>
            </a:r>
            <a:endParaRPr lang="zh-CN" altLang="en-US" b="1" dirty="0">
              <a:solidFill>
                <a:srgbClr val="CC33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b="1" dirty="0">
                <a:solidFill>
                  <a:srgbClr val="CC33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（三）严格执行交接班制度</a:t>
            </a:r>
            <a:endParaRPr lang="zh-CN" altLang="en-US" b="1" dirty="0">
              <a:solidFill>
                <a:srgbClr val="CC33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b="1" dirty="0">
                <a:solidFill>
                  <a:srgbClr val="CC33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（四）作业前试车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611188" y="620713"/>
            <a:ext cx="6840537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（一）严格执行工前检查确认制度。</a:t>
            </a:r>
            <a:endParaRPr lang="zh-CN" altLang="en-US" dirty="0"/>
          </a:p>
        </p:txBody>
      </p:sp>
      <p:sp>
        <p:nvSpPr>
          <p:cNvPr id="18434" name="Text Box 3"/>
          <p:cNvSpPr/>
          <p:nvPr/>
        </p:nvSpPr>
        <p:spPr>
          <a:xfrm>
            <a:off x="611188" y="1204913"/>
            <a:ext cx="7561262" cy="5273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 eaLnBrk="0" hangingPunct="0">
              <a:spcAft>
                <a:spcPts val="1200"/>
              </a:spcAft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1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、</a:t>
            </a: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现场队长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主要检查：人、设备设施、吊具、工属具的配置是否符合作业安全要求，是否符合装卸工艺规范要求。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algn="just" eaLnBrk="0" hangingPunct="0">
              <a:spcAft>
                <a:spcPts val="1200"/>
              </a:spcAft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2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、</a:t>
            </a: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机械司机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主要检查：设备四大工作结构是否正常，制动系统是否安全可靠；主要安全装置和是否齐全、灵敏、可靠；铃声信号是否安全、灵敏、可靠；钢丝绳、滑轮、有无缺陷、卡死、跑轮现象；轨道是否有松动、跑边现象等。确保运行设备处于完好技术状态。严禁设备带病作业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algn="just" eaLnBrk="0" hangingPunct="0">
              <a:spcAft>
                <a:spcPts val="1200"/>
              </a:spcAft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3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、</a:t>
            </a: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司索工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主要检查各种索具（钢丝绳、吊链、吊带等）、吊具、主要工属具（吊钩、卸口、夹具等）是否符合安全规范；灯光、通道、安全网、跳板、梯子等是否符合安全要求。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algn="just" eaLnBrk="0" hangingPunct="0">
              <a:spcAft>
                <a:spcPts val="1200"/>
              </a:spcAft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4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、</a:t>
            </a: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理货员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主要检查：查货物包装、查标志、查单货相符。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algn="just" eaLnBrk="0" hangingPunct="0">
              <a:spcAft>
                <a:spcPts val="1200"/>
              </a:spcAft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5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、</a:t>
            </a: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水手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主要检查：趸船设施系缆、绞关、水泵、消防设施、救身设施、堵漏设施、照明设施，检查在趸船与靠泊船之间的空档的安全通道是否搭好跳板，铺好安全网，检查趸船外舷的防撞靠把是否妥当，检查靠泊船的靠泊是否安全可靠。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6840537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（二）严格执行工前会制度。</a:t>
            </a:r>
            <a:endParaRPr lang="zh-CN" altLang="en-US" dirty="0"/>
          </a:p>
        </p:txBody>
      </p:sp>
      <p:sp>
        <p:nvSpPr>
          <p:cNvPr id="19458" name="Text Box 3"/>
          <p:cNvSpPr/>
          <p:nvPr/>
        </p:nvSpPr>
        <p:spPr>
          <a:xfrm>
            <a:off x="611188" y="1557338"/>
            <a:ext cx="7561262" cy="4765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457200" algn="just" eaLnBrk="0" hangingPunct="0">
              <a:lnSpc>
                <a:spcPct val="160000"/>
              </a:lnSpc>
              <a:buSzPct val="100000"/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现场队长组织装卸工、理货员、司机、水手等作业人召开工前会，会上要点名。检查作业人员是否处于适岗状态、是否按规定穿戴个人防护用品。在下达作业任务时、要交代装卸工艺、作业设备和工索具，同时交代安全注意事项、落实安全预防措施。会上理货员交代货物件数、重量、质量要求、注意事项，特别是危险货物、特殊货物、长大件货物等，更应交代清楚；司机长介绍设备安全情况，作业时安全注意事项。</a:t>
            </a:r>
            <a:endParaRPr lang="zh-CN" altLang="en-US" dirty="0">
              <a:latin typeface="Arial" panose="020B0604020202020204" pitchFamily="34" charset="0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385" y="1714500"/>
            <a:ext cx="606742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6082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6840537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（三）严格执行交接班制度。</a:t>
            </a:r>
            <a:endParaRPr lang="zh-CN" altLang="en-US" dirty="0"/>
          </a:p>
        </p:txBody>
      </p:sp>
      <p:sp>
        <p:nvSpPr>
          <p:cNvPr id="20482" name="Text Box 3"/>
          <p:cNvSpPr/>
          <p:nvPr/>
        </p:nvSpPr>
        <p:spPr>
          <a:xfrm>
            <a:off x="611188" y="1412875"/>
            <a:ext cx="7561262" cy="4473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 eaLnBrk="0" hangingPunct="0">
              <a:lnSpc>
                <a:spcPct val="200000"/>
              </a:lnSpc>
              <a:buSzPct val="100000"/>
            </a:pPr>
            <a:r>
              <a:rPr lang="en-US" altLang="zh-CN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1</a:t>
            </a: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、司机与司机交接班做到</a:t>
            </a:r>
            <a:endParaRPr lang="zh-CN" altLang="en-US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200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1.1 “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三见面”（交接双方和现场）。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200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1.2 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上不清，下不接，接了负全责。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200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1.3 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如实告之现场作业情况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200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1.4 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如实告之现场隐患、存在问题。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200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1.5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如实填写交接班记录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6840537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（三）严格执行交接班制度。</a:t>
            </a:r>
            <a:endParaRPr lang="zh-CN" altLang="en-US" dirty="0"/>
          </a:p>
        </p:txBody>
      </p:sp>
      <p:sp>
        <p:nvSpPr>
          <p:cNvPr id="21506" name="Text Box 3"/>
          <p:cNvSpPr/>
          <p:nvPr/>
        </p:nvSpPr>
        <p:spPr>
          <a:xfrm>
            <a:off x="611188" y="1412875"/>
            <a:ext cx="7561262" cy="3743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 eaLnBrk="0" hangingPunct="0">
              <a:lnSpc>
                <a:spcPct val="200000"/>
              </a:lnSpc>
              <a:buSzPct val="100000"/>
            </a:pPr>
            <a:r>
              <a:rPr lang="en-US" altLang="zh-CN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2</a:t>
            </a: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、现场队长与现场队长交接班做到</a:t>
            </a:r>
            <a:endParaRPr lang="zh-CN" altLang="en-US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200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2.1 “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三见面”（交接双方和现场）。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200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2.2 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上不清，下不接，接了负全责。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200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2.3 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如实告之现场安全生产情况、特别是重点现场。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200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2.4 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如实告之现场事故、隐患、薄弱环节、存在问题。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6840537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（四）作业前试车</a:t>
            </a:r>
            <a:endParaRPr lang="zh-CN" altLang="en-US" dirty="0"/>
          </a:p>
        </p:txBody>
      </p:sp>
      <p:sp>
        <p:nvSpPr>
          <p:cNvPr id="22530" name="Text Box 3"/>
          <p:cNvSpPr/>
          <p:nvPr/>
        </p:nvSpPr>
        <p:spPr>
          <a:xfrm>
            <a:off x="611188" y="1412875"/>
            <a:ext cx="7561262" cy="3743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431800" algn="just" eaLnBrk="0" hangingPunct="0">
              <a:lnSpc>
                <a:spcPct val="200000"/>
              </a:lnSpc>
              <a:buSzPct val="100000"/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由指挥手指挥进行起重机械进行空载试车，确保设备升降、变幅、旋转、行走安全可靠。作业第一吊和起吊接近最大负荷时，必须在货物起升净空高度达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20—30cm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处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,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进行试吊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,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确认设备制动良好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,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方可正式起吊。流动机械试验刹车、方向、喇叭、灯光。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3"/>
          <p:cNvSpPr>
            <a:spLocks noGrp="1"/>
          </p:cNvSpPr>
          <p:nvPr>
            <p:ph type="title"/>
          </p:nvPr>
        </p:nvSpPr>
        <p:spPr>
          <a:xfrm>
            <a:off x="957263" y="773113"/>
            <a:ext cx="6494462" cy="582612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500" dirty="0">
                <a:solidFill>
                  <a:srgbClr val="3366FF"/>
                </a:solidFill>
                <a:ea typeface="华文新魏" pitchFamily="2" charset="-122"/>
              </a:rPr>
              <a:t>二、严格执行各项安全生产制度 </a:t>
            </a:r>
            <a:endParaRPr lang="zh-CN" altLang="en-US" dirty="0"/>
          </a:p>
        </p:txBody>
      </p:sp>
      <p:sp>
        <p:nvSpPr>
          <p:cNvPr id="23554" name="矩形 1"/>
          <p:cNvSpPr/>
          <p:nvPr/>
        </p:nvSpPr>
        <p:spPr>
          <a:xfrm>
            <a:off x="827088" y="1355725"/>
            <a:ext cx="6624637" cy="4473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200000"/>
              </a:lnSpc>
            </a:pPr>
            <a:r>
              <a:rPr lang="zh-CN" altLang="en-US" b="1" dirty="0">
                <a:solidFill>
                  <a:srgbClr val="CC3300"/>
                </a:solidFill>
                <a:latin typeface="微软雅黑" panose="020B0503020204020204" charset="-122"/>
                <a:ea typeface="华文楷体" pitchFamily="2" charset="-122"/>
                <a:sym typeface="微软雅黑" panose="020B0503020204020204" charset="-122"/>
              </a:rPr>
              <a:t>（一）严格执行设备安全操作规程</a:t>
            </a:r>
            <a:endParaRPr lang="zh-CN" altLang="en-US" b="1" dirty="0">
              <a:solidFill>
                <a:srgbClr val="CC3300"/>
              </a:solidFill>
              <a:latin typeface="微软雅黑" panose="020B0503020204020204" charset="-122"/>
              <a:ea typeface="华文楷体" pitchFamily="2" charset="-122"/>
              <a:sym typeface="微软雅黑" panose="020B0503020204020204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b="1" dirty="0">
                <a:solidFill>
                  <a:srgbClr val="CC3300"/>
                </a:solidFill>
                <a:latin typeface="微软雅黑" panose="020B0503020204020204" charset="-122"/>
                <a:ea typeface="华文楷体" pitchFamily="2" charset="-122"/>
                <a:sym typeface="微软雅黑" panose="020B0503020204020204" charset="-122"/>
              </a:rPr>
              <a:t>（二）严格执行装卸作业安全管理规定</a:t>
            </a:r>
            <a:endParaRPr lang="zh-CN" altLang="en-US" b="1" dirty="0">
              <a:solidFill>
                <a:srgbClr val="CC3300"/>
              </a:solidFill>
              <a:latin typeface="微软雅黑" panose="020B0503020204020204" charset="-122"/>
              <a:ea typeface="华文楷体" pitchFamily="2" charset="-122"/>
              <a:sym typeface="微软雅黑" panose="020B0503020204020204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b="1" dirty="0">
                <a:solidFill>
                  <a:srgbClr val="CC3300"/>
                </a:solidFill>
                <a:latin typeface="微软雅黑" panose="020B0503020204020204" charset="-122"/>
                <a:ea typeface="华文楷体" pitchFamily="2" charset="-122"/>
                <a:sym typeface="微软雅黑" panose="020B0503020204020204" charset="-122"/>
              </a:rPr>
              <a:t>（三）现场作业</a:t>
            </a:r>
            <a:r>
              <a:rPr lang="zh-CN" altLang="en-US" b="1" dirty="0">
                <a:solidFill>
                  <a:srgbClr val="CC33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“</a:t>
            </a:r>
            <a:r>
              <a:rPr lang="zh-CN" altLang="en-US" b="1" dirty="0">
                <a:solidFill>
                  <a:srgbClr val="CC3300"/>
                </a:solidFill>
                <a:latin typeface="微软雅黑" panose="020B0503020204020204" charset="-122"/>
                <a:ea typeface="华文楷体" pitchFamily="2" charset="-122"/>
                <a:sym typeface="微软雅黑" panose="020B0503020204020204" charset="-122"/>
              </a:rPr>
              <a:t>十不准</a:t>
            </a:r>
            <a:r>
              <a:rPr lang="zh-CN" altLang="en-US" b="1" dirty="0">
                <a:solidFill>
                  <a:srgbClr val="CC33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”</a:t>
            </a:r>
            <a:endParaRPr lang="zh-CN" altLang="en-US" b="1" dirty="0">
              <a:solidFill>
                <a:srgbClr val="CC3300"/>
              </a:solidFill>
              <a:latin typeface="微软雅黑" panose="020B0503020204020204" charset="-122"/>
              <a:ea typeface="华文楷体" pitchFamily="2" charset="-122"/>
              <a:sym typeface="微软雅黑" panose="020B0503020204020204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b="1" dirty="0">
                <a:solidFill>
                  <a:srgbClr val="CC3300"/>
                </a:solidFill>
                <a:latin typeface="微软雅黑" panose="020B0503020204020204" charset="-122"/>
                <a:ea typeface="华文楷体" pitchFamily="2" charset="-122"/>
                <a:sym typeface="微软雅黑" panose="020B0503020204020204" charset="-122"/>
              </a:rPr>
              <a:t>（四）装卸作业安全操作规程</a:t>
            </a:r>
            <a:endParaRPr lang="zh-CN" altLang="en-US" b="1" dirty="0">
              <a:solidFill>
                <a:srgbClr val="CC3300"/>
              </a:solidFill>
              <a:latin typeface="微软雅黑" panose="020B0503020204020204" charset="-122"/>
              <a:ea typeface="华文楷体" pitchFamily="2" charset="-122"/>
              <a:sym typeface="微软雅黑" panose="020B0503020204020204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b="1" dirty="0">
                <a:solidFill>
                  <a:srgbClr val="CC3300"/>
                </a:solidFill>
                <a:latin typeface="微软雅黑" panose="020B0503020204020204" charset="-122"/>
                <a:ea typeface="华文楷体" pitchFamily="2" charset="-122"/>
                <a:sym typeface="微软雅黑" panose="020B0503020204020204" charset="-122"/>
              </a:rPr>
              <a:t>（五）电气设备维修作业</a:t>
            </a:r>
            <a:endParaRPr lang="zh-CN" altLang="en-US" b="1" dirty="0">
              <a:solidFill>
                <a:srgbClr val="CC3300"/>
              </a:solidFill>
              <a:latin typeface="微软雅黑" panose="020B0503020204020204" charset="-122"/>
              <a:ea typeface="华文楷体" pitchFamily="2" charset="-122"/>
              <a:sym typeface="微软雅黑" panose="020B0503020204020204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b="1" dirty="0">
                <a:solidFill>
                  <a:srgbClr val="CC3300"/>
                </a:solidFill>
                <a:latin typeface="微软雅黑" panose="020B0503020204020204" charset="-122"/>
                <a:ea typeface="华文楷体" pitchFamily="2" charset="-122"/>
                <a:sym typeface="微软雅黑" panose="020B0503020204020204" charset="-122"/>
              </a:rPr>
              <a:t>（六）水上作业</a:t>
            </a:r>
            <a:r>
              <a:rPr lang="zh-CN" altLang="en-US" b="1" dirty="0">
                <a:solidFill>
                  <a:srgbClr val="CC33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“</a:t>
            </a:r>
            <a:r>
              <a:rPr lang="zh-CN" altLang="en-US" b="1" dirty="0">
                <a:solidFill>
                  <a:srgbClr val="CC3300"/>
                </a:solidFill>
                <a:latin typeface="微软雅黑" panose="020B0503020204020204" charset="-122"/>
                <a:ea typeface="华文楷体" pitchFamily="2" charset="-122"/>
                <a:sym typeface="微软雅黑" panose="020B0503020204020204" charset="-122"/>
              </a:rPr>
              <a:t>二要八不准</a:t>
            </a:r>
            <a:r>
              <a:rPr lang="zh-CN" altLang="en-US" b="1" dirty="0">
                <a:solidFill>
                  <a:srgbClr val="CC33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”</a:t>
            </a:r>
            <a:endParaRPr lang="zh-CN" altLang="en-US" dirty="0">
              <a:latin typeface="Arial" panose="020B0604020202020204" pitchFamily="34" charset="0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6840537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（一）严格执行设备安全操作规程</a:t>
            </a:r>
            <a:endParaRPr lang="zh-CN" altLang="en-US" dirty="0"/>
          </a:p>
        </p:txBody>
      </p:sp>
      <p:sp>
        <p:nvSpPr>
          <p:cNvPr id="24578" name="Text Box 3"/>
          <p:cNvSpPr/>
          <p:nvPr/>
        </p:nvSpPr>
        <p:spPr>
          <a:xfrm>
            <a:off x="215900" y="1412875"/>
            <a:ext cx="8604250" cy="54371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431800" algn="just" eaLnBrk="0" hangingPunct="0">
              <a:lnSpc>
                <a:spcPct val="135000"/>
              </a:lnSpc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1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、操作时必须按照设备使用说明书上所规定的</a:t>
            </a: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操作程序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进行操作。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indent="431800" algn="just" eaLnBrk="0" hangingPunct="0">
              <a:lnSpc>
                <a:spcPct val="135000"/>
              </a:lnSpc>
              <a:buClr>
                <a:srgbClr val="3366FF"/>
              </a:buClr>
              <a:buSzPct val="100000"/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正面吊（空载）在公路上行驶必须将吊臂收回到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20′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；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indent="431800" algn="just" eaLnBrk="0" hangingPunct="0">
              <a:lnSpc>
                <a:spcPct val="135000"/>
              </a:lnSpc>
              <a:buClr>
                <a:srgbClr val="3366FF"/>
              </a:buClr>
              <a:buSzPct val="100000"/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轨道式起重机（场桥、岸桥、门机龙门吊等）作业前必须将铁鞋取掉后方能就作业；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indent="431800" algn="just" eaLnBrk="0" hangingPunct="0">
              <a:lnSpc>
                <a:spcPct val="135000"/>
              </a:lnSpc>
              <a:buClr>
                <a:srgbClr val="3366FF"/>
              </a:buClr>
              <a:buSzPct val="100000"/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集装箱装卸桥吊箱时，当吊着箱后，信号显示红灯（锁孔锁好）方可起箱。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indent="431800" eaLnBrk="0" hangingPunct="0">
              <a:lnSpc>
                <a:spcPct val="135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案例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7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：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indent="431800" eaLnBrk="0" hangingPunct="0">
              <a:lnSpc>
                <a:spcPct val="135000"/>
              </a:lnSpc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2011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年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7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月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14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日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2:50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左右，操作手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XXX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操作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V202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卸车号鄂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AH7732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上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40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英尺集装箱时，在吊箱过程中，外集卡挂车上靠车头端的两个锁头为关闭未开启状态，挂车后端锁头为开启状态，待吊箱高度达到将近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2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米时，两个锁头的锁芯同时抽出，集卡车头和挂车从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2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米高落地，箱体悬离车板面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1.98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米高，外集卡司机被震晕在方向盘上，集卡车头和挂车受损，司机送往医院救治。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indent="431800" algn="just" eaLnBrk="0" hangingPunct="0">
              <a:lnSpc>
                <a:spcPct val="135000"/>
              </a:lnSpc>
              <a:buSzPct val="100000"/>
            </a:pPr>
            <a:endParaRPr lang="zh-CN" altLang="en-US" sz="2000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6840537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（一）严格执行设备安全操作规程</a:t>
            </a:r>
            <a:endParaRPr lang="zh-CN" altLang="en-US" dirty="0"/>
          </a:p>
        </p:txBody>
      </p:sp>
      <p:sp>
        <p:nvSpPr>
          <p:cNvPr id="25602" name="Text Box 3"/>
          <p:cNvSpPr/>
          <p:nvPr/>
        </p:nvSpPr>
        <p:spPr>
          <a:xfrm>
            <a:off x="611188" y="1412875"/>
            <a:ext cx="7993062" cy="5021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2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、流动机械。出入库门、货垛、过铁路公路平交道、公路交叉路口时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,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要严格遵守“</a:t>
            </a: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一慢、二看、三通过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”的规定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, 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必要时下车燎望 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, 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确保安全通行。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案例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8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：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2011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年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9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月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23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日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8: 20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许，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xx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流动机械司机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XXX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驾驶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V512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堆高机在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E1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区作业完毕后，准备转场到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F3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区作业，从支六路右转干三道转弯处时，在行驶中没有留心观察，将在该处窨井旁进行维修消防阀门拍照作资料的港外三个工人撞倒，其中一人当场死亡，两人撞伤。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6840537" cy="584200"/>
          </a:xfrm>
        </p:spPr>
        <p:txBody>
          <a:bodyPr vert="horz" wrap="square" lIns="91440" tIns="45720" rIns="91440" bIns="45720" anchor="ctr"/>
          <a:p>
            <a:pPr eaLnBrk="1" hangingPunct="1">
              <a:buNone/>
            </a:pPr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（一）严格执行设备安全操作规程</a:t>
            </a: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26626" name="Text Box 3"/>
          <p:cNvSpPr/>
          <p:nvPr/>
        </p:nvSpPr>
        <p:spPr>
          <a:xfrm>
            <a:off x="611188" y="1412875"/>
            <a:ext cx="7561262" cy="5568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431800" algn="just" eaLnBrk="0" hangingPunct="0">
              <a:lnSpc>
                <a:spcPct val="200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、起重设备动车时，严格遵守“听从指挥、认真观察、鸣笛示警、低速起动”的规定。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4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、在作业过程中，发现异常情况（温度异常、怪味、异声、抖动异常等），或者发生故障，必须停车检查，查明原因，排除异常情况或故障，</a:t>
            </a: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消除事故隐患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。如司机不能排除，应立即通知设备管理人员和检修工，进行检查修理。在原因没有查清楚，异常情况、故障、事故隐患没有排除的情况下严禁作业。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indent="431800" algn="just" eaLnBrk="0" hangingPunct="0">
              <a:lnSpc>
                <a:spcPct val="200000"/>
              </a:lnSpc>
              <a:buSzPct val="100000"/>
            </a:pPr>
            <a:endParaRPr lang="zh-CN" altLang="en-US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（二）严格执行装卸作业安全管理规定</a:t>
            </a:r>
            <a:endParaRPr lang="zh-CN" altLang="en-US" dirty="0"/>
          </a:p>
        </p:txBody>
      </p:sp>
      <p:sp>
        <p:nvSpPr>
          <p:cNvPr id="27650" name="Text Box 3"/>
          <p:cNvSpPr/>
          <p:nvPr/>
        </p:nvSpPr>
        <p:spPr>
          <a:xfrm>
            <a:off x="611188" y="1412875"/>
            <a:ext cx="7561262" cy="5121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1</a:t>
            </a: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、严格执行装卸作业“十不吊”规定 </a:t>
            </a:r>
            <a:endParaRPr lang="zh-CN" altLang="en-US" sz="2000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1.1 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超负荷作业不准吊；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1.2  货物重量不明、索具不符合规定不准吊；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1.3  吊物下或关路上有人不准吊；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1.4  吊物上站人不准吊；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1.5  人员未避让到安全位置不准吊；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1.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6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被压住、埋在地里、凝固在其他物体上的货物不准吊；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1.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7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利用吊钩进行斜拉、斜吊、抽拔不准吊；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1.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8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无指挥手指挥，或信号不清不准吊；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1.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9  散货捆扎不牢、不平衡不准吊；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1.10 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遇有大雨、大雪、大雾和六级以上暴风不准吊。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（二）严格执行装卸作业安全管理规定</a:t>
            </a:r>
            <a:endParaRPr lang="zh-CN" altLang="en-US" dirty="0"/>
          </a:p>
        </p:txBody>
      </p:sp>
      <p:sp>
        <p:nvSpPr>
          <p:cNvPr id="28674" name="Text Box 3"/>
          <p:cNvSpPr/>
          <p:nvPr/>
        </p:nvSpPr>
        <p:spPr>
          <a:xfrm>
            <a:off x="611188" y="1412875"/>
            <a:ext cx="7561262" cy="4473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2</a:t>
            </a: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、与生产无关人员禁止进入现场。</a:t>
            </a:r>
            <a:endParaRPr lang="zh-CN" altLang="en-US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3</a:t>
            </a: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、起重机械吊货时，关路上严禁站人。</a:t>
            </a:r>
            <a:endParaRPr lang="zh-CN" altLang="en-US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4</a:t>
            </a: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、起重呼唤应答制度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。装卸作业时，在摘钩或挂钩完毕后，指挥手和本工序装卸工要严格执呼唤应答制度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431800" eaLnBrk="0" hangingPunct="0">
              <a:lnSpc>
                <a:spcPct val="150000"/>
              </a:lnSpc>
            </a:pPr>
            <a:r>
              <a:rPr lang="en-US" altLang="zh-CN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5</a:t>
            </a: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、安全站位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。装卸作业时，在摘钩或挂钩完毕后，装卸工应迅速地避开关路，离开货物至少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1.5m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，作业长大件，应特别小心，远离货物。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endParaRPr lang="zh-CN" altLang="en-US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>
              <a:buNone/>
            </a:pPr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（二）严格执行装卸作业安全管理规定</a:t>
            </a: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29698" name="Text Box 3"/>
          <p:cNvSpPr/>
          <p:nvPr/>
        </p:nvSpPr>
        <p:spPr>
          <a:xfrm>
            <a:off x="611188" y="1412875"/>
            <a:ext cx="7561262" cy="44370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431800" algn="just" eaLnBrk="0" hangingPunct="0">
              <a:lnSpc>
                <a:spcPct val="170000"/>
              </a:lnSpc>
              <a:buSzPct val="100000"/>
            </a:pPr>
            <a:r>
              <a:rPr lang="en-US" altLang="zh-CN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6</a:t>
            </a: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、指挥手站位应该做到</a:t>
            </a:r>
            <a:endParaRPr lang="zh-CN" altLang="en-US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431800" algn="just" eaLnBrk="0" hangingPunct="0">
              <a:lnSpc>
                <a:spcPct val="170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6.1 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与起重机司机之间视线清楚；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70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6.2 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能清楚地看到货物拴套情况；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70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6.3 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与被吊运物体保持安全距离；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70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6.4 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当不能同时看见起重司机和负载时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,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应站到能看见起重机司机的一测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,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并增设中间指挥人员传递信号。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70000"/>
              </a:lnSpc>
              <a:buSzPct val="100000"/>
            </a:pPr>
            <a:endParaRPr lang="en-US" altLang="zh-CN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971550" y="482600"/>
            <a:ext cx="6923088" cy="582613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4200" dirty="0">
                <a:solidFill>
                  <a:srgbClr val="3366FF"/>
                </a:solidFill>
                <a:ea typeface="华文新魏" pitchFamily="2" charset="-122"/>
              </a:rPr>
              <a:t>提纲</a:t>
            </a:r>
            <a:endParaRPr lang="zh-CN" altLang="en-US" dirty="0"/>
          </a:p>
        </p:txBody>
      </p:sp>
      <p:sp>
        <p:nvSpPr>
          <p:cNvPr id="3075" name="Text Box 3"/>
          <p:cNvSpPr/>
          <p:nvPr/>
        </p:nvSpPr>
        <p:spPr>
          <a:xfrm>
            <a:off x="971550" y="1624013"/>
            <a:ext cx="453231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</a:rPr>
              <a:t>第一节    现场人员安全管理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6" name="Text Box 4"/>
          <p:cNvSpPr/>
          <p:nvPr/>
        </p:nvSpPr>
        <p:spPr>
          <a:xfrm>
            <a:off x="971550" y="2873375"/>
            <a:ext cx="45069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</a:rPr>
              <a:t>第二节    现场作业安全管理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7" name="Text Box 5"/>
          <p:cNvSpPr/>
          <p:nvPr/>
        </p:nvSpPr>
        <p:spPr>
          <a:xfrm>
            <a:off x="971550" y="4149725"/>
            <a:ext cx="48641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</a:rPr>
              <a:t>第三节    现场作业风险及预防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>
              <a:buNone/>
            </a:pPr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（二）严格执行装卸作业安全管理规定</a:t>
            </a: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30722" name="Text Box 3"/>
          <p:cNvSpPr/>
          <p:nvPr/>
        </p:nvSpPr>
        <p:spPr>
          <a:xfrm>
            <a:off x="611188" y="1412875"/>
            <a:ext cx="7921625" cy="5029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431800" algn="just" eaLnBrk="0" hangingPunct="0">
              <a:lnSpc>
                <a:spcPct val="135000"/>
              </a:lnSpc>
              <a:buSzPct val="100000"/>
            </a:pPr>
            <a:r>
              <a:rPr lang="en-US" altLang="zh-CN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7</a:t>
            </a: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、现场装卸指挥原则</a:t>
            </a:r>
            <a:endParaRPr lang="zh-CN" altLang="en-US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431800" algn="just" eaLnBrk="0" hangingPunct="0">
              <a:lnSpc>
                <a:spcPct val="135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7.1 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持证指挥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35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7.2 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每道装卸工序，只能一个指挥手指挥，严禁多人指挥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35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7.3 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指挥手在指挥时要精力集中，所发出的信号应规范、清楚、及时、准确。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35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7.4 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司机对指挥信号不明确时，应要求指挥手重新给信号，严禁臆测动车。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35000"/>
              </a:lnSpc>
              <a:buSzPct val="100000"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7.5 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现场任何人发出紧急停车信号，司机、指挥手必须服从。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（二）严格执行装卸作业安全管理规定</a:t>
            </a:r>
            <a:endParaRPr lang="zh-CN" altLang="en-US" dirty="0"/>
          </a:p>
        </p:txBody>
      </p:sp>
      <p:sp>
        <p:nvSpPr>
          <p:cNvPr id="31746" name="Text Box 3"/>
          <p:cNvSpPr/>
          <p:nvPr/>
        </p:nvSpPr>
        <p:spPr>
          <a:xfrm>
            <a:off x="611188" y="1412875"/>
            <a:ext cx="7561262" cy="4838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431800" algn="just" eaLnBrk="0" hangingPunct="0">
              <a:lnSpc>
                <a:spcPct val="130000"/>
              </a:lnSpc>
              <a:buSzPct val="100000"/>
            </a:pPr>
            <a:r>
              <a:rPr lang="en-US" altLang="zh-CN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8</a:t>
            </a: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、正确选择和使用索具，严禁超负荷作业。</a:t>
            </a:r>
            <a:endParaRPr lang="zh-CN" altLang="en-US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431800" algn="just" eaLnBrk="0" hangingPunct="0">
              <a:lnSpc>
                <a:spcPct val="130000"/>
              </a:lnSpc>
              <a:buSzPct val="100000"/>
            </a:pPr>
            <a:r>
              <a:rPr lang="en-US" altLang="zh-CN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8.1  </a:t>
            </a: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钢丝绳检查。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认真检查钢丝绳断丝、锈蚀、磨损、变形、润滑等情况，确保钢丝绳符合安全技术规范。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30000"/>
              </a:lnSpc>
              <a:buSzPct val="100000"/>
            </a:pPr>
            <a:r>
              <a:rPr lang="en-US" altLang="zh-CN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8.2  </a:t>
            </a: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正确选择钢丝绳。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钢丝绳吊货物时应考虑其直径、绳数、夹角等。在任何情况下都不准超过钢丝绳容许的最大安全负荷。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30000"/>
              </a:lnSpc>
              <a:buSzPct val="100000"/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经验公式。单支钢丝绳最大安全负荷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=d×d×50/1000/6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（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t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）   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30000"/>
              </a:lnSpc>
              <a:buSzPct val="100000"/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吊货钢丝绳最大安全负荷（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t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）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=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单支钢绳最大安全负荷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×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绳数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×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角度系数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C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>
              <a:buNone/>
            </a:pPr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（二）严格执行装卸作业安全管理规定</a:t>
            </a: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32770" name="Text Box 3"/>
          <p:cNvSpPr/>
          <p:nvPr/>
        </p:nvSpPr>
        <p:spPr>
          <a:xfrm>
            <a:off x="611188" y="1412875"/>
            <a:ext cx="7561262" cy="4619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sz="1800" b="1" dirty="0">
                <a:solidFill>
                  <a:srgbClr val="3366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8</a:t>
            </a:r>
            <a:r>
              <a:rPr lang="zh-CN" altLang="en-US" sz="1800" b="1" dirty="0">
                <a:solidFill>
                  <a:srgbClr val="3366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、正确选择和使用索具，严禁超负荷作业。</a:t>
            </a:r>
            <a:endParaRPr lang="zh-CN" altLang="en-US" sz="1800" b="1" dirty="0">
              <a:solidFill>
                <a:srgbClr val="3366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8.3</a:t>
            </a: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  正确使用钢丝绳。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钢丝绳与垂直方向夹角不能太大，一般情况下夹角应小于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45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度，严禁超过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60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度。禁止超负荷使用钢丝绳。禁止使用报废钢丝绳，严禁马虎凑合。不能使钢丝绳和物件的尖锐角接触，在他们接触处要垫木版、麻袋、或其他软性的忖垫。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4.5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、钢丝绳必须保持良好的润滑状态。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8.4  </a:t>
            </a: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正确使用吊链。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不准超负荷使用吊链。吊链与铅垂方向的夹角不能大于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30°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，严禁超过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45°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。吊链使用前应进行全面检查，在准备提升时，链条应伸直，不准扭曲、打结。吊链端部配件，如吊环、吊耳、环眼吊钩等应符合安全要求。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（三）现场作业“十不准”</a:t>
            </a:r>
            <a:endParaRPr lang="zh-CN" altLang="en-US" dirty="0"/>
          </a:p>
        </p:txBody>
      </p:sp>
      <p:sp>
        <p:nvSpPr>
          <p:cNvPr id="33794" name="Text Box 3"/>
          <p:cNvSpPr/>
          <p:nvPr/>
        </p:nvSpPr>
        <p:spPr>
          <a:xfrm>
            <a:off x="611188" y="1412875"/>
            <a:ext cx="7561262" cy="4664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、没有安全技术措施、安全设施不齐备，不准开工。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、不戴安全帽、不按规定穿戴防护用品，不准上岗。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、穿高跟鞋、拖鞋，不准上班。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、作业现场不准吸烟。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5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、上班前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小时，不准饮酒。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6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、现场不准猜拳、玩牌、吵架、斗殴、嬉戏。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7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、不准带家属、小孩到现场。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8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、不准偷、拿、吃运输货物。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9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、不准无证操车，学徒工无师傅指导不准操车。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、不准弄虚作假、谎报情况，隐瞒事故。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（三）现场作业“十不准”</a:t>
            </a:r>
            <a:endParaRPr lang="zh-CN" altLang="en-US" dirty="0"/>
          </a:p>
        </p:txBody>
      </p:sp>
      <p:sp>
        <p:nvSpPr>
          <p:cNvPr id="34818" name="Text Box 3"/>
          <p:cNvSpPr/>
          <p:nvPr/>
        </p:nvSpPr>
        <p:spPr>
          <a:xfrm>
            <a:off x="611188" y="1412875"/>
            <a:ext cx="7561262" cy="3378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zh-CN" altLang="en-US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案例</a:t>
            </a:r>
            <a:r>
              <a:rPr lang="en-US" altLang="zh-CN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9</a:t>
            </a:r>
            <a:endParaRPr lang="zh-CN" altLang="en-US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事故经过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：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2003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年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月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日，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公司机电管理部副经理胡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中午喝酒后上班，坠入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14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码头堤防回填的坑内（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5.2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米），现场堤防施工民工发现报警，送医院抢救无效死亡。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431800" algn="just" eaLnBrk="0" hangingPunct="0">
              <a:lnSpc>
                <a:spcPct val="150000"/>
              </a:lnSpc>
              <a:buSzPct val="100000"/>
            </a:pP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事故原因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：严重违反劳动纪律，当班喝酒。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（四）装卸作业安全操作规程</a:t>
            </a:r>
            <a:endParaRPr lang="zh-CN" altLang="en-US" dirty="0"/>
          </a:p>
        </p:txBody>
      </p:sp>
      <p:sp>
        <p:nvSpPr>
          <p:cNvPr id="35842" name="Text Box 3"/>
          <p:cNvSpPr/>
          <p:nvPr/>
        </p:nvSpPr>
        <p:spPr>
          <a:xfrm>
            <a:off x="611188" y="1412875"/>
            <a:ext cx="7561262" cy="5394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96875" eaLnBrk="0" hangingPunct="0">
              <a:lnSpc>
                <a:spcPct val="14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、轻钩进舱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(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车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)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时要防止钢丝绳掺人，防止钩头撞人；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5000"/>
              </a:lnSpc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重钩进舱时人要及时避让，重钩进车，人要站在车厢外。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、在用提头钢丝绳确定吊点时，严禁用手伸在吊物下方去拉钢丝绳，或者用脚去勾钢丝绳。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、货物拴套牢固，捆绑后留出的绳头必须紧绕在吊钩或吊货物上，防止挂住沿途人和物。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4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、尖锐边角处要用木方等软物垫好。特别防止钢板边角勒钢丝绳。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>
              <a:buNone/>
            </a:pPr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（四）装卸作业安全操作规程</a:t>
            </a: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36866" name="Text Box 3"/>
          <p:cNvSpPr/>
          <p:nvPr/>
        </p:nvSpPr>
        <p:spPr>
          <a:xfrm>
            <a:off x="611188" y="1412875"/>
            <a:ext cx="7561262" cy="52038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96875" eaLnBrk="0" hangingPunct="0">
              <a:lnSpc>
                <a:spcPct val="14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5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、挂钩时，手不得捏在钩头上，不得放进钢丝绳“鼻环”内，也不得放在钢丝绳与货物贴近处的空档，防止货物受力后钢丝绳夹手。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    6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、挂好钩后，指挥手和和本工序装卸工要严格执呼唤应答制度。挂钩完毕后，操作人员必须尽快避让到安全位置。严禁操作人员站在死角。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    7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、起吊时，吊钩垂线对准货关中心，起升到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0.3m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高度时应暂停，检查无异常情况后再继续起吊。不准歪拉斜吊。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0000"/>
              </a:lnSpc>
            </a:pP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>
              <a:buNone/>
            </a:pPr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（四）装卸作业安全操作规程</a:t>
            </a: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37890" name="Text Box 3"/>
          <p:cNvSpPr/>
          <p:nvPr/>
        </p:nvSpPr>
        <p:spPr>
          <a:xfrm>
            <a:off x="611188" y="1143000"/>
            <a:ext cx="8137525" cy="5715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96875" eaLnBrk="0" hangingPunct="0">
              <a:lnSpc>
                <a:spcPct val="14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8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、起吊的货物应高于现场最高障碍物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0.5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米既可。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9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、重钩进舱时人要及时避让，重钩进车，人要站在车厢外。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10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、稳关。货物下降时，要等货物齐胸，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1.3m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左右，并且晃动势子不大时，才能上前用手稳关，人要站稳。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    11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、落关。货物对正位置后慢慢落关。落关时严禁手脚放在货物、货架下面。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    12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、摘钩后，指挥手和和本工序装卸工要严格执呼唤应答制度。摘钩后，待空钩头超过人头高时，方可松手，不得随手乱扔。防止伤人。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0000"/>
              </a:lnSpc>
            </a:pP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（四）装卸作业安全操作规程</a:t>
            </a:r>
            <a:endParaRPr lang="zh-CN" altLang="en-US" dirty="0"/>
          </a:p>
        </p:txBody>
      </p:sp>
      <p:sp>
        <p:nvSpPr>
          <p:cNvPr id="38914" name="Text Box 3"/>
          <p:cNvSpPr/>
          <p:nvPr/>
        </p:nvSpPr>
        <p:spPr>
          <a:xfrm>
            <a:off x="611188" y="1412875"/>
            <a:ext cx="7561262" cy="53863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96875" eaLnBrk="0" hangingPunct="0">
              <a:lnSpc>
                <a:spcPct val="13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、抽钢丝绳要慢，防止把货物挂倒和钢丝绳弹击伤人。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3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14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、对易滑、易滚、稳定性不好的货物，必须塞垫衬牢、拴套加固，不规则的要加支撑，保持平衡。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3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15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、操作人员在船上作业，无论是做关、拴套、指挥时严禁背朝河心。要跨越船舶空挡时，必须从通道跨越。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3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16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、驳船移船时，严禁装卸作业。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3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17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、装卸作业，要轻拿轻放，稳起稳落、旋转平稳、不碰不撞。严禁冒险作业、野蛮装卸。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50000"/>
              </a:lnSpc>
            </a:pP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>
              <a:buNone/>
            </a:pPr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（四）装卸作业安全操作规程</a:t>
            </a: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39938" name="Text Box 3"/>
          <p:cNvSpPr/>
          <p:nvPr/>
        </p:nvSpPr>
        <p:spPr>
          <a:xfrm>
            <a:off x="611188" y="1412875"/>
            <a:ext cx="8245475" cy="5394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96875" eaLnBrk="0" hangingPunct="0">
              <a:lnSpc>
                <a:spcPct val="14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18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、吊水中货物时，货物重量不能超过起重设备最大负荷的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60%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。水中货物重量不明，严禁起吊。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19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、吊装卷钢、钢板、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H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型钢等应使用专用吊具。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20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、吊货时关下严禁有人停留或行走。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、装卸桥作业时，大车轨道黄线内严禁站人。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22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、卸货不得挖井、留山、抽心。货物断面应呈阶梯形，以防止货物倒塌，必要时应对货物断面采取有效的稳固措施。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、装卸船作业时做到均衡装卸，保持船舶平衡。船舶横斜度不超过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º。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AutoShape 2"/>
          <p:cNvSpPr/>
          <p:nvPr/>
        </p:nvSpPr>
        <p:spPr>
          <a:xfrm>
            <a:off x="957263" y="1970088"/>
            <a:ext cx="6049962" cy="3816350"/>
          </a:xfrm>
          <a:prstGeom prst="flowChartAlternateProcess">
            <a:avLst/>
          </a:prstGeom>
          <a:solidFill>
            <a:srgbClr val="C0C0C0"/>
          </a:solidFill>
          <a:ln w="9525">
            <a:noFill/>
          </a:ln>
        </p:spPr>
        <p:txBody>
          <a:bodyPr anchor="ctr"/>
          <a:p>
            <a:pPr eaLnBrk="0" hangingPunct="0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098" name="Rectangle 3"/>
          <p:cNvSpPr>
            <a:spLocks noGrp="1"/>
          </p:cNvSpPr>
          <p:nvPr>
            <p:ph type="title"/>
          </p:nvPr>
        </p:nvSpPr>
        <p:spPr>
          <a:xfrm>
            <a:off x="957263" y="773113"/>
            <a:ext cx="6494462" cy="582612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900" dirty="0">
                <a:solidFill>
                  <a:srgbClr val="3366FF"/>
                </a:solidFill>
                <a:ea typeface="华文新魏" pitchFamily="2" charset="-122"/>
              </a:rPr>
              <a:t>第一节  现场人员安全管理</a:t>
            </a:r>
            <a:endParaRPr lang="zh-CN" altLang="en-US" dirty="0"/>
          </a:p>
        </p:txBody>
      </p:sp>
      <p:sp>
        <p:nvSpPr>
          <p:cNvPr id="4099" name="Text Box 4"/>
          <p:cNvSpPr/>
          <p:nvPr/>
        </p:nvSpPr>
        <p:spPr>
          <a:xfrm>
            <a:off x="1331913" y="2184400"/>
            <a:ext cx="3992562" cy="4730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5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一、现场人员安全管理任务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0" name="Text Box 5"/>
          <p:cNvSpPr/>
          <p:nvPr/>
        </p:nvSpPr>
        <p:spPr>
          <a:xfrm>
            <a:off x="1331913" y="3109913"/>
            <a:ext cx="3357562" cy="4714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5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二、人员的不安全行为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1" name="Text Box 6"/>
          <p:cNvSpPr/>
          <p:nvPr/>
        </p:nvSpPr>
        <p:spPr>
          <a:xfrm>
            <a:off x="1331913" y="4073525"/>
            <a:ext cx="3675062" cy="4730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5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三、</a:t>
            </a:r>
            <a:r>
              <a:rPr lang="zh-CN" altLang="en-US" sz="2500" b="1" dirty="0"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“</a:t>
            </a:r>
            <a:r>
              <a:rPr lang="zh-CN" altLang="en-US" sz="25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三违</a:t>
            </a:r>
            <a:r>
              <a:rPr lang="zh-CN" altLang="en-US" sz="2500" b="1" dirty="0"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sz="25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的原因分析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2" name="Text Box 7"/>
          <p:cNvSpPr/>
          <p:nvPr/>
        </p:nvSpPr>
        <p:spPr>
          <a:xfrm>
            <a:off x="1331913" y="5010150"/>
            <a:ext cx="5580062" cy="4714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5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四、人员安全行为控制，严禁</a:t>
            </a:r>
            <a:r>
              <a:rPr lang="zh-CN" altLang="en-US" sz="2500" b="1" dirty="0"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“</a:t>
            </a:r>
            <a:r>
              <a:rPr lang="zh-CN" altLang="en-US" sz="25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三违</a:t>
            </a:r>
            <a:r>
              <a:rPr lang="zh-CN" altLang="en-US" sz="2500" b="1" dirty="0"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”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（五）电气设备维修作业</a:t>
            </a:r>
            <a:endParaRPr lang="zh-CN" altLang="en-US" dirty="0"/>
          </a:p>
        </p:txBody>
      </p:sp>
      <p:sp>
        <p:nvSpPr>
          <p:cNvPr id="40962" name="Text Box 3"/>
          <p:cNvSpPr/>
          <p:nvPr/>
        </p:nvSpPr>
        <p:spPr>
          <a:xfrm>
            <a:off x="611188" y="1412875"/>
            <a:ext cx="7561262" cy="500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96875" eaLnBrk="0" hangingPunct="0">
              <a:lnSpc>
                <a:spcPct val="145000"/>
              </a:lnSpc>
            </a:pP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电气设备维修作业时，必须严格执行“停电、验电、接地、挂牌、监护”的安全操作规程。</a:t>
            </a:r>
            <a:endParaRPr lang="zh-CN" altLang="en-US" sz="2000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396875" eaLnBrk="0" hangingPunct="0">
              <a:lnSpc>
                <a:spcPct val="145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案例</a:t>
            </a:r>
            <a:r>
              <a:rPr lang="en-US" altLang="zh-CN" sz="20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10</a:t>
            </a:r>
            <a:endParaRPr lang="zh-CN" altLang="en-US" sz="20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396875" eaLnBrk="0" hangingPunct="0">
              <a:lnSpc>
                <a:spcPct val="145000"/>
              </a:lnSpc>
            </a:pP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事故经过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：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2006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年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8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月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15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日上午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8:00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分，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公司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作业部分队长王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、员工苏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会同电工陈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、李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在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港区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码头堤防内进行电缆检修，由苏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负责合闸，其他三人查线，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：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00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时许，经查确定为电缆短路，决定更换新线，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10:30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分，停止检修，三人离开现场，苏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见三人离开合上了闸刀，这时分队长王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走出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米后又返回检修现场，包扎裸露的电线，被电流击倒，送医院抢救无效死亡。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5000"/>
              </a:lnSpc>
            </a:pP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事故原因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：违反电气设备维修作业操作规程，分队长王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无电工操作证上岗。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>
              <a:buNone/>
            </a:pPr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（六）水上作业“二要八不准”</a:t>
            </a: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41986" name="Text Box 3"/>
          <p:cNvSpPr/>
          <p:nvPr/>
        </p:nvSpPr>
        <p:spPr>
          <a:xfrm>
            <a:off x="611188" y="1412875"/>
            <a:ext cx="7561262" cy="5489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96875"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二要：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1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、要在现场交接班； 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2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、当班水手作业要穿救生衣；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八不准：</a:t>
            </a:r>
            <a:br>
              <a:rPr lang="zh-CN" altLang="en-US" sz="2800" b="1" dirty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</a:b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1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、不准在船上喝酒；</a:t>
            </a:r>
            <a:b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</a:b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2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、当班不准穿拖鞋；</a:t>
            </a:r>
            <a:b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</a:b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3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、不准因看电视影响船舶航行作业；</a:t>
            </a:r>
            <a:b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</a:b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4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、不准带家属亲友上船参观游玩；</a:t>
            </a:r>
            <a:b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</a:b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5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、不准留家属亲友在船上夜宿；</a:t>
            </a:r>
            <a:b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</a:b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6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、当班人员不准做与本职工作无关的事；</a:t>
            </a:r>
            <a:b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</a:b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7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、不准扫拿运输物资；</a:t>
            </a:r>
            <a:b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</a:b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8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、不准以物易物，拿原材料、燃润料等换取生活物资。</a:t>
            </a:r>
            <a:b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</a:br>
            <a:endParaRPr lang="en-US" altLang="zh-CN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>
              <a:buNone/>
            </a:pPr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（六）水上作业“二要八不准”</a:t>
            </a: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43010" name="Text Box 3"/>
          <p:cNvSpPr/>
          <p:nvPr/>
        </p:nvSpPr>
        <p:spPr>
          <a:xfrm>
            <a:off x="611188" y="1412875"/>
            <a:ext cx="7561262" cy="3925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96875" eaLnBrk="0" hangingPunct="0">
              <a:lnSpc>
                <a:spcPct val="150000"/>
              </a:lnSpc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案例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11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：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事故经过：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2010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年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7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月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6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日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15:30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分，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xx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停靠在港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x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码头趸船外档计划装盐的受灾载船甲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101249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驳借水龙头冲洗船上杂物，值班水手陈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xx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送水龙带到驳船时，不慎落入江中，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xx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公司立即组织打捞，于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7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月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10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日中午在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x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码头江边找到死者。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事故原因：临水作业穿拖鞋、没穿救生衣。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AutoShape 2"/>
          <p:cNvSpPr/>
          <p:nvPr/>
        </p:nvSpPr>
        <p:spPr>
          <a:xfrm>
            <a:off x="957263" y="1557338"/>
            <a:ext cx="6049962" cy="3744912"/>
          </a:xfrm>
          <a:prstGeom prst="flowChartAlternateProcess">
            <a:avLst/>
          </a:prstGeom>
          <a:solidFill>
            <a:srgbClr val="C0C0C0"/>
          </a:solidFill>
          <a:ln w="9525">
            <a:noFill/>
          </a:ln>
        </p:spPr>
        <p:txBody>
          <a:bodyPr anchor="ctr"/>
          <a:p>
            <a:pPr eaLnBrk="0" hangingPunct="0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4034" name="Rectangle 3"/>
          <p:cNvSpPr>
            <a:spLocks noGrp="1"/>
          </p:cNvSpPr>
          <p:nvPr>
            <p:ph type="title"/>
          </p:nvPr>
        </p:nvSpPr>
        <p:spPr>
          <a:xfrm>
            <a:off x="957263" y="773113"/>
            <a:ext cx="7791450" cy="582612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500" dirty="0">
                <a:solidFill>
                  <a:srgbClr val="3366FF"/>
                </a:solidFill>
                <a:ea typeface="华文新魏" pitchFamily="2" charset="-122"/>
              </a:rPr>
              <a:t>第三节  现场作业安全风险及事故预防</a:t>
            </a:r>
            <a:endParaRPr lang="zh-CN" altLang="en-US" dirty="0"/>
          </a:p>
        </p:txBody>
      </p:sp>
      <p:sp>
        <p:nvSpPr>
          <p:cNvPr id="44035" name="Text Box 5"/>
          <p:cNvSpPr/>
          <p:nvPr/>
        </p:nvSpPr>
        <p:spPr>
          <a:xfrm>
            <a:off x="1331913" y="2457450"/>
            <a:ext cx="50768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b="1" dirty="0">
                <a:solidFill>
                  <a:schemeClr val="hlink"/>
                </a:solidFill>
                <a:latin typeface="Arial" panose="020B0604020202020204" pitchFamily="34" charset="0"/>
                <a:ea typeface="华文楷体" pitchFamily="2" charset="-122"/>
                <a:sym typeface="Arial" panose="020B0604020202020204" pitchFamily="34" charset="0"/>
              </a:rPr>
              <a:t>一、流动机械作业安全风险及预防</a:t>
            </a:r>
            <a:endParaRPr lang="zh-CN" altLang="en-US" dirty="0">
              <a:solidFill>
                <a:schemeClr val="hlink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44036" name="Text Box 4"/>
          <p:cNvSpPr/>
          <p:nvPr/>
        </p:nvSpPr>
        <p:spPr>
          <a:xfrm>
            <a:off x="1331913" y="3382963"/>
            <a:ext cx="47529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b="1" dirty="0">
                <a:solidFill>
                  <a:schemeClr val="hlink"/>
                </a:solidFill>
                <a:latin typeface="Arial" panose="020B0604020202020204" pitchFamily="34" charset="0"/>
                <a:ea typeface="华文楷体" pitchFamily="2" charset="-122"/>
                <a:sym typeface="Arial" panose="020B0604020202020204" pitchFamily="34" charset="0"/>
              </a:rPr>
              <a:t>二、集装箱作业安全风险及预防</a:t>
            </a:r>
            <a:endParaRPr lang="zh-CN" altLang="en-US" dirty="0">
              <a:solidFill>
                <a:schemeClr val="hlink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44037" name="Text Box 5"/>
          <p:cNvSpPr/>
          <p:nvPr/>
        </p:nvSpPr>
        <p:spPr>
          <a:xfrm>
            <a:off x="1331913" y="4318000"/>
            <a:ext cx="50768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b="1" dirty="0">
                <a:solidFill>
                  <a:schemeClr val="hlink"/>
                </a:solidFill>
                <a:latin typeface="Arial" panose="020B0604020202020204" pitchFamily="34" charset="0"/>
                <a:ea typeface="华文楷体" pitchFamily="2" charset="-122"/>
                <a:sym typeface="Arial" panose="020B0604020202020204" pitchFamily="34" charset="0"/>
              </a:rPr>
              <a:t>三、装卸作业安全风险及事故预防</a:t>
            </a:r>
            <a:endParaRPr lang="zh-CN" altLang="en-US" dirty="0">
              <a:solidFill>
                <a:schemeClr val="hlink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一、流动机械作业安全风险及预防</a:t>
            </a:r>
            <a:endParaRPr lang="zh-CN" altLang="en-US" dirty="0"/>
          </a:p>
        </p:txBody>
      </p:sp>
      <p:sp>
        <p:nvSpPr>
          <p:cNvPr id="45058" name="Text Box 3"/>
          <p:cNvSpPr/>
          <p:nvPr/>
        </p:nvSpPr>
        <p:spPr>
          <a:xfrm>
            <a:off x="611188" y="1270000"/>
            <a:ext cx="8101012" cy="578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96875" eaLnBrk="0" hangingPunct="0">
              <a:lnSpc>
                <a:spcPct val="130000"/>
              </a:lnSpc>
            </a:pP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（一）流动机械作业安全风险</a:t>
            </a:r>
            <a:endParaRPr lang="zh-CN" altLang="en-US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396875" eaLnBrk="0" hangingPunct="0">
              <a:lnSpc>
                <a:spcPct val="13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、违反港区交通规则，造成交通事故。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3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、违反安全操作规程，造成人员伤亡事故、设备损坏、货物损坏事故。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30000"/>
              </a:lnSpc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案例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12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：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30000"/>
              </a:lnSpc>
            </a:pP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事故经过：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2011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年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6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月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24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日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10:30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分左右，流动司机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XXX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驾驶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V501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在查验区准备将一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40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英尺重柜转到固定平板上转弯对位时，正面吊发生横向漂移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19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米，致使左边前后轮胎陷入旁边花坛，导致正面吊前驱轮胎磨损。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30000"/>
              </a:lnSpc>
            </a:pP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原因分析：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违反安全操作规程，驾驶车速过快、转弯过急，滑移后制动过猛造成该起事故。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30000"/>
              </a:lnSpc>
            </a:pP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一、流动机械作业安全风险及预防</a:t>
            </a:r>
            <a:endParaRPr lang="zh-CN" altLang="en-US" dirty="0"/>
          </a:p>
        </p:txBody>
      </p:sp>
      <p:sp>
        <p:nvSpPr>
          <p:cNvPr id="46082" name="Text Box 3"/>
          <p:cNvSpPr/>
          <p:nvPr/>
        </p:nvSpPr>
        <p:spPr>
          <a:xfrm>
            <a:off x="611188" y="1412875"/>
            <a:ext cx="8245475" cy="5021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96875" eaLnBrk="0" hangingPunct="0">
              <a:lnSpc>
                <a:spcPct val="150000"/>
              </a:lnSpc>
            </a:pP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（二） 流动机械事故预防</a:t>
            </a:r>
            <a:endParaRPr lang="zh-CN" altLang="en-US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、加强安全意识教育，克服侥幸心理、麻痹大意、冒险蛮干等忽视安全行为。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、在港区道路上行驶，要严格遵守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《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港区道路交通安全管理规定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》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，严禁超速、超载、超线、逆行。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、严格遵守设备安全操作规程。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4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、作业时，设备发生故障或者出现异常情况（如抖动异常、声音异常、温度异常、气味异常等），必须停车检查，查明原因，排除异常情况或故障后方能够继续作业。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二、集装箱作业安全风险及预防</a:t>
            </a:r>
            <a:endParaRPr lang="zh-CN" altLang="en-US" dirty="0"/>
          </a:p>
        </p:txBody>
      </p:sp>
      <p:sp>
        <p:nvSpPr>
          <p:cNvPr id="47106" name="Text Box 3"/>
          <p:cNvSpPr/>
          <p:nvPr/>
        </p:nvSpPr>
        <p:spPr>
          <a:xfrm>
            <a:off x="611188" y="1412875"/>
            <a:ext cx="7561262" cy="28613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96875" eaLnBrk="0" hangingPunct="0">
              <a:lnSpc>
                <a:spcPct val="150000"/>
              </a:lnSpc>
            </a:pP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（一） 集装箱作业安全风险</a:t>
            </a:r>
            <a:endParaRPr lang="zh-CN" altLang="en-US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、集装箱高空坠落。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、集装箱作业时，吊架旋锁出现假锁现象。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、集装箱作业时，断裂钢丝绳。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4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、集卡车卸箱时，没有将拖车平板上锁头解脱。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二、集装箱作业安全风险及预防</a:t>
            </a:r>
            <a:endParaRPr lang="zh-CN" altLang="en-US" dirty="0"/>
          </a:p>
        </p:txBody>
      </p:sp>
      <p:sp>
        <p:nvSpPr>
          <p:cNvPr id="48130" name="Text Box 3"/>
          <p:cNvSpPr/>
          <p:nvPr/>
        </p:nvSpPr>
        <p:spPr>
          <a:xfrm>
            <a:off x="611188" y="1412875"/>
            <a:ext cx="7561262" cy="5021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96875" eaLnBrk="0" hangingPunct="0">
              <a:lnSpc>
                <a:spcPct val="150000"/>
              </a:lnSpc>
            </a:pP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（二） 防止集装箱高空坠落措施</a:t>
            </a:r>
            <a:endParaRPr lang="zh-CN" altLang="en-US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、司机作业必须严格执行设备安全技术操作规程，小车起升到达安全高度后，小车才能水平移动。严禁高度不够就水平移动，严禁边移动边起升。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、在场桥加装高度显示屏，实时显示起升高度。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、堆场有超高箱时，作业前应该重点交代和布置，作业时特别小心、谨慎。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4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、暴风来前，采取防风网或防风钢缆对集装箱进行稳固。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二、集装箱作业安全风险及预防</a:t>
            </a:r>
            <a:endParaRPr lang="zh-CN" altLang="en-US" dirty="0"/>
          </a:p>
        </p:txBody>
      </p:sp>
      <p:sp>
        <p:nvSpPr>
          <p:cNvPr id="49154" name="Text Box 3"/>
          <p:cNvSpPr/>
          <p:nvPr/>
        </p:nvSpPr>
        <p:spPr>
          <a:xfrm>
            <a:off x="611188" y="1412875"/>
            <a:ext cx="7561262" cy="3925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96875" eaLnBrk="0" hangingPunct="0">
              <a:lnSpc>
                <a:spcPct val="150000"/>
              </a:lnSpc>
            </a:pP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（三）防止吊架旋锁出现假锁措施</a:t>
            </a:r>
            <a:endParaRPr lang="zh-CN" altLang="en-US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、司机接班后认真检查吊架旋锁机构的是否正常，开闭状况与信号指示是否一致。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、司机在起箱时，等红灯亮后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2-3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秒，等待锁头完全锁好后，再一档起升，然后逐步加速。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、司机在脱箱时，等绿灯亮后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2-3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秒，等待锁头完全打开后，再一档起升，然后逐步加速。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三、装卸作业安全风险及事故预防</a:t>
            </a:r>
            <a:endParaRPr lang="zh-CN" altLang="en-US" dirty="0"/>
          </a:p>
        </p:txBody>
      </p:sp>
      <p:sp>
        <p:nvSpPr>
          <p:cNvPr id="50178" name="Text Box 3"/>
          <p:cNvSpPr/>
          <p:nvPr/>
        </p:nvSpPr>
        <p:spPr>
          <a:xfrm>
            <a:off x="611188" y="1412875"/>
            <a:ext cx="8316912" cy="4692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40000"/>
              </a:lnSpc>
            </a:pP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（一）装卸作业安全风险</a:t>
            </a:r>
            <a:endParaRPr lang="zh-CN" altLang="en-US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、使用报废吊、索具，可能造成人员伤亡或其他事故。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、超负荷使用吊、索具，可能造成人员伤亡或其他事故。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、超负荷使用设备，可能造成人员伤亡或其他事故。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4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、使用“带病”设备，可能造成人员伤亡或其他事故。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5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、控制器失灵，可能造成人员伤亡或其他事故。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6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、设备失控，可能造成人员伤亡或其他事故。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7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、进行“抽心”、“挖井”等违章作业，可能造成人员伤亡或其他事故。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6840537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800" dirty="0">
                <a:solidFill>
                  <a:schemeClr val="hlink"/>
                </a:solidFill>
                <a:ea typeface="华文新魏" pitchFamily="2" charset="-122"/>
              </a:rPr>
              <a:t>一、现场人员安全管理任务</a:t>
            </a:r>
            <a:endParaRPr lang="zh-CN" altLang="en-US" dirty="0"/>
          </a:p>
        </p:txBody>
      </p:sp>
      <p:sp>
        <p:nvSpPr>
          <p:cNvPr id="5122" name="Text Box 3"/>
          <p:cNvSpPr/>
          <p:nvPr/>
        </p:nvSpPr>
        <p:spPr>
          <a:xfrm>
            <a:off x="611188" y="1270000"/>
            <a:ext cx="7561262" cy="5578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安全的意义就是“无危则安，无损则全”，通俗地说，就是不发生事故的生产过程。在人－机－环境的相互关系中，一旦存在着不匹配的现象，就容易发生事故，对于现场操作者、管理者、领导者来说，加强现场安全管理随时要有如履薄冰、如临深渊感觉，不能存丝毫侥幸心理。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1941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年美国著名安全工程师海因里希统计分析了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55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万件机械事故，绝大部分事故主要是由于人的不安全行为造成，因此海因里希得出一个重要结论，导致事故发生的四大原因（人的不安全行为、物的不安全状态、环境的不安全因素、管理上的缺陷）中，其中最重要原因是人的不安全行为。因此安全管理根本任务是防止人员发生伤亡事故和职业伤害。人员安全是企业安全管理的核心。规范现场作业安全管理、控制人员的不安全行为是现场人员安全管理的最重要的任务。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>
              <a:buNone/>
            </a:pPr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三、装卸作业安全风险及事故预防</a:t>
            </a: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51202" name="Text Box 3"/>
          <p:cNvSpPr/>
          <p:nvPr/>
        </p:nvSpPr>
        <p:spPr>
          <a:xfrm>
            <a:off x="611188" y="1412875"/>
            <a:ext cx="8137525" cy="49482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1800" b="1" dirty="0">
                <a:solidFill>
                  <a:srgbClr val="3366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（一）装卸作业安全风险</a:t>
            </a:r>
            <a:endParaRPr lang="zh-CN" altLang="en-US" sz="1800" b="1" dirty="0">
              <a:solidFill>
                <a:srgbClr val="3366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eaLnBrk="0" hangingPunct="0">
              <a:lnSpc>
                <a:spcPct val="13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8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、进行“高抛高掷”等野蛮装卸，可能造成人员伤亡或其他事故。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eaLnBrk="0" hangingPunct="0">
              <a:lnSpc>
                <a:spcPct val="13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9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、进行歪拉斜吊、抽拉作业，可能造成人员伤亡或其他事故。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eaLnBrk="0" hangingPunct="0">
              <a:lnSpc>
                <a:spcPct val="13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10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、吊物堆码不规范，可能导致人员伤亡或其他事故。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eaLnBrk="0" hangingPunct="0">
              <a:lnSpc>
                <a:spcPct val="13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、吊物捆扎不牢，可能导致人员伤亡或其他事故。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eaLnBrk="0" hangingPunct="0">
              <a:lnSpc>
                <a:spcPct val="13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、栓套方法选择错误，可能导致人员伤亡或其他事故。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eaLnBrk="0" hangingPunct="0">
              <a:lnSpc>
                <a:spcPct val="13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14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、吊点选择错误，可能导致人员伤亡或其他事故。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eaLnBrk="0" hangingPunct="0">
              <a:lnSpc>
                <a:spcPct val="135000"/>
              </a:lnSpc>
            </a:pP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三、装卸作业安全风险及事故预防</a:t>
            </a:r>
            <a:endParaRPr lang="zh-CN" altLang="en-US" dirty="0"/>
          </a:p>
        </p:txBody>
      </p:sp>
      <p:sp>
        <p:nvSpPr>
          <p:cNvPr id="52226" name="Text Box 3"/>
          <p:cNvSpPr/>
          <p:nvPr/>
        </p:nvSpPr>
        <p:spPr>
          <a:xfrm>
            <a:off x="611188" y="1412875"/>
            <a:ext cx="8208962" cy="4535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35000"/>
              </a:lnSpc>
            </a:pP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（一）装卸作业安全风险</a:t>
            </a:r>
            <a:endParaRPr lang="zh-CN" altLang="en-US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eaLnBrk="0" hangingPunct="0">
              <a:lnSpc>
                <a:spcPct val="13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15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、吊物放置不平衡，可能导致人员伤亡或其他事故。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eaLnBrk="0" hangingPunct="0">
              <a:lnSpc>
                <a:spcPct val="13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16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、吊物撞击其他作业，可能导致人员伤亡或其他事故。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eaLnBrk="0" hangingPunct="0">
              <a:lnSpc>
                <a:spcPct val="13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17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、吊物摆动过大，可能导致人员伤亡或其他事故。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eaLnBrk="0" hangingPunct="0">
              <a:lnSpc>
                <a:spcPct val="13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18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、装卸技术知识欠缺，可能导致人员伤亡或其他事故。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eaLnBrk="0" hangingPunct="0">
              <a:lnSpc>
                <a:spcPct val="13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19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、由于司索工、司机相互配合不当，可能导致人员伤亡或其他事故。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eaLnBrk="0" hangingPunct="0">
              <a:lnSpc>
                <a:spcPct val="13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20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、吊物坠落，可能导致人员伤亡或其他事故。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eaLnBrk="0" hangingPunct="0">
              <a:lnSpc>
                <a:spcPct val="135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、人员站位置不当，可能导致人员伤亡。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三、装卸作业安全风险及事故预防</a:t>
            </a:r>
            <a:endParaRPr lang="zh-CN" altLang="en-US" dirty="0"/>
          </a:p>
        </p:txBody>
      </p:sp>
      <p:sp>
        <p:nvSpPr>
          <p:cNvPr id="53250" name="Text Box 3"/>
          <p:cNvSpPr/>
          <p:nvPr/>
        </p:nvSpPr>
        <p:spPr>
          <a:xfrm>
            <a:off x="611188" y="1412875"/>
            <a:ext cx="8353425" cy="4473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96875" eaLnBrk="0" hangingPunct="0">
              <a:lnSpc>
                <a:spcPct val="150000"/>
              </a:lnSpc>
            </a:pP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（二）装卸作业事故预防</a:t>
            </a:r>
            <a:endParaRPr lang="zh-CN" altLang="en-US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、起重机械司机、装卸指挥人员上岗前要经过专门安全培训、考试合格后，取得国家认可的操作证，持证上岗。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、单位应对作业人员进行经常性的安全教育和技能培训，以提高其安全意识和操作技能。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、参加作业的设备设施、吊具、索具等都必须符合安全规范，严禁“带病”作业。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4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、正确使用设备设施、吊具、索具，严禁超负荷作业。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>
              <a:buNone/>
            </a:pPr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三、装卸作业安全风险及事故预防</a:t>
            </a: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54274" name="Text Box 3"/>
          <p:cNvSpPr/>
          <p:nvPr/>
        </p:nvSpPr>
        <p:spPr>
          <a:xfrm>
            <a:off x="611188" y="1412875"/>
            <a:ext cx="8532812" cy="5715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96875" eaLnBrk="0" hangingPunct="0">
              <a:lnSpc>
                <a:spcPct val="140000"/>
              </a:lnSpc>
            </a:pP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（二）装卸作业事故预防</a:t>
            </a:r>
            <a:endParaRPr lang="zh-CN" altLang="en-US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396875" eaLnBrk="0" hangingPunct="0">
              <a:lnSpc>
                <a:spcPct val="14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5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、作业人员须处于适岗状态。严禁醉酒、生病、过度疲劳等人员上岗作业。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6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、作业人员应严格遵守岗位职责、严格执行本工种安全操作规程。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    7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、现场进行起重作业时，要严格执行起重“十不吊”的规定。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    8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、装卸人员在起重作业过程中应尽量远离吊物，扒杆下、关路上严禁站人，无关人员不得靠近作业区域。这是预防典型起重伤害事故最直接的、最有效的途径。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40000"/>
              </a:lnSpc>
            </a:pP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7921625" cy="584200"/>
          </a:xfrm>
        </p:spPr>
        <p:txBody>
          <a:bodyPr vert="horz" wrap="square" lIns="91440" tIns="45720" rIns="91440" bIns="45720" anchor="ctr"/>
          <a:p>
            <a:pPr eaLnBrk="1" hangingPunct="1">
              <a:buNone/>
            </a:pPr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三、装卸作业安全风险及事故预防</a:t>
            </a: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55298" name="Text Box 3"/>
          <p:cNvSpPr/>
          <p:nvPr/>
        </p:nvSpPr>
        <p:spPr>
          <a:xfrm>
            <a:off x="611188" y="1412875"/>
            <a:ext cx="7561262" cy="5021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96875" eaLnBrk="0" hangingPunct="0">
              <a:lnSpc>
                <a:spcPct val="150000"/>
              </a:lnSpc>
            </a:pPr>
            <a:r>
              <a:rPr lang="zh-CN" altLang="en-US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（二）装卸作业事故预防</a:t>
            </a:r>
            <a:endParaRPr lang="zh-CN" altLang="en-US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9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、正确选择栓套方法，吊物应捆扎牢固，防止散捆、坠落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10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、起吊要平稳垂直，货物尽量保持水平，防止吊物摆动过大。当倾斜角度过大时，需落关查明原因。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、吊货时，起升高度要够，运转要平稳、轻拿轻放、防止吊物撞击现场的货物、设备。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indent="396875" eaLnBrk="0" hangingPunct="0">
              <a:lnSpc>
                <a:spcPct val="150000"/>
              </a:lnSpc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12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、严禁 “抽心”、“挖井”、“高抛高掷”、歪拉斜吊、抽拉作业等野蛮装卸。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endParaRPr lang="zh-CN" altLang="en-US" dirty="0"/>
          </a:p>
        </p:txBody>
      </p:sp>
      <p:sp>
        <p:nvSpPr>
          <p:cNvPr id="56322" name="Rectangle 3"/>
          <p:cNvSpPr>
            <a:spLocks noGrp="1"/>
          </p:cNvSpPr>
          <p:nvPr>
            <p:ph idx="1" hasCustomPrompt="1"/>
          </p:nvPr>
        </p:nvSpPr>
        <p:spPr>
          <a:xfrm>
            <a:off x="457200" y="441325"/>
            <a:ext cx="8229600" cy="6048375"/>
          </a:xfrm>
        </p:spPr>
        <p:txBody>
          <a:bodyPr vert="horz" wrap="square" lIns="91440" tIns="45720" rIns="91440" bIns="45720" anchor="t"/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各位员工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: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    今天主要讲了三个方面的内容：现场人员的安全、现场作业的安全、现场作业的风险及预防。由于时间的关系，课件中只讲到现场的一些基本安全常识，安全生产制度、现场作业风险及预防也只讲到了集团主营产业及相关工种作业安全，因此，今天的安全课内容还不够全面，希望在坐各位新进港的员工一定要加强安全知识的学习，熟悉并掌握本岗位的操作规程，安全注意事项，事故风险及预防，在工作中养成良好的安全行为习惯。课件中的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12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个事故案例全部是发生在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xx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内部的活生生的例子，目的是希望通过身边的事故教育身边的人，让悲剧不再重演，让生命不再凋零，祝愿我们在座的每位员工在轻松、愉快、和谐、安全的工作氛围中挥洒青春、放飞梦想、成就未来！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499735" y="3968750"/>
            <a:ext cx="332930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657850" y="4231005"/>
            <a:ext cx="123571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6840537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800" dirty="0">
                <a:solidFill>
                  <a:schemeClr val="hlink"/>
                </a:solidFill>
                <a:ea typeface="华文新魏" pitchFamily="2" charset="-122"/>
              </a:rPr>
              <a:t>二、人员的不安全行为</a:t>
            </a:r>
            <a:endParaRPr lang="zh-CN" altLang="en-US" dirty="0"/>
          </a:p>
        </p:txBody>
      </p:sp>
      <p:sp>
        <p:nvSpPr>
          <p:cNvPr id="6146" name="Text Box 3"/>
          <p:cNvSpPr/>
          <p:nvPr/>
        </p:nvSpPr>
        <p:spPr>
          <a:xfrm>
            <a:off x="611188" y="1485900"/>
            <a:ext cx="7561262" cy="5021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431800" algn="just" eaLnBrk="0" hangingPunct="0"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有意识的不安全行为</a:t>
            </a:r>
            <a:r>
              <a:rPr lang="zh-CN" altLang="en-US" b="1" dirty="0">
                <a:solidFill>
                  <a:srgbClr val="0066FF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——</a:t>
            </a:r>
            <a:r>
              <a:rPr lang="zh-CN" altLang="en-US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明知故犯</a:t>
            </a:r>
            <a:endParaRPr lang="zh-CN" altLang="en-US" b="1" dirty="0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indent="431800" algn="just" eaLnBrk="0" hangingPunct="0">
              <a:lnSpc>
                <a:spcPct val="150000"/>
              </a:lnSpc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是指行为者为了追求行为后果价值，在对行为的性质及行为风险具有一定的认识情况下，表现出来的不安全行为。知道正在的行为是违章行为，也知道正在的行为可能造成人员伤害、设备损坏、货物损坏等，但由于以前一直没有发生事故，存在侥幸心理；对自己控制危险的能力估计过高，认为偶的冒险不会产生不好的后果；按章操作与违章操作相比，后者在经济上、物质上、时间上、体力上价值大于前者。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6840537" cy="584200"/>
          </a:xfrm>
        </p:spPr>
        <p:txBody>
          <a:bodyPr vert="horz" wrap="square" lIns="91440" tIns="45720" rIns="91440" bIns="45720" anchor="ctr"/>
          <a:p>
            <a:pPr eaLnBrk="1" hangingPunct="1">
              <a:buNone/>
            </a:pPr>
            <a:r>
              <a:rPr lang="zh-CN" altLang="en-US" sz="3800" dirty="0">
                <a:solidFill>
                  <a:schemeClr val="hlink"/>
                </a:solidFill>
                <a:ea typeface="华文新魏" pitchFamily="2" charset="-122"/>
              </a:rPr>
              <a:t>二、人员的不安全行为</a:t>
            </a: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7170" name="Text Box 3"/>
          <p:cNvSpPr/>
          <p:nvPr/>
        </p:nvSpPr>
        <p:spPr>
          <a:xfrm>
            <a:off x="611188" y="1485900"/>
            <a:ext cx="7561262" cy="28305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431800" algn="just" eaLnBrk="0" hangingPunct="0"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无意识的不安全行为</a:t>
            </a:r>
            <a:r>
              <a:rPr lang="zh-CN" altLang="en-US" b="1" dirty="0">
                <a:solidFill>
                  <a:srgbClr val="0066FF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——</a:t>
            </a:r>
            <a:r>
              <a:rPr lang="zh-CN" altLang="en-US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无知违章</a:t>
            </a:r>
            <a:endParaRPr lang="zh-CN" altLang="en-US" b="1" dirty="0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indent="431800" algn="just" eaLnBrk="0" hangingPunct="0">
              <a:lnSpc>
                <a:spcPct val="150000"/>
              </a:lnSpc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不知道违章行为的危险性；没有掌握该项作业的安全技术，不能进行正确操作；由于外界干扰，而采取错误的操作；由于行为者出现生理或者心理偶然波动，破坏了其正常行为的能力而出现危险性操作。</a:t>
            </a:r>
            <a:endParaRPr lang="zh-CN" altLang="en-US" dirty="0">
              <a:latin typeface="Arial" panose="020B0604020202020204" pitchFamily="34" charset="0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6840537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三、“三违”的原因分析</a:t>
            </a:r>
            <a:endParaRPr lang="zh-CN" altLang="en-US" dirty="0"/>
          </a:p>
        </p:txBody>
      </p:sp>
      <p:sp>
        <p:nvSpPr>
          <p:cNvPr id="8195" name="Text Box 3"/>
          <p:cNvSpPr/>
          <p:nvPr/>
        </p:nvSpPr>
        <p:spPr>
          <a:xfrm>
            <a:off x="686118" y="1478915"/>
            <a:ext cx="7561262" cy="46593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 eaLnBrk="0" hangingPunct="0">
              <a:buSzPct val="100000"/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主观原因</a:t>
            </a:r>
            <a:endParaRPr lang="zh-CN" altLang="en-US" b="1" dirty="0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algn="just" eaLnBrk="0" hangingPunct="0"/>
            <a:endParaRPr lang="zh-CN" altLang="en-US" sz="1200" b="1" dirty="0">
              <a:solidFill>
                <a:srgbClr val="CC0000"/>
              </a:solidFill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 algn="just" eaLnBrk="0" hangingPunct="0">
              <a:lnSpc>
                <a:spcPct val="110000"/>
              </a:lnSpc>
            </a:pPr>
            <a:r>
              <a:rPr lang="en-US" altLang="zh-CN" sz="2000" b="1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1. </a:t>
            </a:r>
            <a:r>
              <a:rPr lang="zh-CN" altLang="en-US" sz="2000" b="1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侥幸心理   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自认为控制力强，对作业环境和条件的变化能够掌握，认为偶尔违章不会出事，就把潜在的危险抛之脑后。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110000"/>
              </a:lnSpc>
            </a:pPr>
            <a:endParaRPr lang="en-US" altLang="zh-CN" sz="2000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11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案例</a:t>
            </a:r>
            <a:r>
              <a:rPr lang="en-US" altLang="zh-CN" sz="20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1</a:t>
            </a:r>
            <a:endParaRPr lang="zh-CN" altLang="en-US" sz="20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110000"/>
              </a:lnSpc>
            </a:pP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事故经过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：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2003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年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月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日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14:30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时，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公司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驳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1500——12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号在上海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厂老码头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号泊位卸驳完加拖时，该驳船员刘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在未穿救生衣的情况下，去解相邻无人驳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1108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的首缆，解完缆绳后，刘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没有按原路线返回，而是取捷径，慌忙踩在无人驳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1008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通道的煤灰上，试图跨档，因煤灰湿滑松软不慎落水，经多方竭力打捞，仍无下落失踪。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algn="just" eaLnBrk="0" hangingPunct="0">
              <a:lnSpc>
                <a:spcPct val="110000"/>
              </a:lnSpc>
            </a:pP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事故原因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：存在侥幸心理，盲目选择危险路径，违章作业，临水不穿救身衣。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2"/>
          <p:cNvSpPr>
            <a:spLocks noGrp="1"/>
          </p:cNvSpPr>
          <p:nvPr>
            <p:ph type="title"/>
          </p:nvPr>
        </p:nvSpPr>
        <p:spPr>
          <a:xfrm>
            <a:off x="611188" y="685800"/>
            <a:ext cx="6840537" cy="584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400" dirty="0">
                <a:solidFill>
                  <a:schemeClr val="hlink"/>
                </a:solidFill>
                <a:ea typeface="华文新魏" pitchFamily="2" charset="-122"/>
              </a:rPr>
              <a:t>三、“三违”的原因分析</a:t>
            </a:r>
            <a:endParaRPr lang="zh-CN" altLang="en-US" dirty="0"/>
          </a:p>
        </p:txBody>
      </p:sp>
      <p:sp>
        <p:nvSpPr>
          <p:cNvPr id="9218" name="Text Box 3"/>
          <p:cNvSpPr/>
          <p:nvPr/>
        </p:nvSpPr>
        <p:spPr>
          <a:xfrm>
            <a:off x="611188" y="1270000"/>
            <a:ext cx="7561262" cy="55705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 eaLnBrk="0" hangingPunct="0"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主观原因</a:t>
            </a:r>
            <a:endParaRPr lang="zh-CN" altLang="en-US" b="1" dirty="0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000" b="1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2. </a:t>
            </a:r>
            <a:r>
              <a:rPr lang="zh-CN" altLang="en-US" sz="2000" b="1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麻痹大意   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在安全生产比较稳定的情况下，安全思想和警惕性不自觉松懈下来，在操作中，很容易产生轻视心理，麻痹大意，不按照规程办事，时间一长，就养成违章习惯。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案例</a:t>
            </a:r>
            <a:r>
              <a:rPr lang="en-US" altLang="zh-CN" sz="20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微软雅黑" panose="020B0503020204020204" charset="-122"/>
              </a:rPr>
              <a:t>2</a:t>
            </a:r>
            <a:endParaRPr lang="zh-CN" altLang="en-US" sz="20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事故经过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：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2011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年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月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30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日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16:40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分，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岸桥司机陈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在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xx5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码头做装船出口在等集装箱时，因吊具高度放置过低，这时一辆集卡车拖一重柜箱从桥吊吊具下通过，导致箱体与吊具相撞，造成箱门与顶部大梁变形，吊具伸缩油马达受损。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事故原因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楷体" panose="02010609060101010101" pitchFamily="49" charset="-122"/>
              </a:rPr>
              <a:t>：麻痹大意，没有按照规定提升吊具，集卡车行进时没有认真瞭望减速。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  <a:p>
            <a:pPr algn="just" eaLnBrk="0" hangingPunct="0"/>
            <a:endParaRPr lang="zh-CN" altLang="en-US" sz="2000" b="1" dirty="0">
              <a:latin typeface="华文楷体" pitchFamily="2" charset="-122"/>
              <a:ea typeface="华文楷体" pitchFamily="2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  <p:transition>
    <p:push dir="r"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1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*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齿轮传动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楷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楷体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10488</Words>
  <Application>WPS 演示</Application>
  <PresentationFormat>全屏显示(4:3)</PresentationFormat>
  <Paragraphs>457</Paragraphs>
  <Slides>56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9" baseType="lpstr">
      <vt:lpstr>Arial</vt:lpstr>
      <vt:lpstr>宋体</vt:lpstr>
      <vt:lpstr>Wingdings</vt:lpstr>
      <vt:lpstr>华文楷体</vt:lpstr>
      <vt:lpstr>微软雅黑</vt:lpstr>
      <vt:lpstr>方正小标宋_GBK</vt:lpstr>
      <vt:lpstr>华文新魏</vt:lpstr>
      <vt:lpstr>黑体</vt:lpstr>
      <vt:lpstr>楷体</vt:lpstr>
      <vt:lpstr>Arial Unicode MS</vt:lpstr>
      <vt:lpstr>Calibri</vt:lpstr>
      <vt:lpstr>汉仪旗黑-85S</vt:lpstr>
      <vt:lpstr>*</vt:lpstr>
      <vt:lpstr>PowerPoint 演示文稿</vt:lpstr>
      <vt:lpstr>PowerPoint 演示文稿</vt:lpstr>
      <vt:lpstr>提纲</vt:lpstr>
      <vt:lpstr>第一节  现场人员安全管理</vt:lpstr>
      <vt:lpstr>一、现场人员安全管理任务</vt:lpstr>
      <vt:lpstr>二、人员的不安全行为</vt:lpstr>
      <vt:lpstr>二、人员的不安全行为</vt:lpstr>
      <vt:lpstr>三、“三违”的原因分析</vt:lpstr>
      <vt:lpstr>三、“三违”的原因分析</vt:lpstr>
      <vt:lpstr>三、“三违”的原因分析</vt:lpstr>
      <vt:lpstr>三、“三违”的原因分析</vt:lpstr>
      <vt:lpstr>三、“三违”的原因分析</vt:lpstr>
      <vt:lpstr>三、“三违”的原因分析</vt:lpstr>
      <vt:lpstr>三、“三违”的原因分析</vt:lpstr>
      <vt:lpstr>四、人员安全行为控制，严禁“三违”</vt:lpstr>
      <vt:lpstr>第二节  现场作业安全管理</vt:lpstr>
      <vt:lpstr>一、做好作业前的准备工作 </vt:lpstr>
      <vt:lpstr>（一）严格执行工前检查确认制度。</vt:lpstr>
      <vt:lpstr>（二）严格执行工前会制度。</vt:lpstr>
      <vt:lpstr>（三）严格执行交接班制度。</vt:lpstr>
      <vt:lpstr>（三）严格执行交接班制度。</vt:lpstr>
      <vt:lpstr>（四）作业前试车</vt:lpstr>
      <vt:lpstr>二、严格执行各项安全生产制度 </vt:lpstr>
      <vt:lpstr>（一）严格执行设备安全操作规程</vt:lpstr>
      <vt:lpstr>（一）严格执行设备安全操作规程</vt:lpstr>
      <vt:lpstr>（一）严格执行设备安全操作规程</vt:lpstr>
      <vt:lpstr>（二）严格执行装卸作业安全管理规定</vt:lpstr>
      <vt:lpstr>（二）严格执行装卸作业安全管理规定</vt:lpstr>
      <vt:lpstr>（二）严格执行装卸作业安全管理规定</vt:lpstr>
      <vt:lpstr>（二）严格执行装卸作业安全管理规定</vt:lpstr>
      <vt:lpstr>（二）严格执行装卸作业安全管理规定</vt:lpstr>
      <vt:lpstr>（二）严格执行装卸作业安全管理规定</vt:lpstr>
      <vt:lpstr>（三）现场作业“十不准”</vt:lpstr>
      <vt:lpstr>（三）现场作业“十不准”</vt:lpstr>
      <vt:lpstr>（四）装卸作业安全操作规程</vt:lpstr>
      <vt:lpstr>（四）装卸作业安全操作规程</vt:lpstr>
      <vt:lpstr>（四）装卸作业安全操作规程</vt:lpstr>
      <vt:lpstr>（四）装卸作业安全操作规程</vt:lpstr>
      <vt:lpstr>（四）装卸作业安全操作规程</vt:lpstr>
      <vt:lpstr>（五）电气设备维修作业</vt:lpstr>
      <vt:lpstr>（六）水上作业“二要八不准”</vt:lpstr>
      <vt:lpstr>（六）水上作业“二要八不准”</vt:lpstr>
      <vt:lpstr>第三节  现场作业安全风险及事故预防</vt:lpstr>
      <vt:lpstr>一、流动机械作业安全风险及预防</vt:lpstr>
      <vt:lpstr>一、流动机械作业安全风险及预防</vt:lpstr>
      <vt:lpstr>二、集装箱作业安全风险及预防</vt:lpstr>
      <vt:lpstr>二、集装箱作业安全风险及预防</vt:lpstr>
      <vt:lpstr>二、集装箱作业安全风险及预防</vt:lpstr>
      <vt:lpstr>三、装卸作业安全风险及事故预防</vt:lpstr>
      <vt:lpstr>三、装卸作业安全风险及事故预防</vt:lpstr>
      <vt:lpstr>三、装卸作业安全风险及事故预防</vt:lpstr>
      <vt:lpstr>三、装卸作业安全风险及事故预防</vt:lpstr>
      <vt:lpstr>三、装卸作业安全风险及事故预防</vt:lpstr>
      <vt:lpstr>三、装卸作业安全风险及事故预防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公众号:安全生产管理</dc:title>
  <dc:creator>公众号:安全生产管理</dc:creator>
  <cp:keywords>公众号:安全生产管理</cp:keywords>
  <dc:description>公众号:安全生产管理</dc:description>
  <dc:subject>公众号:安全生产管理</dc:subject>
  <cp:category>公众号:安全生产管理</cp:category>
  <cp:lastModifiedBy>little fairy</cp:lastModifiedBy>
  <cp:revision>176</cp:revision>
  <dcterms:created xsi:type="dcterms:W3CDTF">2013-01-11T06:35:00Z</dcterms:created>
  <dcterms:modified xsi:type="dcterms:W3CDTF">2024-01-17T01:57:30Z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16CA5C0F9D8347959376E4E73A8B601B_13</vt:lpwstr>
  </property>
</Properties>
</file>