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9" r:id="rId4"/>
    <p:sldId id="278" r:id="rId5"/>
    <p:sldId id="261" r:id="rId6"/>
    <p:sldId id="264" r:id="rId7"/>
    <p:sldId id="263" r:id="rId8"/>
    <p:sldId id="262" r:id="rId9"/>
    <p:sldId id="266" r:id="rId10"/>
    <p:sldId id="270" r:id="rId11"/>
    <p:sldId id="268" r:id="rId12"/>
    <p:sldId id="272" r:id="rId13"/>
    <p:sldId id="273" r:id="rId14"/>
    <p:sldId id="275" r:id="rId15"/>
    <p:sldId id="276" r:id="rId16"/>
    <p:sldId id="277" r:id="rId17"/>
    <p:sldId id="280" r:id="rId18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492" y="-96"/>
      </p:cViewPr>
      <p:guideLst>
        <p:guide orient="horz" pos="2160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457200" y="1021080"/>
            <a:ext cx="4709795" cy="4816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1.png"/><Relationship Id="rId13" Type="http://schemas.openxmlformats.org/officeDocument/2006/relationships/tags" Target="../tags/tag9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4570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4570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tags" Target="../tags/tag26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5.xml"/><Relationship Id="rId5" Type="http://schemas.openxmlformats.org/officeDocument/2006/relationships/image" Target="../media/image26.jpeg"/><Relationship Id="rId4" Type="http://schemas.openxmlformats.org/officeDocument/2006/relationships/tags" Target="../tags/tag24.xml"/><Relationship Id="rId3" Type="http://schemas.openxmlformats.org/officeDocument/2006/relationships/image" Target="../media/image25.jpe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730" y="1831975"/>
            <a:ext cx="7885430" cy="13195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危险气体职业危害告知牌</a:t>
            </a:r>
            <a:endParaRPr lang="zh-CN" altLang="en-US" sz="480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6248559" y="38859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911059" y="4821889"/>
            <a:ext cx="675000" cy="675000"/>
          </a:xfrm>
          <a:prstGeom prst="ellipse">
            <a:avLst/>
          </a:prstGeom>
          <a:solidFill>
            <a:srgbClr val="92D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843395" y="48223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775731" y="48218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4" name="组合 33793"/>
          <p:cNvGrpSpPr/>
          <p:nvPr/>
        </p:nvGrpSpPr>
        <p:grpSpPr>
          <a:xfrm>
            <a:off x="228600" y="228600"/>
            <a:ext cx="8713788" cy="6408738"/>
            <a:chOff x="158" y="164"/>
            <a:chExt cx="5489" cy="4037"/>
          </a:xfrm>
        </p:grpSpPr>
        <p:sp>
          <p:nvSpPr>
            <p:cNvPr id="33795" name="矩形 33794"/>
            <p:cNvSpPr/>
            <p:nvPr/>
          </p:nvSpPr>
          <p:spPr>
            <a:xfrm>
              <a:off x="158" y="164"/>
              <a:ext cx="5444" cy="4037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796" name="矩形 33795"/>
            <p:cNvSpPr/>
            <p:nvPr/>
          </p:nvSpPr>
          <p:spPr>
            <a:xfrm>
              <a:off x="158" y="164"/>
              <a:ext cx="5444" cy="408"/>
            </a:xfrm>
            <a:prstGeom prst="rect">
              <a:avLst/>
            </a:prstGeom>
            <a:solidFill>
              <a:srgbClr val="80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797" name="文本框 33796"/>
            <p:cNvSpPr txBox="1"/>
            <p:nvPr/>
          </p:nvSpPr>
          <p:spPr>
            <a:xfrm>
              <a:off x="158" y="210"/>
              <a:ext cx="54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             </a:t>
              </a:r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电石职业危害告知牌</a:t>
              </a:r>
              <a:endParaRPr lang="zh-CN" altLang="en-US" sz="36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798" name="直接连接符 33797"/>
            <p:cNvSpPr/>
            <p:nvPr/>
          </p:nvSpPr>
          <p:spPr>
            <a:xfrm>
              <a:off x="158" y="1842"/>
              <a:ext cx="54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799" name="直接连接符 33798"/>
            <p:cNvSpPr/>
            <p:nvPr/>
          </p:nvSpPr>
          <p:spPr>
            <a:xfrm>
              <a:off x="1565" y="572"/>
              <a:ext cx="0" cy="362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00" name="矩形 33799"/>
            <p:cNvSpPr/>
            <p:nvPr/>
          </p:nvSpPr>
          <p:spPr>
            <a:xfrm>
              <a:off x="1565" y="572"/>
              <a:ext cx="2630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01" name="矩形 33800"/>
            <p:cNvSpPr/>
            <p:nvPr/>
          </p:nvSpPr>
          <p:spPr>
            <a:xfrm>
              <a:off x="4195" y="572"/>
              <a:ext cx="1408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02" name="文本框 33801"/>
            <p:cNvSpPr txBox="1"/>
            <p:nvPr/>
          </p:nvSpPr>
          <p:spPr>
            <a:xfrm>
              <a:off x="1565" y="1002"/>
              <a:ext cx="2676" cy="7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损害皮肤，引起皮肤瘙痒炎症、“鸟眼”样溃疡、黑皮病。皮肤灼伤表现为创面长期不愈及慢性溃疡型。接触工人出现汗少、牙釉质损害、龋齿发病率增高。 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3803" name="直接连接符 33802"/>
            <p:cNvSpPr/>
            <p:nvPr/>
          </p:nvSpPr>
          <p:spPr>
            <a:xfrm>
              <a:off x="4195" y="845"/>
              <a:ext cx="0" cy="9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04" name="文本框 33803"/>
            <p:cNvSpPr txBox="1"/>
            <p:nvPr/>
          </p:nvSpPr>
          <p:spPr>
            <a:xfrm>
              <a:off x="1565" y="595"/>
              <a:ext cx="276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健 康 危 害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05" name="文本框 33804"/>
            <p:cNvSpPr txBox="1"/>
            <p:nvPr/>
          </p:nvSpPr>
          <p:spPr>
            <a:xfrm>
              <a:off x="4195" y="572"/>
              <a:ext cx="136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理 化 特 性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06" name="文本框 33805"/>
            <p:cNvSpPr txBox="1"/>
            <p:nvPr/>
          </p:nvSpPr>
          <p:spPr>
            <a:xfrm>
              <a:off x="4241" y="845"/>
              <a:ext cx="1361" cy="10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  <a:ea typeface="黑体" panose="02010609060101010101" pitchFamily="2" charset="-122"/>
                </a:rPr>
                <a:t>外观与性状：灰黑色块状物，断面为紫色或灰色。</a:t>
              </a:r>
              <a:endParaRPr lang="zh-CN" altLang="en-US" dirty="0">
                <a:latin typeface="Arial" panose="020B0604020202020204" pitchFamily="34" charset="0"/>
                <a:ea typeface="黑体" panose="0201060906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  <a:ea typeface="黑体" panose="02010609060101010101" pitchFamily="2" charset="-122"/>
                </a:rPr>
                <a:t>禁配物：水、醇类、酸类。</a:t>
              </a:r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3807" name="文本框 33806"/>
            <p:cNvSpPr txBox="1"/>
            <p:nvPr/>
          </p:nvSpPr>
          <p:spPr>
            <a:xfrm>
              <a:off x="158" y="799"/>
              <a:ext cx="1406" cy="9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6000" dirty="0">
                  <a:latin typeface="Arial" panose="020B0604020202020204" pitchFamily="34" charset="0"/>
                  <a:ea typeface="黑体" panose="02010609060101010101" pitchFamily="2" charset="-122"/>
                </a:rPr>
                <a:t>电石</a:t>
              </a:r>
              <a:endParaRPr lang="zh-CN" altLang="en-US" sz="60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2000">
                  <a:latin typeface="Arial" panose="020B0604020202020204" pitchFamily="34" charset="0"/>
                </a:rPr>
                <a:t>Calcium carbide</a:t>
              </a:r>
              <a:r>
                <a:rPr lang="en-US" altLang="zh-CN">
                  <a:latin typeface="Arial" panose="020B0604020202020204" pitchFamily="34" charset="0"/>
                </a:rPr>
                <a:t> 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33808" name="矩形 33807"/>
            <p:cNvSpPr/>
            <p:nvPr/>
          </p:nvSpPr>
          <p:spPr>
            <a:xfrm>
              <a:off x="1565" y="1842"/>
              <a:ext cx="4037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09" name="文本框 33808"/>
            <p:cNvSpPr txBox="1"/>
            <p:nvPr/>
          </p:nvSpPr>
          <p:spPr>
            <a:xfrm>
              <a:off x="1565" y="1842"/>
              <a:ext cx="403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应 急 处 理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10" name="矩形 33809"/>
            <p:cNvSpPr/>
            <p:nvPr/>
          </p:nvSpPr>
          <p:spPr>
            <a:xfrm>
              <a:off x="1565" y="2794"/>
              <a:ext cx="4037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11" name="文本框 33810"/>
            <p:cNvSpPr txBox="1"/>
            <p:nvPr/>
          </p:nvSpPr>
          <p:spPr>
            <a:xfrm>
              <a:off x="1565" y="2817"/>
              <a:ext cx="403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防 范 措 施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pic>
          <p:nvPicPr>
            <p:cNvPr id="33812" name="图片 33811" descr="2185789_100450043889_2"/>
            <p:cNvPicPr>
              <a:picLocks noChangeAspect="1"/>
            </p:cNvPicPr>
            <p:nvPr/>
          </p:nvPicPr>
          <p:blipFill>
            <a:blip r:embed="rId1"/>
            <a:srcRect l="52452" b="60872"/>
            <a:stretch>
              <a:fillRect/>
            </a:stretch>
          </p:blipFill>
          <p:spPr>
            <a:xfrm>
              <a:off x="204" y="1887"/>
              <a:ext cx="1305" cy="13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13" name="文本框 33812"/>
            <p:cNvSpPr txBox="1"/>
            <p:nvPr/>
          </p:nvSpPr>
          <p:spPr>
            <a:xfrm>
              <a:off x="1565" y="2115"/>
              <a:ext cx="4082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Arial" panose="020B0604020202020204" pitchFamily="34" charset="0"/>
                  <a:ea typeface="黑体" panose="02010609060101010101" pitchFamily="2" charset="-122"/>
                </a:rPr>
                <a:t>隔离泄漏污染区，限制出入。切断火源。建议应急处理人员戴自给正压式呼吸器，穿化学防护服。不要直接接触泄漏物。小量泄漏：用砂土、干燥石灰或苏打灰混合。使用无火花工具收集于干燥、洁净、有盖的容器中，转移至安全场所。大量泄漏：用塑料布、帆布覆盖。</a:t>
              </a:r>
              <a:endParaRPr lang="zh-CN" altLang="en-US" sz="16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3814" name="文本框 33813"/>
            <p:cNvSpPr txBox="1"/>
            <p:nvPr/>
          </p:nvSpPr>
          <p:spPr>
            <a:xfrm>
              <a:off x="1610" y="3067"/>
              <a:ext cx="3946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密闭操作，全面排风。操作人员必须经过专门培训，严格遵守操作规程。建议操作人员佩戴自吸过滤式防尘口罩，戴化学安全防护眼镜，穿化学防护服，戴橡胶手套。避免产生粉尘。避免与酸类、醇类接触。尤其要注意避免与水接触。搬运时要轻装轻卸，防止包装及容器损坏。配备泄漏应急处理设备。倒空的容器可能残留有害物。 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pic>
          <p:nvPicPr>
            <p:cNvPr id="33815" name="图片 33814" descr="2699336_102917000_2"/>
            <p:cNvPicPr>
              <a:picLocks noChangeAspect="1"/>
            </p:cNvPicPr>
            <p:nvPr/>
          </p:nvPicPr>
          <p:blipFill>
            <a:blip r:embed="rId2"/>
            <a:srcRect r="4434"/>
            <a:stretch>
              <a:fillRect/>
            </a:stretch>
          </p:blipFill>
          <p:spPr>
            <a:xfrm>
              <a:off x="168" y="3339"/>
              <a:ext cx="625" cy="8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16" name="图片 33815" descr="200911272139331165"/>
            <p:cNvPicPr>
              <a:picLocks noChangeAspect="1"/>
            </p:cNvPicPr>
            <p:nvPr/>
          </p:nvPicPr>
          <p:blipFill>
            <a:blip r:embed="rId3"/>
            <a:srcRect l="3893" t="3043" r="5795" b="3906"/>
            <a:stretch>
              <a:fillRect/>
            </a:stretch>
          </p:blipFill>
          <p:spPr>
            <a:xfrm>
              <a:off x="930" y="3339"/>
              <a:ext cx="585" cy="77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EAEAE5"/>
            </a:gs>
            <a:gs pos="0">
              <a:srgbClr val="F1F1EE"/>
            </a:gs>
            <a:gs pos="100000">
              <a:srgbClr val="E3E2DC"/>
            </a:gs>
          </a:gsLst>
          <a:lin scaled="1"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-15875" y="756920"/>
          <a:ext cx="9175750" cy="497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3897313"/>
                <a:gridCol w="3678237"/>
              </a:tblGrid>
              <a:tr h="444500">
                <a:tc gridSpan="3">
                  <a:txBody>
                    <a:bodyPr/>
                    <a:p>
                      <a:pPr algn="ctr">
                        <a:buNone/>
                      </a:pPr>
                      <a:endParaRPr lang="en-US" altLang="en-US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highlight>
                            <a:srgbClr val="FF00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作业场所液化石油气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highlight>
                            <a:srgbClr val="FF00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,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highlight>
                            <a:srgbClr val="FF00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对人体有损害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highlight>
                            <a:srgbClr val="FF000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,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highlight>
                            <a:srgbClr val="FF00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请注意防护</a:t>
                      </a:r>
                      <a:endParaRPr lang="en-US" altLang="en-US" sz="1400" b="1">
                        <a:solidFill>
                          <a:srgbClr val="FFFFFF"/>
                        </a:solidFill>
                        <a:highlight>
                          <a:srgbClr val="FF00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100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lang="en-US" b="1"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液化石油气</a:t>
                      </a:r>
                      <a:r>
                        <a:rPr lang="en-US" sz="1000" b="1">
                          <a:latin typeface="Calibri" panose="020F0502020204030204" charset="0"/>
                          <a:cs typeface="Calibri" panose="020F0502020204030204" charset="0"/>
                        </a:rPr>
                        <a:t>Liquefied petroleum gas</a:t>
                      </a:r>
                      <a:endParaRPr lang="en-US" altLang="en-US" sz="100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健康危害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理化特性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16891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本品有麻醉作用。急性中毒：有头晕、头痛、兴奋或嗜睡、恶心、呕吐、脉缓等；重症者可突然倒下，尿失禁，意识丧失，甚至呼吸停止。可致皮肤冻伤。慢性影响：长期接触低浓度者，可出现头痛、头晕、睡眠不佳、易疲劳、情绪不稳及植物神经功能混乱。</a:t>
                      </a:r>
                      <a:endParaRPr lang="en-US" altLang="en-US" sz="1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无色气体或黄棕色油状液体, 有特殊臭味，易燃。</a:t>
                      </a:r>
                      <a:r>
                        <a:rPr lang="en-US" sz="1400">
                          <a:latin typeface="Calibri" panose="020F0502020204030204" charset="0"/>
                          <a:cs typeface="Calibri" panose="020F0502020204030204" charset="0"/>
                        </a:rPr>
                        <a:t>与空气混合能形成爆炸性混合物，遇明火、高热能引起燃烧爆炸。</a:t>
                      </a:r>
                      <a:r>
                        <a:rPr lang="en-US" sz="1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液化石油气从液态转变为气态时，体积扩大</a:t>
                      </a:r>
                      <a:r>
                        <a:rPr lang="en-US" sz="1400">
                          <a:latin typeface="Calibri" panose="020F0502020204030204" charset="0"/>
                          <a:cs typeface="Calibri" panose="020F0502020204030204" charset="0"/>
                        </a:rPr>
                        <a:t>250-300</a:t>
                      </a:r>
                      <a:r>
                        <a:rPr lang="en-US" sz="1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倍左右；形成大面积危险区；在空气中扩散较慢，易向低洼地区流动积聚。</a:t>
                      </a:r>
                      <a:endParaRPr lang="en-US" altLang="en-US" sz="1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4">
                  <a:txBody>
                    <a:bodyPr/>
                    <a:p>
                      <a:pPr>
                        <a:buNone/>
                      </a:pPr>
                      <a:r>
                        <a:rPr lang="en-US" sz="80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80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应急处理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731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吸入：迅速脱离现场至空气新鲜处。保持呼吸道通畅。如呼吸困难，给输氧。如呼吸停止，立即进行人工呼吸。就医。 皮肤接触：若有冻伤，就医治疗。</a:t>
                      </a:r>
                      <a:endParaRPr lang="en-US" altLang="en-US" sz="14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注意防护</a:t>
                      </a:r>
                      <a:endParaRPr lang="en-US" altLang="en-US" sz="10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4605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00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80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急救电话 ：12 消防电话 ：119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4122420"/>
            <a:ext cx="863600" cy="105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Administrator\AppData\Roaming\Tencent\Users\438766589\QQ\WinTemp\RichOle\]BGVHOQ`4$3[4L3MZ2B@`C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647883"/>
            <a:ext cx="118491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8" descr="u=1851470254,3586133185&amp;fm=51&amp;gp=0"/>
          <p:cNvPicPr>
            <a:picLocks noChangeAspect="1"/>
          </p:cNvPicPr>
          <p:nvPr/>
        </p:nvPicPr>
        <p:blipFill>
          <a:blip r:embed="rId4"/>
          <a:srcRect l="4129" t="4446" r="7304" b="34460"/>
          <a:stretch>
            <a:fillRect/>
          </a:stretch>
        </p:blipFill>
        <p:spPr>
          <a:xfrm>
            <a:off x="5409883" y="4647883"/>
            <a:ext cx="1110615" cy="1080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23" descr="u=3967740877,2659089063&amp;fm=51&amp;gp=0"/>
          <p:cNvPicPr preferRelativeResize="0"/>
          <p:nvPr/>
        </p:nvPicPr>
        <p:blipFill>
          <a:blip r:embed="rId5"/>
          <a:srcRect l="3922" r="6775" b="32504"/>
          <a:stretch>
            <a:fillRect/>
          </a:stretch>
        </p:blipFill>
        <p:spPr>
          <a:xfrm>
            <a:off x="2744470" y="4647883"/>
            <a:ext cx="1165860" cy="1218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221105" y="304800"/>
            <a:ext cx="68199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4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液化石油气</a:t>
            </a:r>
            <a:r>
              <a:rPr lang="en-US" sz="4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职业病危害告知卡</a:t>
            </a:r>
            <a:endParaRPr lang="zh-CN" altLang="en-US" sz="4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EAEAE5"/>
            </a:gs>
            <a:gs pos="0">
              <a:srgbClr val="F1F1EE"/>
            </a:gs>
            <a:gs pos="100000">
              <a:srgbClr val="E3E2DC"/>
            </a:gs>
          </a:gsLst>
          <a:lin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476375" y="304800"/>
            <a:ext cx="63093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4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一氧化碳</a:t>
            </a:r>
            <a:r>
              <a:rPr lang="en-US" sz="4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职业病危害告知卡</a:t>
            </a:r>
            <a:endParaRPr lang="zh-CN" altLang="en-US" sz="4000" b="1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990283" y="1828800"/>
          <a:ext cx="6918325" cy="27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3175"/>
                <a:gridCol w="806450"/>
                <a:gridCol w="979488"/>
                <a:gridCol w="1323975"/>
                <a:gridCol w="4762"/>
                <a:gridCol w="534988"/>
                <a:gridCol w="1995487"/>
              </a:tblGrid>
              <a:tr h="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XXXXXXXXXXXX有限公司</a:t>
                      </a:r>
                      <a:endParaRPr lang="en-US" altLang="en-US" sz="1500">
                        <a:solidFill>
                          <a:srgbClr val="FFFF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职业病危害告知牌</a:t>
                      </a:r>
                      <a:endParaRPr lang="en-US" altLang="en-US">
                        <a:solidFill>
                          <a:srgbClr val="FFFF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p>
                      <a:pPr algn="ctr"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工作场所存在一氧化碳，对人体有害，请注意防护</a:t>
                      </a:r>
                      <a:endParaRPr lang="en-US" altLang="en-US" sz="1500">
                        <a:solidFill>
                          <a:srgbClr val="FFFF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一氧化碳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Carbon monoxide</a:t>
                      </a:r>
                      <a:endParaRPr lang="en-US" altLang="en-US"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健康危害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理化特性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可经呼吸道进入人体。主要损害神经系统。表现为剧烈头痛、头晕、心悸、恶心、呕吐、无力，脉快、烦躁、步态不稳、抽搐、大小便失禁、休克。可致迟发性脑病。过量吸入可导致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一氧化碳中毒。</a:t>
                      </a:r>
                      <a:endParaRPr lang="en-US" altLang="en-US" sz="1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无色气体。微溶于水，溶于乙醇、苯。遇明火、高热能燃烧、爆炸。</a:t>
                      </a:r>
                      <a:endParaRPr lang="en-US" altLang="en-US" sz="1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当心中毒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应急处理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</a:rPr>
                        <a:t>操作规程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黑体" panose="0201060906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抢救人员穿戴防护用具，加强通风，速将患者移至空气新鲜处；注意保暖、安静；及时给氧，必要时用合适的呼吸器进行人工呼吸，确保呼吸道通畅，对神志不清者应将头部偏向一侧，以防呕吐物吸入呼吸道导致窒息；对有昏迷或抽搐者，可在头部臵冰袋，以减轻脑水肿；心脏骤停时，立即作心肺复苏术后送医院；立即与医疗急救单位联系抢救。</a:t>
                      </a:r>
                      <a:endParaRPr lang="en-US" altLang="en-US" sz="1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按规定正确佩戴防毒口罩（面具）等个人防护用品，并确保场所的通风防护设施正常运行。2.如通风设施出现故障，应及时报告本单位相关领导，及时安排对通风设施进行维修。3．确认泄漏检测装置投运及检测数值正常。4. 定期巡检时应携带便携式一氧化碳检测仪。5.一旦泄漏，组织人员隔离所有泄漏设备并立即向领导汇报。6.工作时尽量站在上风侧，减少吸入有毒有害气体的机率。7.工作结束后应更换工作衣、并及时淋浴。</a:t>
                      </a:r>
                      <a:endParaRPr lang="en-US" altLang="en-US" sz="1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仿宋_GB2312" charset="0"/>
                          <a:cs typeface="仿宋_GB2312" charset="0"/>
                        </a:rPr>
                        <a:t>戴防毒面具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注意通风</a:t>
                      </a:r>
                      <a:endParaRPr lang="en-US" altLang="en-US" sz="100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检测地点： </a:t>
                      </a:r>
                      <a:endParaRPr lang="en-US" altLang="en-US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PC-STEL标准限值： 30mg/m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 </a:t>
                      </a:r>
                      <a:endParaRPr lang="en-US" altLang="en-US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STEL检测数据： 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检测日期： 年 月 日检测机构：</a:t>
                      </a:r>
                      <a:endParaRPr lang="en-US" altLang="en-US" sz="1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7">
                  <a:txBody>
                    <a:bodyPr/>
                    <a:p>
                      <a:pPr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急救电话：xxxx-120    消防电话：xxxx-119     职业卫生咨询电话 :xxxxxxxx</a:t>
                      </a:r>
                      <a:endParaRPr lang="en-US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083" y="5257800"/>
            <a:ext cx="635000" cy="70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86013" y="3013710"/>
            <a:ext cx="47625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2386013" y="3013710"/>
            <a:ext cx="47625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EAEAE5"/>
            </a:gs>
            <a:gs pos="0">
              <a:srgbClr val="F1F1EE"/>
            </a:gs>
            <a:gs pos="100000">
              <a:srgbClr val="E3E2DC"/>
            </a:gs>
          </a:gsLst>
          <a:lin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986915" y="304800"/>
            <a:ext cx="52882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4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甲烷</a:t>
            </a:r>
            <a:r>
              <a:rPr lang="en-US" sz="4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职业病危害告知卡</a:t>
            </a:r>
            <a:endParaRPr lang="zh-CN" altLang="en-US" sz="4000" b="1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04800" y="1219200"/>
          <a:ext cx="8493760" cy="5507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325"/>
                <a:gridCol w="3197225"/>
                <a:gridCol w="4093210"/>
              </a:tblGrid>
              <a:tr h="26670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工作场所甲烷对人体有损害请注意防护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甲烷 methane</a:t>
                      </a:r>
                      <a:endParaRPr lang="en-US" altLang="en-US" sz="1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理化特性</a:t>
                      </a:r>
                      <a:endParaRPr lang="en-US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健康危害</a:t>
                      </a:r>
                      <a:endParaRPr lang="en-US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6129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熔点（℃）-182.5沸点（℃）-161.5溶解性：微溶于水，溶于醇，乙醚相对密度（空气=1） 饱和蒸汽压力（kpa) 53.32（-168.8℃）燃烧值 889.5KJ／ｍｏｌ　相对密度（水＝１）　０.４２（１６４℃）　外观与气味　无色无臭气体　闪点（℃）－１８８爆炸极限（％）上限１５　下限５.３引燃温度（℃）　临界温度（℃）－８２.６　临界压力（ｍｐａ）　４.５９　燃烧性　本品易燃，具有窒息性，</a:t>
                      </a:r>
                      <a:endParaRPr lang="en-US" altLang="en-US" sz="1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气中含氮气量过高，引起缺氧窒息。吸入氮气浓度不太高时，患者最初感胸闷、气短、疲软无力；继而有烦燥不安、极度兴奋、乱跑、叫喊、精神恍惚、步态不稳，称之为“旦酩酊”，可进入昏睡或昏迷状态。吸入高浓度，患者可出现昏迷、呼吸心跳停止而死亡。侵入途径：吸入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当心中毒</a:t>
                      </a:r>
                      <a:endParaRPr lang="en-US" altLang="en-US" sz="1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应急处理</a:t>
                      </a:r>
                      <a:endParaRPr lang="en-US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迅速撤离泄漏污染区人员至上风处，并进行隔离，严格限制出入。切断火源。建议应急处理人员戴自给正压式呼吸器，穿防静电工作服。尽可能切断泄漏源。合理通风，加速扩散。喷雾状水稀释、溶解。构筑围堤或挖坑收容产生的大量废水。如有可能，将漏出气用排风机送至空旷地方或装设适当喷头烧掉。也可以将漏气的容器移至空旷处，注意通风。漏气容器要妥善处理，修复、检验后再用</a:t>
                      </a:r>
                      <a:endParaRPr lang="en-US" altLang="en-US" sz="1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防护措施</a:t>
                      </a:r>
                      <a:endParaRPr lang="en-US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351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程控制：生产过程密闭，全面通风。呼吸系统防护：一般不需要特殊防护，但建议特殊情况下，佩戴自吸过滤式防毒面具（半面罩）。身体防护：穿防静电工作服。手防护：戴一般作业防护手套。眼防护：一般不需要特殊防护，高浓度接触时可戴安全防护眼镜。其 它：工作现场严禁吸烟。避免长期反复接触。进入罐、限制性空间或其它高浓度区作业，须有人监护。</a:t>
                      </a:r>
                      <a:endParaRPr lang="en-US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急救电话：120 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83" y="4724400"/>
            <a:ext cx="717550" cy="71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3809683" y="4724400"/>
            <a:ext cx="2393950" cy="54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EAEAE5"/>
            </a:gs>
            <a:gs pos="0">
              <a:srgbClr val="F1F1EE"/>
            </a:gs>
            <a:gs pos="100000">
              <a:srgbClr val="E3E2DC"/>
            </a:gs>
          </a:gsLst>
          <a:lin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731645" y="304800"/>
            <a:ext cx="57988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None/>
            </a:pPr>
            <a:r>
              <a:rPr lang="zh-CN" altLang="en-US" sz="4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天然气</a:t>
            </a:r>
            <a:r>
              <a:rPr lang="en-US" sz="4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职业病危害告知卡</a:t>
            </a:r>
            <a:endParaRPr lang="zh-CN" altLang="en-US" sz="4000" b="1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9375" y="1829117"/>
          <a:ext cx="8985250" cy="3949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7775"/>
                <a:gridCol w="4400550"/>
                <a:gridCol w="2066925"/>
              </a:tblGrid>
              <a:tr h="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有毒，易燃易爆，请注意防护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4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天然气CH</a:t>
                      </a:r>
                      <a:r>
                        <a:rPr lang="en-US" sz="42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4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危 害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理化特性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16383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en-US" sz="9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危险类别：第2.1类易燃气体,易燃，与空气混合能形成爆炸性混合物，遇热源和明火有燃烧爆炸的危险。与五氧化溴、氯气、次氯酸、三氟化氮、液氧、二氟化氧及其它强氧化剂接触发生剧烈化学反应。若遇高热，容器内压增大，有开裂和爆炸的危险。属微毒类。有单纯性窒息作用，在高浓度时因缺氧窒息而引起中毒。急性中毒时，可有头昏、头痛、呕吐、乏力甚至昏迷。病程中尚可出现精神症状，步态不稳，昏迷过程久者，醒后可有运动性失语及偏瘫。长期接触天然气者，可出现神经衰弱综合征。</a:t>
                      </a:r>
                      <a:endParaRPr lang="en-US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成分：主要是低分子量烷烃混合物，主要成分为甲烷（80%～97%），还有少量的乙烷、丙烷、丁烷、戊烷、二氧化碳、一氧化碳、氮气、硫化氢等。无色无臭气体。微溶于水，溶于醇、乙醚.燃烧性：易燃；闪点：-188℃引燃温度：482～632℃爆炸极限（v/v%）：5.0～82.0最大爆炸压力</a:t>
                      </a:r>
                      <a:endParaRPr 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en-US" sz="9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（MPa）：6.8</a:t>
                      </a:r>
                      <a:endParaRPr lang="en-US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2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易燃易爆</a:t>
                      </a:r>
                      <a:endParaRPr lang="en-US" altLang="en-US" sz="1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应 急 处 理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sz="9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吸入:迅速脱离现场至空气新鲜处，保持呼吸道通畅；如呼吸困难，给输氧；如呼吸停止，立即进行人工呼吸。就医。灭火方法：切断气源。若不能立即切断气源，则不允许熄灭正在燃烧的气体。灭火剂：雾状水、泡沫、二氧化碳、干粉。泄漏处理：迅速撤离泄漏污染区人员至上风处，并进行隔离，严格限制出入。切断火源。建议应急处理人员戴自给正压式呼吸器，穿消防防护服。尽可能切断泄漏源。合理通风，加速扩散，禁止泄漏物进入限制性空间（如下水道），以避免发生爆炸。喷雾状水稀释、溶解。构筑围堤或挖坑收容产生的大量废水。如有可能，将漏出气用排风机送至空旷地方或 装设适当喷头烧掉。也可以将漏气的容器移至空旷处，注意通风。漏气容器要妥善处理，修复、检验后再用。</a:t>
                      </a:r>
                      <a:endParaRPr lang="en-US" altLang="en-US" sz="9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684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                                     注 意 防 护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急救电话： 120 消防电话 ：119 职业卫生咨询电话：1031</a:t>
                      </a:r>
                      <a:endParaRPr lang="en-US" altLang="en-US" sz="120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4877117"/>
            <a:ext cx="635000" cy="71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79375" y="6327458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1050">
                <a:latin typeface="宋体" panose="02010600030101010101" pitchFamily="2" charset="-122"/>
              </a:rPr>
              <a:t> </a:t>
            </a:r>
            <a:endParaRPr lang="zh-CN" altLang="en-US"/>
          </a:p>
        </p:txBody>
      </p:sp>
      <p:pic>
        <p:nvPicPr>
          <p:cNvPr id="3" name="图片 -2147482622" descr="pai0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105083"/>
            <a:ext cx="76327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621" descr="pai0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153" y="5105083"/>
            <a:ext cx="763905" cy="874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18" descr="pai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058" y="5105083"/>
            <a:ext cx="762635" cy="893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619" descr="pai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888" y="5095558"/>
            <a:ext cx="762635" cy="893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0" name="图片 1073742849" descr="图片13"/>
          <p:cNvPicPr>
            <a:picLocks noChangeAspect="1"/>
          </p:cNvPicPr>
          <p:nvPr/>
        </p:nvPicPr>
        <p:blipFill>
          <a:blip r:embed="rId7"/>
          <a:srcRect l="18361" t="2989" r="19609" b="18311"/>
          <a:stretch>
            <a:fillRect/>
          </a:stretch>
        </p:blipFill>
        <p:spPr>
          <a:xfrm>
            <a:off x="6177915" y="5111433"/>
            <a:ext cx="783590" cy="868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65800" y="3968750"/>
            <a:ext cx="306324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7400" y="4231005"/>
            <a:ext cx="101917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35" y="1714500"/>
            <a:ext cx="592328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4570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9" name="矩形 11268"/>
          <p:cNvSpPr/>
          <p:nvPr/>
        </p:nvSpPr>
        <p:spPr>
          <a:xfrm>
            <a:off x="228600" y="228600"/>
            <a:ext cx="8642350" cy="63373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1270" name="矩形 11269"/>
          <p:cNvSpPr/>
          <p:nvPr/>
        </p:nvSpPr>
        <p:spPr>
          <a:xfrm>
            <a:off x="468313" y="1052513"/>
            <a:ext cx="8207375" cy="5329237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1271" name="直接连接符 11270"/>
          <p:cNvSpPr/>
          <p:nvPr/>
        </p:nvSpPr>
        <p:spPr>
          <a:xfrm>
            <a:off x="468313" y="1773238"/>
            <a:ext cx="82073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2" name="矩形 11271"/>
          <p:cNvSpPr/>
          <p:nvPr/>
        </p:nvSpPr>
        <p:spPr>
          <a:xfrm>
            <a:off x="468313" y="1066800"/>
            <a:ext cx="8207375" cy="70643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73" name="文本框 11272"/>
          <p:cNvSpPr txBox="1"/>
          <p:nvPr/>
        </p:nvSpPr>
        <p:spPr>
          <a:xfrm>
            <a:off x="468313" y="1125538"/>
            <a:ext cx="82073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作 业 环 境 对 人 体 有 害，请 注 意 防 护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4" name="直接连接符 11273"/>
          <p:cNvSpPr/>
          <p:nvPr/>
        </p:nvSpPr>
        <p:spPr>
          <a:xfrm>
            <a:off x="2195513" y="1773238"/>
            <a:ext cx="0" cy="46085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5" name="直接连接符 11274"/>
          <p:cNvSpPr/>
          <p:nvPr/>
        </p:nvSpPr>
        <p:spPr>
          <a:xfrm>
            <a:off x="2195513" y="2276475"/>
            <a:ext cx="64801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6" name="直接连接符 11275"/>
          <p:cNvSpPr/>
          <p:nvPr/>
        </p:nvSpPr>
        <p:spPr>
          <a:xfrm>
            <a:off x="5508625" y="1773238"/>
            <a:ext cx="0" cy="46085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7" name="矩形 11276"/>
          <p:cNvSpPr/>
          <p:nvPr/>
        </p:nvSpPr>
        <p:spPr>
          <a:xfrm>
            <a:off x="2195513" y="1773238"/>
            <a:ext cx="3313112" cy="50323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78" name="矩形 11277"/>
          <p:cNvSpPr/>
          <p:nvPr/>
        </p:nvSpPr>
        <p:spPr>
          <a:xfrm>
            <a:off x="5508625" y="1773238"/>
            <a:ext cx="3167063" cy="50323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79" name="文本框 11278"/>
          <p:cNvSpPr txBox="1"/>
          <p:nvPr/>
        </p:nvSpPr>
        <p:spPr>
          <a:xfrm>
            <a:off x="2195513" y="1773238"/>
            <a:ext cx="33131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健 康 危 害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80" name="文本框 11279"/>
          <p:cNvSpPr txBox="1"/>
          <p:nvPr/>
        </p:nvSpPr>
        <p:spPr>
          <a:xfrm>
            <a:off x="5508625" y="1773238"/>
            <a:ext cx="3095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防护和应急处理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81" name="文本框 11280"/>
          <p:cNvSpPr txBox="1"/>
          <p:nvPr/>
        </p:nvSpPr>
        <p:spPr>
          <a:xfrm>
            <a:off x="533400" y="2362200"/>
            <a:ext cx="1655763" cy="158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氧气</a:t>
            </a:r>
            <a:endParaRPr lang="zh-CN" altLang="en-US" sz="2800" b="1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O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  <a:endParaRPr lang="en-US" altLang="zh-CN" b="1" baseline="-2500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Arial" panose="020B0604020202020204" pitchFamily="34" charset="0"/>
              </a:rPr>
              <a:t>Oxygen</a:t>
            </a:r>
            <a:r>
              <a:rPr lang="en-US" altLang="zh-CN" sz="2000">
                <a:latin typeface="Arial" panose="020B0604020202020204" pitchFamily="34" charset="0"/>
              </a:rPr>
              <a:t> </a:t>
            </a:r>
            <a:endParaRPr lang="en-US" altLang="zh-CN" sz="2000">
              <a:latin typeface="Arial" panose="020B0604020202020204" pitchFamily="34" charset="0"/>
            </a:endParaRPr>
          </a:p>
        </p:txBody>
      </p:sp>
      <p:sp>
        <p:nvSpPr>
          <p:cNvPr id="11282" name="文本框 11281"/>
          <p:cNvSpPr txBox="1"/>
          <p:nvPr/>
        </p:nvSpPr>
        <p:spPr>
          <a:xfrm>
            <a:off x="2197100" y="2487613"/>
            <a:ext cx="3382963" cy="3714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700" dirty="0">
                <a:latin typeface="黑体" panose="02010609060101010101" pitchFamily="2" charset="-122"/>
                <a:ea typeface="黑体" panose="02010609060101010101" pitchFamily="2" charset="-122"/>
              </a:rPr>
              <a:t>常压下，当氧的浓度超过</a:t>
            </a:r>
            <a:r>
              <a:rPr lang="en-US" altLang="zh-CN" sz="1700"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r>
              <a:rPr lang="zh-CN" altLang="en-US" sz="1700" dirty="0">
                <a:latin typeface="黑体" panose="02010609060101010101" pitchFamily="2" charset="-122"/>
                <a:ea typeface="黑体" panose="02010609060101010101" pitchFamily="2" charset="-122"/>
              </a:rPr>
              <a:t>％时，有可能发生氧中毒。吸入</a:t>
            </a:r>
            <a:r>
              <a:rPr lang="en-US" altLang="zh-CN" sz="1700"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r>
              <a:rPr lang="zh-CN" altLang="en-US" sz="1700" dirty="0">
                <a:latin typeface="黑体" panose="02010609060101010101" pitchFamily="2" charset="-122"/>
                <a:ea typeface="黑体" panose="02010609060101010101" pitchFamily="2" charset="-122"/>
              </a:rPr>
              <a:t>％～</a:t>
            </a:r>
            <a:r>
              <a:rPr lang="en-US" altLang="zh-CN" sz="1700">
                <a:latin typeface="黑体" panose="02010609060101010101" pitchFamily="2" charset="-122"/>
                <a:ea typeface="黑体" panose="02010609060101010101" pitchFamily="2" charset="-122"/>
              </a:rPr>
              <a:t>60</a:t>
            </a:r>
            <a:r>
              <a:rPr lang="zh-CN" altLang="en-US" sz="1700" dirty="0">
                <a:latin typeface="黑体" panose="02010609060101010101" pitchFamily="2" charset="-122"/>
                <a:ea typeface="黑体" panose="02010609060101010101" pitchFamily="2" charset="-122"/>
              </a:rPr>
              <a:t>％的氧时，出现胸骨后不适感、轻咳，进而胸闷、胸骨后烧灼感和呼吸困难，咳嗽加剧；严重时可发生肺水肿，甚至出现呼吸窘迫综合征。吸入氧浓度在</a:t>
            </a:r>
            <a:r>
              <a:rPr lang="en-US" altLang="zh-CN" sz="1700">
                <a:latin typeface="黑体" panose="02010609060101010101" pitchFamily="2" charset="-122"/>
                <a:ea typeface="黑体" panose="02010609060101010101" pitchFamily="2" charset="-122"/>
              </a:rPr>
              <a:t>80</a:t>
            </a:r>
            <a:r>
              <a:rPr lang="zh-CN" altLang="en-US" sz="1700" dirty="0">
                <a:latin typeface="黑体" panose="02010609060101010101" pitchFamily="2" charset="-122"/>
                <a:ea typeface="黑体" panose="02010609060101010101" pitchFamily="2" charset="-122"/>
              </a:rPr>
              <a:t>％以上时，出现面部肌肉抽动、面色苍白、眩晕、心动过速、虚脱，继而全身强直性抽搐、昏迷、呼吸衰竭而死亡。长期处于氧分压为</a:t>
            </a:r>
            <a:r>
              <a:rPr lang="en-US" altLang="zh-CN" sz="1700">
                <a:latin typeface="黑体" panose="02010609060101010101" pitchFamily="2" charset="-122"/>
                <a:ea typeface="黑体" panose="02010609060101010101" pitchFamily="2" charset="-122"/>
              </a:rPr>
              <a:t>60</a:t>
            </a:r>
            <a:r>
              <a:rPr lang="zh-CN" altLang="en-US" sz="1700" dirty="0">
                <a:latin typeface="黑体" panose="02010609060101010101" pitchFamily="2" charset="-122"/>
                <a:ea typeface="黑体" panose="02010609060101010101" pitchFamily="2" charset="-122"/>
              </a:rPr>
              <a:t>～</a:t>
            </a:r>
            <a:r>
              <a:rPr lang="en-US" altLang="zh-CN" sz="1700">
                <a:latin typeface="黑体" panose="02010609060101010101" pitchFamily="2" charset="-122"/>
                <a:ea typeface="黑体" panose="02010609060101010101" pitchFamily="2" charset="-122"/>
              </a:rPr>
              <a:t>100kPa(</a:t>
            </a:r>
            <a:r>
              <a:rPr lang="zh-CN" altLang="en-US" sz="1700" dirty="0">
                <a:latin typeface="黑体" panose="02010609060101010101" pitchFamily="2" charset="-122"/>
                <a:ea typeface="黑体" panose="02010609060101010101" pitchFamily="2" charset="-122"/>
              </a:rPr>
              <a:t>相当于吸入氧浓度</a:t>
            </a:r>
            <a:r>
              <a:rPr lang="en-US" altLang="zh-CN" sz="1700"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r>
              <a:rPr lang="zh-CN" altLang="en-US" sz="1700" dirty="0">
                <a:latin typeface="黑体" panose="02010609060101010101" pitchFamily="2" charset="-122"/>
                <a:ea typeface="黑体" panose="02010609060101010101" pitchFamily="2" charset="-122"/>
              </a:rPr>
              <a:t>％左右</a:t>
            </a:r>
            <a:r>
              <a:rPr lang="en-US" altLang="zh-CN" sz="170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1700" dirty="0">
                <a:latin typeface="黑体" panose="02010609060101010101" pitchFamily="2" charset="-122"/>
                <a:ea typeface="黑体" panose="02010609060101010101" pitchFamily="2" charset="-122"/>
              </a:rPr>
              <a:t>的条件下可发生眼损害，严重者可失明。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1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83" name="文本框 11282"/>
          <p:cNvSpPr txBox="1"/>
          <p:nvPr/>
        </p:nvSpPr>
        <p:spPr>
          <a:xfrm>
            <a:off x="5580063" y="2349500"/>
            <a:ext cx="3095625" cy="3940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100" dirty="0">
                <a:latin typeface="黑体" panose="02010609060101010101" pitchFamily="2" charset="-122"/>
                <a:ea typeface="黑体" panose="02010609060101010101" pitchFamily="2" charset="-122"/>
              </a:rPr>
              <a:t>迅速撤离泄漏污染区人员至上风处，并进行隔离，严格限制出入。切断火源。建议应急处理人员戴自给正压式呼吸器，穿一般作业工作服。避免与可燃物或易燃物接触。尽可能切断泄漏源。合理通风，加速扩散。漏气容器要妥善处理，修复、检验后再用。 </a:t>
            </a:r>
            <a:endParaRPr lang="zh-CN" altLang="en-US" sz="21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1284" name="图片 11283" descr="u=4030402774,1269010973&amp;fm=5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114800"/>
            <a:ext cx="16002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5" name="文本框 11284"/>
          <p:cNvSpPr txBox="1"/>
          <p:nvPr/>
        </p:nvSpPr>
        <p:spPr>
          <a:xfrm>
            <a:off x="0" y="206375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氧气职业危害告知牌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组合 25601"/>
          <p:cNvGrpSpPr/>
          <p:nvPr/>
        </p:nvGrpSpPr>
        <p:grpSpPr>
          <a:xfrm>
            <a:off x="323850" y="228600"/>
            <a:ext cx="8820150" cy="6408738"/>
            <a:chOff x="158" y="164"/>
            <a:chExt cx="5556" cy="4037"/>
          </a:xfrm>
        </p:grpSpPr>
        <p:sp>
          <p:nvSpPr>
            <p:cNvPr id="25603" name="矩形 25602"/>
            <p:cNvSpPr/>
            <p:nvPr/>
          </p:nvSpPr>
          <p:spPr>
            <a:xfrm>
              <a:off x="158" y="164"/>
              <a:ext cx="5444" cy="4037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5604" name="矩形 25603"/>
            <p:cNvSpPr/>
            <p:nvPr/>
          </p:nvSpPr>
          <p:spPr>
            <a:xfrm>
              <a:off x="158" y="164"/>
              <a:ext cx="5444" cy="408"/>
            </a:xfrm>
            <a:prstGeom prst="rect">
              <a:avLst/>
            </a:prstGeom>
            <a:solidFill>
              <a:srgbClr val="80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05" name="文本框 25604"/>
            <p:cNvSpPr txBox="1"/>
            <p:nvPr/>
          </p:nvSpPr>
          <p:spPr>
            <a:xfrm>
              <a:off x="158" y="210"/>
              <a:ext cx="544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乙炔气职业危害告知牌</a:t>
              </a:r>
              <a:endPara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06" name="直接连接符 25605"/>
            <p:cNvSpPr/>
            <p:nvPr/>
          </p:nvSpPr>
          <p:spPr>
            <a:xfrm>
              <a:off x="158" y="1842"/>
              <a:ext cx="54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07" name="直接连接符 25606"/>
            <p:cNvSpPr/>
            <p:nvPr/>
          </p:nvSpPr>
          <p:spPr>
            <a:xfrm>
              <a:off x="1565" y="572"/>
              <a:ext cx="0" cy="362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08" name="矩形 25607"/>
            <p:cNvSpPr/>
            <p:nvPr/>
          </p:nvSpPr>
          <p:spPr>
            <a:xfrm>
              <a:off x="1565" y="572"/>
              <a:ext cx="2630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09" name="矩形 25608"/>
            <p:cNvSpPr/>
            <p:nvPr/>
          </p:nvSpPr>
          <p:spPr>
            <a:xfrm>
              <a:off x="4195" y="572"/>
              <a:ext cx="1408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10" name="文本框 25609"/>
            <p:cNvSpPr txBox="1"/>
            <p:nvPr/>
          </p:nvSpPr>
          <p:spPr>
            <a:xfrm>
              <a:off x="1565" y="845"/>
              <a:ext cx="2676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黑体" panose="02010609060101010101" pitchFamily="2" charset="-122"/>
                  <a:ea typeface="黑体" panose="02010609060101010101" pitchFamily="2" charset="-122"/>
                </a:rPr>
                <a:t>具有弱麻醉作用。高浓度吸入可引起单纯窒息。急性中毒：暴露于</a:t>
              </a:r>
              <a:r>
                <a:rPr lang="en-US" altLang="zh-CN" sz="1400">
                  <a:latin typeface="黑体" panose="02010609060101010101" pitchFamily="2" charset="-122"/>
                  <a:ea typeface="黑体" panose="02010609060101010101" pitchFamily="2" charset="-122"/>
                </a:rPr>
                <a:t>20</a:t>
              </a:r>
              <a:r>
                <a:rPr lang="zh-CN" altLang="en-US" sz="1400" dirty="0">
                  <a:latin typeface="黑体" panose="02010609060101010101" pitchFamily="2" charset="-122"/>
                  <a:ea typeface="黑体" panose="02010609060101010101" pitchFamily="2" charset="-122"/>
                </a:rPr>
                <a:t>％浓度时，出现明显缺氧症状；吸入高浓度，初期兴奋、多语、哭笑不安，后出现眩晕、头痛、恶心、呕吐、共济失调、嗜睡；严重者昏迷、紫绀、瞳孔对光反应消失、脉弱而不齐。当混有磷化氢、硫化氢时，毒性增大，应予以注意。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5611" name="直接连接符 25610"/>
            <p:cNvSpPr/>
            <p:nvPr/>
          </p:nvSpPr>
          <p:spPr>
            <a:xfrm>
              <a:off x="4195" y="845"/>
              <a:ext cx="0" cy="9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2" name="文本框 25611"/>
            <p:cNvSpPr txBox="1"/>
            <p:nvPr/>
          </p:nvSpPr>
          <p:spPr>
            <a:xfrm>
              <a:off x="1565" y="595"/>
              <a:ext cx="276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健 康 危 害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3" name="文本框 25612"/>
            <p:cNvSpPr txBox="1"/>
            <p:nvPr/>
          </p:nvSpPr>
          <p:spPr>
            <a:xfrm>
              <a:off x="4195" y="572"/>
              <a:ext cx="136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理 化 特 性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4" name="文本框 25613"/>
            <p:cNvSpPr txBox="1"/>
            <p:nvPr/>
          </p:nvSpPr>
          <p:spPr>
            <a:xfrm>
              <a:off x="4195" y="924"/>
              <a:ext cx="1519" cy="8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外观与性状：无色无臭气体</a:t>
              </a:r>
              <a:endPara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引燃温度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(℃)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305</a:t>
              </a:r>
              <a:endParaRPr lang="en-US" altLang="zh-CN" sz="160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爆炸上限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%(V/V)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80.0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爆炸下限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%(V/V)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2.1</a:t>
              </a:r>
              <a:endParaRPr lang="en-US" altLang="zh-CN" sz="16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5615" name="文本框 25614"/>
            <p:cNvSpPr txBox="1"/>
            <p:nvPr/>
          </p:nvSpPr>
          <p:spPr>
            <a:xfrm>
              <a:off x="158" y="799"/>
              <a:ext cx="1406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4000" dirty="0">
                  <a:latin typeface="Arial" panose="020B0604020202020204" pitchFamily="34" charset="0"/>
                  <a:ea typeface="黑体" panose="02010609060101010101" pitchFamily="2" charset="-122"/>
                </a:rPr>
                <a:t>乙炔</a:t>
              </a:r>
              <a:endParaRPr lang="zh-CN" altLang="en-US" sz="40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latin typeface="黑体" panose="02010609060101010101" pitchFamily="2" charset="-122"/>
                  <a:ea typeface="黑体" panose="02010609060101010101" pitchFamily="2" charset="-122"/>
                </a:rPr>
                <a:t>C</a:t>
              </a:r>
              <a:r>
                <a:rPr lang="en-US" altLang="zh-CN" sz="1600" b="1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r>
                <a:rPr lang="en-US" altLang="zh-CN" sz="2400" b="1">
                  <a:latin typeface="黑体" panose="02010609060101010101" pitchFamily="2" charset="-122"/>
                  <a:ea typeface="黑体" panose="02010609060101010101" pitchFamily="2" charset="-122"/>
                </a:rPr>
                <a:t>H</a:t>
              </a:r>
              <a:r>
                <a:rPr lang="en-US" altLang="zh-CN" sz="1600" b="1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en-US" altLang="zh-CN" sz="1600" b="1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Acetylene</a:t>
              </a:r>
              <a:r>
                <a:rPr lang="en-US" altLang="zh-CN" sz="1600">
                  <a:latin typeface="Arial" panose="020B0604020202020204" pitchFamily="34" charset="0"/>
                </a:rPr>
                <a:t> </a:t>
              </a:r>
              <a:endParaRPr lang="en-US" altLang="zh-CN" sz="1600">
                <a:latin typeface="Arial" panose="020B0604020202020204" pitchFamily="34" charset="0"/>
              </a:endParaRPr>
            </a:p>
          </p:txBody>
        </p:sp>
        <p:sp>
          <p:nvSpPr>
            <p:cNvPr id="25616" name="矩形 25615"/>
            <p:cNvSpPr/>
            <p:nvPr/>
          </p:nvSpPr>
          <p:spPr>
            <a:xfrm>
              <a:off x="1565" y="1842"/>
              <a:ext cx="4037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17" name="文本框 25616"/>
            <p:cNvSpPr txBox="1"/>
            <p:nvPr/>
          </p:nvSpPr>
          <p:spPr>
            <a:xfrm>
              <a:off x="1565" y="1842"/>
              <a:ext cx="403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应 急 处 理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18" name="矩形 25617"/>
            <p:cNvSpPr/>
            <p:nvPr/>
          </p:nvSpPr>
          <p:spPr>
            <a:xfrm>
              <a:off x="1565" y="2976"/>
              <a:ext cx="4037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19" name="文本框 25618"/>
            <p:cNvSpPr txBox="1"/>
            <p:nvPr/>
          </p:nvSpPr>
          <p:spPr>
            <a:xfrm>
              <a:off x="1565" y="2999"/>
              <a:ext cx="403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防 范 措 施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5620" name="文本框 25619"/>
            <p:cNvSpPr txBox="1"/>
            <p:nvPr/>
          </p:nvSpPr>
          <p:spPr>
            <a:xfrm>
              <a:off x="1565" y="2164"/>
              <a:ext cx="4082" cy="7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黑体" panose="02010609060101010101" pitchFamily="2" charset="-122"/>
                </a:rPr>
                <a:t>迅速撤离泄漏污染区人员至上风处，并进行隔离，严格限制出入。切断火源。建议应急处理人员戴自给正压式呼吸器，穿防静电工作服。尽可能切断泄漏源。合理通风，加速扩散。喷雾状水稀释、溶解。构筑围堤或挖坑收容产生的大量废水。如有可能，将漏出气用排风机送至空旷地方或装设适当喷头烧掉。漏气容器要妥善处理，修复、检验后再用。</a:t>
              </a:r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1" name="文本框 25620"/>
            <p:cNvSpPr txBox="1"/>
            <p:nvPr/>
          </p:nvSpPr>
          <p:spPr>
            <a:xfrm>
              <a:off x="1565" y="3255"/>
              <a:ext cx="4037" cy="7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黑体" panose="02010609060101010101" pitchFamily="2" charset="-122"/>
                </a:rPr>
                <a:t>密闭操作，全面通风。操作人员必须经过专门培训，严格遵守操作规程。建议操作人员穿防静电工作服。远离火种、热源，工作场所严禁吸烟。使用防爆型的通风系统和设备。防止气体泄漏到工作场所空气中。避免与氧化剂、酸类、卤素接触。在传送过程中，钢瓶和容器必须接地和跨接，防止产生静电。搬运时轻装轻卸，防止钢瓶及附件破损。配备相应品种和数量的消防器材及泄漏应急处理设备。</a:t>
              </a:r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25622" name="图片 25621" descr="200812321912142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714569">
              <a:off x="385" y="2115"/>
              <a:ext cx="907" cy="9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3" name="图片 25622" descr="4377151_095552000377_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" y="3339"/>
              <a:ext cx="705" cy="8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4" name="图片 25623" descr="4840195_154319086819_2"/>
            <p:cNvPicPr>
              <a:picLocks noChangeAspect="1"/>
            </p:cNvPicPr>
            <p:nvPr/>
          </p:nvPicPr>
          <p:blipFill>
            <a:blip r:embed="rId3"/>
            <a:srcRect l="5458" t="4364" r="3760" b="5432"/>
            <a:stretch>
              <a:fillRect/>
            </a:stretch>
          </p:blipFill>
          <p:spPr>
            <a:xfrm>
              <a:off x="839" y="3339"/>
              <a:ext cx="658" cy="81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6" name="矩形 13315"/>
          <p:cNvSpPr/>
          <p:nvPr/>
        </p:nvSpPr>
        <p:spPr>
          <a:xfrm>
            <a:off x="250825" y="260350"/>
            <a:ext cx="8664575" cy="63373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3317" name="矩形 13316"/>
          <p:cNvSpPr/>
          <p:nvPr/>
        </p:nvSpPr>
        <p:spPr>
          <a:xfrm>
            <a:off x="468313" y="1052513"/>
            <a:ext cx="8207375" cy="5329237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3318" name="直接连接符 13317"/>
          <p:cNvSpPr/>
          <p:nvPr/>
        </p:nvSpPr>
        <p:spPr>
          <a:xfrm>
            <a:off x="468313" y="1773238"/>
            <a:ext cx="8207375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9" name="矩形 13318"/>
          <p:cNvSpPr/>
          <p:nvPr/>
        </p:nvSpPr>
        <p:spPr>
          <a:xfrm>
            <a:off x="468313" y="1052513"/>
            <a:ext cx="8207375" cy="7207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0" name="文本框 13319"/>
          <p:cNvSpPr txBox="1"/>
          <p:nvPr/>
        </p:nvSpPr>
        <p:spPr>
          <a:xfrm>
            <a:off x="468313" y="1125538"/>
            <a:ext cx="82073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作 业 环 境 对 人 体 有 害，请 注 意 防 护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1" name="直接连接符 13320"/>
          <p:cNvSpPr/>
          <p:nvPr/>
        </p:nvSpPr>
        <p:spPr>
          <a:xfrm>
            <a:off x="2195513" y="1773238"/>
            <a:ext cx="0" cy="46085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2" name="直接连接符 13321"/>
          <p:cNvSpPr/>
          <p:nvPr/>
        </p:nvSpPr>
        <p:spPr>
          <a:xfrm>
            <a:off x="2195513" y="2276475"/>
            <a:ext cx="6480175" cy="15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3" name="直接连接符 13322"/>
          <p:cNvSpPr/>
          <p:nvPr/>
        </p:nvSpPr>
        <p:spPr>
          <a:xfrm>
            <a:off x="5508625" y="1773238"/>
            <a:ext cx="0" cy="46085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4" name="矩形 13323"/>
          <p:cNvSpPr/>
          <p:nvPr/>
        </p:nvSpPr>
        <p:spPr>
          <a:xfrm>
            <a:off x="2195513" y="1773238"/>
            <a:ext cx="3313112" cy="50323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5" name="矩形 13324"/>
          <p:cNvSpPr/>
          <p:nvPr/>
        </p:nvSpPr>
        <p:spPr>
          <a:xfrm>
            <a:off x="5508625" y="1773238"/>
            <a:ext cx="3167063" cy="50323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6" name="文本框 13325"/>
          <p:cNvSpPr txBox="1"/>
          <p:nvPr/>
        </p:nvSpPr>
        <p:spPr>
          <a:xfrm>
            <a:off x="2195513" y="1773238"/>
            <a:ext cx="33131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健 康 危 害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7" name="文本框 13326"/>
          <p:cNvSpPr txBox="1"/>
          <p:nvPr/>
        </p:nvSpPr>
        <p:spPr>
          <a:xfrm>
            <a:off x="5508625" y="1773238"/>
            <a:ext cx="3095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防护和应急处理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8" name="文本框 13327"/>
          <p:cNvSpPr txBox="1"/>
          <p:nvPr/>
        </p:nvSpPr>
        <p:spPr>
          <a:xfrm>
            <a:off x="468313" y="2349500"/>
            <a:ext cx="1741487" cy="154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二氧化碳</a:t>
            </a:r>
            <a:r>
              <a:rPr lang="zh-CN" altLang="en-US" sz="2400" b="1">
                <a:latin typeface="Arial" panose="020B0604020202020204" pitchFamily="34" charset="0"/>
              </a:rPr>
              <a:t> </a:t>
            </a:r>
            <a:r>
              <a:rPr lang="en-US" altLang="zh-CN" sz="2400" b="1">
                <a:latin typeface="Arial" panose="020B0604020202020204" pitchFamily="34" charset="0"/>
              </a:rPr>
              <a:t> 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Arial" panose="020B0604020202020204" pitchFamily="34" charset="0"/>
              </a:rPr>
              <a:t>C</a:t>
            </a:r>
            <a:r>
              <a:rPr lang="en-US" altLang="zh-CN" sz="1400" b="1">
                <a:latin typeface="Arial" panose="020B0604020202020204" pitchFamily="34" charset="0"/>
              </a:rPr>
              <a:t>2</a:t>
            </a:r>
            <a:endParaRPr lang="en-US" altLang="zh-CN" sz="1400" b="1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400" b="1">
                <a:latin typeface="Arial" panose="020B0604020202020204" pitchFamily="34" charset="0"/>
              </a:rPr>
              <a:t>carbon dioxide</a:t>
            </a:r>
            <a:endParaRPr lang="en-US" altLang="zh-CN" sz="14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700" b="1">
              <a:latin typeface="Arial" panose="020B0604020202020204" pitchFamily="34" charset="0"/>
            </a:endParaRPr>
          </a:p>
          <a:p>
            <a:endParaRPr lang="en-US" altLang="zh-CN" sz="1000" b="1">
              <a:latin typeface="Arial" panose="020B0604020202020204" pitchFamily="34" charset="0"/>
            </a:endParaRPr>
          </a:p>
        </p:txBody>
      </p:sp>
      <p:sp>
        <p:nvSpPr>
          <p:cNvPr id="13329" name="文本框 13328"/>
          <p:cNvSpPr txBox="1"/>
          <p:nvPr/>
        </p:nvSpPr>
        <p:spPr>
          <a:xfrm>
            <a:off x="2209800" y="2286000"/>
            <a:ext cx="3382963" cy="4033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在低浓度时，对呼吸中枢呈兴奋作用</a:t>
            </a:r>
            <a:r>
              <a:rPr lang="en-US" altLang="zh-CN" sz="1600">
                <a:latin typeface="黑体" panose="02010609060101010101" pitchFamily="2" charset="-122"/>
                <a:ea typeface="黑体" panose="02010609060101010101" pitchFamily="2" charset="-122"/>
              </a:rPr>
              <a:t>, 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高浓度时则产生抑制甚至麻痹作用。中毒机制中还兼有缺氧的因素。急性中毒：人进入高浓度二氧化碳环境，在几秒钟内迅速昏迷倒下，反射消失、瞳孔扩大或缩小、大小便失禁、呕吐等，更严重者出现呼吸停止及休克，甚至死亡。固态</a:t>
            </a:r>
            <a:r>
              <a:rPr lang="en-US" altLang="zh-CN" sz="160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干冰</a:t>
            </a:r>
            <a:r>
              <a:rPr lang="en-US" altLang="zh-CN" sz="160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和液态二氧化碳在常压下迅速汽化，能造成</a:t>
            </a:r>
            <a:r>
              <a:rPr lang="en-US" altLang="zh-CN" sz="1600">
                <a:latin typeface="黑体" panose="02010609060101010101" pitchFamily="2" charset="-122"/>
                <a:ea typeface="黑体" panose="02010609060101010101" pitchFamily="2" charset="-122"/>
              </a:rPr>
              <a:t>-80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～</a:t>
            </a:r>
            <a:r>
              <a:rPr lang="en-US" altLang="zh-CN" sz="1600">
                <a:latin typeface="黑体" panose="02010609060101010101" pitchFamily="2" charset="-122"/>
                <a:ea typeface="黑体" panose="02010609060101010101" pitchFamily="2" charset="-122"/>
              </a:rPr>
              <a:t>-43℃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低温，引起皮肤和眼睛严重的冻伤。慢性影响</a:t>
            </a:r>
            <a:r>
              <a:rPr lang="en-US" altLang="zh-CN" sz="1600">
                <a:latin typeface="黑体" panose="02010609060101010101" pitchFamily="2" charset="-122"/>
                <a:ea typeface="黑体" panose="02010609060101010101" pitchFamily="2" charset="-122"/>
              </a:rPr>
              <a:t>: 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经常接触较高浓度的二氧化碳者，可有头晕、头痛、失眠、易兴奋、无力等神经功能紊乱等。但在生产中是否存在慢性中毒国内外均未见病例报道。</a:t>
            </a:r>
            <a:r>
              <a:rPr lang="en-US" altLang="zh-CN" dirty="0">
                <a:latin typeface="Arial" panose="020B0604020202020204" pitchFamily="34" charset="0"/>
              </a:rPr>
              <a:t> 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3330" name="文本框 13329"/>
          <p:cNvSpPr txBox="1"/>
          <p:nvPr/>
        </p:nvSpPr>
        <p:spPr>
          <a:xfrm>
            <a:off x="5580063" y="2349500"/>
            <a:ext cx="3095625" cy="3441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迅速撤离泄漏污染区人员至上风处，并进行隔离，严格限制出入。建议应急处理人员戴自给正压式呼吸器，穿一般作业工作服。尽可能切断泄漏源。合理通风，加速扩散。漏气容器要妥善处理，修复、检验后再用。 </a:t>
            </a:r>
            <a:endParaRPr lang="zh-CN" altLang="en-US" sz="2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3331" name="图片 13330" descr="u=4030402774,1269010973&amp;fm=5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114800"/>
            <a:ext cx="16002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2" name="文本框 13331"/>
          <p:cNvSpPr txBox="1"/>
          <p:nvPr/>
        </p:nvSpPr>
        <p:spPr>
          <a:xfrm>
            <a:off x="0" y="206375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二氧化碳职业危害告知牌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2" name="矩形 12291"/>
          <p:cNvSpPr/>
          <p:nvPr/>
        </p:nvSpPr>
        <p:spPr>
          <a:xfrm>
            <a:off x="228600" y="155575"/>
            <a:ext cx="8642350" cy="64103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2293" name="矩形 12292"/>
          <p:cNvSpPr/>
          <p:nvPr/>
        </p:nvSpPr>
        <p:spPr>
          <a:xfrm>
            <a:off x="468313" y="1066800"/>
            <a:ext cx="8207375" cy="531495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2294" name="直接连接符 12293"/>
          <p:cNvSpPr/>
          <p:nvPr/>
        </p:nvSpPr>
        <p:spPr>
          <a:xfrm>
            <a:off x="468313" y="1773238"/>
            <a:ext cx="82073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7" name="直接连接符 12296"/>
          <p:cNvSpPr/>
          <p:nvPr/>
        </p:nvSpPr>
        <p:spPr>
          <a:xfrm>
            <a:off x="2195513" y="1719263"/>
            <a:ext cx="1587" cy="46624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8" name="直接连接符 12297"/>
          <p:cNvSpPr/>
          <p:nvPr/>
        </p:nvSpPr>
        <p:spPr>
          <a:xfrm>
            <a:off x="2195513" y="2276475"/>
            <a:ext cx="64801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9" name="直接连接符 12298"/>
          <p:cNvSpPr/>
          <p:nvPr/>
        </p:nvSpPr>
        <p:spPr>
          <a:xfrm>
            <a:off x="5508625" y="1719263"/>
            <a:ext cx="1588" cy="46624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0" name="矩形 12299"/>
          <p:cNvSpPr/>
          <p:nvPr/>
        </p:nvSpPr>
        <p:spPr>
          <a:xfrm>
            <a:off x="2195513" y="1766888"/>
            <a:ext cx="3313112" cy="50958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1" name="矩形 12300"/>
          <p:cNvSpPr/>
          <p:nvPr/>
        </p:nvSpPr>
        <p:spPr>
          <a:xfrm>
            <a:off x="5508625" y="1766888"/>
            <a:ext cx="3167063" cy="50958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2" name="文本框 12301"/>
          <p:cNvSpPr txBox="1"/>
          <p:nvPr/>
        </p:nvSpPr>
        <p:spPr>
          <a:xfrm>
            <a:off x="2195513" y="1768475"/>
            <a:ext cx="33131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健 康 危 害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303" name="文本框 12302"/>
          <p:cNvSpPr txBox="1"/>
          <p:nvPr/>
        </p:nvSpPr>
        <p:spPr>
          <a:xfrm>
            <a:off x="5508625" y="1768475"/>
            <a:ext cx="3095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防护和应急处理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304" name="文本框 12303"/>
          <p:cNvSpPr txBox="1"/>
          <p:nvPr/>
        </p:nvSpPr>
        <p:spPr>
          <a:xfrm>
            <a:off x="468313" y="2335213"/>
            <a:ext cx="1655762" cy="1676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氩气</a:t>
            </a:r>
            <a:endParaRPr lang="zh-CN" altLang="en-US" sz="44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</a:rPr>
              <a:t> </a:t>
            </a:r>
            <a:r>
              <a:rPr lang="en-US" altLang="zh-CN" sz="2000" b="1">
                <a:latin typeface="Arial" panose="020B0604020202020204" pitchFamily="34" charset="0"/>
              </a:rPr>
              <a:t>Ar</a:t>
            </a:r>
            <a:r>
              <a:rPr lang="en-US" altLang="zh-CN" sz="1400" b="1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Arial" panose="020B0604020202020204" pitchFamily="34" charset="0"/>
              </a:rPr>
              <a:t>Argon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en-US" altLang="zh-CN" sz="2000">
                <a:latin typeface="Arial" panose="020B0604020202020204" pitchFamily="34" charset="0"/>
              </a:rPr>
              <a:t> </a:t>
            </a:r>
            <a:endParaRPr lang="en-US" altLang="zh-CN" sz="2000">
              <a:latin typeface="Arial" panose="020B0604020202020204" pitchFamily="34" charset="0"/>
            </a:endParaRPr>
          </a:p>
        </p:txBody>
      </p:sp>
      <p:sp>
        <p:nvSpPr>
          <p:cNvPr id="12305" name="文本框 12304"/>
          <p:cNvSpPr txBox="1"/>
          <p:nvPr/>
        </p:nvSpPr>
        <p:spPr>
          <a:xfrm>
            <a:off x="2197100" y="2444750"/>
            <a:ext cx="3382963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常气压下无毒。高浓度时，使氧分压降低而发生窒息。氩浓度达</a:t>
            </a:r>
            <a:r>
              <a:rPr lang="en-US" altLang="zh-CN" sz="2000">
                <a:latin typeface="黑体" panose="02010609060101010101" pitchFamily="2" charset="-122"/>
                <a:ea typeface="黑体" panose="02010609060101010101" pitchFamily="2" charset="-122"/>
              </a:rPr>
              <a:t>50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％以上，引起严重症状；</a:t>
            </a:r>
            <a:r>
              <a:rPr lang="en-US" altLang="zh-CN" sz="2000">
                <a:latin typeface="黑体" panose="02010609060101010101" pitchFamily="2" charset="-122"/>
                <a:ea typeface="黑体" panose="02010609060101010101" pitchFamily="2" charset="-122"/>
              </a:rPr>
              <a:t>75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％以上时，可在数分钟内死亡。当空气中氩浓度增高时，先出现呼吸加速，注意力不集中，共济失调。继之，疲倦乏力、烦躁不安、恶心、呕吐、昏迷、抽搐，以至死亡。液态氩可致皮肤冻伤；眼部接触可引起炎症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06" name="文本框 12305"/>
          <p:cNvSpPr txBox="1"/>
          <p:nvPr/>
        </p:nvSpPr>
        <p:spPr>
          <a:xfrm>
            <a:off x="5580063" y="2303463"/>
            <a:ext cx="3095625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迅速撤离泄漏污染区人员至上风处，并进行隔离，严格限制出入。建议应急处理人员戴自给正压式呼吸器，穿一般作业工作服。尽可能切断泄漏源。合理通风，加速扩散。如有可能，即时使用。漏气容器要妥善处理，修复、检验后再用。</a:t>
            </a:r>
            <a:r>
              <a:rPr lang="zh-CN" altLang="en-US" sz="2000" dirty="0">
                <a:latin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pic>
        <p:nvPicPr>
          <p:cNvPr id="12307" name="图片 12306" descr="u=4030402774,1269010973&amp;fm=5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089400"/>
            <a:ext cx="1600200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8" name="文本框 12307"/>
          <p:cNvSpPr txBox="1"/>
          <p:nvPr/>
        </p:nvSpPr>
        <p:spPr>
          <a:xfrm>
            <a:off x="0" y="206375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氩气职业危害告知牌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311" name="矩形 12310"/>
          <p:cNvSpPr/>
          <p:nvPr/>
        </p:nvSpPr>
        <p:spPr>
          <a:xfrm>
            <a:off x="457200" y="1066800"/>
            <a:ext cx="8207375" cy="70643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作 业 环 境 对 人 体 有 害，请 注 意 防 护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组合 27649"/>
          <p:cNvGrpSpPr/>
          <p:nvPr/>
        </p:nvGrpSpPr>
        <p:grpSpPr>
          <a:xfrm>
            <a:off x="304800" y="228600"/>
            <a:ext cx="8839200" cy="6408738"/>
            <a:chOff x="158" y="164"/>
            <a:chExt cx="5556" cy="4037"/>
          </a:xfrm>
        </p:grpSpPr>
        <p:sp>
          <p:nvSpPr>
            <p:cNvPr id="27651" name="矩形 27650"/>
            <p:cNvSpPr/>
            <p:nvPr/>
          </p:nvSpPr>
          <p:spPr>
            <a:xfrm>
              <a:off x="158" y="164"/>
              <a:ext cx="5444" cy="4037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7652" name="矩形 27651"/>
            <p:cNvSpPr/>
            <p:nvPr/>
          </p:nvSpPr>
          <p:spPr>
            <a:xfrm>
              <a:off x="158" y="164"/>
              <a:ext cx="5444" cy="408"/>
            </a:xfrm>
            <a:prstGeom prst="rect">
              <a:avLst/>
            </a:prstGeom>
            <a:solidFill>
              <a:srgbClr val="80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3" name="文本框 27652"/>
            <p:cNvSpPr txBox="1"/>
            <p:nvPr/>
          </p:nvSpPr>
          <p:spPr>
            <a:xfrm>
              <a:off x="158" y="210"/>
              <a:ext cx="54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液化石油气职业危害告知牌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54" name="直接连接符 27653"/>
            <p:cNvSpPr/>
            <p:nvPr/>
          </p:nvSpPr>
          <p:spPr>
            <a:xfrm>
              <a:off x="158" y="1842"/>
              <a:ext cx="54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55" name="直接连接符 27654"/>
            <p:cNvSpPr/>
            <p:nvPr/>
          </p:nvSpPr>
          <p:spPr>
            <a:xfrm>
              <a:off x="1565" y="572"/>
              <a:ext cx="0" cy="362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56" name="矩形 27655"/>
            <p:cNvSpPr/>
            <p:nvPr/>
          </p:nvSpPr>
          <p:spPr>
            <a:xfrm>
              <a:off x="1565" y="572"/>
              <a:ext cx="2630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7" name="矩形 27656"/>
            <p:cNvSpPr/>
            <p:nvPr/>
          </p:nvSpPr>
          <p:spPr>
            <a:xfrm>
              <a:off x="4195" y="572"/>
              <a:ext cx="1408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8" name="文本框 27657"/>
            <p:cNvSpPr txBox="1"/>
            <p:nvPr/>
          </p:nvSpPr>
          <p:spPr>
            <a:xfrm>
              <a:off x="1565" y="845"/>
              <a:ext cx="2676" cy="10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Arial" panose="020B0604020202020204" pitchFamily="34" charset="0"/>
                </a:rPr>
                <a:t>急性中毒：有头晕、头痛、兴奋或嗜睡、恶心、呕吐、脉缓等；重症者可突然倒下，尿失禁，意识丧失，甚至呼吸停止。可致皮肤冻伤。慢性影响：长期接触低浓度者，可出现头痛、头晕、睡眠不佳、易疲劳、情绪不稳以及植物神经功能紊乱等。</a:t>
              </a:r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9" name="直接连接符 27658"/>
            <p:cNvSpPr/>
            <p:nvPr/>
          </p:nvSpPr>
          <p:spPr>
            <a:xfrm>
              <a:off x="4195" y="845"/>
              <a:ext cx="0" cy="9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60" name="文本框 27659"/>
            <p:cNvSpPr txBox="1"/>
            <p:nvPr/>
          </p:nvSpPr>
          <p:spPr>
            <a:xfrm>
              <a:off x="1565" y="595"/>
              <a:ext cx="276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健 康 危 害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61" name="文本框 27660"/>
            <p:cNvSpPr txBox="1"/>
            <p:nvPr/>
          </p:nvSpPr>
          <p:spPr>
            <a:xfrm>
              <a:off x="4195" y="572"/>
              <a:ext cx="136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理 化 特 性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62" name="文本框 27661"/>
            <p:cNvSpPr txBox="1"/>
            <p:nvPr/>
          </p:nvSpPr>
          <p:spPr>
            <a:xfrm>
              <a:off x="4195" y="924"/>
              <a:ext cx="1519" cy="8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外观与性状：无色无臭气体</a:t>
              </a:r>
              <a:endPara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引燃温度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(℃)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305</a:t>
              </a:r>
              <a:endParaRPr lang="en-US" altLang="zh-CN" sz="160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爆炸上限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%(V/V)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9.5</a:t>
              </a:r>
              <a:endParaRPr lang="en-US" altLang="zh-CN" sz="160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爆炸下限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%(V/V)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1.5</a:t>
              </a:r>
              <a:endParaRPr lang="en-US" altLang="zh-CN" sz="16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7663" name="文本框 27662"/>
            <p:cNvSpPr txBox="1"/>
            <p:nvPr/>
          </p:nvSpPr>
          <p:spPr>
            <a:xfrm>
              <a:off x="158" y="799"/>
              <a:ext cx="1406" cy="7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latin typeface="Arial" panose="020B0604020202020204" pitchFamily="34" charset="0"/>
                </a:rPr>
                <a:t>液化石油气</a:t>
              </a:r>
              <a:endParaRPr lang="zh-CN" altLang="en-US" sz="2800" b="1" dirty="0"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Liquefied petroleum </a:t>
              </a:r>
              <a:r>
                <a:rPr lang="en-US" altLang="zh-CN" err="1">
                  <a:latin typeface="Arial" panose="020B0604020202020204" pitchFamily="34" charset="0"/>
                </a:rPr>
                <a:t>ges</a:t>
              </a:r>
              <a:r>
                <a:rPr lang="en-US" altLang="zh-CN">
                  <a:latin typeface="Arial" panose="020B0604020202020204" pitchFamily="34" charset="0"/>
                </a:rPr>
                <a:t> 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7664" name="矩形 27663"/>
            <p:cNvSpPr/>
            <p:nvPr/>
          </p:nvSpPr>
          <p:spPr>
            <a:xfrm>
              <a:off x="1565" y="1842"/>
              <a:ext cx="4037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5" name="文本框 27664"/>
            <p:cNvSpPr txBox="1"/>
            <p:nvPr/>
          </p:nvSpPr>
          <p:spPr>
            <a:xfrm>
              <a:off x="1565" y="1842"/>
              <a:ext cx="403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应 急 处 理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66" name="矩形 27665"/>
            <p:cNvSpPr/>
            <p:nvPr/>
          </p:nvSpPr>
          <p:spPr>
            <a:xfrm>
              <a:off x="1565" y="2976"/>
              <a:ext cx="4037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7" name="文本框 27666"/>
            <p:cNvSpPr txBox="1"/>
            <p:nvPr/>
          </p:nvSpPr>
          <p:spPr>
            <a:xfrm>
              <a:off x="1565" y="2999"/>
              <a:ext cx="403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防 范 措 施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27668" name="文本框 27667"/>
            <p:cNvSpPr txBox="1"/>
            <p:nvPr/>
          </p:nvSpPr>
          <p:spPr>
            <a:xfrm>
              <a:off x="1565" y="2164"/>
              <a:ext cx="4082" cy="7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黑体" panose="02010609060101010101" pitchFamily="2" charset="-122"/>
                </a:rPr>
                <a:t>迅速撤离泄漏污染区人员至上风处，并进行隔离，严格限制出入。切断火源。建议应急处理人员戴自给正压式呼吸器，穿防静电工作服。尽可能切断泄漏源。合理通风，加速扩散。喷雾状水稀释、溶解。构筑围堤或挖坑收容产生的大量废水。如有可能，将漏出气用排风机送至空旷地方或装设适当喷头烧掉。漏气容器要妥善处理，修复、检验后再用。</a:t>
              </a:r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9" name="文本框 27668"/>
            <p:cNvSpPr txBox="1"/>
            <p:nvPr/>
          </p:nvSpPr>
          <p:spPr>
            <a:xfrm>
              <a:off x="1565" y="3255"/>
              <a:ext cx="4037" cy="7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黑体" panose="02010609060101010101" pitchFamily="2" charset="-122"/>
                </a:rPr>
                <a:t>密闭操作，全面通风。操作人员必须经过专门培训，严格遵守操作规程。建议操作人员穿防静电工作服。远离火种、热源，工作场所严禁吸烟。使用防爆型的通风系统和设备。防止气体泄漏到工作场所空气中。避免与氧化剂、酸类、卤素接触。在传送过程中，钢瓶和容器必须接地和跨接，防止产生静电。搬运时轻装轻卸，防止钢瓶及附件破损。配备相应品种和数量的消防器材及泄漏应急处理设备。</a:t>
              </a:r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27670" name="图片 27669" descr="200812321912142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714569">
              <a:off x="385" y="2115"/>
              <a:ext cx="907" cy="9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1" name="图片 27670" descr="4377151_095552000377_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" y="3339"/>
              <a:ext cx="705" cy="8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2" name="图片 27671" descr="4840195_154319086819_2"/>
            <p:cNvPicPr>
              <a:picLocks noChangeAspect="1"/>
            </p:cNvPicPr>
            <p:nvPr/>
          </p:nvPicPr>
          <p:blipFill>
            <a:blip r:embed="rId3"/>
            <a:srcRect l="5458" t="4364" r="3760" b="5432"/>
            <a:stretch>
              <a:fillRect/>
            </a:stretch>
          </p:blipFill>
          <p:spPr>
            <a:xfrm>
              <a:off x="839" y="3339"/>
              <a:ext cx="658" cy="81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组合 31745"/>
          <p:cNvGrpSpPr/>
          <p:nvPr/>
        </p:nvGrpSpPr>
        <p:grpSpPr>
          <a:xfrm>
            <a:off x="304800" y="228600"/>
            <a:ext cx="8839200" cy="6408738"/>
            <a:chOff x="158" y="164"/>
            <a:chExt cx="5556" cy="4037"/>
          </a:xfrm>
        </p:grpSpPr>
        <p:sp>
          <p:nvSpPr>
            <p:cNvPr id="31747" name="矩形 31746"/>
            <p:cNvSpPr/>
            <p:nvPr/>
          </p:nvSpPr>
          <p:spPr>
            <a:xfrm>
              <a:off x="158" y="164"/>
              <a:ext cx="5444" cy="4037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748" name="矩形 31747"/>
            <p:cNvSpPr/>
            <p:nvPr/>
          </p:nvSpPr>
          <p:spPr>
            <a:xfrm>
              <a:off x="158" y="164"/>
              <a:ext cx="5444" cy="408"/>
            </a:xfrm>
            <a:prstGeom prst="rect">
              <a:avLst/>
            </a:prstGeom>
            <a:solidFill>
              <a:srgbClr val="80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49" name="文本框 31748"/>
            <p:cNvSpPr txBox="1"/>
            <p:nvPr/>
          </p:nvSpPr>
          <p:spPr>
            <a:xfrm>
              <a:off x="158" y="210"/>
              <a:ext cx="54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丙烷职业危害告知牌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1750" name="直接连接符 31749"/>
            <p:cNvSpPr/>
            <p:nvPr/>
          </p:nvSpPr>
          <p:spPr>
            <a:xfrm>
              <a:off x="158" y="1842"/>
              <a:ext cx="54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1" name="直接连接符 31750"/>
            <p:cNvSpPr/>
            <p:nvPr/>
          </p:nvSpPr>
          <p:spPr>
            <a:xfrm>
              <a:off x="1565" y="572"/>
              <a:ext cx="0" cy="362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2" name="矩形 31751"/>
            <p:cNvSpPr/>
            <p:nvPr/>
          </p:nvSpPr>
          <p:spPr>
            <a:xfrm>
              <a:off x="1565" y="572"/>
              <a:ext cx="2630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53" name="矩形 31752"/>
            <p:cNvSpPr/>
            <p:nvPr/>
          </p:nvSpPr>
          <p:spPr>
            <a:xfrm>
              <a:off x="4195" y="572"/>
              <a:ext cx="1408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54" name="文本框 31753"/>
            <p:cNvSpPr txBox="1"/>
            <p:nvPr/>
          </p:nvSpPr>
          <p:spPr>
            <a:xfrm>
              <a:off x="1565" y="845"/>
              <a:ext cx="2676" cy="10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Arial" panose="020B0604020202020204" pitchFamily="34" charset="0"/>
                </a:rPr>
                <a:t>急性中毒：有头晕、头痛、兴奋或嗜睡、恶心、呕吐、脉缓等；重症者可突然倒下，尿失禁，意识丧失，甚至呼吸停止。可致皮肤冻伤。慢性影响：长期接触低浓度者，可出现头痛、头晕、睡眠不佳、易疲劳、情绪不稳以及植物神经功能紊乱等。</a:t>
              </a:r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1755" name="直接连接符 31754"/>
            <p:cNvSpPr/>
            <p:nvPr/>
          </p:nvSpPr>
          <p:spPr>
            <a:xfrm>
              <a:off x="4195" y="845"/>
              <a:ext cx="0" cy="9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6" name="文本框 31755"/>
            <p:cNvSpPr txBox="1"/>
            <p:nvPr/>
          </p:nvSpPr>
          <p:spPr>
            <a:xfrm>
              <a:off x="1565" y="595"/>
              <a:ext cx="276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健 康 危 害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1757" name="文本框 31756"/>
            <p:cNvSpPr txBox="1"/>
            <p:nvPr/>
          </p:nvSpPr>
          <p:spPr>
            <a:xfrm>
              <a:off x="4195" y="572"/>
              <a:ext cx="1361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理 化 特 性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1758" name="文本框 31757"/>
            <p:cNvSpPr txBox="1"/>
            <p:nvPr/>
          </p:nvSpPr>
          <p:spPr>
            <a:xfrm>
              <a:off x="4195" y="924"/>
              <a:ext cx="1519" cy="8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外观与性状：无色无臭气体</a:t>
              </a:r>
              <a:endPara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引燃温度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(℃)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305</a:t>
              </a:r>
              <a:endParaRPr lang="en-US" altLang="zh-CN" sz="160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爆炸上限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%(V/V)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9.5</a:t>
              </a:r>
              <a:endParaRPr lang="en-US" altLang="zh-CN" sz="160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爆炸下限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%(V/V)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：</a:t>
              </a:r>
              <a:r>
                <a:rPr lang="en-US" altLang="zh-CN" sz="1600">
                  <a:latin typeface="黑体" panose="02010609060101010101" pitchFamily="2" charset="-122"/>
                  <a:ea typeface="黑体" panose="02010609060101010101" pitchFamily="2" charset="-122"/>
                </a:rPr>
                <a:t>2.1</a:t>
              </a:r>
              <a:endParaRPr lang="en-US" altLang="zh-CN" sz="16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1759" name="文本框 31758"/>
            <p:cNvSpPr txBox="1"/>
            <p:nvPr/>
          </p:nvSpPr>
          <p:spPr>
            <a:xfrm>
              <a:off x="158" y="799"/>
              <a:ext cx="1406" cy="10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600" b="1" dirty="0">
                  <a:latin typeface="Arial" panose="020B0604020202020204" pitchFamily="34" charset="0"/>
                </a:rPr>
                <a:t>丙烷</a:t>
              </a:r>
              <a:endParaRPr lang="zh-CN" altLang="en-US" sz="3600" b="1" dirty="0"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C</a:t>
              </a:r>
              <a:r>
                <a:rPr lang="en-US" altLang="zh-CN" sz="1600" b="1">
                  <a:latin typeface="Arial" panose="020B0604020202020204" pitchFamily="34" charset="0"/>
                </a:rPr>
                <a:t>3</a:t>
              </a:r>
              <a:r>
                <a:rPr lang="en-US" altLang="zh-CN" sz="2400" b="1">
                  <a:latin typeface="Arial" panose="020B0604020202020204" pitchFamily="34" charset="0"/>
                </a:rPr>
                <a:t>H</a:t>
              </a:r>
              <a:r>
                <a:rPr lang="en-US" altLang="zh-CN" sz="1600" b="1">
                  <a:latin typeface="Arial" panose="020B0604020202020204" pitchFamily="34" charset="0"/>
                </a:rPr>
                <a:t>8</a:t>
              </a:r>
              <a:endParaRPr lang="en-US" altLang="zh-CN" sz="1600" b="1"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propane 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31760" name="矩形 31759"/>
            <p:cNvSpPr/>
            <p:nvPr/>
          </p:nvSpPr>
          <p:spPr>
            <a:xfrm>
              <a:off x="1565" y="1842"/>
              <a:ext cx="4037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1" name="文本框 31760"/>
            <p:cNvSpPr txBox="1"/>
            <p:nvPr/>
          </p:nvSpPr>
          <p:spPr>
            <a:xfrm>
              <a:off x="1565" y="1842"/>
              <a:ext cx="403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应 急 处 理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1762" name="矩形 31761"/>
            <p:cNvSpPr/>
            <p:nvPr/>
          </p:nvSpPr>
          <p:spPr>
            <a:xfrm>
              <a:off x="1565" y="2976"/>
              <a:ext cx="4037" cy="27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3" name="文本框 31762"/>
            <p:cNvSpPr txBox="1"/>
            <p:nvPr/>
          </p:nvSpPr>
          <p:spPr>
            <a:xfrm>
              <a:off x="1565" y="2999"/>
              <a:ext cx="403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防 范 措 施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1764" name="文本框 31763"/>
            <p:cNvSpPr txBox="1"/>
            <p:nvPr/>
          </p:nvSpPr>
          <p:spPr>
            <a:xfrm>
              <a:off x="1565" y="2164"/>
              <a:ext cx="4082" cy="7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黑体" panose="02010609060101010101" pitchFamily="2" charset="-122"/>
                </a:rPr>
                <a:t>迅速撤离泄漏污染区人员至上风处，并进行隔离，严格限制出入。切断火源。建议应急处理人员戴自给正压式呼吸器，穿防静电工作服。尽可能切断泄漏源。合理通风，加速扩散。喷雾状水稀释、溶解。构筑围堤或挖坑收容产生的大量废水。如有可能，将漏出气用排风机送至空旷地方或装设适当喷头烧掉。漏气容器要妥善处理，修复、检验后再用。</a:t>
              </a:r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1765" name="文本框 31764"/>
            <p:cNvSpPr txBox="1"/>
            <p:nvPr/>
          </p:nvSpPr>
          <p:spPr>
            <a:xfrm>
              <a:off x="1565" y="3255"/>
              <a:ext cx="4037" cy="7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黑体" panose="02010609060101010101" pitchFamily="2" charset="-122"/>
                </a:rPr>
                <a:t>密闭操作，全面通风。操作人员必须经过专门培训，严格遵守操作规程。建议操作人员穿防静电工作服。远离火种、热源，工作场所严禁吸烟。使用防爆型的通风系统和设备。防止气体泄漏到工作场所空气中。避免与氧化剂、酸类、卤素接触。在传送过程中，钢瓶和容器必须接地和跨接，防止产生静电。搬运时轻装轻卸，防止钢瓶及附件破损。配备相应品种和数量的消防器材及泄漏应急处理设备。</a:t>
              </a:r>
              <a:r>
                <a:rPr lang="zh-CN" altLang="en-US" dirty="0">
                  <a:latin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31766" name="图片 31765" descr="200812321912142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714569">
              <a:off x="385" y="2115"/>
              <a:ext cx="907" cy="9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7" name="图片 31766" descr="4377151_095552000377_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" y="3339"/>
              <a:ext cx="705" cy="8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8" name="图片 31767" descr="4840195_154319086819_2"/>
            <p:cNvPicPr>
              <a:picLocks noChangeAspect="1"/>
            </p:cNvPicPr>
            <p:nvPr/>
          </p:nvPicPr>
          <p:blipFill>
            <a:blip r:embed="rId3"/>
            <a:srcRect l="5458" t="4364" r="3760" b="5432"/>
            <a:stretch>
              <a:fillRect/>
            </a:stretch>
          </p:blipFill>
          <p:spPr>
            <a:xfrm>
              <a:off x="839" y="3339"/>
              <a:ext cx="658" cy="81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矩形 29697"/>
          <p:cNvSpPr/>
          <p:nvPr/>
        </p:nvSpPr>
        <p:spPr>
          <a:xfrm>
            <a:off x="501650" y="152400"/>
            <a:ext cx="8642350" cy="641032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9699" name="矩形 29698"/>
          <p:cNvSpPr/>
          <p:nvPr/>
        </p:nvSpPr>
        <p:spPr>
          <a:xfrm>
            <a:off x="468313" y="1066800"/>
            <a:ext cx="8207375" cy="531495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29700" name="直接连接符 29699"/>
          <p:cNvSpPr/>
          <p:nvPr/>
        </p:nvSpPr>
        <p:spPr>
          <a:xfrm>
            <a:off x="468313" y="1773238"/>
            <a:ext cx="82073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1" name="直接连接符 29700"/>
          <p:cNvSpPr/>
          <p:nvPr/>
        </p:nvSpPr>
        <p:spPr>
          <a:xfrm>
            <a:off x="2195513" y="1719263"/>
            <a:ext cx="1587" cy="46624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2" name="直接连接符 29701"/>
          <p:cNvSpPr/>
          <p:nvPr/>
        </p:nvSpPr>
        <p:spPr>
          <a:xfrm>
            <a:off x="2195513" y="2276475"/>
            <a:ext cx="64801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3" name="直接连接符 29702"/>
          <p:cNvSpPr/>
          <p:nvPr/>
        </p:nvSpPr>
        <p:spPr>
          <a:xfrm>
            <a:off x="5508625" y="1719263"/>
            <a:ext cx="1588" cy="46624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4" name="矩形 29703"/>
          <p:cNvSpPr/>
          <p:nvPr/>
        </p:nvSpPr>
        <p:spPr>
          <a:xfrm>
            <a:off x="2195513" y="1766888"/>
            <a:ext cx="3313112" cy="50958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5" name="矩形 29704"/>
          <p:cNvSpPr/>
          <p:nvPr/>
        </p:nvSpPr>
        <p:spPr>
          <a:xfrm>
            <a:off x="5508625" y="1766888"/>
            <a:ext cx="3167063" cy="509587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6" name="文本框 29705"/>
          <p:cNvSpPr txBox="1"/>
          <p:nvPr/>
        </p:nvSpPr>
        <p:spPr>
          <a:xfrm>
            <a:off x="2195513" y="1768475"/>
            <a:ext cx="33131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健 康 危 害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07" name="文本框 29706"/>
          <p:cNvSpPr txBox="1"/>
          <p:nvPr/>
        </p:nvSpPr>
        <p:spPr>
          <a:xfrm>
            <a:off x="5508625" y="1768475"/>
            <a:ext cx="3095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防护和应急处理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08" name="文本框 29707"/>
          <p:cNvSpPr txBox="1"/>
          <p:nvPr/>
        </p:nvSpPr>
        <p:spPr>
          <a:xfrm>
            <a:off x="468313" y="1981200"/>
            <a:ext cx="1655762" cy="1766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氮气</a:t>
            </a:r>
            <a:endParaRPr lang="zh-CN" altLang="en-US" sz="44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N</a:t>
            </a:r>
            <a:r>
              <a:rPr lang="en-US" altLang="zh-CN" b="1">
                <a:latin typeface="Arial" panose="020B0604020202020204" pitchFamily="34" charset="0"/>
              </a:rPr>
              <a:t>2 </a:t>
            </a:r>
            <a:endParaRPr lang="en-US" altLang="zh-CN" b="1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b="1">
                <a:latin typeface="Arial" panose="020B0604020202020204" pitchFamily="34" charset="0"/>
              </a:rPr>
              <a:t>nitrogen</a:t>
            </a:r>
            <a:r>
              <a:rPr lang="en-US" altLang="zh-CN">
                <a:latin typeface="Arial" panose="020B0604020202020204" pitchFamily="34" charset="0"/>
              </a:rPr>
              <a:t>  </a:t>
            </a:r>
            <a:r>
              <a:rPr lang="en-US" altLang="zh-CN" sz="2000">
                <a:latin typeface="Arial" panose="020B0604020202020204" pitchFamily="34" charset="0"/>
              </a:rPr>
              <a:t> </a:t>
            </a:r>
            <a:endParaRPr lang="en-US" altLang="zh-CN" sz="2000">
              <a:latin typeface="Arial" panose="020B0604020202020204" pitchFamily="34" charset="0"/>
            </a:endParaRPr>
          </a:p>
        </p:txBody>
      </p:sp>
      <p:sp>
        <p:nvSpPr>
          <p:cNvPr id="29709" name="文本框 29708"/>
          <p:cNvSpPr txBox="1"/>
          <p:nvPr/>
        </p:nvSpPr>
        <p:spPr>
          <a:xfrm>
            <a:off x="2197100" y="2444750"/>
            <a:ext cx="3382963" cy="344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空气中氮气含量过高，使吸入气氧分压下降，引起缺氧窒息。吸入氮气浓度不太高时，患者最初感胸闷、气短、疲软无力；继而有烦躁不安、极度兴奋、乱跑、叫喊、神情恍惚、步态不稳，称之为“氮酩酊”，可进入昏睡或昏迷状态。吸入高浓度，患者可迅速昏迷、因呼吸和心跳停止而死亡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9710" name="文本框 29709"/>
          <p:cNvSpPr txBox="1"/>
          <p:nvPr/>
        </p:nvSpPr>
        <p:spPr>
          <a:xfrm>
            <a:off x="5580063" y="2438400"/>
            <a:ext cx="3095625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迅速撤离泄漏污染区人员至上风处，并进行隔离，严格限制出入。建议应急处理人员戴自给正压式呼吸器，穿一般作业工作服。尽可能切断泄漏源。合理通风，加速扩散。如有可能，即时使用。漏气容器要妥善处理，修复、检验后再用。</a:t>
            </a:r>
            <a:r>
              <a:rPr lang="zh-CN" altLang="en-US" sz="2000" b="1" dirty="0">
                <a:latin typeface="Arial" panose="020B0604020202020204" pitchFamily="34" charset="0"/>
              </a:rPr>
              <a:t> 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29711" name="图片 29710" descr="u=4030402774,1269010973&amp;fm=5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089400"/>
            <a:ext cx="1600200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2" name="文本框 29711"/>
          <p:cNvSpPr txBox="1"/>
          <p:nvPr/>
        </p:nvSpPr>
        <p:spPr>
          <a:xfrm>
            <a:off x="0" y="206375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氮气职业危害告知牌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13" name="矩形 29712"/>
          <p:cNvSpPr/>
          <p:nvPr/>
        </p:nvSpPr>
        <p:spPr>
          <a:xfrm>
            <a:off x="457200" y="1066800"/>
            <a:ext cx="8207375" cy="70643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作 业 环 境 对 人 体 有 害，请 注 意 防 护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UNIT_TABLE_BEAUTIFY" val="smartTable{e1eccba3-a8db-489f-bab8-af308c7e2248}"/>
</p:tagLst>
</file>

<file path=ppt/tags/tag19.xml><?xml version="1.0" encoding="utf-8"?>
<p:tagLst xmlns:p="http://schemas.openxmlformats.org/presentationml/2006/main">
  <p:tag name="KSO_WM_UNIT_TABLE_BEAUTIFY" val="smartTable{daae8345-3c3b-4f69-8469-48ab27f4f58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ABLE_BEAUTIFY" val="smartTable{25317e1b-b16c-4ea5-8fb0-32aa0831f414}"/>
  <p:tag name="TABLE_ENDDRAG_ORIGIN_RECT" val="727*443"/>
  <p:tag name="TABLE_ENDDRAG_RECT" val="16*72*727*443"/>
</p:tagLst>
</file>

<file path=ppt/tags/tag21.xml><?xml version="1.0" encoding="utf-8"?>
<p:tagLst xmlns:p="http://schemas.openxmlformats.org/presentationml/2006/main">
  <p:tag name="KSO_WM_UNIT_TABLE_BEAUTIFY" val="smartTable{f36dcba1-4c67-469e-8611-4192250a133e}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7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9225</Words>
  <Application>WPS 演示</Application>
  <PresentationFormat>在屏幕上显示</PresentationFormat>
  <Paragraphs>470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黑体</vt:lpstr>
      <vt:lpstr>Calibri</vt:lpstr>
      <vt:lpstr>仿宋_GB2312</vt:lpstr>
      <vt:lpstr>仿宋</vt:lpstr>
      <vt:lpstr>微软雅黑</vt:lpstr>
      <vt:lpstr>Arial Unicode MS</vt:lpstr>
      <vt:lpstr>楷体</vt:lpstr>
      <vt:lpstr>汉仪旗黑-85S</vt:lpstr>
      <vt:lpstr>默认设计模板</vt:lpstr>
      <vt:lpstr>1_默认设计模板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little fairy</cp:lastModifiedBy>
  <cp:revision>21</cp:revision>
  <dcterms:created xsi:type="dcterms:W3CDTF">2021-10-10T02:27:00Z</dcterms:created>
  <dcterms:modified xsi:type="dcterms:W3CDTF">2024-01-22T09:25:16Z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397B9EF4964B4F98A0D592D0CA055C93_13</vt:lpwstr>
  </property>
  <property fmtid="{D5CDD505-2E9C-101B-9397-08002B2CF9AE}" pid="4" name="KSOProductBuildVer">
    <vt:lpwstr>2052-12.1.0.16120</vt:lpwstr>
  </property>
</Properties>
</file>