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45"/>
  </p:handoutMasterIdLst>
  <p:sldIdLst>
    <p:sldId id="256" r:id="rId4"/>
    <p:sldId id="2487" r:id="rId6"/>
    <p:sldId id="2447" r:id="rId7"/>
    <p:sldId id="257" r:id="rId8"/>
    <p:sldId id="2446" r:id="rId9"/>
    <p:sldId id="2448" r:id="rId10"/>
    <p:sldId id="259" r:id="rId11"/>
    <p:sldId id="2449" r:id="rId12"/>
    <p:sldId id="2450" r:id="rId13"/>
    <p:sldId id="2451" r:id="rId14"/>
    <p:sldId id="2452" r:id="rId15"/>
    <p:sldId id="328" r:id="rId16"/>
    <p:sldId id="322" r:id="rId17"/>
    <p:sldId id="2454" r:id="rId18"/>
    <p:sldId id="2455" r:id="rId19"/>
    <p:sldId id="2456" r:id="rId20"/>
    <p:sldId id="2457" r:id="rId21"/>
    <p:sldId id="2458" r:id="rId22"/>
    <p:sldId id="2459" r:id="rId23"/>
    <p:sldId id="2460" r:id="rId24"/>
    <p:sldId id="263" r:id="rId25"/>
    <p:sldId id="2461" r:id="rId26"/>
    <p:sldId id="2462" r:id="rId27"/>
    <p:sldId id="2463" r:id="rId28"/>
    <p:sldId id="329" r:id="rId29"/>
    <p:sldId id="2464" r:id="rId30"/>
    <p:sldId id="2465" r:id="rId31"/>
    <p:sldId id="2466" r:id="rId32"/>
    <p:sldId id="2471" r:id="rId33"/>
    <p:sldId id="2472" r:id="rId34"/>
    <p:sldId id="2469" r:id="rId35"/>
    <p:sldId id="2470" r:id="rId36"/>
    <p:sldId id="2477" r:id="rId37"/>
    <p:sldId id="2479" r:id="rId38"/>
    <p:sldId id="2481" r:id="rId39"/>
    <p:sldId id="2482" r:id="rId40"/>
    <p:sldId id="2483" r:id="rId41"/>
    <p:sldId id="2484" r:id="rId42"/>
    <p:sldId id="2474" r:id="rId43"/>
    <p:sldId id="2489" r:id="rId44"/>
  </p:sldIdLst>
  <p:sldSz cx="9144000" cy="5143500" type="screen16x9"/>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04AEFF"/>
    <a:srgbClr val="026BA3"/>
    <a:srgbClr val="FFFFFF"/>
    <a:srgbClr val="5AAAE4"/>
    <a:srgbClr val="0377C1"/>
    <a:srgbClr val="333333"/>
    <a:srgbClr val="019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5232" autoAdjust="0"/>
  </p:normalViewPr>
  <p:slideViewPr>
    <p:cSldViewPr snapToGrid="0">
      <p:cViewPr varScale="1">
        <p:scale>
          <a:sx n="143" d="100"/>
          <a:sy n="143" d="100"/>
        </p:scale>
        <p:origin x="66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32.xml"/><Relationship Id="rId5" Type="http://schemas.openxmlformats.org/officeDocument/2006/relationships/notesMaster" Target="notesMasters/notesMaster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F79ED-2620-4E72-9126-995CE6598E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83EF5-C00E-49D1-9B42-B2FD25EEF8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5D500A-F45E-432C-8639-AAF057418B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BC83EF5-C00E-49D1-9B42-B2FD25EEF87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pic>
        <p:nvPicPr>
          <p:cNvPr id="32" name="图片 31"/>
          <p:cNvPicPr>
            <a:picLocks noChangeAspect="1"/>
          </p:cNvPicPr>
          <p:nvPr userDrawn="1"/>
        </p:nvPicPr>
        <p:blipFill rotWithShape="1">
          <a:blip r:embed="rId2"/>
          <a:srcRect l="8622" t="15815" r="12515" b="17054"/>
          <a:stretch>
            <a:fillRect/>
          </a:stretch>
        </p:blipFill>
        <p:spPr>
          <a:xfrm>
            <a:off x="0" y="0"/>
            <a:ext cx="9063488" cy="5144400"/>
          </a:xfrm>
          <a:prstGeom prst="rect">
            <a:avLst/>
          </a:prstGeom>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4" name="图片 23"/>
          <p:cNvPicPr>
            <a:picLocks noChangeAspect="1"/>
          </p:cNvPicPr>
          <p:nvPr userDrawn="1"/>
        </p:nvPicPr>
        <p:blipFill rotWithShape="1">
          <a:blip r:embed="rId2"/>
          <a:srcRect l="8622" t="20155" r="12308" b="12558"/>
          <a:stretch>
            <a:fillRect/>
          </a:stretch>
        </p:blipFill>
        <p:spPr>
          <a:xfrm>
            <a:off x="0" y="0"/>
            <a:ext cx="9144000" cy="5144400"/>
          </a:xfrm>
          <a:prstGeom prst="rect">
            <a:avLst/>
          </a:prstGeom>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92394" y="1120262"/>
            <a:ext cx="3810000" cy="2903879"/>
          </a:xfrm>
          <a:custGeom>
            <a:avLst/>
            <a:gdLst>
              <a:gd name="connsiteX0" fmla="*/ 0 w 3810000"/>
              <a:gd name="connsiteY0" fmla="*/ 0 h 2903371"/>
              <a:gd name="connsiteX1" fmla="*/ 3810000 w 3810000"/>
              <a:gd name="connsiteY1" fmla="*/ 0 h 2903371"/>
              <a:gd name="connsiteX2" fmla="*/ 3810000 w 3810000"/>
              <a:gd name="connsiteY2" fmla="*/ 2903371 h 2903371"/>
              <a:gd name="connsiteX3" fmla="*/ 0 w 3810000"/>
              <a:gd name="connsiteY3" fmla="*/ 2903371 h 2903371"/>
            </a:gdLst>
            <a:ahLst/>
            <a:cxnLst>
              <a:cxn ang="0">
                <a:pos x="connsiteX0" y="connsiteY0"/>
              </a:cxn>
              <a:cxn ang="0">
                <a:pos x="connsiteX1" y="connsiteY1"/>
              </a:cxn>
              <a:cxn ang="0">
                <a:pos x="connsiteX2" y="connsiteY2"/>
              </a:cxn>
              <a:cxn ang="0">
                <a:pos x="connsiteX3" y="connsiteY3"/>
              </a:cxn>
            </a:cxnLst>
            <a:rect l="l" t="t" r="r" b="b"/>
            <a:pathLst>
              <a:path w="3810000" h="2903371">
                <a:moveTo>
                  <a:pt x="0" y="0"/>
                </a:moveTo>
                <a:lnTo>
                  <a:pt x="3810000" y="0"/>
                </a:lnTo>
                <a:lnTo>
                  <a:pt x="3810000" y="2903371"/>
                </a:lnTo>
                <a:lnTo>
                  <a:pt x="0" y="2903371"/>
                </a:ln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54C7B7-7FB6-4650-B36E-429BD10AA5AE}" type="datetimeFigureOut">
              <a:rPr lang="en-US" smtClean="0"/>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036116D1-B68E-4C84-90BC-824E3023DD0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754C7B7-7FB6-4650-B36E-429BD10AA5AE}" type="datetimeFigureOut">
              <a:rPr lang="en-US" smtClean="0"/>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036116D1-B68E-4C84-90BC-824E3023DD0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13.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tags" Target="../tags/tag14.xml"/><Relationship Id="rId4" Type="http://schemas.openxmlformats.org/officeDocument/2006/relationships/image" Target="../media/image4.png"/><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ea typeface="微软雅黑" panose="020B0503020204020204" pitchFamily="34" charset="-122"/>
              </a:defRPr>
            </a:lvl1pPr>
          </a:lstStyle>
          <a:p>
            <a:fld id="{2BDAA277-C538-4BD7-BBD6-E6188FE59519}"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ea typeface="微软雅黑" panose="020B0503020204020204" pitchFamily="34" charset="-122"/>
              </a:defRPr>
            </a:lvl1pPr>
          </a:lstStyle>
          <a:p>
            <a:fld id="{1D1B2F68-4B85-4AFB-A138-4689F88541C0}" type="slidenum">
              <a:rPr lang="zh-CN" altLang="en-US" smtClean="0"/>
            </a:fld>
            <a:endParaRPr lang="zh-CN" altLang="en-US"/>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4"/>
          <a:srcRect l="8656" t="19949" r="12309" b="12868"/>
          <a:stretch>
            <a:fillRect/>
          </a:stretch>
        </p:blipFill>
        <p:spPr>
          <a:xfrm>
            <a:off x="0" y="0"/>
            <a:ext cx="9144000" cy="5144400"/>
          </a:xfrm>
          <a:prstGeom prst="rect">
            <a:avLst/>
          </a:prstGeom>
        </p:spPr>
      </p:pic>
      <p:sp>
        <p:nvSpPr>
          <p:cNvPr id="8" name="矩形 7"/>
          <p:cNvSpPr/>
          <p:nvPr userDrawn="1"/>
        </p:nvSpPr>
        <p:spPr>
          <a:xfrm>
            <a:off x="278867" y="230614"/>
            <a:ext cx="8586268" cy="4683171"/>
          </a:xfrm>
          <a:prstGeom prst="rect">
            <a:avLst/>
          </a:prstGeom>
          <a:solidFill>
            <a:srgbClr val="FFFFFF"/>
          </a:solidFill>
          <a:ln>
            <a:noFill/>
          </a:ln>
          <a:effectLst>
            <a:outerShdw blurRad="2667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 name="Title Placeholder 1"/>
          <p:cNvSpPr>
            <a:spLocks noGrp="1"/>
          </p:cNvSpPr>
          <p:nvPr>
            <p:ph type="title"/>
          </p:nvPr>
        </p:nvSpPr>
        <p:spPr>
          <a:xfrm>
            <a:off x="457200" y="206015"/>
            <a:ext cx="8229600" cy="8574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361"/>
            <a:ext cx="8229600" cy="339506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8097"/>
            <a:ext cx="2133600" cy="273892"/>
          </a:xfrm>
          <a:prstGeom prst="rect">
            <a:avLst/>
          </a:prstGeom>
        </p:spPr>
        <p:txBody>
          <a:bodyPr vert="horz" lIns="91440" tIns="45720" rIns="91440" bIns="45720" rtlCol="0" anchor="ctr"/>
          <a:lstStyle>
            <a:lvl1pPr algn="l">
              <a:defRPr sz="1200">
                <a:solidFill>
                  <a:schemeClr val="tx1">
                    <a:tint val="75000"/>
                  </a:schemeClr>
                </a:solidFill>
              </a:defRPr>
            </a:lvl1pPr>
          </a:lstStyle>
          <a:p>
            <a:fld id="{3754C7B7-7FB6-4650-B36E-429BD10AA5AE}" type="datetimeFigureOut">
              <a:rPr lang="en-US" smtClean="0"/>
            </a:fld>
            <a:endParaRPr lang="en-US"/>
          </a:p>
        </p:txBody>
      </p:sp>
      <p:sp>
        <p:nvSpPr>
          <p:cNvPr id="5" name="Footer Placeholder 4"/>
          <p:cNvSpPr>
            <a:spLocks noGrp="1"/>
          </p:cNvSpPr>
          <p:nvPr>
            <p:ph type="ftr" sz="quarter" idx="3"/>
          </p:nvPr>
        </p:nvSpPr>
        <p:spPr>
          <a:xfrm>
            <a:off x="3124200" y="4768097"/>
            <a:ext cx="2895600" cy="2738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097"/>
            <a:ext cx="2133600" cy="273892"/>
          </a:xfrm>
          <a:prstGeom prst="rect">
            <a:avLst/>
          </a:prstGeom>
        </p:spPr>
        <p:txBody>
          <a:bodyPr vert="horz" lIns="91440" tIns="45720" rIns="91440" bIns="45720" rtlCol="0" anchor="ctr"/>
          <a:lstStyle>
            <a:lvl1pPr algn="r">
              <a:defRPr sz="1200">
                <a:solidFill>
                  <a:schemeClr val="tx1">
                    <a:tint val="75000"/>
                  </a:schemeClr>
                </a:solidFill>
              </a:defRPr>
            </a:lvl1pPr>
          </a:lstStyle>
          <a:p>
            <a:fld id="{036116D1-B68E-4C84-90BC-824E3023DD05}" type="slidenum">
              <a:rPr lang="en-US" smtClean="0"/>
            </a:fld>
            <a:endParaRPr lang="en-US"/>
          </a:p>
        </p:txBody>
      </p:sp>
      <p:pic>
        <p:nvPicPr>
          <p:cNvPr id="9" name="图片 8"/>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16.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5.xml"/><Relationship Id="rId2" Type="http://schemas.openxmlformats.org/officeDocument/2006/relationships/image" Target="../media/image16.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5.xml"/><Relationship Id="rId2" Type="http://schemas.openxmlformats.org/officeDocument/2006/relationships/image" Target="../media/image22.jpe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5.xml"/><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0.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25.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1.xml"/><Relationship Id="rId7" Type="http://schemas.openxmlformats.org/officeDocument/2006/relationships/hyperlink" Target="http://www.bofety.com/" TargetMode="External"/><Relationship Id="rId6" Type="http://schemas.openxmlformats.org/officeDocument/2006/relationships/tags" Target="../tags/tag30.xml"/><Relationship Id="rId5" Type="http://schemas.openxmlformats.org/officeDocument/2006/relationships/image" Target="../media/image29.jpeg"/><Relationship Id="rId4" Type="http://schemas.openxmlformats.org/officeDocument/2006/relationships/tags" Target="../tags/tag29.xml"/><Relationship Id="rId3" Type="http://schemas.openxmlformats.org/officeDocument/2006/relationships/image" Target="../media/image28.jpeg"/><Relationship Id="rId2" Type="http://schemas.openxmlformats.org/officeDocument/2006/relationships/tags" Target="../tags/tag28.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7"/>
          <p:cNvSpPr txBox="1"/>
          <p:nvPr/>
        </p:nvSpPr>
        <p:spPr>
          <a:xfrm>
            <a:off x="1720821" y="3178516"/>
            <a:ext cx="6695000" cy="583565"/>
          </a:xfrm>
          <a:prstGeom prst="rect">
            <a:avLst/>
          </a:prstGeom>
          <a:noFill/>
        </p:spPr>
        <p:txBody>
          <a:bodyPr wrap="square" rtlCol="0">
            <a:spAutoFit/>
          </a:bodyPr>
          <a:lstStyle/>
          <a:p>
            <a:pPr algn="r"/>
            <a:r>
              <a:rPr lang="zh-CN" sz="3200" b="1">
                <a:solidFill>
                  <a:srgbClr val="0377C1"/>
                </a:solidFill>
                <a:latin typeface="微软雅黑" panose="020B0503020204020204" pitchFamily="34" charset="-122"/>
                <a:ea typeface="微软雅黑" panose="020B0503020204020204" pitchFamily="34" charset="-122"/>
              </a:rPr>
              <a:t>装卸作业安全</a:t>
            </a:r>
            <a:r>
              <a:rPr lang="zh-CN" altLang="en-US" sz="3200" b="1">
                <a:solidFill>
                  <a:srgbClr val="0377C1"/>
                </a:solidFill>
                <a:latin typeface="微软雅黑" panose="020B0503020204020204" pitchFamily="34" charset="-122"/>
                <a:ea typeface="微软雅黑" panose="020B0503020204020204" pitchFamily="34" charset="-122"/>
              </a:rPr>
              <a:t>知识</a:t>
            </a:r>
            <a:r>
              <a:rPr lang="zh-CN" sz="3200" b="1">
                <a:solidFill>
                  <a:srgbClr val="0377C1"/>
                </a:solidFill>
                <a:latin typeface="微软雅黑" panose="020B0503020204020204" pitchFamily="34" charset="-122"/>
                <a:ea typeface="微软雅黑" panose="020B0503020204020204" pitchFamily="34" charset="-122"/>
              </a:rPr>
              <a:t>培训</a:t>
            </a:r>
            <a:endParaRPr lang="zh-CN" sz="3200" b="1" dirty="0">
              <a:solidFill>
                <a:srgbClr val="0377C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529682" y="3816026"/>
            <a:ext cx="583339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776f7264617274223a20227b5c2269645c223a32353030343531362c5c227469645c223a31333439377d220a7d0a"/>
          <p:cNvSpPr txBox="1"/>
          <p:nvPr>
            <p:custDataLst>
              <p:tags r:id="rId1"/>
            </p:custDataLst>
          </p:nvPr>
        </p:nvSpPr>
        <p:spPr>
          <a:xfrm>
            <a:off x="2462689" y="36363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975194" y="428975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907530" y="429021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839866" y="428975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49"/>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2" name="Rectangle 1"/>
          <p:cNvSpPr/>
          <p:nvPr/>
        </p:nvSpPr>
        <p:spPr>
          <a:xfrm>
            <a:off x="497840" y="2379980"/>
            <a:ext cx="3741420" cy="988695"/>
          </a:xfrm>
          <a:prstGeom prst="rect">
            <a:avLst/>
          </a:prstGeom>
        </p:spPr>
        <p:txBody>
          <a:bodyPr wrap="square">
            <a:spAutoFit/>
          </a:bodyPr>
          <a:lstStyle/>
          <a:p>
            <a:pPr>
              <a:lnSpc>
                <a:spcPts val="35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6、叉车装卸吨桶、吨袋等化工品时需轻搬轻运。</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2" name="Rectangle 21"/>
          <p:cNvSpPr/>
          <p:nvPr/>
        </p:nvSpPr>
        <p:spPr>
          <a:xfrm rot="16200000">
            <a:off x="1392260" y="1682608"/>
            <a:ext cx="88859" cy="775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nvSpPr>
        <p:spPr>
          <a:xfrm rot="16200000">
            <a:off x="2169470" y="1682608"/>
            <a:ext cx="88859" cy="775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nvSpPr>
        <p:spPr>
          <a:xfrm rot="16200000">
            <a:off x="2941538" y="1682608"/>
            <a:ext cx="88859" cy="775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nvSpPr>
        <p:spPr>
          <a:xfrm rot="16200000">
            <a:off x="3713606"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nvSpPr>
        <p:spPr>
          <a:xfrm rot="16200000">
            <a:off x="620192" y="1682608"/>
            <a:ext cx="88859" cy="77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12289" name="图片 1" descr="IMG_4358"/>
          <p:cNvPicPr>
            <a:picLocks noChangeAspect="1" noChangeArrowheads="1"/>
          </p:cNvPicPr>
          <p:nvPr/>
        </p:nvPicPr>
        <p:blipFill>
          <a:blip r:embed="rId1" cstate="print">
            <a:extLst>
              <a:ext uri="{28A0092B-C50C-407E-A947-70E740481C1C}">
                <a14:useLocalDpi xmlns:a14="http://schemas.microsoft.com/office/drawing/2010/main" val="0"/>
              </a:ext>
            </a:extLst>
          </a:blip>
          <a:srcRect b="15918"/>
          <a:stretch>
            <a:fillRect/>
          </a:stretch>
        </p:blipFill>
        <p:spPr bwMode="auto">
          <a:xfrm>
            <a:off x="4778375" y="838200"/>
            <a:ext cx="4086860" cy="346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8" name="Rectangle 1"/>
          <p:cNvSpPr/>
          <p:nvPr/>
        </p:nvSpPr>
        <p:spPr>
          <a:xfrm>
            <a:off x="4900295" y="2302510"/>
            <a:ext cx="3578225" cy="1437640"/>
          </a:xfrm>
          <a:prstGeom prst="rect">
            <a:avLst/>
          </a:prstGeom>
        </p:spPr>
        <p:txBody>
          <a:bodyPr wrap="square">
            <a:spAutoFit/>
          </a:bodyPr>
          <a:lstStyle/>
          <a:p>
            <a:pPr algn="just">
              <a:lnSpc>
                <a:spcPts val="35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7、装卸工卸集装箱木浆时必须穿戴防护用品，托运木浆装卸工必须站在安全位置。</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nvSpPr>
          <p:spPr>
            <a:xfrm rot="16200000">
              <a:off x="8625" y="2650"/>
              <a:ext cx="140" cy="1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nvSpPr>
          <p:spPr>
            <a:xfrm rot="16200000">
              <a:off x="9848" y="2650"/>
              <a:ext cx="140" cy="1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nvSpPr>
          <p:spPr>
            <a:xfrm rot="16200000">
              <a:off x="11064" y="2650"/>
              <a:ext cx="140" cy="1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nvSpPr>
          <p:spPr>
            <a:xfrm rot="16200000">
              <a:off x="12280"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nvSpPr>
          <p:spPr>
            <a:xfrm rot="16200000">
              <a:off x="7409" y="2650"/>
              <a:ext cx="140" cy="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13313" name="图片 0" descr="IMG_433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130" y="1061085"/>
            <a:ext cx="36417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59618" y="424899"/>
            <a:ext cx="3630177" cy="119888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0377C1"/>
                </a:solidFill>
                <a:effectLst/>
                <a:uLnTx/>
                <a:uFillTx/>
                <a:latin typeface="思源黑体 CN Bold" panose="020B0800000000000000" pitchFamily="34" charset="-122"/>
                <a:ea typeface="思源黑体 CN Bold" panose="020B0800000000000000" pitchFamily="34" charset="-122"/>
                <a:cs typeface="+mn-cs"/>
              </a:rPr>
              <a:t>PART 2</a:t>
            </a:r>
            <a:endParaRPr kumimoji="0" lang="en-US" altLang="zh-CN" sz="5400" b="0" i="0" u="none" strike="noStrike" kern="1200" cap="none" spc="0" normalizeH="0" baseline="0" noProof="0" dirty="0">
              <a:ln>
                <a:noFill/>
              </a:ln>
              <a:solidFill>
                <a:srgbClr val="0377C1"/>
              </a:solidFill>
              <a:effectLst/>
              <a:uLnTx/>
              <a:uFillTx/>
              <a:latin typeface="微软雅黑" panose="020B0503020204020204" pitchFamily="34" charset="-122"/>
              <a:ea typeface="微软雅黑" panose="020B0503020204020204" pitchFamily="34" charset="-122"/>
              <a:cs typeface="+mn-cs"/>
            </a:endParaRPr>
          </a:p>
        </p:txBody>
      </p:sp>
      <p:sp>
        <p:nvSpPr>
          <p:cNvPr id="3" name="TextBox 3"/>
          <p:cNvSpPr txBox="1"/>
          <p:nvPr/>
        </p:nvSpPr>
        <p:spPr>
          <a:xfrm>
            <a:off x="938599" y="2710407"/>
            <a:ext cx="4495800" cy="768350"/>
          </a:xfrm>
          <a:prstGeom prst="rect">
            <a:avLst/>
          </a:prstGeom>
          <a:noFill/>
        </p:spPr>
        <p:txBody>
          <a:bodyPr wrap="square" rtlCol="0" anchor="ctr">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危化品装卸规范</a:t>
            </a:r>
            <a:endParaRPr kumimoji="0" lang="en-US" altLang="zh-CN"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66515" y="961390"/>
            <a:ext cx="4229735" cy="2362835"/>
          </a:xfrm>
          <a:prstGeom prst="rect">
            <a:avLst/>
          </a:prstGeom>
        </p:spPr>
      </p:pic>
      <p:sp>
        <p:nvSpPr>
          <p:cNvPr id="15" name="Rectangle 14"/>
          <p:cNvSpPr/>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416935"/>
            <a:ext cx="7039610" cy="10414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23" name="组合 22"/>
          <p:cNvGrpSpPr/>
          <p:nvPr/>
        </p:nvGrpSpPr>
        <p:grpSpPr>
          <a:xfrm>
            <a:off x="1284605" y="1563370"/>
            <a:ext cx="1216660" cy="1216660"/>
            <a:chOff x="2023" y="2462"/>
            <a:chExt cx="1916" cy="1916"/>
          </a:xfrm>
        </p:grpSpPr>
        <p:sp>
          <p:nvSpPr>
            <p:cNvPr id="41" name="Oval 40"/>
            <p:cNvSpPr/>
            <p:nvPr/>
          </p:nvSpPr>
          <p:spPr>
            <a:xfrm>
              <a:off x="2023"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8" name="Rectangle 47"/>
          <p:cNvSpPr/>
          <p:nvPr/>
        </p:nvSpPr>
        <p:spPr>
          <a:xfrm>
            <a:off x="1148456" y="3427594"/>
            <a:ext cx="6832875" cy="1014730"/>
          </a:xfrm>
          <a:prstGeom prst="rect">
            <a:avLst/>
          </a:prstGeom>
        </p:spPr>
        <p:txBody>
          <a:bodyPr wrap="square">
            <a:spAutoFit/>
          </a:bodyPr>
          <a:lstStyle/>
          <a:p>
            <a:pPr>
              <a:lnSpc>
                <a:spcPct val="125000"/>
              </a:lnSpc>
            </a:pPr>
            <a:r>
              <a:rPr lang="zh-CN" altLang="en-US" sz="1600">
                <a:solidFill>
                  <a:schemeClr val="accent2"/>
                </a:solidFill>
                <a:latin typeface="微软雅黑" panose="020B0503020204020204" pitchFamily="34" charset="-122"/>
                <a:ea typeface="微软雅黑" panose="020B0503020204020204" pitchFamily="34" charset="-122"/>
                <a:sym typeface="+mn-ea"/>
              </a:rPr>
              <a:t>在装卸搬运化学危险物品前，要预先做好准备工作，了解物品性质，检查装卸搬运的工具是否牢固，不牢固的应予更换或修理。如工具上曾被易燃物、有机物、酸、碱等污染的，必须清洗后方可使用。</a:t>
            </a:r>
            <a:endParaRPr lang="zh-CN" altLang="en-US" sz="1600" dirty="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1</a:t>
            </a:r>
            <a:endParaRPr lang="en-US" sz="4800" b="1" dirty="0">
              <a:solidFill>
                <a:schemeClr val="accent2"/>
              </a:solidFill>
              <a:latin typeface="Raleway thin" pitchFamily="34" charset="0"/>
            </a:endParaRPr>
          </a:p>
        </p:txBody>
      </p:sp>
      <p:sp>
        <p:nvSpPr>
          <p:cNvPr id="14342" name="TextBox 7"/>
          <p:cNvSpPr txBox="1">
            <a:spLocks noChangeArrowheads="1"/>
          </p:cNvSpPr>
          <p:nvPr/>
        </p:nvSpPr>
        <p:spPr bwMode="auto">
          <a:xfrm>
            <a:off x="1284288" y="961390"/>
            <a:ext cx="34290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92"/>
                </a:solidFill>
                <a:latin typeface="微软雅黑" panose="020B0503020204020204" pitchFamily="34" charset="-122"/>
                <a:ea typeface="微软雅黑" panose="020B0503020204020204" pitchFamily="34" charset="-122"/>
              </a:rPr>
              <a:t>危化品装卸注意事项</a:t>
            </a:r>
            <a:endParaRPr lang="zh-CN" altLang="en-US" sz="2000" b="1">
              <a:solidFill>
                <a:srgbClr val="00009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dissolv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ChangeAspect="1"/>
          </p:cNvPicPr>
          <p:nvPr/>
        </p:nvPicPr>
        <p:blipFill>
          <a:blip r:embed="rId1"/>
          <a:stretch>
            <a:fillRect/>
          </a:stretch>
        </p:blipFill>
        <p:spPr>
          <a:xfrm>
            <a:off x="3324860" y="682625"/>
            <a:ext cx="4495800" cy="2641600"/>
          </a:xfrm>
          <a:prstGeom prst="rect">
            <a:avLst/>
          </a:prstGeom>
        </p:spPr>
      </p:pic>
      <p:sp>
        <p:nvSpPr>
          <p:cNvPr id="15" name="Rectangle 14"/>
          <p:cNvSpPr/>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416935"/>
            <a:ext cx="7039610" cy="10414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48456" y="3427594"/>
            <a:ext cx="6832875" cy="755650"/>
          </a:xfrm>
          <a:prstGeom prst="rect">
            <a:avLst/>
          </a:prstGeom>
        </p:spPr>
        <p:txBody>
          <a:bodyPr wrap="square">
            <a:spAutoFit/>
          </a:bodyPr>
          <a:lstStyle/>
          <a:p>
            <a:pPr>
              <a:lnSpc>
                <a:spcPct val="135000"/>
              </a:lnSpc>
            </a:pPr>
            <a:r>
              <a:rPr lang="zh-CN" altLang="en-US" sz="1600">
                <a:solidFill>
                  <a:schemeClr val="accent2"/>
                </a:solidFill>
                <a:latin typeface="微软雅黑" panose="020B0503020204020204" pitchFamily="34" charset="-122"/>
                <a:ea typeface="微软雅黑" panose="020B0503020204020204" pitchFamily="34" charset="-122"/>
                <a:sym typeface="+mn-ea"/>
              </a:rPr>
              <a:t>操作人员应根据不同物资的危险特性，分别穿戴相应合适的防护用具，对毒害、腐蚀、放射性等物品更应加强注意。</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2</a:t>
            </a:r>
            <a:endParaRPr lang="en-US" sz="4800" b="1" dirty="0">
              <a:solidFill>
                <a:schemeClr val="accent2"/>
              </a:solidFill>
              <a:latin typeface="Raleway thin"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
          <p:cNvPicPr>
            <a:picLocks noChangeAspect="1"/>
          </p:cNvPicPr>
          <p:nvPr/>
        </p:nvPicPr>
        <p:blipFill>
          <a:blip r:embed="rId1"/>
          <a:stretch>
            <a:fillRect/>
          </a:stretch>
        </p:blipFill>
        <p:spPr>
          <a:xfrm>
            <a:off x="2592070" y="812165"/>
            <a:ext cx="3135630" cy="2164715"/>
          </a:xfrm>
          <a:prstGeom prst="rect">
            <a:avLst/>
          </a:prstGeom>
        </p:spPr>
      </p:pic>
      <p:pic>
        <p:nvPicPr>
          <p:cNvPr id="6" name="图片 5" descr="图片3"/>
          <p:cNvPicPr>
            <a:picLocks noChangeAspect="1"/>
          </p:cNvPicPr>
          <p:nvPr/>
        </p:nvPicPr>
        <p:blipFill>
          <a:blip r:embed="rId2"/>
          <a:stretch>
            <a:fillRect/>
          </a:stretch>
        </p:blipFill>
        <p:spPr>
          <a:xfrm>
            <a:off x="5485765" y="981075"/>
            <a:ext cx="3041015" cy="1885950"/>
          </a:xfrm>
          <a:prstGeom prst="rect">
            <a:avLst/>
          </a:prstGeom>
        </p:spPr>
      </p:pic>
      <p:sp>
        <p:nvSpPr>
          <p:cNvPr id="15" name="Rectangle 14"/>
          <p:cNvSpPr/>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058795"/>
            <a:ext cx="7039610" cy="140401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13155" y="3058795"/>
            <a:ext cx="6936740" cy="1419860"/>
          </a:xfrm>
          <a:prstGeom prst="rect">
            <a:avLst/>
          </a:prstGeom>
        </p:spPr>
        <p:txBody>
          <a:bodyPr wrap="square">
            <a:spAutoFit/>
          </a:bodyPr>
          <a:lstStyle/>
          <a:p>
            <a:pPr algn="just">
              <a:lnSpc>
                <a:spcPct val="135000"/>
              </a:lnSpc>
            </a:pPr>
            <a:r>
              <a:rPr lang="zh-CN" altLang="en-US" sz="1600">
                <a:solidFill>
                  <a:schemeClr val="accent2"/>
                </a:solidFill>
                <a:latin typeface="微软雅黑" panose="020B0503020204020204" pitchFamily="34" charset="-122"/>
                <a:ea typeface="微软雅黑" panose="020B0503020204020204" pitchFamily="34" charset="-122"/>
                <a:sym typeface="+mn-ea"/>
              </a:rPr>
              <a:t>在装卸搬运化学危险物品时，不得饮酒、吸烟。工作完毕后根据工作情况和危险品的性质、及时清洗手、脸、漱口或淋浴。装卸搬运毒害品时，必须保持现场空气流通，如果发现恶心、头晕等中毒现象，应立即到新鲜空气处休息，脱去工作服和防护用具，清洗皮肤沾染部分，重者送医院诊治。</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3</a:t>
            </a:r>
            <a:endParaRPr lang="en-US" sz="4800" b="1" dirty="0">
              <a:solidFill>
                <a:schemeClr val="accent2"/>
              </a:solidFill>
              <a:latin typeface="Raleway thin"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058795"/>
            <a:ext cx="7039610" cy="140401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58875" y="3058795"/>
            <a:ext cx="6875145" cy="1383030"/>
          </a:xfrm>
          <a:prstGeom prst="rect">
            <a:avLst/>
          </a:prstGeom>
        </p:spPr>
        <p:txBody>
          <a:bodyPr wrap="square">
            <a:spAutoFit/>
          </a:bodyPr>
          <a:lstStyle/>
          <a:p>
            <a:pPr algn="just">
              <a:lnSpc>
                <a:spcPct val="120000"/>
              </a:lnSpc>
            </a:pPr>
            <a:r>
              <a:rPr lang="zh-CN" altLang="en-US" sz="1400">
                <a:solidFill>
                  <a:schemeClr val="accent2"/>
                </a:solidFill>
                <a:latin typeface="微软雅黑" panose="020B0503020204020204" pitchFamily="34" charset="-122"/>
                <a:ea typeface="微软雅黑" panose="020B0503020204020204" pitchFamily="34" charset="-122"/>
                <a:sym typeface="+mn-ea"/>
              </a:rPr>
              <a:t>装卸搬运爆炸品，一级易燃品、一级氧化剂时，不得使用铁轮车、电瓶车（没有装置控制火星设备的电瓶车），及其他无防爆装置的运输工具。参加作业的人员不得穿带有铁钉的鞋子。禁止滚动铁桶，不得踩踏化学危险物品及其包装（指爆炸品）。装车时，必须力求稳固，不得堆装过高。在炎热季节，应在早晚作业，晚间作业应用防爆式或封闭式的安全照明。雨、雪、冰封时作业，应有防滑措施。</a:t>
            </a:r>
            <a:endParaRPr lang="zh-CN" altLang="en-US" sz="14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4</a:t>
            </a:r>
            <a:endParaRPr lang="en-US" sz="4800" b="1" dirty="0">
              <a:solidFill>
                <a:schemeClr val="accent2"/>
              </a:solidFill>
              <a:latin typeface="Raleway thin" pitchFamily="34" charset="0"/>
            </a:endParaRPr>
          </a:p>
        </p:txBody>
      </p:sp>
      <p:pic>
        <p:nvPicPr>
          <p:cNvPr id="3" name="图片 2" descr="图片5"/>
          <p:cNvPicPr>
            <a:picLocks noChangeAspect="1"/>
          </p:cNvPicPr>
          <p:nvPr/>
        </p:nvPicPr>
        <p:blipFill>
          <a:blip r:embed="rId2"/>
          <a:stretch>
            <a:fillRect/>
          </a:stretch>
        </p:blipFill>
        <p:spPr>
          <a:xfrm>
            <a:off x="4032250" y="467360"/>
            <a:ext cx="3992880" cy="25076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6"/>
          <p:cNvPicPr>
            <a:picLocks noChangeAspect="1"/>
          </p:cNvPicPr>
          <p:nvPr/>
        </p:nvPicPr>
        <p:blipFill>
          <a:blip r:embed="rId1"/>
          <a:stretch>
            <a:fillRect/>
          </a:stretch>
        </p:blipFill>
        <p:spPr>
          <a:xfrm>
            <a:off x="4309110" y="654685"/>
            <a:ext cx="3552190" cy="2461260"/>
          </a:xfrm>
          <a:prstGeom prst="rect">
            <a:avLst/>
          </a:prstGeom>
        </p:spPr>
      </p:pic>
      <p:sp>
        <p:nvSpPr>
          <p:cNvPr id="15" name="Rectangle 14"/>
          <p:cNvSpPr/>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115945"/>
            <a:ext cx="7039610" cy="133223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58875" y="3275965"/>
            <a:ext cx="6875145" cy="975995"/>
          </a:xfrm>
          <a:prstGeom prst="rect">
            <a:avLst/>
          </a:prstGeom>
        </p:spPr>
        <p:txBody>
          <a:bodyPr wrap="square">
            <a:spAutoFit/>
          </a:bodyPr>
          <a:lstStyle/>
          <a:p>
            <a:pPr algn="just">
              <a:lnSpc>
                <a:spcPct val="120000"/>
              </a:lnSpc>
            </a:pPr>
            <a:r>
              <a:rPr lang="zh-CN" altLang="en-US" sz="1600">
                <a:solidFill>
                  <a:schemeClr val="accent2"/>
                </a:solidFill>
                <a:latin typeface="微软雅黑" panose="020B0503020204020204" pitchFamily="34" charset="-122"/>
                <a:ea typeface="微软雅黑" panose="020B0503020204020204" pitchFamily="34" charset="-122"/>
                <a:sym typeface="+mn-ea"/>
              </a:rPr>
              <a:t>操作中对化学危险物品应轻拿轻放，防止撞击、摩擦、碰摔、震动。液体铁桶包装下垛时，不可用跳板快速溜放，应在地上，垛旁垫旧轮胎或其他松软物，缓慢下。标有不可倒置标志的物品切勿倒放。</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5</a:t>
            </a:r>
            <a:endParaRPr lang="en-US" sz="4800" b="1" dirty="0">
              <a:solidFill>
                <a:schemeClr val="accent2"/>
              </a:solidFill>
              <a:latin typeface="Raleway thin"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115945"/>
            <a:ext cx="7039610" cy="133223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58875" y="3173095"/>
            <a:ext cx="6875145" cy="1271270"/>
          </a:xfrm>
          <a:prstGeom prst="rect">
            <a:avLst/>
          </a:prstGeom>
        </p:spPr>
        <p:txBody>
          <a:bodyPr wrap="square">
            <a:spAutoFit/>
          </a:bodyPr>
          <a:lstStyle/>
          <a:p>
            <a:pPr algn="just">
              <a:lnSpc>
                <a:spcPct val="120000"/>
              </a:lnSpc>
            </a:pPr>
            <a:r>
              <a:rPr lang="zh-CN" altLang="en-US" sz="1600">
                <a:solidFill>
                  <a:schemeClr val="accent2"/>
                </a:solidFill>
                <a:latin typeface="微软雅黑" panose="020B0503020204020204" pitchFamily="34" charset="-122"/>
                <a:ea typeface="微软雅黑" panose="020B0503020204020204" pitchFamily="34" charset="-122"/>
                <a:sym typeface="+mn-ea"/>
              </a:rPr>
              <a:t>装卸搬运强腐蚀性物品，操作前应检查箱底是否已被腐蚀，以防脱底发生危险。搬运时禁止肩杠、背负或用双手揽抱，只能挑、抬或用车子搬运。搬运堆码时，不可倒置、倾斜、震荡，以免液体溅出发生危险。在现场须备有清水、苏打水或衡醋酸等，以备急救时应用。</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6</a:t>
            </a:r>
            <a:endParaRPr lang="en-US" sz="4800" b="1" dirty="0">
              <a:solidFill>
                <a:schemeClr val="accent2"/>
              </a:solidFill>
              <a:latin typeface="Raleway thin" pitchFamily="34" charset="0"/>
            </a:endParaRPr>
          </a:p>
        </p:txBody>
      </p:sp>
      <p:pic>
        <p:nvPicPr>
          <p:cNvPr id="3" name="图片 2" descr="图片7"/>
          <p:cNvPicPr>
            <a:picLocks noChangeAspect="1"/>
          </p:cNvPicPr>
          <p:nvPr/>
        </p:nvPicPr>
        <p:blipFill>
          <a:blip r:embed="rId2"/>
          <a:stretch>
            <a:fillRect/>
          </a:stretch>
        </p:blipFill>
        <p:spPr>
          <a:xfrm>
            <a:off x="3024505" y="1009015"/>
            <a:ext cx="5213985" cy="1827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9668828112"/>
          <p:cNvPicPr>
            <a:picLocks noChangeAspect="1"/>
          </p:cNvPicPr>
          <p:nvPr/>
        </p:nvPicPr>
        <p:blipFill>
          <a:blip r:embed="rId1"/>
          <a:stretch>
            <a:fillRect/>
          </a:stretch>
        </p:blipFill>
        <p:spPr>
          <a:xfrm>
            <a:off x="3044190" y="909955"/>
            <a:ext cx="2185670" cy="2066925"/>
          </a:xfrm>
          <a:prstGeom prst="rect">
            <a:avLst/>
          </a:prstGeom>
        </p:spPr>
      </p:pic>
      <p:pic>
        <p:nvPicPr>
          <p:cNvPr id="4" name="图片 3" descr="图片88797"/>
          <p:cNvPicPr>
            <a:picLocks noChangeAspect="1"/>
          </p:cNvPicPr>
          <p:nvPr/>
        </p:nvPicPr>
        <p:blipFill>
          <a:blip r:embed="rId2"/>
          <a:stretch>
            <a:fillRect/>
          </a:stretch>
        </p:blipFill>
        <p:spPr>
          <a:xfrm>
            <a:off x="5104765" y="850265"/>
            <a:ext cx="2716530" cy="2126615"/>
          </a:xfrm>
          <a:prstGeom prst="rect">
            <a:avLst/>
          </a:prstGeom>
        </p:spPr>
      </p:pic>
      <p:sp>
        <p:nvSpPr>
          <p:cNvPr id="15" name="Rectangle 14"/>
          <p:cNvSpPr/>
          <p:nvPr/>
        </p:nvSpPr>
        <p:spPr>
          <a:xfrm>
            <a:off x="914400" y="2976880"/>
            <a:ext cx="7324090" cy="1579880"/>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115945"/>
            <a:ext cx="7039610" cy="133223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58875" y="3093085"/>
            <a:ext cx="6814820" cy="1370965"/>
          </a:xfrm>
          <a:prstGeom prst="rect">
            <a:avLst/>
          </a:prstGeom>
        </p:spPr>
        <p:txBody>
          <a:bodyPr wrap="square">
            <a:spAutoFit/>
          </a:bodyPr>
          <a:lstStyle/>
          <a:p>
            <a:pPr algn="just">
              <a:lnSpc>
                <a:spcPct val="130000"/>
              </a:lnSpc>
            </a:pPr>
            <a:r>
              <a:rPr lang="zh-CN" altLang="en-US" sz="1600">
                <a:solidFill>
                  <a:schemeClr val="accent2"/>
                </a:solidFill>
                <a:latin typeface="微软雅黑" panose="020B0503020204020204" pitchFamily="34" charset="-122"/>
                <a:ea typeface="微软雅黑" panose="020B0503020204020204" pitchFamily="34" charset="-122"/>
                <a:sym typeface="+mn-ea"/>
              </a:rPr>
              <a:t>装卸搬运放射性物品时，不得肩扛、背负或揽抱。并尽量减少人体与物品包装的接触，应轻拿轻放，防止摔破包装。工作完毕后以肥皂和水清洗手脸和淋浴后才可进食饮水。对防护用具和使用工具，须经仔细洗刷，除去射线感染。对沾染放射性的污水，不得随便流散，应引入深沟或进行处理。</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7</a:t>
            </a:r>
            <a:endParaRPr lang="en-US" sz="4800" b="1" dirty="0">
              <a:solidFill>
                <a:schemeClr val="accent2"/>
              </a:solidFill>
              <a:latin typeface="Raleway thin"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1817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00" y="3324225"/>
            <a:ext cx="7324090" cy="1232535"/>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Rectangle 49"/>
          <p:cNvSpPr/>
          <p:nvPr/>
        </p:nvSpPr>
        <p:spPr>
          <a:xfrm>
            <a:off x="1056640" y="3416935"/>
            <a:ext cx="7039610" cy="10414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1" name="Oval 40"/>
          <p:cNvSpPr/>
          <p:nvPr/>
        </p:nvSpPr>
        <p:spPr>
          <a:xfrm>
            <a:off x="1284788" y="1563082"/>
            <a:ext cx="1217131" cy="1217131"/>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1377950" y="1653540"/>
            <a:ext cx="1041400" cy="1041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Rectangle 47"/>
          <p:cNvSpPr/>
          <p:nvPr/>
        </p:nvSpPr>
        <p:spPr>
          <a:xfrm>
            <a:off x="1148456" y="3427594"/>
            <a:ext cx="6832875" cy="730885"/>
          </a:xfrm>
          <a:prstGeom prst="rect">
            <a:avLst/>
          </a:prstGeom>
        </p:spPr>
        <p:txBody>
          <a:bodyPr wrap="square">
            <a:spAutoFit/>
          </a:bodyPr>
          <a:lstStyle/>
          <a:p>
            <a:pPr>
              <a:lnSpc>
                <a:spcPct val="130000"/>
              </a:lnSpc>
            </a:pPr>
            <a:r>
              <a:rPr lang="zh-CN" altLang="en-US" sz="1600">
                <a:solidFill>
                  <a:schemeClr val="accent2"/>
                </a:solidFill>
                <a:latin typeface="微软雅黑" panose="020B0503020204020204" pitchFamily="34" charset="-122"/>
                <a:ea typeface="微软雅黑" panose="020B0503020204020204" pitchFamily="34" charset="-122"/>
                <a:sym typeface="+mn-ea"/>
              </a:rPr>
              <a:t>两种性能互相抵触的物品，不得同地装卸、同车（船）并运。对怕热、怕潮物品，应采取隔热、防潮措施。</a:t>
            </a:r>
            <a:endParaRPr lang="zh-CN" altLang="en-US" sz="1600">
              <a:solidFill>
                <a:schemeClr val="accent2"/>
              </a:solidFill>
              <a:latin typeface="微软雅黑" panose="020B0503020204020204" pitchFamily="34" charset="-122"/>
              <a:ea typeface="微软雅黑" panose="020B0503020204020204" pitchFamily="34" charset="-122"/>
              <a:sym typeface="+mn-ea"/>
            </a:endParaRPr>
          </a:p>
        </p:txBody>
      </p:sp>
      <p:sp>
        <p:nvSpPr>
          <p:cNvPr id="38" name="Rectangle 37"/>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0" name="Rectangle 39"/>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Rectangle 4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3" name="Rectangle 4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7" name="Rectangle 46"/>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3" name="Rectangle 12"/>
          <p:cNvSpPr/>
          <p:nvPr/>
        </p:nvSpPr>
        <p:spPr>
          <a:xfrm>
            <a:off x="988060" y="1759585"/>
            <a:ext cx="1810385" cy="829945"/>
          </a:xfrm>
          <a:prstGeom prst="rect">
            <a:avLst/>
          </a:prstGeom>
        </p:spPr>
        <p:txBody>
          <a:bodyPr wrap="square">
            <a:spAutoFit/>
          </a:bodyPr>
          <a:lstStyle/>
          <a:p>
            <a:pPr algn="ctr" defTabSz="1218565"/>
            <a:r>
              <a:rPr lang="en-US" sz="4800" b="1" dirty="0">
                <a:solidFill>
                  <a:schemeClr val="accent2"/>
                </a:solidFill>
                <a:latin typeface="Raleway thin" pitchFamily="34" charset="0"/>
              </a:rPr>
              <a:t>8</a:t>
            </a:r>
            <a:endParaRPr lang="en-US" sz="4800" b="1" dirty="0">
              <a:solidFill>
                <a:schemeClr val="accent2"/>
              </a:solidFill>
              <a:latin typeface="Raleway thin" pitchFamily="34" charset="0"/>
            </a:endParaRPr>
          </a:p>
        </p:txBody>
      </p:sp>
      <p:pic>
        <p:nvPicPr>
          <p:cNvPr id="3" name="图片 2" descr="图片9"/>
          <p:cNvPicPr>
            <a:picLocks noChangeAspect="1"/>
          </p:cNvPicPr>
          <p:nvPr/>
        </p:nvPicPr>
        <p:blipFill>
          <a:blip r:embed="rId2"/>
          <a:stretch>
            <a:fillRect/>
          </a:stretch>
        </p:blipFill>
        <p:spPr>
          <a:xfrm>
            <a:off x="3977640" y="723900"/>
            <a:ext cx="3924300" cy="2600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00" fill="hold"/>
                                        <p:tgtEl>
                                          <p:spTgt spid="47"/>
                                        </p:tgtEl>
                                        <p:attrNameLst>
                                          <p:attrName>ppt_x</p:attrName>
                                        </p:attrNameLst>
                                      </p:cBhvr>
                                      <p:tavLst>
                                        <p:tav tm="0">
                                          <p:val>
                                            <p:strVal val="#ppt_x"/>
                                          </p:val>
                                        </p:tav>
                                        <p:tav tm="100000">
                                          <p:val>
                                            <p:strVal val="#ppt_x"/>
                                          </p:val>
                                        </p:tav>
                                      </p:tavLst>
                                    </p:anim>
                                    <p:anim calcmode="lin" valueType="num">
                                      <p:cBhvr additive="base">
                                        <p:cTn id="8" dur="2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 fill="hold"/>
                                        <p:tgtEl>
                                          <p:spTgt spid="38"/>
                                        </p:tgtEl>
                                        <p:attrNameLst>
                                          <p:attrName>ppt_x</p:attrName>
                                        </p:attrNameLst>
                                      </p:cBhvr>
                                      <p:tavLst>
                                        <p:tav tm="0">
                                          <p:val>
                                            <p:strVal val="#ppt_x"/>
                                          </p:val>
                                        </p:tav>
                                        <p:tav tm="100000">
                                          <p:val>
                                            <p:strVal val="#ppt_x"/>
                                          </p:val>
                                        </p:tav>
                                      </p:tavLst>
                                    </p:anim>
                                    <p:anim calcmode="lin" valueType="num">
                                      <p:cBhvr additive="base">
                                        <p:cTn id="13" dur="2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200" fill="hold"/>
                                        <p:tgtEl>
                                          <p:spTgt spid="40"/>
                                        </p:tgtEl>
                                        <p:attrNameLst>
                                          <p:attrName>ppt_x</p:attrName>
                                        </p:attrNameLst>
                                      </p:cBhvr>
                                      <p:tavLst>
                                        <p:tav tm="0">
                                          <p:val>
                                            <p:strVal val="#ppt_x"/>
                                          </p:val>
                                        </p:tav>
                                        <p:tav tm="100000">
                                          <p:val>
                                            <p:strVal val="#ppt_x"/>
                                          </p:val>
                                        </p:tav>
                                      </p:tavLst>
                                    </p:anim>
                                    <p:anim calcmode="lin" valueType="num">
                                      <p:cBhvr additive="base">
                                        <p:cTn id="18" dur="2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200" fill="hold"/>
                                        <p:tgtEl>
                                          <p:spTgt spid="42"/>
                                        </p:tgtEl>
                                        <p:attrNameLst>
                                          <p:attrName>ppt_x</p:attrName>
                                        </p:attrNameLst>
                                      </p:cBhvr>
                                      <p:tavLst>
                                        <p:tav tm="0">
                                          <p:val>
                                            <p:strVal val="#ppt_x"/>
                                          </p:val>
                                        </p:tav>
                                        <p:tav tm="100000">
                                          <p:val>
                                            <p:strVal val="#ppt_x"/>
                                          </p:val>
                                        </p:tav>
                                      </p:tavLst>
                                    </p:anim>
                                    <p:anim calcmode="lin" valueType="num">
                                      <p:cBhvr additive="base">
                                        <p:cTn id="23" dur="200" fill="hold"/>
                                        <p:tgtEl>
                                          <p:spTgt spid="4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 fill="hold"/>
                                        <p:tgtEl>
                                          <p:spTgt spid="43"/>
                                        </p:tgtEl>
                                        <p:attrNameLst>
                                          <p:attrName>ppt_x</p:attrName>
                                        </p:attrNameLst>
                                      </p:cBhvr>
                                      <p:tavLst>
                                        <p:tav tm="0">
                                          <p:val>
                                            <p:strVal val="#ppt_x"/>
                                          </p:val>
                                        </p:tav>
                                        <p:tav tm="100000">
                                          <p:val>
                                            <p:strVal val="#ppt_x"/>
                                          </p:val>
                                        </p:tav>
                                      </p:tavLst>
                                    </p:anim>
                                    <p:anim calcmode="lin" valueType="num">
                                      <p:cBhvr additive="base">
                                        <p:cTn id="28" dur="2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3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0" grpId="0" bldLvl="0" animBg="1"/>
      <p:bldP spid="41" grpId="0" bldLvl="0" animBg="1"/>
      <p:bldP spid="48" grpId="0"/>
      <p:bldP spid="38" grpId="0" bldLvl="0" animBg="1"/>
      <p:bldP spid="40" grpId="0" bldLvl="0" animBg="1"/>
      <p:bldP spid="42" grpId="0" bldLvl="0" animBg="1"/>
      <p:bldP spid="43" grpId="0" bldLvl="0" animBg="1"/>
      <p:bldP spid="47" grpId="0" bldLvl="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0" y="3410400"/>
            <a:ext cx="9146381" cy="173355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nvSpPr>
        <p:spPr>
          <a:xfrm>
            <a:off x="702945" y="3693160"/>
            <a:ext cx="7730490" cy="899160"/>
          </a:xfrm>
          <a:prstGeom prst="rect">
            <a:avLst/>
          </a:prstGeom>
        </p:spPr>
        <p:txBody>
          <a:bodyPr wrap="square">
            <a:spAutoFit/>
          </a:bodyPr>
          <a:lstStyle/>
          <a:p>
            <a:pPr defTabSz="1218565">
              <a:lnSpc>
                <a:spcPct val="125000"/>
              </a:lnSpc>
            </a:pPr>
            <a:r>
              <a:rPr lang="zh-CN" altLang="zh-CN" sz="1400" b="1">
                <a:solidFill>
                  <a:schemeClr val="accent2"/>
                </a:solidFill>
                <a:latin typeface="微软雅黑" panose="020B0503020204020204" pitchFamily="34" charset="-122"/>
                <a:ea typeface="微软雅黑" panose="020B0503020204020204" pitchFamily="34" charset="-122"/>
                <a:sym typeface="+mn-ea"/>
              </a:rPr>
              <a:t>当发生泄漏时，立即停止卸料，进行紧急处理：关闭物料泵，随后关闭车辆物料出口阀及泄漏点最近两端阀门，并立即向车间主任、安全部门、生产部门报告；当出现大量泄露时，立即停止卸料，关闭车辆物料出口阀和卸料泵，人员立即撤离现场并采取有效防护措施，启动应急响应程序。</a:t>
            </a:r>
            <a:endParaRPr lang="zh-CN" altLang="zh-CN" sz="1400" b="1" dirty="0">
              <a:solidFill>
                <a:schemeClr val="accent2"/>
              </a:solidFill>
              <a:latin typeface="微软雅黑" panose="020B0503020204020204" pitchFamily="34" charset="-122"/>
              <a:ea typeface="微软雅黑" panose="020B0503020204020204" pitchFamily="34" charset="-122"/>
              <a:sym typeface="+mn-ea"/>
            </a:endParaRPr>
          </a:p>
        </p:txBody>
      </p:sp>
      <p:cxnSp>
        <p:nvCxnSpPr>
          <p:cNvPr id="74" name="Straight Connector 73"/>
          <p:cNvCxnSpPr/>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287145" y="2362835"/>
            <a:ext cx="713105" cy="713105"/>
            <a:chOff x="2023" y="2462"/>
            <a:chExt cx="1916" cy="1916"/>
          </a:xfrm>
        </p:grpSpPr>
        <p:sp>
          <p:nvSpPr>
            <p:cNvPr id="41" name="Oval 40"/>
            <p:cNvSpPr/>
            <p:nvPr/>
          </p:nvSpPr>
          <p:spPr>
            <a:xfrm>
              <a:off x="2023"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3208655" y="2369185"/>
            <a:ext cx="706755" cy="706755"/>
            <a:chOff x="10582" y="2462"/>
            <a:chExt cx="1917" cy="1917"/>
          </a:xfrm>
        </p:grpSpPr>
        <p:sp>
          <p:nvSpPr>
            <p:cNvPr id="1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nvSpPr>
        <p:spPr>
          <a:xfrm>
            <a:off x="73787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1</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22" name="Rectangle 12"/>
          <p:cNvSpPr/>
          <p:nvPr/>
        </p:nvSpPr>
        <p:spPr>
          <a:xfrm>
            <a:off x="265684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2</a:t>
            </a:r>
            <a:endParaRPr lang="en-US" sz="4000" b="1" dirty="0">
              <a:solidFill>
                <a:schemeClr val="accent2"/>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107305" y="2369185"/>
            <a:ext cx="706755" cy="706755"/>
            <a:chOff x="10582" y="2462"/>
            <a:chExt cx="1917" cy="1917"/>
          </a:xfrm>
        </p:grpSpPr>
        <p:sp>
          <p:nvSpPr>
            <p:cNvPr id="29"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7" name="Rectangle 12"/>
          <p:cNvSpPr/>
          <p:nvPr/>
        </p:nvSpPr>
        <p:spPr>
          <a:xfrm>
            <a:off x="4554855"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nvSpPr>
        <p:spPr>
          <a:xfrm>
            <a:off x="658241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4</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57" name="下箭头 56"/>
          <p:cNvSpPr/>
          <p:nvPr/>
        </p:nvSpPr>
        <p:spPr>
          <a:xfrm>
            <a:off x="1365885" y="3098800"/>
            <a:ext cx="539115" cy="311785"/>
          </a:xfrm>
          <a:prstGeom prst="downArrow">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0" y="3410400"/>
            <a:ext cx="9146381" cy="173355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nvSpPr>
        <p:spPr>
          <a:xfrm>
            <a:off x="702945" y="3693160"/>
            <a:ext cx="7730490" cy="1168400"/>
          </a:xfrm>
          <a:prstGeom prst="rect">
            <a:avLst/>
          </a:prstGeom>
        </p:spPr>
        <p:txBody>
          <a:bodyPr wrap="square">
            <a:spAutoFit/>
          </a:bodyPr>
          <a:lstStyle/>
          <a:p>
            <a:pPr defTabSz="1218565">
              <a:lnSpc>
                <a:spcPct val="125000"/>
              </a:lnSpc>
            </a:pPr>
            <a:r>
              <a:rPr lang="zh-CN" altLang="zh-CN" sz="1400" b="1">
                <a:solidFill>
                  <a:schemeClr val="accent2"/>
                </a:solidFill>
                <a:latin typeface="微软雅黑" panose="020B0503020204020204" pitchFamily="34" charset="-122"/>
                <a:ea typeface="微软雅黑" panose="020B0503020204020204" pitchFamily="34" charset="-122"/>
                <a:sym typeface="+mn-ea"/>
              </a:rPr>
              <a:t>罐区周围气体报警仪报警时，立即停止卸料，查明报警仪报警的原因，确认没有泄漏的情况下方可进行再一次继续作业。若发生长时间持续报警或者重新卸车再次报警，应停止作业，报告车间主任，车间主任不能把握正确处理的立即上报生产副总和安全负责人，必须查明原因后再进行卸料操作。</a:t>
            </a:r>
            <a:endParaRPr lang="zh-CN" altLang="zh-CN" sz="1400" b="1">
              <a:solidFill>
                <a:schemeClr val="accent2"/>
              </a:solidFill>
              <a:latin typeface="微软雅黑" panose="020B0503020204020204" pitchFamily="34" charset="-122"/>
              <a:ea typeface="微软雅黑" panose="020B0503020204020204" pitchFamily="34" charset="-122"/>
              <a:sym typeface="+mn-ea"/>
            </a:endParaRPr>
          </a:p>
        </p:txBody>
      </p:sp>
      <p:cxnSp>
        <p:nvCxnSpPr>
          <p:cNvPr id="74" name="Straight Connector 73"/>
          <p:cNvCxnSpPr/>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210560" y="2362835"/>
            <a:ext cx="713105" cy="713105"/>
            <a:chOff x="2023" y="2462"/>
            <a:chExt cx="1916" cy="1916"/>
          </a:xfrm>
        </p:grpSpPr>
        <p:sp>
          <p:nvSpPr>
            <p:cNvPr id="41" name="Oval 40"/>
            <p:cNvSpPr/>
            <p:nvPr/>
          </p:nvSpPr>
          <p:spPr>
            <a:xfrm>
              <a:off x="2023"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nvSpPr>
        <p:spPr>
          <a:xfrm>
            <a:off x="73787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1</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22" name="Rectangle 12"/>
          <p:cNvSpPr/>
          <p:nvPr/>
        </p:nvSpPr>
        <p:spPr>
          <a:xfrm>
            <a:off x="265684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2</a:t>
            </a:r>
            <a:endParaRPr lang="en-US" sz="4000" b="1" dirty="0">
              <a:solidFill>
                <a:schemeClr val="accent2"/>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164455" y="2369185"/>
            <a:ext cx="706755" cy="706755"/>
            <a:chOff x="10582" y="2462"/>
            <a:chExt cx="1917" cy="1917"/>
          </a:xfrm>
        </p:grpSpPr>
        <p:sp>
          <p:nvSpPr>
            <p:cNvPr id="29"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7" name="Rectangle 12"/>
          <p:cNvSpPr/>
          <p:nvPr/>
        </p:nvSpPr>
        <p:spPr>
          <a:xfrm>
            <a:off x="4600575"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nvSpPr>
        <p:spPr>
          <a:xfrm>
            <a:off x="658241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4</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57" name="下箭头 56"/>
          <p:cNvSpPr/>
          <p:nvPr/>
        </p:nvSpPr>
        <p:spPr>
          <a:xfrm>
            <a:off x="3295015" y="3098800"/>
            <a:ext cx="539115" cy="311785"/>
          </a:xfrm>
          <a:prstGeom prst="downArrow">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212465" y="2369185"/>
            <a:ext cx="706755" cy="706755"/>
            <a:chOff x="10582" y="2462"/>
            <a:chExt cx="1917" cy="1917"/>
          </a:xfrm>
        </p:grpSpPr>
        <p:sp>
          <p:nvSpPr>
            <p:cNvPr id="29"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 name="Rectangle 2"/>
          <p:cNvSpPr/>
          <p:nvPr/>
        </p:nvSpPr>
        <p:spPr>
          <a:xfrm>
            <a:off x="-2380" y="3410400"/>
            <a:ext cx="9146381" cy="173355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nvSpPr>
        <p:spPr>
          <a:xfrm>
            <a:off x="1476375" y="3693160"/>
            <a:ext cx="6589395" cy="398780"/>
          </a:xfrm>
          <a:prstGeom prst="rect">
            <a:avLst/>
          </a:prstGeom>
        </p:spPr>
        <p:txBody>
          <a:bodyPr wrap="square">
            <a:spAutoFit/>
          </a:bodyPr>
          <a:lstStyle/>
          <a:p>
            <a:pPr defTabSz="1218565">
              <a:lnSpc>
                <a:spcPct val="125000"/>
              </a:lnSpc>
            </a:pPr>
            <a:r>
              <a:rPr lang="zh-CN" altLang="zh-CN" sz="1600" b="1">
                <a:solidFill>
                  <a:schemeClr val="accent2"/>
                </a:solidFill>
                <a:latin typeface="微软雅黑" panose="020B0503020204020204" pitchFamily="34" charset="-122"/>
                <a:ea typeface="微软雅黑" panose="020B0503020204020204" pitchFamily="34" charset="-122"/>
                <a:sym typeface="+mn-ea"/>
              </a:rPr>
              <a:t>可燃物料泄漏时，严禁车辆启动。待隐患消除确认后方可离开。</a:t>
            </a:r>
            <a:endParaRPr lang="zh-CN" altLang="zh-CN" sz="1600" b="1">
              <a:solidFill>
                <a:schemeClr val="accent2"/>
              </a:solidFill>
              <a:latin typeface="微软雅黑" panose="020B0503020204020204" pitchFamily="34" charset="-122"/>
              <a:ea typeface="微软雅黑" panose="020B0503020204020204" pitchFamily="34" charset="-122"/>
              <a:sym typeface="+mn-ea"/>
            </a:endParaRPr>
          </a:p>
        </p:txBody>
      </p:sp>
      <p:cxnSp>
        <p:nvCxnSpPr>
          <p:cNvPr id="74" name="Straight Connector 73"/>
          <p:cNvCxnSpPr/>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142230" y="2362835"/>
            <a:ext cx="713105" cy="713105"/>
            <a:chOff x="2023" y="2462"/>
            <a:chExt cx="1916" cy="1916"/>
          </a:xfrm>
        </p:grpSpPr>
        <p:sp>
          <p:nvSpPr>
            <p:cNvPr id="41" name="Oval 40"/>
            <p:cNvSpPr/>
            <p:nvPr/>
          </p:nvSpPr>
          <p:spPr>
            <a:xfrm>
              <a:off x="2023"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nvSpPr>
        <p:spPr>
          <a:xfrm>
            <a:off x="73787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1</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22" name="Rectangle 12"/>
          <p:cNvSpPr/>
          <p:nvPr/>
        </p:nvSpPr>
        <p:spPr>
          <a:xfrm>
            <a:off x="265684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2</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37" name="Rectangle 12"/>
          <p:cNvSpPr/>
          <p:nvPr/>
        </p:nvSpPr>
        <p:spPr>
          <a:xfrm>
            <a:off x="4600575"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34860" y="2369185"/>
            <a:ext cx="706755" cy="706755"/>
            <a:chOff x="10582" y="2462"/>
            <a:chExt cx="1917" cy="1917"/>
          </a:xfrm>
        </p:grpSpPr>
        <p:sp>
          <p:nvSpPr>
            <p:cNvPr id="4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43" name="Rectangle 12"/>
          <p:cNvSpPr/>
          <p:nvPr/>
        </p:nvSpPr>
        <p:spPr>
          <a:xfrm>
            <a:off x="658241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4</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57" name="下箭头 56"/>
          <p:cNvSpPr/>
          <p:nvPr/>
        </p:nvSpPr>
        <p:spPr>
          <a:xfrm>
            <a:off x="5248275" y="3098800"/>
            <a:ext cx="539115" cy="311785"/>
          </a:xfrm>
          <a:prstGeom prst="downArrow">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5168900" y="2369185"/>
            <a:ext cx="706755" cy="706755"/>
            <a:chOff x="10582" y="2462"/>
            <a:chExt cx="1917" cy="1917"/>
          </a:xfrm>
        </p:grpSpPr>
        <p:sp>
          <p:nvSpPr>
            <p:cNvPr id="4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2"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28" name="组合 27"/>
          <p:cNvGrpSpPr/>
          <p:nvPr/>
        </p:nvGrpSpPr>
        <p:grpSpPr>
          <a:xfrm>
            <a:off x="3212465" y="2369185"/>
            <a:ext cx="706755" cy="706755"/>
            <a:chOff x="10582" y="2462"/>
            <a:chExt cx="1917" cy="1917"/>
          </a:xfrm>
        </p:grpSpPr>
        <p:sp>
          <p:nvSpPr>
            <p:cNvPr id="29"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5"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3" name="Rectangle 2"/>
          <p:cNvSpPr/>
          <p:nvPr/>
        </p:nvSpPr>
        <p:spPr>
          <a:xfrm>
            <a:off x="-2380" y="3410400"/>
            <a:ext cx="9146381" cy="173355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Freeform 6"/>
          <p:cNvSpPr>
            <a:spLocks noEditPoints="1"/>
          </p:cNvSpPr>
          <p:nvPr/>
        </p:nvSpPr>
        <p:spPr bwMode="auto">
          <a:xfrm>
            <a:off x="1341845" y="1755005"/>
            <a:ext cx="563649" cy="431025"/>
          </a:xfrm>
          <a:custGeom>
            <a:avLst/>
            <a:gdLst>
              <a:gd name="T0" fmla="*/ 146 w 178"/>
              <a:gd name="T1" fmla="*/ 81 h 136"/>
              <a:gd name="T2" fmla="*/ 110 w 178"/>
              <a:gd name="T3" fmla="*/ 77 h 136"/>
              <a:gd name="T4" fmla="*/ 108 w 178"/>
              <a:gd name="T5" fmla="*/ 92 h 136"/>
              <a:gd name="T6" fmla="*/ 66 w 178"/>
              <a:gd name="T7" fmla="*/ 109 h 136"/>
              <a:gd name="T8" fmla="*/ 47 w 178"/>
              <a:gd name="T9" fmla="*/ 19 h 136"/>
              <a:gd name="T10" fmla="*/ 127 w 178"/>
              <a:gd name="T11" fmla="*/ 20 h 136"/>
              <a:gd name="T12" fmla="*/ 133 w 178"/>
              <a:gd name="T13" fmla="*/ 0 h 136"/>
              <a:gd name="T14" fmla="*/ 97 w 178"/>
              <a:gd name="T15" fmla="*/ 15 h 136"/>
              <a:gd name="T16" fmla="*/ 4 w 178"/>
              <a:gd name="T17" fmla="*/ 21 h 136"/>
              <a:gd name="T18" fmla="*/ 63 w 178"/>
              <a:gd name="T19" fmla="*/ 128 h 136"/>
              <a:gd name="T20" fmla="*/ 98 w 178"/>
              <a:gd name="T21" fmla="*/ 112 h 136"/>
              <a:gd name="T22" fmla="*/ 113 w 178"/>
              <a:gd name="T23" fmla="*/ 108 h 136"/>
              <a:gd name="T24" fmla="*/ 135 w 178"/>
              <a:gd name="T25" fmla="*/ 93 h 136"/>
              <a:gd name="T26" fmla="*/ 152 w 178"/>
              <a:gd name="T27" fmla="*/ 124 h 136"/>
              <a:gd name="T28" fmla="*/ 175 w 178"/>
              <a:gd name="T29" fmla="*/ 117 h 136"/>
              <a:gd name="T30" fmla="*/ 161 w 178"/>
              <a:gd name="T31" fmla="*/ 81 h 136"/>
              <a:gd name="T32" fmla="*/ 159 w 178"/>
              <a:gd name="T33" fmla="*/ 75 h 136"/>
              <a:gd name="T34" fmla="*/ 131 w 178"/>
              <a:gd name="T35" fmla="*/ 16 h 136"/>
              <a:gd name="T36" fmla="*/ 154 w 178"/>
              <a:gd name="T37" fmla="*/ 75 h 136"/>
              <a:gd name="T38" fmla="*/ 128 w 178"/>
              <a:gd name="T39" fmla="*/ 15 h 136"/>
              <a:gd name="T40" fmla="*/ 47 w 178"/>
              <a:gd name="T41" fmla="*/ 12 h 136"/>
              <a:gd name="T42" fmla="*/ 126 w 178"/>
              <a:gd name="T43" fmla="*/ 13 h 136"/>
              <a:gd name="T44" fmla="*/ 71 w 178"/>
              <a:gd name="T45" fmla="*/ 18 h 136"/>
              <a:gd name="T46" fmla="*/ 12 w 178"/>
              <a:gd name="T47" fmla="*/ 22 h 136"/>
              <a:gd name="T48" fmla="*/ 10 w 178"/>
              <a:gd name="T49" fmla="*/ 22 h 136"/>
              <a:gd name="T50" fmla="*/ 4 w 178"/>
              <a:gd name="T51" fmla="*/ 24 h 136"/>
              <a:gd name="T52" fmla="*/ 56 w 178"/>
              <a:gd name="T53" fmla="*/ 120 h 136"/>
              <a:gd name="T54" fmla="*/ 59 w 178"/>
              <a:gd name="T55" fmla="*/ 128 h 136"/>
              <a:gd name="T56" fmla="*/ 63 w 178"/>
              <a:gd name="T57" fmla="*/ 123 h 136"/>
              <a:gd name="T58" fmla="*/ 70 w 178"/>
              <a:gd name="T59" fmla="*/ 115 h 136"/>
              <a:gd name="T60" fmla="*/ 98 w 178"/>
              <a:gd name="T61" fmla="*/ 104 h 136"/>
              <a:gd name="T62" fmla="*/ 98 w 178"/>
              <a:gd name="T63" fmla="*/ 106 h 136"/>
              <a:gd name="T64" fmla="*/ 108 w 178"/>
              <a:gd name="T65" fmla="*/ 102 h 136"/>
              <a:gd name="T66" fmla="*/ 135 w 178"/>
              <a:gd name="T67" fmla="*/ 87 h 136"/>
              <a:gd name="T68" fmla="*/ 134 w 178"/>
              <a:gd name="T69" fmla="*/ 85 h 136"/>
              <a:gd name="T70" fmla="*/ 142 w 178"/>
              <a:gd name="T71" fmla="*/ 90 h 136"/>
              <a:gd name="T72" fmla="*/ 143 w 178"/>
              <a:gd name="T73" fmla="*/ 84 h 136"/>
              <a:gd name="T74" fmla="*/ 44 w 178"/>
              <a:gd name="T75" fmla="*/ 63 h 136"/>
              <a:gd name="T76" fmla="*/ 77 w 178"/>
              <a:gd name="T77" fmla="*/ 45 h 136"/>
              <a:gd name="T78" fmla="*/ 39 w 178"/>
              <a:gd name="T79" fmla="*/ 59 h 136"/>
              <a:gd name="T80" fmla="*/ 60 w 178"/>
              <a:gd name="T81" fmla="*/ 34 h 136"/>
              <a:gd name="T82" fmla="*/ 31 w 178"/>
              <a:gd name="T83" fmla="*/ 45 h 136"/>
              <a:gd name="T84" fmla="*/ 59 w 178"/>
              <a:gd name="T85" fmla="*/ 39 h 136"/>
              <a:gd name="T86" fmla="*/ 56 w 178"/>
              <a:gd name="T87" fmla="*/ 85 h 136"/>
              <a:gd name="T88" fmla="*/ 59 w 178"/>
              <a:gd name="T89" fmla="*/ 93 h 136"/>
              <a:gd name="T90" fmla="*/ 92 w 178"/>
              <a:gd name="T91" fmla="*/ 75 h 136"/>
              <a:gd name="T92" fmla="*/ 94 w 178"/>
              <a:gd name="T93" fmla="*/ 56 h 136"/>
              <a:gd name="T94" fmla="*/ 46 w 178"/>
              <a:gd name="T95" fmla="*/ 74 h 136"/>
              <a:gd name="T96" fmla="*/ 93 w 178"/>
              <a:gd name="T97" fmla="*/ 64 h 136"/>
              <a:gd name="T98" fmla="*/ 127 w 178"/>
              <a:gd name="T99" fmla="*/ 57 h 136"/>
              <a:gd name="T100" fmla="*/ 137 w 178"/>
              <a:gd name="T101" fmla="*/ 64 h 136"/>
              <a:gd name="T102" fmla="*/ 115 w 178"/>
              <a:gd name="T103" fmla="*/ 49 h 136"/>
              <a:gd name="T104" fmla="*/ 111 w 178"/>
              <a:gd name="T105" fmla="*/ 75 h 136"/>
              <a:gd name="T106" fmla="*/ 113 w 178"/>
              <a:gd name="T107" fmla="*/ 63 h 136"/>
              <a:gd name="T108" fmla="*/ 118 w 178"/>
              <a:gd name="T109" fmla="*/ 70 h 136"/>
              <a:gd name="T110" fmla="*/ 126 w 178"/>
              <a:gd name="T111" fmla="*/ 59 h 136"/>
              <a:gd name="T112" fmla="*/ 118 w 178"/>
              <a:gd name="T113" fmla="*/ 36 h 136"/>
              <a:gd name="T114" fmla="*/ 114 w 178"/>
              <a:gd name="T115" fmla="*/ 46 h 136"/>
              <a:gd name="T116" fmla="*/ 107 w 178"/>
              <a:gd name="T11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6">
                <a:moveTo>
                  <a:pt x="178" y="102"/>
                </a:moveTo>
                <a:cubicBezTo>
                  <a:pt x="144" y="88"/>
                  <a:pt x="144" y="88"/>
                  <a:pt x="144" y="88"/>
                </a:cubicBezTo>
                <a:cubicBezTo>
                  <a:pt x="146" y="81"/>
                  <a:pt x="146" y="81"/>
                  <a:pt x="146" y="81"/>
                </a:cubicBezTo>
                <a:cubicBezTo>
                  <a:pt x="142" y="80"/>
                  <a:pt x="139" y="80"/>
                  <a:pt x="135" y="80"/>
                </a:cubicBezTo>
                <a:cubicBezTo>
                  <a:pt x="132" y="80"/>
                  <a:pt x="128" y="80"/>
                  <a:pt x="125" y="81"/>
                </a:cubicBezTo>
                <a:cubicBezTo>
                  <a:pt x="110" y="77"/>
                  <a:pt x="110" y="77"/>
                  <a:pt x="110" y="77"/>
                </a:cubicBezTo>
                <a:cubicBezTo>
                  <a:pt x="109" y="79"/>
                  <a:pt x="109" y="79"/>
                  <a:pt x="109" y="79"/>
                </a:cubicBezTo>
                <a:cubicBezTo>
                  <a:pt x="122" y="82"/>
                  <a:pt x="122" y="82"/>
                  <a:pt x="122" y="82"/>
                </a:cubicBezTo>
                <a:cubicBezTo>
                  <a:pt x="116" y="85"/>
                  <a:pt x="111" y="88"/>
                  <a:pt x="108" y="92"/>
                </a:cubicBezTo>
                <a:cubicBezTo>
                  <a:pt x="105" y="94"/>
                  <a:pt x="104" y="97"/>
                  <a:pt x="103" y="99"/>
                </a:cubicBezTo>
                <a:cubicBezTo>
                  <a:pt x="101" y="99"/>
                  <a:pt x="100" y="99"/>
                  <a:pt x="98" y="99"/>
                </a:cubicBezTo>
                <a:cubicBezTo>
                  <a:pt x="84" y="99"/>
                  <a:pt x="73" y="104"/>
                  <a:pt x="66" y="109"/>
                </a:cubicBezTo>
                <a:cubicBezTo>
                  <a:pt x="64" y="111"/>
                  <a:pt x="62" y="112"/>
                  <a:pt x="60" y="114"/>
                </a:cubicBezTo>
                <a:cubicBezTo>
                  <a:pt x="16" y="28"/>
                  <a:pt x="16" y="28"/>
                  <a:pt x="16" y="28"/>
                </a:cubicBezTo>
                <a:cubicBezTo>
                  <a:pt x="22" y="24"/>
                  <a:pt x="32" y="19"/>
                  <a:pt x="47" y="19"/>
                </a:cubicBezTo>
                <a:cubicBezTo>
                  <a:pt x="53" y="19"/>
                  <a:pt x="61" y="20"/>
                  <a:pt x="69" y="23"/>
                </a:cubicBezTo>
                <a:cubicBezTo>
                  <a:pt x="80" y="26"/>
                  <a:pt x="89" y="28"/>
                  <a:pt x="97" y="28"/>
                </a:cubicBezTo>
                <a:cubicBezTo>
                  <a:pt x="111" y="28"/>
                  <a:pt x="121" y="24"/>
                  <a:pt x="127" y="20"/>
                </a:cubicBezTo>
                <a:cubicBezTo>
                  <a:pt x="152" y="85"/>
                  <a:pt x="152" y="85"/>
                  <a:pt x="152" y="85"/>
                </a:cubicBezTo>
                <a:cubicBezTo>
                  <a:pt x="164" y="81"/>
                  <a:pt x="164" y="81"/>
                  <a:pt x="164" y="81"/>
                </a:cubicBezTo>
                <a:cubicBezTo>
                  <a:pt x="133" y="0"/>
                  <a:pt x="133" y="0"/>
                  <a:pt x="133" y="0"/>
                </a:cubicBezTo>
                <a:cubicBezTo>
                  <a:pt x="126" y="6"/>
                  <a:pt x="126" y="6"/>
                  <a:pt x="126" y="6"/>
                </a:cubicBezTo>
                <a:cubicBezTo>
                  <a:pt x="126" y="6"/>
                  <a:pt x="126" y="6"/>
                  <a:pt x="126" y="6"/>
                </a:cubicBezTo>
                <a:cubicBezTo>
                  <a:pt x="125" y="7"/>
                  <a:pt x="116" y="15"/>
                  <a:pt x="97" y="15"/>
                </a:cubicBezTo>
                <a:cubicBezTo>
                  <a:pt x="90" y="15"/>
                  <a:pt x="82" y="14"/>
                  <a:pt x="73" y="11"/>
                </a:cubicBezTo>
                <a:cubicBezTo>
                  <a:pt x="63" y="8"/>
                  <a:pt x="54" y="7"/>
                  <a:pt x="47" y="7"/>
                </a:cubicBezTo>
                <a:cubicBezTo>
                  <a:pt x="20" y="7"/>
                  <a:pt x="5" y="21"/>
                  <a:pt x="4" y="21"/>
                </a:cubicBezTo>
                <a:cubicBezTo>
                  <a:pt x="0" y="25"/>
                  <a:pt x="0" y="25"/>
                  <a:pt x="0" y="25"/>
                </a:cubicBezTo>
                <a:cubicBezTo>
                  <a:pt x="57" y="136"/>
                  <a:pt x="57" y="136"/>
                  <a:pt x="57" y="136"/>
                </a:cubicBezTo>
                <a:cubicBezTo>
                  <a:pt x="63" y="128"/>
                  <a:pt x="63" y="128"/>
                  <a:pt x="63" y="128"/>
                </a:cubicBezTo>
                <a:cubicBezTo>
                  <a:pt x="63" y="128"/>
                  <a:pt x="63" y="128"/>
                  <a:pt x="64" y="128"/>
                </a:cubicBezTo>
                <a:cubicBezTo>
                  <a:pt x="64" y="127"/>
                  <a:pt x="68" y="123"/>
                  <a:pt x="74" y="119"/>
                </a:cubicBezTo>
                <a:cubicBezTo>
                  <a:pt x="80" y="115"/>
                  <a:pt x="89" y="111"/>
                  <a:pt x="98" y="112"/>
                </a:cubicBezTo>
                <a:cubicBezTo>
                  <a:pt x="100" y="112"/>
                  <a:pt x="103" y="112"/>
                  <a:pt x="105" y="112"/>
                </a:cubicBezTo>
                <a:cubicBezTo>
                  <a:pt x="111" y="113"/>
                  <a:pt x="111" y="113"/>
                  <a:pt x="111" y="113"/>
                </a:cubicBezTo>
                <a:cubicBezTo>
                  <a:pt x="113" y="108"/>
                  <a:pt x="113" y="108"/>
                  <a:pt x="113" y="108"/>
                </a:cubicBezTo>
                <a:cubicBezTo>
                  <a:pt x="113" y="108"/>
                  <a:pt x="113" y="108"/>
                  <a:pt x="113" y="108"/>
                </a:cubicBezTo>
                <a:cubicBezTo>
                  <a:pt x="113" y="107"/>
                  <a:pt x="114" y="103"/>
                  <a:pt x="118" y="100"/>
                </a:cubicBezTo>
                <a:cubicBezTo>
                  <a:pt x="121" y="96"/>
                  <a:pt x="126" y="93"/>
                  <a:pt x="135" y="93"/>
                </a:cubicBezTo>
                <a:cubicBezTo>
                  <a:pt x="138" y="93"/>
                  <a:pt x="140" y="93"/>
                  <a:pt x="143" y="93"/>
                </a:cubicBezTo>
                <a:cubicBezTo>
                  <a:pt x="144" y="89"/>
                  <a:pt x="144" y="89"/>
                  <a:pt x="144" y="89"/>
                </a:cubicBezTo>
                <a:cubicBezTo>
                  <a:pt x="152" y="124"/>
                  <a:pt x="152" y="124"/>
                  <a:pt x="152" y="124"/>
                </a:cubicBezTo>
                <a:cubicBezTo>
                  <a:pt x="158" y="113"/>
                  <a:pt x="158" y="113"/>
                  <a:pt x="158" y="113"/>
                </a:cubicBezTo>
                <a:cubicBezTo>
                  <a:pt x="167" y="123"/>
                  <a:pt x="167" y="123"/>
                  <a:pt x="167" y="123"/>
                </a:cubicBezTo>
                <a:cubicBezTo>
                  <a:pt x="175" y="117"/>
                  <a:pt x="175" y="117"/>
                  <a:pt x="175" y="117"/>
                </a:cubicBezTo>
                <a:cubicBezTo>
                  <a:pt x="166" y="106"/>
                  <a:pt x="166" y="106"/>
                  <a:pt x="166" y="106"/>
                </a:cubicBezTo>
                <a:lnTo>
                  <a:pt x="178" y="102"/>
                </a:lnTo>
                <a:close/>
                <a:moveTo>
                  <a:pt x="161" y="81"/>
                </a:moveTo>
                <a:cubicBezTo>
                  <a:pt x="155" y="83"/>
                  <a:pt x="155" y="83"/>
                  <a:pt x="155" y="83"/>
                </a:cubicBezTo>
                <a:cubicBezTo>
                  <a:pt x="153" y="77"/>
                  <a:pt x="153" y="77"/>
                  <a:pt x="153" y="77"/>
                </a:cubicBezTo>
                <a:cubicBezTo>
                  <a:pt x="159" y="75"/>
                  <a:pt x="159" y="75"/>
                  <a:pt x="159" y="75"/>
                </a:cubicBezTo>
                <a:lnTo>
                  <a:pt x="161" y="81"/>
                </a:lnTo>
                <a:close/>
                <a:moveTo>
                  <a:pt x="154" y="75"/>
                </a:moveTo>
                <a:cubicBezTo>
                  <a:pt x="131" y="16"/>
                  <a:pt x="131" y="16"/>
                  <a:pt x="131" y="16"/>
                </a:cubicBezTo>
                <a:cubicBezTo>
                  <a:pt x="133" y="15"/>
                  <a:pt x="133" y="15"/>
                  <a:pt x="133" y="15"/>
                </a:cubicBezTo>
                <a:cubicBezTo>
                  <a:pt x="156" y="74"/>
                  <a:pt x="156" y="74"/>
                  <a:pt x="156" y="74"/>
                </a:cubicBezTo>
                <a:lnTo>
                  <a:pt x="154" y="75"/>
                </a:lnTo>
                <a:close/>
                <a:moveTo>
                  <a:pt x="132" y="7"/>
                </a:moveTo>
                <a:cubicBezTo>
                  <a:pt x="134" y="13"/>
                  <a:pt x="134" y="13"/>
                  <a:pt x="134" y="13"/>
                </a:cubicBezTo>
                <a:cubicBezTo>
                  <a:pt x="128" y="15"/>
                  <a:pt x="128" y="15"/>
                  <a:pt x="128" y="15"/>
                </a:cubicBezTo>
                <a:cubicBezTo>
                  <a:pt x="126" y="9"/>
                  <a:pt x="126" y="9"/>
                  <a:pt x="126" y="9"/>
                </a:cubicBezTo>
                <a:lnTo>
                  <a:pt x="132" y="7"/>
                </a:lnTo>
                <a:close/>
                <a:moveTo>
                  <a:pt x="47" y="12"/>
                </a:moveTo>
                <a:cubicBezTo>
                  <a:pt x="54" y="12"/>
                  <a:pt x="62" y="13"/>
                  <a:pt x="71" y="16"/>
                </a:cubicBezTo>
                <a:cubicBezTo>
                  <a:pt x="81" y="19"/>
                  <a:pt x="90" y="20"/>
                  <a:pt x="97" y="20"/>
                </a:cubicBezTo>
                <a:cubicBezTo>
                  <a:pt x="112" y="20"/>
                  <a:pt x="121" y="16"/>
                  <a:pt x="126" y="13"/>
                </a:cubicBezTo>
                <a:cubicBezTo>
                  <a:pt x="127" y="14"/>
                  <a:pt x="127" y="14"/>
                  <a:pt x="127" y="14"/>
                </a:cubicBezTo>
                <a:cubicBezTo>
                  <a:pt x="122" y="18"/>
                  <a:pt x="112" y="22"/>
                  <a:pt x="97" y="22"/>
                </a:cubicBezTo>
                <a:cubicBezTo>
                  <a:pt x="90" y="22"/>
                  <a:pt x="81" y="21"/>
                  <a:pt x="71" y="18"/>
                </a:cubicBezTo>
                <a:cubicBezTo>
                  <a:pt x="62" y="15"/>
                  <a:pt x="54" y="14"/>
                  <a:pt x="47" y="14"/>
                </a:cubicBezTo>
                <a:cubicBezTo>
                  <a:pt x="30" y="14"/>
                  <a:pt x="18" y="20"/>
                  <a:pt x="12" y="24"/>
                </a:cubicBezTo>
                <a:cubicBezTo>
                  <a:pt x="12" y="22"/>
                  <a:pt x="12" y="22"/>
                  <a:pt x="12" y="22"/>
                </a:cubicBezTo>
                <a:cubicBezTo>
                  <a:pt x="17" y="18"/>
                  <a:pt x="29" y="12"/>
                  <a:pt x="47" y="12"/>
                </a:cubicBezTo>
                <a:close/>
                <a:moveTo>
                  <a:pt x="4" y="24"/>
                </a:moveTo>
                <a:cubicBezTo>
                  <a:pt x="10" y="22"/>
                  <a:pt x="10" y="22"/>
                  <a:pt x="10" y="22"/>
                </a:cubicBezTo>
                <a:cubicBezTo>
                  <a:pt x="12" y="27"/>
                  <a:pt x="12" y="27"/>
                  <a:pt x="12" y="27"/>
                </a:cubicBezTo>
                <a:cubicBezTo>
                  <a:pt x="7" y="30"/>
                  <a:pt x="7" y="30"/>
                  <a:pt x="7" y="30"/>
                </a:cubicBezTo>
                <a:lnTo>
                  <a:pt x="4" y="24"/>
                </a:lnTo>
                <a:close/>
                <a:moveTo>
                  <a:pt x="11" y="29"/>
                </a:moveTo>
                <a:cubicBezTo>
                  <a:pt x="57" y="119"/>
                  <a:pt x="57" y="119"/>
                  <a:pt x="57" y="119"/>
                </a:cubicBezTo>
                <a:cubicBezTo>
                  <a:pt x="56" y="120"/>
                  <a:pt x="56" y="120"/>
                  <a:pt x="56" y="120"/>
                </a:cubicBezTo>
                <a:cubicBezTo>
                  <a:pt x="9" y="30"/>
                  <a:pt x="9" y="30"/>
                  <a:pt x="9" y="30"/>
                </a:cubicBezTo>
                <a:lnTo>
                  <a:pt x="11" y="29"/>
                </a:lnTo>
                <a:close/>
                <a:moveTo>
                  <a:pt x="59" y="128"/>
                </a:moveTo>
                <a:cubicBezTo>
                  <a:pt x="54" y="124"/>
                  <a:pt x="54" y="124"/>
                  <a:pt x="54" y="124"/>
                </a:cubicBezTo>
                <a:cubicBezTo>
                  <a:pt x="58" y="119"/>
                  <a:pt x="58" y="119"/>
                  <a:pt x="58" y="119"/>
                </a:cubicBezTo>
                <a:cubicBezTo>
                  <a:pt x="63" y="123"/>
                  <a:pt x="63" y="123"/>
                  <a:pt x="63" y="123"/>
                </a:cubicBezTo>
                <a:lnTo>
                  <a:pt x="59" y="128"/>
                </a:lnTo>
                <a:close/>
                <a:moveTo>
                  <a:pt x="98" y="106"/>
                </a:moveTo>
                <a:cubicBezTo>
                  <a:pt x="86" y="106"/>
                  <a:pt x="77" y="111"/>
                  <a:pt x="70" y="115"/>
                </a:cubicBezTo>
                <a:cubicBezTo>
                  <a:pt x="67" y="117"/>
                  <a:pt x="64" y="120"/>
                  <a:pt x="63" y="121"/>
                </a:cubicBezTo>
                <a:cubicBezTo>
                  <a:pt x="61" y="120"/>
                  <a:pt x="61" y="120"/>
                  <a:pt x="61" y="120"/>
                </a:cubicBezTo>
                <a:cubicBezTo>
                  <a:pt x="67" y="114"/>
                  <a:pt x="80" y="104"/>
                  <a:pt x="98" y="104"/>
                </a:cubicBezTo>
                <a:cubicBezTo>
                  <a:pt x="99" y="104"/>
                  <a:pt x="100" y="104"/>
                  <a:pt x="100" y="104"/>
                </a:cubicBezTo>
                <a:cubicBezTo>
                  <a:pt x="101" y="106"/>
                  <a:pt x="101" y="106"/>
                  <a:pt x="101" y="106"/>
                </a:cubicBezTo>
                <a:cubicBezTo>
                  <a:pt x="100" y="106"/>
                  <a:pt x="99" y="106"/>
                  <a:pt x="98" y="106"/>
                </a:cubicBezTo>
                <a:close/>
                <a:moveTo>
                  <a:pt x="105" y="110"/>
                </a:moveTo>
                <a:cubicBezTo>
                  <a:pt x="102" y="104"/>
                  <a:pt x="102" y="104"/>
                  <a:pt x="102" y="104"/>
                </a:cubicBezTo>
                <a:cubicBezTo>
                  <a:pt x="108" y="102"/>
                  <a:pt x="108" y="102"/>
                  <a:pt x="108" y="102"/>
                </a:cubicBezTo>
                <a:cubicBezTo>
                  <a:pt x="110" y="107"/>
                  <a:pt x="110" y="107"/>
                  <a:pt x="110" y="107"/>
                </a:cubicBezTo>
                <a:lnTo>
                  <a:pt x="105" y="110"/>
                </a:lnTo>
                <a:close/>
                <a:moveTo>
                  <a:pt x="135" y="87"/>
                </a:moveTo>
                <a:cubicBezTo>
                  <a:pt x="120" y="87"/>
                  <a:pt x="113" y="96"/>
                  <a:pt x="109" y="102"/>
                </a:cubicBezTo>
                <a:cubicBezTo>
                  <a:pt x="108" y="100"/>
                  <a:pt x="108" y="100"/>
                  <a:pt x="108" y="100"/>
                </a:cubicBezTo>
                <a:cubicBezTo>
                  <a:pt x="112" y="94"/>
                  <a:pt x="119" y="86"/>
                  <a:pt x="134" y="85"/>
                </a:cubicBezTo>
                <a:cubicBezTo>
                  <a:pt x="136" y="86"/>
                  <a:pt x="136" y="86"/>
                  <a:pt x="136" y="86"/>
                </a:cubicBezTo>
                <a:lnTo>
                  <a:pt x="135" y="87"/>
                </a:lnTo>
                <a:close/>
                <a:moveTo>
                  <a:pt x="142" y="90"/>
                </a:moveTo>
                <a:cubicBezTo>
                  <a:pt x="136" y="89"/>
                  <a:pt x="136" y="89"/>
                  <a:pt x="136" y="89"/>
                </a:cubicBezTo>
                <a:cubicBezTo>
                  <a:pt x="137" y="83"/>
                  <a:pt x="137" y="83"/>
                  <a:pt x="137" y="83"/>
                </a:cubicBezTo>
                <a:cubicBezTo>
                  <a:pt x="143" y="84"/>
                  <a:pt x="143" y="84"/>
                  <a:pt x="143" y="84"/>
                </a:cubicBezTo>
                <a:lnTo>
                  <a:pt x="142" y="90"/>
                </a:lnTo>
                <a:close/>
                <a:moveTo>
                  <a:pt x="39" y="61"/>
                </a:moveTo>
                <a:cubicBezTo>
                  <a:pt x="40" y="62"/>
                  <a:pt x="42" y="63"/>
                  <a:pt x="44" y="63"/>
                </a:cubicBezTo>
                <a:cubicBezTo>
                  <a:pt x="75" y="51"/>
                  <a:pt x="75" y="51"/>
                  <a:pt x="75" y="51"/>
                </a:cubicBezTo>
                <a:cubicBezTo>
                  <a:pt x="77" y="50"/>
                  <a:pt x="78" y="49"/>
                  <a:pt x="77" y="47"/>
                </a:cubicBezTo>
                <a:cubicBezTo>
                  <a:pt x="77" y="45"/>
                  <a:pt x="77" y="45"/>
                  <a:pt x="77" y="45"/>
                </a:cubicBezTo>
                <a:cubicBezTo>
                  <a:pt x="76" y="43"/>
                  <a:pt x="74" y="42"/>
                  <a:pt x="72" y="43"/>
                </a:cubicBezTo>
                <a:cubicBezTo>
                  <a:pt x="41" y="55"/>
                  <a:pt x="41" y="55"/>
                  <a:pt x="41" y="55"/>
                </a:cubicBezTo>
                <a:cubicBezTo>
                  <a:pt x="39" y="55"/>
                  <a:pt x="38" y="57"/>
                  <a:pt x="39" y="59"/>
                </a:cubicBezTo>
                <a:lnTo>
                  <a:pt x="39" y="61"/>
                </a:lnTo>
                <a:close/>
                <a:moveTo>
                  <a:pt x="60" y="36"/>
                </a:moveTo>
                <a:cubicBezTo>
                  <a:pt x="60" y="34"/>
                  <a:pt x="60" y="34"/>
                  <a:pt x="60" y="34"/>
                </a:cubicBezTo>
                <a:cubicBezTo>
                  <a:pt x="59" y="33"/>
                  <a:pt x="58" y="32"/>
                  <a:pt x="57" y="33"/>
                </a:cubicBezTo>
                <a:cubicBezTo>
                  <a:pt x="33" y="42"/>
                  <a:pt x="33" y="42"/>
                  <a:pt x="33" y="42"/>
                </a:cubicBezTo>
                <a:cubicBezTo>
                  <a:pt x="31" y="42"/>
                  <a:pt x="31" y="43"/>
                  <a:pt x="31" y="45"/>
                </a:cubicBezTo>
                <a:cubicBezTo>
                  <a:pt x="32" y="46"/>
                  <a:pt x="32" y="46"/>
                  <a:pt x="32" y="46"/>
                </a:cubicBezTo>
                <a:cubicBezTo>
                  <a:pt x="32" y="47"/>
                  <a:pt x="34" y="48"/>
                  <a:pt x="35" y="48"/>
                </a:cubicBezTo>
                <a:cubicBezTo>
                  <a:pt x="59" y="39"/>
                  <a:pt x="59" y="39"/>
                  <a:pt x="59" y="39"/>
                </a:cubicBezTo>
                <a:cubicBezTo>
                  <a:pt x="60" y="38"/>
                  <a:pt x="61" y="37"/>
                  <a:pt x="60" y="36"/>
                </a:cubicBezTo>
                <a:close/>
                <a:moveTo>
                  <a:pt x="88" y="73"/>
                </a:moveTo>
                <a:cubicBezTo>
                  <a:pt x="56" y="85"/>
                  <a:pt x="56" y="85"/>
                  <a:pt x="56" y="85"/>
                </a:cubicBezTo>
                <a:cubicBezTo>
                  <a:pt x="54" y="86"/>
                  <a:pt x="54" y="87"/>
                  <a:pt x="54" y="89"/>
                </a:cubicBezTo>
                <a:cubicBezTo>
                  <a:pt x="55" y="91"/>
                  <a:pt x="55" y="91"/>
                  <a:pt x="55" y="91"/>
                </a:cubicBezTo>
                <a:cubicBezTo>
                  <a:pt x="55" y="93"/>
                  <a:pt x="57" y="93"/>
                  <a:pt x="59" y="93"/>
                </a:cubicBezTo>
                <a:cubicBezTo>
                  <a:pt x="91" y="81"/>
                  <a:pt x="91" y="81"/>
                  <a:pt x="91" y="81"/>
                </a:cubicBezTo>
                <a:cubicBezTo>
                  <a:pt x="93" y="81"/>
                  <a:pt x="93" y="79"/>
                  <a:pt x="93" y="77"/>
                </a:cubicBezTo>
                <a:cubicBezTo>
                  <a:pt x="92" y="75"/>
                  <a:pt x="92" y="75"/>
                  <a:pt x="92" y="75"/>
                </a:cubicBezTo>
                <a:cubicBezTo>
                  <a:pt x="92" y="74"/>
                  <a:pt x="90" y="73"/>
                  <a:pt x="88" y="73"/>
                </a:cubicBezTo>
                <a:close/>
                <a:moveTo>
                  <a:pt x="95" y="58"/>
                </a:moveTo>
                <a:cubicBezTo>
                  <a:pt x="94" y="56"/>
                  <a:pt x="94" y="56"/>
                  <a:pt x="94" y="56"/>
                </a:cubicBezTo>
                <a:cubicBezTo>
                  <a:pt x="94" y="54"/>
                  <a:pt x="91" y="53"/>
                  <a:pt x="89" y="54"/>
                </a:cubicBezTo>
                <a:cubicBezTo>
                  <a:pt x="49" y="68"/>
                  <a:pt x="49" y="68"/>
                  <a:pt x="49" y="68"/>
                </a:cubicBezTo>
                <a:cubicBezTo>
                  <a:pt x="47" y="69"/>
                  <a:pt x="46" y="72"/>
                  <a:pt x="46" y="74"/>
                </a:cubicBezTo>
                <a:cubicBezTo>
                  <a:pt x="47" y="76"/>
                  <a:pt x="47" y="76"/>
                  <a:pt x="47" y="76"/>
                </a:cubicBezTo>
                <a:cubicBezTo>
                  <a:pt x="48" y="78"/>
                  <a:pt x="50" y="79"/>
                  <a:pt x="53" y="78"/>
                </a:cubicBezTo>
                <a:cubicBezTo>
                  <a:pt x="93" y="64"/>
                  <a:pt x="93" y="64"/>
                  <a:pt x="93" y="64"/>
                </a:cubicBezTo>
                <a:cubicBezTo>
                  <a:pt x="95" y="63"/>
                  <a:pt x="96" y="61"/>
                  <a:pt x="95" y="58"/>
                </a:cubicBezTo>
                <a:close/>
                <a:moveTo>
                  <a:pt x="127" y="57"/>
                </a:moveTo>
                <a:cubicBezTo>
                  <a:pt x="127" y="57"/>
                  <a:pt x="127" y="57"/>
                  <a:pt x="127" y="57"/>
                </a:cubicBezTo>
                <a:cubicBezTo>
                  <a:pt x="128" y="57"/>
                  <a:pt x="129" y="57"/>
                  <a:pt x="130" y="58"/>
                </a:cubicBezTo>
                <a:cubicBezTo>
                  <a:pt x="132" y="65"/>
                  <a:pt x="132" y="65"/>
                  <a:pt x="132" y="65"/>
                </a:cubicBezTo>
                <a:cubicBezTo>
                  <a:pt x="134" y="64"/>
                  <a:pt x="136" y="64"/>
                  <a:pt x="137" y="64"/>
                </a:cubicBezTo>
                <a:cubicBezTo>
                  <a:pt x="133" y="55"/>
                  <a:pt x="133" y="55"/>
                  <a:pt x="133" y="55"/>
                </a:cubicBezTo>
                <a:cubicBezTo>
                  <a:pt x="131" y="49"/>
                  <a:pt x="125" y="46"/>
                  <a:pt x="120" y="46"/>
                </a:cubicBezTo>
                <a:cubicBezTo>
                  <a:pt x="119" y="47"/>
                  <a:pt x="117" y="49"/>
                  <a:pt x="115" y="49"/>
                </a:cubicBezTo>
                <a:cubicBezTo>
                  <a:pt x="114" y="50"/>
                  <a:pt x="112" y="50"/>
                  <a:pt x="110" y="50"/>
                </a:cubicBezTo>
                <a:cubicBezTo>
                  <a:pt x="106" y="54"/>
                  <a:pt x="105" y="60"/>
                  <a:pt x="107" y="66"/>
                </a:cubicBezTo>
                <a:cubicBezTo>
                  <a:pt x="111" y="75"/>
                  <a:pt x="111" y="75"/>
                  <a:pt x="111" y="75"/>
                </a:cubicBezTo>
                <a:cubicBezTo>
                  <a:pt x="112" y="74"/>
                  <a:pt x="113" y="73"/>
                  <a:pt x="114" y="72"/>
                </a:cubicBezTo>
                <a:cubicBezTo>
                  <a:pt x="112" y="66"/>
                  <a:pt x="112" y="66"/>
                  <a:pt x="112" y="66"/>
                </a:cubicBezTo>
                <a:cubicBezTo>
                  <a:pt x="111" y="65"/>
                  <a:pt x="112" y="64"/>
                  <a:pt x="113" y="63"/>
                </a:cubicBezTo>
                <a:cubicBezTo>
                  <a:pt x="113" y="63"/>
                  <a:pt x="113" y="63"/>
                  <a:pt x="113" y="63"/>
                </a:cubicBezTo>
                <a:cubicBezTo>
                  <a:pt x="114" y="63"/>
                  <a:pt x="115" y="63"/>
                  <a:pt x="115" y="64"/>
                </a:cubicBezTo>
                <a:cubicBezTo>
                  <a:pt x="118" y="70"/>
                  <a:pt x="118" y="70"/>
                  <a:pt x="118" y="70"/>
                </a:cubicBezTo>
                <a:cubicBezTo>
                  <a:pt x="119" y="69"/>
                  <a:pt x="121" y="68"/>
                  <a:pt x="123" y="67"/>
                </a:cubicBezTo>
                <a:cubicBezTo>
                  <a:pt x="125" y="66"/>
                  <a:pt x="127" y="66"/>
                  <a:pt x="129" y="65"/>
                </a:cubicBezTo>
                <a:cubicBezTo>
                  <a:pt x="126" y="59"/>
                  <a:pt x="126" y="59"/>
                  <a:pt x="126" y="59"/>
                </a:cubicBezTo>
                <a:cubicBezTo>
                  <a:pt x="126" y="59"/>
                  <a:pt x="126" y="58"/>
                  <a:pt x="127" y="57"/>
                </a:cubicBezTo>
                <a:close/>
                <a:moveTo>
                  <a:pt x="114" y="46"/>
                </a:moveTo>
                <a:cubicBezTo>
                  <a:pt x="118" y="45"/>
                  <a:pt x="120" y="40"/>
                  <a:pt x="118" y="36"/>
                </a:cubicBezTo>
                <a:cubicBezTo>
                  <a:pt x="117" y="32"/>
                  <a:pt x="112" y="30"/>
                  <a:pt x="108" y="32"/>
                </a:cubicBezTo>
                <a:cubicBezTo>
                  <a:pt x="104" y="34"/>
                  <a:pt x="102" y="38"/>
                  <a:pt x="104" y="42"/>
                </a:cubicBezTo>
                <a:cubicBezTo>
                  <a:pt x="105" y="46"/>
                  <a:pt x="110" y="48"/>
                  <a:pt x="114" y="46"/>
                </a:cubicBezTo>
                <a:close/>
                <a:moveTo>
                  <a:pt x="100" y="78"/>
                </a:moveTo>
                <a:cubicBezTo>
                  <a:pt x="106" y="80"/>
                  <a:pt x="106" y="80"/>
                  <a:pt x="106" y="80"/>
                </a:cubicBezTo>
                <a:cubicBezTo>
                  <a:pt x="107" y="74"/>
                  <a:pt x="107" y="74"/>
                  <a:pt x="107" y="74"/>
                </a:cubicBezTo>
                <a:cubicBezTo>
                  <a:pt x="102" y="72"/>
                  <a:pt x="102" y="72"/>
                  <a:pt x="102" y="72"/>
                </a:cubicBezTo>
                <a:lnTo>
                  <a:pt x="100" y="78"/>
                </a:ln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1" name="Freeform 7"/>
          <p:cNvSpPr>
            <a:spLocks noEditPoints="1"/>
          </p:cNvSpPr>
          <p:nvPr/>
        </p:nvSpPr>
        <p:spPr bwMode="auto">
          <a:xfrm>
            <a:off x="7181255" y="1768036"/>
            <a:ext cx="613114" cy="400199"/>
          </a:xfrm>
          <a:custGeom>
            <a:avLst/>
            <a:gdLst>
              <a:gd name="T0" fmla="*/ 65 w 176"/>
              <a:gd name="T1" fmla="*/ 41 h 115"/>
              <a:gd name="T2" fmla="*/ 58 w 176"/>
              <a:gd name="T3" fmla="*/ 48 h 115"/>
              <a:gd name="T4" fmla="*/ 65 w 176"/>
              <a:gd name="T5" fmla="*/ 56 h 115"/>
              <a:gd name="T6" fmla="*/ 73 w 176"/>
              <a:gd name="T7" fmla="*/ 48 h 115"/>
              <a:gd name="T8" fmla="*/ 65 w 176"/>
              <a:gd name="T9" fmla="*/ 41 h 115"/>
              <a:gd name="T10" fmla="*/ 43 w 176"/>
              <a:gd name="T11" fmla="*/ 41 h 115"/>
              <a:gd name="T12" fmla="*/ 35 w 176"/>
              <a:gd name="T13" fmla="*/ 48 h 115"/>
              <a:gd name="T14" fmla="*/ 43 w 176"/>
              <a:gd name="T15" fmla="*/ 56 h 115"/>
              <a:gd name="T16" fmla="*/ 50 w 176"/>
              <a:gd name="T17" fmla="*/ 48 h 115"/>
              <a:gd name="T18" fmla="*/ 43 w 176"/>
              <a:gd name="T19" fmla="*/ 41 h 115"/>
              <a:gd name="T20" fmla="*/ 88 w 176"/>
              <a:gd name="T21" fmla="*/ 41 h 115"/>
              <a:gd name="T22" fmla="*/ 80 w 176"/>
              <a:gd name="T23" fmla="*/ 48 h 115"/>
              <a:gd name="T24" fmla="*/ 88 w 176"/>
              <a:gd name="T25" fmla="*/ 56 h 115"/>
              <a:gd name="T26" fmla="*/ 95 w 176"/>
              <a:gd name="T27" fmla="*/ 48 h 115"/>
              <a:gd name="T28" fmla="*/ 88 w 176"/>
              <a:gd name="T29" fmla="*/ 41 h 115"/>
              <a:gd name="T30" fmla="*/ 130 w 176"/>
              <a:gd name="T31" fmla="*/ 47 h 115"/>
              <a:gd name="T32" fmla="*/ 65 w 176"/>
              <a:gd name="T33" fmla="*/ 0 h 115"/>
              <a:gd name="T34" fmla="*/ 0 w 176"/>
              <a:gd name="T35" fmla="*/ 47 h 115"/>
              <a:gd name="T36" fmla="*/ 35 w 176"/>
              <a:gd name="T37" fmla="*/ 88 h 115"/>
              <a:gd name="T38" fmla="*/ 24 w 176"/>
              <a:gd name="T39" fmla="*/ 115 h 115"/>
              <a:gd name="T40" fmla="*/ 85 w 176"/>
              <a:gd name="T41" fmla="*/ 92 h 115"/>
              <a:gd name="T42" fmla="*/ 105 w 176"/>
              <a:gd name="T43" fmla="*/ 84 h 115"/>
              <a:gd name="T44" fmla="*/ 105 w 176"/>
              <a:gd name="T45" fmla="*/ 84 h 115"/>
              <a:gd name="T46" fmla="*/ 105 w 176"/>
              <a:gd name="T47" fmla="*/ 84 h 115"/>
              <a:gd name="T48" fmla="*/ 130 w 176"/>
              <a:gd name="T49" fmla="*/ 47 h 115"/>
              <a:gd name="T50" fmla="*/ 65 w 176"/>
              <a:gd name="T51" fmla="*/ 79 h 115"/>
              <a:gd name="T52" fmla="*/ 16 w 176"/>
              <a:gd name="T53" fmla="*/ 47 h 115"/>
              <a:gd name="T54" fmla="*/ 65 w 176"/>
              <a:gd name="T55" fmla="*/ 15 h 115"/>
              <a:gd name="T56" fmla="*/ 114 w 176"/>
              <a:gd name="T57" fmla="*/ 47 h 115"/>
              <a:gd name="T58" fmla="*/ 65 w 176"/>
              <a:gd name="T59" fmla="*/ 79 h 115"/>
              <a:gd name="T60" fmla="*/ 176 w 176"/>
              <a:gd name="T61" fmla="*/ 61 h 115"/>
              <a:gd name="T62" fmla="*/ 137 w 176"/>
              <a:gd name="T63" fmla="*/ 27 h 115"/>
              <a:gd name="T64" fmla="*/ 141 w 176"/>
              <a:gd name="T65" fmla="*/ 39 h 115"/>
              <a:gd name="T66" fmla="*/ 164 w 176"/>
              <a:gd name="T67" fmla="*/ 61 h 115"/>
              <a:gd name="T68" fmla="*/ 128 w 176"/>
              <a:gd name="T69" fmla="*/ 85 h 115"/>
              <a:gd name="T70" fmla="*/ 124 w 176"/>
              <a:gd name="T71" fmla="*/ 85 h 115"/>
              <a:gd name="T72" fmla="*/ 111 w 176"/>
              <a:gd name="T73" fmla="*/ 94 h 115"/>
              <a:gd name="T74" fmla="*/ 113 w 176"/>
              <a:gd name="T75" fmla="*/ 95 h 115"/>
              <a:gd name="T76" fmla="*/ 158 w 176"/>
              <a:gd name="T77" fmla="*/ 112 h 115"/>
              <a:gd name="T78" fmla="*/ 150 w 176"/>
              <a:gd name="T79" fmla="*/ 92 h 115"/>
              <a:gd name="T80" fmla="*/ 176 w 176"/>
              <a:gd name="T81"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15">
                <a:moveTo>
                  <a:pt x="65" y="41"/>
                </a:moveTo>
                <a:cubicBezTo>
                  <a:pt x="61" y="41"/>
                  <a:pt x="58" y="44"/>
                  <a:pt x="58" y="48"/>
                </a:cubicBezTo>
                <a:cubicBezTo>
                  <a:pt x="58" y="53"/>
                  <a:pt x="61" y="56"/>
                  <a:pt x="65" y="56"/>
                </a:cubicBezTo>
                <a:cubicBezTo>
                  <a:pt x="69" y="56"/>
                  <a:pt x="73" y="53"/>
                  <a:pt x="73" y="48"/>
                </a:cubicBezTo>
                <a:cubicBezTo>
                  <a:pt x="73" y="44"/>
                  <a:pt x="69" y="41"/>
                  <a:pt x="65" y="41"/>
                </a:cubicBezTo>
                <a:close/>
                <a:moveTo>
                  <a:pt x="43" y="41"/>
                </a:moveTo>
                <a:cubicBezTo>
                  <a:pt x="39" y="41"/>
                  <a:pt x="35" y="44"/>
                  <a:pt x="35" y="48"/>
                </a:cubicBezTo>
                <a:cubicBezTo>
                  <a:pt x="35" y="53"/>
                  <a:pt x="39" y="56"/>
                  <a:pt x="43" y="56"/>
                </a:cubicBezTo>
                <a:cubicBezTo>
                  <a:pt x="47" y="56"/>
                  <a:pt x="50" y="53"/>
                  <a:pt x="50" y="48"/>
                </a:cubicBezTo>
                <a:cubicBezTo>
                  <a:pt x="50" y="44"/>
                  <a:pt x="47" y="41"/>
                  <a:pt x="43" y="41"/>
                </a:cubicBezTo>
                <a:close/>
                <a:moveTo>
                  <a:pt x="88" y="41"/>
                </a:moveTo>
                <a:cubicBezTo>
                  <a:pt x="83" y="41"/>
                  <a:pt x="80" y="44"/>
                  <a:pt x="80" y="48"/>
                </a:cubicBezTo>
                <a:cubicBezTo>
                  <a:pt x="80" y="53"/>
                  <a:pt x="83" y="56"/>
                  <a:pt x="88" y="56"/>
                </a:cubicBezTo>
                <a:cubicBezTo>
                  <a:pt x="92" y="56"/>
                  <a:pt x="95" y="53"/>
                  <a:pt x="95" y="48"/>
                </a:cubicBezTo>
                <a:cubicBezTo>
                  <a:pt x="95" y="44"/>
                  <a:pt x="92" y="41"/>
                  <a:pt x="88" y="41"/>
                </a:cubicBezTo>
                <a:close/>
                <a:moveTo>
                  <a:pt x="130" y="47"/>
                </a:moveTo>
                <a:cubicBezTo>
                  <a:pt x="130" y="21"/>
                  <a:pt x="101" y="0"/>
                  <a:pt x="65" y="0"/>
                </a:cubicBezTo>
                <a:cubicBezTo>
                  <a:pt x="29" y="0"/>
                  <a:pt x="0" y="21"/>
                  <a:pt x="0" y="47"/>
                </a:cubicBezTo>
                <a:cubicBezTo>
                  <a:pt x="0" y="65"/>
                  <a:pt x="14" y="81"/>
                  <a:pt x="35" y="88"/>
                </a:cubicBezTo>
                <a:cubicBezTo>
                  <a:pt x="24" y="115"/>
                  <a:pt x="24" y="115"/>
                  <a:pt x="24" y="115"/>
                </a:cubicBezTo>
                <a:cubicBezTo>
                  <a:pt x="85" y="92"/>
                  <a:pt x="85" y="92"/>
                  <a:pt x="85" y="92"/>
                </a:cubicBezTo>
                <a:cubicBezTo>
                  <a:pt x="92" y="90"/>
                  <a:pt x="99" y="87"/>
                  <a:pt x="105" y="84"/>
                </a:cubicBezTo>
                <a:cubicBezTo>
                  <a:pt x="105" y="84"/>
                  <a:pt x="105" y="84"/>
                  <a:pt x="105" y="84"/>
                </a:cubicBezTo>
                <a:cubicBezTo>
                  <a:pt x="105" y="84"/>
                  <a:pt x="105" y="84"/>
                  <a:pt x="105" y="84"/>
                </a:cubicBezTo>
                <a:cubicBezTo>
                  <a:pt x="120" y="75"/>
                  <a:pt x="130" y="62"/>
                  <a:pt x="130" y="47"/>
                </a:cubicBezTo>
                <a:close/>
                <a:moveTo>
                  <a:pt x="65" y="79"/>
                </a:moveTo>
                <a:cubicBezTo>
                  <a:pt x="38" y="79"/>
                  <a:pt x="16" y="65"/>
                  <a:pt x="16" y="47"/>
                </a:cubicBezTo>
                <a:cubicBezTo>
                  <a:pt x="16" y="29"/>
                  <a:pt x="38" y="15"/>
                  <a:pt x="65" y="15"/>
                </a:cubicBezTo>
                <a:cubicBezTo>
                  <a:pt x="92" y="15"/>
                  <a:pt x="114" y="29"/>
                  <a:pt x="114" y="47"/>
                </a:cubicBezTo>
                <a:cubicBezTo>
                  <a:pt x="114" y="65"/>
                  <a:pt x="92" y="79"/>
                  <a:pt x="65" y="79"/>
                </a:cubicBezTo>
                <a:close/>
                <a:moveTo>
                  <a:pt x="176" y="61"/>
                </a:moveTo>
                <a:cubicBezTo>
                  <a:pt x="176" y="44"/>
                  <a:pt x="159" y="30"/>
                  <a:pt x="137" y="27"/>
                </a:cubicBezTo>
                <a:cubicBezTo>
                  <a:pt x="139" y="31"/>
                  <a:pt x="140" y="35"/>
                  <a:pt x="141" y="39"/>
                </a:cubicBezTo>
                <a:cubicBezTo>
                  <a:pt x="155" y="43"/>
                  <a:pt x="164" y="51"/>
                  <a:pt x="164" y="61"/>
                </a:cubicBezTo>
                <a:cubicBezTo>
                  <a:pt x="164" y="74"/>
                  <a:pt x="148" y="85"/>
                  <a:pt x="128" y="85"/>
                </a:cubicBezTo>
                <a:cubicBezTo>
                  <a:pt x="126" y="85"/>
                  <a:pt x="125" y="85"/>
                  <a:pt x="124" y="85"/>
                </a:cubicBezTo>
                <a:cubicBezTo>
                  <a:pt x="120" y="88"/>
                  <a:pt x="116" y="91"/>
                  <a:pt x="111" y="94"/>
                </a:cubicBezTo>
                <a:cubicBezTo>
                  <a:pt x="112" y="94"/>
                  <a:pt x="112" y="94"/>
                  <a:pt x="113" y="95"/>
                </a:cubicBezTo>
                <a:cubicBezTo>
                  <a:pt x="158" y="112"/>
                  <a:pt x="158" y="112"/>
                  <a:pt x="158" y="112"/>
                </a:cubicBezTo>
                <a:cubicBezTo>
                  <a:pt x="150" y="92"/>
                  <a:pt x="150" y="92"/>
                  <a:pt x="150" y="92"/>
                </a:cubicBezTo>
                <a:cubicBezTo>
                  <a:pt x="165" y="86"/>
                  <a:pt x="176" y="75"/>
                  <a:pt x="176" y="61"/>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2" name="Freeform 8"/>
          <p:cNvSpPr>
            <a:spLocks noEditPoints="1"/>
          </p:cNvSpPr>
          <p:nvPr/>
        </p:nvSpPr>
        <p:spPr bwMode="auto">
          <a:xfrm>
            <a:off x="3254551" y="1786228"/>
            <a:ext cx="620999" cy="363817"/>
          </a:xfrm>
          <a:custGeom>
            <a:avLst/>
            <a:gdLst>
              <a:gd name="T0" fmla="*/ 62 w 196"/>
              <a:gd name="T1" fmla="*/ 86 h 115"/>
              <a:gd name="T2" fmla="*/ 23 w 196"/>
              <a:gd name="T3" fmla="*/ 57 h 115"/>
              <a:gd name="T4" fmla="*/ 24 w 196"/>
              <a:gd name="T5" fmla="*/ 56 h 115"/>
              <a:gd name="T6" fmla="*/ 24 w 196"/>
              <a:gd name="T7" fmla="*/ 55 h 115"/>
              <a:gd name="T8" fmla="*/ 24 w 196"/>
              <a:gd name="T9" fmla="*/ 55 h 115"/>
              <a:gd name="T10" fmla="*/ 62 w 196"/>
              <a:gd name="T11" fmla="*/ 28 h 115"/>
              <a:gd name="T12" fmla="*/ 65 w 196"/>
              <a:gd name="T13" fmla="*/ 18 h 115"/>
              <a:gd name="T14" fmla="*/ 64 w 196"/>
              <a:gd name="T15" fmla="*/ 12 h 115"/>
              <a:gd name="T16" fmla="*/ 61 w 196"/>
              <a:gd name="T17" fmla="*/ 10 h 115"/>
              <a:gd name="T18" fmla="*/ 58 w 196"/>
              <a:gd name="T19" fmla="*/ 11 h 115"/>
              <a:gd name="T20" fmla="*/ 2 w 196"/>
              <a:gd name="T21" fmla="*/ 53 h 115"/>
              <a:gd name="T22" fmla="*/ 0 w 196"/>
              <a:gd name="T23" fmla="*/ 57 h 115"/>
              <a:gd name="T24" fmla="*/ 1 w 196"/>
              <a:gd name="T25" fmla="*/ 60 h 115"/>
              <a:gd name="T26" fmla="*/ 58 w 196"/>
              <a:gd name="T27" fmla="*/ 103 h 115"/>
              <a:gd name="T28" fmla="*/ 59 w 196"/>
              <a:gd name="T29" fmla="*/ 104 h 115"/>
              <a:gd name="T30" fmla="*/ 61 w 196"/>
              <a:gd name="T31" fmla="*/ 104 h 115"/>
              <a:gd name="T32" fmla="*/ 64 w 196"/>
              <a:gd name="T33" fmla="*/ 103 h 115"/>
              <a:gd name="T34" fmla="*/ 65 w 196"/>
              <a:gd name="T35" fmla="*/ 97 h 115"/>
              <a:gd name="T36" fmla="*/ 62 w 196"/>
              <a:gd name="T37" fmla="*/ 86 h 115"/>
              <a:gd name="T38" fmla="*/ 195 w 196"/>
              <a:gd name="T39" fmla="*/ 54 h 115"/>
              <a:gd name="T40" fmla="*/ 194 w 196"/>
              <a:gd name="T41" fmla="*/ 53 h 115"/>
              <a:gd name="T42" fmla="*/ 138 w 196"/>
              <a:gd name="T43" fmla="*/ 11 h 115"/>
              <a:gd name="T44" fmla="*/ 134 w 196"/>
              <a:gd name="T45" fmla="*/ 10 h 115"/>
              <a:gd name="T46" fmla="*/ 131 w 196"/>
              <a:gd name="T47" fmla="*/ 12 h 115"/>
              <a:gd name="T48" fmla="*/ 131 w 196"/>
              <a:gd name="T49" fmla="*/ 18 h 115"/>
              <a:gd name="T50" fmla="*/ 133 w 196"/>
              <a:gd name="T51" fmla="*/ 28 h 115"/>
              <a:gd name="T52" fmla="*/ 171 w 196"/>
              <a:gd name="T53" fmla="*/ 55 h 115"/>
              <a:gd name="T54" fmla="*/ 172 w 196"/>
              <a:gd name="T55" fmla="*/ 56 h 115"/>
              <a:gd name="T56" fmla="*/ 171 w 196"/>
              <a:gd name="T57" fmla="*/ 59 h 115"/>
              <a:gd name="T58" fmla="*/ 133 w 196"/>
              <a:gd name="T59" fmla="*/ 86 h 115"/>
              <a:gd name="T60" fmla="*/ 131 w 196"/>
              <a:gd name="T61" fmla="*/ 97 h 115"/>
              <a:gd name="T62" fmla="*/ 131 w 196"/>
              <a:gd name="T63" fmla="*/ 103 h 115"/>
              <a:gd name="T64" fmla="*/ 134 w 196"/>
              <a:gd name="T65" fmla="*/ 104 h 115"/>
              <a:gd name="T66" fmla="*/ 137 w 196"/>
              <a:gd name="T67" fmla="*/ 104 h 115"/>
              <a:gd name="T68" fmla="*/ 138 w 196"/>
              <a:gd name="T69" fmla="*/ 103 h 115"/>
              <a:gd name="T70" fmla="*/ 195 w 196"/>
              <a:gd name="T71" fmla="*/ 60 h 115"/>
              <a:gd name="T72" fmla="*/ 120 w 196"/>
              <a:gd name="T73" fmla="*/ 2 h 115"/>
              <a:gd name="T74" fmla="*/ 114 w 196"/>
              <a:gd name="T75" fmla="*/ 0 h 115"/>
              <a:gd name="T76" fmla="*/ 70 w 196"/>
              <a:gd name="T77" fmla="*/ 106 h 115"/>
              <a:gd name="T78" fmla="*/ 74 w 196"/>
              <a:gd name="T79" fmla="*/ 113 h 115"/>
              <a:gd name="T80" fmla="*/ 80 w 196"/>
              <a:gd name="T81" fmla="*/ 115 h 115"/>
              <a:gd name="T82" fmla="*/ 85 w 196"/>
              <a:gd name="T83" fmla="*/ 112 h 115"/>
              <a:gd name="T84" fmla="*/ 124 w 196"/>
              <a:gd name="T8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15">
                <a:moveTo>
                  <a:pt x="62" y="86"/>
                </a:moveTo>
                <a:cubicBezTo>
                  <a:pt x="62" y="86"/>
                  <a:pt x="62" y="86"/>
                  <a:pt x="62" y="86"/>
                </a:cubicBezTo>
                <a:cubicBezTo>
                  <a:pt x="24" y="59"/>
                  <a:pt x="24" y="59"/>
                  <a:pt x="24" y="59"/>
                </a:cubicBezTo>
                <a:cubicBezTo>
                  <a:pt x="23" y="58"/>
                  <a:pt x="23" y="58"/>
                  <a:pt x="23" y="57"/>
                </a:cubicBezTo>
                <a:cubicBezTo>
                  <a:pt x="23" y="57"/>
                  <a:pt x="23" y="56"/>
                  <a:pt x="24" y="56"/>
                </a:cubicBezTo>
                <a:cubicBezTo>
                  <a:pt x="24" y="56"/>
                  <a:pt x="24" y="56"/>
                  <a:pt x="24" y="56"/>
                </a:cubicBezTo>
                <a:cubicBezTo>
                  <a:pt x="24" y="55"/>
                  <a:pt x="24" y="55"/>
                  <a:pt x="24" y="55"/>
                </a:cubicBezTo>
                <a:cubicBezTo>
                  <a:pt x="24" y="55"/>
                  <a:pt x="24" y="55"/>
                  <a:pt x="24" y="55"/>
                </a:cubicBezTo>
                <a:cubicBezTo>
                  <a:pt x="24" y="55"/>
                  <a:pt x="24" y="55"/>
                  <a:pt x="24" y="55"/>
                </a:cubicBezTo>
                <a:cubicBezTo>
                  <a:pt x="24" y="55"/>
                  <a:pt x="24" y="55"/>
                  <a:pt x="24" y="55"/>
                </a:cubicBezTo>
                <a:cubicBezTo>
                  <a:pt x="62" y="28"/>
                  <a:pt x="62" y="28"/>
                  <a:pt x="62" y="28"/>
                </a:cubicBezTo>
                <a:cubicBezTo>
                  <a:pt x="62" y="28"/>
                  <a:pt x="62" y="28"/>
                  <a:pt x="62" y="28"/>
                </a:cubicBezTo>
                <a:cubicBezTo>
                  <a:pt x="64" y="26"/>
                  <a:pt x="65" y="24"/>
                  <a:pt x="65" y="23"/>
                </a:cubicBezTo>
                <a:cubicBezTo>
                  <a:pt x="65" y="23"/>
                  <a:pt x="65" y="20"/>
                  <a:pt x="65" y="18"/>
                </a:cubicBezTo>
                <a:cubicBezTo>
                  <a:pt x="65" y="17"/>
                  <a:pt x="65" y="16"/>
                  <a:pt x="65" y="15"/>
                </a:cubicBezTo>
                <a:cubicBezTo>
                  <a:pt x="65" y="14"/>
                  <a:pt x="64" y="13"/>
                  <a:pt x="64" y="12"/>
                </a:cubicBezTo>
                <a:cubicBezTo>
                  <a:pt x="64" y="11"/>
                  <a:pt x="63" y="11"/>
                  <a:pt x="63" y="10"/>
                </a:cubicBezTo>
                <a:cubicBezTo>
                  <a:pt x="62" y="10"/>
                  <a:pt x="62" y="10"/>
                  <a:pt x="61" y="10"/>
                </a:cubicBezTo>
                <a:cubicBezTo>
                  <a:pt x="60" y="10"/>
                  <a:pt x="59" y="10"/>
                  <a:pt x="59" y="11"/>
                </a:cubicBezTo>
                <a:cubicBezTo>
                  <a:pt x="58" y="11"/>
                  <a:pt x="58" y="11"/>
                  <a:pt x="58" y="11"/>
                </a:cubicBezTo>
                <a:cubicBezTo>
                  <a:pt x="58" y="11"/>
                  <a:pt x="58" y="11"/>
                  <a:pt x="58" y="11"/>
                </a:cubicBezTo>
                <a:cubicBezTo>
                  <a:pt x="2" y="53"/>
                  <a:pt x="2" y="53"/>
                  <a:pt x="2" y="53"/>
                </a:cubicBezTo>
                <a:cubicBezTo>
                  <a:pt x="2" y="53"/>
                  <a:pt x="1" y="53"/>
                  <a:pt x="1" y="54"/>
                </a:cubicBezTo>
                <a:cubicBezTo>
                  <a:pt x="0" y="55"/>
                  <a:pt x="0" y="56"/>
                  <a:pt x="0" y="57"/>
                </a:cubicBezTo>
                <a:cubicBezTo>
                  <a:pt x="0" y="57"/>
                  <a:pt x="0" y="57"/>
                  <a:pt x="0" y="57"/>
                </a:cubicBezTo>
                <a:cubicBezTo>
                  <a:pt x="0" y="59"/>
                  <a:pt x="0" y="60"/>
                  <a:pt x="1" y="60"/>
                </a:cubicBezTo>
                <a:cubicBezTo>
                  <a:pt x="1" y="61"/>
                  <a:pt x="2" y="61"/>
                  <a:pt x="2" y="62"/>
                </a:cubicBezTo>
                <a:cubicBezTo>
                  <a:pt x="58" y="103"/>
                  <a:pt x="58" y="103"/>
                  <a:pt x="58" y="103"/>
                </a:cubicBezTo>
                <a:cubicBezTo>
                  <a:pt x="58" y="103"/>
                  <a:pt x="58" y="103"/>
                  <a:pt x="58" y="103"/>
                </a:cubicBezTo>
                <a:cubicBezTo>
                  <a:pt x="58" y="103"/>
                  <a:pt x="58" y="104"/>
                  <a:pt x="59" y="104"/>
                </a:cubicBezTo>
                <a:cubicBezTo>
                  <a:pt x="59" y="104"/>
                  <a:pt x="60" y="104"/>
                  <a:pt x="61" y="104"/>
                </a:cubicBezTo>
                <a:cubicBezTo>
                  <a:pt x="61" y="104"/>
                  <a:pt x="61" y="104"/>
                  <a:pt x="61" y="104"/>
                </a:cubicBezTo>
                <a:cubicBezTo>
                  <a:pt x="62" y="104"/>
                  <a:pt x="62" y="104"/>
                  <a:pt x="63" y="104"/>
                </a:cubicBezTo>
                <a:cubicBezTo>
                  <a:pt x="63" y="104"/>
                  <a:pt x="64" y="103"/>
                  <a:pt x="64" y="103"/>
                </a:cubicBezTo>
                <a:cubicBezTo>
                  <a:pt x="64" y="102"/>
                  <a:pt x="65" y="101"/>
                  <a:pt x="65" y="100"/>
                </a:cubicBezTo>
                <a:cubicBezTo>
                  <a:pt x="65" y="99"/>
                  <a:pt x="65" y="98"/>
                  <a:pt x="65" y="97"/>
                </a:cubicBezTo>
                <a:cubicBezTo>
                  <a:pt x="65" y="94"/>
                  <a:pt x="65" y="91"/>
                  <a:pt x="65" y="91"/>
                </a:cubicBezTo>
                <a:cubicBezTo>
                  <a:pt x="65" y="90"/>
                  <a:pt x="64" y="88"/>
                  <a:pt x="62" y="86"/>
                </a:cubicBezTo>
                <a:close/>
                <a:moveTo>
                  <a:pt x="196" y="57"/>
                </a:moveTo>
                <a:cubicBezTo>
                  <a:pt x="196" y="56"/>
                  <a:pt x="195" y="55"/>
                  <a:pt x="195" y="54"/>
                </a:cubicBezTo>
                <a:cubicBezTo>
                  <a:pt x="194" y="53"/>
                  <a:pt x="194" y="53"/>
                  <a:pt x="194" y="53"/>
                </a:cubicBezTo>
                <a:cubicBezTo>
                  <a:pt x="194" y="53"/>
                  <a:pt x="194" y="53"/>
                  <a:pt x="194" y="53"/>
                </a:cubicBezTo>
                <a:cubicBezTo>
                  <a:pt x="138" y="11"/>
                  <a:pt x="138" y="11"/>
                  <a:pt x="138" y="11"/>
                </a:cubicBezTo>
                <a:cubicBezTo>
                  <a:pt x="138" y="11"/>
                  <a:pt x="138" y="11"/>
                  <a:pt x="138" y="11"/>
                </a:cubicBezTo>
                <a:cubicBezTo>
                  <a:pt x="138" y="11"/>
                  <a:pt x="137" y="11"/>
                  <a:pt x="137" y="11"/>
                </a:cubicBezTo>
                <a:cubicBezTo>
                  <a:pt x="136" y="10"/>
                  <a:pt x="135" y="10"/>
                  <a:pt x="134" y="10"/>
                </a:cubicBezTo>
                <a:cubicBezTo>
                  <a:pt x="134" y="10"/>
                  <a:pt x="133" y="10"/>
                  <a:pt x="133" y="10"/>
                </a:cubicBezTo>
                <a:cubicBezTo>
                  <a:pt x="132" y="11"/>
                  <a:pt x="132" y="11"/>
                  <a:pt x="131" y="12"/>
                </a:cubicBezTo>
                <a:cubicBezTo>
                  <a:pt x="131" y="13"/>
                  <a:pt x="131" y="14"/>
                  <a:pt x="131" y="15"/>
                </a:cubicBezTo>
                <a:cubicBezTo>
                  <a:pt x="131" y="16"/>
                  <a:pt x="131" y="17"/>
                  <a:pt x="131" y="18"/>
                </a:cubicBezTo>
                <a:cubicBezTo>
                  <a:pt x="131" y="20"/>
                  <a:pt x="131" y="23"/>
                  <a:pt x="131" y="23"/>
                </a:cubicBezTo>
                <a:cubicBezTo>
                  <a:pt x="131" y="24"/>
                  <a:pt x="131" y="26"/>
                  <a:pt x="133" y="28"/>
                </a:cubicBezTo>
                <a:cubicBezTo>
                  <a:pt x="133" y="28"/>
                  <a:pt x="133" y="28"/>
                  <a:pt x="133" y="28"/>
                </a:cubicBezTo>
                <a:cubicBezTo>
                  <a:pt x="171" y="55"/>
                  <a:pt x="171" y="55"/>
                  <a:pt x="171" y="55"/>
                </a:cubicBezTo>
                <a:cubicBezTo>
                  <a:pt x="171" y="55"/>
                  <a:pt x="171" y="55"/>
                  <a:pt x="171" y="55"/>
                </a:cubicBezTo>
                <a:cubicBezTo>
                  <a:pt x="171" y="55"/>
                  <a:pt x="172" y="56"/>
                  <a:pt x="172" y="56"/>
                </a:cubicBezTo>
                <a:cubicBezTo>
                  <a:pt x="172" y="56"/>
                  <a:pt x="172" y="57"/>
                  <a:pt x="172" y="57"/>
                </a:cubicBezTo>
                <a:cubicBezTo>
                  <a:pt x="172" y="58"/>
                  <a:pt x="172" y="58"/>
                  <a:pt x="171" y="59"/>
                </a:cubicBezTo>
                <a:cubicBezTo>
                  <a:pt x="133" y="86"/>
                  <a:pt x="133" y="86"/>
                  <a:pt x="133" y="86"/>
                </a:cubicBezTo>
                <a:cubicBezTo>
                  <a:pt x="133" y="86"/>
                  <a:pt x="133" y="86"/>
                  <a:pt x="133" y="86"/>
                </a:cubicBezTo>
                <a:cubicBezTo>
                  <a:pt x="131" y="88"/>
                  <a:pt x="131" y="90"/>
                  <a:pt x="131" y="91"/>
                </a:cubicBezTo>
                <a:cubicBezTo>
                  <a:pt x="131" y="91"/>
                  <a:pt x="131" y="94"/>
                  <a:pt x="131" y="97"/>
                </a:cubicBezTo>
                <a:cubicBezTo>
                  <a:pt x="131" y="98"/>
                  <a:pt x="131" y="99"/>
                  <a:pt x="131" y="100"/>
                </a:cubicBezTo>
                <a:cubicBezTo>
                  <a:pt x="131" y="101"/>
                  <a:pt x="131" y="102"/>
                  <a:pt x="131" y="103"/>
                </a:cubicBezTo>
                <a:cubicBezTo>
                  <a:pt x="132" y="103"/>
                  <a:pt x="132" y="104"/>
                  <a:pt x="133" y="104"/>
                </a:cubicBezTo>
                <a:cubicBezTo>
                  <a:pt x="133" y="104"/>
                  <a:pt x="134" y="104"/>
                  <a:pt x="134" y="104"/>
                </a:cubicBezTo>
                <a:cubicBezTo>
                  <a:pt x="134" y="104"/>
                  <a:pt x="134" y="104"/>
                  <a:pt x="134" y="104"/>
                </a:cubicBezTo>
                <a:cubicBezTo>
                  <a:pt x="135" y="104"/>
                  <a:pt x="136" y="104"/>
                  <a:pt x="137" y="104"/>
                </a:cubicBezTo>
                <a:cubicBezTo>
                  <a:pt x="137" y="104"/>
                  <a:pt x="138" y="103"/>
                  <a:pt x="138" y="103"/>
                </a:cubicBezTo>
                <a:cubicBezTo>
                  <a:pt x="138" y="103"/>
                  <a:pt x="138" y="103"/>
                  <a:pt x="138" y="103"/>
                </a:cubicBezTo>
                <a:cubicBezTo>
                  <a:pt x="194" y="62"/>
                  <a:pt x="194" y="62"/>
                  <a:pt x="194" y="62"/>
                </a:cubicBezTo>
                <a:cubicBezTo>
                  <a:pt x="194" y="61"/>
                  <a:pt x="194" y="61"/>
                  <a:pt x="195" y="60"/>
                </a:cubicBezTo>
                <a:cubicBezTo>
                  <a:pt x="195" y="60"/>
                  <a:pt x="196" y="59"/>
                  <a:pt x="196" y="57"/>
                </a:cubicBezTo>
                <a:close/>
                <a:moveTo>
                  <a:pt x="120" y="2"/>
                </a:moveTo>
                <a:cubicBezTo>
                  <a:pt x="116" y="0"/>
                  <a:pt x="116" y="0"/>
                  <a:pt x="116" y="0"/>
                </a:cubicBezTo>
                <a:cubicBezTo>
                  <a:pt x="115" y="0"/>
                  <a:pt x="114" y="0"/>
                  <a:pt x="114" y="0"/>
                </a:cubicBezTo>
                <a:cubicBezTo>
                  <a:pt x="112" y="0"/>
                  <a:pt x="109" y="1"/>
                  <a:pt x="109" y="3"/>
                </a:cubicBezTo>
                <a:cubicBezTo>
                  <a:pt x="70" y="106"/>
                  <a:pt x="70" y="106"/>
                  <a:pt x="70" y="106"/>
                </a:cubicBezTo>
                <a:cubicBezTo>
                  <a:pt x="70" y="107"/>
                  <a:pt x="70" y="108"/>
                  <a:pt x="70" y="108"/>
                </a:cubicBezTo>
                <a:cubicBezTo>
                  <a:pt x="70" y="110"/>
                  <a:pt x="71" y="113"/>
                  <a:pt x="74" y="113"/>
                </a:cubicBezTo>
                <a:cubicBezTo>
                  <a:pt x="78" y="115"/>
                  <a:pt x="78" y="115"/>
                  <a:pt x="78" y="115"/>
                </a:cubicBezTo>
                <a:cubicBezTo>
                  <a:pt x="78" y="115"/>
                  <a:pt x="79" y="115"/>
                  <a:pt x="80" y="115"/>
                </a:cubicBezTo>
                <a:cubicBezTo>
                  <a:pt x="80" y="115"/>
                  <a:pt x="80" y="115"/>
                  <a:pt x="80" y="115"/>
                </a:cubicBezTo>
                <a:cubicBezTo>
                  <a:pt x="82" y="115"/>
                  <a:pt x="84" y="114"/>
                  <a:pt x="85" y="112"/>
                </a:cubicBezTo>
                <a:cubicBezTo>
                  <a:pt x="124" y="9"/>
                  <a:pt x="124" y="9"/>
                  <a:pt x="124" y="9"/>
                </a:cubicBezTo>
                <a:cubicBezTo>
                  <a:pt x="124" y="8"/>
                  <a:pt x="124" y="7"/>
                  <a:pt x="124" y="7"/>
                </a:cubicBezTo>
                <a:cubicBezTo>
                  <a:pt x="124" y="5"/>
                  <a:pt x="122" y="3"/>
                  <a:pt x="120" y="2"/>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53" name="Freeform 9"/>
          <p:cNvSpPr>
            <a:spLocks noEditPoints="1"/>
          </p:cNvSpPr>
          <p:nvPr/>
        </p:nvSpPr>
        <p:spPr bwMode="auto">
          <a:xfrm>
            <a:off x="5257256" y="1749664"/>
            <a:ext cx="530995" cy="436942"/>
          </a:xfrm>
          <a:custGeom>
            <a:avLst/>
            <a:gdLst>
              <a:gd name="T0" fmla="*/ 166 w 203"/>
              <a:gd name="T1" fmla="*/ 149 h 167"/>
              <a:gd name="T2" fmla="*/ 123 w 203"/>
              <a:gd name="T3" fmla="*/ 149 h 167"/>
              <a:gd name="T4" fmla="*/ 123 w 203"/>
              <a:gd name="T5" fmla="*/ 154 h 167"/>
              <a:gd name="T6" fmla="*/ 123 w 203"/>
              <a:gd name="T7" fmla="*/ 161 h 167"/>
              <a:gd name="T8" fmla="*/ 123 w 203"/>
              <a:gd name="T9" fmla="*/ 163 h 167"/>
              <a:gd name="T10" fmla="*/ 166 w 203"/>
              <a:gd name="T11" fmla="*/ 163 h 167"/>
              <a:gd name="T12" fmla="*/ 170 w 203"/>
              <a:gd name="T13" fmla="*/ 155 h 167"/>
              <a:gd name="T14" fmla="*/ 166 w 203"/>
              <a:gd name="T15" fmla="*/ 149 h 167"/>
              <a:gd name="T16" fmla="*/ 28 w 203"/>
              <a:gd name="T17" fmla="*/ 149 h 167"/>
              <a:gd name="T18" fmla="*/ 24 w 203"/>
              <a:gd name="T19" fmla="*/ 155 h 167"/>
              <a:gd name="T20" fmla="*/ 28 w 203"/>
              <a:gd name="T21" fmla="*/ 163 h 167"/>
              <a:gd name="T22" fmla="*/ 71 w 203"/>
              <a:gd name="T23" fmla="*/ 163 h 167"/>
              <a:gd name="T24" fmla="*/ 71 w 203"/>
              <a:gd name="T25" fmla="*/ 154 h 167"/>
              <a:gd name="T26" fmla="*/ 71 w 203"/>
              <a:gd name="T27" fmla="*/ 149 h 167"/>
              <a:gd name="T28" fmla="*/ 28 w 203"/>
              <a:gd name="T29" fmla="*/ 149 h 167"/>
              <a:gd name="T30" fmla="*/ 114 w 203"/>
              <a:gd name="T31" fmla="*/ 145 h 167"/>
              <a:gd name="T32" fmla="*/ 109 w 203"/>
              <a:gd name="T33" fmla="*/ 145 h 167"/>
              <a:gd name="T34" fmla="*/ 109 w 203"/>
              <a:gd name="T35" fmla="*/ 146 h 167"/>
              <a:gd name="T36" fmla="*/ 108 w 203"/>
              <a:gd name="T37" fmla="*/ 150 h 167"/>
              <a:gd name="T38" fmla="*/ 104 w 203"/>
              <a:gd name="T39" fmla="*/ 154 h 167"/>
              <a:gd name="T40" fmla="*/ 96 w 203"/>
              <a:gd name="T41" fmla="*/ 155 h 167"/>
              <a:gd name="T42" fmla="*/ 96 w 203"/>
              <a:gd name="T43" fmla="*/ 155 h 167"/>
              <a:gd name="T44" fmla="*/ 87 w 203"/>
              <a:gd name="T45" fmla="*/ 151 h 167"/>
              <a:gd name="T46" fmla="*/ 85 w 203"/>
              <a:gd name="T47" fmla="*/ 147 h 167"/>
              <a:gd name="T48" fmla="*/ 85 w 203"/>
              <a:gd name="T49" fmla="*/ 147 h 167"/>
              <a:gd name="T50" fmla="*/ 85 w 203"/>
              <a:gd name="T51" fmla="*/ 145 h 167"/>
              <a:gd name="T52" fmla="*/ 80 w 203"/>
              <a:gd name="T53" fmla="*/ 145 h 167"/>
              <a:gd name="T54" fmla="*/ 76 w 203"/>
              <a:gd name="T55" fmla="*/ 154 h 167"/>
              <a:gd name="T56" fmla="*/ 80 w 203"/>
              <a:gd name="T57" fmla="*/ 167 h 167"/>
              <a:gd name="T58" fmla="*/ 114 w 203"/>
              <a:gd name="T59" fmla="*/ 167 h 167"/>
              <a:gd name="T60" fmla="*/ 118 w 203"/>
              <a:gd name="T61" fmla="*/ 154 h 167"/>
              <a:gd name="T62" fmla="*/ 114 w 203"/>
              <a:gd name="T63" fmla="*/ 145 h 167"/>
              <a:gd name="T64" fmla="*/ 188 w 203"/>
              <a:gd name="T65" fmla="*/ 57 h 167"/>
              <a:gd name="T66" fmla="*/ 150 w 203"/>
              <a:gd name="T67" fmla="*/ 40 h 167"/>
              <a:gd name="T68" fmla="*/ 104 w 203"/>
              <a:gd name="T69" fmla="*/ 0 h 167"/>
              <a:gd name="T70" fmla="*/ 61 w 203"/>
              <a:gd name="T71" fmla="*/ 33 h 167"/>
              <a:gd name="T72" fmla="*/ 32 w 203"/>
              <a:gd name="T73" fmla="*/ 37 h 167"/>
              <a:gd name="T74" fmla="*/ 20 w 203"/>
              <a:gd name="T75" fmla="*/ 75 h 167"/>
              <a:gd name="T76" fmla="*/ 2 w 203"/>
              <a:gd name="T77" fmla="*/ 104 h 167"/>
              <a:gd name="T78" fmla="*/ 30 w 203"/>
              <a:gd name="T79" fmla="*/ 130 h 167"/>
              <a:gd name="T80" fmla="*/ 90 w 203"/>
              <a:gd name="T81" fmla="*/ 130 h 167"/>
              <a:gd name="T82" fmla="*/ 90 w 203"/>
              <a:gd name="T83" fmla="*/ 146 h 167"/>
              <a:gd name="T84" fmla="*/ 96 w 203"/>
              <a:gd name="T85" fmla="*/ 150 h 167"/>
              <a:gd name="T86" fmla="*/ 104 w 203"/>
              <a:gd name="T87" fmla="*/ 146 h 167"/>
              <a:gd name="T88" fmla="*/ 104 w 203"/>
              <a:gd name="T89" fmla="*/ 130 h 167"/>
              <a:gd name="T90" fmla="*/ 154 w 203"/>
              <a:gd name="T91" fmla="*/ 129 h 167"/>
              <a:gd name="T92" fmla="*/ 181 w 203"/>
              <a:gd name="T93" fmla="*/ 120 h 167"/>
              <a:gd name="T94" fmla="*/ 188 w 203"/>
              <a:gd name="T95" fmla="*/ 57 h 167"/>
              <a:gd name="T96" fmla="*/ 73 w 203"/>
              <a:gd name="T97" fmla="*/ 40 h 167"/>
              <a:gd name="T98" fmla="*/ 126 w 203"/>
              <a:gd name="T99" fmla="*/ 56 h 167"/>
              <a:gd name="T100" fmla="*/ 73 w 203"/>
              <a:gd name="T101" fmla="*/ 40 h 167"/>
              <a:gd name="T102" fmla="*/ 132 w 203"/>
              <a:gd name="T103" fmla="*/ 73 h 167"/>
              <a:gd name="T104" fmla="*/ 186 w 203"/>
              <a:gd name="T105" fmla="*/ 95 h 167"/>
              <a:gd name="T106" fmla="*/ 132 w 203"/>
              <a:gd name="T107" fmla="*/ 73 h 167"/>
              <a:gd name="T108" fmla="*/ 132 w 203"/>
              <a:gd name="T109" fmla="*/ 63 h 167"/>
              <a:gd name="T110" fmla="*/ 116 w 203"/>
              <a:gd name="T111" fmla="*/ 26 h 167"/>
              <a:gd name="T112" fmla="*/ 68 w 203"/>
              <a:gd name="T113" fmla="*/ 32 h 167"/>
              <a:gd name="T114" fmla="*/ 128 w 203"/>
              <a:gd name="T115" fmla="*/ 21 h 167"/>
              <a:gd name="T116" fmla="*/ 145 w 203"/>
              <a:gd name="T117" fmla="*/ 53 h 167"/>
              <a:gd name="T118" fmla="*/ 195 w 203"/>
              <a:gd name="T119" fmla="*/ 86 h 167"/>
              <a:gd name="T120" fmla="*/ 132 w 203"/>
              <a:gd name="T121" fmla="*/ 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167">
                <a:moveTo>
                  <a:pt x="166" y="149"/>
                </a:moveTo>
                <a:cubicBezTo>
                  <a:pt x="123" y="149"/>
                  <a:pt x="123" y="149"/>
                  <a:pt x="123" y="149"/>
                </a:cubicBezTo>
                <a:cubicBezTo>
                  <a:pt x="123" y="151"/>
                  <a:pt x="123" y="152"/>
                  <a:pt x="123" y="154"/>
                </a:cubicBezTo>
                <a:cubicBezTo>
                  <a:pt x="123" y="157"/>
                  <a:pt x="123" y="159"/>
                  <a:pt x="123" y="161"/>
                </a:cubicBezTo>
                <a:cubicBezTo>
                  <a:pt x="123" y="162"/>
                  <a:pt x="123" y="162"/>
                  <a:pt x="123" y="163"/>
                </a:cubicBezTo>
                <a:cubicBezTo>
                  <a:pt x="166" y="163"/>
                  <a:pt x="166" y="163"/>
                  <a:pt x="166" y="163"/>
                </a:cubicBezTo>
                <a:cubicBezTo>
                  <a:pt x="169" y="163"/>
                  <a:pt x="170" y="161"/>
                  <a:pt x="170" y="155"/>
                </a:cubicBezTo>
                <a:cubicBezTo>
                  <a:pt x="170" y="150"/>
                  <a:pt x="166" y="149"/>
                  <a:pt x="166" y="149"/>
                </a:cubicBezTo>
                <a:close/>
                <a:moveTo>
                  <a:pt x="28" y="149"/>
                </a:moveTo>
                <a:cubicBezTo>
                  <a:pt x="28" y="149"/>
                  <a:pt x="24" y="150"/>
                  <a:pt x="24" y="155"/>
                </a:cubicBezTo>
                <a:cubicBezTo>
                  <a:pt x="24" y="161"/>
                  <a:pt x="25" y="163"/>
                  <a:pt x="28" y="163"/>
                </a:cubicBezTo>
                <a:cubicBezTo>
                  <a:pt x="71" y="163"/>
                  <a:pt x="71" y="163"/>
                  <a:pt x="71" y="163"/>
                </a:cubicBezTo>
                <a:cubicBezTo>
                  <a:pt x="71" y="160"/>
                  <a:pt x="71" y="158"/>
                  <a:pt x="71" y="154"/>
                </a:cubicBezTo>
                <a:cubicBezTo>
                  <a:pt x="71" y="152"/>
                  <a:pt x="71" y="151"/>
                  <a:pt x="71" y="149"/>
                </a:cubicBezTo>
                <a:lnTo>
                  <a:pt x="28" y="149"/>
                </a:lnTo>
                <a:close/>
                <a:moveTo>
                  <a:pt x="114" y="145"/>
                </a:moveTo>
                <a:cubicBezTo>
                  <a:pt x="109" y="145"/>
                  <a:pt x="109" y="145"/>
                  <a:pt x="109" y="145"/>
                </a:cubicBezTo>
                <a:cubicBezTo>
                  <a:pt x="109" y="146"/>
                  <a:pt x="109" y="146"/>
                  <a:pt x="109" y="146"/>
                </a:cubicBezTo>
                <a:cubicBezTo>
                  <a:pt x="109" y="147"/>
                  <a:pt x="109" y="149"/>
                  <a:pt x="108" y="150"/>
                </a:cubicBezTo>
                <a:cubicBezTo>
                  <a:pt x="107" y="152"/>
                  <a:pt x="106" y="153"/>
                  <a:pt x="104" y="154"/>
                </a:cubicBezTo>
                <a:cubicBezTo>
                  <a:pt x="101" y="155"/>
                  <a:pt x="99" y="155"/>
                  <a:pt x="96" y="155"/>
                </a:cubicBezTo>
                <a:cubicBezTo>
                  <a:pt x="96" y="155"/>
                  <a:pt x="96" y="155"/>
                  <a:pt x="96" y="155"/>
                </a:cubicBezTo>
                <a:cubicBezTo>
                  <a:pt x="92" y="155"/>
                  <a:pt x="89" y="153"/>
                  <a:pt x="87" y="151"/>
                </a:cubicBezTo>
                <a:cubicBezTo>
                  <a:pt x="86" y="149"/>
                  <a:pt x="85" y="148"/>
                  <a:pt x="85" y="147"/>
                </a:cubicBezTo>
                <a:cubicBezTo>
                  <a:pt x="85" y="147"/>
                  <a:pt x="85" y="147"/>
                  <a:pt x="85" y="147"/>
                </a:cubicBezTo>
                <a:cubicBezTo>
                  <a:pt x="85" y="145"/>
                  <a:pt x="85" y="145"/>
                  <a:pt x="85" y="145"/>
                </a:cubicBezTo>
                <a:cubicBezTo>
                  <a:pt x="80" y="145"/>
                  <a:pt x="80" y="145"/>
                  <a:pt x="80" y="145"/>
                </a:cubicBezTo>
                <a:cubicBezTo>
                  <a:pt x="80" y="145"/>
                  <a:pt x="76" y="146"/>
                  <a:pt x="76" y="154"/>
                </a:cubicBezTo>
                <a:cubicBezTo>
                  <a:pt x="76" y="164"/>
                  <a:pt x="77" y="167"/>
                  <a:pt x="80" y="167"/>
                </a:cubicBezTo>
                <a:cubicBezTo>
                  <a:pt x="114" y="167"/>
                  <a:pt x="114" y="167"/>
                  <a:pt x="114" y="167"/>
                </a:cubicBezTo>
                <a:cubicBezTo>
                  <a:pt x="117" y="167"/>
                  <a:pt x="118" y="164"/>
                  <a:pt x="118" y="154"/>
                </a:cubicBezTo>
                <a:cubicBezTo>
                  <a:pt x="118" y="146"/>
                  <a:pt x="114" y="145"/>
                  <a:pt x="114" y="145"/>
                </a:cubicBezTo>
                <a:close/>
                <a:moveTo>
                  <a:pt x="188" y="57"/>
                </a:moveTo>
                <a:cubicBezTo>
                  <a:pt x="173" y="37"/>
                  <a:pt x="150" y="40"/>
                  <a:pt x="150" y="40"/>
                </a:cubicBezTo>
                <a:cubicBezTo>
                  <a:pt x="148" y="26"/>
                  <a:pt x="134" y="0"/>
                  <a:pt x="104" y="0"/>
                </a:cubicBezTo>
                <a:cubicBezTo>
                  <a:pt x="70" y="1"/>
                  <a:pt x="61" y="33"/>
                  <a:pt x="61" y="33"/>
                </a:cubicBezTo>
                <a:cubicBezTo>
                  <a:pt x="61" y="33"/>
                  <a:pt x="48" y="26"/>
                  <a:pt x="32" y="37"/>
                </a:cubicBezTo>
                <a:cubicBezTo>
                  <a:pt x="10" y="52"/>
                  <a:pt x="20" y="75"/>
                  <a:pt x="20" y="75"/>
                </a:cubicBezTo>
                <a:cubicBezTo>
                  <a:pt x="20" y="75"/>
                  <a:pt x="0" y="83"/>
                  <a:pt x="2" y="104"/>
                </a:cubicBezTo>
                <a:cubicBezTo>
                  <a:pt x="5" y="129"/>
                  <a:pt x="30" y="130"/>
                  <a:pt x="30" y="130"/>
                </a:cubicBezTo>
                <a:cubicBezTo>
                  <a:pt x="30" y="130"/>
                  <a:pt x="60" y="130"/>
                  <a:pt x="90" y="130"/>
                </a:cubicBezTo>
                <a:cubicBezTo>
                  <a:pt x="90" y="146"/>
                  <a:pt x="90" y="146"/>
                  <a:pt x="90" y="146"/>
                </a:cubicBezTo>
                <a:cubicBezTo>
                  <a:pt x="90" y="146"/>
                  <a:pt x="91" y="150"/>
                  <a:pt x="96" y="150"/>
                </a:cubicBezTo>
                <a:cubicBezTo>
                  <a:pt x="102" y="150"/>
                  <a:pt x="104" y="150"/>
                  <a:pt x="104" y="146"/>
                </a:cubicBezTo>
                <a:cubicBezTo>
                  <a:pt x="104" y="130"/>
                  <a:pt x="104" y="130"/>
                  <a:pt x="104" y="130"/>
                </a:cubicBezTo>
                <a:cubicBezTo>
                  <a:pt x="129" y="130"/>
                  <a:pt x="151" y="129"/>
                  <a:pt x="154" y="129"/>
                </a:cubicBezTo>
                <a:cubicBezTo>
                  <a:pt x="159" y="129"/>
                  <a:pt x="168" y="128"/>
                  <a:pt x="181" y="120"/>
                </a:cubicBezTo>
                <a:cubicBezTo>
                  <a:pt x="199" y="106"/>
                  <a:pt x="203" y="77"/>
                  <a:pt x="188" y="57"/>
                </a:cubicBezTo>
                <a:close/>
                <a:moveTo>
                  <a:pt x="73" y="40"/>
                </a:moveTo>
                <a:cubicBezTo>
                  <a:pt x="120" y="18"/>
                  <a:pt x="126" y="56"/>
                  <a:pt x="126" y="56"/>
                </a:cubicBezTo>
                <a:cubicBezTo>
                  <a:pt x="111" y="26"/>
                  <a:pt x="73" y="40"/>
                  <a:pt x="73" y="40"/>
                </a:cubicBezTo>
                <a:close/>
                <a:moveTo>
                  <a:pt x="132" y="73"/>
                </a:moveTo>
                <a:cubicBezTo>
                  <a:pt x="173" y="61"/>
                  <a:pt x="186" y="95"/>
                  <a:pt x="186" y="95"/>
                </a:cubicBezTo>
                <a:cubicBezTo>
                  <a:pt x="166" y="71"/>
                  <a:pt x="132" y="73"/>
                  <a:pt x="132" y="73"/>
                </a:cubicBezTo>
                <a:close/>
                <a:moveTo>
                  <a:pt x="132" y="63"/>
                </a:moveTo>
                <a:cubicBezTo>
                  <a:pt x="132" y="63"/>
                  <a:pt x="141" y="34"/>
                  <a:pt x="116" y="26"/>
                </a:cubicBezTo>
                <a:cubicBezTo>
                  <a:pt x="92" y="18"/>
                  <a:pt x="68" y="32"/>
                  <a:pt x="68" y="32"/>
                </a:cubicBezTo>
                <a:cubicBezTo>
                  <a:pt x="68" y="32"/>
                  <a:pt x="94" y="3"/>
                  <a:pt x="128" y="21"/>
                </a:cubicBezTo>
                <a:cubicBezTo>
                  <a:pt x="148" y="34"/>
                  <a:pt x="145" y="53"/>
                  <a:pt x="145" y="53"/>
                </a:cubicBezTo>
                <a:cubicBezTo>
                  <a:pt x="145" y="53"/>
                  <a:pt x="188" y="46"/>
                  <a:pt x="195" y="86"/>
                </a:cubicBezTo>
                <a:cubicBezTo>
                  <a:pt x="168" y="50"/>
                  <a:pt x="132" y="63"/>
                  <a:pt x="132" y="63"/>
                </a:cubicBezTo>
                <a:close/>
              </a:path>
            </a:pathLst>
          </a:custGeom>
          <a:solidFill>
            <a:schemeClr val="tx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73" name="Rectangle 72"/>
          <p:cNvSpPr/>
          <p:nvPr/>
        </p:nvSpPr>
        <p:spPr>
          <a:xfrm>
            <a:off x="2236470" y="3693160"/>
            <a:ext cx="6088380" cy="398780"/>
          </a:xfrm>
          <a:prstGeom prst="rect">
            <a:avLst/>
          </a:prstGeom>
        </p:spPr>
        <p:txBody>
          <a:bodyPr wrap="square">
            <a:spAutoFit/>
          </a:bodyPr>
          <a:lstStyle/>
          <a:p>
            <a:pPr defTabSz="1218565">
              <a:lnSpc>
                <a:spcPct val="125000"/>
              </a:lnSpc>
            </a:pPr>
            <a:r>
              <a:rPr lang="zh-CN" altLang="zh-CN" sz="1600" b="1">
                <a:solidFill>
                  <a:schemeClr val="accent2"/>
                </a:solidFill>
                <a:latin typeface="微软雅黑" panose="020B0503020204020204" pitchFamily="34" charset="-122"/>
                <a:ea typeface="微软雅黑" panose="020B0503020204020204" pitchFamily="34" charset="-122"/>
                <a:sym typeface="+mn-ea"/>
              </a:rPr>
              <a:t>酸碱类操作时，应注意物料泄漏对人体的腐蚀伤害。</a:t>
            </a:r>
            <a:endParaRPr lang="zh-CN" altLang="zh-CN" sz="1600" b="1">
              <a:solidFill>
                <a:schemeClr val="accent2"/>
              </a:solidFill>
              <a:latin typeface="微软雅黑" panose="020B0503020204020204" pitchFamily="34" charset="-122"/>
              <a:ea typeface="微软雅黑" panose="020B0503020204020204" pitchFamily="34" charset="-122"/>
              <a:sym typeface="+mn-ea"/>
            </a:endParaRPr>
          </a:p>
        </p:txBody>
      </p:sp>
      <p:cxnSp>
        <p:nvCxnSpPr>
          <p:cNvPr id="74" name="Straight Connector 73"/>
          <p:cNvCxnSpPr/>
          <p:nvPr/>
        </p:nvCxnSpPr>
        <p:spPr>
          <a:xfrm>
            <a:off x="25908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55142"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77000" y="1647001"/>
            <a:ext cx="0" cy="1365645"/>
          </a:xfrm>
          <a:prstGeom prst="line">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1" name="Rectangle 30"/>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ectangle 3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3" name="Rectangle 3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Rectangle 33"/>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二、危化品装卸规范</a:t>
            </a:r>
            <a:endParaRPr lang="zh-CN" sz="2000" b="1" dirty="0">
              <a:solidFill>
                <a:srgbClr val="5AAAE4"/>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087870" y="2362835"/>
            <a:ext cx="713105" cy="713105"/>
            <a:chOff x="2023" y="2462"/>
            <a:chExt cx="1916" cy="1916"/>
          </a:xfrm>
        </p:grpSpPr>
        <p:sp>
          <p:nvSpPr>
            <p:cNvPr id="41" name="Oval 40"/>
            <p:cNvSpPr/>
            <p:nvPr/>
          </p:nvSpPr>
          <p:spPr>
            <a:xfrm>
              <a:off x="2023"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7" name="Oval 26"/>
            <p:cNvSpPr/>
            <p:nvPr/>
          </p:nvSpPr>
          <p:spPr>
            <a:xfrm>
              <a:off x="2170" y="2604"/>
              <a:ext cx="1640" cy="164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15" name="组合 14"/>
          <p:cNvGrpSpPr/>
          <p:nvPr/>
        </p:nvGrpSpPr>
        <p:grpSpPr>
          <a:xfrm>
            <a:off x="1287780" y="2369185"/>
            <a:ext cx="706755" cy="706755"/>
            <a:chOff x="10582" y="2462"/>
            <a:chExt cx="1917" cy="1917"/>
          </a:xfrm>
        </p:grpSpPr>
        <p:sp>
          <p:nvSpPr>
            <p:cNvPr id="10" name="Oval 45"/>
            <p:cNvSpPr/>
            <p:nvPr/>
          </p:nvSpPr>
          <p:spPr>
            <a:xfrm>
              <a:off x="10582" y="2462"/>
              <a:ext cx="1917" cy="1917"/>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Oval 38"/>
            <p:cNvSpPr/>
            <p:nvPr/>
          </p:nvSpPr>
          <p:spPr>
            <a:xfrm>
              <a:off x="10729" y="2604"/>
              <a:ext cx="1640" cy="1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20" name="Rectangle 12"/>
          <p:cNvSpPr/>
          <p:nvPr/>
        </p:nvSpPr>
        <p:spPr>
          <a:xfrm>
            <a:off x="73787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1</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22" name="Rectangle 12"/>
          <p:cNvSpPr/>
          <p:nvPr/>
        </p:nvSpPr>
        <p:spPr>
          <a:xfrm>
            <a:off x="265684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2</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37" name="Rectangle 12"/>
          <p:cNvSpPr/>
          <p:nvPr/>
        </p:nvSpPr>
        <p:spPr>
          <a:xfrm>
            <a:off x="4600575"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43" name="Rectangle 12"/>
          <p:cNvSpPr/>
          <p:nvPr/>
        </p:nvSpPr>
        <p:spPr>
          <a:xfrm>
            <a:off x="6536690" y="2379345"/>
            <a:ext cx="1810385" cy="706755"/>
          </a:xfrm>
          <a:prstGeom prst="rect">
            <a:avLst/>
          </a:prstGeom>
        </p:spPr>
        <p:txBody>
          <a:bodyPr wrap="square">
            <a:spAutoFit/>
          </a:bodyPr>
          <a:lstStyle/>
          <a:p>
            <a:pPr algn="ctr" defTabSz="1218565"/>
            <a:r>
              <a:rPr lang="en-US" sz="4000" b="1" dirty="0">
                <a:solidFill>
                  <a:schemeClr val="accent2"/>
                </a:solidFill>
                <a:latin typeface="微软雅黑" panose="020B0503020204020204" pitchFamily="34" charset="-122"/>
                <a:ea typeface="微软雅黑" panose="020B0503020204020204" pitchFamily="34" charset="-122"/>
              </a:rPr>
              <a:t>4</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57" name="下箭头 56"/>
          <p:cNvSpPr/>
          <p:nvPr/>
        </p:nvSpPr>
        <p:spPr>
          <a:xfrm>
            <a:off x="7181215" y="3098800"/>
            <a:ext cx="539115" cy="311785"/>
          </a:xfrm>
          <a:prstGeom prst="downArrow">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 fill="hold"/>
                                        <p:tgtEl>
                                          <p:spTgt spid="34"/>
                                        </p:tgtEl>
                                        <p:attrNameLst>
                                          <p:attrName>ppt_x</p:attrName>
                                        </p:attrNameLst>
                                      </p:cBhvr>
                                      <p:tavLst>
                                        <p:tav tm="0">
                                          <p:val>
                                            <p:strVal val="#ppt_x"/>
                                          </p:val>
                                        </p:tav>
                                        <p:tav tm="100000">
                                          <p:val>
                                            <p:strVal val="#ppt_x"/>
                                          </p:val>
                                        </p:tav>
                                      </p:tavLst>
                                    </p:anim>
                                    <p:anim calcmode="lin" valueType="num">
                                      <p:cBhvr additive="base">
                                        <p:cTn id="8" dur="2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 fill="hold"/>
                                        <p:tgtEl>
                                          <p:spTgt spid="30"/>
                                        </p:tgtEl>
                                        <p:attrNameLst>
                                          <p:attrName>ppt_x</p:attrName>
                                        </p:attrNameLst>
                                      </p:cBhvr>
                                      <p:tavLst>
                                        <p:tav tm="0">
                                          <p:val>
                                            <p:strVal val="#ppt_x"/>
                                          </p:val>
                                        </p:tav>
                                        <p:tav tm="100000">
                                          <p:val>
                                            <p:strVal val="#ppt_x"/>
                                          </p:val>
                                        </p:tav>
                                      </p:tavLst>
                                    </p:anim>
                                    <p:anim calcmode="lin" valueType="num">
                                      <p:cBhvr additive="base">
                                        <p:cTn id="13" dur="2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00" fill="hold"/>
                                        <p:tgtEl>
                                          <p:spTgt spid="31"/>
                                        </p:tgtEl>
                                        <p:attrNameLst>
                                          <p:attrName>ppt_x</p:attrName>
                                        </p:attrNameLst>
                                      </p:cBhvr>
                                      <p:tavLst>
                                        <p:tav tm="0">
                                          <p:val>
                                            <p:strVal val="#ppt_x"/>
                                          </p:val>
                                        </p:tav>
                                        <p:tav tm="100000">
                                          <p:val>
                                            <p:strVal val="#ppt_x"/>
                                          </p:val>
                                        </p:tav>
                                      </p:tavLst>
                                    </p:anim>
                                    <p:anim calcmode="lin" valueType="num">
                                      <p:cBhvr additive="base">
                                        <p:cTn id="18" dur="2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00" fill="hold"/>
                                        <p:tgtEl>
                                          <p:spTgt spid="32"/>
                                        </p:tgtEl>
                                        <p:attrNameLst>
                                          <p:attrName>ppt_x</p:attrName>
                                        </p:attrNameLst>
                                      </p:cBhvr>
                                      <p:tavLst>
                                        <p:tav tm="0">
                                          <p:val>
                                            <p:strVal val="#ppt_x"/>
                                          </p:val>
                                        </p:tav>
                                        <p:tav tm="100000">
                                          <p:val>
                                            <p:strVal val="#ppt_x"/>
                                          </p:val>
                                        </p:tav>
                                      </p:tavLst>
                                    </p:anim>
                                    <p:anim calcmode="lin" valueType="num">
                                      <p:cBhvr additive="base">
                                        <p:cTn id="23" dur="2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 fill="hold"/>
                                        <p:tgtEl>
                                          <p:spTgt spid="33"/>
                                        </p:tgtEl>
                                        <p:attrNameLst>
                                          <p:attrName>ppt_x</p:attrName>
                                        </p:attrNameLst>
                                      </p:cBhvr>
                                      <p:tavLst>
                                        <p:tav tm="0">
                                          <p:val>
                                            <p:strVal val="#ppt_x"/>
                                          </p:val>
                                        </p:tav>
                                        <p:tav tm="100000">
                                          <p:val>
                                            <p:strVal val="#ppt_x"/>
                                          </p:val>
                                        </p:tav>
                                      </p:tavLst>
                                    </p:anim>
                                    <p:anim calcmode="lin" valueType="num">
                                      <p:cBhvr additive="base">
                                        <p:cTn id="28" dur="2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50" fill="hold"/>
                                        <p:tgtEl>
                                          <p:spTgt spid="50"/>
                                        </p:tgtEl>
                                        <p:attrNameLst>
                                          <p:attrName>ppt_w</p:attrName>
                                        </p:attrNameLst>
                                      </p:cBhvr>
                                      <p:tavLst>
                                        <p:tav tm="0">
                                          <p:val>
                                            <p:fltVal val="0"/>
                                          </p:val>
                                        </p:tav>
                                        <p:tav tm="100000">
                                          <p:val>
                                            <p:strVal val="#ppt_w"/>
                                          </p:val>
                                        </p:tav>
                                      </p:tavLst>
                                    </p:anim>
                                    <p:anim calcmode="lin" valueType="num">
                                      <p:cBhvr>
                                        <p:cTn id="34" dur="350" fill="hold"/>
                                        <p:tgtEl>
                                          <p:spTgt spid="50"/>
                                        </p:tgtEl>
                                        <p:attrNameLst>
                                          <p:attrName>ppt_h</p:attrName>
                                        </p:attrNameLst>
                                      </p:cBhvr>
                                      <p:tavLst>
                                        <p:tav tm="0">
                                          <p:val>
                                            <p:fltVal val="0"/>
                                          </p:val>
                                        </p:tav>
                                        <p:tav tm="100000">
                                          <p:val>
                                            <p:strVal val="#ppt_h"/>
                                          </p:val>
                                        </p:tav>
                                      </p:tavLst>
                                    </p:anim>
                                    <p:animEffect transition="in" filter="fade">
                                      <p:cBhvr>
                                        <p:cTn id="35" dur="350"/>
                                        <p:tgtEl>
                                          <p:spTgt spid="50"/>
                                        </p:tgtEl>
                                      </p:cBhvr>
                                    </p:animEffect>
                                  </p:childTnLst>
                                </p:cTn>
                              </p:par>
                              <p:par>
                                <p:cTn id="36" presetID="16" presetClass="entr" presetSubtype="42"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barn(outHorizontal)">
                                      <p:cBhvr>
                                        <p:cTn id="38" dur="35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50" fill="hold"/>
                                        <p:tgtEl>
                                          <p:spTgt spid="52"/>
                                        </p:tgtEl>
                                        <p:attrNameLst>
                                          <p:attrName>ppt_w</p:attrName>
                                        </p:attrNameLst>
                                      </p:cBhvr>
                                      <p:tavLst>
                                        <p:tav tm="0">
                                          <p:val>
                                            <p:fltVal val="0"/>
                                          </p:val>
                                        </p:tav>
                                        <p:tav tm="100000">
                                          <p:val>
                                            <p:strVal val="#ppt_w"/>
                                          </p:val>
                                        </p:tav>
                                      </p:tavLst>
                                    </p:anim>
                                    <p:anim calcmode="lin" valueType="num">
                                      <p:cBhvr>
                                        <p:cTn id="44" dur="350" fill="hold"/>
                                        <p:tgtEl>
                                          <p:spTgt spid="52"/>
                                        </p:tgtEl>
                                        <p:attrNameLst>
                                          <p:attrName>ppt_h</p:attrName>
                                        </p:attrNameLst>
                                      </p:cBhvr>
                                      <p:tavLst>
                                        <p:tav tm="0">
                                          <p:val>
                                            <p:fltVal val="0"/>
                                          </p:val>
                                        </p:tav>
                                        <p:tav tm="100000">
                                          <p:val>
                                            <p:strVal val="#ppt_h"/>
                                          </p:val>
                                        </p:tav>
                                      </p:tavLst>
                                    </p:anim>
                                    <p:animEffect transition="in" filter="fade">
                                      <p:cBhvr>
                                        <p:cTn id="45" dur="350"/>
                                        <p:tgtEl>
                                          <p:spTgt spid="52"/>
                                        </p:tgtEl>
                                      </p:cBhvr>
                                    </p:animEffect>
                                  </p:childTnLst>
                                </p:cTn>
                              </p:par>
                              <p:par>
                                <p:cTn id="46" presetID="16" presetClass="entr" presetSubtype="42"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Horizontal)">
                                      <p:cBhvr>
                                        <p:cTn id="48" dur="35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350" fill="hold"/>
                                        <p:tgtEl>
                                          <p:spTgt spid="53"/>
                                        </p:tgtEl>
                                        <p:attrNameLst>
                                          <p:attrName>ppt_w</p:attrName>
                                        </p:attrNameLst>
                                      </p:cBhvr>
                                      <p:tavLst>
                                        <p:tav tm="0">
                                          <p:val>
                                            <p:fltVal val="0"/>
                                          </p:val>
                                        </p:tav>
                                        <p:tav tm="100000">
                                          <p:val>
                                            <p:strVal val="#ppt_w"/>
                                          </p:val>
                                        </p:tav>
                                      </p:tavLst>
                                    </p:anim>
                                    <p:anim calcmode="lin" valueType="num">
                                      <p:cBhvr>
                                        <p:cTn id="54" dur="350" fill="hold"/>
                                        <p:tgtEl>
                                          <p:spTgt spid="53"/>
                                        </p:tgtEl>
                                        <p:attrNameLst>
                                          <p:attrName>ppt_h</p:attrName>
                                        </p:attrNameLst>
                                      </p:cBhvr>
                                      <p:tavLst>
                                        <p:tav tm="0">
                                          <p:val>
                                            <p:fltVal val="0"/>
                                          </p:val>
                                        </p:tav>
                                        <p:tav tm="100000">
                                          <p:val>
                                            <p:strVal val="#ppt_h"/>
                                          </p:val>
                                        </p:tav>
                                      </p:tavLst>
                                    </p:anim>
                                    <p:animEffect transition="in" filter="fade">
                                      <p:cBhvr>
                                        <p:cTn id="55" dur="350"/>
                                        <p:tgtEl>
                                          <p:spTgt spid="53"/>
                                        </p:tgtEl>
                                      </p:cBhvr>
                                    </p:animEffect>
                                  </p:childTnLst>
                                </p:cTn>
                              </p:par>
                              <p:par>
                                <p:cTn id="56" presetID="16" presetClass="entr" presetSubtype="4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barn(outHorizontal)">
                                      <p:cBhvr>
                                        <p:cTn id="58" dur="35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350" fill="hold"/>
                                        <p:tgtEl>
                                          <p:spTgt spid="51"/>
                                        </p:tgtEl>
                                        <p:attrNameLst>
                                          <p:attrName>ppt_w</p:attrName>
                                        </p:attrNameLst>
                                      </p:cBhvr>
                                      <p:tavLst>
                                        <p:tav tm="0">
                                          <p:val>
                                            <p:fltVal val="0"/>
                                          </p:val>
                                        </p:tav>
                                        <p:tav tm="100000">
                                          <p:val>
                                            <p:strVal val="#ppt_w"/>
                                          </p:val>
                                        </p:tav>
                                      </p:tavLst>
                                    </p:anim>
                                    <p:anim calcmode="lin" valueType="num">
                                      <p:cBhvr>
                                        <p:cTn id="64" dur="350" fill="hold"/>
                                        <p:tgtEl>
                                          <p:spTgt spid="51"/>
                                        </p:tgtEl>
                                        <p:attrNameLst>
                                          <p:attrName>ppt_h</p:attrName>
                                        </p:attrNameLst>
                                      </p:cBhvr>
                                      <p:tavLst>
                                        <p:tav tm="0">
                                          <p:val>
                                            <p:fltVal val="0"/>
                                          </p:val>
                                        </p:tav>
                                        <p:tav tm="100000">
                                          <p:val>
                                            <p:strVal val="#ppt_h"/>
                                          </p:val>
                                        </p:tav>
                                      </p:tavLst>
                                    </p:anim>
                                    <p:animEffect transition="in" filter="fade">
                                      <p:cBhvr>
                                        <p:cTn id="65" dur="35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500"/>
                                        <p:tgtEl>
                                          <p:spTgt spid="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1" grpId="0" bldLvl="0" animBg="1"/>
      <p:bldP spid="52" grpId="0" bldLvl="0" animBg="1"/>
      <p:bldP spid="53" grpId="0" bldLvl="0" animBg="1"/>
      <p:bldP spid="73" grpId="0"/>
      <p:bldP spid="30" grpId="0" bldLvl="0" animBg="1"/>
      <p:bldP spid="31" grpId="0" bldLvl="0" animBg="1"/>
      <p:bldP spid="32" grpId="0" bldLvl="0" animBg="1"/>
      <p:bldP spid="33" grpId="0" bldLvl="0" animBg="1"/>
      <p:bldP spid="34" grpId="0" bldLvl="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59618" y="424899"/>
            <a:ext cx="3630177" cy="1198880"/>
          </a:xfrm>
          <a:prstGeom prst="rect">
            <a:avLst/>
          </a:prstGeom>
          <a:noFill/>
        </p:spPr>
        <p:txBody>
          <a:bodyPr wrap="square" rtlCol="0" anchor="ctr">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0377C1"/>
                </a:solidFill>
                <a:effectLst/>
                <a:uLnTx/>
                <a:uFillTx/>
                <a:latin typeface="思源黑体 CN Bold" panose="020B0800000000000000" pitchFamily="34" charset="-122"/>
                <a:ea typeface="思源黑体 CN Bold" panose="020B0800000000000000" pitchFamily="34" charset="-122"/>
                <a:cs typeface="+mn-cs"/>
              </a:rPr>
              <a:t>PART 3</a:t>
            </a:r>
            <a:endParaRPr kumimoji="0" lang="en-US" altLang="zh-CN" sz="5400" b="0" i="0" u="none" strike="noStrike" kern="1200" cap="none" spc="0" normalizeH="0" baseline="0" noProof="0" dirty="0">
              <a:ln>
                <a:noFill/>
              </a:ln>
              <a:solidFill>
                <a:srgbClr val="0377C1"/>
              </a:solidFill>
              <a:effectLst/>
              <a:uLnTx/>
              <a:uFillTx/>
              <a:latin typeface="微软雅黑" panose="020B0503020204020204" pitchFamily="34" charset="-122"/>
              <a:ea typeface="微软雅黑" panose="020B0503020204020204" pitchFamily="34" charset="-122"/>
              <a:cs typeface="+mn-cs"/>
            </a:endParaRPr>
          </a:p>
        </p:txBody>
      </p:sp>
      <p:sp>
        <p:nvSpPr>
          <p:cNvPr id="3" name="TextBox 3"/>
          <p:cNvSpPr txBox="1"/>
          <p:nvPr/>
        </p:nvSpPr>
        <p:spPr>
          <a:xfrm>
            <a:off x="938530" y="2710180"/>
            <a:ext cx="5969000" cy="768350"/>
          </a:xfrm>
          <a:prstGeom prst="rect">
            <a:avLst/>
          </a:prstGeom>
          <a:noFill/>
        </p:spPr>
        <p:txBody>
          <a:bodyPr wrap="square" rtlCol="0" anchor="ctr">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装卸作业安全管理规定</a:t>
            </a:r>
            <a:endParaRPr kumimoji="0" lang="zh-CN" sz="4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3"/>
          <p:cNvSpPr/>
          <p:nvPr/>
        </p:nvSpPr>
        <p:spPr>
          <a:xfrm>
            <a:off x="957131" y="2011680"/>
            <a:ext cx="2340017"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ounded Rectangle 31"/>
          <p:cNvSpPr/>
          <p:nvPr/>
        </p:nvSpPr>
        <p:spPr>
          <a:xfrm>
            <a:off x="3477260" y="1734185"/>
            <a:ext cx="2340017" cy="2590800"/>
          </a:xfrm>
          <a:prstGeom prst="roundRect">
            <a:avLst>
              <a:gd name="adj" fmla="val 7402"/>
            </a:avLst>
          </a:prstGeom>
          <a:blipFill>
            <a:blip r:embed="rId1"/>
            <a:stretch>
              <a:fillRect/>
            </a:stretch>
          </a:blip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Rounded Rectangle 1"/>
          <p:cNvSpPr/>
          <p:nvPr/>
        </p:nvSpPr>
        <p:spPr>
          <a:xfrm>
            <a:off x="957131" y="1734000"/>
            <a:ext cx="2340017"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69" name="Rounded Rectangle 68"/>
          <p:cNvSpPr/>
          <p:nvPr/>
        </p:nvSpPr>
        <p:spPr>
          <a:xfrm>
            <a:off x="6109549" y="1734000"/>
            <a:ext cx="2340017"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9" name="Oval 98"/>
          <p:cNvSpPr/>
          <p:nvPr/>
        </p:nvSpPr>
        <p:spPr>
          <a:xfrm>
            <a:off x="4962007" y="1777071"/>
            <a:ext cx="126244" cy="12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2" name="Oval 101"/>
          <p:cNvSpPr/>
          <p:nvPr/>
        </p:nvSpPr>
        <p:spPr>
          <a:xfrm>
            <a:off x="5223415" y="2136160"/>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4" name="Oval 103"/>
          <p:cNvSpPr/>
          <p:nvPr/>
        </p:nvSpPr>
        <p:spPr>
          <a:xfrm>
            <a:off x="5110419" y="2050684"/>
            <a:ext cx="71935" cy="71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5" name="Oval 104"/>
          <p:cNvSpPr/>
          <p:nvPr/>
        </p:nvSpPr>
        <p:spPr>
          <a:xfrm>
            <a:off x="5200140" y="1926280"/>
            <a:ext cx="85256" cy="8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6" name="Oval 105"/>
          <p:cNvSpPr/>
          <p:nvPr/>
        </p:nvSpPr>
        <p:spPr>
          <a:xfrm>
            <a:off x="5200348" y="1791424"/>
            <a:ext cx="45719" cy="457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7" name="Oval 106"/>
          <p:cNvSpPr/>
          <p:nvPr/>
        </p:nvSpPr>
        <p:spPr>
          <a:xfrm>
            <a:off x="5184907" y="2280492"/>
            <a:ext cx="108846" cy="1088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1" name="Rectangle 90"/>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2" name="Rectangle 91"/>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3" name="Rectangle 92"/>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4" name="Rectangle 93"/>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5" name="Rectangle 94"/>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8525" y="1069340"/>
            <a:ext cx="3295650" cy="368300"/>
          </a:xfrm>
          <a:prstGeom prst="rect">
            <a:avLst/>
          </a:prstGeom>
          <a:noFill/>
        </p:spPr>
        <p:txBody>
          <a:bodyPr wrap="none" rtlCol="0" anchor="t">
            <a:spAutoFit/>
          </a:bodyPr>
          <a:lstStyle/>
          <a:p>
            <a:r>
              <a:rPr lang="en-US" altLang="zh-CN" b="1">
                <a:solidFill>
                  <a:srgbClr val="000099"/>
                </a:solidFill>
                <a:latin typeface="微软雅黑" panose="020B0503020204020204" pitchFamily="34" charset="-122"/>
                <a:ea typeface="微软雅黑" panose="020B0503020204020204" pitchFamily="34" charset="-122"/>
                <a:sym typeface="+mn-ea"/>
              </a:rPr>
              <a:t>1</a:t>
            </a:r>
            <a:r>
              <a:rPr lang="zh-CN" altLang="en-US" b="1">
                <a:solidFill>
                  <a:srgbClr val="000099"/>
                </a:solidFill>
                <a:latin typeface="微软雅黑" panose="020B0503020204020204" pitchFamily="34" charset="-122"/>
                <a:ea typeface="微软雅黑" panose="020B0503020204020204" pitchFamily="34" charset="-122"/>
                <a:sym typeface="+mn-ea"/>
              </a:rPr>
              <a:t>、分选库装卸安全管理规定：</a:t>
            </a:r>
            <a:endParaRPr lang="zh-CN" altLang="en-US"/>
          </a:p>
        </p:txBody>
      </p:sp>
      <p:sp>
        <p:nvSpPr>
          <p:cNvPr id="26" name="文本框 25"/>
          <p:cNvSpPr txBox="1"/>
          <p:nvPr/>
        </p:nvSpPr>
        <p:spPr>
          <a:xfrm>
            <a:off x="1124585" y="2546985"/>
            <a:ext cx="2064385" cy="866140"/>
          </a:xfrm>
          <a:prstGeom prst="rect">
            <a:avLst/>
          </a:prstGeom>
          <a:noFill/>
        </p:spPr>
        <p:txBody>
          <a:bodyPr wrap="square" rtlCol="0" anchor="t">
            <a:spAutoFit/>
          </a:bodyPr>
          <a:lstStyle/>
          <a:p>
            <a:pPr algn="just" fontAlgn="auto">
              <a:lnSpc>
                <a:spcPct val="120000"/>
              </a:lnSpc>
            </a:pPr>
            <a:r>
              <a:rPr lang="zh-CN" altLang="en-US" sz="1400">
                <a:solidFill>
                  <a:srgbClr val="000099"/>
                </a:solidFill>
                <a:latin typeface="微软雅黑" panose="020B0503020204020204" pitchFamily="34" charset="-122"/>
                <a:ea typeface="微软雅黑" panose="020B0503020204020204" pitchFamily="34" charset="-122"/>
                <a:sym typeface="+mn-ea"/>
              </a:rPr>
              <a:t>驾驶员和现场作业人员按规定穿戴好反光马甲等个人防护用品。</a:t>
            </a:r>
            <a:endParaRPr lang="zh-CN" altLang="en-US" sz="1400">
              <a:solidFill>
                <a:srgbClr val="000099"/>
              </a:solidFill>
              <a:latin typeface="微软雅黑" panose="020B0503020204020204" pitchFamily="34" charset="-122"/>
              <a:ea typeface="微软雅黑" panose="020B0503020204020204" pitchFamily="34" charset="-122"/>
              <a:sym typeface="+mn-ea"/>
            </a:endParaRPr>
          </a:p>
        </p:txBody>
      </p:sp>
      <p:sp>
        <p:nvSpPr>
          <p:cNvPr id="11" name="文本框 10"/>
          <p:cNvSpPr txBox="1"/>
          <p:nvPr/>
        </p:nvSpPr>
        <p:spPr>
          <a:xfrm>
            <a:off x="3623310" y="2546985"/>
            <a:ext cx="2193925" cy="1383030"/>
          </a:xfrm>
          <a:prstGeom prst="rect">
            <a:avLst/>
          </a:prstGeom>
          <a:noFill/>
        </p:spPr>
        <p:txBody>
          <a:bodyPr wrap="square" rtlCol="0" anchor="t">
            <a:spAutoFit/>
          </a:bodyPr>
          <a:lstStyle/>
          <a:p>
            <a:pPr algn="just" eaLnBrk="0" hangingPunct="0">
              <a:lnSpc>
                <a:spcPct val="120000"/>
              </a:lnSpc>
            </a:pPr>
            <a:r>
              <a:rPr lang="zh-CN" altLang="en-US" sz="1400">
                <a:solidFill>
                  <a:schemeClr val="accent2"/>
                </a:solidFill>
                <a:latin typeface="微软雅黑" panose="020B0503020204020204" pitchFamily="34" charset="-122"/>
                <a:ea typeface="微软雅黑" panose="020B0503020204020204" pitchFamily="34" charset="-122"/>
                <a:sym typeface="+mn-ea"/>
              </a:rPr>
              <a:t>完善分选库照明设施，确保车辆装卸时光线良好，每班对车辆油污、粉尘、纸屑清理1次，严格交接班。</a:t>
            </a:r>
            <a:endParaRPr lang="zh-CN" altLang="en-US" sz="1400">
              <a:solidFill>
                <a:schemeClr val="accent2"/>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6203315" y="2546985"/>
            <a:ext cx="2128520" cy="1599565"/>
          </a:xfrm>
          <a:prstGeom prst="rect">
            <a:avLst/>
          </a:prstGeom>
          <a:noFill/>
        </p:spPr>
        <p:txBody>
          <a:bodyPr wrap="square" rtlCol="0" anchor="t">
            <a:spAutoFit/>
          </a:bodyPr>
          <a:lstStyle/>
          <a:p>
            <a:pPr algn="just"/>
            <a:r>
              <a:rPr lang="zh-CN" altLang="en-US" sz="1400">
                <a:solidFill>
                  <a:srgbClr val="000099"/>
                </a:solidFill>
                <a:latin typeface="微软雅黑" panose="020B0503020204020204" pitchFamily="34" charset="-122"/>
                <a:ea typeface="微软雅黑" panose="020B0503020204020204" pitchFamily="34" charset="-122"/>
                <a:sym typeface="+mn-ea"/>
              </a:rPr>
              <a:t>上料车辆推纸时抱夹必须离开地面10厘米，禁止贴地面上推纸，严禁司机、分选库工作人员在上料区玩手机、看书报、听音乐、打电话等与工作无关的事。</a:t>
            </a:r>
            <a:endParaRPr lang="zh-CN" altLang="en-US" sz="1400">
              <a:solidFill>
                <a:srgbClr val="000099"/>
              </a:solidFill>
              <a:latin typeface="微软雅黑" panose="020B0503020204020204" pitchFamily="34" charset="-122"/>
              <a:ea typeface="微软雅黑" panose="020B0503020204020204" pitchFamily="34" charset="-122"/>
            </a:endParaRPr>
          </a:p>
        </p:txBody>
      </p:sp>
      <p:sp>
        <p:nvSpPr>
          <p:cNvPr id="18" name="Rectangle 63"/>
          <p:cNvSpPr/>
          <p:nvPr/>
        </p:nvSpPr>
        <p:spPr>
          <a:xfrm>
            <a:off x="6097456" y="2011680"/>
            <a:ext cx="2340017"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19" name="组合 18"/>
          <p:cNvGrpSpPr/>
          <p:nvPr/>
        </p:nvGrpSpPr>
        <p:grpSpPr>
          <a:xfrm>
            <a:off x="7838440" y="1777365"/>
            <a:ext cx="330835" cy="610870"/>
            <a:chOff x="12344" y="2799"/>
            <a:chExt cx="521" cy="962"/>
          </a:xfrm>
        </p:grpSpPr>
        <p:sp>
          <p:nvSpPr>
            <p:cNvPr id="21" name="Oval 107"/>
            <p:cNvSpPr/>
            <p:nvPr/>
          </p:nvSpPr>
          <p:spPr>
            <a:xfrm>
              <a:off x="12344" y="2799"/>
              <a:ext cx="199" cy="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2" name="Oval 108"/>
            <p:cNvSpPr/>
            <p:nvPr/>
          </p:nvSpPr>
          <p:spPr>
            <a:xfrm>
              <a:off x="12756" y="336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Oval 109"/>
            <p:cNvSpPr/>
            <p:nvPr/>
          </p:nvSpPr>
          <p:spPr>
            <a:xfrm>
              <a:off x="12578" y="3229"/>
              <a:ext cx="113" cy="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Oval 110"/>
            <p:cNvSpPr/>
            <p:nvPr/>
          </p:nvSpPr>
          <p:spPr>
            <a:xfrm>
              <a:off x="12719" y="3034"/>
              <a:ext cx="134" cy="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8" name="Oval 111"/>
            <p:cNvSpPr/>
            <p:nvPr/>
          </p:nvSpPr>
          <p:spPr>
            <a:xfrm>
              <a:off x="12719" y="282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9" name="Oval 112"/>
            <p:cNvSpPr/>
            <p:nvPr/>
          </p:nvSpPr>
          <p:spPr>
            <a:xfrm>
              <a:off x="12695" y="3591"/>
              <a:ext cx="171" cy="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grpSp>
        <p:nvGrpSpPr>
          <p:cNvPr id="30" name="组合 29"/>
          <p:cNvGrpSpPr/>
          <p:nvPr/>
        </p:nvGrpSpPr>
        <p:grpSpPr>
          <a:xfrm>
            <a:off x="2689860" y="1777365"/>
            <a:ext cx="330835" cy="610870"/>
            <a:chOff x="12344" y="2799"/>
            <a:chExt cx="521" cy="962"/>
          </a:xfrm>
        </p:grpSpPr>
        <p:sp>
          <p:nvSpPr>
            <p:cNvPr id="33" name="Oval 107"/>
            <p:cNvSpPr/>
            <p:nvPr/>
          </p:nvSpPr>
          <p:spPr>
            <a:xfrm>
              <a:off x="12344" y="2799"/>
              <a:ext cx="199" cy="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Oval 108"/>
            <p:cNvSpPr/>
            <p:nvPr/>
          </p:nvSpPr>
          <p:spPr>
            <a:xfrm>
              <a:off x="12756" y="336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Oval 109"/>
            <p:cNvSpPr/>
            <p:nvPr/>
          </p:nvSpPr>
          <p:spPr>
            <a:xfrm>
              <a:off x="12578" y="3229"/>
              <a:ext cx="113" cy="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9" name="Oval 110"/>
            <p:cNvSpPr/>
            <p:nvPr/>
          </p:nvSpPr>
          <p:spPr>
            <a:xfrm>
              <a:off x="12719" y="3034"/>
              <a:ext cx="134" cy="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Oval 111"/>
            <p:cNvSpPr/>
            <p:nvPr/>
          </p:nvSpPr>
          <p:spPr>
            <a:xfrm>
              <a:off x="12719" y="282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1" name="Oval 112"/>
            <p:cNvSpPr/>
            <p:nvPr/>
          </p:nvSpPr>
          <p:spPr>
            <a:xfrm>
              <a:off x="12695" y="3591"/>
              <a:ext cx="171" cy="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55" name="文本框 54"/>
          <p:cNvSpPr txBox="1"/>
          <p:nvPr/>
        </p:nvSpPr>
        <p:spPr>
          <a:xfrm>
            <a:off x="1769745" y="2020570"/>
            <a:ext cx="774065" cy="368300"/>
          </a:xfrm>
          <a:prstGeom prst="rect">
            <a:avLst/>
          </a:prstGeom>
          <a:noFill/>
        </p:spPr>
        <p:txBody>
          <a:bodyPr wrap="none" rtlCol="0" anchor="t">
            <a:spAutoFit/>
          </a:bodyPr>
          <a:lstStyle/>
          <a:p>
            <a:r>
              <a:rPr lang="zh-CN" altLang="en-US">
                <a:solidFill>
                  <a:srgbClr val="000099"/>
                </a:solidFill>
                <a:latin typeface="微软雅黑" panose="020B0503020204020204" pitchFamily="34" charset="-122"/>
                <a:ea typeface="微软雅黑" panose="020B0503020204020204" pitchFamily="34" charset="-122"/>
                <a:sym typeface="+mn-ea"/>
              </a:rPr>
              <a:t>（</a:t>
            </a:r>
            <a:r>
              <a:rPr lang="en-US" altLang="zh-CN">
                <a:solidFill>
                  <a:srgbClr val="000099"/>
                </a:solidFill>
                <a:latin typeface="微软雅黑" panose="020B0503020204020204" pitchFamily="34" charset="-122"/>
                <a:ea typeface="微软雅黑" panose="020B0503020204020204" pitchFamily="34" charset="-122"/>
                <a:sym typeface="+mn-ea"/>
              </a:rPr>
              <a:t>1</a:t>
            </a:r>
            <a:r>
              <a:rPr lang="zh-CN" altLang="en-US">
                <a:solidFill>
                  <a:srgbClr val="000099"/>
                </a:solidFill>
                <a:latin typeface="微软雅黑" panose="020B0503020204020204" pitchFamily="34" charset="-122"/>
                <a:ea typeface="微软雅黑" panose="020B0503020204020204" pitchFamily="34" charset="-122"/>
                <a:sym typeface="+mn-ea"/>
              </a:rPr>
              <a:t>）</a:t>
            </a:r>
            <a:endParaRPr lang="zh-CN" altLang="en-US"/>
          </a:p>
        </p:txBody>
      </p:sp>
      <p:sp>
        <p:nvSpPr>
          <p:cNvPr id="56" name="文本框 55"/>
          <p:cNvSpPr txBox="1"/>
          <p:nvPr/>
        </p:nvSpPr>
        <p:spPr>
          <a:xfrm>
            <a:off x="4184650" y="2008505"/>
            <a:ext cx="774065" cy="368300"/>
          </a:xfrm>
          <a:prstGeom prst="rect">
            <a:avLst/>
          </a:prstGeom>
          <a:noFill/>
        </p:spPr>
        <p:txBody>
          <a:bodyPr wrap="none" rtlCol="0" anchor="t">
            <a:spAutoFit/>
          </a:bodyPr>
          <a:lstStyle/>
          <a:p>
            <a:r>
              <a:rPr lang="zh-CN" altLang="en-US">
                <a:solidFill>
                  <a:schemeClr val="accent2"/>
                </a:solidFill>
                <a:latin typeface="微软雅黑" panose="020B0503020204020204" pitchFamily="34" charset="-122"/>
                <a:ea typeface="微软雅黑" panose="020B0503020204020204" pitchFamily="34" charset="-122"/>
                <a:sym typeface="+mn-ea"/>
              </a:rPr>
              <a:t>（</a:t>
            </a:r>
            <a:r>
              <a:rPr lang="en-US" altLang="zh-CN">
                <a:solidFill>
                  <a:schemeClr val="accent2"/>
                </a:solidFill>
                <a:latin typeface="微软雅黑" panose="020B0503020204020204" pitchFamily="34" charset="-122"/>
                <a:ea typeface="微软雅黑" panose="020B0503020204020204" pitchFamily="34" charset="-122"/>
                <a:sym typeface="+mn-ea"/>
              </a:rPr>
              <a:t>2</a:t>
            </a:r>
            <a:r>
              <a:rPr lang="zh-CN" altLang="en-US">
                <a:solidFill>
                  <a:schemeClr val="accent2"/>
                </a:solidFill>
                <a:latin typeface="微软雅黑" panose="020B0503020204020204" pitchFamily="34" charset="-122"/>
                <a:ea typeface="微软雅黑" panose="020B0503020204020204" pitchFamily="34" charset="-122"/>
                <a:sym typeface="+mn-ea"/>
              </a:rPr>
              <a:t>）</a:t>
            </a:r>
            <a:endParaRPr lang="zh-CN" altLang="en-US"/>
          </a:p>
        </p:txBody>
      </p:sp>
      <p:sp>
        <p:nvSpPr>
          <p:cNvPr id="57" name="文本框 56"/>
          <p:cNvSpPr txBox="1"/>
          <p:nvPr/>
        </p:nvSpPr>
        <p:spPr>
          <a:xfrm>
            <a:off x="6880225" y="2008505"/>
            <a:ext cx="774065" cy="368300"/>
          </a:xfrm>
          <a:prstGeom prst="rect">
            <a:avLst/>
          </a:prstGeom>
          <a:noFill/>
        </p:spPr>
        <p:txBody>
          <a:bodyPr wrap="none" rtlCol="0" anchor="t">
            <a:spAutoFit/>
          </a:bodyPr>
          <a:lstStyle/>
          <a:p>
            <a:r>
              <a:rPr lang="zh-CN" altLang="en-US">
                <a:solidFill>
                  <a:srgbClr val="000099"/>
                </a:solidFill>
                <a:latin typeface="微软雅黑" panose="020B0503020204020204" pitchFamily="34" charset="-122"/>
                <a:ea typeface="微软雅黑" panose="020B0503020204020204" pitchFamily="34" charset="-122"/>
                <a:sym typeface="+mn-ea"/>
              </a:rPr>
              <a:t>（3）</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 fill="hold"/>
                                        <p:tgtEl>
                                          <p:spTgt spid="95"/>
                                        </p:tgtEl>
                                        <p:attrNameLst>
                                          <p:attrName>ppt_x</p:attrName>
                                        </p:attrNameLst>
                                      </p:cBhvr>
                                      <p:tavLst>
                                        <p:tav tm="0">
                                          <p:val>
                                            <p:strVal val="#ppt_x"/>
                                          </p:val>
                                        </p:tav>
                                        <p:tav tm="100000">
                                          <p:val>
                                            <p:strVal val="#ppt_x"/>
                                          </p:val>
                                        </p:tav>
                                      </p:tavLst>
                                    </p:anim>
                                    <p:anim calcmode="lin" valueType="num">
                                      <p:cBhvr additive="base">
                                        <p:cTn id="8" dur="2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200" fill="hold"/>
                                        <p:tgtEl>
                                          <p:spTgt spid="91"/>
                                        </p:tgtEl>
                                        <p:attrNameLst>
                                          <p:attrName>ppt_x</p:attrName>
                                        </p:attrNameLst>
                                      </p:cBhvr>
                                      <p:tavLst>
                                        <p:tav tm="0">
                                          <p:val>
                                            <p:strVal val="#ppt_x"/>
                                          </p:val>
                                        </p:tav>
                                        <p:tav tm="100000">
                                          <p:val>
                                            <p:strVal val="#ppt_x"/>
                                          </p:val>
                                        </p:tav>
                                      </p:tavLst>
                                    </p:anim>
                                    <p:anim calcmode="lin" valueType="num">
                                      <p:cBhvr additive="base">
                                        <p:cTn id="13" dur="200" fill="hold"/>
                                        <p:tgtEl>
                                          <p:spTgt spid="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200" fill="hold"/>
                                        <p:tgtEl>
                                          <p:spTgt spid="92"/>
                                        </p:tgtEl>
                                        <p:attrNameLst>
                                          <p:attrName>ppt_x</p:attrName>
                                        </p:attrNameLst>
                                      </p:cBhvr>
                                      <p:tavLst>
                                        <p:tav tm="0">
                                          <p:val>
                                            <p:strVal val="#ppt_x"/>
                                          </p:val>
                                        </p:tav>
                                        <p:tav tm="100000">
                                          <p:val>
                                            <p:strVal val="#ppt_x"/>
                                          </p:val>
                                        </p:tav>
                                      </p:tavLst>
                                    </p:anim>
                                    <p:anim calcmode="lin" valueType="num">
                                      <p:cBhvr additive="base">
                                        <p:cTn id="18" dur="200" fill="hold"/>
                                        <p:tgtEl>
                                          <p:spTgt spid="9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200" fill="hold"/>
                                        <p:tgtEl>
                                          <p:spTgt spid="93"/>
                                        </p:tgtEl>
                                        <p:attrNameLst>
                                          <p:attrName>ppt_x</p:attrName>
                                        </p:attrNameLst>
                                      </p:cBhvr>
                                      <p:tavLst>
                                        <p:tav tm="0">
                                          <p:val>
                                            <p:strVal val="#ppt_x"/>
                                          </p:val>
                                        </p:tav>
                                        <p:tav tm="100000">
                                          <p:val>
                                            <p:strVal val="#ppt_x"/>
                                          </p:val>
                                        </p:tav>
                                      </p:tavLst>
                                    </p:anim>
                                    <p:anim calcmode="lin" valueType="num">
                                      <p:cBhvr additive="base">
                                        <p:cTn id="23" dur="200" fill="hold"/>
                                        <p:tgtEl>
                                          <p:spTgt spid="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200" fill="hold"/>
                                        <p:tgtEl>
                                          <p:spTgt spid="94"/>
                                        </p:tgtEl>
                                        <p:attrNameLst>
                                          <p:attrName>ppt_x</p:attrName>
                                        </p:attrNameLst>
                                      </p:cBhvr>
                                      <p:tavLst>
                                        <p:tav tm="0">
                                          <p:val>
                                            <p:strVal val="#ppt_x"/>
                                          </p:val>
                                        </p:tav>
                                        <p:tav tm="100000">
                                          <p:val>
                                            <p:strVal val="#ppt_x"/>
                                          </p:val>
                                        </p:tav>
                                      </p:tavLst>
                                    </p:anim>
                                    <p:anim calcmode="lin" valueType="num">
                                      <p:cBhvr additive="base">
                                        <p:cTn id="28" dur="2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300" fill="hold"/>
                                        <p:tgtEl>
                                          <p:spTgt spid="2"/>
                                        </p:tgtEl>
                                        <p:attrNameLst>
                                          <p:attrName>ppt_x</p:attrName>
                                        </p:attrNameLst>
                                      </p:cBhvr>
                                      <p:tavLst>
                                        <p:tav tm="0">
                                          <p:val>
                                            <p:strVal val="0-#ppt_w/2"/>
                                          </p:val>
                                        </p:tav>
                                        <p:tav tm="100000">
                                          <p:val>
                                            <p:strVal val="#ppt_x"/>
                                          </p:val>
                                        </p:tav>
                                      </p:tavLst>
                                    </p:anim>
                                    <p:anim calcmode="lin" valueType="num">
                                      <p:cBhvr additive="base">
                                        <p:cTn id="34"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300" fill="hold"/>
                                        <p:tgtEl>
                                          <p:spTgt spid="32"/>
                                        </p:tgtEl>
                                        <p:attrNameLst>
                                          <p:attrName>ppt_x</p:attrName>
                                        </p:attrNameLst>
                                      </p:cBhvr>
                                      <p:tavLst>
                                        <p:tav tm="0">
                                          <p:val>
                                            <p:strVal val="#ppt_x"/>
                                          </p:val>
                                        </p:tav>
                                        <p:tav tm="100000">
                                          <p:val>
                                            <p:strVal val="#ppt_x"/>
                                          </p:val>
                                        </p:tav>
                                      </p:tavLst>
                                    </p:anim>
                                    <p:anim calcmode="lin" valueType="num">
                                      <p:cBhvr additive="base">
                                        <p:cTn id="40" dur="3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150" fill="hold"/>
                                        <p:tgtEl>
                                          <p:spTgt spid="99"/>
                                        </p:tgtEl>
                                        <p:attrNameLst>
                                          <p:attrName>ppt_x</p:attrName>
                                        </p:attrNameLst>
                                      </p:cBhvr>
                                      <p:tavLst>
                                        <p:tav tm="0">
                                          <p:val>
                                            <p:strVal val="1+#ppt_w/2"/>
                                          </p:val>
                                        </p:tav>
                                        <p:tav tm="100000">
                                          <p:val>
                                            <p:strVal val="#ppt_x"/>
                                          </p:val>
                                        </p:tav>
                                      </p:tavLst>
                                    </p:anim>
                                    <p:anim calcmode="lin" valueType="num">
                                      <p:cBhvr additive="base">
                                        <p:cTn id="45" dur="150" fill="hold"/>
                                        <p:tgtEl>
                                          <p:spTgt spid="9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grpId="0" nodeType="after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additive="base">
                                        <p:cTn id="49" dur="150" fill="hold"/>
                                        <p:tgtEl>
                                          <p:spTgt spid="102"/>
                                        </p:tgtEl>
                                        <p:attrNameLst>
                                          <p:attrName>ppt_x</p:attrName>
                                        </p:attrNameLst>
                                      </p:cBhvr>
                                      <p:tavLst>
                                        <p:tav tm="0">
                                          <p:val>
                                            <p:strVal val="1+#ppt_w/2"/>
                                          </p:val>
                                        </p:tav>
                                        <p:tav tm="100000">
                                          <p:val>
                                            <p:strVal val="#ppt_x"/>
                                          </p:val>
                                        </p:tav>
                                      </p:tavLst>
                                    </p:anim>
                                    <p:anim calcmode="lin" valueType="num">
                                      <p:cBhvr additive="base">
                                        <p:cTn id="50" dur="150" fill="hold"/>
                                        <p:tgtEl>
                                          <p:spTgt spid="10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additive="base">
                                        <p:cTn id="54" dur="150" fill="hold"/>
                                        <p:tgtEl>
                                          <p:spTgt spid="104"/>
                                        </p:tgtEl>
                                        <p:attrNameLst>
                                          <p:attrName>ppt_x</p:attrName>
                                        </p:attrNameLst>
                                      </p:cBhvr>
                                      <p:tavLst>
                                        <p:tav tm="0">
                                          <p:val>
                                            <p:strVal val="1+#ppt_w/2"/>
                                          </p:val>
                                        </p:tav>
                                        <p:tav tm="100000">
                                          <p:val>
                                            <p:strVal val="#ppt_x"/>
                                          </p:val>
                                        </p:tav>
                                      </p:tavLst>
                                    </p:anim>
                                    <p:anim calcmode="lin" valueType="num">
                                      <p:cBhvr additive="base">
                                        <p:cTn id="55" dur="150" fill="hold"/>
                                        <p:tgtEl>
                                          <p:spTgt spid="104"/>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2" fill="hold" grpId="0" nodeType="after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additive="base">
                                        <p:cTn id="59" dur="150" fill="hold"/>
                                        <p:tgtEl>
                                          <p:spTgt spid="105"/>
                                        </p:tgtEl>
                                        <p:attrNameLst>
                                          <p:attrName>ppt_x</p:attrName>
                                        </p:attrNameLst>
                                      </p:cBhvr>
                                      <p:tavLst>
                                        <p:tav tm="0">
                                          <p:val>
                                            <p:strVal val="1+#ppt_w/2"/>
                                          </p:val>
                                        </p:tav>
                                        <p:tav tm="100000">
                                          <p:val>
                                            <p:strVal val="#ppt_x"/>
                                          </p:val>
                                        </p:tav>
                                      </p:tavLst>
                                    </p:anim>
                                    <p:anim calcmode="lin" valueType="num">
                                      <p:cBhvr additive="base">
                                        <p:cTn id="60" dur="150" fill="hold"/>
                                        <p:tgtEl>
                                          <p:spTgt spid="105"/>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 calcmode="lin" valueType="num">
                                      <p:cBhvr additive="base">
                                        <p:cTn id="64" dur="150" fill="hold"/>
                                        <p:tgtEl>
                                          <p:spTgt spid="106"/>
                                        </p:tgtEl>
                                        <p:attrNameLst>
                                          <p:attrName>ppt_x</p:attrName>
                                        </p:attrNameLst>
                                      </p:cBhvr>
                                      <p:tavLst>
                                        <p:tav tm="0">
                                          <p:val>
                                            <p:strVal val="1+#ppt_w/2"/>
                                          </p:val>
                                        </p:tav>
                                        <p:tav tm="100000">
                                          <p:val>
                                            <p:strVal val="#ppt_x"/>
                                          </p:val>
                                        </p:tav>
                                      </p:tavLst>
                                    </p:anim>
                                    <p:anim calcmode="lin" valueType="num">
                                      <p:cBhvr additive="base">
                                        <p:cTn id="65" dur="150" fill="hold"/>
                                        <p:tgtEl>
                                          <p:spTgt spid="106"/>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2" presetClass="entr" presetSubtype="2"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150" fill="hold"/>
                                        <p:tgtEl>
                                          <p:spTgt spid="107"/>
                                        </p:tgtEl>
                                        <p:attrNameLst>
                                          <p:attrName>ppt_x</p:attrName>
                                        </p:attrNameLst>
                                      </p:cBhvr>
                                      <p:tavLst>
                                        <p:tav tm="0">
                                          <p:val>
                                            <p:strVal val="1+#ppt_w/2"/>
                                          </p:val>
                                        </p:tav>
                                        <p:tav tm="100000">
                                          <p:val>
                                            <p:strVal val="#ppt_x"/>
                                          </p:val>
                                        </p:tav>
                                      </p:tavLst>
                                    </p:anim>
                                    <p:anim calcmode="lin" valueType="num">
                                      <p:cBhvr additive="base">
                                        <p:cTn id="70" dur="15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300" fill="hold"/>
                                        <p:tgtEl>
                                          <p:spTgt spid="69"/>
                                        </p:tgtEl>
                                        <p:attrNameLst>
                                          <p:attrName>ppt_x</p:attrName>
                                        </p:attrNameLst>
                                      </p:cBhvr>
                                      <p:tavLst>
                                        <p:tav tm="0">
                                          <p:val>
                                            <p:strVal val="1+#ppt_w/2"/>
                                          </p:val>
                                        </p:tav>
                                        <p:tav tm="100000">
                                          <p:val>
                                            <p:strVal val="#ppt_x"/>
                                          </p:val>
                                        </p:tav>
                                      </p:tavLst>
                                    </p:anim>
                                    <p:anim calcmode="lin" valueType="num">
                                      <p:cBhvr additive="base">
                                        <p:cTn id="76" dur="3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2" grpId="0" bldLvl="0" animBg="1"/>
      <p:bldP spid="69" grpId="0" bldLvl="0" animBg="1"/>
      <p:bldP spid="99" grpId="0" bldLvl="0" animBg="1"/>
      <p:bldP spid="102" grpId="0" bldLvl="0" animBg="1"/>
      <p:bldP spid="104" grpId="0" bldLvl="0" animBg="1"/>
      <p:bldP spid="105" grpId="0" bldLvl="0" animBg="1"/>
      <p:bldP spid="106" grpId="0" bldLvl="0" animBg="1"/>
      <p:bldP spid="107" grpId="0" bldLvl="0" animBg="1"/>
      <p:bldP spid="91" grpId="0" bldLvl="0" animBg="1"/>
      <p:bldP spid="92" grpId="0" bldLvl="0" animBg="1"/>
      <p:bldP spid="93" grpId="0" bldLvl="0" animBg="1"/>
      <p:bldP spid="94" grpId="0" bldLvl="0" animBg="1"/>
      <p:bldP spid="95" grpId="0" bldLvl="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3"/>
          <p:cNvSpPr/>
          <p:nvPr/>
        </p:nvSpPr>
        <p:spPr>
          <a:xfrm>
            <a:off x="957131" y="2011680"/>
            <a:ext cx="3060023" cy="365125"/>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 name="Rounded Rectangle 1"/>
          <p:cNvSpPr/>
          <p:nvPr/>
        </p:nvSpPr>
        <p:spPr>
          <a:xfrm>
            <a:off x="957131" y="1734000"/>
            <a:ext cx="3060023" cy="2590800"/>
          </a:xfrm>
          <a:prstGeom prst="roundRect">
            <a:avLst>
              <a:gd name="adj" fmla="val 7402"/>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2" name="Rounded Rectangle 31"/>
          <p:cNvSpPr/>
          <p:nvPr/>
        </p:nvSpPr>
        <p:spPr>
          <a:xfrm>
            <a:off x="4735195" y="1734185"/>
            <a:ext cx="3079115" cy="2590800"/>
          </a:xfrm>
          <a:prstGeom prst="roundRect">
            <a:avLst>
              <a:gd name="adj" fmla="val 7402"/>
            </a:avLst>
          </a:prstGeom>
          <a:blipFill>
            <a:blip r:embed="rId1"/>
            <a:stretch>
              <a:fillRect/>
            </a:stretch>
          </a:blip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nvGrpSpPr>
          <p:cNvPr id="4" name="组合 3"/>
          <p:cNvGrpSpPr/>
          <p:nvPr/>
        </p:nvGrpSpPr>
        <p:grpSpPr>
          <a:xfrm>
            <a:off x="7118985" y="1777365"/>
            <a:ext cx="330835" cy="610870"/>
            <a:chOff x="7814" y="2799"/>
            <a:chExt cx="521" cy="962"/>
          </a:xfrm>
        </p:grpSpPr>
        <p:sp>
          <p:nvSpPr>
            <p:cNvPr id="99" name="Oval 98"/>
            <p:cNvSpPr/>
            <p:nvPr/>
          </p:nvSpPr>
          <p:spPr>
            <a:xfrm>
              <a:off x="7814" y="2799"/>
              <a:ext cx="199" cy="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2" name="Oval 101"/>
            <p:cNvSpPr/>
            <p:nvPr/>
          </p:nvSpPr>
          <p:spPr>
            <a:xfrm>
              <a:off x="8226" y="336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4" name="Oval 103"/>
            <p:cNvSpPr/>
            <p:nvPr/>
          </p:nvSpPr>
          <p:spPr>
            <a:xfrm>
              <a:off x="8048" y="3229"/>
              <a:ext cx="113" cy="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5" name="Oval 104"/>
            <p:cNvSpPr/>
            <p:nvPr/>
          </p:nvSpPr>
          <p:spPr>
            <a:xfrm>
              <a:off x="8189" y="3034"/>
              <a:ext cx="134" cy="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6" name="Oval 105"/>
            <p:cNvSpPr/>
            <p:nvPr/>
          </p:nvSpPr>
          <p:spPr>
            <a:xfrm>
              <a:off x="8190" y="282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7" name="Oval 106"/>
            <p:cNvSpPr/>
            <p:nvPr/>
          </p:nvSpPr>
          <p:spPr>
            <a:xfrm>
              <a:off x="8165" y="3591"/>
              <a:ext cx="171" cy="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91" name="Rectangle 90"/>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2" name="Rectangle 91"/>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3" name="Rectangle 92"/>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4" name="Rectangle 93"/>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95" name="Rectangle 94"/>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8525" y="1069340"/>
            <a:ext cx="3295650" cy="368300"/>
          </a:xfrm>
          <a:prstGeom prst="rect">
            <a:avLst/>
          </a:prstGeom>
          <a:noFill/>
        </p:spPr>
        <p:txBody>
          <a:bodyPr wrap="none" rtlCol="0" anchor="t">
            <a:spAutoFit/>
          </a:bodyPr>
          <a:lstStyle/>
          <a:p>
            <a:r>
              <a:rPr lang="en-US" altLang="zh-CN" b="1">
                <a:solidFill>
                  <a:srgbClr val="000099"/>
                </a:solidFill>
                <a:latin typeface="微软雅黑" panose="020B0503020204020204" pitchFamily="34" charset="-122"/>
                <a:ea typeface="微软雅黑" panose="020B0503020204020204" pitchFamily="34" charset="-122"/>
                <a:sym typeface="+mn-ea"/>
              </a:rPr>
              <a:t>1</a:t>
            </a:r>
            <a:r>
              <a:rPr lang="zh-CN" altLang="en-US" b="1">
                <a:solidFill>
                  <a:srgbClr val="000099"/>
                </a:solidFill>
                <a:latin typeface="微软雅黑" panose="020B0503020204020204" pitchFamily="34" charset="-122"/>
                <a:ea typeface="微软雅黑" panose="020B0503020204020204" pitchFamily="34" charset="-122"/>
                <a:sym typeface="+mn-ea"/>
              </a:rPr>
              <a:t>、分选库装卸安全管理规定：</a:t>
            </a:r>
            <a:endParaRPr lang="zh-CN" altLang="en-US"/>
          </a:p>
        </p:txBody>
      </p:sp>
      <p:grpSp>
        <p:nvGrpSpPr>
          <p:cNvPr id="30" name="组合 29"/>
          <p:cNvGrpSpPr/>
          <p:nvPr/>
        </p:nvGrpSpPr>
        <p:grpSpPr>
          <a:xfrm>
            <a:off x="3373120" y="1777365"/>
            <a:ext cx="330835" cy="610870"/>
            <a:chOff x="12344" y="2799"/>
            <a:chExt cx="521" cy="962"/>
          </a:xfrm>
        </p:grpSpPr>
        <p:sp>
          <p:nvSpPr>
            <p:cNvPr id="33" name="Oval 107"/>
            <p:cNvSpPr/>
            <p:nvPr/>
          </p:nvSpPr>
          <p:spPr>
            <a:xfrm>
              <a:off x="12344" y="2799"/>
              <a:ext cx="199" cy="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34" name="Oval 108"/>
            <p:cNvSpPr/>
            <p:nvPr/>
          </p:nvSpPr>
          <p:spPr>
            <a:xfrm>
              <a:off x="12756" y="336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8" name="Oval 109"/>
            <p:cNvSpPr/>
            <p:nvPr/>
          </p:nvSpPr>
          <p:spPr>
            <a:xfrm>
              <a:off x="12578" y="3229"/>
              <a:ext cx="113" cy="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49" name="Oval 110"/>
            <p:cNvSpPr/>
            <p:nvPr/>
          </p:nvSpPr>
          <p:spPr>
            <a:xfrm>
              <a:off x="12719" y="3034"/>
              <a:ext cx="134" cy="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0" name="Oval 111"/>
            <p:cNvSpPr/>
            <p:nvPr/>
          </p:nvSpPr>
          <p:spPr>
            <a:xfrm>
              <a:off x="12719" y="282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51" name="Oval 112"/>
            <p:cNvSpPr/>
            <p:nvPr/>
          </p:nvSpPr>
          <p:spPr>
            <a:xfrm>
              <a:off x="12695" y="3591"/>
              <a:ext cx="171" cy="1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sp>
        <p:nvSpPr>
          <p:cNvPr id="57" name="文本框 56"/>
          <p:cNvSpPr txBox="1"/>
          <p:nvPr/>
        </p:nvSpPr>
        <p:spPr>
          <a:xfrm>
            <a:off x="2113915" y="1993265"/>
            <a:ext cx="774065" cy="368300"/>
          </a:xfrm>
          <a:prstGeom prst="rect">
            <a:avLst/>
          </a:prstGeom>
          <a:noFill/>
        </p:spPr>
        <p:txBody>
          <a:bodyPr wrap="none" rtlCol="0" anchor="t">
            <a:spAutoFit/>
          </a:bodyPr>
          <a:lstStyle/>
          <a:p>
            <a:r>
              <a:rPr lang="zh-CN" altLang="en-US">
                <a:solidFill>
                  <a:srgbClr val="000099"/>
                </a:solidFill>
                <a:latin typeface="微软雅黑" panose="020B0503020204020204" pitchFamily="34" charset="-122"/>
                <a:ea typeface="微软雅黑" panose="020B0503020204020204" pitchFamily="34" charset="-122"/>
                <a:sym typeface="+mn-ea"/>
              </a:rPr>
              <a:t>（</a:t>
            </a:r>
            <a:r>
              <a:rPr lang="en-US" altLang="zh-CN">
                <a:solidFill>
                  <a:srgbClr val="000099"/>
                </a:solidFill>
                <a:latin typeface="微软雅黑" panose="020B0503020204020204" pitchFamily="34" charset="-122"/>
                <a:ea typeface="微软雅黑" panose="020B0503020204020204" pitchFamily="34" charset="-122"/>
                <a:sym typeface="+mn-ea"/>
              </a:rPr>
              <a:t>4</a:t>
            </a:r>
            <a:r>
              <a:rPr lang="zh-CN" altLang="en-US">
                <a:solidFill>
                  <a:srgbClr val="000099"/>
                </a:solidFill>
                <a:latin typeface="微软雅黑" panose="020B0503020204020204" pitchFamily="34" charset="-122"/>
                <a:ea typeface="微软雅黑" panose="020B0503020204020204" pitchFamily="34" charset="-122"/>
                <a:sym typeface="+mn-ea"/>
              </a:rPr>
              <a:t>）</a:t>
            </a:r>
            <a:endParaRPr lang="zh-CN" altLang="en-US"/>
          </a:p>
        </p:txBody>
      </p:sp>
      <p:sp>
        <p:nvSpPr>
          <p:cNvPr id="5" name="文本框 4"/>
          <p:cNvSpPr txBox="1"/>
          <p:nvPr/>
        </p:nvSpPr>
        <p:spPr>
          <a:xfrm>
            <a:off x="5908675" y="2008505"/>
            <a:ext cx="774065" cy="368300"/>
          </a:xfrm>
          <a:prstGeom prst="rect">
            <a:avLst/>
          </a:prstGeom>
          <a:noFill/>
        </p:spPr>
        <p:txBody>
          <a:bodyPr wrap="none" rtlCol="0" anchor="t">
            <a:spAutoFit/>
          </a:bodyPr>
          <a:lstStyle/>
          <a:p>
            <a:r>
              <a:rPr lang="zh-CN" altLang="en-US">
                <a:solidFill>
                  <a:schemeClr val="accent2"/>
                </a:solidFill>
                <a:latin typeface="微软雅黑" panose="020B0503020204020204" pitchFamily="34" charset="-122"/>
                <a:ea typeface="微软雅黑" panose="020B0503020204020204" pitchFamily="34" charset="-122"/>
                <a:sym typeface="+mn-ea"/>
              </a:rPr>
              <a:t>（</a:t>
            </a:r>
            <a:r>
              <a:rPr lang="en-US" altLang="zh-CN">
                <a:solidFill>
                  <a:schemeClr val="accent2"/>
                </a:solidFill>
                <a:latin typeface="微软雅黑" panose="020B0503020204020204" pitchFamily="34" charset="-122"/>
                <a:ea typeface="微软雅黑" panose="020B0503020204020204" pitchFamily="34" charset="-122"/>
                <a:sym typeface="+mn-ea"/>
              </a:rPr>
              <a:t>5</a:t>
            </a:r>
            <a:r>
              <a:rPr lang="zh-CN" altLang="en-US">
                <a:solidFill>
                  <a:schemeClr val="accent2"/>
                </a:solidFill>
                <a:latin typeface="微软雅黑" panose="020B0503020204020204" pitchFamily="34" charset="-122"/>
                <a:ea typeface="微软雅黑" panose="020B0503020204020204" pitchFamily="34" charset="-122"/>
                <a:sym typeface="+mn-ea"/>
              </a:rPr>
              <a:t>）</a:t>
            </a:r>
            <a:endParaRPr lang="zh-CN" altLang="en-US"/>
          </a:p>
        </p:txBody>
      </p:sp>
      <p:sp>
        <p:nvSpPr>
          <p:cNvPr id="6" name="文本框 5"/>
          <p:cNvSpPr txBox="1"/>
          <p:nvPr/>
        </p:nvSpPr>
        <p:spPr>
          <a:xfrm>
            <a:off x="1176655" y="2388870"/>
            <a:ext cx="2678430" cy="1060450"/>
          </a:xfrm>
          <a:prstGeom prst="rect">
            <a:avLst/>
          </a:prstGeom>
          <a:noFill/>
        </p:spPr>
        <p:txBody>
          <a:bodyPr wrap="square" rtlCol="0" anchor="t">
            <a:spAutoFit/>
          </a:bodyPr>
          <a:lstStyle/>
          <a:p>
            <a:pPr algn="just" fontAlgn="auto">
              <a:lnSpc>
                <a:spcPct val="150000"/>
              </a:lnSpc>
            </a:pPr>
            <a:r>
              <a:rPr lang="zh-CN" altLang="en-US" sz="1400">
                <a:solidFill>
                  <a:srgbClr val="000099"/>
                </a:solidFill>
                <a:latin typeface="微软雅黑" panose="020B0503020204020204" pitchFamily="34" charset="-122"/>
                <a:ea typeface="微软雅黑" panose="020B0503020204020204" pitchFamily="34" charset="-122"/>
                <a:sym typeface="+mn-ea"/>
              </a:rPr>
              <a:t>司机备料时只许抱单个纸包，上料区严禁废纸堆积，阻碍司机视线，严禁用装载机上料作业。</a:t>
            </a:r>
            <a:endParaRPr lang="zh-CN" altLang="en-US" sz="1400">
              <a:solidFill>
                <a:srgbClr val="000099"/>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840605" y="2388870"/>
            <a:ext cx="2868295" cy="1598295"/>
          </a:xfrm>
          <a:prstGeom prst="rect">
            <a:avLst/>
          </a:prstGeom>
          <a:noFill/>
        </p:spPr>
        <p:txBody>
          <a:bodyPr wrap="square" rtlCol="0" anchor="t">
            <a:spAutoFit/>
          </a:bodyPr>
          <a:lstStyle/>
          <a:p>
            <a:pPr fontAlgn="auto">
              <a:lnSpc>
                <a:spcPct val="140000"/>
              </a:lnSpc>
            </a:pPr>
            <a:r>
              <a:rPr lang="zh-CN" altLang="en-US" sz="1400">
                <a:solidFill>
                  <a:schemeClr val="accent2"/>
                </a:solidFill>
                <a:latin typeface="微软雅黑" panose="020B0503020204020204" pitchFamily="34" charset="-122"/>
                <a:ea typeface="微软雅黑" panose="020B0503020204020204" pitchFamily="34" charset="-122"/>
                <a:sym typeface="+mn-ea"/>
              </a:rPr>
              <a:t>分选库划分明显的分选、上料区域，人员必须在规定区域内作业，不得串岗进入其它区域；剪铁丝人员工作完成后，由带班人员确认全部撤离后，发出信号通知车辆开始作业。</a:t>
            </a:r>
            <a:endParaRPr lang="zh-CN" altLang="en-US" sz="140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200" fill="hold"/>
                                        <p:tgtEl>
                                          <p:spTgt spid="95"/>
                                        </p:tgtEl>
                                        <p:attrNameLst>
                                          <p:attrName>ppt_x</p:attrName>
                                        </p:attrNameLst>
                                      </p:cBhvr>
                                      <p:tavLst>
                                        <p:tav tm="0">
                                          <p:val>
                                            <p:strVal val="#ppt_x"/>
                                          </p:val>
                                        </p:tav>
                                        <p:tav tm="100000">
                                          <p:val>
                                            <p:strVal val="#ppt_x"/>
                                          </p:val>
                                        </p:tav>
                                      </p:tavLst>
                                    </p:anim>
                                    <p:anim calcmode="lin" valueType="num">
                                      <p:cBhvr additive="base">
                                        <p:cTn id="8" dur="2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200" fill="hold"/>
                                        <p:tgtEl>
                                          <p:spTgt spid="91"/>
                                        </p:tgtEl>
                                        <p:attrNameLst>
                                          <p:attrName>ppt_x</p:attrName>
                                        </p:attrNameLst>
                                      </p:cBhvr>
                                      <p:tavLst>
                                        <p:tav tm="0">
                                          <p:val>
                                            <p:strVal val="#ppt_x"/>
                                          </p:val>
                                        </p:tav>
                                        <p:tav tm="100000">
                                          <p:val>
                                            <p:strVal val="#ppt_x"/>
                                          </p:val>
                                        </p:tav>
                                      </p:tavLst>
                                    </p:anim>
                                    <p:anim calcmode="lin" valueType="num">
                                      <p:cBhvr additive="base">
                                        <p:cTn id="13" dur="200" fill="hold"/>
                                        <p:tgtEl>
                                          <p:spTgt spid="9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200" fill="hold"/>
                                        <p:tgtEl>
                                          <p:spTgt spid="92"/>
                                        </p:tgtEl>
                                        <p:attrNameLst>
                                          <p:attrName>ppt_x</p:attrName>
                                        </p:attrNameLst>
                                      </p:cBhvr>
                                      <p:tavLst>
                                        <p:tav tm="0">
                                          <p:val>
                                            <p:strVal val="#ppt_x"/>
                                          </p:val>
                                        </p:tav>
                                        <p:tav tm="100000">
                                          <p:val>
                                            <p:strVal val="#ppt_x"/>
                                          </p:val>
                                        </p:tav>
                                      </p:tavLst>
                                    </p:anim>
                                    <p:anim calcmode="lin" valueType="num">
                                      <p:cBhvr additive="base">
                                        <p:cTn id="18" dur="200" fill="hold"/>
                                        <p:tgtEl>
                                          <p:spTgt spid="9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200" fill="hold"/>
                                        <p:tgtEl>
                                          <p:spTgt spid="93"/>
                                        </p:tgtEl>
                                        <p:attrNameLst>
                                          <p:attrName>ppt_x</p:attrName>
                                        </p:attrNameLst>
                                      </p:cBhvr>
                                      <p:tavLst>
                                        <p:tav tm="0">
                                          <p:val>
                                            <p:strVal val="#ppt_x"/>
                                          </p:val>
                                        </p:tav>
                                        <p:tav tm="100000">
                                          <p:val>
                                            <p:strVal val="#ppt_x"/>
                                          </p:val>
                                        </p:tav>
                                      </p:tavLst>
                                    </p:anim>
                                    <p:anim calcmode="lin" valueType="num">
                                      <p:cBhvr additive="base">
                                        <p:cTn id="23" dur="200" fill="hold"/>
                                        <p:tgtEl>
                                          <p:spTgt spid="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200" fill="hold"/>
                                        <p:tgtEl>
                                          <p:spTgt spid="94"/>
                                        </p:tgtEl>
                                        <p:attrNameLst>
                                          <p:attrName>ppt_x</p:attrName>
                                        </p:attrNameLst>
                                      </p:cBhvr>
                                      <p:tavLst>
                                        <p:tav tm="0">
                                          <p:val>
                                            <p:strVal val="#ppt_x"/>
                                          </p:val>
                                        </p:tav>
                                        <p:tav tm="100000">
                                          <p:val>
                                            <p:strVal val="#ppt_x"/>
                                          </p:val>
                                        </p:tav>
                                      </p:tavLst>
                                    </p:anim>
                                    <p:anim calcmode="lin" valueType="num">
                                      <p:cBhvr additive="base">
                                        <p:cTn id="28" dur="2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300" fill="hold"/>
                                        <p:tgtEl>
                                          <p:spTgt spid="2"/>
                                        </p:tgtEl>
                                        <p:attrNameLst>
                                          <p:attrName>ppt_x</p:attrName>
                                        </p:attrNameLst>
                                      </p:cBhvr>
                                      <p:tavLst>
                                        <p:tav tm="0">
                                          <p:val>
                                            <p:strVal val="0-#ppt_w/2"/>
                                          </p:val>
                                        </p:tav>
                                        <p:tav tm="100000">
                                          <p:val>
                                            <p:strVal val="#ppt_x"/>
                                          </p:val>
                                        </p:tav>
                                      </p:tavLst>
                                    </p:anim>
                                    <p:anim calcmode="lin" valueType="num">
                                      <p:cBhvr additive="base">
                                        <p:cTn id="34"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1" grpId="0" bldLvl="0" animBg="1"/>
      <p:bldP spid="92" grpId="0" bldLvl="0" animBg="1"/>
      <p:bldP spid="93" grpId="0" bldLvl="0" animBg="1"/>
      <p:bldP spid="94" grpId="0" bldLvl="0" animBg="1"/>
      <p:bldP spid="95" grpId="0" bldLvl="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rot="16200000">
            <a:off x="32783" y="588887"/>
            <a:ext cx="401084" cy="15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62" name="Rectangle 61"/>
          <p:cNvSpPr/>
          <p:nvPr/>
        </p:nvSpPr>
        <p:spPr>
          <a:xfrm rot="16200000">
            <a:off x="190704" y="588887"/>
            <a:ext cx="401084" cy="15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2" name="Rectangle 71"/>
          <p:cNvSpPr/>
          <p:nvPr/>
        </p:nvSpPr>
        <p:spPr>
          <a:xfrm rot="16200000">
            <a:off x="347581" y="588887"/>
            <a:ext cx="401084" cy="157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3" name="Rectangle 72"/>
          <p:cNvSpPr/>
          <p:nvPr/>
        </p:nvSpPr>
        <p:spPr>
          <a:xfrm rot="16200000">
            <a:off x="504457" y="588887"/>
            <a:ext cx="401084" cy="15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74" name="Rectangle 73"/>
          <p:cNvSpPr/>
          <p:nvPr/>
        </p:nvSpPr>
        <p:spPr>
          <a:xfrm rot="16200000">
            <a:off x="-124093" y="588887"/>
            <a:ext cx="401084" cy="15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98525" y="1069340"/>
            <a:ext cx="32956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2</a:t>
            </a:r>
            <a:r>
              <a:rPr lang="zh-CN" altLang="en-US" b="1">
                <a:solidFill>
                  <a:srgbClr val="000099"/>
                </a:solidFill>
                <a:latin typeface="微软雅黑" panose="020B0503020204020204" pitchFamily="34" charset="-122"/>
                <a:ea typeface="微软雅黑" panose="020B0503020204020204" pitchFamily="34" charset="-122"/>
                <a:sym typeface="+mn-ea"/>
              </a:rPr>
              <a:t>、原料场装卸安全管理规定：</a:t>
            </a:r>
            <a:endParaRPr lang="zh-CN" altLang="en-US"/>
          </a:p>
        </p:txBody>
      </p:sp>
      <p:sp>
        <p:nvSpPr>
          <p:cNvPr id="19" name="iśḻïḍê"/>
          <p:cNvSpPr/>
          <p:nvPr/>
        </p:nvSpPr>
        <p:spPr>
          <a:xfrm>
            <a:off x="3009900" y="2099945"/>
            <a:ext cx="1682115" cy="1682115"/>
          </a:xfrm>
          <a:prstGeom prst="teardrop">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dirty="0">
              <a:solidFill>
                <a:schemeClr val="bg1"/>
              </a:solidFill>
            </a:endParaRPr>
          </a:p>
        </p:txBody>
      </p:sp>
      <p:sp>
        <p:nvSpPr>
          <p:cNvPr id="21" name="isļiḍe"/>
          <p:cNvSpPr/>
          <p:nvPr/>
        </p:nvSpPr>
        <p:spPr>
          <a:xfrm flipH="1" flipV="1">
            <a:off x="4773930" y="1676400"/>
            <a:ext cx="1360170" cy="136017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3600" dirty="0">
              <a:solidFill>
                <a:schemeClr val="bg1"/>
              </a:solidFill>
            </a:endParaRPr>
          </a:p>
        </p:txBody>
      </p:sp>
      <p:sp>
        <p:nvSpPr>
          <p:cNvPr id="22" name="文本框 21"/>
          <p:cNvSpPr txBox="1"/>
          <p:nvPr/>
        </p:nvSpPr>
        <p:spPr>
          <a:xfrm>
            <a:off x="898525" y="2233930"/>
            <a:ext cx="2110740" cy="1568450"/>
          </a:xfrm>
          <a:prstGeom prst="rect">
            <a:avLst/>
          </a:prstGeom>
          <a:noFill/>
        </p:spPr>
        <p:txBody>
          <a:bodyPr wrap="square" rtlCol="0" anchor="t">
            <a:spAutoFit/>
          </a:bodyPr>
          <a:lstStyle/>
          <a:p>
            <a:pPr algn="just"/>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a:t>
            </a:r>
            <a:r>
              <a:rPr lang="en-US" altLang="zh-CN" sz="1600">
                <a:solidFill>
                  <a:schemeClr val="accent6">
                    <a:lumMod val="75000"/>
                  </a:schemeClr>
                </a:solidFill>
                <a:latin typeface="微软雅黑" panose="020B0503020204020204" pitchFamily="34" charset="-122"/>
                <a:ea typeface="微软雅黑" panose="020B0503020204020204" pitchFamily="34" charset="-122"/>
                <a:sym typeface="+mn-ea"/>
              </a:rPr>
              <a:t>1</a:t>
            </a: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）机动车辆驾驶员、现场作业人员必须按规定劳保着装；原料场照明设施必须保证完好，确保夜间作业现场光线良好。</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6134100" y="1377950"/>
            <a:ext cx="2534920" cy="2331085"/>
          </a:xfrm>
          <a:prstGeom prst="rect">
            <a:avLst/>
          </a:prstGeom>
          <a:noFill/>
        </p:spPr>
        <p:txBody>
          <a:bodyPr wrap="square" rtlCol="0" anchor="t">
            <a:spAutoFit/>
          </a:bodyPr>
          <a:lstStyle/>
          <a:p>
            <a:pPr algn="just" fontAlgn="auto">
              <a:lnSpc>
                <a:spcPct val="130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a:t>
            </a:r>
            <a:r>
              <a:rPr lang="en-US" altLang="zh-CN" sz="1600">
                <a:solidFill>
                  <a:schemeClr val="accent6">
                    <a:lumMod val="75000"/>
                  </a:schemeClr>
                </a:solidFill>
                <a:latin typeface="微软雅黑" panose="020B0503020204020204" pitchFamily="34" charset="-122"/>
                <a:ea typeface="微软雅黑" panose="020B0503020204020204" pitchFamily="34" charset="-122"/>
                <a:sym typeface="+mn-ea"/>
              </a:rPr>
              <a:t>2</a:t>
            </a: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）外来运输车辆（含拉木片、废纸车辆）卸货时，两车间距</a:t>
            </a:r>
            <a:r>
              <a:rPr lang="en-US" altLang="zh-CN" sz="1600">
                <a:solidFill>
                  <a:schemeClr val="accent6">
                    <a:lumMod val="75000"/>
                  </a:schemeClr>
                </a:solidFill>
                <a:latin typeface="微软雅黑" panose="020B0503020204020204" pitchFamily="34" charset="-122"/>
                <a:ea typeface="微软雅黑" panose="020B0503020204020204" pitchFamily="34" charset="-122"/>
                <a:sym typeface="+mn-ea"/>
              </a:rPr>
              <a:t>5</a:t>
            </a: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米以上，机动车辆作业完毕后，原料场巡查人员应对车辆作业区进行检查，确保无消防安全隐患。</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4" name="Freeform 6"/>
          <p:cNvSpPr>
            <a:spLocks noEditPoints="1"/>
          </p:cNvSpPr>
          <p:nvPr/>
        </p:nvSpPr>
        <p:spPr bwMode="auto">
          <a:xfrm>
            <a:off x="3541738" y="2568886"/>
            <a:ext cx="618146" cy="582460"/>
          </a:xfrm>
          <a:custGeom>
            <a:avLst/>
            <a:gdLst>
              <a:gd name="T0" fmla="*/ 206 w 638"/>
              <a:gd name="T1" fmla="*/ 360 h 601"/>
              <a:gd name="T2" fmla="*/ 198 w 638"/>
              <a:gd name="T3" fmla="*/ 384 h 601"/>
              <a:gd name="T4" fmla="*/ 58 w 638"/>
              <a:gd name="T5" fmla="*/ 397 h 601"/>
              <a:gd name="T6" fmla="*/ 23 w 638"/>
              <a:gd name="T7" fmla="*/ 499 h 601"/>
              <a:gd name="T8" fmla="*/ 41 w 638"/>
              <a:gd name="T9" fmla="*/ 505 h 601"/>
              <a:gd name="T10" fmla="*/ 42 w 638"/>
              <a:gd name="T11" fmla="*/ 504 h 601"/>
              <a:gd name="T12" fmla="*/ 115 w 638"/>
              <a:gd name="T13" fmla="*/ 436 h 601"/>
              <a:gd name="T14" fmla="*/ 142 w 638"/>
              <a:gd name="T15" fmla="*/ 437 h 601"/>
              <a:gd name="T16" fmla="*/ 181 w 638"/>
              <a:gd name="T17" fmla="*/ 479 h 601"/>
              <a:gd name="T18" fmla="*/ 180 w 638"/>
              <a:gd name="T19" fmla="*/ 505 h 601"/>
              <a:gd name="T20" fmla="*/ 105 w 638"/>
              <a:gd name="T21" fmla="*/ 575 h 601"/>
              <a:gd name="T22" fmla="*/ 110 w 638"/>
              <a:gd name="T23" fmla="*/ 592 h 601"/>
              <a:gd name="T24" fmla="*/ 214 w 638"/>
              <a:gd name="T25" fmla="*/ 565 h 601"/>
              <a:gd name="T26" fmla="*/ 237 w 638"/>
              <a:gd name="T27" fmla="*/ 426 h 601"/>
              <a:gd name="T28" fmla="*/ 262 w 638"/>
              <a:gd name="T29" fmla="*/ 420 h 601"/>
              <a:gd name="T30" fmla="*/ 288 w 638"/>
              <a:gd name="T31" fmla="*/ 397 h 601"/>
              <a:gd name="T32" fmla="*/ 237 w 638"/>
              <a:gd name="T33" fmla="*/ 331 h 601"/>
              <a:gd name="T34" fmla="*/ 206 w 638"/>
              <a:gd name="T35" fmla="*/ 360 h 601"/>
              <a:gd name="T36" fmla="*/ 264 w 638"/>
              <a:gd name="T37" fmla="*/ 155 h 601"/>
              <a:gd name="T38" fmla="*/ 237 w 638"/>
              <a:gd name="T39" fmla="*/ 143 h 601"/>
              <a:gd name="T40" fmla="*/ 255 w 638"/>
              <a:gd name="T41" fmla="*/ 108 h 601"/>
              <a:gd name="T42" fmla="*/ 278 w 638"/>
              <a:gd name="T43" fmla="*/ 106 h 601"/>
              <a:gd name="T44" fmla="*/ 314 w 638"/>
              <a:gd name="T45" fmla="*/ 78 h 601"/>
              <a:gd name="T46" fmla="*/ 315 w 638"/>
              <a:gd name="T47" fmla="*/ 41 h 601"/>
              <a:gd name="T48" fmla="*/ 296 w 638"/>
              <a:gd name="T49" fmla="*/ 16 h 601"/>
              <a:gd name="T50" fmla="*/ 259 w 638"/>
              <a:gd name="T51" fmla="*/ 8 h 601"/>
              <a:gd name="T52" fmla="*/ 223 w 638"/>
              <a:gd name="T53" fmla="*/ 36 h 601"/>
              <a:gd name="T54" fmla="*/ 216 w 638"/>
              <a:gd name="T55" fmla="*/ 58 h 601"/>
              <a:gd name="T56" fmla="*/ 144 w 638"/>
              <a:gd name="T57" fmla="*/ 86 h 601"/>
              <a:gd name="T58" fmla="*/ 100 w 638"/>
              <a:gd name="T59" fmla="*/ 144 h 601"/>
              <a:gd name="T60" fmla="*/ 61 w 638"/>
              <a:gd name="T61" fmla="*/ 143 h 601"/>
              <a:gd name="T62" fmla="*/ 15 w 638"/>
              <a:gd name="T63" fmla="*/ 178 h 601"/>
              <a:gd name="T64" fmla="*/ 13 w 638"/>
              <a:gd name="T65" fmla="*/ 229 h 601"/>
              <a:gd name="T66" fmla="*/ 39 w 638"/>
              <a:gd name="T67" fmla="*/ 262 h 601"/>
              <a:gd name="T68" fmla="*/ 89 w 638"/>
              <a:gd name="T69" fmla="*/ 273 h 601"/>
              <a:gd name="T70" fmla="*/ 135 w 638"/>
              <a:gd name="T71" fmla="*/ 237 h 601"/>
              <a:gd name="T72" fmla="*/ 143 w 638"/>
              <a:gd name="T73" fmla="*/ 199 h 601"/>
              <a:gd name="T74" fmla="*/ 181 w 638"/>
              <a:gd name="T75" fmla="*/ 189 h 601"/>
              <a:gd name="T76" fmla="*/ 187 w 638"/>
              <a:gd name="T77" fmla="*/ 216 h 601"/>
              <a:gd name="T78" fmla="*/ 435 w 638"/>
              <a:gd name="T79" fmla="*/ 534 h 601"/>
              <a:gd name="T80" fmla="*/ 481 w 638"/>
              <a:gd name="T81" fmla="*/ 540 h 601"/>
              <a:gd name="T82" fmla="*/ 506 w 638"/>
              <a:gd name="T83" fmla="*/ 521 h 601"/>
              <a:gd name="T84" fmla="*/ 512 w 638"/>
              <a:gd name="T85" fmla="*/ 474 h 601"/>
              <a:gd name="T86" fmla="*/ 264 w 638"/>
              <a:gd name="T87" fmla="*/ 155 h 601"/>
              <a:gd name="T88" fmla="*/ 632 w 638"/>
              <a:gd name="T89" fmla="*/ 107 h 601"/>
              <a:gd name="T90" fmla="*/ 614 w 638"/>
              <a:gd name="T91" fmla="*/ 101 h 601"/>
              <a:gd name="T92" fmla="*/ 613 w 638"/>
              <a:gd name="T93" fmla="*/ 102 h 601"/>
              <a:gd name="T94" fmla="*/ 540 w 638"/>
              <a:gd name="T95" fmla="*/ 170 h 601"/>
              <a:gd name="T96" fmla="*/ 513 w 638"/>
              <a:gd name="T97" fmla="*/ 169 h 601"/>
              <a:gd name="T98" fmla="*/ 474 w 638"/>
              <a:gd name="T99" fmla="*/ 127 h 601"/>
              <a:gd name="T100" fmla="*/ 475 w 638"/>
              <a:gd name="T101" fmla="*/ 101 h 601"/>
              <a:gd name="T102" fmla="*/ 550 w 638"/>
              <a:gd name="T103" fmla="*/ 31 h 601"/>
              <a:gd name="T104" fmla="*/ 545 w 638"/>
              <a:gd name="T105" fmla="*/ 14 h 601"/>
              <a:gd name="T106" fmla="*/ 440 w 638"/>
              <a:gd name="T107" fmla="*/ 41 h 601"/>
              <a:gd name="T108" fmla="*/ 418 w 638"/>
              <a:gd name="T109" fmla="*/ 180 h 601"/>
              <a:gd name="T110" fmla="*/ 392 w 638"/>
              <a:gd name="T111" fmla="*/ 186 h 601"/>
              <a:gd name="T112" fmla="*/ 355 w 638"/>
              <a:gd name="T113" fmla="*/ 221 h 601"/>
              <a:gd name="T114" fmla="*/ 406 w 638"/>
              <a:gd name="T115" fmla="*/ 286 h 601"/>
              <a:gd name="T116" fmla="*/ 449 w 638"/>
              <a:gd name="T117" fmla="*/ 247 h 601"/>
              <a:gd name="T118" fmla="*/ 456 w 638"/>
              <a:gd name="T119" fmla="*/ 221 h 601"/>
              <a:gd name="T120" fmla="*/ 597 w 638"/>
              <a:gd name="T121" fmla="*/ 209 h 601"/>
              <a:gd name="T122" fmla="*/ 632 w 638"/>
              <a:gd name="T123" fmla="*/ 10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8" h="601">
                <a:moveTo>
                  <a:pt x="206" y="360"/>
                </a:moveTo>
                <a:cubicBezTo>
                  <a:pt x="199" y="366"/>
                  <a:pt x="196" y="375"/>
                  <a:pt x="198" y="384"/>
                </a:cubicBezTo>
                <a:cubicBezTo>
                  <a:pt x="155" y="357"/>
                  <a:pt x="97" y="360"/>
                  <a:pt x="58" y="397"/>
                </a:cubicBezTo>
                <a:cubicBezTo>
                  <a:pt x="29" y="424"/>
                  <a:pt x="17" y="463"/>
                  <a:pt x="23" y="499"/>
                </a:cubicBezTo>
                <a:cubicBezTo>
                  <a:pt x="24" y="504"/>
                  <a:pt x="29" y="515"/>
                  <a:pt x="41" y="505"/>
                </a:cubicBezTo>
                <a:cubicBezTo>
                  <a:pt x="41" y="504"/>
                  <a:pt x="41" y="504"/>
                  <a:pt x="42" y="504"/>
                </a:cubicBezTo>
                <a:cubicBezTo>
                  <a:pt x="115" y="436"/>
                  <a:pt x="115" y="436"/>
                  <a:pt x="115" y="436"/>
                </a:cubicBezTo>
                <a:cubicBezTo>
                  <a:pt x="122" y="429"/>
                  <a:pt x="134" y="429"/>
                  <a:pt x="142" y="437"/>
                </a:cubicBezTo>
                <a:cubicBezTo>
                  <a:pt x="181" y="479"/>
                  <a:pt x="181" y="479"/>
                  <a:pt x="181" y="479"/>
                </a:cubicBezTo>
                <a:cubicBezTo>
                  <a:pt x="188" y="486"/>
                  <a:pt x="187" y="498"/>
                  <a:pt x="180" y="505"/>
                </a:cubicBezTo>
                <a:cubicBezTo>
                  <a:pt x="105" y="575"/>
                  <a:pt x="105" y="575"/>
                  <a:pt x="105" y="575"/>
                </a:cubicBezTo>
                <a:cubicBezTo>
                  <a:pt x="93" y="586"/>
                  <a:pt x="106" y="591"/>
                  <a:pt x="110" y="592"/>
                </a:cubicBezTo>
                <a:cubicBezTo>
                  <a:pt x="146" y="601"/>
                  <a:pt x="185" y="592"/>
                  <a:pt x="214" y="565"/>
                </a:cubicBezTo>
                <a:cubicBezTo>
                  <a:pt x="254" y="528"/>
                  <a:pt x="261" y="471"/>
                  <a:pt x="237" y="426"/>
                </a:cubicBezTo>
                <a:cubicBezTo>
                  <a:pt x="246" y="428"/>
                  <a:pt x="255" y="427"/>
                  <a:pt x="262" y="420"/>
                </a:cubicBezTo>
                <a:cubicBezTo>
                  <a:pt x="288" y="397"/>
                  <a:pt x="288" y="397"/>
                  <a:pt x="288" y="397"/>
                </a:cubicBezTo>
                <a:cubicBezTo>
                  <a:pt x="237" y="331"/>
                  <a:pt x="237" y="331"/>
                  <a:pt x="237" y="331"/>
                </a:cubicBezTo>
                <a:lnTo>
                  <a:pt x="206" y="360"/>
                </a:lnTo>
                <a:close/>
                <a:moveTo>
                  <a:pt x="264" y="155"/>
                </a:moveTo>
                <a:cubicBezTo>
                  <a:pt x="258" y="147"/>
                  <a:pt x="247" y="143"/>
                  <a:pt x="237" y="143"/>
                </a:cubicBezTo>
                <a:cubicBezTo>
                  <a:pt x="246" y="131"/>
                  <a:pt x="252" y="119"/>
                  <a:pt x="255" y="108"/>
                </a:cubicBezTo>
                <a:cubicBezTo>
                  <a:pt x="263" y="111"/>
                  <a:pt x="271" y="111"/>
                  <a:pt x="278" y="106"/>
                </a:cubicBezTo>
                <a:cubicBezTo>
                  <a:pt x="314" y="78"/>
                  <a:pt x="314" y="78"/>
                  <a:pt x="314" y="78"/>
                </a:cubicBezTo>
                <a:cubicBezTo>
                  <a:pt x="324" y="70"/>
                  <a:pt x="325" y="53"/>
                  <a:pt x="315" y="41"/>
                </a:cubicBezTo>
                <a:cubicBezTo>
                  <a:pt x="296" y="16"/>
                  <a:pt x="296" y="16"/>
                  <a:pt x="296" y="16"/>
                </a:cubicBezTo>
                <a:cubicBezTo>
                  <a:pt x="286" y="4"/>
                  <a:pt x="270" y="0"/>
                  <a:pt x="259" y="8"/>
                </a:cubicBezTo>
                <a:cubicBezTo>
                  <a:pt x="223" y="36"/>
                  <a:pt x="223" y="36"/>
                  <a:pt x="223" y="36"/>
                </a:cubicBezTo>
                <a:cubicBezTo>
                  <a:pt x="217" y="41"/>
                  <a:pt x="215" y="50"/>
                  <a:pt x="216" y="58"/>
                </a:cubicBezTo>
                <a:cubicBezTo>
                  <a:pt x="194" y="58"/>
                  <a:pt x="168" y="67"/>
                  <a:pt x="144" y="86"/>
                </a:cubicBezTo>
                <a:cubicBezTo>
                  <a:pt x="122" y="103"/>
                  <a:pt x="107" y="124"/>
                  <a:pt x="100" y="144"/>
                </a:cubicBezTo>
                <a:cubicBezTo>
                  <a:pt x="88" y="135"/>
                  <a:pt x="72" y="134"/>
                  <a:pt x="61" y="143"/>
                </a:cubicBezTo>
                <a:cubicBezTo>
                  <a:pt x="15" y="178"/>
                  <a:pt x="15" y="178"/>
                  <a:pt x="15" y="178"/>
                </a:cubicBezTo>
                <a:cubicBezTo>
                  <a:pt x="1" y="189"/>
                  <a:pt x="0" y="212"/>
                  <a:pt x="13" y="229"/>
                </a:cubicBezTo>
                <a:cubicBezTo>
                  <a:pt x="39" y="262"/>
                  <a:pt x="39" y="262"/>
                  <a:pt x="39" y="262"/>
                </a:cubicBezTo>
                <a:cubicBezTo>
                  <a:pt x="52" y="279"/>
                  <a:pt x="75" y="284"/>
                  <a:pt x="89" y="273"/>
                </a:cubicBezTo>
                <a:cubicBezTo>
                  <a:pt x="135" y="237"/>
                  <a:pt x="135" y="237"/>
                  <a:pt x="135" y="237"/>
                </a:cubicBezTo>
                <a:cubicBezTo>
                  <a:pt x="146" y="229"/>
                  <a:pt x="148" y="213"/>
                  <a:pt x="143" y="199"/>
                </a:cubicBezTo>
                <a:cubicBezTo>
                  <a:pt x="155" y="198"/>
                  <a:pt x="168" y="195"/>
                  <a:pt x="181" y="189"/>
                </a:cubicBezTo>
                <a:cubicBezTo>
                  <a:pt x="179" y="198"/>
                  <a:pt x="181" y="208"/>
                  <a:pt x="187" y="216"/>
                </a:cubicBezTo>
                <a:cubicBezTo>
                  <a:pt x="435" y="534"/>
                  <a:pt x="435" y="534"/>
                  <a:pt x="435" y="534"/>
                </a:cubicBezTo>
                <a:cubicBezTo>
                  <a:pt x="446" y="549"/>
                  <a:pt x="467" y="551"/>
                  <a:pt x="481" y="540"/>
                </a:cubicBezTo>
                <a:cubicBezTo>
                  <a:pt x="506" y="521"/>
                  <a:pt x="506" y="521"/>
                  <a:pt x="506" y="521"/>
                </a:cubicBezTo>
                <a:cubicBezTo>
                  <a:pt x="521" y="509"/>
                  <a:pt x="523" y="488"/>
                  <a:pt x="512" y="474"/>
                </a:cubicBezTo>
                <a:lnTo>
                  <a:pt x="264" y="155"/>
                </a:lnTo>
                <a:close/>
                <a:moveTo>
                  <a:pt x="632" y="107"/>
                </a:moveTo>
                <a:cubicBezTo>
                  <a:pt x="630" y="102"/>
                  <a:pt x="626" y="91"/>
                  <a:pt x="614" y="101"/>
                </a:cubicBezTo>
                <a:cubicBezTo>
                  <a:pt x="614" y="102"/>
                  <a:pt x="613" y="102"/>
                  <a:pt x="613" y="102"/>
                </a:cubicBezTo>
                <a:cubicBezTo>
                  <a:pt x="540" y="170"/>
                  <a:pt x="540" y="170"/>
                  <a:pt x="540" y="170"/>
                </a:cubicBezTo>
                <a:cubicBezTo>
                  <a:pt x="532" y="177"/>
                  <a:pt x="520" y="177"/>
                  <a:pt x="513" y="169"/>
                </a:cubicBezTo>
                <a:cubicBezTo>
                  <a:pt x="474" y="127"/>
                  <a:pt x="474" y="127"/>
                  <a:pt x="474" y="127"/>
                </a:cubicBezTo>
                <a:cubicBezTo>
                  <a:pt x="467" y="120"/>
                  <a:pt x="468" y="108"/>
                  <a:pt x="475" y="101"/>
                </a:cubicBezTo>
                <a:cubicBezTo>
                  <a:pt x="550" y="31"/>
                  <a:pt x="550" y="31"/>
                  <a:pt x="550" y="31"/>
                </a:cubicBezTo>
                <a:cubicBezTo>
                  <a:pt x="561" y="20"/>
                  <a:pt x="549" y="15"/>
                  <a:pt x="545" y="14"/>
                </a:cubicBezTo>
                <a:cubicBezTo>
                  <a:pt x="509" y="5"/>
                  <a:pt x="470" y="14"/>
                  <a:pt x="440" y="41"/>
                </a:cubicBezTo>
                <a:cubicBezTo>
                  <a:pt x="401" y="78"/>
                  <a:pt x="394" y="135"/>
                  <a:pt x="418" y="180"/>
                </a:cubicBezTo>
                <a:cubicBezTo>
                  <a:pt x="409" y="178"/>
                  <a:pt x="399" y="180"/>
                  <a:pt x="392" y="186"/>
                </a:cubicBezTo>
                <a:cubicBezTo>
                  <a:pt x="355" y="221"/>
                  <a:pt x="355" y="221"/>
                  <a:pt x="355" y="221"/>
                </a:cubicBezTo>
                <a:cubicBezTo>
                  <a:pt x="406" y="286"/>
                  <a:pt x="406" y="286"/>
                  <a:pt x="406" y="286"/>
                </a:cubicBezTo>
                <a:cubicBezTo>
                  <a:pt x="449" y="247"/>
                  <a:pt x="449" y="247"/>
                  <a:pt x="449" y="247"/>
                </a:cubicBezTo>
                <a:cubicBezTo>
                  <a:pt x="456" y="240"/>
                  <a:pt x="458" y="231"/>
                  <a:pt x="456" y="221"/>
                </a:cubicBezTo>
                <a:cubicBezTo>
                  <a:pt x="499" y="249"/>
                  <a:pt x="557" y="246"/>
                  <a:pt x="597" y="209"/>
                </a:cubicBezTo>
                <a:cubicBezTo>
                  <a:pt x="626" y="182"/>
                  <a:pt x="638" y="143"/>
                  <a:pt x="632" y="107"/>
                </a:cubicBezTo>
                <a:close/>
              </a:path>
            </a:pathLst>
          </a:custGeom>
          <a:solidFill>
            <a:schemeClr val="accent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
        <p:nvSpPr>
          <p:cNvPr id="24" name="Freeform 11"/>
          <p:cNvSpPr>
            <a:spLocks noEditPoints="1"/>
          </p:cNvSpPr>
          <p:nvPr/>
        </p:nvSpPr>
        <p:spPr bwMode="auto">
          <a:xfrm>
            <a:off x="5242317" y="2016123"/>
            <a:ext cx="423065" cy="680536"/>
          </a:xfrm>
          <a:custGeom>
            <a:avLst/>
            <a:gdLst>
              <a:gd name="T0" fmla="*/ 450 w 503"/>
              <a:gd name="T1" fmla="*/ 88 h 809"/>
              <a:gd name="T2" fmla="*/ 265 w 503"/>
              <a:gd name="T3" fmla="*/ 0 h 809"/>
              <a:gd name="T4" fmla="*/ 253 w 503"/>
              <a:gd name="T5" fmla="*/ 0 h 809"/>
              <a:gd name="T6" fmla="*/ 239 w 503"/>
              <a:gd name="T7" fmla="*/ 0 h 809"/>
              <a:gd name="T8" fmla="*/ 238 w 503"/>
              <a:gd name="T9" fmla="*/ 0 h 809"/>
              <a:gd name="T10" fmla="*/ 53 w 503"/>
              <a:gd name="T11" fmla="*/ 88 h 809"/>
              <a:gd name="T12" fmla="*/ 0 w 503"/>
              <a:gd name="T13" fmla="*/ 244 h 809"/>
              <a:gd name="T14" fmla="*/ 21 w 503"/>
              <a:gd name="T15" fmla="*/ 338 h 809"/>
              <a:gd name="T16" fmla="*/ 102 w 503"/>
              <a:gd name="T17" fmla="*/ 522 h 809"/>
              <a:gd name="T18" fmla="*/ 135 w 503"/>
              <a:gd name="T19" fmla="*/ 628 h 809"/>
              <a:gd name="T20" fmla="*/ 142 w 503"/>
              <a:gd name="T21" fmla="*/ 642 h 809"/>
              <a:gd name="T22" fmla="*/ 361 w 503"/>
              <a:gd name="T23" fmla="*/ 642 h 809"/>
              <a:gd name="T24" fmla="*/ 368 w 503"/>
              <a:gd name="T25" fmla="*/ 628 h 809"/>
              <a:gd name="T26" fmla="*/ 401 w 503"/>
              <a:gd name="T27" fmla="*/ 522 h 809"/>
              <a:gd name="T28" fmla="*/ 482 w 503"/>
              <a:gd name="T29" fmla="*/ 338 h 809"/>
              <a:gd name="T30" fmla="*/ 503 w 503"/>
              <a:gd name="T31" fmla="*/ 244 h 809"/>
              <a:gd name="T32" fmla="*/ 450 w 503"/>
              <a:gd name="T33" fmla="*/ 88 h 809"/>
              <a:gd name="T34" fmla="*/ 434 w 503"/>
              <a:gd name="T35" fmla="*/ 313 h 809"/>
              <a:gd name="T36" fmla="*/ 347 w 503"/>
              <a:gd name="T37" fmla="*/ 514 h 809"/>
              <a:gd name="T38" fmla="*/ 330 w 503"/>
              <a:gd name="T39" fmla="*/ 579 h 809"/>
              <a:gd name="T40" fmla="*/ 327 w 503"/>
              <a:gd name="T41" fmla="*/ 587 h 809"/>
              <a:gd name="T42" fmla="*/ 176 w 503"/>
              <a:gd name="T43" fmla="*/ 587 h 809"/>
              <a:gd name="T44" fmla="*/ 156 w 503"/>
              <a:gd name="T45" fmla="*/ 514 h 809"/>
              <a:gd name="T46" fmla="*/ 69 w 503"/>
              <a:gd name="T47" fmla="*/ 313 h 809"/>
              <a:gd name="T48" fmla="*/ 55 w 503"/>
              <a:gd name="T49" fmla="*/ 244 h 809"/>
              <a:gd name="T50" fmla="*/ 95 w 503"/>
              <a:gd name="T51" fmla="*/ 123 h 809"/>
              <a:gd name="T52" fmla="*/ 242 w 503"/>
              <a:gd name="T53" fmla="*/ 55 h 809"/>
              <a:gd name="T54" fmla="*/ 253 w 503"/>
              <a:gd name="T55" fmla="*/ 54 h 809"/>
              <a:gd name="T56" fmla="*/ 261 w 503"/>
              <a:gd name="T57" fmla="*/ 55 h 809"/>
              <a:gd name="T58" fmla="*/ 261 w 503"/>
              <a:gd name="T59" fmla="*/ 55 h 809"/>
              <a:gd name="T60" fmla="*/ 407 w 503"/>
              <a:gd name="T61" fmla="*/ 123 h 809"/>
              <a:gd name="T62" fmla="*/ 448 w 503"/>
              <a:gd name="T63" fmla="*/ 244 h 809"/>
              <a:gd name="T64" fmla="*/ 434 w 503"/>
              <a:gd name="T65" fmla="*/ 313 h 809"/>
              <a:gd name="T66" fmla="*/ 366 w 503"/>
              <a:gd name="T67" fmla="*/ 662 h 809"/>
              <a:gd name="T68" fmla="*/ 137 w 503"/>
              <a:gd name="T69" fmla="*/ 662 h 809"/>
              <a:gd name="T70" fmla="*/ 108 w 503"/>
              <a:gd name="T71" fmla="*/ 683 h 809"/>
              <a:gd name="T72" fmla="*/ 108 w 503"/>
              <a:gd name="T73" fmla="*/ 690 h 809"/>
              <a:gd name="T74" fmla="*/ 137 w 503"/>
              <a:gd name="T75" fmla="*/ 711 h 809"/>
              <a:gd name="T76" fmla="*/ 366 w 503"/>
              <a:gd name="T77" fmla="*/ 711 h 809"/>
              <a:gd name="T78" fmla="*/ 395 w 503"/>
              <a:gd name="T79" fmla="*/ 690 h 809"/>
              <a:gd name="T80" fmla="*/ 395 w 503"/>
              <a:gd name="T81" fmla="*/ 683 h 809"/>
              <a:gd name="T82" fmla="*/ 366 w 503"/>
              <a:gd name="T83" fmla="*/ 662 h 809"/>
              <a:gd name="T84" fmla="*/ 251 w 503"/>
              <a:gd name="T85" fmla="*/ 809 h 809"/>
              <a:gd name="T86" fmla="*/ 342 w 503"/>
              <a:gd name="T87" fmla="*/ 730 h 809"/>
              <a:gd name="T88" fmla="*/ 161 w 503"/>
              <a:gd name="T89" fmla="*/ 730 h 809"/>
              <a:gd name="T90" fmla="*/ 251 w 503"/>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3" h="809">
                <a:moveTo>
                  <a:pt x="450" y="88"/>
                </a:moveTo>
                <a:cubicBezTo>
                  <a:pt x="413" y="41"/>
                  <a:pt x="351" y="5"/>
                  <a:pt x="265" y="0"/>
                </a:cubicBezTo>
                <a:cubicBezTo>
                  <a:pt x="261" y="0"/>
                  <a:pt x="257" y="0"/>
                  <a:pt x="253" y="0"/>
                </a:cubicBezTo>
                <a:cubicBezTo>
                  <a:pt x="246" y="0"/>
                  <a:pt x="239" y="0"/>
                  <a:pt x="239" y="0"/>
                </a:cubicBezTo>
                <a:cubicBezTo>
                  <a:pt x="238" y="0"/>
                  <a:pt x="238" y="0"/>
                  <a:pt x="238" y="0"/>
                </a:cubicBezTo>
                <a:cubicBezTo>
                  <a:pt x="152" y="5"/>
                  <a:pt x="90" y="41"/>
                  <a:pt x="53" y="88"/>
                </a:cubicBezTo>
                <a:cubicBezTo>
                  <a:pt x="15" y="136"/>
                  <a:pt x="0" y="194"/>
                  <a:pt x="0" y="244"/>
                </a:cubicBezTo>
                <a:cubicBezTo>
                  <a:pt x="0" y="280"/>
                  <a:pt x="7" y="313"/>
                  <a:pt x="21" y="338"/>
                </a:cubicBezTo>
                <a:cubicBezTo>
                  <a:pt x="59" y="409"/>
                  <a:pt x="94" y="472"/>
                  <a:pt x="102" y="522"/>
                </a:cubicBezTo>
                <a:cubicBezTo>
                  <a:pt x="112" y="585"/>
                  <a:pt x="134" y="626"/>
                  <a:pt x="135" y="628"/>
                </a:cubicBezTo>
                <a:cubicBezTo>
                  <a:pt x="142" y="642"/>
                  <a:pt x="142" y="642"/>
                  <a:pt x="142" y="642"/>
                </a:cubicBezTo>
                <a:cubicBezTo>
                  <a:pt x="361" y="642"/>
                  <a:pt x="361" y="642"/>
                  <a:pt x="361" y="642"/>
                </a:cubicBezTo>
                <a:cubicBezTo>
                  <a:pt x="368" y="628"/>
                  <a:pt x="368" y="628"/>
                  <a:pt x="368" y="628"/>
                </a:cubicBezTo>
                <a:cubicBezTo>
                  <a:pt x="369" y="626"/>
                  <a:pt x="391" y="585"/>
                  <a:pt x="401" y="522"/>
                </a:cubicBezTo>
                <a:cubicBezTo>
                  <a:pt x="409" y="472"/>
                  <a:pt x="444" y="409"/>
                  <a:pt x="482" y="338"/>
                </a:cubicBezTo>
                <a:cubicBezTo>
                  <a:pt x="496" y="313"/>
                  <a:pt x="503" y="280"/>
                  <a:pt x="503" y="244"/>
                </a:cubicBezTo>
                <a:cubicBezTo>
                  <a:pt x="503" y="194"/>
                  <a:pt x="488" y="136"/>
                  <a:pt x="450" y="88"/>
                </a:cubicBezTo>
                <a:close/>
                <a:moveTo>
                  <a:pt x="434" y="313"/>
                </a:moveTo>
                <a:cubicBezTo>
                  <a:pt x="396" y="383"/>
                  <a:pt x="358" y="448"/>
                  <a:pt x="347" y="514"/>
                </a:cubicBezTo>
                <a:cubicBezTo>
                  <a:pt x="343" y="541"/>
                  <a:pt x="336" y="563"/>
                  <a:pt x="330" y="579"/>
                </a:cubicBezTo>
                <a:cubicBezTo>
                  <a:pt x="329" y="582"/>
                  <a:pt x="328" y="585"/>
                  <a:pt x="327" y="587"/>
                </a:cubicBezTo>
                <a:cubicBezTo>
                  <a:pt x="176" y="587"/>
                  <a:pt x="176" y="587"/>
                  <a:pt x="176" y="587"/>
                </a:cubicBezTo>
                <a:cubicBezTo>
                  <a:pt x="170" y="572"/>
                  <a:pt x="161" y="546"/>
                  <a:pt x="156" y="514"/>
                </a:cubicBezTo>
                <a:cubicBezTo>
                  <a:pt x="145" y="448"/>
                  <a:pt x="107" y="383"/>
                  <a:pt x="69" y="313"/>
                </a:cubicBezTo>
                <a:cubicBezTo>
                  <a:pt x="61" y="298"/>
                  <a:pt x="55" y="273"/>
                  <a:pt x="55" y="244"/>
                </a:cubicBezTo>
                <a:cubicBezTo>
                  <a:pt x="55" y="204"/>
                  <a:pt x="67" y="158"/>
                  <a:pt x="95" y="123"/>
                </a:cubicBezTo>
                <a:cubicBezTo>
                  <a:pt x="124" y="87"/>
                  <a:pt x="168" y="60"/>
                  <a:pt x="242" y="55"/>
                </a:cubicBezTo>
                <a:cubicBezTo>
                  <a:pt x="243" y="55"/>
                  <a:pt x="248" y="54"/>
                  <a:pt x="253" y="54"/>
                </a:cubicBezTo>
                <a:cubicBezTo>
                  <a:pt x="256" y="54"/>
                  <a:pt x="259" y="55"/>
                  <a:pt x="261" y="55"/>
                </a:cubicBezTo>
                <a:cubicBezTo>
                  <a:pt x="261" y="55"/>
                  <a:pt x="261" y="55"/>
                  <a:pt x="261" y="55"/>
                </a:cubicBezTo>
                <a:cubicBezTo>
                  <a:pt x="335" y="60"/>
                  <a:pt x="379" y="87"/>
                  <a:pt x="407" y="123"/>
                </a:cubicBezTo>
                <a:cubicBezTo>
                  <a:pt x="436" y="158"/>
                  <a:pt x="448" y="204"/>
                  <a:pt x="448" y="244"/>
                </a:cubicBezTo>
                <a:cubicBezTo>
                  <a:pt x="448" y="273"/>
                  <a:pt x="442" y="298"/>
                  <a:pt x="434" y="313"/>
                </a:cubicBezTo>
                <a:close/>
                <a:moveTo>
                  <a:pt x="366" y="662"/>
                </a:moveTo>
                <a:cubicBezTo>
                  <a:pt x="137" y="662"/>
                  <a:pt x="137" y="662"/>
                  <a:pt x="137" y="662"/>
                </a:cubicBezTo>
                <a:cubicBezTo>
                  <a:pt x="121" y="662"/>
                  <a:pt x="108" y="671"/>
                  <a:pt x="108" y="683"/>
                </a:cubicBezTo>
                <a:cubicBezTo>
                  <a:pt x="108" y="690"/>
                  <a:pt x="108" y="690"/>
                  <a:pt x="108" y="690"/>
                </a:cubicBezTo>
                <a:cubicBezTo>
                  <a:pt x="108" y="701"/>
                  <a:pt x="121" y="711"/>
                  <a:pt x="137" y="711"/>
                </a:cubicBezTo>
                <a:cubicBezTo>
                  <a:pt x="366" y="711"/>
                  <a:pt x="366" y="711"/>
                  <a:pt x="366" y="711"/>
                </a:cubicBezTo>
                <a:cubicBezTo>
                  <a:pt x="382" y="711"/>
                  <a:pt x="395" y="701"/>
                  <a:pt x="395" y="690"/>
                </a:cubicBezTo>
                <a:cubicBezTo>
                  <a:pt x="395" y="683"/>
                  <a:pt x="395" y="683"/>
                  <a:pt x="395" y="683"/>
                </a:cubicBezTo>
                <a:cubicBezTo>
                  <a:pt x="395" y="671"/>
                  <a:pt x="382" y="662"/>
                  <a:pt x="366" y="662"/>
                </a:cubicBezTo>
                <a:close/>
                <a:moveTo>
                  <a:pt x="251" y="809"/>
                </a:moveTo>
                <a:cubicBezTo>
                  <a:pt x="301" y="809"/>
                  <a:pt x="342" y="773"/>
                  <a:pt x="342" y="730"/>
                </a:cubicBezTo>
                <a:cubicBezTo>
                  <a:pt x="161" y="730"/>
                  <a:pt x="161" y="730"/>
                  <a:pt x="161" y="730"/>
                </a:cubicBezTo>
                <a:cubicBezTo>
                  <a:pt x="161" y="773"/>
                  <a:pt x="201" y="809"/>
                  <a:pt x="251" y="809"/>
                </a:cubicBezTo>
                <a:close/>
              </a:path>
            </a:pathLst>
          </a:custGeom>
          <a:solidFill>
            <a:schemeClr val="accent2"/>
          </a:solidFill>
          <a:ln>
            <a:noFill/>
          </a:ln>
        </p:spPr>
        <p:txBody>
          <a:bodyPr vert="horz" wrap="square" lIns="91440" tIns="45720" rIns="91440" bIns="45720" numCol="1" anchor="t" anchorCtr="0" compatLnSpc="1"/>
          <a:lstStyle/>
          <a:p>
            <a:pPr defTabSz="1218565"/>
            <a:endParaRPr lang="en-US">
              <a:solidFill>
                <a:srgbClr val="00428A"/>
              </a:solidFill>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200" fill="hold"/>
                                        <p:tgtEl>
                                          <p:spTgt spid="74"/>
                                        </p:tgtEl>
                                        <p:attrNameLst>
                                          <p:attrName>ppt_x</p:attrName>
                                        </p:attrNameLst>
                                      </p:cBhvr>
                                      <p:tavLst>
                                        <p:tav tm="0">
                                          <p:val>
                                            <p:strVal val="#ppt_x"/>
                                          </p:val>
                                        </p:tav>
                                        <p:tav tm="100000">
                                          <p:val>
                                            <p:strVal val="#ppt_x"/>
                                          </p:val>
                                        </p:tav>
                                      </p:tavLst>
                                    </p:anim>
                                    <p:anim calcmode="lin" valueType="num">
                                      <p:cBhvr additive="base">
                                        <p:cTn id="8" dur="200" fill="hold"/>
                                        <p:tgtEl>
                                          <p:spTgt spid="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00" fill="hold"/>
                                        <p:tgtEl>
                                          <p:spTgt spid="61"/>
                                        </p:tgtEl>
                                        <p:attrNameLst>
                                          <p:attrName>ppt_x</p:attrName>
                                        </p:attrNameLst>
                                      </p:cBhvr>
                                      <p:tavLst>
                                        <p:tav tm="0">
                                          <p:val>
                                            <p:strVal val="#ppt_x"/>
                                          </p:val>
                                        </p:tav>
                                        <p:tav tm="100000">
                                          <p:val>
                                            <p:strVal val="#ppt_x"/>
                                          </p:val>
                                        </p:tav>
                                      </p:tavLst>
                                    </p:anim>
                                    <p:anim calcmode="lin" valueType="num">
                                      <p:cBhvr additive="base">
                                        <p:cTn id="13" dur="2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200" fill="hold"/>
                                        <p:tgtEl>
                                          <p:spTgt spid="62"/>
                                        </p:tgtEl>
                                        <p:attrNameLst>
                                          <p:attrName>ppt_x</p:attrName>
                                        </p:attrNameLst>
                                      </p:cBhvr>
                                      <p:tavLst>
                                        <p:tav tm="0">
                                          <p:val>
                                            <p:strVal val="#ppt_x"/>
                                          </p:val>
                                        </p:tav>
                                        <p:tav tm="100000">
                                          <p:val>
                                            <p:strVal val="#ppt_x"/>
                                          </p:val>
                                        </p:tav>
                                      </p:tavLst>
                                    </p:anim>
                                    <p:anim calcmode="lin" valueType="num">
                                      <p:cBhvr additive="base">
                                        <p:cTn id="18" dur="2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200" fill="hold"/>
                                        <p:tgtEl>
                                          <p:spTgt spid="72"/>
                                        </p:tgtEl>
                                        <p:attrNameLst>
                                          <p:attrName>ppt_x</p:attrName>
                                        </p:attrNameLst>
                                      </p:cBhvr>
                                      <p:tavLst>
                                        <p:tav tm="0">
                                          <p:val>
                                            <p:strVal val="#ppt_x"/>
                                          </p:val>
                                        </p:tav>
                                        <p:tav tm="100000">
                                          <p:val>
                                            <p:strVal val="#ppt_x"/>
                                          </p:val>
                                        </p:tav>
                                      </p:tavLst>
                                    </p:anim>
                                    <p:anim calcmode="lin" valueType="num">
                                      <p:cBhvr additive="base">
                                        <p:cTn id="23" dur="200" fill="hold"/>
                                        <p:tgtEl>
                                          <p:spTgt spid="7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200" fill="hold"/>
                                        <p:tgtEl>
                                          <p:spTgt spid="73"/>
                                        </p:tgtEl>
                                        <p:attrNameLst>
                                          <p:attrName>ppt_x</p:attrName>
                                        </p:attrNameLst>
                                      </p:cBhvr>
                                      <p:tavLst>
                                        <p:tav tm="0">
                                          <p:val>
                                            <p:strVal val="#ppt_x"/>
                                          </p:val>
                                        </p:tav>
                                        <p:tav tm="100000">
                                          <p:val>
                                            <p:strVal val="#ppt_x"/>
                                          </p:val>
                                        </p:tav>
                                      </p:tavLst>
                                    </p:anim>
                                    <p:anim calcmode="lin" valueType="num">
                                      <p:cBhvr additive="base">
                                        <p:cTn id="28" dur="2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P spid="72" grpId="0" bldLvl="0" animBg="1"/>
      <p:bldP spid="73" grpId="0" bldLvl="0" animBg="1"/>
      <p:bldP spid="74" grpId="0" bldLvl="0" animBg="1"/>
      <p:bldP spid="20" grpId="0"/>
      <p:bldP spid="54" grpId="0" bldLvl="0" animBg="1"/>
      <p:bldP spid="2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2042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94665" y="1465670"/>
            <a:ext cx="8143875" cy="3127952"/>
            <a:chOff x="660400" y="1662546"/>
            <a:chExt cx="10858500" cy="4170603"/>
          </a:xfrm>
        </p:grpSpPr>
        <p:sp>
          <p:nvSpPr>
            <p:cNvPr id="3" name="îşliďè"/>
            <p:cNvSpPr/>
            <p:nvPr/>
          </p:nvSpPr>
          <p:spPr>
            <a:xfrm>
              <a:off x="660400" y="1662546"/>
              <a:ext cx="4622800" cy="16348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4" name="is1ïḑè"/>
            <p:cNvSpPr/>
            <p:nvPr/>
          </p:nvSpPr>
          <p:spPr>
            <a:xfrm flipH="1">
              <a:off x="6896100" y="3620655"/>
              <a:ext cx="4622800" cy="1634836"/>
            </a:xfrm>
            <a:prstGeom prst="rightArrow">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5" name="iṡlïḑe"/>
            <p:cNvSpPr/>
            <p:nvPr/>
          </p:nvSpPr>
          <p:spPr bwMode="auto">
            <a:xfrm flipH="1">
              <a:off x="4530437" y="2266440"/>
              <a:ext cx="429490" cy="427048"/>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bg1"/>
            </a:solidFill>
            <a:ln>
              <a:noFill/>
            </a:ln>
          </p:spPr>
          <p:txBody>
            <a:bodyPr wrap="square" lIns="91440" tIns="45720" rIns="91440" bIns="45720">
              <a:normAutofit fontScale="92500" lnSpcReduction="20000"/>
            </a:bodyPr>
            <a:lstStyle/>
            <a:p>
              <a:endParaRPr lang="zh-CN" altLang="en-US"/>
            </a:p>
          </p:txBody>
        </p:sp>
        <p:sp>
          <p:nvSpPr>
            <p:cNvPr id="6" name="îṧļiḋè"/>
            <p:cNvSpPr/>
            <p:nvPr/>
          </p:nvSpPr>
          <p:spPr bwMode="auto">
            <a:xfrm>
              <a:off x="7218798" y="4195412"/>
              <a:ext cx="486060" cy="485322"/>
            </a:xfrm>
            <a:custGeom>
              <a:avLst/>
              <a:gdLst>
                <a:gd name="connsiteX0" fmla="*/ 377627 w 607991"/>
                <a:gd name="connsiteY0" fmla="*/ 294539 h 607074"/>
                <a:gd name="connsiteX1" fmla="*/ 294976 w 607991"/>
                <a:gd name="connsiteY1" fmla="*/ 377063 h 607074"/>
                <a:gd name="connsiteX2" fmla="*/ 377627 w 607991"/>
                <a:gd name="connsiteY2" fmla="*/ 459588 h 607074"/>
                <a:gd name="connsiteX3" fmla="*/ 460355 w 607991"/>
                <a:gd name="connsiteY3" fmla="*/ 377063 h 607074"/>
                <a:gd name="connsiteX4" fmla="*/ 377627 w 607991"/>
                <a:gd name="connsiteY4" fmla="*/ 294539 h 607074"/>
                <a:gd name="connsiteX5" fmla="*/ 359653 w 607991"/>
                <a:gd name="connsiteY5" fmla="*/ 147129 h 607074"/>
                <a:gd name="connsiteX6" fmla="*/ 395678 w 607991"/>
                <a:gd name="connsiteY6" fmla="*/ 147129 h 607074"/>
                <a:gd name="connsiteX7" fmla="*/ 423869 w 607991"/>
                <a:gd name="connsiteY7" fmla="*/ 175277 h 607074"/>
                <a:gd name="connsiteX8" fmla="*/ 423869 w 607991"/>
                <a:gd name="connsiteY8" fmla="*/ 197288 h 607074"/>
                <a:gd name="connsiteX9" fmla="*/ 435698 w 607991"/>
                <a:gd name="connsiteY9" fmla="*/ 212474 h 607074"/>
                <a:gd name="connsiteX10" fmla="*/ 453212 w 607991"/>
                <a:gd name="connsiteY10" fmla="*/ 219760 h 607074"/>
                <a:gd name="connsiteX11" fmla="*/ 460970 w 607991"/>
                <a:gd name="connsiteY11" fmla="*/ 221447 h 607074"/>
                <a:gd name="connsiteX12" fmla="*/ 472185 w 607991"/>
                <a:gd name="connsiteY12" fmla="*/ 217459 h 607074"/>
                <a:gd name="connsiteX13" fmla="*/ 487931 w 607991"/>
                <a:gd name="connsiteY13" fmla="*/ 201737 h 607074"/>
                <a:gd name="connsiteX14" fmla="*/ 507826 w 607991"/>
                <a:gd name="connsiteY14" fmla="*/ 193530 h 607074"/>
                <a:gd name="connsiteX15" fmla="*/ 527798 w 607991"/>
                <a:gd name="connsiteY15" fmla="*/ 201737 h 607074"/>
                <a:gd name="connsiteX16" fmla="*/ 553300 w 607991"/>
                <a:gd name="connsiteY16" fmla="*/ 227200 h 607074"/>
                <a:gd name="connsiteX17" fmla="*/ 553300 w 607991"/>
                <a:gd name="connsiteY17" fmla="*/ 267005 h 607074"/>
                <a:gd name="connsiteX18" fmla="*/ 537553 w 607991"/>
                <a:gd name="connsiteY18" fmla="*/ 282727 h 607074"/>
                <a:gd name="connsiteX19" fmla="*/ 535249 w 607991"/>
                <a:gd name="connsiteY19" fmla="*/ 301671 h 607074"/>
                <a:gd name="connsiteX20" fmla="*/ 542546 w 607991"/>
                <a:gd name="connsiteY20" fmla="*/ 319158 h 607074"/>
                <a:gd name="connsiteX21" fmla="*/ 557755 w 607991"/>
                <a:gd name="connsiteY21" fmla="*/ 330969 h 607074"/>
                <a:gd name="connsiteX22" fmla="*/ 579800 w 607991"/>
                <a:gd name="connsiteY22" fmla="*/ 330969 h 607074"/>
                <a:gd name="connsiteX23" fmla="*/ 607991 w 607991"/>
                <a:gd name="connsiteY23" fmla="*/ 359116 h 607074"/>
                <a:gd name="connsiteX24" fmla="*/ 607991 w 607991"/>
                <a:gd name="connsiteY24" fmla="*/ 395087 h 607074"/>
                <a:gd name="connsiteX25" fmla="*/ 579800 w 607991"/>
                <a:gd name="connsiteY25" fmla="*/ 423234 h 607074"/>
                <a:gd name="connsiteX26" fmla="*/ 557755 w 607991"/>
                <a:gd name="connsiteY26" fmla="*/ 423234 h 607074"/>
                <a:gd name="connsiteX27" fmla="*/ 542546 w 607991"/>
                <a:gd name="connsiteY27" fmla="*/ 435045 h 607074"/>
                <a:gd name="connsiteX28" fmla="*/ 535249 w 607991"/>
                <a:gd name="connsiteY28" fmla="*/ 452532 h 607074"/>
                <a:gd name="connsiteX29" fmla="*/ 537630 w 607991"/>
                <a:gd name="connsiteY29" fmla="*/ 471476 h 607074"/>
                <a:gd name="connsiteX30" fmla="*/ 553300 w 607991"/>
                <a:gd name="connsiteY30" fmla="*/ 487199 h 607074"/>
                <a:gd name="connsiteX31" fmla="*/ 553300 w 607991"/>
                <a:gd name="connsiteY31" fmla="*/ 527004 h 607074"/>
                <a:gd name="connsiteX32" fmla="*/ 527798 w 607991"/>
                <a:gd name="connsiteY32" fmla="*/ 552467 h 607074"/>
                <a:gd name="connsiteX33" fmla="*/ 507826 w 607991"/>
                <a:gd name="connsiteY33" fmla="*/ 560750 h 607074"/>
                <a:gd name="connsiteX34" fmla="*/ 487931 w 607991"/>
                <a:gd name="connsiteY34" fmla="*/ 552467 h 607074"/>
                <a:gd name="connsiteX35" fmla="*/ 472261 w 607991"/>
                <a:gd name="connsiteY35" fmla="*/ 536821 h 607074"/>
                <a:gd name="connsiteX36" fmla="*/ 460970 w 607991"/>
                <a:gd name="connsiteY36" fmla="*/ 532756 h 607074"/>
                <a:gd name="connsiteX37" fmla="*/ 453212 w 607991"/>
                <a:gd name="connsiteY37" fmla="*/ 534443 h 607074"/>
                <a:gd name="connsiteX38" fmla="*/ 435698 w 607991"/>
                <a:gd name="connsiteY38" fmla="*/ 541729 h 607074"/>
                <a:gd name="connsiteX39" fmla="*/ 423869 w 607991"/>
                <a:gd name="connsiteY39" fmla="*/ 556915 h 607074"/>
                <a:gd name="connsiteX40" fmla="*/ 423869 w 607991"/>
                <a:gd name="connsiteY40" fmla="*/ 578927 h 607074"/>
                <a:gd name="connsiteX41" fmla="*/ 395678 w 607991"/>
                <a:gd name="connsiteY41" fmla="*/ 607074 h 607074"/>
                <a:gd name="connsiteX42" fmla="*/ 359653 w 607991"/>
                <a:gd name="connsiteY42" fmla="*/ 607074 h 607074"/>
                <a:gd name="connsiteX43" fmla="*/ 331462 w 607991"/>
                <a:gd name="connsiteY43" fmla="*/ 578927 h 607074"/>
                <a:gd name="connsiteX44" fmla="*/ 331462 w 607991"/>
                <a:gd name="connsiteY44" fmla="*/ 556915 h 607074"/>
                <a:gd name="connsiteX45" fmla="*/ 319633 w 607991"/>
                <a:gd name="connsiteY45" fmla="*/ 541729 h 607074"/>
                <a:gd name="connsiteX46" fmla="*/ 302119 w 607991"/>
                <a:gd name="connsiteY46" fmla="*/ 534443 h 607074"/>
                <a:gd name="connsiteX47" fmla="*/ 294361 w 607991"/>
                <a:gd name="connsiteY47" fmla="*/ 532756 h 607074"/>
                <a:gd name="connsiteX48" fmla="*/ 283146 w 607991"/>
                <a:gd name="connsiteY48" fmla="*/ 536821 h 607074"/>
                <a:gd name="connsiteX49" fmla="*/ 267400 w 607991"/>
                <a:gd name="connsiteY49" fmla="*/ 552467 h 607074"/>
                <a:gd name="connsiteX50" fmla="*/ 247505 w 607991"/>
                <a:gd name="connsiteY50" fmla="*/ 560750 h 607074"/>
                <a:gd name="connsiteX51" fmla="*/ 227533 w 607991"/>
                <a:gd name="connsiteY51" fmla="*/ 552467 h 607074"/>
                <a:gd name="connsiteX52" fmla="*/ 202031 w 607991"/>
                <a:gd name="connsiteY52" fmla="*/ 527004 h 607074"/>
                <a:gd name="connsiteX53" fmla="*/ 202031 w 607991"/>
                <a:gd name="connsiteY53" fmla="*/ 487199 h 607074"/>
                <a:gd name="connsiteX54" fmla="*/ 217701 w 607991"/>
                <a:gd name="connsiteY54" fmla="*/ 471476 h 607074"/>
                <a:gd name="connsiteX55" fmla="*/ 220082 w 607991"/>
                <a:gd name="connsiteY55" fmla="*/ 452532 h 607074"/>
                <a:gd name="connsiteX56" fmla="*/ 212785 w 607991"/>
                <a:gd name="connsiteY56" fmla="*/ 435045 h 607074"/>
                <a:gd name="connsiteX57" fmla="*/ 197576 w 607991"/>
                <a:gd name="connsiteY57" fmla="*/ 423234 h 607074"/>
                <a:gd name="connsiteX58" fmla="*/ 175531 w 607991"/>
                <a:gd name="connsiteY58" fmla="*/ 423234 h 607074"/>
                <a:gd name="connsiteX59" fmla="*/ 147340 w 607991"/>
                <a:gd name="connsiteY59" fmla="*/ 395087 h 607074"/>
                <a:gd name="connsiteX60" fmla="*/ 147340 w 607991"/>
                <a:gd name="connsiteY60" fmla="*/ 359116 h 607074"/>
                <a:gd name="connsiteX61" fmla="*/ 175531 w 607991"/>
                <a:gd name="connsiteY61" fmla="*/ 330969 h 607074"/>
                <a:gd name="connsiteX62" fmla="*/ 197576 w 607991"/>
                <a:gd name="connsiteY62" fmla="*/ 330969 h 607074"/>
                <a:gd name="connsiteX63" fmla="*/ 212785 w 607991"/>
                <a:gd name="connsiteY63" fmla="*/ 319158 h 607074"/>
                <a:gd name="connsiteX64" fmla="*/ 220082 w 607991"/>
                <a:gd name="connsiteY64" fmla="*/ 301671 h 607074"/>
                <a:gd name="connsiteX65" fmla="*/ 217701 w 607991"/>
                <a:gd name="connsiteY65" fmla="*/ 282727 h 607074"/>
                <a:gd name="connsiteX66" fmla="*/ 202031 w 607991"/>
                <a:gd name="connsiteY66" fmla="*/ 267005 h 607074"/>
                <a:gd name="connsiteX67" fmla="*/ 193735 w 607991"/>
                <a:gd name="connsiteY67" fmla="*/ 247141 h 607074"/>
                <a:gd name="connsiteX68" fmla="*/ 202031 w 607991"/>
                <a:gd name="connsiteY68" fmla="*/ 227200 h 607074"/>
                <a:gd name="connsiteX69" fmla="*/ 227533 w 607991"/>
                <a:gd name="connsiteY69" fmla="*/ 201737 h 607074"/>
                <a:gd name="connsiteX70" fmla="*/ 247505 w 607991"/>
                <a:gd name="connsiteY70" fmla="*/ 193530 h 607074"/>
                <a:gd name="connsiteX71" fmla="*/ 267400 w 607991"/>
                <a:gd name="connsiteY71" fmla="*/ 201737 h 607074"/>
                <a:gd name="connsiteX72" fmla="*/ 283070 w 607991"/>
                <a:gd name="connsiteY72" fmla="*/ 217383 h 607074"/>
                <a:gd name="connsiteX73" fmla="*/ 294361 w 607991"/>
                <a:gd name="connsiteY73" fmla="*/ 221447 h 607074"/>
                <a:gd name="connsiteX74" fmla="*/ 302119 w 607991"/>
                <a:gd name="connsiteY74" fmla="*/ 219760 h 607074"/>
                <a:gd name="connsiteX75" fmla="*/ 319633 w 607991"/>
                <a:gd name="connsiteY75" fmla="*/ 212474 h 607074"/>
                <a:gd name="connsiteX76" fmla="*/ 331462 w 607991"/>
                <a:gd name="connsiteY76" fmla="*/ 197288 h 607074"/>
                <a:gd name="connsiteX77" fmla="*/ 331462 w 607991"/>
                <a:gd name="connsiteY77" fmla="*/ 175277 h 607074"/>
                <a:gd name="connsiteX78" fmla="*/ 359653 w 607991"/>
                <a:gd name="connsiteY78" fmla="*/ 147129 h 607074"/>
                <a:gd name="connsiteX79" fmla="*/ 119929 w 607991"/>
                <a:gd name="connsiteY79" fmla="*/ 83135 h 607074"/>
                <a:gd name="connsiteX80" fmla="*/ 83282 w 607991"/>
                <a:gd name="connsiteY80" fmla="*/ 119717 h 607074"/>
                <a:gd name="connsiteX81" fmla="*/ 119929 w 607991"/>
                <a:gd name="connsiteY81" fmla="*/ 156223 h 607074"/>
                <a:gd name="connsiteX82" fmla="*/ 156499 w 607991"/>
                <a:gd name="connsiteY82" fmla="*/ 119717 h 607074"/>
                <a:gd name="connsiteX83" fmla="*/ 119929 w 607991"/>
                <a:gd name="connsiteY83" fmla="*/ 83135 h 607074"/>
                <a:gd name="connsiteX84" fmla="*/ 110863 w 607991"/>
                <a:gd name="connsiteY84" fmla="*/ 0 h 607074"/>
                <a:gd name="connsiteX85" fmla="*/ 128918 w 607991"/>
                <a:gd name="connsiteY85" fmla="*/ 0 h 607074"/>
                <a:gd name="connsiteX86" fmla="*/ 147741 w 607991"/>
                <a:gd name="connsiteY86" fmla="*/ 18790 h 607074"/>
                <a:gd name="connsiteX87" fmla="*/ 147741 w 607991"/>
                <a:gd name="connsiteY87" fmla="*/ 29834 h 607074"/>
                <a:gd name="connsiteX88" fmla="*/ 150507 w 607991"/>
                <a:gd name="connsiteY88" fmla="*/ 32978 h 607074"/>
                <a:gd name="connsiteX89" fmla="*/ 159726 w 607991"/>
                <a:gd name="connsiteY89" fmla="*/ 36813 h 607074"/>
                <a:gd name="connsiteX90" fmla="*/ 161570 w 607991"/>
                <a:gd name="connsiteY90" fmla="*/ 37196 h 607074"/>
                <a:gd name="connsiteX91" fmla="*/ 163875 w 607991"/>
                <a:gd name="connsiteY91" fmla="*/ 36583 h 607074"/>
                <a:gd name="connsiteX92" fmla="*/ 171711 w 607991"/>
                <a:gd name="connsiteY92" fmla="*/ 28683 h 607074"/>
                <a:gd name="connsiteX93" fmla="*/ 185002 w 607991"/>
                <a:gd name="connsiteY93" fmla="*/ 23238 h 607074"/>
                <a:gd name="connsiteX94" fmla="*/ 198294 w 607991"/>
                <a:gd name="connsiteY94" fmla="*/ 28683 h 607074"/>
                <a:gd name="connsiteX95" fmla="*/ 211047 w 607991"/>
                <a:gd name="connsiteY95" fmla="*/ 41414 h 607074"/>
                <a:gd name="connsiteX96" fmla="*/ 211047 w 607991"/>
                <a:gd name="connsiteY96" fmla="*/ 67950 h 607074"/>
                <a:gd name="connsiteX97" fmla="*/ 203211 w 607991"/>
                <a:gd name="connsiteY97" fmla="*/ 75849 h 607074"/>
                <a:gd name="connsiteX98" fmla="*/ 202903 w 607991"/>
                <a:gd name="connsiteY98" fmla="*/ 79914 h 607074"/>
                <a:gd name="connsiteX99" fmla="*/ 206822 w 607991"/>
                <a:gd name="connsiteY99" fmla="*/ 89117 h 607074"/>
                <a:gd name="connsiteX100" fmla="*/ 209972 w 607991"/>
                <a:gd name="connsiteY100" fmla="*/ 91878 h 607074"/>
                <a:gd name="connsiteX101" fmla="*/ 220958 w 607991"/>
                <a:gd name="connsiteY101" fmla="*/ 91878 h 607074"/>
                <a:gd name="connsiteX102" fmla="*/ 239781 w 607991"/>
                <a:gd name="connsiteY102" fmla="*/ 110668 h 607074"/>
                <a:gd name="connsiteX103" fmla="*/ 239781 w 607991"/>
                <a:gd name="connsiteY103" fmla="*/ 128691 h 607074"/>
                <a:gd name="connsiteX104" fmla="*/ 220958 w 607991"/>
                <a:gd name="connsiteY104" fmla="*/ 147480 h 607074"/>
                <a:gd name="connsiteX105" fmla="*/ 209972 w 607991"/>
                <a:gd name="connsiteY105" fmla="*/ 147480 h 607074"/>
                <a:gd name="connsiteX106" fmla="*/ 206822 w 607991"/>
                <a:gd name="connsiteY106" fmla="*/ 150241 h 607074"/>
                <a:gd name="connsiteX107" fmla="*/ 202903 w 607991"/>
                <a:gd name="connsiteY107" fmla="*/ 159444 h 607074"/>
                <a:gd name="connsiteX108" fmla="*/ 203211 w 607991"/>
                <a:gd name="connsiteY108" fmla="*/ 163586 h 607074"/>
                <a:gd name="connsiteX109" fmla="*/ 211047 w 607991"/>
                <a:gd name="connsiteY109" fmla="*/ 171408 h 607074"/>
                <a:gd name="connsiteX110" fmla="*/ 211047 w 607991"/>
                <a:gd name="connsiteY110" fmla="*/ 197944 h 607074"/>
                <a:gd name="connsiteX111" fmla="*/ 198294 w 607991"/>
                <a:gd name="connsiteY111" fmla="*/ 210675 h 607074"/>
                <a:gd name="connsiteX112" fmla="*/ 185002 w 607991"/>
                <a:gd name="connsiteY112" fmla="*/ 216197 h 607074"/>
                <a:gd name="connsiteX113" fmla="*/ 171711 w 607991"/>
                <a:gd name="connsiteY113" fmla="*/ 210675 h 607074"/>
                <a:gd name="connsiteX114" fmla="*/ 163875 w 607991"/>
                <a:gd name="connsiteY114" fmla="*/ 202852 h 607074"/>
                <a:gd name="connsiteX115" fmla="*/ 161570 w 607991"/>
                <a:gd name="connsiteY115" fmla="*/ 202239 h 607074"/>
                <a:gd name="connsiteX116" fmla="*/ 159726 w 607991"/>
                <a:gd name="connsiteY116" fmla="*/ 202546 h 607074"/>
                <a:gd name="connsiteX117" fmla="*/ 150507 w 607991"/>
                <a:gd name="connsiteY117" fmla="*/ 206457 h 607074"/>
                <a:gd name="connsiteX118" fmla="*/ 147741 w 607991"/>
                <a:gd name="connsiteY118" fmla="*/ 209601 h 607074"/>
                <a:gd name="connsiteX119" fmla="*/ 147741 w 607991"/>
                <a:gd name="connsiteY119" fmla="*/ 220568 h 607074"/>
                <a:gd name="connsiteX120" fmla="*/ 128918 w 607991"/>
                <a:gd name="connsiteY120" fmla="*/ 239358 h 607074"/>
                <a:gd name="connsiteX121" fmla="*/ 110863 w 607991"/>
                <a:gd name="connsiteY121" fmla="*/ 239358 h 607074"/>
                <a:gd name="connsiteX122" fmla="*/ 92117 w 607991"/>
                <a:gd name="connsiteY122" fmla="*/ 220568 h 607074"/>
                <a:gd name="connsiteX123" fmla="*/ 92117 w 607991"/>
                <a:gd name="connsiteY123" fmla="*/ 209601 h 607074"/>
                <a:gd name="connsiteX124" fmla="*/ 89274 w 607991"/>
                <a:gd name="connsiteY124" fmla="*/ 206457 h 607074"/>
                <a:gd name="connsiteX125" fmla="*/ 80055 w 607991"/>
                <a:gd name="connsiteY125" fmla="*/ 202546 h 607074"/>
                <a:gd name="connsiteX126" fmla="*/ 78211 w 607991"/>
                <a:gd name="connsiteY126" fmla="*/ 202239 h 607074"/>
                <a:gd name="connsiteX127" fmla="*/ 75983 w 607991"/>
                <a:gd name="connsiteY127" fmla="*/ 202852 h 607074"/>
                <a:gd name="connsiteX128" fmla="*/ 68070 w 607991"/>
                <a:gd name="connsiteY128" fmla="*/ 210675 h 607074"/>
                <a:gd name="connsiteX129" fmla="*/ 54779 w 607991"/>
                <a:gd name="connsiteY129" fmla="*/ 216197 h 607074"/>
                <a:gd name="connsiteX130" fmla="*/ 41487 w 607991"/>
                <a:gd name="connsiteY130" fmla="*/ 210675 h 607074"/>
                <a:gd name="connsiteX131" fmla="*/ 28734 w 607991"/>
                <a:gd name="connsiteY131" fmla="*/ 197944 h 607074"/>
                <a:gd name="connsiteX132" fmla="*/ 23279 w 607991"/>
                <a:gd name="connsiteY132" fmla="*/ 184676 h 607074"/>
                <a:gd name="connsiteX133" fmla="*/ 28734 w 607991"/>
                <a:gd name="connsiteY133" fmla="*/ 171408 h 607074"/>
                <a:gd name="connsiteX134" fmla="*/ 36570 w 607991"/>
                <a:gd name="connsiteY134" fmla="*/ 163586 h 607074"/>
                <a:gd name="connsiteX135" fmla="*/ 36878 w 607991"/>
                <a:gd name="connsiteY135" fmla="*/ 159444 h 607074"/>
                <a:gd name="connsiteX136" fmla="*/ 33036 w 607991"/>
                <a:gd name="connsiteY136" fmla="*/ 150241 h 607074"/>
                <a:gd name="connsiteX137" fmla="*/ 29886 w 607991"/>
                <a:gd name="connsiteY137" fmla="*/ 147480 h 607074"/>
                <a:gd name="connsiteX138" fmla="*/ 18823 w 607991"/>
                <a:gd name="connsiteY138" fmla="*/ 147480 h 607074"/>
                <a:gd name="connsiteX139" fmla="*/ 0 w 607991"/>
                <a:gd name="connsiteY139" fmla="*/ 128691 h 607074"/>
                <a:gd name="connsiteX140" fmla="*/ 0 w 607991"/>
                <a:gd name="connsiteY140" fmla="*/ 110668 h 607074"/>
                <a:gd name="connsiteX141" fmla="*/ 18823 w 607991"/>
                <a:gd name="connsiteY141" fmla="*/ 91955 h 607074"/>
                <a:gd name="connsiteX142" fmla="*/ 29886 w 607991"/>
                <a:gd name="connsiteY142" fmla="*/ 91955 h 607074"/>
                <a:gd name="connsiteX143" fmla="*/ 33036 w 607991"/>
                <a:gd name="connsiteY143" fmla="*/ 89194 h 607074"/>
                <a:gd name="connsiteX144" fmla="*/ 36878 w 607991"/>
                <a:gd name="connsiteY144" fmla="*/ 79914 h 607074"/>
                <a:gd name="connsiteX145" fmla="*/ 36570 w 607991"/>
                <a:gd name="connsiteY145" fmla="*/ 75849 h 607074"/>
                <a:gd name="connsiteX146" fmla="*/ 28734 w 607991"/>
                <a:gd name="connsiteY146" fmla="*/ 67950 h 607074"/>
                <a:gd name="connsiteX147" fmla="*/ 28734 w 607991"/>
                <a:gd name="connsiteY147" fmla="*/ 41414 h 607074"/>
                <a:gd name="connsiteX148" fmla="*/ 41487 w 607991"/>
                <a:gd name="connsiteY148" fmla="*/ 28683 h 607074"/>
                <a:gd name="connsiteX149" fmla="*/ 54779 w 607991"/>
                <a:gd name="connsiteY149" fmla="*/ 23238 h 607074"/>
                <a:gd name="connsiteX150" fmla="*/ 68070 w 607991"/>
                <a:gd name="connsiteY150" fmla="*/ 28683 h 607074"/>
                <a:gd name="connsiteX151" fmla="*/ 75983 w 607991"/>
                <a:gd name="connsiteY151" fmla="*/ 36583 h 607074"/>
                <a:gd name="connsiteX152" fmla="*/ 78211 w 607991"/>
                <a:gd name="connsiteY152" fmla="*/ 37196 h 607074"/>
                <a:gd name="connsiteX153" fmla="*/ 80055 w 607991"/>
                <a:gd name="connsiteY153" fmla="*/ 36813 h 607074"/>
                <a:gd name="connsiteX154" fmla="*/ 89351 w 607991"/>
                <a:gd name="connsiteY154" fmla="*/ 32978 h 607074"/>
                <a:gd name="connsiteX155" fmla="*/ 92117 w 607991"/>
                <a:gd name="connsiteY155" fmla="*/ 29834 h 607074"/>
                <a:gd name="connsiteX156" fmla="*/ 92117 w 607991"/>
                <a:gd name="connsiteY156" fmla="*/ 18790 h 607074"/>
                <a:gd name="connsiteX157" fmla="*/ 110863 w 607991"/>
                <a:gd name="connsiteY157"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7991" h="607074">
                  <a:moveTo>
                    <a:pt x="377627" y="294539"/>
                  </a:moveTo>
                  <a:cubicBezTo>
                    <a:pt x="332077" y="294539"/>
                    <a:pt x="294976" y="331583"/>
                    <a:pt x="294976" y="377063"/>
                  </a:cubicBezTo>
                  <a:cubicBezTo>
                    <a:pt x="294976" y="422621"/>
                    <a:pt x="332077" y="459588"/>
                    <a:pt x="377627" y="459588"/>
                  </a:cubicBezTo>
                  <a:cubicBezTo>
                    <a:pt x="423254" y="459588"/>
                    <a:pt x="460355" y="422621"/>
                    <a:pt x="460355" y="377063"/>
                  </a:cubicBezTo>
                  <a:cubicBezTo>
                    <a:pt x="460355" y="331583"/>
                    <a:pt x="423254" y="294539"/>
                    <a:pt x="377627" y="294539"/>
                  </a:cubicBezTo>
                  <a:close/>
                  <a:moveTo>
                    <a:pt x="359653" y="147129"/>
                  </a:moveTo>
                  <a:lnTo>
                    <a:pt x="395678" y="147129"/>
                  </a:lnTo>
                  <a:cubicBezTo>
                    <a:pt x="411271" y="147129"/>
                    <a:pt x="423869" y="159707"/>
                    <a:pt x="423869" y="175277"/>
                  </a:cubicBezTo>
                  <a:lnTo>
                    <a:pt x="423869" y="197288"/>
                  </a:lnTo>
                  <a:cubicBezTo>
                    <a:pt x="423869" y="203270"/>
                    <a:pt x="429323" y="210173"/>
                    <a:pt x="435698" y="212474"/>
                  </a:cubicBezTo>
                  <a:cubicBezTo>
                    <a:pt x="441613" y="214545"/>
                    <a:pt x="447527" y="216999"/>
                    <a:pt x="453212" y="219760"/>
                  </a:cubicBezTo>
                  <a:cubicBezTo>
                    <a:pt x="455516" y="220834"/>
                    <a:pt x="458205" y="221447"/>
                    <a:pt x="460970" y="221447"/>
                  </a:cubicBezTo>
                  <a:cubicBezTo>
                    <a:pt x="465502" y="221447"/>
                    <a:pt x="469727" y="219913"/>
                    <a:pt x="472185" y="217459"/>
                  </a:cubicBezTo>
                  <a:lnTo>
                    <a:pt x="487931" y="201737"/>
                  </a:lnTo>
                  <a:cubicBezTo>
                    <a:pt x="493232" y="196445"/>
                    <a:pt x="500298" y="193530"/>
                    <a:pt x="507826" y="193530"/>
                  </a:cubicBezTo>
                  <a:cubicBezTo>
                    <a:pt x="515431" y="193530"/>
                    <a:pt x="522498" y="196445"/>
                    <a:pt x="527798" y="201737"/>
                  </a:cubicBezTo>
                  <a:lnTo>
                    <a:pt x="553300" y="227200"/>
                  </a:lnTo>
                  <a:cubicBezTo>
                    <a:pt x="564284" y="238167"/>
                    <a:pt x="564284" y="256037"/>
                    <a:pt x="553300" y="267005"/>
                  </a:cubicBezTo>
                  <a:lnTo>
                    <a:pt x="537553" y="282727"/>
                  </a:lnTo>
                  <a:cubicBezTo>
                    <a:pt x="533405" y="286946"/>
                    <a:pt x="532253" y="295612"/>
                    <a:pt x="535249" y="301671"/>
                  </a:cubicBezTo>
                  <a:cubicBezTo>
                    <a:pt x="538014" y="307347"/>
                    <a:pt x="540472" y="313252"/>
                    <a:pt x="542546" y="319158"/>
                  </a:cubicBezTo>
                  <a:cubicBezTo>
                    <a:pt x="544850" y="325524"/>
                    <a:pt x="551764" y="330969"/>
                    <a:pt x="557755" y="330969"/>
                  </a:cubicBezTo>
                  <a:lnTo>
                    <a:pt x="579800" y="330969"/>
                  </a:lnTo>
                  <a:cubicBezTo>
                    <a:pt x="595317" y="330969"/>
                    <a:pt x="607991" y="343547"/>
                    <a:pt x="607991" y="359116"/>
                  </a:cubicBezTo>
                  <a:lnTo>
                    <a:pt x="607991" y="395087"/>
                  </a:lnTo>
                  <a:cubicBezTo>
                    <a:pt x="607991" y="410656"/>
                    <a:pt x="595394" y="423234"/>
                    <a:pt x="579800" y="423234"/>
                  </a:cubicBezTo>
                  <a:lnTo>
                    <a:pt x="557755" y="423234"/>
                  </a:lnTo>
                  <a:cubicBezTo>
                    <a:pt x="551764" y="423234"/>
                    <a:pt x="544850" y="428680"/>
                    <a:pt x="542546" y="435045"/>
                  </a:cubicBezTo>
                  <a:cubicBezTo>
                    <a:pt x="540472" y="440951"/>
                    <a:pt x="538014" y="446857"/>
                    <a:pt x="535249" y="452532"/>
                  </a:cubicBezTo>
                  <a:cubicBezTo>
                    <a:pt x="532330" y="458591"/>
                    <a:pt x="533405" y="467258"/>
                    <a:pt x="537630" y="471476"/>
                  </a:cubicBezTo>
                  <a:lnTo>
                    <a:pt x="553300" y="487199"/>
                  </a:lnTo>
                  <a:cubicBezTo>
                    <a:pt x="564284" y="498166"/>
                    <a:pt x="564284" y="516036"/>
                    <a:pt x="553300" y="527004"/>
                  </a:cubicBezTo>
                  <a:lnTo>
                    <a:pt x="527798" y="552467"/>
                  </a:lnTo>
                  <a:cubicBezTo>
                    <a:pt x="522498" y="557759"/>
                    <a:pt x="515431" y="560750"/>
                    <a:pt x="507826" y="560750"/>
                  </a:cubicBezTo>
                  <a:cubicBezTo>
                    <a:pt x="500298" y="560750"/>
                    <a:pt x="493232" y="557759"/>
                    <a:pt x="487931" y="552467"/>
                  </a:cubicBezTo>
                  <a:lnTo>
                    <a:pt x="472261" y="536821"/>
                  </a:lnTo>
                  <a:cubicBezTo>
                    <a:pt x="469727" y="534290"/>
                    <a:pt x="465502" y="532756"/>
                    <a:pt x="460970" y="532756"/>
                  </a:cubicBezTo>
                  <a:cubicBezTo>
                    <a:pt x="458205" y="532756"/>
                    <a:pt x="455439" y="533369"/>
                    <a:pt x="453212" y="534443"/>
                  </a:cubicBezTo>
                  <a:cubicBezTo>
                    <a:pt x="447527" y="537204"/>
                    <a:pt x="441613" y="539658"/>
                    <a:pt x="435698" y="541729"/>
                  </a:cubicBezTo>
                  <a:cubicBezTo>
                    <a:pt x="429323" y="544030"/>
                    <a:pt x="423869" y="550933"/>
                    <a:pt x="423869" y="556915"/>
                  </a:cubicBezTo>
                  <a:lnTo>
                    <a:pt x="423869" y="578927"/>
                  </a:lnTo>
                  <a:cubicBezTo>
                    <a:pt x="423869" y="594496"/>
                    <a:pt x="411271" y="607074"/>
                    <a:pt x="395678" y="607074"/>
                  </a:cubicBezTo>
                  <a:lnTo>
                    <a:pt x="359653" y="607074"/>
                  </a:lnTo>
                  <a:cubicBezTo>
                    <a:pt x="344060" y="607074"/>
                    <a:pt x="331462" y="594496"/>
                    <a:pt x="331462" y="578927"/>
                  </a:cubicBezTo>
                  <a:lnTo>
                    <a:pt x="331462" y="556915"/>
                  </a:lnTo>
                  <a:cubicBezTo>
                    <a:pt x="331462" y="550933"/>
                    <a:pt x="326008" y="544030"/>
                    <a:pt x="319633" y="541729"/>
                  </a:cubicBezTo>
                  <a:cubicBezTo>
                    <a:pt x="313718" y="539658"/>
                    <a:pt x="307804" y="537204"/>
                    <a:pt x="302119" y="534443"/>
                  </a:cubicBezTo>
                  <a:cubicBezTo>
                    <a:pt x="299892" y="533369"/>
                    <a:pt x="297203" y="532756"/>
                    <a:pt x="294361" y="532756"/>
                  </a:cubicBezTo>
                  <a:cubicBezTo>
                    <a:pt x="289829" y="532756"/>
                    <a:pt x="285681" y="534290"/>
                    <a:pt x="283146" y="536821"/>
                  </a:cubicBezTo>
                  <a:lnTo>
                    <a:pt x="267400" y="552467"/>
                  </a:lnTo>
                  <a:cubicBezTo>
                    <a:pt x="262099" y="557759"/>
                    <a:pt x="255033" y="560750"/>
                    <a:pt x="247505" y="560750"/>
                  </a:cubicBezTo>
                  <a:cubicBezTo>
                    <a:pt x="239977" y="560750"/>
                    <a:pt x="232834" y="557759"/>
                    <a:pt x="227533" y="552467"/>
                  </a:cubicBezTo>
                  <a:lnTo>
                    <a:pt x="202031" y="527004"/>
                  </a:lnTo>
                  <a:cubicBezTo>
                    <a:pt x="191047" y="516036"/>
                    <a:pt x="191047" y="498166"/>
                    <a:pt x="202031" y="487199"/>
                  </a:cubicBezTo>
                  <a:lnTo>
                    <a:pt x="217701" y="471476"/>
                  </a:lnTo>
                  <a:cubicBezTo>
                    <a:pt x="221926" y="467258"/>
                    <a:pt x="223001" y="458591"/>
                    <a:pt x="220082" y="452532"/>
                  </a:cubicBezTo>
                  <a:cubicBezTo>
                    <a:pt x="217317" y="446780"/>
                    <a:pt x="214859" y="440951"/>
                    <a:pt x="212785" y="435045"/>
                  </a:cubicBezTo>
                  <a:cubicBezTo>
                    <a:pt x="210481" y="428603"/>
                    <a:pt x="203568" y="423234"/>
                    <a:pt x="197576" y="423234"/>
                  </a:cubicBezTo>
                  <a:lnTo>
                    <a:pt x="175531" y="423234"/>
                  </a:lnTo>
                  <a:cubicBezTo>
                    <a:pt x="159937" y="423234"/>
                    <a:pt x="147340" y="410579"/>
                    <a:pt x="147340" y="395087"/>
                  </a:cubicBezTo>
                  <a:lnTo>
                    <a:pt x="147340" y="359116"/>
                  </a:lnTo>
                  <a:cubicBezTo>
                    <a:pt x="147340" y="343547"/>
                    <a:pt x="159937" y="330969"/>
                    <a:pt x="175531" y="330969"/>
                  </a:cubicBezTo>
                  <a:lnTo>
                    <a:pt x="197576" y="330969"/>
                  </a:lnTo>
                  <a:cubicBezTo>
                    <a:pt x="203568" y="330969"/>
                    <a:pt x="210481" y="325524"/>
                    <a:pt x="212785" y="319158"/>
                  </a:cubicBezTo>
                  <a:cubicBezTo>
                    <a:pt x="214859" y="313252"/>
                    <a:pt x="217317" y="307347"/>
                    <a:pt x="220082" y="301671"/>
                  </a:cubicBezTo>
                  <a:cubicBezTo>
                    <a:pt x="223001" y="295612"/>
                    <a:pt x="221926" y="286946"/>
                    <a:pt x="217701" y="282727"/>
                  </a:cubicBezTo>
                  <a:lnTo>
                    <a:pt x="202031" y="267005"/>
                  </a:lnTo>
                  <a:cubicBezTo>
                    <a:pt x="196731" y="261713"/>
                    <a:pt x="193735" y="254657"/>
                    <a:pt x="193735" y="247141"/>
                  </a:cubicBezTo>
                  <a:cubicBezTo>
                    <a:pt x="193735" y="239624"/>
                    <a:pt x="196731" y="232492"/>
                    <a:pt x="202031" y="227200"/>
                  </a:cubicBezTo>
                  <a:lnTo>
                    <a:pt x="227533" y="201737"/>
                  </a:lnTo>
                  <a:cubicBezTo>
                    <a:pt x="232834" y="196445"/>
                    <a:pt x="239977" y="193530"/>
                    <a:pt x="247505" y="193530"/>
                  </a:cubicBezTo>
                  <a:cubicBezTo>
                    <a:pt x="255033" y="193530"/>
                    <a:pt x="262099" y="196445"/>
                    <a:pt x="267400" y="201737"/>
                  </a:cubicBezTo>
                  <a:lnTo>
                    <a:pt x="283070" y="217383"/>
                  </a:lnTo>
                  <a:cubicBezTo>
                    <a:pt x="285604" y="219913"/>
                    <a:pt x="289829" y="221447"/>
                    <a:pt x="294361" y="221447"/>
                  </a:cubicBezTo>
                  <a:cubicBezTo>
                    <a:pt x="297126" y="221447"/>
                    <a:pt x="299892" y="220834"/>
                    <a:pt x="302119" y="219760"/>
                  </a:cubicBezTo>
                  <a:cubicBezTo>
                    <a:pt x="307804" y="216999"/>
                    <a:pt x="313718" y="214545"/>
                    <a:pt x="319633" y="212474"/>
                  </a:cubicBezTo>
                  <a:cubicBezTo>
                    <a:pt x="326008" y="210173"/>
                    <a:pt x="331462" y="203270"/>
                    <a:pt x="331462" y="197288"/>
                  </a:cubicBezTo>
                  <a:lnTo>
                    <a:pt x="331462" y="175277"/>
                  </a:lnTo>
                  <a:cubicBezTo>
                    <a:pt x="331462" y="159707"/>
                    <a:pt x="344060" y="147129"/>
                    <a:pt x="359653" y="147129"/>
                  </a:cubicBezTo>
                  <a:close/>
                  <a:moveTo>
                    <a:pt x="119929" y="83135"/>
                  </a:moveTo>
                  <a:cubicBezTo>
                    <a:pt x="99723" y="83135"/>
                    <a:pt x="83282" y="99547"/>
                    <a:pt x="83282" y="119717"/>
                  </a:cubicBezTo>
                  <a:cubicBezTo>
                    <a:pt x="83282" y="139888"/>
                    <a:pt x="99723" y="156223"/>
                    <a:pt x="119929" y="156223"/>
                  </a:cubicBezTo>
                  <a:cubicBezTo>
                    <a:pt x="140135" y="156223"/>
                    <a:pt x="156499" y="139888"/>
                    <a:pt x="156499" y="119717"/>
                  </a:cubicBezTo>
                  <a:cubicBezTo>
                    <a:pt x="156499" y="99547"/>
                    <a:pt x="140135" y="83135"/>
                    <a:pt x="119929" y="83135"/>
                  </a:cubicBezTo>
                  <a:close/>
                  <a:moveTo>
                    <a:pt x="110863" y="0"/>
                  </a:moveTo>
                  <a:lnTo>
                    <a:pt x="128918" y="0"/>
                  </a:lnTo>
                  <a:cubicBezTo>
                    <a:pt x="139290" y="0"/>
                    <a:pt x="147741" y="8436"/>
                    <a:pt x="147741" y="18790"/>
                  </a:cubicBezTo>
                  <a:lnTo>
                    <a:pt x="147741" y="29834"/>
                  </a:lnTo>
                  <a:cubicBezTo>
                    <a:pt x="147741" y="30677"/>
                    <a:pt x="148970" y="32441"/>
                    <a:pt x="150507" y="32978"/>
                  </a:cubicBezTo>
                  <a:cubicBezTo>
                    <a:pt x="153580" y="34052"/>
                    <a:pt x="156730" y="35355"/>
                    <a:pt x="159726" y="36813"/>
                  </a:cubicBezTo>
                  <a:cubicBezTo>
                    <a:pt x="160187" y="37043"/>
                    <a:pt x="160878" y="37196"/>
                    <a:pt x="161570" y="37196"/>
                  </a:cubicBezTo>
                  <a:cubicBezTo>
                    <a:pt x="162799" y="37196"/>
                    <a:pt x="163644" y="36813"/>
                    <a:pt x="163875" y="36583"/>
                  </a:cubicBezTo>
                  <a:lnTo>
                    <a:pt x="171711" y="28683"/>
                  </a:lnTo>
                  <a:cubicBezTo>
                    <a:pt x="175245" y="25155"/>
                    <a:pt x="180009" y="23238"/>
                    <a:pt x="185002" y="23238"/>
                  </a:cubicBezTo>
                  <a:cubicBezTo>
                    <a:pt x="189996" y="23238"/>
                    <a:pt x="194760" y="25155"/>
                    <a:pt x="198294" y="28683"/>
                  </a:cubicBezTo>
                  <a:lnTo>
                    <a:pt x="211047" y="41414"/>
                  </a:lnTo>
                  <a:cubicBezTo>
                    <a:pt x="218346" y="48777"/>
                    <a:pt x="218346" y="60664"/>
                    <a:pt x="211047" y="67950"/>
                  </a:cubicBezTo>
                  <a:lnTo>
                    <a:pt x="203211" y="75849"/>
                  </a:lnTo>
                  <a:cubicBezTo>
                    <a:pt x="202596" y="76386"/>
                    <a:pt x="202212" y="78533"/>
                    <a:pt x="202903" y="79914"/>
                  </a:cubicBezTo>
                  <a:cubicBezTo>
                    <a:pt x="204363" y="82905"/>
                    <a:pt x="205669" y="86049"/>
                    <a:pt x="206822" y="89117"/>
                  </a:cubicBezTo>
                  <a:cubicBezTo>
                    <a:pt x="207359" y="90651"/>
                    <a:pt x="209127" y="91878"/>
                    <a:pt x="209972" y="91878"/>
                  </a:cubicBezTo>
                  <a:lnTo>
                    <a:pt x="220958" y="91878"/>
                  </a:lnTo>
                  <a:cubicBezTo>
                    <a:pt x="231330" y="91878"/>
                    <a:pt x="239781" y="100314"/>
                    <a:pt x="239781" y="110668"/>
                  </a:cubicBezTo>
                  <a:lnTo>
                    <a:pt x="239781" y="128691"/>
                  </a:lnTo>
                  <a:cubicBezTo>
                    <a:pt x="239781" y="139044"/>
                    <a:pt x="231330" y="147480"/>
                    <a:pt x="220958" y="147480"/>
                  </a:cubicBezTo>
                  <a:lnTo>
                    <a:pt x="209972" y="147480"/>
                  </a:lnTo>
                  <a:cubicBezTo>
                    <a:pt x="209127" y="147480"/>
                    <a:pt x="207359" y="148707"/>
                    <a:pt x="206822" y="150241"/>
                  </a:cubicBezTo>
                  <a:cubicBezTo>
                    <a:pt x="205669" y="153309"/>
                    <a:pt x="204363" y="156453"/>
                    <a:pt x="202903" y="159444"/>
                  </a:cubicBezTo>
                  <a:cubicBezTo>
                    <a:pt x="202212" y="160825"/>
                    <a:pt x="202596" y="162972"/>
                    <a:pt x="203211" y="163586"/>
                  </a:cubicBezTo>
                  <a:lnTo>
                    <a:pt x="211047" y="171408"/>
                  </a:lnTo>
                  <a:cubicBezTo>
                    <a:pt x="218346" y="178694"/>
                    <a:pt x="218346" y="190658"/>
                    <a:pt x="211047" y="197944"/>
                  </a:cubicBezTo>
                  <a:lnTo>
                    <a:pt x="198294" y="210675"/>
                  </a:lnTo>
                  <a:cubicBezTo>
                    <a:pt x="194760" y="214203"/>
                    <a:pt x="189996" y="216197"/>
                    <a:pt x="185002" y="216197"/>
                  </a:cubicBezTo>
                  <a:cubicBezTo>
                    <a:pt x="180009" y="216197"/>
                    <a:pt x="175245" y="214203"/>
                    <a:pt x="171711" y="210675"/>
                  </a:cubicBezTo>
                  <a:lnTo>
                    <a:pt x="163875" y="202852"/>
                  </a:lnTo>
                  <a:cubicBezTo>
                    <a:pt x="163644" y="202622"/>
                    <a:pt x="162799" y="202239"/>
                    <a:pt x="161570" y="202239"/>
                  </a:cubicBezTo>
                  <a:cubicBezTo>
                    <a:pt x="160878" y="202239"/>
                    <a:pt x="160187" y="202316"/>
                    <a:pt x="159726" y="202546"/>
                  </a:cubicBezTo>
                  <a:cubicBezTo>
                    <a:pt x="156730" y="204003"/>
                    <a:pt x="153580" y="205307"/>
                    <a:pt x="150507" y="206457"/>
                  </a:cubicBezTo>
                  <a:cubicBezTo>
                    <a:pt x="148970" y="206994"/>
                    <a:pt x="147741" y="208758"/>
                    <a:pt x="147741" y="209601"/>
                  </a:cubicBezTo>
                  <a:lnTo>
                    <a:pt x="147741" y="220568"/>
                  </a:lnTo>
                  <a:cubicBezTo>
                    <a:pt x="147741" y="230922"/>
                    <a:pt x="139290" y="239358"/>
                    <a:pt x="128918" y="239358"/>
                  </a:cubicBezTo>
                  <a:lnTo>
                    <a:pt x="110863" y="239358"/>
                  </a:lnTo>
                  <a:cubicBezTo>
                    <a:pt x="100491" y="239358"/>
                    <a:pt x="92117" y="230922"/>
                    <a:pt x="92117" y="220568"/>
                  </a:cubicBezTo>
                  <a:lnTo>
                    <a:pt x="92117" y="209601"/>
                  </a:lnTo>
                  <a:cubicBezTo>
                    <a:pt x="92117" y="208758"/>
                    <a:pt x="90811" y="206917"/>
                    <a:pt x="89274" y="206457"/>
                  </a:cubicBezTo>
                  <a:cubicBezTo>
                    <a:pt x="86201" y="205307"/>
                    <a:pt x="83051" y="204003"/>
                    <a:pt x="80055" y="202546"/>
                  </a:cubicBezTo>
                  <a:cubicBezTo>
                    <a:pt x="79594" y="202316"/>
                    <a:pt x="78903" y="202239"/>
                    <a:pt x="78211" y="202239"/>
                  </a:cubicBezTo>
                  <a:cubicBezTo>
                    <a:pt x="77059" y="202239"/>
                    <a:pt x="76214" y="202622"/>
                    <a:pt x="75983" y="202852"/>
                  </a:cubicBezTo>
                  <a:lnTo>
                    <a:pt x="68070" y="210675"/>
                  </a:lnTo>
                  <a:cubicBezTo>
                    <a:pt x="64536" y="214203"/>
                    <a:pt x="59849" y="216197"/>
                    <a:pt x="54779" y="216197"/>
                  </a:cubicBezTo>
                  <a:cubicBezTo>
                    <a:pt x="49785" y="216197"/>
                    <a:pt x="45021" y="214203"/>
                    <a:pt x="41487" y="210675"/>
                  </a:cubicBezTo>
                  <a:lnTo>
                    <a:pt x="28734" y="197944"/>
                  </a:lnTo>
                  <a:cubicBezTo>
                    <a:pt x="25200" y="194416"/>
                    <a:pt x="23279" y="189661"/>
                    <a:pt x="23279" y="184676"/>
                  </a:cubicBezTo>
                  <a:cubicBezTo>
                    <a:pt x="23279" y="179691"/>
                    <a:pt x="25200" y="174936"/>
                    <a:pt x="28734" y="171408"/>
                  </a:cubicBezTo>
                  <a:lnTo>
                    <a:pt x="36570" y="163586"/>
                  </a:lnTo>
                  <a:cubicBezTo>
                    <a:pt x="37185" y="162972"/>
                    <a:pt x="37569" y="160825"/>
                    <a:pt x="36878" y="159444"/>
                  </a:cubicBezTo>
                  <a:cubicBezTo>
                    <a:pt x="35418" y="156453"/>
                    <a:pt x="34112" y="153386"/>
                    <a:pt x="33036" y="150241"/>
                  </a:cubicBezTo>
                  <a:cubicBezTo>
                    <a:pt x="32498" y="148707"/>
                    <a:pt x="30654" y="147480"/>
                    <a:pt x="29886" y="147480"/>
                  </a:cubicBezTo>
                  <a:lnTo>
                    <a:pt x="18823" y="147480"/>
                  </a:lnTo>
                  <a:cubicBezTo>
                    <a:pt x="8451" y="147480"/>
                    <a:pt x="0" y="139044"/>
                    <a:pt x="0" y="128691"/>
                  </a:cubicBezTo>
                  <a:lnTo>
                    <a:pt x="0" y="110668"/>
                  </a:lnTo>
                  <a:cubicBezTo>
                    <a:pt x="0" y="100314"/>
                    <a:pt x="8451" y="91955"/>
                    <a:pt x="18823" y="91955"/>
                  </a:cubicBezTo>
                  <a:lnTo>
                    <a:pt x="29886" y="91955"/>
                  </a:lnTo>
                  <a:cubicBezTo>
                    <a:pt x="30654" y="91955"/>
                    <a:pt x="32498" y="90651"/>
                    <a:pt x="33036" y="89194"/>
                  </a:cubicBezTo>
                  <a:cubicBezTo>
                    <a:pt x="34112" y="86049"/>
                    <a:pt x="35418" y="82905"/>
                    <a:pt x="36878" y="79914"/>
                  </a:cubicBezTo>
                  <a:cubicBezTo>
                    <a:pt x="37569" y="78533"/>
                    <a:pt x="37185" y="76386"/>
                    <a:pt x="36570" y="75849"/>
                  </a:cubicBezTo>
                  <a:lnTo>
                    <a:pt x="28734" y="67950"/>
                  </a:lnTo>
                  <a:cubicBezTo>
                    <a:pt x="21435" y="60664"/>
                    <a:pt x="21435" y="48777"/>
                    <a:pt x="28734" y="41414"/>
                  </a:cubicBezTo>
                  <a:lnTo>
                    <a:pt x="41487" y="28683"/>
                  </a:lnTo>
                  <a:cubicBezTo>
                    <a:pt x="45021" y="25155"/>
                    <a:pt x="49785" y="23238"/>
                    <a:pt x="54779" y="23238"/>
                  </a:cubicBezTo>
                  <a:cubicBezTo>
                    <a:pt x="59849" y="23238"/>
                    <a:pt x="64536" y="25155"/>
                    <a:pt x="68070" y="28683"/>
                  </a:cubicBezTo>
                  <a:lnTo>
                    <a:pt x="75983" y="36583"/>
                  </a:lnTo>
                  <a:cubicBezTo>
                    <a:pt x="76214" y="36813"/>
                    <a:pt x="77059" y="37196"/>
                    <a:pt x="78211" y="37196"/>
                  </a:cubicBezTo>
                  <a:cubicBezTo>
                    <a:pt x="78903" y="37196"/>
                    <a:pt x="79594" y="37043"/>
                    <a:pt x="80055" y="36813"/>
                  </a:cubicBezTo>
                  <a:cubicBezTo>
                    <a:pt x="83051" y="35355"/>
                    <a:pt x="86201" y="34052"/>
                    <a:pt x="89351" y="32978"/>
                  </a:cubicBezTo>
                  <a:cubicBezTo>
                    <a:pt x="90811" y="32441"/>
                    <a:pt x="92117" y="30677"/>
                    <a:pt x="92117" y="29834"/>
                  </a:cubicBezTo>
                  <a:lnTo>
                    <a:pt x="92117" y="18790"/>
                  </a:lnTo>
                  <a:cubicBezTo>
                    <a:pt x="92117" y="8436"/>
                    <a:pt x="100491" y="0"/>
                    <a:pt x="110863" y="0"/>
                  </a:cubicBezTo>
                  <a:close/>
                </a:path>
              </a:pathLst>
            </a:custGeom>
            <a:solidFill>
              <a:schemeClr val="accent1"/>
            </a:solidFill>
            <a:ln>
              <a:noFill/>
            </a:ln>
          </p:spPr>
          <p:txBody>
            <a:bodyPr wrap="square" lIns="91440" tIns="45720" rIns="91440" bIns="4572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cxnSp>
          <p:nvCxnSpPr>
            <p:cNvPr id="25" name="直接连接符 24"/>
            <p:cNvCxnSpPr/>
            <p:nvPr/>
          </p:nvCxnSpPr>
          <p:spPr>
            <a:xfrm>
              <a:off x="660400" y="5833149"/>
              <a:ext cx="589336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98525" y="1069340"/>
            <a:ext cx="32956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2</a:t>
            </a:r>
            <a:r>
              <a:rPr lang="zh-CN" altLang="en-US" b="1">
                <a:solidFill>
                  <a:srgbClr val="000099"/>
                </a:solidFill>
                <a:latin typeface="微软雅黑" panose="020B0503020204020204" pitchFamily="34" charset="-122"/>
                <a:ea typeface="微软雅黑" panose="020B0503020204020204" pitchFamily="34" charset="-122"/>
                <a:sym typeface="+mn-ea"/>
              </a:rPr>
              <a:t>、原料场装卸安全管理规定：</a:t>
            </a:r>
            <a:endParaRPr lang="zh-CN" altLang="en-US"/>
          </a:p>
        </p:txBody>
      </p:sp>
      <p:sp>
        <p:nvSpPr>
          <p:cNvPr id="17" name="文本框 16"/>
          <p:cNvSpPr txBox="1"/>
          <p:nvPr/>
        </p:nvSpPr>
        <p:spPr>
          <a:xfrm>
            <a:off x="3963035" y="1457960"/>
            <a:ext cx="4675505" cy="1476375"/>
          </a:xfrm>
          <a:prstGeom prst="rect">
            <a:avLst/>
          </a:prstGeom>
          <a:noFill/>
        </p:spPr>
        <p:txBody>
          <a:bodyPr wrap="square" rtlCol="0" anchor="t">
            <a:spAutoFit/>
          </a:bodyPr>
          <a:lstStyle/>
          <a:p>
            <a:pPr fontAlgn="auto">
              <a:lnSpc>
                <a:spcPct val="120000"/>
              </a:lnSpc>
            </a:pPr>
            <a:r>
              <a:rPr lang="en-US" altLang="zh-CN" sz="1500">
                <a:solidFill>
                  <a:schemeClr val="accent6">
                    <a:lumMod val="75000"/>
                  </a:schemeClr>
                </a:solidFill>
                <a:latin typeface="微软雅黑" panose="020B0503020204020204" pitchFamily="34" charset="-122"/>
                <a:ea typeface="微软雅黑" panose="020B0503020204020204" pitchFamily="34" charset="-122"/>
                <a:sym typeface="+mn-ea"/>
              </a:rPr>
              <a:t>    </a:t>
            </a:r>
            <a:r>
              <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rPr>
              <a:t>（</a:t>
            </a:r>
            <a:r>
              <a:rPr lang="en-US" altLang="zh-CN" sz="1500">
                <a:solidFill>
                  <a:schemeClr val="accent6">
                    <a:lumMod val="75000"/>
                  </a:schemeClr>
                </a:solidFill>
                <a:latin typeface="微软雅黑" panose="020B0503020204020204" pitchFamily="34" charset="-122"/>
                <a:ea typeface="微软雅黑" panose="020B0503020204020204" pitchFamily="34" charset="-122"/>
                <a:sym typeface="+mn-ea"/>
              </a:rPr>
              <a:t>3</a:t>
            </a:r>
            <a:r>
              <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rPr>
              <a:t>）保持作业区地面的清洁，地面散落木片、废纸、枝桠材要及时清除，防止车辆行驶产生时颠簸造成事故，如遇车辆有问题时，必须把车开离作业区域安全位置进行处理，严禁司机作业区域内随意下车走动。</a:t>
            </a:r>
            <a:endPar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495300" y="3089275"/>
            <a:ext cx="4537075" cy="1476375"/>
          </a:xfrm>
          <a:prstGeom prst="rect">
            <a:avLst/>
          </a:prstGeom>
          <a:noFill/>
        </p:spPr>
        <p:txBody>
          <a:bodyPr wrap="square" rtlCol="0" anchor="t">
            <a:spAutoFit/>
          </a:bodyPr>
          <a:lstStyle/>
          <a:p>
            <a:r>
              <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rPr>
              <a:t>（4）卸废纸时，严禁用叉车挑车辆立柱及护栏；卸废纸时，运输司机必须到驾驶室等候，搬运废纸时，一次搬运不得超过两包；叉车一律倒行，且车速必须10km/h以下；车辆抱夹必须离地30cm以上，搬运过程中严禁铁丝磨地，推散纸时，抱车抱夹及装载机铲斗必须离地10cm以上。</a:t>
            </a:r>
            <a:endPar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1139" y="1062641"/>
            <a:ext cx="8061723" cy="1863803"/>
          </a:xfrm>
          <a:prstGeom prst="rect">
            <a:avLst/>
          </a:prstGeom>
          <a:blipFill>
            <a:blip r:embed="rId1"/>
            <a:srcRect/>
            <a:stretch>
              <a:fillRect l="8" t="-90138" r="-8" b="-89682"/>
            </a:stretch>
          </a:blipFill>
          <a:ln w="12700" cap="flat" cmpd="sng" algn="ctr">
            <a:noFill/>
            <a:prstDash val="solid"/>
            <a:miter lim="800000"/>
          </a:ln>
          <a:effectLst/>
          <a:extLst>
            <a:ext uri="{91240B29-F687-4F45-9708-019B960494DF}">
              <a14:hiddenLine xmlns:a14="http://schemas.microsoft.com/office/drawing/2010/main" w="12700">
                <a:solidFill>
                  <a:srgbClr val="D1DADD"/>
                </a:solidFill>
                <a:prstDash val="solid"/>
                <a:miter lim="800000"/>
                <a:headEnd/>
                <a:tailEnd/>
              </a14:hiddenLine>
            </a:ext>
          </a:extLst>
        </p:spPr>
        <p:txBody>
          <a:bodyPr anchor="ctr"/>
          <a:lstStyle/>
          <a:p>
            <a:pPr algn="ctr"/>
            <a:endParaRPr sz="1350" dirty="0"/>
          </a:p>
        </p:txBody>
      </p:sp>
      <p:sp>
        <p:nvSpPr>
          <p:cNvPr id="7" name="椭圆 6"/>
          <p:cNvSpPr/>
          <p:nvPr/>
        </p:nvSpPr>
        <p:spPr>
          <a:xfrm>
            <a:off x="5528786" y="3232558"/>
            <a:ext cx="265310" cy="265310"/>
          </a:xfrm>
          <a:prstGeom prst="ellipse">
            <a:avLst/>
          </a:prstGeom>
          <a:solidFill>
            <a:srgbClr val="40A693">
              <a:lumMod val="100000"/>
            </a:srgbClr>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03</a:t>
            </a:r>
            <a:endParaRPr lang="en-US" altLang="zh-CN" sz="1200">
              <a:solidFill>
                <a:srgbClr val="FFFFFF"/>
              </a:solidFill>
              <a:ea typeface="微软雅黑" panose="020B0503020204020204" pitchFamily="34" charset="-122"/>
            </a:endParaRPr>
          </a:p>
        </p:txBody>
      </p:sp>
      <p:sp>
        <p:nvSpPr>
          <p:cNvPr id="9" name="文本框 16"/>
          <p:cNvSpPr txBox="1"/>
          <p:nvPr/>
        </p:nvSpPr>
        <p:spPr>
          <a:xfrm>
            <a:off x="5777953" y="3314144"/>
            <a:ext cx="1376888" cy="182148"/>
          </a:xfrm>
          <a:prstGeom prst="rect">
            <a:avLst/>
          </a:prstGeom>
          <a:noFill/>
        </p:spPr>
        <p:txBody>
          <a:bodyPr wrap="none" lIns="108000" tIns="0" rIns="0" bIns="0" anchor="b" anchorCtr="0"/>
          <a:lstStyle/>
          <a:p>
            <a:r>
              <a:rPr lang="zh-CN" altLang="en-US" sz="1400" b="1">
                <a:solidFill>
                  <a:srgbClr val="40A693"/>
                </a:solidFill>
                <a:ea typeface="微软雅黑" panose="020B0503020204020204" pitchFamily="34" charset="-122"/>
              </a:rPr>
              <a:t>装卸作业安全管理规定</a:t>
            </a:r>
            <a:endParaRPr lang="zh-CN" altLang="en-US" sz="1400" b="1">
              <a:solidFill>
                <a:srgbClr val="40A693"/>
              </a:solidFill>
              <a:ea typeface="微软雅黑" panose="020B0503020204020204" pitchFamily="34" charset="-122"/>
            </a:endParaRPr>
          </a:p>
        </p:txBody>
      </p:sp>
      <p:sp>
        <p:nvSpPr>
          <p:cNvPr id="2" name="椭圆 1"/>
          <p:cNvSpPr/>
          <p:nvPr/>
        </p:nvSpPr>
        <p:spPr>
          <a:xfrm>
            <a:off x="3355012" y="3830419"/>
            <a:ext cx="265310" cy="265310"/>
          </a:xfrm>
          <a:prstGeom prst="ellipse">
            <a:avLst/>
          </a:prstGeom>
          <a:solidFill>
            <a:srgbClr val="178AA1"/>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02</a:t>
            </a:r>
            <a:endParaRPr lang="en-US" altLang="zh-CN" sz="1200">
              <a:solidFill>
                <a:srgbClr val="FFFFFF"/>
              </a:solidFill>
              <a:ea typeface="微软雅黑" panose="020B0503020204020204" pitchFamily="34" charset="-122"/>
            </a:endParaRPr>
          </a:p>
        </p:txBody>
      </p:sp>
      <p:sp>
        <p:nvSpPr>
          <p:cNvPr id="4" name="文本框 14"/>
          <p:cNvSpPr txBox="1"/>
          <p:nvPr/>
        </p:nvSpPr>
        <p:spPr>
          <a:xfrm>
            <a:off x="3604180" y="3912005"/>
            <a:ext cx="1376888" cy="182148"/>
          </a:xfrm>
          <a:prstGeom prst="rect">
            <a:avLst/>
          </a:prstGeom>
          <a:noFill/>
        </p:spPr>
        <p:txBody>
          <a:bodyPr wrap="none" lIns="108000" tIns="0" rIns="0" bIns="0" anchor="b" anchorCtr="0"/>
          <a:lstStyle/>
          <a:p>
            <a:r>
              <a:rPr lang="zh-CN" altLang="en-US" sz="1400" b="1">
                <a:solidFill>
                  <a:srgbClr val="178AA1"/>
                </a:solidFill>
                <a:ea typeface="微软雅黑" panose="020B0503020204020204" pitchFamily="34" charset="-122"/>
              </a:rPr>
              <a:t>危化品装卸规范</a:t>
            </a:r>
            <a:endParaRPr lang="zh-CN" altLang="en-US" sz="1400" b="1">
              <a:solidFill>
                <a:srgbClr val="178AA1"/>
              </a:solidFill>
              <a:ea typeface="微软雅黑" panose="020B0503020204020204" pitchFamily="34" charset="-122"/>
            </a:endParaRPr>
          </a:p>
        </p:txBody>
      </p:sp>
      <p:sp>
        <p:nvSpPr>
          <p:cNvPr id="5" name="椭圆 4"/>
          <p:cNvSpPr/>
          <p:nvPr/>
        </p:nvSpPr>
        <p:spPr>
          <a:xfrm>
            <a:off x="3355012" y="3232558"/>
            <a:ext cx="265310" cy="265310"/>
          </a:xfrm>
          <a:prstGeom prst="ellipse">
            <a:avLst/>
          </a:prstGeom>
          <a:solidFill>
            <a:srgbClr val="4276AA"/>
          </a:solidFill>
          <a:ln w="12700" cap="flat" cmpd="sng" algn="ctr">
            <a:noFill/>
            <a:prstDash val="solid"/>
            <a:miter lim="800000"/>
          </a:ln>
          <a:effectLst/>
        </p:spPr>
        <p:txBody>
          <a:bodyPr wrap="none" lIns="0" tIns="0" rIns="0" bIns="0" anchor="ctr">
            <a:normAutofit/>
          </a:bodyPr>
          <a:lstStyle/>
          <a:p>
            <a:pPr algn="ctr"/>
            <a:r>
              <a:rPr lang="en-US" altLang="zh-CN" sz="1200">
                <a:solidFill>
                  <a:srgbClr val="FFFFFF"/>
                </a:solidFill>
                <a:ea typeface="微软雅黑" panose="020B0503020204020204" pitchFamily="34" charset="-122"/>
              </a:rPr>
              <a:t>01</a:t>
            </a:r>
            <a:endParaRPr lang="en-US" altLang="zh-CN" sz="1200">
              <a:solidFill>
                <a:srgbClr val="FFFFFF"/>
              </a:solidFill>
              <a:ea typeface="微软雅黑" panose="020B0503020204020204" pitchFamily="34" charset="-122"/>
            </a:endParaRPr>
          </a:p>
        </p:txBody>
      </p:sp>
      <p:sp>
        <p:nvSpPr>
          <p:cNvPr id="18" name="文本框 17"/>
          <p:cNvSpPr txBox="1"/>
          <p:nvPr/>
        </p:nvSpPr>
        <p:spPr>
          <a:xfrm>
            <a:off x="3604178" y="3314144"/>
            <a:ext cx="1376888" cy="182148"/>
          </a:xfrm>
          <a:prstGeom prst="rect">
            <a:avLst/>
          </a:prstGeom>
          <a:noFill/>
        </p:spPr>
        <p:txBody>
          <a:bodyPr wrap="none" lIns="108000" tIns="0" rIns="0" bIns="0" anchor="b" anchorCtr="0"/>
          <a:lstStyle/>
          <a:p>
            <a:r>
              <a:rPr lang="zh-CN" altLang="en-US" sz="1400" b="1">
                <a:solidFill>
                  <a:srgbClr val="4276AA"/>
                </a:solidFill>
                <a:ea typeface="微软雅黑" panose="020B0503020204020204" pitchFamily="34" charset="-122"/>
              </a:rPr>
              <a:t>机动车辆装卸规范</a:t>
            </a:r>
            <a:endParaRPr lang="zh-CN" altLang="en-US" sz="1400" b="1">
              <a:solidFill>
                <a:srgbClr val="4276AA"/>
              </a:solidFill>
              <a:ea typeface="微软雅黑" panose="020B0503020204020204" pitchFamily="34" charset="-122"/>
            </a:endParaRPr>
          </a:p>
        </p:txBody>
      </p:sp>
      <p:sp>
        <p:nvSpPr>
          <p:cNvPr id="19" name="矩形 18"/>
          <p:cNvSpPr/>
          <p:nvPr/>
        </p:nvSpPr>
        <p:spPr bwMode="auto">
          <a:xfrm>
            <a:off x="1410863" y="2289696"/>
            <a:ext cx="1404156" cy="1404156"/>
          </a:xfrm>
          <a:prstGeom prst="rect">
            <a:avLst/>
          </a:prstGeom>
          <a:solidFill>
            <a:srgbClr val="FFFFFF"/>
          </a:solidFill>
          <a:ln w="57150">
            <a:solidFill>
              <a:srgbClr val="778495">
                <a:alpha val="19000"/>
              </a:srgbClr>
            </a:solidFill>
            <a:miter lim="800000"/>
          </a:ln>
        </p:spPr>
        <p:txBody>
          <a:bodyPr anchor="ctr"/>
          <a:lstStyle/>
          <a:p>
            <a:pPr algn="ctr"/>
            <a:endParaRPr sz="1350"/>
          </a:p>
        </p:txBody>
      </p:sp>
      <p:sp>
        <p:nvSpPr>
          <p:cNvPr id="20" name="文本框 9"/>
          <p:cNvSpPr txBox="1"/>
          <p:nvPr/>
        </p:nvSpPr>
        <p:spPr>
          <a:xfrm>
            <a:off x="1690149" y="2760942"/>
            <a:ext cx="845585" cy="461665"/>
          </a:xfrm>
          <a:prstGeom prst="rect">
            <a:avLst/>
          </a:prstGeom>
          <a:noFill/>
        </p:spPr>
        <p:txBody>
          <a:bodyPr wrap="square" lIns="0" tIns="0" rIns="0" bIns="0">
            <a:normAutofit fontScale="97500"/>
          </a:bodyPr>
          <a:lstStyle/>
          <a:p>
            <a:pPr algn="dist"/>
            <a:r>
              <a:rPr lang="zh-CN" altLang="en-US" sz="3000" b="1">
                <a:solidFill>
                  <a:srgbClr val="778495">
                    <a:lumMod val="75000"/>
                  </a:srgbClr>
                </a:solidFill>
                <a:latin typeface="Arial" panose="020B0604020202020204" pitchFamily="34" charset="0"/>
                <a:ea typeface="微软雅黑" panose="020B0503020204020204" pitchFamily="34" charset="-122"/>
                <a:cs typeface="微软雅黑" panose="020B0503020204020204" pitchFamily="34" charset="-122"/>
              </a:rPr>
              <a:t>目录</a:t>
            </a:r>
            <a:endParaRPr lang="zh-CN" altLang="en-US" sz="3000" b="1">
              <a:solidFill>
                <a:srgbClr val="778495">
                  <a:lumMod val="75000"/>
                </a:srgbClr>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21" name="文本框 10"/>
          <p:cNvSpPr txBox="1"/>
          <p:nvPr/>
        </p:nvSpPr>
        <p:spPr>
          <a:xfrm>
            <a:off x="1727783" y="3273999"/>
            <a:ext cx="803672" cy="76199"/>
          </a:xfrm>
          <a:prstGeom prst="rect">
            <a:avLst/>
          </a:prstGeom>
          <a:noFill/>
        </p:spPr>
        <p:txBody>
          <a:bodyPr wrap="square" lIns="0" tIns="0" rIns="0" bIns="0" numCol="1">
            <a:prstTxWarp prst="textPlain">
              <a:avLst/>
            </a:prstTxWarp>
            <a:normAutofit/>
          </a:bodyPr>
          <a:lstStyle/>
          <a:p>
            <a:pPr algn="ctr"/>
            <a:r>
              <a:rPr lang="en-US" altLang="zh-CN" sz="375" spc="300">
                <a:solidFill>
                  <a:srgbClr val="778495">
                    <a:lumMod val="75000"/>
                  </a:srgbClr>
                </a:solidFill>
                <a:ea typeface="微软雅黑" panose="020B0503020204020204" pitchFamily="34" charset="-122"/>
              </a:rPr>
              <a:t>CONTENTS</a:t>
            </a:r>
            <a:endParaRPr lang="en-US" altLang="zh-CN" sz="375" spc="300">
              <a:solidFill>
                <a:srgbClr val="778495">
                  <a:lumMod val="75000"/>
                </a:srgbClr>
              </a:solidFill>
              <a:ea typeface="微软雅黑" panose="020B0503020204020204" pitchFamily="34" charset="-122"/>
            </a:endParaRPr>
          </a:p>
        </p:txBody>
      </p:sp>
    </p:spTree>
    <p:custDataLst>
      <p:tags r:id="rId2"/>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2074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878780" y="2120067"/>
            <a:ext cx="3282936" cy="1481889"/>
            <a:chOff x="3901026" y="2644274"/>
            <a:chExt cx="4377248" cy="1975852"/>
          </a:xfrm>
        </p:grpSpPr>
        <p:sp>
          <p:nvSpPr>
            <p:cNvPr id="3" name="îṧḷíḋê"/>
            <p:cNvSpPr/>
            <p:nvPr/>
          </p:nvSpPr>
          <p:spPr bwMode="auto">
            <a:xfrm>
              <a:off x="3901026" y="2644274"/>
              <a:ext cx="2623418" cy="1009898"/>
            </a:xfrm>
            <a:custGeom>
              <a:avLst/>
              <a:gdLst>
                <a:gd name="T0" fmla="*/ 1254 w 1629"/>
                <a:gd name="T1" fmla="*/ 124 h 626"/>
                <a:gd name="T2" fmla="*/ 353 w 1629"/>
                <a:gd name="T3" fmla="*/ 124 h 626"/>
                <a:gd name="T4" fmla="*/ 353 w 1629"/>
                <a:gd name="T5" fmla="*/ 0 h 626"/>
                <a:gd name="T6" fmla="*/ 0 w 1629"/>
                <a:gd name="T7" fmla="*/ 313 h 626"/>
                <a:gd name="T8" fmla="*/ 353 w 1629"/>
                <a:gd name="T9" fmla="*/ 626 h 626"/>
                <a:gd name="T10" fmla="*/ 353 w 1629"/>
                <a:gd name="T11" fmla="*/ 499 h 626"/>
                <a:gd name="T12" fmla="*/ 1254 w 1629"/>
                <a:gd name="T13" fmla="*/ 499 h 626"/>
                <a:gd name="T14" fmla="*/ 1629 w 1629"/>
                <a:gd name="T15" fmla="*/ 577 h 626"/>
                <a:gd name="T16" fmla="*/ 1254 w 1629"/>
                <a:gd name="T17" fmla="*/ 12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1254" y="124"/>
                  </a:moveTo>
                  <a:cubicBezTo>
                    <a:pt x="353" y="124"/>
                    <a:pt x="353" y="124"/>
                    <a:pt x="353" y="124"/>
                  </a:cubicBezTo>
                  <a:cubicBezTo>
                    <a:pt x="353" y="0"/>
                    <a:pt x="353" y="0"/>
                    <a:pt x="353" y="0"/>
                  </a:cubicBezTo>
                  <a:cubicBezTo>
                    <a:pt x="0" y="313"/>
                    <a:pt x="0" y="313"/>
                    <a:pt x="0" y="313"/>
                  </a:cubicBezTo>
                  <a:cubicBezTo>
                    <a:pt x="353" y="626"/>
                    <a:pt x="353" y="626"/>
                    <a:pt x="353" y="626"/>
                  </a:cubicBezTo>
                  <a:cubicBezTo>
                    <a:pt x="353" y="499"/>
                    <a:pt x="353" y="499"/>
                    <a:pt x="353" y="499"/>
                  </a:cubicBezTo>
                  <a:cubicBezTo>
                    <a:pt x="1254" y="499"/>
                    <a:pt x="1254" y="499"/>
                    <a:pt x="1254" y="499"/>
                  </a:cubicBezTo>
                  <a:cubicBezTo>
                    <a:pt x="1375" y="499"/>
                    <a:pt x="1610" y="496"/>
                    <a:pt x="1629" y="577"/>
                  </a:cubicBezTo>
                  <a:cubicBezTo>
                    <a:pt x="1629" y="499"/>
                    <a:pt x="1593" y="124"/>
                    <a:pt x="1254" y="124"/>
                  </a:cubicBezTo>
                  <a:close/>
                </a:path>
              </a:pathLst>
            </a:custGeom>
            <a:blipFill rotWithShape="1">
              <a:blip r:embed="rId2"/>
              <a:stretch>
                <a:fillRect/>
              </a:stretch>
            </a:blip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p>
          </p:txBody>
        </p:sp>
        <p:sp>
          <p:nvSpPr>
            <p:cNvPr id="4" name="íṧľiḋé"/>
            <p:cNvSpPr/>
            <p:nvPr/>
          </p:nvSpPr>
          <p:spPr bwMode="auto">
            <a:xfrm>
              <a:off x="5654856" y="3610228"/>
              <a:ext cx="2623418" cy="1009898"/>
            </a:xfrm>
            <a:custGeom>
              <a:avLst/>
              <a:gdLst>
                <a:gd name="T0" fmla="*/ 374 w 1629"/>
                <a:gd name="T1" fmla="*/ 502 h 626"/>
                <a:gd name="T2" fmla="*/ 1276 w 1629"/>
                <a:gd name="T3" fmla="*/ 502 h 626"/>
                <a:gd name="T4" fmla="*/ 1276 w 1629"/>
                <a:gd name="T5" fmla="*/ 626 h 626"/>
                <a:gd name="T6" fmla="*/ 1629 w 1629"/>
                <a:gd name="T7" fmla="*/ 313 h 626"/>
                <a:gd name="T8" fmla="*/ 1276 w 1629"/>
                <a:gd name="T9" fmla="*/ 0 h 626"/>
                <a:gd name="T10" fmla="*/ 1276 w 1629"/>
                <a:gd name="T11" fmla="*/ 128 h 626"/>
                <a:gd name="T12" fmla="*/ 374 w 1629"/>
                <a:gd name="T13" fmla="*/ 128 h 626"/>
                <a:gd name="T14" fmla="*/ 0 w 1629"/>
                <a:gd name="T15" fmla="*/ 49 h 626"/>
                <a:gd name="T16" fmla="*/ 374 w 1629"/>
                <a:gd name="T17" fmla="*/ 50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9" h="626">
                  <a:moveTo>
                    <a:pt x="374" y="502"/>
                  </a:moveTo>
                  <a:cubicBezTo>
                    <a:pt x="1276" y="502"/>
                    <a:pt x="1276" y="502"/>
                    <a:pt x="1276" y="502"/>
                  </a:cubicBezTo>
                  <a:cubicBezTo>
                    <a:pt x="1276" y="626"/>
                    <a:pt x="1276" y="626"/>
                    <a:pt x="1276" y="626"/>
                  </a:cubicBezTo>
                  <a:cubicBezTo>
                    <a:pt x="1629" y="313"/>
                    <a:pt x="1629" y="313"/>
                    <a:pt x="1629" y="313"/>
                  </a:cubicBezTo>
                  <a:cubicBezTo>
                    <a:pt x="1276" y="0"/>
                    <a:pt x="1276" y="0"/>
                    <a:pt x="1276" y="0"/>
                  </a:cubicBezTo>
                  <a:cubicBezTo>
                    <a:pt x="1276" y="128"/>
                    <a:pt x="1276" y="128"/>
                    <a:pt x="1276" y="128"/>
                  </a:cubicBezTo>
                  <a:cubicBezTo>
                    <a:pt x="374" y="128"/>
                    <a:pt x="374" y="128"/>
                    <a:pt x="374" y="128"/>
                  </a:cubicBezTo>
                  <a:cubicBezTo>
                    <a:pt x="254" y="128"/>
                    <a:pt x="19" y="131"/>
                    <a:pt x="0" y="49"/>
                  </a:cubicBezTo>
                  <a:cubicBezTo>
                    <a:pt x="0" y="128"/>
                    <a:pt x="36" y="502"/>
                    <a:pt x="374" y="502"/>
                  </a:cubicBezTo>
                  <a:close/>
                </a:path>
              </a:pathLst>
            </a:custGeom>
            <a:solidFill>
              <a:schemeClr val="bg1">
                <a:lumMod val="85000"/>
              </a:schemeClr>
            </a:solidFill>
            <a:ln>
              <a:noFill/>
            </a:ln>
          </p:spPr>
          <p:txBody>
            <a:bodyPr vert="horz" wrap="square" lIns="91440" tIns="45720" rIns="91440" bIns="45720" numCol="1" anchor="t" anchorCtr="0" compatLnSpc="1">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p>
          </p:txBody>
        </p:sp>
        <p:sp>
          <p:nvSpPr>
            <p:cNvPr id="5" name="îṩlîdè"/>
            <p:cNvSpPr/>
            <p:nvPr/>
          </p:nvSpPr>
          <p:spPr bwMode="auto">
            <a:xfrm>
              <a:off x="5654855" y="3444483"/>
              <a:ext cx="868048" cy="376977"/>
            </a:xfrm>
            <a:custGeom>
              <a:avLst/>
              <a:gdLst>
                <a:gd name="T0" fmla="*/ 375 w 539"/>
                <a:gd name="T1" fmla="*/ 231 h 234"/>
                <a:gd name="T2" fmla="*/ 539 w 539"/>
                <a:gd name="T3" fmla="*/ 231 h 234"/>
                <a:gd name="T4" fmla="*/ 539 w 539"/>
                <a:gd name="T5" fmla="*/ 74 h 234"/>
                <a:gd name="T6" fmla="*/ 166 w 539"/>
                <a:gd name="T7" fmla="*/ 3 h 234"/>
                <a:gd name="T8" fmla="*/ 0 w 539"/>
                <a:gd name="T9" fmla="*/ 3 h 234"/>
                <a:gd name="T10" fmla="*/ 0 w 539"/>
                <a:gd name="T11" fmla="*/ 152 h 234"/>
                <a:gd name="T12" fmla="*/ 375 w 53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539" h="234">
                  <a:moveTo>
                    <a:pt x="375" y="231"/>
                  </a:moveTo>
                  <a:cubicBezTo>
                    <a:pt x="539" y="231"/>
                    <a:pt x="539" y="231"/>
                    <a:pt x="539" y="231"/>
                  </a:cubicBezTo>
                  <a:cubicBezTo>
                    <a:pt x="539" y="74"/>
                    <a:pt x="539" y="74"/>
                    <a:pt x="539" y="74"/>
                  </a:cubicBezTo>
                  <a:cubicBezTo>
                    <a:pt x="509" y="0"/>
                    <a:pt x="283" y="3"/>
                    <a:pt x="166" y="3"/>
                  </a:cubicBezTo>
                  <a:cubicBezTo>
                    <a:pt x="0" y="3"/>
                    <a:pt x="0" y="3"/>
                    <a:pt x="0" y="3"/>
                  </a:cubicBezTo>
                  <a:cubicBezTo>
                    <a:pt x="0" y="152"/>
                    <a:pt x="0" y="152"/>
                    <a:pt x="0" y="152"/>
                  </a:cubicBezTo>
                  <a:cubicBezTo>
                    <a:pt x="19" y="234"/>
                    <a:pt x="254" y="231"/>
                    <a:pt x="375" y="231"/>
                  </a:cubicBezTo>
                  <a:close/>
                </a:path>
              </a:pathLst>
            </a:custGeom>
            <a:solidFill>
              <a:schemeClr val="bg1">
                <a:lumMod val="75000"/>
              </a:schemeClr>
            </a:solidFill>
            <a:ln>
              <a:noFill/>
            </a:ln>
          </p:spPr>
          <p:txBody>
            <a:bodyPr vert="horz" wrap="square" lIns="91440" tIns="45720" rIns="91440" bIns="45720" numCol="1" anchor="t" anchorCtr="0" compatLnSpc="1">
              <a:normAutofit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sz="1350"/>
            </a:p>
          </p:txBody>
        </p:sp>
        <p:sp>
          <p:nvSpPr>
            <p:cNvPr id="12" name="işḻiḍê"/>
            <p:cNvSpPr/>
            <p:nvPr/>
          </p:nvSpPr>
          <p:spPr bwMode="auto">
            <a:xfrm>
              <a:off x="5046197" y="2989009"/>
              <a:ext cx="333076" cy="320428"/>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FFFFFF"/>
            </a:solidFill>
            <a:ln>
              <a:noFill/>
            </a:ln>
          </p:spPr>
          <p:txBody>
            <a:bodyPr/>
            <a:lstStyle/>
            <a:p>
              <a:endParaRPr lang="zh-CN" altLang="en-US"/>
            </a:p>
          </p:txBody>
        </p:sp>
        <p:sp>
          <p:nvSpPr>
            <p:cNvPr id="14" name="îṡľíḑe"/>
            <p:cNvSpPr/>
            <p:nvPr/>
          </p:nvSpPr>
          <p:spPr bwMode="auto">
            <a:xfrm>
              <a:off x="6780055" y="3964214"/>
              <a:ext cx="373020" cy="30192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5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grpSp>
      <p:sp>
        <p:nvSpPr>
          <p:cNvPr id="15" name="文本框 14"/>
          <p:cNvSpPr txBox="1"/>
          <p:nvPr/>
        </p:nvSpPr>
        <p:spPr>
          <a:xfrm>
            <a:off x="678180" y="1437640"/>
            <a:ext cx="7828280" cy="645160"/>
          </a:xfrm>
          <a:prstGeom prst="rect">
            <a:avLst/>
          </a:prstGeom>
          <a:noFill/>
        </p:spPr>
        <p:txBody>
          <a:bodyPr wrap="square" rtlCol="0" anchor="t">
            <a:spAutoFit/>
          </a:bodyPr>
          <a:lstStyle/>
          <a:p>
            <a:pPr algn="just">
              <a:lnSpc>
                <a:spcPct val="120000"/>
              </a:lnSpc>
            </a:pPr>
            <a:r>
              <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rPr>
              <a:t>（5）废纸码垛时，严禁超出垛位线；废纸包必须摆放整齐；码垛时，当抱夹夹住废纸包升高后，叉车一律不准原地打转向；拆垛时，严禁逆向拆垛。</a:t>
            </a:r>
            <a:endParaRPr lang="zh-CN" altLang="en-US" sz="15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78180" y="3602355"/>
            <a:ext cx="7828280" cy="922020"/>
          </a:xfrm>
          <a:prstGeom prst="rect">
            <a:avLst/>
          </a:prstGeom>
          <a:noFill/>
        </p:spPr>
        <p:txBody>
          <a:bodyPr wrap="square" rtlCol="0" anchor="t">
            <a:spAutoFit/>
          </a:bodyPr>
          <a:lstStyle/>
          <a:p>
            <a:pPr algn="just">
              <a:lnSpc>
                <a:spcPct val="120000"/>
              </a:lnSpc>
            </a:pPr>
            <a:r>
              <a:rPr lang="zh-CN" altLang="en-US" sz="1500">
                <a:solidFill>
                  <a:schemeClr val="accent6">
                    <a:lumMod val="75000"/>
                  </a:schemeClr>
                </a:solidFill>
                <a:latin typeface="微软雅黑" panose="020B0503020204020204" pitchFamily="34" charset="-122"/>
                <a:ea typeface="微软雅黑" panose="020B0503020204020204" pitchFamily="34" charset="-122"/>
                <a:sym typeface="+mn-ea"/>
              </a:rPr>
              <a:t>（6）装载机卸散废纸时，必须确保卸货车辆对面无人；卸车沟卸集装箱时，必须用方木掩住集装箱车轮，集装箱司机拉上手制动，在驾驶室内等候，钥匙交到卸车司机手中；叉车司机卸完箱后，卸货车辆司机在得到叉车司机通知后方可向前提车。</a:t>
            </a:r>
            <a:endParaRPr lang="zh-CN" altLang="en-US" sz="15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0"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98525" y="1069340"/>
            <a:ext cx="32956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2</a:t>
            </a:r>
            <a:r>
              <a:rPr lang="zh-CN" altLang="en-US" b="1">
                <a:solidFill>
                  <a:srgbClr val="000099"/>
                </a:solidFill>
                <a:latin typeface="微软雅黑" panose="020B0503020204020204" pitchFamily="34" charset="-122"/>
                <a:ea typeface="微软雅黑" panose="020B0503020204020204" pitchFamily="34" charset="-122"/>
                <a:sym typeface="+mn-ea"/>
              </a:rPr>
              <a:t>、原料场装卸安全管理规定：</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412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4378170" y="1375891"/>
            <a:ext cx="3952550" cy="2815937"/>
            <a:chOff x="3460966" y="1761259"/>
            <a:chExt cx="5270067" cy="3754583"/>
          </a:xfrm>
        </p:grpSpPr>
        <p:sp>
          <p:nvSpPr>
            <p:cNvPr id="5" name="îṩḻiḋe"/>
            <p:cNvSpPr/>
            <p:nvPr/>
          </p:nvSpPr>
          <p:spPr>
            <a:xfrm rot="20290814">
              <a:off x="4945780" y="2494002"/>
              <a:ext cx="1184663"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2" name="iṡľiḓê"/>
            <p:cNvSpPr/>
            <p:nvPr/>
          </p:nvSpPr>
          <p:spPr>
            <a:xfrm>
              <a:off x="5822285" y="1960824"/>
              <a:ext cx="691140" cy="69114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6" name="î$1iḑé"/>
            <p:cNvSpPr/>
            <p:nvPr/>
          </p:nvSpPr>
          <p:spPr>
            <a:xfrm rot="4368681">
              <a:off x="4327753" y="4144395"/>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5" name="íṣļiḑe"/>
            <p:cNvSpPr/>
            <p:nvPr/>
          </p:nvSpPr>
          <p:spPr>
            <a:xfrm>
              <a:off x="4859294" y="4728724"/>
              <a:ext cx="691140" cy="691140"/>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7" name="îslíḑè"/>
            <p:cNvSpPr/>
            <p:nvPr/>
          </p:nvSpPr>
          <p:spPr>
            <a:xfrm rot="6672201">
              <a:off x="3456818" y="3861047"/>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6" name="ïŝliďe"/>
            <p:cNvSpPr/>
            <p:nvPr/>
          </p:nvSpPr>
          <p:spPr>
            <a:xfrm>
              <a:off x="3460966" y="4224949"/>
              <a:ext cx="691140" cy="6911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8" name="ïSľiḑé"/>
            <p:cNvSpPr/>
            <p:nvPr/>
          </p:nvSpPr>
          <p:spPr>
            <a:xfrm rot="20290814">
              <a:off x="6745437" y="4819569"/>
              <a:ext cx="1184663"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7" name="îş1íḋé"/>
            <p:cNvSpPr/>
            <p:nvPr/>
          </p:nvSpPr>
          <p:spPr>
            <a:xfrm>
              <a:off x="6280026" y="4824702"/>
              <a:ext cx="691140" cy="691140"/>
            </a:xfrm>
            <a:prstGeom prst="ellipse">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9" name="ïṣḻiďè"/>
            <p:cNvSpPr/>
            <p:nvPr/>
          </p:nvSpPr>
          <p:spPr>
            <a:xfrm rot="6971444">
              <a:off x="7677451" y="3370283"/>
              <a:ext cx="1184663"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9" name="ïṣḻïḓe"/>
            <p:cNvSpPr/>
            <p:nvPr/>
          </p:nvSpPr>
          <p:spPr>
            <a:xfrm>
              <a:off x="8039893" y="2717324"/>
              <a:ext cx="691140" cy="691140"/>
            </a:xfrm>
            <a:prstGeom prst="ellipse">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3" name="ïṧḷiḋe"/>
            <p:cNvSpPr/>
            <p:nvPr/>
          </p:nvSpPr>
          <p:spPr>
            <a:xfrm rot="2788240">
              <a:off x="6766355" y="3759722"/>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0" name="îṣlïḋé"/>
            <p:cNvSpPr/>
            <p:nvPr/>
          </p:nvSpPr>
          <p:spPr>
            <a:xfrm rot="18000000">
              <a:off x="6477419" y="2604247"/>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3" name="is1ïḋé"/>
            <p:cNvSpPr/>
            <p:nvPr/>
          </p:nvSpPr>
          <p:spPr>
            <a:xfrm>
              <a:off x="6416011" y="2852156"/>
              <a:ext cx="691140" cy="6911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29" name="iSḻîḍê"/>
            <p:cNvSpPr/>
            <p:nvPr/>
          </p:nvSpPr>
          <p:spPr>
            <a:xfrm>
              <a:off x="7078777" y="1761259"/>
              <a:ext cx="691140" cy="69114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4" name="íşḷïde"/>
            <p:cNvSpPr/>
            <p:nvPr/>
          </p:nvSpPr>
          <p:spPr>
            <a:xfrm rot="2306345">
              <a:off x="4756284" y="3645026"/>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11" name="íşlíḍê"/>
            <p:cNvSpPr/>
            <p:nvPr/>
          </p:nvSpPr>
          <p:spPr>
            <a:xfrm rot="323843">
              <a:off x="6169250" y="4196467"/>
              <a:ext cx="1184662" cy="135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grpSp>
          <p:nvGrpSpPr>
            <p:cNvPr id="90" name="iśļidê"/>
            <p:cNvGrpSpPr/>
            <p:nvPr/>
          </p:nvGrpSpPr>
          <p:grpSpPr>
            <a:xfrm>
              <a:off x="7250533" y="3730251"/>
              <a:ext cx="1375632" cy="1375632"/>
              <a:chOff x="7250535" y="3730252"/>
              <a:chExt cx="1375632" cy="1375632"/>
            </a:xfrm>
          </p:grpSpPr>
          <p:sp>
            <p:nvSpPr>
              <p:cNvPr id="18" name="iŝḷïḓé"/>
              <p:cNvSpPr/>
              <p:nvPr/>
            </p:nvSpPr>
            <p:spPr>
              <a:xfrm>
                <a:off x="7250535" y="3730252"/>
                <a:ext cx="1375632" cy="1375632"/>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84" name="íSľíďê"/>
              <p:cNvSpPr/>
              <p:nvPr/>
            </p:nvSpPr>
            <p:spPr>
              <a:xfrm>
                <a:off x="7587054" y="4055906"/>
                <a:ext cx="702596" cy="72432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grpSp>
        <p:grpSp>
          <p:nvGrpSpPr>
            <p:cNvPr id="92" name="işľîḍé"/>
            <p:cNvGrpSpPr/>
            <p:nvPr/>
          </p:nvGrpSpPr>
          <p:grpSpPr>
            <a:xfrm>
              <a:off x="3655047" y="2088313"/>
              <a:ext cx="1705989" cy="1705989"/>
              <a:chOff x="3655049" y="2088314"/>
              <a:chExt cx="1705989" cy="1705989"/>
            </a:xfrm>
          </p:grpSpPr>
          <p:sp>
            <p:nvSpPr>
              <p:cNvPr id="14" name="islíḓé"/>
              <p:cNvSpPr/>
              <p:nvPr/>
            </p:nvSpPr>
            <p:spPr>
              <a:xfrm>
                <a:off x="3655049" y="2088314"/>
                <a:ext cx="1705989" cy="1705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HK"/>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sp>
            <p:nvSpPr>
              <p:cNvPr id="85" name="i$lîḑè"/>
              <p:cNvSpPr/>
              <p:nvPr/>
            </p:nvSpPr>
            <p:spPr>
              <a:xfrm>
                <a:off x="4061354" y="2480806"/>
                <a:ext cx="893377" cy="92100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grpSp>
        <p:grpSp>
          <p:nvGrpSpPr>
            <p:cNvPr id="91" name="îSḻïdè"/>
            <p:cNvGrpSpPr/>
            <p:nvPr/>
          </p:nvGrpSpPr>
          <p:grpSpPr>
            <a:xfrm>
              <a:off x="5379858" y="3614117"/>
              <a:ext cx="940075" cy="940075"/>
              <a:chOff x="5379860" y="3614118"/>
              <a:chExt cx="940075" cy="940075"/>
            </a:xfrm>
          </p:grpSpPr>
          <p:sp>
            <p:nvSpPr>
              <p:cNvPr id="21" name="íṧļiḍè"/>
              <p:cNvSpPr/>
              <p:nvPr/>
            </p:nvSpPr>
            <p:spPr>
              <a:xfrm>
                <a:off x="5379860" y="3614118"/>
                <a:ext cx="940075" cy="94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HK" altLang="en-US"/>
              </a:p>
            </p:txBody>
          </p:sp>
          <p:sp>
            <p:nvSpPr>
              <p:cNvPr id="86" name="išḷíḓé"/>
              <p:cNvSpPr/>
              <p:nvPr/>
            </p:nvSpPr>
            <p:spPr>
              <a:xfrm>
                <a:off x="5604436" y="3831103"/>
                <a:ext cx="490922" cy="506104"/>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HK" altLang="en-US"/>
              </a:p>
            </p:txBody>
          </p:sp>
        </p:grpSp>
      </p:grpSp>
      <p:sp>
        <p:nvSpPr>
          <p:cNvPr id="22" name="文本框 21"/>
          <p:cNvSpPr txBox="1"/>
          <p:nvPr/>
        </p:nvSpPr>
        <p:spPr>
          <a:xfrm>
            <a:off x="876935" y="1631950"/>
            <a:ext cx="3160395" cy="2676525"/>
          </a:xfrm>
          <a:prstGeom prst="rect">
            <a:avLst/>
          </a:prstGeom>
          <a:noFill/>
        </p:spPr>
        <p:txBody>
          <a:bodyPr wrap="square" rtlCol="0" anchor="t">
            <a:spAutoFit/>
          </a:bodyPr>
          <a:lstStyle/>
          <a:p>
            <a:pPr algn="just" fontAlgn="auto">
              <a:lnSpc>
                <a:spcPct val="150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（7）车辆被木片或废纸挡住时，严禁在车辆移动的情况下，人员去清理车底；机动车辆作业过程中，现场人员必须在安全区域等待，等车辆停稳后方能作业，夜间严禁从料场内倒运废纸，只允许从暂存区倒运。</a:t>
            </a:r>
            <a:endParaRPr lang="zh-CN" altLang="en-US" sz="16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3"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98525" y="1069340"/>
            <a:ext cx="32956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2</a:t>
            </a:r>
            <a:r>
              <a:rPr lang="zh-CN" altLang="en-US" b="1">
                <a:solidFill>
                  <a:srgbClr val="000099"/>
                </a:solidFill>
                <a:latin typeface="微软雅黑" panose="020B0503020204020204" pitchFamily="34" charset="-122"/>
                <a:ea typeface="微软雅黑" panose="020B0503020204020204" pitchFamily="34" charset="-122"/>
                <a:sym typeface="+mn-ea"/>
              </a:rPr>
              <a:t>、原料场装卸安全管理规定：</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783590" y="1684020"/>
            <a:ext cx="2549525" cy="2419985"/>
          </a:xfrm>
          <a:prstGeom prst="rect">
            <a:avLst/>
          </a:prstGeom>
        </p:spPr>
      </p:pic>
      <p:sp>
        <p:nvSpPr>
          <p:cNvPr id="23" name="TextBox 3"/>
          <p:cNvSpPr txBox="1"/>
          <p:nvPr/>
        </p:nvSpPr>
        <p:spPr>
          <a:xfrm>
            <a:off x="783590" y="468948"/>
            <a:ext cx="3525520" cy="398780"/>
          </a:xfrm>
          <a:prstGeom prst="rect">
            <a:avLst/>
          </a:prstGeom>
          <a:noFill/>
        </p:spPr>
        <p:txBody>
          <a:bodyPr wrap="square" rtlCol="0" anchor="ctr">
            <a:spAutoFit/>
          </a:bodyPr>
          <a:lstStyle/>
          <a:p>
            <a:pPr defTabSz="1218565"/>
            <a:r>
              <a:rPr lang="zh-CN" sz="2000" b="1" dirty="0">
                <a:solidFill>
                  <a:srgbClr val="5AAAE4"/>
                </a:solidFill>
                <a:latin typeface="微软雅黑" panose="020B0503020204020204" pitchFamily="34" charset="-122"/>
                <a:ea typeface="微软雅黑" panose="020B0503020204020204" pitchFamily="34" charset="-122"/>
              </a:rPr>
              <a:t>三、装卸作业安全管理规定</a:t>
            </a:r>
            <a:endParaRPr lang="zh-CN" sz="2000" b="1" dirty="0">
              <a:solidFill>
                <a:srgbClr val="5AAAE4"/>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98525" y="1069340"/>
            <a:ext cx="35242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3</a:t>
            </a:r>
            <a:r>
              <a:rPr lang="zh-CN" altLang="en-US" b="1">
                <a:solidFill>
                  <a:srgbClr val="000099"/>
                </a:solidFill>
                <a:latin typeface="微软雅黑" panose="020B0503020204020204" pitchFamily="34" charset="-122"/>
                <a:ea typeface="微软雅黑" panose="020B0503020204020204" pitchFamily="34" charset="-122"/>
                <a:sym typeface="+mn-ea"/>
              </a:rPr>
              <a:t>、装卸作业区域安全管理规定：</a:t>
            </a:r>
            <a:endParaRPr lang="zh-CN" altLang="en-US"/>
          </a:p>
        </p:txBody>
      </p:sp>
      <p:sp>
        <p:nvSpPr>
          <p:cNvPr id="7" name="文本框 6"/>
          <p:cNvSpPr txBox="1"/>
          <p:nvPr/>
        </p:nvSpPr>
        <p:spPr>
          <a:xfrm>
            <a:off x="2980690" y="1722755"/>
            <a:ext cx="5372100" cy="829945"/>
          </a:xfrm>
          <a:prstGeom prst="rect">
            <a:avLst/>
          </a:prstGeom>
          <a:noFill/>
        </p:spPr>
        <p:txBody>
          <a:bodyPr wrap="square" rtlCol="0" anchor="t">
            <a:spAutoFit/>
          </a:bodyPr>
          <a:lstStyle/>
          <a:p>
            <a:pPr algn="just"/>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（1）作业现场要有良好的照明设施，作业人员必须按规定穿戴安全帽、反光服等个人防护用品，现场划定作业区域线，设置醒目的安全警示标识牌。</a:t>
            </a:r>
            <a:endParaRPr lang="zh-CN" altLang="en-US" sz="16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660775" y="2613025"/>
            <a:ext cx="4692650" cy="1076325"/>
          </a:xfrm>
          <a:prstGeom prst="rect">
            <a:avLst/>
          </a:prstGeom>
          <a:noFill/>
        </p:spPr>
        <p:txBody>
          <a:bodyPr wrap="square" rtlCol="0" anchor="t">
            <a:spAutoFit/>
          </a:bodyPr>
          <a:lstStyle/>
          <a:p>
            <a:pPr algn="just"/>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（2）装卸集装箱货物时，车辆必须紧靠装卸平台，并在车胎下放好掩木，确认卸货完毕后，由装卸工通知集装箱司机取走掩木后提车，值班人员做好安全监督，严禁无关人员随意进入机动车辆作业区。</a:t>
            </a:r>
            <a:endParaRPr lang="zh-CN" altLang="en-US" sz="160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980690" y="3833495"/>
            <a:ext cx="5372100" cy="583565"/>
          </a:xfrm>
          <a:prstGeom prst="rect">
            <a:avLst/>
          </a:prstGeom>
          <a:noFill/>
        </p:spPr>
        <p:txBody>
          <a:bodyPr wrap="square" rtlCol="0" anchor="t">
            <a:spAutoFit/>
          </a:bodyPr>
          <a:lstStyle/>
          <a:p>
            <a:pPr algn="just" defTabSz="914400" fontAlgn="auto">
              <a:lnSpc>
                <a:spcPct val="100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（3）装货平台、上站货台处要有防护措施，现场专人进行监护。</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5750" y="1699895"/>
            <a:ext cx="3350895" cy="2569210"/>
            <a:chOff x="450" y="2315"/>
            <a:chExt cx="5750" cy="4408"/>
          </a:xfrm>
        </p:grpSpPr>
        <p:sp>
          <p:nvSpPr>
            <p:cNvPr id="3" name="îṥḻïḍê"/>
            <p:cNvSpPr/>
            <p:nvPr/>
          </p:nvSpPr>
          <p:spPr>
            <a:xfrm rot="5400000">
              <a:off x="1629" y="2876"/>
              <a:ext cx="781" cy="67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5000" lnSpcReduction="20000"/>
            </a:bodyPr>
            <a:lstStyle/>
            <a:p>
              <a:pPr algn="ctr"/>
              <a:endParaRPr lang="id-ID"/>
            </a:p>
          </p:txBody>
        </p:sp>
        <p:sp>
          <p:nvSpPr>
            <p:cNvPr id="5" name="ï$1ïḍe"/>
            <p:cNvSpPr/>
            <p:nvPr/>
          </p:nvSpPr>
          <p:spPr>
            <a:xfrm>
              <a:off x="450" y="4300"/>
              <a:ext cx="910" cy="1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id-ID"/>
            </a:p>
          </p:txBody>
        </p:sp>
        <p:sp>
          <p:nvSpPr>
            <p:cNvPr id="9" name="îṡḻiḋè"/>
            <p:cNvSpPr/>
            <p:nvPr/>
          </p:nvSpPr>
          <p:spPr bwMode="auto">
            <a:xfrm>
              <a:off x="1360" y="3793"/>
              <a:ext cx="2047" cy="2349"/>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solidFill>
              <a:schemeClr val="bg2"/>
            </a:soli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0" name="ísľidé"/>
            <p:cNvSpPr/>
            <p:nvPr/>
          </p:nvSpPr>
          <p:spPr bwMode="auto">
            <a:xfrm>
              <a:off x="2815" y="2315"/>
              <a:ext cx="1665" cy="1910"/>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solidFill>
              <a:schemeClr val="tx2"/>
            </a:solid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1" name="íṥḻiďé"/>
            <p:cNvSpPr/>
            <p:nvPr/>
          </p:nvSpPr>
          <p:spPr bwMode="auto">
            <a:xfrm>
              <a:off x="3648" y="3793"/>
              <a:ext cx="2553" cy="2930"/>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blipFill rotWithShape="1">
              <a:blip r:embed="rId1"/>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3" name="ïŝḷiḋê"/>
            <p:cNvSpPr/>
            <p:nvPr/>
          </p:nvSpPr>
          <p:spPr>
            <a:xfrm rot="5400000">
              <a:off x="2999" y="5853"/>
              <a:ext cx="549" cy="47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37500" lnSpcReduction="20000"/>
            </a:bodyPr>
            <a:lstStyle/>
            <a:p>
              <a:pPr algn="ctr"/>
              <a:endParaRPr lang="id-ID"/>
            </a:p>
          </p:txBody>
        </p:sp>
      </p:grpSp>
      <p:grpSp>
        <p:nvGrpSpPr>
          <p:cNvPr id="30" name="i$ľiďé"/>
          <p:cNvGrpSpPr/>
          <p:nvPr/>
        </p:nvGrpSpPr>
        <p:grpSpPr>
          <a:xfrm>
            <a:off x="2836545" y="1456690"/>
            <a:ext cx="567690" cy="578485"/>
            <a:chOff x="2805568" y="3043696"/>
            <a:chExt cx="1024614" cy="1024610"/>
          </a:xfrm>
        </p:grpSpPr>
        <p:sp>
          <p:nvSpPr>
            <p:cNvPr id="33" name="ïṩ1ïḓé"/>
            <p:cNvSpPr/>
            <p:nvPr/>
          </p:nvSpPr>
          <p:spPr>
            <a:xfrm>
              <a:off x="2805568" y="3043696"/>
              <a:ext cx="1024614" cy="1024610"/>
            </a:xfrm>
            <a:prstGeom prst="ellipse">
              <a:avLst/>
            </a:prstGeom>
            <a:solidFill>
              <a:schemeClr val="accent2"/>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34" name="îṩḷîḓe"/>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fontScale="97500" lnSpcReduction="10000"/>
            </a:bodyPr>
            <a:lstStyle/>
            <a:p>
              <a:pPr algn="ctr"/>
            </a:p>
          </p:txBody>
        </p:sp>
      </p:grpSp>
      <p:grpSp>
        <p:nvGrpSpPr>
          <p:cNvPr id="36" name="ïşļíḓé"/>
          <p:cNvGrpSpPr/>
          <p:nvPr/>
        </p:nvGrpSpPr>
        <p:grpSpPr>
          <a:xfrm>
            <a:off x="3804285" y="2282825"/>
            <a:ext cx="567690" cy="578485"/>
            <a:chOff x="2805568" y="3043696"/>
            <a:chExt cx="1024614" cy="1024610"/>
          </a:xfrm>
        </p:grpSpPr>
        <p:sp>
          <p:nvSpPr>
            <p:cNvPr id="39" name="ïṧlídé"/>
            <p:cNvSpPr/>
            <p:nvPr/>
          </p:nvSpPr>
          <p:spPr>
            <a:xfrm>
              <a:off x="2805568" y="3043696"/>
              <a:ext cx="1024614" cy="1024610"/>
            </a:xfrm>
            <a:prstGeom prst="ellipse">
              <a:avLst/>
            </a:prstGeom>
            <a:solidFill>
              <a:schemeClr val="tx1">
                <a:lumMod val="50000"/>
                <a:lumOff val="50000"/>
              </a:schemeClr>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0" name="íṡ1iḍê"/>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fontScale="97500" lnSpcReduction="10000"/>
            </a:bodyPr>
            <a:lstStyle/>
            <a:p>
              <a:pPr algn="ctr"/>
            </a:p>
          </p:txBody>
        </p:sp>
      </p:grpSp>
      <p:grpSp>
        <p:nvGrpSpPr>
          <p:cNvPr id="42" name="îṩľîḑê"/>
          <p:cNvGrpSpPr/>
          <p:nvPr/>
        </p:nvGrpSpPr>
        <p:grpSpPr>
          <a:xfrm>
            <a:off x="3804285" y="3352165"/>
            <a:ext cx="567690" cy="578485"/>
            <a:chOff x="2805568" y="3043696"/>
            <a:chExt cx="1024614" cy="1024610"/>
          </a:xfrm>
        </p:grpSpPr>
        <p:sp>
          <p:nvSpPr>
            <p:cNvPr id="45" name="îṥ1íḑê"/>
            <p:cNvSpPr/>
            <p:nvPr/>
          </p:nvSpPr>
          <p:spPr>
            <a:xfrm>
              <a:off x="2805568" y="3043696"/>
              <a:ext cx="1024614" cy="1024610"/>
            </a:xfrm>
            <a:prstGeom prst="ellipse">
              <a:avLst/>
            </a:prstGeom>
            <a:solidFill>
              <a:schemeClr val="accent2"/>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6" name="íŝḻíďe"/>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fontScale="97500" lnSpcReduction="10000"/>
            </a:bodyPr>
            <a:lstStyle/>
            <a:p>
              <a:pPr algn="ctr"/>
            </a:p>
          </p:txBody>
        </p:sp>
      </p:grpSp>
      <p:sp>
        <p:nvSpPr>
          <p:cNvPr id="6" name="文本框 5"/>
          <p:cNvSpPr txBox="1"/>
          <p:nvPr/>
        </p:nvSpPr>
        <p:spPr>
          <a:xfrm>
            <a:off x="3667125" y="1330960"/>
            <a:ext cx="4823460" cy="829945"/>
          </a:xfrm>
          <a:prstGeom prst="rect">
            <a:avLst/>
          </a:prstGeom>
          <a:noFill/>
        </p:spPr>
        <p:txBody>
          <a:bodyPr wrap="square" rtlCol="0" anchor="t">
            <a:spAutoFit/>
          </a:bodyPr>
          <a:lstStyle/>
          <a:p>
            <a:pPr algn="just" defTabSz="914400" fontAlgn="auto">
              <a:lnSpc>
                <a:spcPct val="100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  （4）卸玉米时，运输车辆在侧翻平台停好后，装卸工先挂好三条安全防护链，确认所有人员远离车辆后，才能开启侧翻旋钮。</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573270" y="2160905"/>
            <a:ext cx="3917315" cy="1076325"/>
          </a:xfrm>
          <a:prstGeom prst="rect">
            <a:avLst/>
          </a:prstGeom>
          <a:noFill/>
        </p:spPr>
        <p:txBody>
          <a:bodyPr wrap="square" rtlCol="0" anchor="t">
            <a:spAutoFit/>
          </a:bodyPr>
          <a:lstStyle/>
          <a:p>
            <a:pPr algn="just"/>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（5）未及时倒运的成品纸必须在通道一侧存放，严禁两侧存放，防止因车辆通道过窄，造成挤伤事故，仓库内成品纸倒运时，仓储人员要距离机动车辆3米以上。</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573270" y="3250565"/>
            <a:ext cx="3917315" cy="1568450"/>
          </a:xfrm>
          <a:prstGeom prst="rect">
            <a:avLst/>
          </a:prstGeom>
          <a:noFill/>
        </p:spPr>
        <p:txBody>
          <a:bodyPr wrap="square" rtlCol="0" anchor="t">
            <a:spAutoFit/>
          </a:bodyPr>
          <a:lstStyle/>
          <a:p>
            <a:pPr algn="just" defTabSz="914400" fontAlgn="auto">
              <a:lnSpc>
                <a:spcPct val="100000"/>
              </a:lnSpc>
              <a:buNone/>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6）卸汽运高层木浆时，平抱举高抱紧，平抱不得转向，缓慢倒车，并平衡降落后方可打转向；卸汽运木浆时，拉货司机到指定位置停车，在未接到卸货司机指令前，车辆不得有任何移动；卸木浆时，卸货车辆周围不得有任何人员。 </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847725" y="851535"/>
            <a:ext cx="35242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3</a:t>
            </a:r>
            <a:r>
              <a:rPr lang="zh-CN" altLang="en-US" b="1">
                <a:solidFill>
                  <a:srgbClr val="000099"/>
                </a:solidFill>
                <a:latin typeface="微软雅黑" panose="020B0503020204020204" pitchFamily="34" charset="-122"/>
                <a:ea typeface="微软雅黑" panose="020B0503020204020204" pitchFamily="34" charset="-122"/>
                <a:sym typeface="+mn-ea"/>
              </a:rPr>
              <a:t>、装卸作业区域安全管理规定：</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847725" y="851535"/>
            <a:ext cx="35242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3</a:t>
            </a:r>
            <a:r>
              <a:rPr lang="zh-CN" altLang="en-US" b="1">
                <a:solidFill>
                  <a:srgbClr val="000099"/>
                </a:solidFill>
                <a:latin typeface="微软雅黑" panose="020B0503020204020204" pitchFamily="34" charset="-122"/>
                <a:ea typeface="微软雅黑" panose="020B0503020204020204" pitchFamily="34" charset="-122"/>
                <a:sym typeface="+mn-ea"/>
              </a:rPr>
              <a:t>、装卸作业区域安全管理规定：</a:t>
            </a:r>
            <a:endParaRPr lang="zh-CN" altLang="en-US"/>
          </a:p>
        </p:txBody>
      </p:sp>
      <p:sp>
        <p:nvSpPr>
          <p:cNvPr id="4" name="文本框 3"/>
          <p:cNvSpPr txBox="1"/>
          <p:nvPr/>
        </p:nvSpPr>
        <p:spPr>
          <a:xfrm>
            <a:off x="739775" y="1694180"/>
            <a:ext cx="3101975" cy="1568450"/>
          </a:xfrm>
          <a:prstGeom prst="rect">
            <a:avLst/>
          </a:prstGeom>
          <a:noFill/>
        </p:spPr>
        <p:txBody>
          <a:bodyPr wrap="square" rtlCol="0" anchor="t">
            <a:spAutoFit/>
          </a:bodyPr>
          <a:lstStyle/>
          <a:p>
            <a:pPr algn="just"/>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（7）卸方桶化工原料时，叉齿必须在方桶载荷中心，不得卸偏，以免货物侧翻；卸吨袋化工原料，叉车司机必须听从装卸工指挥，确认货物挂牢叉齿上，听到装卸工指令后方可卸货。</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5711825" y="2012950"/>
            <a:ext cx="2814955" cy="1814830"/>
          </a:xfrm>
          <a:prstGeom prst="rect">
            <a:avLst/>
          </a:prstGeom>
          <a:noFill/>
        </p:spPr>
        <p:txBody>
          <a:bodyPr wrap="square" rtlCol="0" anchor="t">
            <a:spAutoFit/>
          </a:bodyPr>
          <a:lstStyle/>
          <a:p>
            <a:pPr algn="just" defTabSz="914400" fontAlgn="auto">
              <a:lnSpc>
                <a:spcPct val="100000"/>
              </a:lnSpc>
              <a:buNone/>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（8）严禁一次抱三个以上纸辊作业，铲运件纸一次不允许超过2件；装车时不许偏装，必须两边平衡装车，以免造成侧翻；装卸作业时，严禁用叉车举升人员到运输车顶部。</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grpSp>
        <p:nvGrpSpPr>
          <p:cNvPr id="6" name="171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47884" y="753924"/>
            <a:ext cx="7941708" cy="3759993"/>
            <a:chOff x="931545" y="1133476"/>
            <a:chExt cx="10588945" cy="5013324"/>
          </a:xfrm>
        </p:grpSpPr>
        <p:cxnSp>
          <p:nvCxnSpPr>
            <p:cNvPr id="12" name="直接连接符 11"/>
            <p:cNvCxnSpPr/>
            <p:nvPr/>
          </p:nvCxnSpPr>
          <p:spPr>
            <a:xfrm flipH="1">
              <a:off x="931545" y="4882781"/>
              <a:ext cx="42533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7" name="işḻîḍe"/>
            <p:cNvGrpSpPr/>
            <p:nvPr/>
          </p:nvGrpSpPr>
          <p:grpSpPr>
            <a:xfrm>
              <a:off x="4923240" y="1133476"/>
              <a:ext cx="2345520" cy="5013324"/>
              <a:chOff x="5066586" y="1265238"/>
              <a:chExt cx="2058829" cy="4400550"/>
            </a:xfrm>
          </p:grpSpPr>
          <p:sp>
            <p:nvSpPr>
              <p:cNvPr id="8" name="îšḷíḋê"/>
              <p:cNvSpPr/>
              <p:nvPr/>
            </p:nvSpPr>
            <p:spPr>
              <a:xfrm>
                <a:off x="5752863" y="1265238"/>
                <a:ext cx="1372552" cy="2200275"/>
              </a:xfrm>
              <a:prstGeom prst="chevron">
                <a:avLst/>
              </a:prstGeom>
              <a:blipFill rotWithShape="1">
                <a:blip r:embed="rId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9" name="íśḻïḋè"/>
              <p:cNvSpPr/>
              <p:nvPr/>
            </p:nvSpPr>
            <p:spPr>
              <a:xfrm flipH="1">
                <a:off x="5066586" y="1265238"/>
                <a:ext cx="1372552" cy="2200275"/>
              </a:xfrm>
              <a:prstGeom prst="chevron">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0" name="íṥ1îḍê"/>
              <p:cNvSpPr/>
              <p:nvPr/>
            </p:nvSpPr>
            <p:spPr>
              <a:xfrm>
                <a:off x="5752863" y="3465513"/>
                <a:ext cx="1372552" cy="2200275"/>
              </a:xfrm>
              <a:prstGeom prst="chevron">
                <a:avLst/>
              </a:prstGeom>
              <a:blipFill rotWithShape="1">
                <a:blip r:embed="rId2"/>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1" name="î$1ïḑê"/>
              <p:cNvSpPr/>
              <p:nvPr/>
            </p:nvSpPr>
            <p:spPr>
              <a:xfrm flipH="1">
                <a:off x="5066586" y="3465513"/>
                <a:ext cx="1372552" cy="2200275"/>
              </a:xfrm>
              <a:prstGeom prst="chevron">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grpSp>
        <p:cxnSp>
          <p:nvCxnSpPr>
            <p:cNvPr id="23" name="直接连接符 22"/>
            <p:cNvCxnSpPr>
              <a:endCxn id="8" idx="3"/>
            </p:cNvCxnSpPr>
            <p:nvPr/>
          </p:nvCxnSpPr>
          <p:spPr>
            <a:xfrm flipH="1">
              <a:off x="7268760" y="2386807"/>
              <a:ext cx="425173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9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04825" y="2289979"/>
            <a:ext cx="8134350" cy="1097035"/>
            <a:chOff x="673100" y="3052856"/>
            <a:chExt cx="10845800" cy="1462713"/>
          </a:xfrm>
        </p:grpSpPr>
        <p:cxnSp>
          <p:nvCxnSpPr>
            <p:cNvPr id="55" name="直接连接符 54"/>
            <p:cNvCxnSpPr/>
            <p:nvPr/>
          </p:nvCxnSpPr>
          <p:spPr>
            <a:xfrm>
              <a:off x="1146629" y="3579211"/>
              <a:ext cx="989874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íṣľiďê"/>
            <p:cNvSpPr/>
            <p:nvPr/>
          </p:nvSpPr>
          <p:spPr bwMode="auto">
            <a:xfrm>
              <a:off x="4817534" y="3052856"/>
              <a:ext cx="1266399" cy="1462713"/>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wrap="square" lIns="91440" tIns="45720" rIns="91440" bIns="45720" anchor="ctr">
              <a:normAutofit/>
            </a:bodyPr>
            <a:lstStyle/>
            <a:p>
              <a:pPr algn="ctr"/>
              <a:endParaRPr lang="zh-CN" altLang="en-US" sz="2000" b="1" i="1" dirty="0">
                <a:solidFill>
                  <a:schemeClr val="bg1"/>
                </a:solidFill>
              </a:endParaRPr>
            </a:p>
          </p:txBody>
        </p:sp>
        <p:sp>
          <p:nvSpPr>
            <p:cNvPr id="31" name="îṣḷiḑé"/>
            <p:cNvSpPr/>
            <p:nvPr/>
          </p:nvSpPr>
          <p:spPr bwMode="auto">
            <a:xfrm>
              <a:off x="6135611" y="3052856"/>
              <a:ext cx="1266399" cy="1462713"/>
            </a:xfrm>
            <a:custGeom>
              <a:avLst/>
              <a:gdLst>
                <a:gd name="T0" fmla="*/ 13311 w 13312"/>
                <a:gd name="T1" fmla="*/ 11531 h 15376"/>
                <a:gd name="T2" fmla="*/ 6656 w 13312"/>
                <a:gd name="T3" fmla="*/ 15375 h 15376"/>
                <a:gd name="T4" fmla="*/ 0 w 13312"/>
                <a:gd name="T5" fmla="*/ 11531 h 15376"/>
                <a:gd name="T6" fmla="*/ 0 w 13312"/>
                <a:gd name="T7" fmla="*/ 3844 h 15376"/>
                <a:gd name="T8" fmla="*/ 6656 w 13312"/>
                <a:gd name="T9" fmla="*/ 0 h 15376"/>
                <a:gd name="T10" fmla="*/ 13311 w 13312"/>
                <a:gd name="T11" fmla="*/ 3844 h 15376"/>
                <a:gd name="T12" fmla="*/ 13311 w 13312"/>
                <a:gd name="T13" fmla="*/ 11531 h 15376"/>
              </a:gdLst>
              <a:ahLst/>
              <a:cxnLst>
                <a:cxn ang="0">
                  <a:pos x="T0" y="T1"/>
                </a:cxn>
                <a:cxn ang="0">
                  <a:pos x="T2" y="T3"/>
                </a:cxn>
                <a:cxn ang="0">
                  <a:pos x="T4" y="T5"/>
                </a:cxn>
                <a:cxn ang="0">
                  <a:pos x="T6" y="T7"/>
                </a:cxn>
                <a:cxn ang="0">
                  <a:pos x="T8" y="T9"/>
                </a:cxn>
                <a:cxn ang="0">
                  <a:pos x="T10" y="T11"/>
                </a:cxn>
                <a:cxn ang="0">
                  <a:pos x="T12" y="T13"/>
                </a:cxn>
              </a:cxnLst>
              <a:rect l="0" t="0" r="r" b="b"/>
              <a:pathLst>
                <a:path w="13312" h="15376">
                  <a:moveTo>
                    <a:pt x="13311" y="11531"/>
                  </a:moveTo>
                  <a:lnTo>
                    <a:pt x="6656" y="15375"/>
                  </a:lnTo>
                  <a:lnTo>
                    <a:pt x="0" y="11531"/>
                  </a:lnTo>
                  <a:lnTo>
                    <a:pt x="0" y="3844"/>
                  </a:lnTo>
                  <a:lnTo>
                    <a:pt x="6656" y="0"/>
                  </a:lnTo>
                  <a:lnTo>
                    <a:pt x="13311" y="3844"/>
                  </a:lnTo>
                  <a:lnTo>
                    <a:pt x="13311" y="11531"/>
                  </a:lnTo>
                </a:path>
              </a:pathLst>
            </a:custGeom>
            <a:blipFill rotWithShape="1">
              <a:blip r:embed="rId2"/>
              <a:stretch>
                <a:fillRect/>
              </a:stretch>
            </a:blipFill>
            <a:ln>
              <a:noFill/>
            </a:ln>
            <a:effectLst/>
          </p:spPr>
          <p:txBody>
            <a:bodyPr wrap="square" lIns="91440" tIns="45720" rIns="91440" bIns="45720" anchor="ctr">
              <a:normAutofit/>
            </a:bodyPr>
            <a:lstStyle/>
            <a:p>
              <a:pPr algn="ctr"/>
              <a:endParaRPr lang="zh-CN" altLang="en-US" sz="2000" b="1" i="1" dirty="0">
                <a:solidFill>
                  <a:schemeClr val="bg1"/>
                </a:solidFill>
              </a:endParaRPr>
            </a:p>
          </p:txBody>
        </p:sp>
        <p:sp>
          <p:nvSpPr>
            <p:cNvPr id="36" name="ïšḷiḑe"/>
            <p:cNvSpPr/>
            <p:nvPr/>
          </p:nvSpPr>
          <p:spPr bwMode="auto">
            <a:xfrm>
              <a:off x="673100" y="3096848"/>
              <a:ext cx="963800" cy="964726"/>
            </a:xfrm>
            <a:prstGeom prst="ellipse">
              <a:avLst/>
            </a:prstGeom>
            <a:solidFill>
              <a:schemeClr val="accent1"/>
            </a:solidFill>
            <a:ln w="28575">
              <a:solidFill>
                <a:schemeClr val="bg1"/>
              </a:solidFill>
            </a:ln>
            <a:effectLst/>
          </p:spPr>
          <p:txBody>
            <a:bodyPr wrap="square" lIns="91440" tIns="45720" rIns="91440" bIns="45720" anchor="ctr">
              <a:normAutofit/>
            </a:bodyPr>
            <a:lstStyle/>
            <a:p>
              <a:pPr algn="ctr"/>
            </a:p>
          </p:txBody>
        </p:sp>
        <p:sp>
          <p:nvSpPr>
            <p:cNvPr id="37" name="ïṣḻiḋè"/>
            <p:cNvSpPr/>
            <p:nvPr/>
          </p:nvSpPr>
          <p:spPr bwMode="auto">
            <a:xfrm>
              <a:off x="941770" y="3365061"/>
              <a:ext cx="426460" cy="428297"/>
            </a:xfrm>
            <a:custGeom>
              <a:avLst/>
              <a:gdLst/>
              <a:ahLst/>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l="0" t="0" r="r" b="b"/>
              <a:pathLst>
                <a:path w="249" h="25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wrap="square" lIns="91440" tIns="45720" rIns="91440" bIns="45720" anchor="ctr">
              <a:normAutofit fontScale="92500" lnSpcReduction="20000"/>
            </a:bodyPr>
            <a:lstStyle/>
            <a:p>
              <a:pPr algn="ctr"/>
            </a:p>
          </p:txBody>
        </p:sp>
        <p:sp>
          <p:nvSpPr>
            <p:cNvPr id="38" name="îṥḷîḋè"/>
            <p:cNvSpPr/>
            <p:nvPr/>
          </p:nvSpPr>
          <p:spPr bwMode="auto">
            <a:xfrm>
              <a:off x="10555100" y="3096848"/>
              <a:ext cx="963800" cy="964726"/>
            </a:xfrm>
            <a:prstGeom prst="ellipse">
              <a:avLst/>
            </a:prstGeom>
            <a:solidFill>
              <a:srgbClr val="0377C1"/>
            </a:solidFill>
            <a:ln w="28575">
              <a:solidFill>
                <a:schemeClr val="bg1"/>
              </a:solidFill>
            </a:ln>
            <a:effectLst/>
          </p:spPr>
          <p:txBody>
            <a:bodyPr wrap="square" lIns="91440" tIns="45720" rIns="91440" bIns="45720" anchor="ctr">
              <a:normAutofit/>
            </a:bodyPr>
            <a:lstStyle/>
            <a:p>
              <a:pPr algn="ctr"/>
            </a:p>
          </p:txBody>
        </p:sp>
        <p:sp>
          <p:nvSpPr>
            <p:cNvPr id="39" name="í$ḻiḑe"/>
            <p:cNvSpPr/>
            <p:nvPr/>
          </p:nvSpPr>
          <p:spPr bwMode="auto">
            <a:xfrm>
              <a:off x="10876309" y="3365061"/>
              <a:ext cx="321383" cy="428297"/>
            </a:xfrm>
            <a:custGeom>
              <a:avLst/>
              <a:gdLst>
                <a:gd name="connsiteX0" fmla="*/ 0 w 413360"/>
                <a:gd name="connsiteY0" fmla="*/ 472175 h 550871"/>
                <a:gd name="connsiteX1" fmla="*/ 206552 w 413360"/>
                <a:gd name="connsiteY1" fmla="*/ 472175 h 550871"/>
                <a:gd name="connsiteX2" fmla="*/ 413360 w 413360"/>
                <a:gd name="connsiteY2" fmla="*/ 472175 h 550871"/>
                <a:gd name="connsiteX3" fmla="*/ 413360 w 413360"/>
                <a:gd name="connsiteY3" fmla="*/ 550871 h 550871"/>
                <a:gd name="connsiteX4" fmla="*/ 0 w 413360"/>
                <a:gd name="connsiteY4" fmla="*/ 550871 h 550871"/>
                <a:gd name="connsiteX5" fmla="*/ 138068 w 413360"/>
                <a:gd name="connsiteY5" fmla="*/ 0 h 550871"/>
                <a:gd name="connsiteX6" fmla="*/ 276328 w 413360"/>
                <a:gd name="connsiteY6" fmla="*/ 0 h 550871"/>
                <a:gd name="connsiteX7" fmla="*/ 276328 w 413360"/>
                <a:gd name="connsiteY7" fmla="*/ 314784 h 550871"/>
                <a:gd name="connsiteX8" fmla="*/ 344812 w 413360"/>
                <a:gd name="connsiteY8" fmla="*/ 314784 h 550871"/>
                <a:gd name="connsiteX9" fmla="*/ 206552 w 413360"/>
                <a:gd name="connsiteY9" fmla="*/ 472175 h 550871"/>
                <a:gd name="connsiteX10" fmla="*/ 69584 w 413360"/>
                <a:gd name="connsiteY10" fmla="*/ 314784 h 550871"/>
                <a:gd name="connsiteX11" fmla="*/ 138068 w 413360"/>
                <a:gd name="connsiteY11" fmla="*/ 314784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360" h="550871">
                  <a:moveTo>
                    <a:pt x="0" y="472175"/>
                  </a:moveTo>
                  <a:lnTo>
                    <a:pt x="206552" y="472175"/>
                  </a:lnTo>
                  <a:lnTo>
                    <a:pt x="413360" y="472175"/>
                  </a:lnTo>
                  <a:lnTo>
                    <a:pt x="413360" y="550871"/>
                  </a:lnTo>
                  <a:lnTo>
                    <a:pt x="0" y="550871"/>
                  </a:lnTo>
                  <a:close/>
                  <a:moveTo>
                    <a:pt x="138068" y="0"/>
                  </a:moveTo>
                  <a:lnTo>
                    <a:pt x="276328" y="0"/>
                  </a:lnTo>
                  <a:lnTo>
                    <a:pt x="276328" y="314784"/>
                  </a:lnTo>
                  <a:lnTo>
                    <a:pt x="344812" y="314784"/>
                  </a:lnTo>
                  <a:lnTo>
                    <a:pt x="206552" y="472175"/>
                  </a:lnTo>
                  <a:lnTo>
                    <a:pt x="69584" y="314784"/>
                  </a:lnTo>
                  <a:lnTo>
                    <a:pt x="138068" y="314784"/>
                  </a:lnTo>
                  <a:close/>
                </a:path>
              </a:pathLst>
            </a:custGeom>
            <a:solidFill>
              <a:srgbClr val="FFFFFF"/>
            </a:solidFill>
            <a:ln w="9525">
              <a:noFill/>
              <a:round/>
            </a:ln>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sp>
        <p:nvSpPr>
          <p:cNvPr id="24" name="文本框 23"/>
          <p:cNvSpPr txBox="1"/>
          <p:nvPr/>
        </p:nvSpPr>
        <p:spPr>
          <a:xfrm>
            <a:off x="847725" y="851535"/>
            <a:ext cx="35242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3</a:t>
            </a:r>
            <a:r>
              <a:rPr lang="zh-CN" altLang="en-US" b="1">
                <a:solidFill>
                  <a:srgbClr val="000099"/>
                </a:solidFill>
                <a:latin typeface="微软雅黑" panose="020B0503020204020204" pitchFamily="34" charset="-122"/>
                <a:ea typeface="微软雅黑" panose="020B0503020204020204" pitchFamily="34" charset="-122"/>
                <a:sym typeface="+mn-ea"/>
              </a:rPr>
              <a:t>、装卸作业区域安全管理规定：</a:t>
            </a:r>
            <a:endParaRPr lang="zh-CN" altLang="en-US"/>
          </a:p>
        </p:txBody>
      </p:sp>
      <p:sp>
        <p:nvSpPr>
          <p:cNvPr id="4" name="文本框 3"/>
          <p:cNvSpPr txBox="1"/>
          <p:nvPr/>
        </p:nvSpPr>
        <p:spPr>
          <a:xfrm>
            <a:off x="1227455" y="1490980"/>
            <a:ext cx="5012690" cy="583565"/>
          </a:xfrm>
          <a:prstGeom prst="rect">
            <a:avLst/>
          </a:prstGeom>
          <a:noFill/>
        </p:spPr>
        <p:txBody>
          <a:bodyPr wrap="square" rtlCol="0" anchor="t">
            <a:spAutoFit/>
          </a:bodyPr>
          <a:lstStyle/>
          <a:p>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（9）用钢丝绳拖卸木浆时，必须做到拖出一件，抱走一件，严禁箱门口有木浆时再拖里面的。</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925445" y="3387090"/>
            <a:ext cx="5473065" cy="1014730"/>
          </a:xfrm>
          <a:prstGeom prst="rect">
            <a:avLst/>
          </a:prstGeom>
          <a:noFill/>
        </p:spPr>
        <p:txBody>
          <a:bodyPr wrap="square" rtlCol="0" anchor="t">
            <a:spAutoFit/>
          </a:bodyPr>
          <a:lstStyle/>
          <a:p>
            <a:pPr algn="just" eaLnBrk="0" hangingPunct="0">
              <a:lnSpc>
                <a:spcPct val="125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（10）卸玉米时运输车辆在上卸货平台时，一切人员应与车辆保持安全距离，车未停稳，不准上前；在确认运输车辆倾斜自卸完毕后，装卸工方可上前清理车上剩余的玉米。</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505460" y="3176905"/>
            <a:ext cx="211963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998845" y="4114800"/>
            <a:ext cx="255601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ïṡlîḍê"/>
          <p:cNvGrpSpPr/>
          <p:nvPr/>
        </p:nvGrpSpPr>
        <p:grpSpPr>
          <a:xfrm>
            <a:off x="2752090" y="1952625"/>
            <a:ext cx="3122930" cy="1291590"/>
            <a:chOff x="3669433" y="2634890"/>
            <a:chExt cx="4853134" cy="2007320"/>
          </a:xfrm>
        </p:grpSpPr>
        <p:sp>
          <p:nvSpPr>
            <p:cNvPr id="48" name="íş1îďe"/>
            <p:cNvSpPr/>
            <p:nvPr/>
          </p:nvSpPr>
          <p:spPr bwMode="auto">
            <a:xfrm>
              <a:off x="4071671" y="2634890"/>
              <a:ext cx="4038274" cy="2007320"/>
            </a:xfrm>
            <a:custGeom>
              <a:avLst/>
              <a:gdLst>
                <a:gd name="T0" fmla="*/ 4005 w 4470"/>
                <a:gd name="T1" fmla="*/ 0 h 2221"/>
                <a:gd name="T2" fmla="*/ 0 w 4470"/>
                <a:gd name="T3" fmla="*/ 1375 h 2221"/>
                <a:gd name="T4" fmla="*/ 464 w 4470"/>
                <a:gd name="T5" fmla="*/ 2220 h 2221"/>
                <a:gd name="T6" fmla="*/ 4469 w 4470"/>
                <a:gd name="T7" fmla="*/ 838 h 2221"/>
                <a:gd name="T8" fmla="*/ 4005 w 4470"/>
                <a:gd name="T9" fmla="*/ 0 h 2221"/>
              </a:gdLst>
              <a:ahLst/>
              <a:cxnLst>
                <a:cxn ang="0">
                  <a:pos x="T0" y="T1"/>
                </a:cxn>
                <a:cxn ang="0">
                  <a:pos x="T2" y="T3"/>
                </a:cxn>
                <a:cxn ang="0">
                  <a:pos x="T4" y="T5"/>
                </a:cxn>
                <a:cxn ang="0">
                  <a:pos x="T6" y="T7"/>
                </a:cxn>
                <a:cxn ang="0">
                  <a:pos x="T8" y="T9"/>
                </a:cxn>
              </a:cxnLst>
              <a:rect l="0" t="0" r="r" b="b"/>
              <a:pathLst>
                <a:path w="4470" h="2221">
                  <a:moveTo>
                    <a:pt x="4005" y="0"/>
                  </a:moveTo>
                  <a:lnTo>
                    <a:pt x="0" y="1375"/>
                  </a:lnTo>
                  <a:lnTo>
                    <a:pt x="464" y="2220"/>
                  </a:lnTo>
                  <a:lnTo>
                    <a:pt x="4469" y="838"/>
                  </a:lnTo>
                  <a:lnTo>
                    <a:pt x="4005" y="0"/>
                  </a:lnTo>
                </a:path>
              </a:pathLst>
            </a:custGeom>
            <a:solidFill>
              <a:schemeClr val="accent1">
                <a:lumMod val="75000"/>
              </a:schemeClr>
            </a:solidFill>
            <a:ln>
              <a:noFill/>
            </a:ln>
            <a:effectLst/>
          </p:spPr>
          <p:txBody>
            <a:bodyPr wrap="square" lIns="91440" tIns="45720" rIns="91440" bIns="45720" anchor="ctr">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6900"/>
            </a:p>
          </p:txBody>
        </p:sp>
        <p:sp>
          <p:nvSpPr>
            <p:cNvPr id="50" name="íṥḻïḑé"/>
            <p:cNvSpPr/>
            <p:nvPr/>
          </p:nvSpPr>
          <p:spPr bwMode="auto">
            <a:xfrm>
              <a:off x="3669433" y="2634893"/>
              <a:ext cx="4440511" cy="756728"/>
            </a:xfrm>
            <a:custGeom>
              <a:avLst/>
              <a:gdLst>
                <a:gd name="T0" fmla="*/ 4916 w 4917"/>
                <a:gd name="T1" fmla="*/ 838 h 839"/>
                <a:gd name="T2" fmla="*/ 447 w 4917"/>
                <a:gd name="T3" fmla="*/ 838 h 839"/>
                <a:gd name="T4" fmla="*/ 0 w 4917"/>
                <a:gd name="T5" fmla="*/ 422 h 839"/>
                <a:gd name="T6" fmla="*/ 447 w 4917"/>
                <a:gd name="T7" fmla="*/ 0 h 839"/>
                <a:gd name="T8" fmla="*/ 4452 w 4917"/>
                <a:gd name="T9" fmla="*/ 0 h 839"/>
                <a:gd name="T10" fmla="*/ 4916 w 4917"/>
                <a:gd name="T11" fmla="*/ 838 h 839"/>
              </a:gdLst>
              <a:ahLst/>
              <a:cxnLst>
                <a:cxn ang="0">
                  <a:pos x="T0" y="T1"/>
                </a:cxn>
                <a:cxn ang="0">
                  <a:pos x="T2" y="T3"/>
                </a:cxn>
                <a:cxn ang="0">
                  <a:pos x="T4" y="T5"/>
                </a:cxn>
                <a:cxn ang="0">
                  <a:pos x="T6" y="T7"/>
                </a:cxn>
                <a:cxn ang="0">
                  <a:pos x="T8" y="T9"/>
                </a:cxn>
                <a:cxn ang="0">
                  <a:pos x="T10" y="T11"/>
                </a:cxn>
              </a:cxnLst>
              <a:rect l="0" t="0" r="r" b="b"/>
              <a:pathLst>
                <a:path w="4917" h="839">
                  <a:moveTo>
                    <a:pt x="4916" y="838"/>
                  </a:moveTo>
                  <a:lnTo>
                    <a:pt x="447" y="838"/>
                  </a:lnTo>
                  <a:lnTo>
                    <a:pt x="0" y="422"/>
                  </a:lnTo>
                  <a:lnTo>
                    <a:pt x="447" y="0"/>
                  </a:lnTo>
                  <a:lnTo>
                    <a:pt x="4452" y="0"/>
                  </a:lnTo>
                  <a:lnTo>
                    <a:pt x="4916" y="838"/>
                  </a:lnTo>
                </a:path>
              </a:pathLst>
            </a:custGeom>
            <a:solidFill>
              <a:schemeClr val="accent1"/>
            </a:solidFill>
            <a:ln>
              <a:noFill/>
            </a:ln>
            <a:effectLst/>
          </p:spPr>
          <p:txBody>
            <a:bodyPr wrap="square" lIns="91440" tIns="45720" rIns="91440" bIns="45720" anchor="ctr">
              <a:normAutofit fontScale="97500"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2800" b="1" dirty="0">
                <a:solidFill>
                  <a:schemeClr val="bg1"/>
                </a:solidFill>
              </a:endParaRPr>
            </a:p>
          </p:txBody>
        </p:sp>
        <p:sp>
          <p:nvSpPr>
            <p:cNvPr id="53" name="îSļïḓè"/>
            <p:cNvSpPr/>
            <p:nvPr/>
          </p:nvSpPr>
          <p:spPr bwMode="auto">
            <a:xfrm>
              <a:off x="4062146" y="3873533"/>
              <a:ext cx="4460421" cy="764694"/>
            </a:xfrm>
            <a:custGeom>
              <a:avLst/>
              <a:gdLst>
                <a:gd name="T0" fmla="*/ 464 w 4941"/>
                <a:gd name="T1" fmla="*/ 845 h 846"/>
                <a:gd name="T2" fmla="*/ 4469 w 4941"/>
                <a:gd name="T3" fmla="*/ 845 h 846"/>
                <a:gd name="T4" fmla="*/ 4940 w 4941"/>
                <a:gd name="T5" fmla="*/ 422 h 846"/>
                <a:gd name="T6" fmla="*/ 4469 w 4941"/>
                <a:gd name="T7" fmla="*/ 0 h 846"/>
                <a:gd name="T8" fmla="*/ 0 w 4941"/>
                <a:gd name="T9" fmla="*/ 0 h 846"/>
                <a:gd name="T10" fmla="*/ 464 w 4941"/>
                <a:gd name="T11" fmla="*/ 845 h 846"/>
              </a:gdLst>
              <a:ahLst/>
              <a:cxnLst>
                <a:cxn ang="0">
                  <a:pos x="T0" y="T1"/>
                </a:cxn>
                <a:cxn ang="0">
                  <a:pos x="T2" y="T3"/>
                </a:cxn>
                <a:cxn ang="0">
                  <a:pos x="T4" y="T5"/>
                </a:cxn>
                <a:cxn ang="0">
                  <a:pos x="T6" y="T7"/>
                </a:cxn>
                <a:cxn ang="0">
                  <a:pos x="T8" y="T9"/>
                </a:cxn>
                <a:cxn ang="0">
                  <a:pos x="T10" y="T11"/>
                </a:cxn>
              </a:cxnLst>
              <a:rect l="0" t="0" r="r" b="b"/>
              <a:pathLst>
                <a:path w="4941" h="846">
                  <a:moveTo>
                    <a:pt x="464" y="845"/>
                  </a:moveTo>
                  <a:lnTo>
                    <a:pt x="4469" y="845"/>
                  </a:lnTo>
                  <a:lnTo>
                    <a:pt x="4940" y="422"/>
                  </a:lnTo>
                  <a:lnTo>
                    <a:pt x="4469" y="0"/>
                  </a:lnTo>
                  <a:lnTo>
                    <a:pt x="0" y="0"/>
                  </a:lnTo>
                  <a:lnTo>
                    <a:pt x="464" y="845"/>
                  </a:lnTo>
                </a:path>
              </a:pathLst>
            </a:custGeom>
            <a:blipFill rotWithShape="1">
              <a:blip r:embed="rId1"/>
              <a:stretch>
                <a:fillRect/>
              </a:stretch>
            </a:blipFill>
            <a:ln>
              <a:noFill/>
            </a:ln>
            <a:effectLst/>
          </p:spPr>
          <p:txBody>
            <a:bodyPr wrap="square" lIns="91440" tIns="45720" rIns="91440" bIns="45720" anchor="ctr">
              <a:normAutofit fontScale="97500" lnSpcReduction="10000"/>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a:t> </a:t>
              </a:r>
              <a:endParaRPr lang="en-US" altLang="zh-CN" sz="2800" b="1" dirty="0"/>
            </a:p>
          </p:txBody>
        </p:sp>
      </p:grpSp>
      <p:sp>
        <p:nvSpPr>
          <p:cNvPr id="4" name="文本框 3"/>
          <p:cNvSpPr txBox="1"/>
          <p:nvPr/>
        </p:nvSpPr>
        <p:spPr>
          <a:xfrm>
            <a:off x="505460" y="1226820"/>
            <a:ext cx="2246630" cy="1938020"/>
          </a:xfrm>
          <a:prstGeom prst="rect">
            <a:avLst/>
          </a:prstGeom>
          <a:noFill/>
        </p:spPr>
        <p:txBody>
          <a:bodyPr wrap="square" rtlCol="0" anchor="t">
            <a:spAutoFit/>
          </a:bodyPr>
          <a:lstStyle/>
          <a:p>
            <a:pPr algn="just" fontAlgn="auto">
              <a:lnSpc>
                <a:spcPct val="125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（11）倒运的成品纸、化学品等阻碍视线或存在视觉盲区时，必须倒行；机动车辆倒纸作业时，严禁人员穿插成品纸垛缝进行作业。 </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847725" y="851535"/>
            <a:ext cx="35242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3</a:t>
            </a:r>
            <a:r>
              <a:rPr lang="zh-CN" altLang="en-US" b="1">
                <a:solidFill>
                  <a:srgbClr val="000099"/>
                </a:solidFill>
                <a:latin typeface="微软雅黑" panose="020B0503020204020204" pitchFamily="34" charset="-122"/>
                <a:ea typeface="微软雅黑" panose="020B0503020204020204" pitchFamily="34" charset="-122"/>
                <a:sym typeface="+mn-ea"/>
              </a:rPr>
              <a:t>、装卸作业区域安全管理规定：</a:t>
            </a:r>
            <a:endParaRPr lang="zh-CN" altLang="en-US"/>
          </a:p>
        </p:txBody>
      </p:sp>
      <p:sp>
        <p:nvSpPr>
          <p:cNvPr id="5" name="文本框 4"/>
          <p:cNvSpPr txBox="1"/>
          <p:nvPr/>
        </p:nvSpPr>
        <p:spPr>
          <a:xfrm>
            <a:off x="5976620" y="1213485"/>
            <a:ext cx="2672080" cy="2861310"/>
          </a:xfrm>
          <a:prstGeom prst="rect">
            <a:avLst/>
          </a:prstGeom>
          <a:noFill/>
        </p:spPr>
        <p:txBody>
          <a:bodyPr wrap="square" rtlCol="0" anchor="t">
            <a:spAutoFit/>
          </a:bodyPr>
          <a:lstStyle/>
          <a:p>
            <a:pPr algn="just" fontAlgn="auto">
              <a:lnSpc>
                <a:spcPct val="125000"/>
              </a:lnSpc>
            </a:pPr>
            <a:r>
              <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rPr>
              <a:t>（12）用钢丝绳拖卸集装箱木浆时（无卸车平台），待装卸工挂好钩并到达安全区域后，拖木浆司机方可移动叉车，将木浆匀速拖行，在听到装卸工喊“好”的指令后，拖木浆司机按喇叭确认，此时装卸工将钩摘下，平抱司机将木浆抱至指定位置。</a:t>
            </a:r>
            <a:endParaRPr lang="zh-CN" altLang="en-US" sz="16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ïś1îḑé"/>
          <p:cNvGrpSpPr/>
          <p:nvPr/>
        </p:nvGrpSpPr>
        <p:grpSpPr>
          <a:xfrm>
            <a:off x="3625850" y="2083435"/>
            <a:ext cx="2489835" cy="2543175"/>
            <a:chOff x="4027327" y="1529749"/>
            <a:chExt cx="4129528" cy="4217601"/>
          </a:xfrm>
        </p:grpSpPr>
        <p:sp>
          <p:nvSpPr>
            <p:cNvPr id="5" name="ísḷîḍe"/>
            <p:cNvSpPr/>
            <p:nvPr/>
          </p:nvSpPr>
          <p:spPr>
            <a:xfrm rot="10800000">
              <a:off x="5796856" y="3134694"/>
              <a:ext cx="2359999" cy="500776"/>
            </a:xfrm>
            <a:custGeom>
              <a:avLst/>
              <a:gdLst/>
              <a:ahLst/>
              <a:cxnLst/>
              <a:rect l="l" t="t" r="r" b="b"/>
              <a:pathLst>
                <a:path w="2359999" h="500776">
                  <a:moveTo>
                    <a:pt x="2070876" y="0"/>
                  </a:moveTo>
                  <a:lnTo>
                    <a:pt x="2359999" y="500776"/>
                  </a:lnTo>
                  <a:lnTo>
                    <a:pt x="0" y="500776"/>
                  </a:lnTo>
                  <a:lnTo>
                    <a:pt x="290110" y="0"/>
                  </a:lnTo>
                  <a:close/>
                </a:path>
              </a:pathLst>
            </a:custGeom>
            <a:blipFill rotWithShape="1">
              <a:blip r:embed="rId1"/>
              <a:stretch>
                <a:fillRect/>
              </a:stretch>
            </a:blipFill>
            <a:ln>
              <a:noFill/>
            </a:ln>
          </p:spPr>
          <p:txBody>
            <a:bodyPr anchor="ctr"/>
            <a:lstStyle/>
            <a:p>
              <a:pPr algn="ctr"/>
            </a:p>
          </p:txBody>
        </p:sp>
        <p:sp>
          <p:nvSpPr>
            <p:cNvPr id="6" name="îṡḷiḑè"/>
            <p:cNvSpPr/>
            <p:nvPr/>
          </p:nvSpPr>
          <p:spPr>
            <a:xfrm rot="7200000">
              <a:off x="3509769" y="2748161"/>
              <a:ext cx="2937600" cy="500776"/>
            </a:xfrm>
            <a:prstGeom prst="trapezoid">
              <a:avLst>
                <a:gd name="adj" fmla="val 57932"/>
              </a:avLst>
            </a:prstGeom>
            <a:solidFill>
              <a:schemeClr val="accent1"/>
            </a:solidFill>
            <a:ln>
              <a:noFill/>
            </a:ln>
          </p:spPr>
          <p:txBody>
            <a:bodyPr anchor="ctr"/>
            <a:lstStyle/>
            <a:p>
              <a:pPr algn="ctr"/>
            </a:p>
          </p:txBody>
        </p:sp>
        <p:sp>
          <p:nvSpPr>
            <p:cNvPr id="7" name="íṧľïḍê"/>
            <p:cNvSpPr/>
            <p:nvPr/>
          </p:nvSpPr>
          <p:spPr>
            <a:xfrm>
              <a:off x="4027327" y="3646266"/>
              <a:ext cx="2361484" cy="500776"/>
            </a:xfrm>
            <a:custGeom>
              <a:avLst/>
              <a:gdLst/>
              <a:ahLst/>
              <a:cxnLst/>
              <a:rect l="l" t="t" r="r" b="b"/>
              <a:pathLst>
                <a:path w="2146804" h="455251">
                  <a:moveTo>
                    <a:pt x="263736" y="0"/>
                  </a:moveTo>
                  <a:lnTo>
                    <a:pt x="1883965" y="0"/>
                  </a:lnTo>
                  <a:lnTo>
                    <a:pt x="2146804" y="455251"/>
                  </a:lnTo>
                  <a:lnTo>
                    <a:pt x="0" y="455251"/>
                  </a:lnTo>
                  <a:close/>
                </a:path>
              </a:pathLst>
            </a:custGeom>
            <a:solidFill>
              <a:schemeClr val="accent1">
                <a:lumMod val="60000"/>
                <a:lumOff val="40000"/>
              </a:schemeClr>
            </a:solidFill>
            <a:ln>
              <a:noFill/>
            </a:ln>
          </p:spPr>
          <p:txBody>
            <a:bodyPr anchor="ctr"/>
            <a:lstStyle/>
            <a:p>
              <a:pPr algn="ctr"/>
            </a:p>
          </p:txBody>
        </p:sp>
        <p:sp>
          <p:nvSpPr>
            <p:cNvPr id="8" name="îsľïḑê"/>
            <p:cNvSpPr/>
            <p:nvPr/>
          </p:nvSpPr>
          <p:spPr>
            <a:xfrm rot="3600000">
              <a:off x="4700712" y="4028162"/>
              <a:ext cx="2937600" cy="500776"/>
            </a:xfrm>
            <a:prstGeom prst="trapezoid">
              <a:avLst>
                <a:gd name="adj" fmla="val 57932"/>
              </a:avLst>
            </a:prstGeom>
            <a:blipFill rotWithShape="1">
              <a:blip r:embed="rId1"/>
              <a:stretch>
                <a:fillRect/>
              </a:stretch>
            </a:blipFill>
            <a:ln>
              <a:noFill/>
            </a:ln>
          </p:spPr>
          <p:txBody>
            <a:bodyPr anchor="ctr"/>
            <a:lstStyle/>
            <a:p>
              <a:pPr algn="ctr"/>
            </a:p>
          </p:txBody>
        </p:sp>
        <p:sp>
          <p:nvSpPr>
            <p:cNvPr id="9" name="ïŝľîde"/>
            <p:cNvSpPr/>
            <p:nvPr/>
          </p:nvSpPr>
          <p:spPr>
            <a:xfrm rot="14400000">
              <a:off x="4975541" y="3002537"/>
              <a:ext cx="2361484" cy="500776"/>
            </a:xfrm>
            <a:custGeom>
              <a:avLst/>
              <a:gdLst/>
              <a:ahLst/>
              <a:cxnLst/>
              <a:rect l="l" t="t" r="r" b="b"/>
              <a:pathLst>
                <a:path w="2146804" h="455251">
                  <a:moveTo>
                    <a:pt x="263736" y="0"/>
                  </a:moveTo>
                  <a:lnTo>
                    <a:pt x="1883965" y="0"/>
                  </a:lnTo>
                  <a:lnTo>
                    <a:pt x="2146804" y="455251"/>
                  </a:lnTo>
                  <a:lnTo>
                    <a:pt x="0" y="455251"/>
                  </a:lnTo>
                  <a:close/>
                </a:path>
              </a:pathLst>
            </a:custGeom>
            <a:solidFill>
              <a:schemeClr val="accent1">
                <a:lumMod val="75000"/>
              </a:schemeClr>
            </a:solidFill>
            <a:ln>
              <a:noFill/>
            </a:ln>
          </p:spPr>
          <p:txBody>
            <a:bodyPr anchor="ctr"/>
            <a:lstStyle/>
            <a:p>
              <a:pPr algn="ctr"/>
            </a:p>
          </p:txBody>
        </p:sp>
        <p:sp>
          <p:nvSpPr>
            <p:cNvPr id="10" name="iSḻîḍé"/>
            <p:cNvSpPr/>
            <p:nvPr/>
          </p:nvSpPr>
          <p:spPr>
            <a:xfrm rot="18000000">
              <a:off x="5880227" y="4277694"/>
              <a:ext cx="2359999" cy="500776"/>
            </a:xfrm>
            <a:custGeom>
              <a:avLst/>
              <a:gdLst/>
              <a:ahLst/>
              <a:cxnLst/>
              <a:rect l="l" t="t" r="r" b="b"/>
              <a:pathLst>
                <a:path w="2359999" h="500776">
                  <a:moveTo>
                    <a:pt x="2070876" y="0"/>
                  </a:moveTo>
                  <a:lnTo>
                    <a:pt x="2359999" y="500776"/>
                  </a:lnTo>
                  <a:lnTo>
                    <a:pt x="0" y="500776"/>
                  </a:lnTo>
                  <a:lnTo>
                    <a:pt x="290110" y="0"/>
                  </a:lnTo>
                  <a:close/>
                </a:path>
              </a:pathLst>
            </a:custGeom>
            <a:blipFill rotWithShape="1">
              <a:blip r:embed="rId1"/>
              <a:stretch>
                <a:fillRect/>
              </a:stretch>
            </a:blipFill>
            <a:ln>
              <a:noFill/>
            </a:ln>
          </p:spPr>
          <p:txBody>
            <a:bodyPr anchor="ctr"/>
            <a:lstStyle/>
            <a:p>
              <a:pPr algn="ctr"/>
              <a:endParaRPr dirty="0"/>
            </a:p>
          </p:txBody>
        </p:sp>
      </p:grpSp>
      <p:sp>
        <p:nvSpPr>
          <p:cNvPr id="13" name="文本框 12"/>
          <p:cNvSpPr txBox="1"/>
          <p:nvPr/>
        </p:nvSpPr>
        <p:spPr>
          <a:xfrm>
            <a:off x="847725" y="851535"/>
            <a:ext cx="30670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4</a:t>
            </a:r>
            <a:r>
              <a:rPr lang="zh-CN" altLang="en-US" b="1">
                <a:solidFill>
                  <a:srgbClr val="000099"/>
                </a:solidFill>
                <a:latin typeface="微软雅黑" panose="020B0503020204020204" pitchFamily="34" charset="-122"/>
                <a:ea typeface="微软雅黑" panose="020B0503020204020204" pitchFamily="34" charset="-122"/>
                <a:sym typeface="+mn-ea"/>
              </a:rPr>
              <a:t>、煤场卸煤安全管理规定：</a:t>
            </a:r>
            <a:endParaRPr lang="zh-CN" altLang="en-US"/>
          </a:p>
        </p:txBody>
      </p:sp>
      <p:sp>
        <p:nvSpPr>
          <p:cNvPr id="14" name="文本框 13"/>
          <p:cNvSpPr txBox="1"/>
          <p:nvPr/>
        </p:nvSpPr>
        <p:spPr>
          <a:xfrm>
            <a:off x="847725" y="1330325"/>
            <a:ext cx="3317875" cy="1976120"/>
          </a:xfrm>
          <a:prstGeom prst="rect">
            <a:avLst/>
          </a:prstGeom>
          <a:noFill/>
        </p:spPr>
        <p:txBody>
          <a:bodyPr wrap="square" rtlCol="0" anchor="t">
            <a:spAutoFit/>
          </a:bodyPr>
          <a:lstStyle/>
          <a:p>
            <a:pPr algn="just" fontAlgn="auto">
              <a:lnSpc>
                <a:spcPct val="125000"/>
              </a:lnSpc>
              <a:buNone/>
            </a:pPr>
            <a:r>
              <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rPr>
              <a:t>（1）作业现场要有良好的照明设施，作业人员必须按规定穿戴安全帽、反光服等个人防护用品，现场设置醒目的安全警示标识牌，值班人员做好安全监督，严禁无关人员随意进入机动车辆作业区，并对机动车辆作业现场进行指挥调度，并做好监督防护工作。</a:t>
            </a:r>
            <a:endPar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6284595" y="2522855"/>
            <a:ext cx="1937385" cy="1976120"/>
          </a:xfrm>
          <a:prstGeom prst="rect">
            <a:avLst/>
          </a:prstGeom>
          <a:noFill/>
        </p:spPr>
        <p:txBody>
          <a:bodyPr wrap="square" rtlCol="0" anchor="t">
            <a:spAutoFit/>
          </a:bodyPr>
          <a:lstStyle/>
          <a:p>
            <a:pPr algn="just" fontAlgn="auto">
              <a:lnSpc>
                <a:spcPct val="125000"/>
              </a:lnSpc>
              <a:buNone/>
            </a:pPr>
            <a:r>
              <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rPr>
              <a:t>（2）严禁司机、工作人员在煤场玩手机、看书报、听音乐，司机离车必须熄火拔钥匙，装载机司机在作业过程中严禁打电话。</a:t>
            </a:r>
            <a:endPar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iṡḷiďé"/>
          <p:cNvGrpSpPr/>
          <p:nvPr/>
        </p:nvGrpSpPr>
        <p:grpSpPr>
          <a:xfrm>
            <a:off x="2882265" y="1903095"/>
            <a:ext cx="3583940" cy="1824990"/>
            <a:chOff x="4455560" y="2803110"/>
            <a:chExt cx="3280880" cy="1670879"/>
          </a:xfrm>
        </p:grpSpPr>
        <p:grpSp>
          <p:nvGrpSpPr>
            <p:cNvPr id="45" name="íś1ïḍe"/>
            <p:cNvGrpSpPr/>
            <p:nvPr/>
          </p:nvGrpSpPr>
          <p:grpSpPr>
            <a:xfrm>
              <a:off x="4455560" y="3122966"/>
              <a:ext cx="1196154" cy="1031167"/>
              <a:chOff x="4455560" y="2558918"/>
              <a:chExt cx="1196154" cy="1031167"/>
            </a:xfrm>
          </p:grpSpPr>
          <p:sp>
            <p:nvSpPr>
              <p:cNvPr id="46" name="ïṣļidé"/>
              <p:cNvSpPr/>
              <p:nvPr/>
            </p:nvSpPr>
            <p:spPr>
              <a:xfrm>
                <a:off x="4455560" y="2558918"/>
                <a:ext cx="1196154" cy="1031167"/>
              </a:xfrm>
              <a:prstGeom prst="hexagon">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47" name="ïṣḷîḓe"/>
              <p:cNvSpPr/>
              <p:nvPr/>
            </p:nvSpPr>
            <p:spPr bwMode="auto">
              <a:xfrm>
                <a:off x="4830853" y="2879966"/>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wrap="square" lIns="91440" tIns="45720" rIns="91440" bIns="45720" anchor="ctr">
                <a:normAutofit fontScale="87500" lnSpcReduction="10000"/>
              </a:bodyPr>
              <a:lstStyle/>
              <a:p>
                <a:pPr algn="ctr"/>
              </a:p>
            </p:txBody>
          </p:sp>
        </p:grpSp>
        <p:grpSp>
          <p:nvGrpSpPr>
            <p:cNvPr id="48" name="íşļïḍê"/>
            <p:cNvGrpSpPr/>
            <p:nvPr/>
          </p:nvGrpSpPr>
          <p:grpSpPr>
            <a:xfrm>
              <a:off x="6540286" y="3122966"/>
              <a:ext cx="1196154" cy="1031167"/>
              <a:chOff x="6540286" y="3687014"/>
              <a:chExt cx="1196154" cy="1031167"/>
            </a:xfrm>
          </p:grpSpPr>
          <p:sp>
            <p:nvSpPr>
              <p:cNvPr id="49" name="îṥḷïďe"/>
              <p:cNvSpPr/>
              <p:nvPr/>
            </p:nvSpPr>
            <p:spPr>
              <a:xfrm flipV="1">
                <a:off x="6540286" y="3687014"/>
                <a:ext cx="1196154" cy="1031167"/>
              </a:xfrm>
              <a:prstGeom prst="hexagon">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50" name="îš1ïdê"/>
              <p:cNvSpPr/>
              <p:nvPr/>
            </p:nvSpPr>
            <p:spPr bwMode="auto">
              <a:xfrm>
                <a:off x="7056128" y="4064586"/>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wrap="square" lIns="91440" tIns="45720" rIns="91440" bIns="45720" anchor="ctr">
                <a:normAutofit fontScale="97500" lnSpcReduction="10000"/>
              </a:bodyPr>
              <a:lstStyle/>
              <a:p>
                <a:pPr algn="ctr"/>
              </a:p>
            </p:txBody>
          </p:sp>
        </p:grpSp>
        <p:sp>
          <p:nvSpPr>
            <p:cNvPr id="54" name="ïslíḑe"/>
            <p:cNvSpPr/>
            <p:nvPr/>
          </p:nvSpPr>
          <p:spPr>
            <a:xfrm>
              <a:off x="5126888" y="2803110"/>
              <a:ext cx="1938223" cy="1670879"/>
            </a:xfrm>
            <a:prstGeom prst="hexagon">
              <a:avLst/>
            </a:prstGeom>
            <a:blipFill rotWithShape="1">
              <a:blip r:embed="rId1"/>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b="1" i="1" dirty="0">
                <a:solidFill>
                  <a:schemeClr val="tx1"/>
                </a:solidFill>
              </a:endParaRPr>
            </a:p>
          </p:txBody>
        </p:sp>
      </p:grpSp>
      <p:sp>
        <p:nvSpPr>
          <p:cNvPr id="13" name="文本框 12"/>
          <p:cNvSpPr txBox="1"/>
          <p:nvPr/>
        </p:nvSpPr>
        <p:spPr>
          <a:xfrm>
            <a:off x="847725" y="851535"/>
            <a:ext cx="30670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4</a:t>
            </a:r>
            <a:r>
              <a:rPr lang="zh-CN" altLang="en-US" b="1">
                <a:solidFill>
                  <a:srgbClr val="000099"/>
                </a:solidFill>
                <a:latin typeface="微软雅黑" panose="020B0503020204020204" pitchFamily="34" charset="-122"/>
                <a:ea typeface="微软雅黑" panose="020B0503020204020204" pitchFamily="34" charset="-122"/>
                <a:sym typeface="+mn-ea"/>
              </a:rPr>
              <a:t>、煤场卸煤安全管理规定：</a:t>
            </a:r>
            <a:endParaRPr lang="zh-CN" altLang="en-US"/>
          </a:p>
        </p:txBody>
      </p:sp>
      <p:sp>
        <p:nvSpPr>
          <p:cNvPr id="5" name="文本框 4"/>
          <p:cNvSpPr txBox="1"/>
          <p:nvPr/>
        </p:nvSpPr>
        <p:spPr>
          <a:xfrm>
            <a:off x="758190" y="1817370"/>
            <a:ext cx="2124075" cy="2245360"/>
          </a:xfrm>
          <a:prstGeom prst="rect">
            <a:avLst/>
          </a:prstGeom>
          <a:noFill/>
        </p:spPr>
        <p:txBody>
          <a:bodyPr wrap="square" rtlCol="0" anchor="t">
            <a:spAutoFit/>
          </a:bodyPr>
          <a:lstStyle/>
          <a:p>
            <a:pPr algn="just" eaLnBrk="0" hangingPunct="0">
              <a:lnSpc>
                <a:spcPct val="125000"/>
              </a:lnSpc>
              <a:buNone/>
            </a:pPr>
            <a:r>
              <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rPr>
              <a:t> （3）装载机卸煤时，必须确保卸货车辆对面无人；货车司机拉上手制动，在驾驶室内或安全区域等候，铲车司机卸完货后，卸货车辆司机在得到铲车司机通知后方可向前提车。</a:t>
            </a:r>
            <a:endPar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466205" y="1817370"/>
            <a:ext cx="2224405" cy="2414905"/>
          </a:xfrm>
          <a:prstGeom prst="rect">
            <a:avLst/>
          </a:prstGeom>
          <a:noFill/>
        </p:spPr>
        <p:txBody>
          <a:bodyPr wrap="square" rtlCol="0" anchor="t">
            <a:spAutoFit/>
          </a:bodyPr>
          <a:lstStyle/>
          <a:p>
            <a:pPr eaLnBrk="0" hangingPunct="0">
              <a:lnSpc>
                <a:spcPct val="135000"/>
              </a:lnSpc>
            </a:pPr>
            <a:r>
              <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rPr>
              <a:t> （4）机动车辆作业过程中，现场人员必须在安全区域等待，等车辆停稳后方能作业，拉货司机到指定位置停车，在未接到卸货司机指令前，车辆不得有任何移动，卸货车辆周围不得有任何人员。</a:t>
            </a:r>
            <a:endParaRPr lang="zh-CN" altLang="en-US" sz="140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śḷîḍè"/>
          <p:cNvSpPr/>
          <p:nvPr/>
        </p:nvSpPr>
        <p:spPr>
          <a:xfrm>
            <a:off x="0" y="2117090"/>
            <a:ext cx="9144000" cy="2493010"/>
          </a:xfrm>
          <a:prstGeom prst="rect">
            <a:avLst/>
          </a:prstGeom>
          <a:blipFill rotWithShape="1">
            <a:blip r:embed="rId1"/>
            <a:stretch>
              <a:fillRect/>
            </a:stretch>
          </a:blipFill>
          <a:ln>
            <a:noFill/>
          </a:ln>
        </p:spPr>
        <p:txBody>
          <a:bodyPr wrap="square" lIns="91440" tIns="45720" rIns="91440" bIns="4572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ctr" rtl="0">
              <a:spcBef>
                <a:spcPts val="0"/>
              </a:spcBef>
              <a:buNone/>
            </a:pPr>
          </a:p>
        </p:txBody>
      </p:sp>
      <p:sp>
        <p:nvSpPr>
          <p:cNvPr id="5" name="îS1îḓè"/>
          <p:cNvSpPr/>
          <p:nvPr/>
        </p:nvSpPr>
        <p:spPr>
          <a:xfrm>
            <a:off x="843280" y="2286000"/>
            <a:ext cx="1606550" cy="2324100"/>
          </a:xfrm>
          <a:custGeom>
            <a:avLst/>
            <a:gdLst/>
            <a:ahLst/>
            <a:cxnLst/>
            <a:rect l="0" t="0" r="0" b="0"/>
            <a:pathLst>
              <a:path w="120000" h="120000" extrusionOk="0">
                <a:moveTo>
                  <a:pt x="103502" y="120000"/>
                </a:moveTo>
                <a:cubicBezTo>
                  <a:pt x="73591" y="120000"/>
                  <a:pt x="43636" y="120000"/>
                  <a:pt x="13681" y="120000"/>
                </a:cubicBezTo>
                <a:cubicBezTo>
                  <a:pt x="13815" y="119537"/>
                  <a:pt x="13949" y="119043"/>
                  <a:pt x="14128" y="118580"/>
                </a:cubicBezTo>
                <a:cubicBezTo>
                  <a:pt x="14396" y="117685"/>
                  <a:pt x="14798" y="116851"/>
                  <a:pt x="14932" y="115956"/>
                </a:cubicBezTo>
                <a:cubicBezTo>
                  <a:pt x="15067" y="115339"/>
                  <a:pt x="15290" y="114753"/>
                  <a:pt x="15424" y="114135"/>
                </a:cubicBezTo>
                <a:cubicBezTo>
                  <a:pt x="15692" y="113117"/>
                  <a:pt x="15916" y="112067"/>
                  <a:pt x="16184" y="111018"/>
                </a:cubicBezTo>
                <a:cubicBezTo>
                  <a:pt x="16363" y="110216"/>
                  <a:pt x="16631" y="109444"/>
                  <a:pt x="16721" y="108641"/>
                </a:cubicBezTo>
                <a:cubicBezTo>
                  <a:pt x="16810" y="107993"/>
                  <a:pt x="17078" y="107407"/>
                  <a:pt x="17436" y="106820"/>
                </a:cubicBezTo>
                <a:cubicBezTo>
                  <a:pt x="17570" y="106574"/>
                  <a:pt x="17704" y="106296"/>
                  <a:pt x="17839" y="106049"/>
                </a:cubicBezTo>
                <a:cubicBezTo>
                  <a:pt x="18241" y="105154"/>
                  <a:pt x="18599" y="104228"/>
                  <a:pt x="19001" y="103364"/>
                </a:cubicBezTo>
                <a:cubicBezTo>
                  <a:pt x="19314" y="102716"/>
                  <a:pt x="19627" y="102098"/>
                  <a:pt x="19359" y="101358"/>
                </a:cubicBezTo>
                <a:cubicBezTo>
                  <a:pt x="19135" y="101450"/>
                  <a:pt x="18912" y="101512"/>
                  <a:pt x="18733" y="101604"/>
                </a:cubicBezTo>
                <a:cubicBezTo>
                  <a:pt x="18330" y="101790"/>
                  <a:pt x="17928" y="102067"/>
                  <a:pt x="17481" y="102222"/>
                </a:cubicBezTo>
                <a:cubicBezTo>
                  <a:pt x="16363" y="102561"/>
                  <a:pt x="15201" y="102839"/>
                  <a:pt x="13904" y="102839"/>
                </a:cubicBezTo>
                <a:cubicBezTo>
                  <a:pt x="12473" y="102808"/>
                  <a:pt x="11222" y="102592"/>
                  <a:pt x="10059" y="102067"/>
                </a:cubicBezTo>
                <a:cubicBezTo>
                  <a:pt x="9523" y="101820"/>
                  <a:pt x="8986" y="101604"/>
                  <a:pt x="8405" y="101450"/>
                </a:cubicBezTo>
                <a:cubicBezTo>
                  <a:pt x="7421" y="101172"/>
                  <a:pt x="6527" y="100864"/>
                  <a:pt x="5633" y="100432"/>
                </a:cubicBezTo>
                <a:cubicBezTo>
                  <a:pt x="4381" y="99783"/>
                  <a:pt x="3353" y="99043"/>
                  <a:pt x="2637" y="98117"/>
                </a:cubicBezTo>
                <a:cubicBezTo>
                  <a:pt x="2369" y="97777"/>
                  <a:pt x="2056" y="97438"/>
                  <a:pt x="1833" y="97098"/>
                </a:cubicBezTo>
                <a:cubicBezTo>
                  <a:pt x="983" y="95987"/>
                  <a:pt x="357" y="94876"/>
                  <a:pt x="268" y="93611"/>
                </a:cubicBezTo>
                <a:cubicBezTo>
                  <a:pt x="268" y="93425"/>
                  <a:pt x="178" y="93240"/>
                  <a:pt x="134" y="93055"/>
                </a:cubicBezTo>
                <a:cubicBezTo>
                  <a:pt x="89" y="92932"/>
                  <a:pt x="0" y="92777"/>
                  <a:pt x="44" y="92654"/>
                </a:cubicBezTo>
                <a:cubicBezTo>
                  <a:pt x="134" y="91882"/>
                  <a:pt x="134" y="91111"/>
                  <a:pt x="357" y="90339"/>
                </a:cubicBezTo>
                <a:cubicBezTo>
                  <a:pt x="491" y="89907"/>
                  <a:pt x="536" y="89444"/>
                  <a:pt x="536" y="88981"/>
                </a:cubicBezTo>
                <a:cubicBezTo>
                  <a:pt x="536" y="88487"/>
                  <a:pt x="536" y="87993"/>
                  <a:pt x="536" y="87500"/>
                </a:cubicBezTo>
                <a:cubicBezTo>
                  <a:pt x="581" y="86327"/>
                  <a:pt x="849" y="85185"/>
                  <a:pt x="1430" y="84074"/>
                </a:cubicBezTo>
                <a:cubicBezTo>
                  <a:pt x="1564" y="83796"/>
                  <a:pt x="1743" y="83549"/>
                  <a:pt x="1788" y="83271"/>
                </a:cubicBezTo>
                <a:cubicBezTo>
                  <a:pt x="1877" y="82314"/>
                  <a:pt x="2235" y="81450"/>
                  <a:pt x="2771" y="80555"/>
                </a:cubicBezTo>
                <a:cubicBezTo>
                  <a:pt x="2861" y="80462"/>
                  <a:pt x="2906" y="80339"/>
                  <a:pt x="2906" y="80216"/>
                </a:cubicBezTo>
                <a:cubicBezTo>
                  <a:pt x="3174" y="79135"/>
                  <a:pt x="3755" y="78148"/>
                  <a:pt x="4336" y="77129"/>
                </a:cubicBezTo>
                <a:cubicBezTo>
                  <a:pt x="4470" y="76913"/>
                  <a:pt x="4515" y="76697"/>
                  <a:pt x="4381" y="76481"/>
                </a:cubicBezTo>
                <a:cubicBezTo>
                  <a:pt x="3979" y="75555"/>
                  <a:pt x="4336" y="74722"/>
                  <a:pt x="5186" y="73981"/>
                </a:cubicBezTo>
                <a:cubicBezTo>
                  <a:pt x="5320" y="73858"/>
                  <a:pt x="5454" y="73734"/>
                  <a:pt x="5633" y="73641"/>
                </a:cubicBezTo>
                <a:cubicBezTo>
                  <a:pt x="5946" y="73395"/>
                  <a:pt x="5901" y="73117"/>
                  <a:pt x="5678" y="72870"/>
                </a:cubicBezTo>
                <a:cubicBezTo>
                  <a:pt x="5499" y="72654"/>
                  <a:pt x="5275" y="72500"/>
                  <a:pt x="5096" y="72283"/>
                </a:cubicBezTo>
                <a:cubicBezTo>
                  <a:pt x="4739" y="71790"/>
                  <a:pt x="4560" y="71296"/>
                  <a:pt x="5141" y="70833"/>
                </a:cubicBezTo>
                <a:cubicBezTo>
                  <a:pt x="5365" y="70648"/>
                  <a:pt x="5365" y="70493"/>
                  <a:pt x="5141" y="70339"/>
                </a:cubicBezTo>
                <a:cubicBezTo>
                  <a:pt x="5007" y="70185"/>
                  <a:pt x="4873" y="70061"/>
                  <a:pt x="4739" y="69907"/>
                </a:cubicBezTo>
                <a:cubicBezTo>
                  <a:pt x="4247" y="69413"/>
                  <a:pt x="4426" y="68950"/>
                  <a:pt x="5141" y="68641"/>
                </a:cubicBezTo>
                <a:cubicBezTo>
                  <a:pt x="5275" y="68580"/>
                  <a:pt x="5454" y="68487"/>
                  <a:pt x="5588" y="68425"/>
                </a:cubicBezTo>
                <a:cubicBezTo>
                  <a:pt x="5856" y="68333"/>
                  <a:pt x="5991" y="68179"/>
                  <a:pt x="5991" y="67932"/>
                </a:cubicBezTo>
                <a:cubicBezTo>
                  <a:pt x="5946" y="67561"/>
                  <a:pt x="5991" y="67160"/>
                  <a:pt x="5991" y="66790"/>
                </a:cubicBezTo>
                <a:cubicBezTo>
                  <a:pt x="6035" y="65679"/>
                  <a:pt x="6259" y="64598"/>
                  <a:pt x="6751" y="63549"/>
                </a:cubicBezTo>
                <a:cubicBezTo>
                  <a:pt x="6795" y="63395"/>
                  <a:pt x="6795" y="63209"/>
                  <a:pt x="6751" y="63055"/>
                </a:cubicBezTo>
                <a:cubicBezTo>
                  <a:pt x="6661" y="62623"/>
                  <a:pt x="6751" y="62191"/>
                  <a:pt x="7153" y="61820"/>
                </a:cubicBezTo>
                <a:cubicBezTo>
                  <a:pt x="7332" y="61666"/>
                  <a:pt x="7555" y="61450"/>
                  <a:pt x="7600" y="61234"/>
                </a:cubicBezTo>
                <a:cubicBezTo>
                  <a:pt x="7690" y="60802"/>
                  <a:pt x="7913" y="60432"/>
                  <a:pt x="8271" y="60092"/>
                </a:cubicBezTo>
                <a:cubicBezTo>
                  <a:pt x="8405" y="59907"/>
                  <a:pt x="8539" y="59691"/>
                  <a:pt x="8628" y="59475"/>
                </a:cubicBezTo>
                <a:cubicBezTo>
                  <a:pt x="9120" y="58425"/>
                  <a:pt x="9791" y="57438"/>
                  <a:pt x="10640" y="56481"/>
                </a:cubicBezTo>
                <a:cubicBezTo>
                  <a:pt x="10774" y="56358"/>
                  <a:pt x="10864" y="56203"/>
                  <a:pt x="10909" y="56049"/>
                </a:cubicBezTo>
                <a:cubicBezTo>
                  <a:pt x="10998" y="55679"/>
                  <a:pt x="11311" y="55432"/>
                  <a:pt x="11669" y="55154"/>
                </a:cubicBezTo>
                <a:cubicBezTo>
                  <a:pt x="11847" y="55000"/>
                  <a:pt x="12071" y="54845"/>
                  <a:pt x="12160" y="54660"/>
                </a:cubicBezTo>
                <a:cubicBezTo>
                  <a:pt x="12473" y="53950"/>
                  <a:pt x="12697" y="53240"/>
                  <a:pt x="13010" y="52530"/>
                </a:cubicBezTo>
                <a:cubicBezTo>
                  <a:pt x="13546" y="51327"/>
                  <a:pt x="14664" y="50432"/>
                  <a:pt x="16810" y="50308"/>
                </a:cubicBezTo>
                <a:cubicBezTo>
                  <a:pt x="17436" y="50277"/>
                  <a:pt x="18107" y="50185"/>
                  <a:pt x="18733" y="50092"/>
                </a:cubicBezTo>
                <a:cubicBezTo>
                  <a:pt x="19448" y="50000"/>
                  <a:pt x="20163" y="49845"/>
                  <a:pt x="20879" y="49753"/>
                </a:cubicBezTo>
                <a:cubicBezTo>
                  <a:pt x="22131" y="49598"/>
                  <a:pt x="23383" y="49413"/>
                  <a:pt x="24679" y="49259"/>
                </a:cubicBezTo>
                <a:cubicBezTo>
                  <a:pt x="25573" y="49135"/>
                  <a:pt x="26467" y="49012"/>
                  <a:pt x="27362" y="49043"/>
                </a:cubicBezTo>
                <a:cubicBezTo>
                  <a:pt x="28301" y="49074"/>
                  <a:pt x="29239" y="49104"/>
                  <a:pt x="30178" y="49104"/>
                </a:cubicBezTo>
                <a:cubicBezTo>
                  <a:pt x="30536" y="49104"/>
                  <a:pt x="30894" y="49043"/>
                  <a:pt x="31251" y="48981"/>
                </a:cubicBezTo>
                <a:cubicBezTo>
                  <a:pt x="31922" y="48888"/>
                  <a:pt x="32414" y="48580"/>
                  <a:pt x="32906" y="48240"/>
                </a:cubicBezTo>
                <a:cubicBezTo>
                  <a:pt x="33308" y="47962"/>
                  <a:pt x="33710" y="47592"/>
                  <a:pt x="34202" y="47376"/>
                </a:cubicBezTo>
                <a:cubicBezTo>
                  <a:pt x="35588" y="46697"/>
                  <a:pt x="37019" y="45987"/>
                  <a:pt x="38807" y="45740"/>
                </a:cubicBezTo>
                <a:cubicBezTo>
                  <a:pt x="39567" y="45648"/>
                  <a:pt x="40327" y="45524"/>
                  <a:pt x="41087" y="45401"/>
                </a:cubicBezTo>
                <a:cubicBezTo>
                  <a:pt x="41356" y="45370"/>
                  <a:pt x="41579" y="45308"/>
                  <a:pt x="41669" y="45092"/>
                </a:cubicBezTo>
                <a:cubicBezTo>
                  <a:pt x="41847" y="44691"/>
                  <a:pt x="41982" y="44290"/>
                  <a:pt x="42116" y="43888"/>
                </a:cubicBezTo>
                <a:cubicBezTo>
                  <a:pt x="42250" y="43364"/>
                  <a:pt x="42473" y="42870"/>
                  <a:pt x="42831" y="42407"/>
                </a:cubicBezTo>
                <a:cubicBezTo>
                  <a:pt x="42965" y="42222"/>
                  <a:pt x="43144" y="42129"/>
                  <a:pt x="43457" y="42191"/>
                </a:cubicBezTo>
                <a:cubicBezTo>
                  <a:pt x="43681" y="42253"/>
                  <a:pt x="43949" y="42283"/>
                  <a:pt x="44172" y="42314"/>
                </a:cubicBezTo>
                <a:cubicBezTo>
                  <a:pt x="44664" y="42376"/>
                  <a:pt x="44843" y="42253"/>
                  <a:pt x="44709" y="41882"/>
                </a:cubicBezTo>
                <a:cubicBezTo>
                  <a:pt x="44441" y="41234"/>
                  <a:pt x="44351" y="40555"/>
                  <a:pt x="44709" y="39907"/>
                </a:cubicBezTo>
                <a:cubicBezTo>
                  <a:pt x="44843" y="39691"/>
                  <a:pt x="44798" y="39444"/>
                  <a:pt x="44664" y="39228"/>
                </a:cubicBezTo>
                <a:cubicBezTo>
                  <a:pt x="44262" y="38580"/>
                  <a:pt x="43949" y="37901"/>
                  <a:pt x="43546" y="37253"/>
                </a:cubicBezTo>
                <a:cubicBezTo>
                  <a:pt x="43189" y="36697"/>
                  <a:pt x="42831" y="36141"/>
                  <a:pt x="42384" y="35586"/>
                </a:cubicBezTo>
                <a:cubicBezTo>
                  <a:pt x="41713" y="34814"/>
                  <a:pt x="40953" y="34043"/>
                  <a:pt x="40238" y="33271"/>
                </a:cubicBezTo>
                <a:cubicBezTo>
                  <a:pt x="39836" y="32870"/>
                  <a:pt x="39567" y="32808"/>
                  <a:pt x="38941" y="33024"/>
                </a:cubicBezTo>
                <a:cubicBezTo>
                  <a:pt x="38584" y="33179"/>
                  <a:pt x="38226" y="33240"/>
                  <a:pt x="37868" y="33179"/>
                </a:cubicBezTo>
                <a:cubicBezTo>
                  <a:pt x="36929" y="33024"/>
                  <a:pt x="36035" y="32839"/>
                  <a:pt x="35275" y="32469"/>
                </a:cubicBezTo>
                <a:cubicBezTo>
                  <a:pt x="33889" y="31820"/>
                  <a:pt x="32771" y="30956"/>
                  <a:pt x="31788" y="30061"/>
                </a:cubicBezTo>
                <a:cubicBezTo>
                  <a:pt x="31162" y="29475"/>
                  <a:pt x="30581" y="28858"/>
                  <a:pt x="29910" y="28333"/>
                </a:cubicBezTo>
                <a:cubicBezTo>
                  <a:pt x="28792" y="27438"/>
                  <a:pt x="28345" y="26388"/>
                  <a:pt x="28077" y="25308"/>
                </a:cubicBezTo>
                <a:cubicBezTo>
                  <a:pt x="28032" y="25216"/>
                  <a:pt x="28077" y="25123"/>
                  <a:pt x="28077" y="25030"/>
                </a:cubicBezTo>
                <a:cubicBezTo>
                  <a:pt x="28345" y="24506"/>
                  <a:pt x="29105" y="24135"/>
                  <a:pt x="29865" y="24135"/>
                </a:cubicBezTo>
                <a:cubicBezTo>
                  <a:pt x="30000" y="24135"/>
                  <a:pt x="30134" y="24104"/>
                  <a:pt x="30357" y="24104"/>
                </a:cubicBezTo>
                <a:cubicBezTo>
                  <a:pt x="29955" y="23672"/>
                  <a:pt x="29597" y="23302"/>
                  <a:pt x="29195" y="22962"/>
                </a:cubicBezTo>
                <a:cubicBezTo>
                  <a:pt x="28837" y="22623"/>
                  <a:pt x="28658" y="22253"/>
                  <a:pt x="28479" y="21820"/>
                </a:cubicBezTo>
                <a:cubicBezTo>
                  <a:pt x="28345" y="21358"/>
                  <a:pt x="28122" y="20895"/>
                  <a:pt x="27898" y="20432"/>
                </a:cubicBezTo>
                <a:cubicBezTo>
                  <a:pt x="27675" y="19969"/>
                  <a:pt x="27406" y="19537"/>
                  <a:pt x="27138" y="19074"/>
                </a:cubicBezTo>
                <a:cubicBezTo>
                  <a:pt x="26780" y="18364"/>
                  <a:pt x="26378" y="17654"/>
                  <a:pt x="26020" y="16913"/>
                </a:cubicBezTo>
                <a:cubicBezTo>
                  <a:pt x="25931" y="16820"/>
                  <a:pt x="25886" y="16728"/>
                  <a:pt x="25886" y="16604"/>
                </a:cubicBezTo>
                <a:cubicBezTo>
                  <a:pt x="25976" y="15771"/>
                  <a:pt x="25573" y="14969"/>
                  <a:pt x="25439" y="14166"/>
                </a:cubicBezTo>
                <a:cubicBezTo>
                  <a:pt x="25350" y="13580"/>
                  <a:pt x="25350" y="12993"/>
                  <a:pt x="25707" y="12469"/>
                </a:cubicBezTo>
                <a:cubicBezTo>
                  <a:pt x="26378" y="11481"/>
                  <a:pt x="26557" y="10401"/>
                  <a:pt x="27093" y="9382"/>
                </a:cubicBezTo>
                <a:cubicBezTo>
                  <a:pt x="27317" y="8950"/>
                  <a:pt x="27406" y="8456"/>
                  <a:pt x="27719" y="8024"/>
                </a:cubicBezTo>
                <a:cubicBezTo>
                  <a:pt x="28256" y="7253"/>
                  <a:pt x="28524" y="6388"/>
                  <a:pt x="29329" y="5709"/>
                </a:cubicBezTo>
                <a:cubicBezTo>
                  <a:pt x="29463" y="5586"/>
                  <a:pt x="29463" y="5432"/>
                  <a:pt x="29552" y="5308"/>
                </a:cubicBezTo>
                <a:cubicBezTo>
                  <a:pt x="29687" y="5185"/>
                  <a:pt x="29776" y="5000"/>
                  <a:pt x="30000" y="4938"/>
                </a:cubicBezTo>
                <a:cubicBezTo>
                  <a:pt x="30447" y="4783"/>
                  <a:pt x="30760" y="4506"/>
                  <a:pt x="31117" y="4290"/>
                </a:cubicBezTo>
                <a:cubicBezTo>
                  <a:pt x="31564" y="3950"/>
                  <a:pt x="32056" y="3672"/>
                  <a:pt x="32548" y="3364"/>
                </a:cubicBezTo>
                <a:cubicBezTo>
                  <a:pt x="32861" y="3179"/>
                  <a:pt x="33219" y="3055"/>
                  <a:pt x="33576" y="2901"/>
                </a:cubicBezTo>
                <a:cubicBezTo>
                  <a:pt x="33934" y="2746"/>
                  <a:pt x="34292" y="2530"/>
                  <a:pt x="34649" y="2438"/>
                </a:cubicBezTo>
                <a:cubicBezTo>
                  <a:pt x="35812" y="2160"/>
                  <a:pt x="36795" y="1697"/>
                  <a:pt x="37868" y="1296"/>
                </a:cubicBezTo>
                <a:cubicBezTo>
                  <a:pt x="38584" y="1018"/>
                  <a:pt x="39388" y="833"/>
                  <a:pt x="40238" y="771"/>
                </a:cubicBezTo>
                <a:cubicBezTo>
                  <a:pt x="41445" y="709"/>
                  <a:pt x="42652" y="555"/>
                  <a:pt x="43770" y="246"/>
                </a:cubicBezTo>
                <a:cubicBezTo>
                  <a:pt x="43949" y="185"/>
                  <a:pt x="44128" y="154"/>
                  <a:pt x="44262" y="154"/>
                </a:cubicBezTo>
                <a:cubicBezTo>
                  <a:pt x="45871" y="185"/>
                  <a:pt x="47481" y="0"/>
                  <a:pt x="49090" y="308"/>
                </a:cubicBezTo>
                <a:cubicBezTo>
                  <a:pt x="49180" y="339"/>
                  <a:pt x="49359" y="370"/>
                  <a:pt x="49493" y="339"/>
                </a:cubicBezTo>
                <a:cubicBezTo>
                  <a:pt x="50163" y="185"/>
                  <a:pt x="50789" y="401"/>
                  <a:pt x="51371" y="586"/>
                </a:cubicBezTo>
                <a:cubicBezTo>
                  <a:pt x="51818" y="709"/>
                  <a:pt x="52265" y="802"/>
                  <a:pt x="52712" y="864"/>
                </a:cubicBezTo>
                <a:cubicBezTo>
                  <a:pt x="53427" y="1018"/>
                  <a:pt x="54143" y="1111"/>
                  <a:pt x="54858" y="1234"/>
                </a:cubicBezTo>
                <a:cubicBezTo>
                  <a:pt x="55707" y="1358"/>
                  <a:pt x="56467" y="1697"/>
                  <a:pt x="57138" y="2067"/>
                </a:cubicBezTo>
                <a:cubicBezTo>
                  <a:pt x="57943" y="2469"/>
                  <a:pt x="58614" y="2962"/>
                  <a:pt x="59418" y="3364"/>
                </a:cubicBezTo>
                <a:cubicBezTo>
                  <a:pt x="60223" y="3796"/>
                  <a:pt x="60983" y="4197"/>
                  <a:pt x="61698" y="4722"/>
                </a:cubicBezTo>
                <a:cubicBezTo>
                  <a:pt x="62771" y="5493"/>
                  <a:pt x="63710" y="6358"/>
                  <a:pt x="64336" y="7345"/>
                </a:cubicBezTo>
                <a:cubicBezTo>
                  <a:pt x="64515" y="7654"/>
                  <a:pt x="64694" y="7962"/>
                  <a:pt x="64873" y="8271"/>
                </a:cubicBezTo>
                <a:cubicBezTo>
                  <a:pt x="65186" y="8796"/>
                  <a:pt x="65543" y="9290"/>
                  <a:pt x="65856" y="9783"/>
                </a:cubicBezTo>
                <a:cubicBezTo>
                  <a:pt x="65946" y="9907"/>
                  <a:pt x="66035" y="10030"/>
                  <a:pt x="66080" y="10154"/>
                </a:cubicBezTo>
                <a:cubicBezTo>
                  <a:pt x="66348" y="10648"/>
                  <a:pt x="66706" y="11080"/>
                  <a:pt x="66795" y="11604"/>
                </a:cubicBezTo>
                <a:cubicBezTo>
                  <a:pt x="66885" y="12314"/>
                  <a:pt x="67064" y="13055"/>
                  <a:pt x="67153" y="13796"/>
                </a:cubicBezTo>
                <a:cubicBezTo>
                  <a:pt x="67198" y="14012"/>
                  <a:pt x="67332" y="14104"/>
                  <a:pt x="67690" y="14104"/>
                </a:cubicBezTo>
                <a:cubicBezTo>
                  <a:pt x="67779" y="14104"/>
                  <a:pt x="67868" y="14135"/>
                  <a:pt x="67824" y="14135"/>
                </a:cubicBezTo>
                <a:cubicBezTo>
                  <a:pt x="68092" y="14351"/>
                  <a:pt x="68271" y="14598"/>
                  <a:pt x="68539" y="14660"/>
                </a:cubicBezTo>
                <a:cubicBezTo>
                  <a:pt x="69165" y="14845"/>
                  <a:pt x="69433" y="15216"/>
                  <a:pt x="69791" y="15493"/>
                </a:cubicBezTo>
                <a:cubicBezTo>
                  <a:pt x="70327" y="15956"/>
                  <a:pt x="70909" y="16419"/>
                  <a:pt x="71445" y="16913"/>
                </a:cubicBezTo>
                <a:cubicBezTo>
                  <a:pt x="71758" y="17191"/>
                  <a:pt x="71847" y="17561"/>
                  <a:pt x="72026" y="17932"/>
                </a:cubicBezTo>
                <a:cubicBezTo>
                  <a:pt x="72160" y="18240"/>
                  <a:pt x="72071" y="18456"/>
                  <a:pt x="71713" y="18641"/>
                </a:cubicBezTo>
                <a:cubicBezTo>
                  <a:pt x="71266" y="18827"/>
                  <a:pt x="71177" y="19104"/>
                  <a:pt x="71177" y="19475"/>
                </a:cubicBezTo>
                <a:cubicBezTo>
                  <a:pt x="71222" y="20092"/>
                  <a:pt x="71311" y="20709"/>
                  <a:pt x="71132" y="21358"/>
                </a:cubicBezTo>
                <a:cubicBezTo>
                  <a:pt x="71087" y="21604"/>
                  <a:pt x="70998" y="21944"/>
                  <a:pt x="71177" y="22160"/>
                </a:cubicBezTo>
                <a:cubicBezTo>
                  <a:pt x="71400" y="22469"/>
                  <a:pt x="71266" y="22716"/>
                  <a:pt x="71132" y="22993"/>
                </a:cubicBezTo>
                <a:cubicBezTo>
                  <a:pt x="71043" y="23209"/>
                  <a:pt x="70953" y="23425"/>
                  <a:pt x="70774" y="23611"/>
                </a:cubicBezTo>
                <a:cubicBezTo>
                  <a:pt x="70551" y="23858"/>
                  <a:pt x="70551" y="24104"/>
                  <a:pt x="70640" y="24382"/>
                </a:cubicBezTo>
                <a:cubicBezTo>
                  <a:pt x="70819" y="24907"/>
                  <a:pt x="70998" y="25401"/>
                  <a:pt x="71177" y="25925"/>
                </a:cubicBezTo>
                <a:cubicBezTo>
                  <a:pt x="71445" y="26604"/>
                  <a:pt x="71535" y="27283"/>
                  <a:pt x="71937" y="27962"/>
                </a:cubicBezTo>
                <a:cubicBezTo>
                  <a:pt x="71982" y="28024"/>
                  <a:pt x="71982" y="28117"/>
                  <a:pt x="71982" y="28209"/>
                </a:cubicBezTo>
                <a:cubicBezTo>
                  <a:pt x="72026" y="28549"/>
                  <a:pt x="72026" y="28858"/>
                  <a:pt x="72116" y="29166"/>
                </a:cubicBezTo>
                <a:cubicBezTo>
                  <a:pt x="72339" y="30030"/>
                  <a:pt x="72295" y="30895"/>
                  <a:pt x="72339" y="31728"/>
                </a:cubicBezTo>
                <a:cubicBezTo>
                  <a:pt x="72384" y="32253"/>
                  <a:pt x="71982" y="32746"/>
                  <a:pt x="72384" y="33240"/>
                </a:cubicBezTo>
                <a:cubicBezTo>
                  <a:pt x="72429" y="33302"/>
                  <a:pt x="72339" y="33425"/>
                  <a:pt x="72339" y="33518"/>
                </a:cubicBezTo>
                <a:cubicBezTo>
                  <a:pt x="72339" y="33765"/>
                  <a:pt x="72295" y="34012"/>
                  <a:pt x="72295" y="34259"/>
                </a:cubicBezTo>
                <a:cubicBezTo>
                  <a:pt x="72339" y="34444"/>
                  <a:pt x="72384" y="34629"/>
                  <a:pt x="72563" y="34753"/>
                </a:cubicBezTo>
                <a:cubicBezTo>
                  <a:pt x="73502" y="35493"/>
                  <a:pt x="74396" y="36296"/>
                  <a:pt x="75603" y="36913"/>
                </a:cubicBezTo>
                <a:cubicBezTo>
                  <a:pt x="76005" y="37098"/>
                  <a:pt x="76274" y="37345"/>
                  <a:pt x="76497" y="37623"/>
                </a:cubicBezTo>
                <a:cubicBezTo>
                  <a:pt x="76900" y="38209"/>
                  <a:pt x="77347" y="38796"/>
                  <a:pt x="78017" y="39259"/>
                </a:cubicBezTo>
                <a:cubicBezTo>
                  <a:pt x="78286" y="39413"/>
                  <a:pt x="78554" y="39567"/>
                  <a:pt x="78822" y="39722"/>
                </a:cubicBezTo>
                <a:cubicBezTo>
                  <a:pt x="79940" y="40432"/>
                  <a:pt x="81102" y="41111"/>
                  <a:pt x="82220" y="41820"/>
                </a:cubicBezTo>
                <a:cubicBezTo>
                  <a:pt x="82622" y="42067"/>
                  <a:pt x="82980" y="42376"/>
                  <a:pt x="83383" y="42623"/>
                </a:cubicBezTo>
                <a:cubicBezTo>
                  <a:pt x="83517" y="42716"/>
                  <a:pt x="83695" y="42777"/>
                  <a:pt x="83874" y="42839"/>
                </a:cubicBezTo>
                <a:cubicBezTo>
                  <a:pt x="85081" y="43117"/>
                  <a:pt x="86289" y="43425"/>
                  <a:pt x="87451" y="43703"/>
                </a:cubicBezTo>
                <a:cubicBezTo>
                  <a:pt x="87719" y="43765"/>
                  <a:pt x="87988" y="43888"/>
                  <a:pt x="88256" y="43919"/>
                </a:cubicBezTo>
                <a:cubicBezTo>
                  <a:pt x="89150" y="43981"/>
                  <a:pt x="90000" y="44043"/>
                  <a:pt x="90894" y="44074"/>
                </a:cubicBezTo>
                <a:cubicBezTo>
                  <a:pt x="92861" y="44166"/>
                  <a:pt x="94739" y="44444"/>
                  <a:pt x="96661" y="44722"/>
                </a:cubicBezTo>
                <a:cubicBezTo>
                  <a:pt x="98137" y="44938"/>
                  <a:pt x="99567" y="45185"/>
                  <a:pt x="101043" y="45370"/>
                </a:cubicBezTo>
                <a:cubicBezTo>
                  <a:pt x="102876" y="45586"/>
                  <a:pt x="104664" y="45987"/>
                  <a:pt x="106453" y="46419"/>
                </a:cubicBezTo>
                <a:cubicBezTo>
                  <a:pt x="107526" y="46697"/>
                  <a:pt x="108599" y="47006"/>
                  <a:pt x="109716" y="47222"/>
                </a:cubicBezTo>
                <a:cubicBezTo>
                  <a:pt x="111236" y="47500"/>
                  <a:pt x="112265" y="48179"/>
                  <a:pt x="113159" y="49012"/>
                </a:cubicBezTo>
                <a:cubicBezTo>
                  <a:pt x="113427" y="49290"/>
                  <a:pt x="113651" y="49598"/>
                  <a:pt x="113785" y="49907"/>
                </a:cubicBezTo>
                <a:cubicBezTo>
                  <a:pt x="114008" y="50648"/>
                  <a:pt x="114277" y="51358"/>
                  <a:pt x="114366" y="52098"/>
                </a:cubicBezTo>
                <a:cubicBezTo>
                  <a:pt x="114500" y="52962"/>
                  <a:pt x="114545" y="53858"/>
                  <a:pt x="114500" y="54722"/>
                </a:cubicBezTo>
                <a:cubicBezTo>
                  <a:pt x="114500" y="55339"/>
                  <a:pt x="114634" y="55895"/>
                  <a:pt x="114903" y="56481"/>
                </a:cubicBezTo>
                <a:cubicBezTo>
                  <a:pt x="115126" y="57129"/>
                  <a:pt x="115394" y="57746"/>
                  <a:pt x="115618" y="58395"/>
                </a:cubicBezTo>
                <a:cubicBezTo>
                  <a:pt x="115752" y="58888"/>
                  <a:pt x="115797" y="59382"/>
                  <a:pt x="115976" y="59845"/>
                </a:cubicBezTo>
                <a:cubicBezTo>
                  <a:pt x="116333" y="60802"/>
                  <a:pt x="116467" y="61759"/>
                  <a:pt x="116602" y="62716"/>
                </a:cubicBezTo>
                <a:cubicBezTo>
                  <a:pt x="116602" y="62962"/>
                  <a:pt x="116691" y="63179"/>
                  <a:pt x="116915" y="63364"/>
                </a:cubicBezTo>
                <a:cubicBezTo>
                  <a:pt x="117451" y="63827"/>
                  <a:pt x="117451" y="63919"/>
                  <a:pt x="117004" y="64413"/>
                </a:cubicBezTo>
                <a:cubicBezTo>
                  <a:pt x="116825" y="64629"/>
                  <a:pt x="116736" y="64845"/>
                  <a:pt x="116780" y="65092"/>
                </a:cubicBezTo>
                <a:cubicBezTo>
                  <a:pt x="117049" y="66172"/>
                  <a:pt x="116870" y="67253"/>
                  <a:pt x="116691" y="68302"/>
                </a:cubicBezTo>
                <a:cubicBezTo>
                  <a:pt x="116602" y="68765"/>
                  <a:pt x="116557" y="69228"/>
                  <a:pt x="116467" y="69691"/>
                </a:cubicBezTo>
                <a:cubicBezTo>
                  <a:pt x="116780" y="69753"/>
                  <a:pt x="117049" y="69814"/>
                  <a:pt x="117272" y="69876"/>
                </a:cubicBezTo>
                <a:cubicBezTo>
                  <a:pt x="117362" y="69907"/>
                  <a:pt x="117451" y="69907"/>
                  <a:pt x="117540" y="69938"/>
                </a:cubicBezTo>
                <a:cubicBezTo>
                  <a:pt x="118166" y="70030"/>
                  <a:pt x="118479" y="70246"/>
                  <a:pt x="118569" y="70679"/>
                </a:cubicBezTo>
                <a:cubicBezTo>
                  <a:pt x="118703" y="71358"/>
                  <a:pt x="118703" y="71944"/>
                  <a:pt x="117540" y="72222"/>
                </a:cubicBezTo>
                <a:cubicBezTo>
                  <a:pt x="117138" y="72345"/>
                  <a:pt x="117093" y="72623"/>
                  <a:pt x="117183" y="72901"/>
                </a:cubicBezTo>
                <a:cubicBezTo>
                  <a:pt x="117272" y="73148"/>
                  <a:pt x="117362" y="73395"/>
                  <a:pt x="117496" y="73641"/>
                </a:cubicBezTo>
                <a:cubicBezTo>
                  <a:pt x="117764" y="74197"/>
                  <a:pt x="117853" y="74814"/>
                  <a:pt x="118301" y="75339"/>
                </a:cubicBezTo>
                <a:cubicBezTo>
                  <a:pt x="118479" y="75555"/>
                  <a:pt x="118569" y="75833"/>
                  <a:pt x="118614" y="76080"/>
                </a:cubicBezTo>
                <a:cubicBezTo>
                  <a:pt x="118748" y="76913"/>
                  <a:pt x="118748" y="77746"/>
                  <a:pt x="119061" y="78549"/>
                </a:cubicBezTo>
                <a:cubicBezTo>
                  <a:pt x="119329" y="79413"/>
                  <a:pt x="119463" y="80308"/>
                  <a:pt x="119552" y="81172"/>
                </a:cubicBezTo>
                <a:cubicBezTo>
                  <a:pt x="119776" y="82623"/>
                  <a:pt x="119910" y="84104"/>
                  <a:pt x="119910" y="85586"/>
                </a:cubicBezTo>
                <a:cubicBezTo>
                  <a:pt x="119955" y="88148"/>
                  <a:pt x="120000" y="90709"/>
                  <a:pt x="119731" y="93271"/>
                </a:cubicBezTo>
                <a:cubicBezTo>
                  <a:pt x="119642" y="94320"/>
                  <a:pt x="119508" y="95370"/>
                  <a:pt x="119284" y="96388"/>
                </a:cubicBezTo>
                <a:cubicBezTo>
                  <a:pt x="119061" y="97530"/>
                  <a:pt x="118658" y="98672"/>
                  <a:pt x="118524" y="99814"/>
                </a:cubicBezTo>
                <a:cubicBezTo>
                  <a:pt x="118524" y="99845"/>
                  <a:pt x="118524" y="99907"/>
                  <a:pt x="118479" y="99938"/>
                </a:cubicBezTo>
                <a:cubicBezTo>
                  <a:pt x="118166" y="100802"/>
                  <a:pt x="117809" y="101635"/>
                  <a:pt x="117496" y="102500"/>
                </a:cubicBezTo>
                <a:cubicBezTo>
                  <a:pt x="117228" y="103209"/>
                  <a:pt x="116870" y="103919"/>
                  <a:pt x="116423" y="104598"/>
                </a:cubicBezTo>
                <a:cubicBezTo>
                  <a:pt x="116154" y="105000"/>
                  <a:pt x="115797" y="105339"/>
                  <a:pt x="115394" y="105709"/>
                </a:cubicBezTo>
                <a:cubicBezTo>
                  <a:pt x="115081" y="105956"/>
                  <a:pt x="114679" y="106141"/>
                  <a:pt x="114143" y="106172"/>
                </a:cubicBezTo>
                <a:cubicBezTo>
                  <a:pt x="113874" y="106203"/>
                  <a:pt x="113561" y="106265"/>
                  <a:pt x="113293" y="106296"/>
                </a:cubicBezTo>
                <a:cubicBezTo>
                  <a:pt x="112488" y="106388"/>
                  <a:pt x="111684" y="106574"/>
                  <a:pt x="110834" y="106512"/>
                </a:cubicBezTo>
                <a:cubicBezTo>
                  <a:pt x="109806" y="106419"/>
                  <a:pt x="108822" y="106666"/>
                  <a:pt x="107839" y="106790"/>
                </a:cubicBezTo>
                <a:cubicBezTo>
                  <a:pt x="106587" y="106975"/>
                  <a:pt x="105380" y="107222"/>
                  <a:pt x="104083" y="107283"/>
                </a:cubicBezTo>
                <a:cubicBezTo>
                  <a:pt x="103189" y="107314"/>
                  <a:pt x="102250" y="107438"/>
                  <a:pt x="101356" y="107530"/>
                </a:cubicBezTo>
                <a:cubicBezTo>
                  <a:pt x="100953" y="107561"/>
                  <a:pt x="100864" y="107654"/>
                  <a:pt x="100909" y="107962"/>
                </a:cubicBezTo>
                <a:cubicBezTo>
                  <a:pt x="100909" y="108271"/>
                  <a:pt x="100953" y="108611"/>
                  <a:pt x="100909" y="108919"/>
                </a:cubicBezTo>
                <a:cubicBezTo>
                  <a:pt x="100864" y="110000"/>
                  <a:pt x="101132" y="111080"/>
                  <a:pt x="101400" y="112129"/>
                </a:cubicBezTo>
                <a:cubicBezTo>
                  <a:pt x="101579" y="112901"/>
                  <a:pt x="101937" y="113641"/>
                  <a:pt x="101847" y="114444"/>
                </a:cubicBezTo>
                <a:cubicBezTo>
                  <a:pt x="101847" y="114475"/>
                  <a:pt x="101892" y="114537"/>
                  <a:pt x="101937" y="114567"/>
                </a:cubicBezTo>
                <a:cubicBezTo>
                  <a:pt x="102473" y="115246"/>
                  <a:pt x="102563" y="116049"/>
                  <a:pt x="102831" y="116790"/>
                </a:cubicBezTo>
                <a:cubicBezTo>
                  <a:pt x="103055" y="117500"/>
                  <a:pt x="103189" y="118240"/>
                  <a:pt x="103323" y="118950"/>
                </a:cubicBezTo>
                <a:cubicBezTo>
                  <a:pt x="103412" y="119320"/>
                  <a:pt x="103457" y="119660"/>
                  <a:pt x="103502" y="120000"/>
                </a:cubicBezTo>
                <a:close/>
              </a:path>
            </a:pathLst>
          </a:custGeom>
          <a:solidFill>
            <a:schemeClr val="accent1"/>
          </a:solidFill>
          <a:ln>
            <a:noFill/>
          </a:ln>
        </p:spPr>
        <p:txBody>
          <a:bodyPr wrap="square" lIns="91440" tIns="45720" rIns="91440" bIns="45720"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rtl val="0"/>
              </a:defRPr>
            </a:lvl1pPr>
            <a:lvl2pPr marR="0" lvl="1" algn="l" rtl="0">
              <a:lnSpc>
                <a:spcPct val="100000"/>
              </a:lnSpc>
              <a:spcBef>
                <a:spcPts val="0"/>
              </a:spcBef>
              <a:spcAft>
                <a:spcPts val="0"/>
              </a:spcAft>
              <a:buNone/>
              <a:defRPr sz="1400" b="0" i="0" u="none" strike="noStrike" cap="none">
                <a:solidFill>
                  <a:srgbClr val="000000"/>
                </a:solidFill>
                <a:rtl val="0"/>
              </a:defRPr>
            </a:lvl2pPr>
            <a:lvl3pPr marR="0" lvl="2" algn="l" rtl="0">
              <a:lnSpc>
                <a:spcPct val="100000"/>
              </a:lnSpc>
              <a:spcBef>
                <a:spcPts val="0"/>
              </a:spcBef>
              <a:spcAft>
                <a:spcPts val="0"/>
              </a:spcAft>
              <a:buNone/>
              <a:defRPr sz="1400" b="0" i="0" u="none" strike="noStrike" cap="none">
                <a:solidFill>
                  <a:srgbClr val="000000"/>
                </a:solidFill>
                <a:rtl val="0"/>
              </a:defRPr>
            </a:lvl3pPr>
            <a:lvl4pPr marR="0" lvl="3" algn="l" rtl="0">
              <a:lnSpc>
                <a:spcPct val="100000"/>
              </a:lnSpc>
              <a:spcBef>
                <a:spcPts val="0"/>
              </a:spcBef>
              <a:spcAft>
                <a:spcPts val="0"/>
              </a:spcAft>
              <a:buNone/>
              <a:defRPr sz="1400" b="0" i="0" u="none" strike="noStrike" cap="none">
                <a:solidFill>
                  <a:srgbClr val="000000"/>
                </a:solidFill>
                <a:rtl val="0"/>
              </a:defRPr>
            </a:lvl4pPr>
            <a:lvl5pPr marR="0" lvl="4" algn="l" rtl="0">
              <a:lnSpc>
                <a:spcPct val="100000"/>
              </a:lnSpc>
              <a:spcBef>
                <a:spcPts val="0"/>
              </a:spcBef>
              <a:spcAft>
                <a:spcPts val="0"/>
              </a:spcAft>
              <a:buNone/>
              <a:defRPr sz="1400" b="0" i="0" u="none" strike="noStrike" cap="none">
                <a:solidFill>
                  <a:srgbClr val="000000"/>
                </a:solidFill>
                <a:rtl val="0"/>
              </a:defRPr>
            </a:lvl5pPr>
            <a:lvl6pPr marR="0" lvl="5" algn="l" rtl="0">
              <a:lnSpc>
                <a:spcPct val="100000"/>
              </a:lnSpc>
              <a:spcBef>
                <a:spcPts val="0"/>
              </a:spcBef>
              <a:spcAft>
                <a:spcPts val="0"/>
              </a:spcAft>
              <a:buNone/>
              <a:defRPr sz="1400" b="0" i="0" u="none" strike="noStrike" cap="none">
                <a:solidFill>
                  <a:srgbClr val="000000"/>
                </a:solidFill>
                <a:rtl val="0"/>
              </a:defRPr>
            </a:lvl6pPr>
            <a:lvl7pPr marR="0" lvl="6" algn="l" rtl="0">
              <a:lnSpc>
                <a:spcPct val="100000"/>
              </a:lnSpc>
              <a:spcBef>
                <a:spcPts val="0"/>
              </a:spcBef>
              <a:spcAft>
                <a:spcPts val="0"/>
              </a:spcAft>
              <a:buNone/>
              <a:defRPr sz="1400" b="0" i="0" u="none" strike="noStrike" cap="none">
                <a:solidFill>
                  <a:srgbClr val="000000"/>
                </a:solidFill>
                <a:rtl val="0"/>
              </a:defRPr>
            </a:lvl7pPr>
            <a:lvl8pPr marR="0" lvl="7" algn="l" rtl="0">
              <a:lnSpc>
                <a:spcPct val="100000"/>
              </a:lnSpc>
              <a:spcBef>
                <a:spcPts val="0"/>
              </a:spcBef>
              <a:spcAft>
                <a:spcPts val="0"/>
              </a:spcAft>
              <a:buNone/>
              <a:defRPr sz="1400" b="0" i="0" u="none" strike="noStrike" cap="none">
                <a:solidFill>
                  <a:srgbClr val="000000"/>
                </a:solidFill>
                <a:rtl val="0"/>
              </a:defRPr>
            </a:lvl8pPr>
            <a:lvl9pPr marR="0" lvl="8" algn="l" rtl="0">
              <a:lnSpc>
                <a:spcPct val="100000"/>
              </a:lnSpc>
              <a:spcBef>
                <a:spcPts val="0"/>
              </a:spcBef>
              <a:spcAft>
                <a:spcPts val="0"/>
              </a:spcAft>
              <a:buNone/>
              <a:defRPr sz="1400" b="0" i="0" u="none" strike="noStrike" cap="none">
                <a:solidFill>
                  <a:srgbClr val="000000"/>
                </a:solidFill>
                <a:rtl val="0"/>
              </a:defRPr>
            </a:lvl9pPr>
          </a:lstStyle>
          <a:p>
            <a:pPr marL="0" marR="0" lvl="0" indent="0" algn="l" rtl="0">
              <a:spcBef>
                <a:spcPts val="0"/>
              </a:spcBef>
              <a:buNone/>
            </a:pPr>
          </a:p>
        </p:txBody>
      </p:sp>
      <p:sp>
        <p:nvSpPr>
          <p:cNvPr id="6" name="文本框 5"/>
          <p:cNvSpPr txBox="1"/>
          <p:nvPr/>
        </p:nvSpPr>
        <p:spPr>
          <a:xfrm>
            <a:off x="2547620" y="2494915"/>
            <a:ext cx="6049010" cy="1586230"/>
          </a:xfrm>
          <a:prstGeom prst="rect">
            <a:avLst/>
          </a:prstGeom>
          <a:noFill/>
        </p:spPr>
        <p:txBody>
          <a:bodyPr wrap="square" rtlCol="0" anchor="t">
            <a:spAutoFit/>
          </a:bodyPr>
          <a:lstStyle/>
          <a:p>
            <a:pPr eaLnBrk="0" hangingPunct="0">
              <a:lnSpc>
                <a:spcPct val="135000"/>
              </a:lnSpc>
            </a:pPr>
            <a:r>
              <a:rPr lang="zh-CN" altLang="en-US">
                <a:solidFill>
                  <a:schemeClr val="accent2"/>
                </a:solidFill>
                <a:latin typeface="微软雅黑" panose="020B0503020204020204" pitchFamily="34" charset="-122"/>
                <a:ea typeface="微软雅黑" panose="020B0503020204020204" pitchFamily="34" charset="-122"/>
                <a:sym typeface="+mn-ea"/>
              </a:rPr>
              <a:t>（5）装载机在输送带处上料时，杜绝操作工与装载机在同一区域内操作或在车辆旁查看设备的运行情况，装载机在上油墨渣时，操作工严禁从抓头底部穿行，同时抓头对面严禁站人，操作人员与车辆不能同时作业 。</a:t>
            </a:r>
            <a:endParaRPr lang="zh-CN" altLang="en-US">
              <a:solidFill>
                <a:schemeClr val="accent2"/>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847725" y="851535"/>
            <a:ext cx="3067050" cy="368300"/>
          </a:xfrm>
          <a:prstGeom prst="rect">
            <a:avLst/>
          </a:prstGeom>
          <a:noFill/>
        </p:spPr>
        <p:txBody>
          <a:bodyPr wrap="none" rtlCol="0" anchor="t">
            <a:spAutoFit/>
          </a:bodyPr>
          <a:lstStyle/>
          <a:p>
            <a:pPr algn="l"/>
            <a:r>
              <a:rPr lang="en-US" altLang="zh-CN" b="1">
                <a:solidFill>
                  <a:srgbClr val="000099"/>
                </a:solidFill>
                <a:latin typeface="微软雅黑" panose="020B0503020204020204" pitchFamily="34" charset="-122"/>
                <a:ea typeface="微软雅黑" panose="020B0503020204020204" pitchFamily="34" charset="-122"/>
                <a:sym typeface="+mn-ea"/>
              </a:rPr>
              <a:t>4</a:t>
            </a:r>
            <a:r>
              <a:rPr lang="zh-CN" altLang="en-US" b="1">
                <a:solidFill>
                  <a:srgbClr val="000099"/>
                </a:solidFill>
                <a:latin typeface="微软雅黑" panose="020B0503020204020204" pitchFamily="34" charset="-122"/>
                <a:ea typeface="微软雅黑" panose="020B0503020204020204" pitchFamily="34" charset="-122"/>
                <a:sym typeface="+mn-ea"/>
              </a:rPr>
              <a:t>、煤场卸煤安全管理规定：</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59618" y="424899"/>
            <a:ext cx="3630177" cy="1198880"/>
          </a:xfrm>
          <a:prstGeom prst="rect">
            <a:avLst/>
          </a:prstGeom>
          <a:noFill/>
        </p:spPr>
        <p:txBody>
          <a:bodyPr wrap="square" rtlCol="0" anchor="ctr">
            <a:spAutoFit/>
          </a:bodyPr>
          <a:lstStyle/>
          <a:p>
            <a:pPr algn="ctr" defTabSz="1218565"/>
            <a:r>
              <a:rPr lang="en-US" altLang="zh-CN" sz="7200" dirty="0">
                <a:solidFill>
                  <a:srgbClr val="0377C1"/>
                </a:solidFill>
                <a:latin typeface="思源黑体 CN Bold" panose="020B0800000000000000" pitchFamily="34" charset="-122"/>
                <a:ea typeface="思源黑体 CN Bold" panose="020B0800000000000000" pitchFamily="34" charset="-122"/>
              </a:rPr>
              <a:t>PART 1</a:t>
            </a:r>
            <a:endParaRPr lang="en-US" altLang="zh-CN" sz="5400" dirty="0">
              <a:solidFill>
                <a:srgbClr val="0377C1"/>
              </a:solidFill>
              <a:latin typeface="微软雅黑" panose="020B0503020204020204" pitchFamily="34" charset="-122"/>
              <a:ea typeface="微软雅黑" panose="020B0503020204020204" pitchFamily="34" charset="-122"/>
            </a:endParaRPr>
          </a:p>
        </p:txBody>
      </p:sp>
      <p:sp>
        <p:nvSpPr>
          <p:cNvPr id="3" name="TextBox 3"/>
          <p:cNvSpPr txBox="1"/>
          <p:nvPr/>
        </p:nvSpPr>
        <p:spPr>
          <a:xfrm>
            <a:off x="938530" y="2710180"/>
            <a:ext cx="4847590" cy="768350"/>
          </a:xfrm>
          <a:prstGeom prst="rect">
            <a:avLst/>
          </a:prstGeom>
          <a:noFill/>
        </p:spPr>
        <p:txBody>
          <a:bodyPr wrap="square" rtlCol="0" anchor="ctr">
            <a:spAutoFit/>
          </a:bodyPr>
          <a:lstStyle/>
          <a:p>
            <a:pPr defTabSz="1218565"/>
            <a:r>
              <a:rPr lang="zh-CN" sz="4400" dirty="0">
                <a:solidFill>
                  <a:schemeClr val="bg1"/>
                </a:solidFill>
                <a:latin typeface="微软雅黑" panose="020B0503020204020204" pitchFamily="34" charset="-122"/>
                <a:ea typeface="微软雅黑" panose="020B0503020204020204" pitchFamily="34" charset="-122"/>
              </a:rPr>
              <a:t>机动车辆装卸规范</a:t>
            </a:r>
            <a:endParaRPr lang="zh-CN" sz="4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10250" y="3111500"/>
            <a:ext cx="30187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862955" y="3373755"/>
            <a:ext cx="10083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05066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1730"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2" name="Rectangle 1"/>
          <p:cNvSpPr/>
          <p:nvPr/>
        </p:nvSpPr>
        <p:spPr>
          <a:xfrm>
            <a:off x="4996180" y="2379980"/>
            <a:ext cx="3327400" cy="1337945"/>
          </a:xfrm>
          <a:prstGeom prst="rect">
            <a:avLst/>
          </a:prstGeom>
        </p:spPr>
        <p:txBody>
          <a:bodyPr wrap="square">
            <a:spAutoFit/>
          </a:bodyPr>
          <a:lstStyle/>
          <a:p>
            <a:pPr algn="just" fontAlgn="auto">
              <a:lnSpc>
                <a:spcPct val="1500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a:t>
            </a:r>
            <a:r>
              <a:rPr lang="en-US" altLang="zh-CN" dirty="0">
                <a:solidFill>
                  <a:schemeClr val="accent6">
                    <a:lumMod val="75000"/>
                  </a:schemeClr>
                </a:solidFill>
                <a:latin typeface="微软雅黑" panose="020B0503020204020204" pitchFamily="34" charset="-122"/>
                <a:ea typeface="微软雅黑" panose="020B0503020204020204" pitchFamily="34" charset="-122"/>
                <a:sym typeface="+mn-ea"/>
              </a:rPr>
              <a:t>1</a:t>
            </a: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、叉车搬运货物先观察周围环境后倒行，货物必须离地</a:t>
            </a:r>
            <a:r>
              <a:rPr lang="en-US" altLang="zh-CN" dirty="0">
                <a:solidFill>
                  <a:schemeClr val="accent6">
                    <a:lumMod val="75000"/>
                  </a:schemeClr>
                </a:solidFill>
                <a:latin typeface="微软雅黑" panose="020B0503020204020204" pitchFamily="34" charset="-122"/>
                <a:ea typeface="微软雅黑" panose="020B0503020204020204" pitchFamily="34" charset="-122"/>
                <a:sym typeface="+mn-ea"/>
              </a:rPr>
              <a:t>30</a:t>
            </a: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公分以上。</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4996180" y="2026285"/>
            <a:ext cx="3869055" cy="88900"/>
            <a:chOff x="6868" y="3191"/>
            <a:chExt cx="6093" cy="140"/>
          </a:xfrm>
        </p:grpSpPr>
        <p:sp>
          <p:nvSpPr>
            <p:cNvPr id="22" name="Rectangle 21"/>
            <p:cNvSpPr/>
            <p:nvPr/>
          </p:nvSpPr>
          <p:spPr>
            <a:xfrm rot="16200000">
              <a:off x="8625" y="2650"/>
              <a:ext cx="140" cy="1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nvSpPr>
          <p:spPr>
            <a:xfrm rot="16200000">
              <a:off x="9848" y="2650"/>
              <a:ext cx="140" cy="1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nvSpPr>
          <p:spPr>
            <a:xfrm rot="16200000">
              <a:off x="11064" y="2650"/>
              <a:ext cx="140" cy="1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nvSpPr>
          <p:spPr>
            <a:xfrm rot="16200000">
              <a:off x="12280"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nvSpPr>
          <p:spPr>
            <a:xfrm rot="16200000">
              <a:off x="7409" y="2650"/>
              <a:ext cx="140" cy="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7169" name="图片 0" descr="IMG_433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7335" y="1151255"/>
            <a:ext cx="4127500" cy="284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2" name="Rectangle 1"/>
          <p:cNvSpPr/>
          <p:nvPr/>
        </p:nvSpPr>
        <p:spPr>
          <a:xfrm>
            <a:off x="497840" y="2379980"/>
            <a:ext cx="3741420" cy="1732915"/>
          </a:xfrm>
          <a:prstGeom prst="rect">
            <a:avLst/>
          </a:prstGeom>
        </p:spPr>
        <p:txBody>
          <a:bodyPr wrap="square">
            <a:spAutoFit/>
          </a:bodyPr>
          <a:lstStyle/>
          <a:p>
            <a:pPr algn="just" fontAlgn="auto">
              <a:lnSpc>
                <a:spcPts val="32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a:t>
            </a:r>
            <a:r>
              <a:rPr lang="zh-CN" altLang="en-US" b="1" dirty="0">
                <a:solidFill>
                  <a:srgbClr val="000099"/>
                </a:solidFill>
                <a:latin typeface="微软雅黑" panose="020B0503020204020204" pitchFamily="34" charset="-122"/>
                <a:ea typeface="微软雅黑" panose="020B0503020204020204" pitchFamily="34" charset="-122"/>
                <a:sym typeface="+mn-ea"/>
              </a:rPr>
              <a:t> </a:t>
            </a: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2、叉车搬运货物进出门口需观察周围环境、鸣笛、使用转向灯，仓库内叉车行驶速度不得超过5km/h。</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2" name="Rectangle 21"/>
          <p:cNvSpPr/>
          <p:nvPr/>
        </p:nvSpPr>
        <p:spPr>
          <a:xfrm rot="16200000">
            <a:off x="1392260" y="1682608"/>
            <a:ext cx="88859" cy="775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nvSpPr>
        <p:spPr>
          <a:xfrm rot="16200000">
            <a:off x="2169470" y="1682608"/>
            <a:ext cx="88859" cy="775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nvSpPr>
        <p:spPr>
          <a:xfrm rot="16200000">
            <a:off x="2941538" y="1682608"/>
            <a:ext cx="88859" cy="775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nvSpPr>
        <p:spPr>
          <a:xfrm rot="16200000">
            <a:off x="3713606"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nvSpPr>
        <p:spPr>
          <a:xfrm rot="16200000">
            <a:off x="620192" y="1682608"/>
            <a:ext cx="88859" cy="77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8193" name="图片 1" descr="IMG_433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88585" y="905510"/>
            <a:ext cx="3674745" cy="35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8" name="Rectangle 1"/>
          <p:cNvSpPr/>
          <p:nvPr/>
        </p:nvSpPr>
        <p:spPr>
          <a:xfrm>
            <a:off x="4984115" y="2355850"/>
            <a:ext cx="3482340" cy="1437640"/>
          </a:xfrm>
          <a:prstGeom prst="rect">
            <a:avLst/>
          </a:prstGeom>
        </p:spPr>
        <p:txBody>
          <a:bodyPr wrap="square">
            <a:spAutoFit/>
          </a:bodyPr>
          <a:lstStyle/>
          <a:p>
            <a:pPr algn="just">
              <a:lnSpc>
                <a:spcPts val="35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3、叉车装运货物时外来运输司机必须到驾驶室等待，严格执行人车分流作业。</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nvSpPr>
          <p:spPr>
            <a:xfrm rot="16200000">
              <a:off x="8625" y="2650"/>
              <a:ext cx="140" cy="1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nvSpPr>
          <p:spPr>
            <a:xfrm rot="16200000">
              <a:off x="9848" y="2650"/>
              <a:ext cx="140" cy="1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nvSpPr>
          <p:spPr>
            <a:xfrm rot="16200000">
              <a:off x="11064" y="2650"/>
              <a:ext cx="140" cy="1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nvSpPr>
          <p:spPr>
            <a:xfrm rot="16200000">
              <a:off x="12280"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nvSpPr>
          <p:spPr>
            <a:xfrm rot="16200000">
              <a:off x="7409" y="2650"/>
              <a:ext cx="140" cy="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9217" name="图片 1" descr="IMG_4335"/>
          <p:cNvPicPr>
            <a:picLocks noChangeAspect="1" noChangeArrowheads="1"/>
          </p:cNvPicPr>
          <p:nvPr/>
        </p:nvPicPr>
        <p:blipFill>
          <a:blip r:embed="rId1" cstate="print">
            <a:extLst>
              <a:ext uri="{28A0092B-C50C-407E-A947-70E740481C1C}">
                <a14:useLocalDpi xmlns:a14="http://schemas.microsoft.com/office/drawing/2010/main" val="0"/>
              </a:ext>
            </a:extLst>
          </a:blip>
          <a:srcRect r="3955"/>
          <a:stretch>
            <a:fillRect/>
          </a:stretch>
        </p:blipFill>
        <p:spPr bwMode="auto">
          <a:xfrm>
            <a:off x="274320" y="1263015"/>
            <a:ext cx="4030980" cy="292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2" name="Rectangle 1"/>
          <p:cNvSpPr/>
          <p:nvPr/>
        </p:nvSpPr>
        <p:spPr>
          <a:xfrm>
            <a:off x="497840" y="2379980"/>
            <a:ext cx="3741420" cy="1437640"/>
          </a:xfrm>
          <a:prstGeom prst="rect">
            <a:avLst/>
          </a:prstGeom>
        </p:spPr>
        <p:txBody>
          <a:bodyPr wrap="square">
            <a:spAutoFit/>
          </a:bodyPr>
          <a:lstStyle/>
          <a:p>
            <a:pPr latinLnBrk="1">
              <a:lnSpc>
                <a:spcPts val="3500"/>
              </a:lnSpc>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  4、叉车空载、重载严格按照规定必须倒开叉车，厂区道路叉车行驶速度不得超过10km/h。</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2" name="Rectangle 21"/>
          <p:cNvSpPr/>
          <p:nvPr/>
        </p:nvSpPr>
        <p:spPr>
          <a:xfrm rot="16200000">
            <a:off x="1392260" y="1682608"/>
            <a:ext cx="88859" cy="775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3" name="Rectangle 22"/>
          <p:cNvSpPr/>
          <p:nvPr/>
        </p:nvSpPr>
        <p:spPr>
          <a:xfrm rot="16200000">
            <a:off x="2169470" y="1682608"/>
            <a:ext cx="88859" cy="775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4" name="Rectangle 23"/>
          <p:cNvSpPr/>
          <p:nvPr/>
        </p:nvSpPr>
        <p:spPr>
          <a:xfrm rot="16200000">
            <a:off x="2941538" y="1682608"/>
            <a:ext cx="88859" cy="775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5" name="Rectangle 24"/>
          <p:cNvSpPr/>
          <p:nvPr/>
        </p:nvSpPr>
        <p:spPr>
          <a:xfrm rot="16200000">
            <a:off x="3713606" y="1682608"/>
            <a:ext cx="88859" cy="77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26" name="Rectangle 25"/>
          <p:cNvSpPr/>
          <p:nvPr/>
        </p:nvSpPr>
        <p:spPr>
          <a:xfrm rot="16200000">
            <a:off x="620192" y="1682608"/>
            <a:ext cx="88859" cy="775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pic>
        <p:nvPicPr>
          <p:cNvPr id="10241" name="图片 0" descr="IMG_435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90415" y="1433195"/>
            <a:ext cx="4279900" cy="289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00" fill="hold"/>
                                        <p:tgtEl>
                                          <p:spTgt spid="26"/>
                                        </p:tgtEl>
                                        <p:attrNameLst>
                                          <p:attrName>ppt_x</p:attrName>
                                        </p:attrNameLst>
                                      </p:cBhvr>
                                      <p:tavLst>
                                        <p:tav tm="0">
                                          <p:val>
                                            <p:strVal val="1+#ppt_w/2"/>
                                          </p:val>
                                        </p:tav>
                                        <p:tav tm="100000">
                                          <p:val>
                                            <p:strVal val="#ppt_x"/>
                                          </p:val>
                                        </p:tav>
                                      </p:tavLst>
                                    </p:anim>
                                    <p:anim calcmode="lin" valueType="num">
                                      <p:cBhvr additive="base">
                                        <p:cTn id="13" dur="2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 fill="hold"/>
                                        <p:tgtEl>
                                          <p:spTgt spid="22"/>
                                        </p:tgtEl>
                                        <p:attrNameLst>
                                          <p:attrName>ppt_x</p:attrName>
                                        </p:attrNameLst>
                                      </p:cBhvr>
                                      <p:tavLst>
                                        <p:tav tm="0">
                                          <p:val>
                                            <p:strVal val="1+#ppt_w/2"/>
                                          </p:val>
                                        </p:tav>
                                        <p:tav tm="100000">
                                          <p:val>
                                            <p:strVal val="#ppt_x"/>
                                          </p:val>
                                        </p:tav>
                                      </p:tavLst>
                                    </p:anim>
                                    <p:anim calcmode="lin" valueType="num">
                                      <p:cBhvr additive="base">
                                        <p:cTn id="18" dur="2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00" fill="hold"/>
                                        <p:tgtEl>
                                          <p:spTgt spid="23"/>
                                        </p:tgtEl>
                                        <p:attrNameLst>
                                          <p:attrName>ppt_x</p:attrName>
                                        </p:attrNameLst>
                                      </p:cBhvr>
                                      <p:tavLst>
                                        <p:tav tm="0">
                                          <p:val>
                                            <p:strVal val="1+#ppt_w/2"/>
                                          </p:val>
                                        </p:tav>
                                        <p:tav tm="100000">
                                          <p:val>
                                            <p:strVal val="#ppt_x"/>
                                          </p:val>
                                        </p:tav>
                                      </p:tavLst>
                                    </p:anim>
                                    <p:anim calcmode="lin" valueType="num">
                                      <p:cBhvr additive="base">
                                        <p:cTn id="23" dur="2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 fill="hold"/>
                                        <p:tgtEl>
                                          <p:spTgt spid="24"/>
                                        </p:tgtEl>
                                        <p:attrNameLst>
                                          <p:attrName>ppt_x</p:attrName>
                                        </p:attrNameLst>
                                      </p:cBhvr>
                                      <p:tavLst>
                                        <p:tav tm="0">
                                          <p:val>
                                            <p:strVal val="1+#ppt_w/2"/>
                                          </p:val>
                                        </p:tav>
                                        <p:tav tm="100000">
                                          <p:val>
                                            <p:strVal val="#ppt_x"/>
                                          </p:val>
                                        </p:tav>
                                      </p:tavLst>
                                    </p:anim>
                                    <p:anim calcmode="lin" valueType="num">
                                      <p:cBhvr additive="base">
                                        <p:cTn id="28" dur="2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fill="hold"/>
                                        <p:tgtEl>
                                          <p:spTgt spid="25"/>
                                        </p:tgtEl>
                                        <p:attrNameLst>
                                          <p:attrName>ppt_x</p:attrName>
                                        </p:attrNameLst>
                                      </p:cBhvr>
                                      <p:tavLst>
                                        <p:tav tm="0">
                                          <p:val>
                                            <p:strVal val="1+#ppt_w/2"/>
                                          </p:val>
                                        </p:tav>
                                        <p:tav tm="100000">
                                          <p:val>
                                            <p:strVal val="#ppt_x"/>
                                          </p:val>
                                        </p:tav>
                                      </p:tavLst>
                                    </p:anim>
                                    <p:anim calcmode="lin" valueType="num">
                                      <p:cBhvr additive="base">
                                        <p:cTn id="33" dur="2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up)">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2" grpId="0" bldLvl="0" animBg="1"/>
      <p:bldP spid="23" grpId="0" bldLvl="0" animBg="1"/>
      <p:bldP spid="24" grpId="0" bldLvl="0" animBg="1"/>
      <p:bldP spid="25" grpId="0" bldLvl="0" animBg="1"/>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5112385" y="1433195"/>
            <a:ext cx="3525520" cy="460375"/>
          </a:xfrm>
          <a:prstGeom prst="rect">
            <a:avLst/>
          </a:prstGeom>
          <a:noFill/>
        </p:spPr>
        <p:txBody>
          <a:bodyPr wrap="square" rtlCol="0" anchor="ctr">
            <a:spAutoFit/>
          </a:bodyPr>
          <a:lstStyle/>
          <a:p>
            <a:pPr defTabSz="1218565"/>
            <a:r>
              <a:rPr lang="zh-CN" sz="2400" dirty="0">
                <a:solidFill>
                  <a:srgbClr val="5AAAE4"/>
                </a:solidFill>
                <a:latin typeface="微软雅黑" panose="020B0503020204020204" pitchFamily="34" charset="-122"/>
                <a:ea typeface="微软雅黑" panose="020B0503020204020204" pitchFamily="34" charset="-122"/>
              </a:rPr>
              <a:t>一、机动车辆装卸规范</a:t>
            </a:r>
            <a:endParaRPr lang="zh-CN" sz="2400" dirty="0">
              <a:solidFill>
                <a:srgbClr val="5AAAE4"/>
              </a:solidFill>
              <a:latin typeface="微软雅黑" panose="020B0503020204020204" pitchFamily="34" charset="-122"/>
              <a:ea typeface="微软雅黑" panose="020B0503020204020204" pitchFamily="34" charset="-122"/>
            </a:endParaRPr>
          </a:p>
        </p:txBody>
      </p:sp>
      <p:sp>
        <p:nvSpPr>
          <p:cNvPr id="8" name="Rectangle 1"/>
          <p:cNvSpPr/>
          <p:nvPr/>
        </p:nvSpPr>
        <p:spPr>
          <a:xfrm>
            <a:off x="4900295" y="2302510"/>
            <a:ext cx="3578225" cy="539750"/>
          </a:xfrm>
          <a:prstGeom prst="rect">
            <a:avLst/>
          </a:prstGeom>
        </p:spPr>
        <p:txBody>
          <a:bodyPr wrap="square">
            <a:spAutoFit/>
          </a:bodyPr>
          <a:lstStyle/>
          <a:p>
            <a:pPr>
              <a:lnSpc>
                <a:spcPts val="3500"/>
              </a:lnSpc>
              <a:defRPr/>
            </a:pPr>
            <a:r>
              <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rPr>
              <a:t>   5、叉车挑运货物严禁单齿作业。</a:t>
            </a:r>
            <a:endParaRPr lang="zh-CN" altLang="en-US"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4984115" y="2026285"/>
            <a:ext cx="3869055" cy="88900"/>
            <a:chOff x="6868" y="3191"/>
            <a:chExt cx="6093" cy="140"/>
          </a:xfrm>
        </p:grpSpPr>
        <p:sp>
          <p:nvSpPr>
            <p:cNvPr id="9" name="Rectangle 21"/>
            <p:cNvSpPr/>
            <p:nvPr/>
          </p:nvSpPr>
          <p:spPr>
            <a:xfrm rot="16200000">
              <a:off x="8625" y="2650"/>
              <a:ext cx="140" cy="1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0" name="Rectangle 22"/>
            <p:cNvSpPr/>
            <p:nvPr/>
          </p:nvSpPr>
          <p:spPr>
            <a:xfrm rot="16200000">
              <a:off x="9848" y="2650"/>
              <a:ext cx="140" cy="1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1" name="Rectangle 23"/>
            <p:cNvSpPr/>
            <p:nvPr/>
          </p:nvSpPr>
          <p:spPr>
            <a:xfrm rot="16200000">
              <a:off x="11064" y="2650"/>
              <a:ext cx="140" cy="1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2" name="Rectangle 24"/>
            <p:cNvSpPr/>
            <p:nvPr/>
          </p:nvSpPr>
          <p:spPr>
            <a:xfrm rot="16200000">
              <a:off x="12280" y="2650"/>
              <a:ext cx="140" cy="1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sp>
          <p:nvSpPr>
            <p:cNvPr id="13" name="Rectangle 25"/>
            <p:cNvSpPr/>
            <p:nvPr/>
          </p:nvSpPr>
          <p:spPr>
            <a:xfrm rot="16200000">
              <a:off x="7409" y="2650"/>
              <a:ext cx="140" cy="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a:solidFill>
                  <a:srgbClr val="1B6AA3"/>
                </a:solidFill>
                <a:latin typeface="Calibri" panose="020F0502020204030204"/>
              </a:endParaRPr>
            </a:p>
          </p:txBody>
        </p:sp>
      </p:grpSp>
      <p:pic>
        <p:nvPicPr>
          <p:cNvPr id="11265" name="图片 1" descr="IMG_435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4795" y="1113155"/>
            <a:ext cx="4374515" cy="319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TEMPLATE_INDEX" val="20186031"/>
  <p:tag name="KSO_WM_TAG_VERSION" val="1.0"/>
  <p:tag name="KSO_WM_SLIDE_INDEX" val="3"/>
  <p:tag name="KSO_WM_SLIDE_ITEM_CNT" val="3"/>
  <p:tag name="KSO_WM_SLIDE_LAYOUT" val="l_a_d_g"/>
  <p:tag name="KSO_WM_SLIDE_LAYOUT_CNT" val="1_1_1_1"/>
  <p:tag name="KSO_WM_SLIDE_TYPE" val="contents"/>
  <p:tag name="KSO_WM_SLIDE_SUBTYPE" val="diag"/>
  <p:tag name="KSO_WM_BEAUTIFY_FLAG" val="#wm#"/>
  <p:tag name="KSO_WM_TEMPLATE_CATEGORY" val="diagram"/>
  <p:tag name="KSO_WM_SLIDE_ID" val="diagram20186031_3"/>
  <p:tag name="KSO_WM_DIAGRAM_GROUP_CODE" val="l1-1"/>
</p:tagLst>
</file>

<file path=ppt/tags/tag22.xml><?xml version="1.0" encoding="utf-8"?>
<p:tagLst xmlns:p="http://schemas.openxmlformats.org/presentationml/2006/main">
  <p:tag name="ISLIDE.DIAGRAM" val="204221"/>
</p:tagLst>
</file>

<file path=ppt/tags/tag23.xml><?xml version="1.0" encoding="utf-8"?>
<p:tagLst xmlns:p="http://schemas.openxmlformats.org/presentationml/2006/main">
  <p:tag name="ISLIDE.DIAGRAM" val="207481"/>
</p:tagLst>
</file>

<file path=ppt/tags/tag24.xml><?xml version="1.0" encoding="utf-8"?>
<p:tagLst xmlns:p="http://schemas.openxmlformats.org/presentationml/2006/main">
  <p:tag name="ISLIDE.DIAGRAM" val="241230"/>
</p:tagLst>
</file>

<file path=ppt/tags/tag25.xml><?xml version="1.0" encoding="utf-8"?>
<p:tagLst xmlns:p="http://schemas.openxmlformats.org/presentationml/2006/main">
  <p:tag name="ISLIDE.DIAGRAM" val="1713"/>
</p:tagLst>
</file>

<file path=ppt/tags/tag26.xml><?xml version="1.0" encoding="utf-8"?>
<p:tagLst xmlns:p="http://schemas.openxmlformats.org/presentationml/2006/main">
  <p:tag name="ISLIDE.DIAGRAM" val="998"/>
</p:tagLst>
</file>

<file path=ppt/tags/tag2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2.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5">
      <a:dk1>
        <a:srgbClr val="00428A"/>
      </a:dk1>
      <a:lt1>
        <a:srgbClr val="1B6AA3"/>
      </a:lt1>
      <a:dk2>
        <a:srgbClr val="5AAAE4"/>
      </a:dk2>
      <a:lt2>
        <a:srgbClr val="91C6ED"/>
      </a:lt2>
      <a:accent1>
        <a:srgbClr val="C8E3F6"/>
      </a:accent1>
      <a:accent2>
        <a:srgbClr val="FFFFFF"/>
      </a:accent2>
      <a:accent3>
        <a:srgbClr val="000000"/>
      </a:accent3>
      <a:accent4>
        <a:srgbClr val="7F7F7F"/>
      </a:accent4>
      <a:accent5>
        <a:srgbClr val="BFBFBF"/>
      </a:accent5>
      <a:accent6>
        <a:srgbClr val="3F3F3F"/>
      </a:accent6>
      <a:hlink>
        <a:srgbClr val="7F7F7F"/>
      </a:hlink>
      <a:folHlink>
        <a:srgbClr val="D8D8D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4534</Words>
  <Application>WPS 演示</Application>
  <PresentationFormat>全屏显示(16:9)</PresentationFormat>
  <Paragraphs>300</Paragraphs>
  <Slides>40</Slides>
  <Notes>39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40</vt:i4>
      </vt:variant>
    </vt:vector>
  </HeadingPairs>
  <TitlesOfParts>
    <vt:vector size="57" baseType="lpstr">
      <vt:lpstr>Arial</vt:lpstr>
      <vt:lpstr>宋体</vt:lpstr>
      <vt:lpstr>Wingdings</vt:lpstr>
      <vt:lpstr>微软雅黑</vt:lpstr>
      <vt:lpstr>思源黑体 CN Bold</vt:lpstr>
      <vt:lpstr>黑体</vt:lpstr>
      <vt:lpstr>Calibri</vt:lpstr>
      <vt:lpstr>Arial Unicode MS</vt:lpstr>
      <vt:lpstr>Cambria</vt:lpstr>
      <vt:lpstr>等线</vt:lpstr>
      <vt:lpstr>Raleway thin</vt:lpstr>
      <vt:lpstr>Segoe Print</vt:lpstr>
      <vt:lpstr>PMingLiU</vt:lpstr>
      <vt:lpstr>楷体</vt:lpstr>
      <vt:lpstr>汉仪旗黑-85S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2020-09-28T14:20:00Z</dcterms:created>
  <dcterms:modified xsi:type="dcterms:W3CDTF">2024-01-22T07:43:13Z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98BEB504B7EB4612B394407FE78DAE09_13</vt:lpwstr>
  </property>
</Properties>
</file>