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2" r:id="rId6"/>
  </p:sldMasterIdLst>
  <p:notesMasterIdLst>
    <p:notesMasterId r:id="rId8"/>
  </p:notesMasterIdLst>
  <p:sldIdLst>
    <p:sldId id="257" r:id="rId7"/>
    <p:sldId id="399" r:id="rId9"/>
    <p:sldId id="265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401" r:id="rId24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04040"/>
    <a:srgbClr val="595959"/>
    <a:srgbClr val="E8E8E8"/>
    <a:srgbClr val="414955"/>
    <a:srgbClr val="F9F9F9"/>
    <a:srgbClr val="000000"/>
    <a:srgbClr val="FDFEFE"/>
    <a:srgbClr val="EBEAEB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5635" autoAdjust="0"/>
  </p:normalViewPr>
  <p:slideViewPr>
    <p:cSldViewPr snapToGrid="0">
      <p:cViewPr varScale="1">
        <p:scale>
          <a:sx n="80" d="100"/>
          <a:sy n="80" d="100"/>
        </p:scale>
        <p:origin x="-10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tags" Target="../tags/tag3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3" Type="http://schemas.openxmlformats.org/officeDocument/2006/relationships/image" Target="../media/image1.png"/><Relationship Id="rId12" Type="http://schemas.openxmlformats.org/officeDocument/2006/relationships/tags" Target="../tags/tag1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10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1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3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/>
        </p:nvGrpSpPr>
        <p:grpSpPr>
          <a:xfrm>
            <a:off x="99695" y="96520"/>
            <a:ext cx="2217420" cy="2432685"/>
            <a:chOff x="77360" y="-624174"/>
            <a:chExt cx="3559630" cy="3904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: 圆角 11"/>
            <p:cNvSpPr/>
            <p:nvPr/>
          </p:nvSpPr>
          <p:spPr>
            <a:xfrm>
              <a:off x="77360" y="1202754"/>
              <a:ext cx="838199" cy="838199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783116" y="304741"/>
              <a:ext cx="838199" cy="838199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: 圆角 3"/>
            <p:cNvSpPr/>
            <p:nvPr/>
          </p:nvSpPr>
          <p:spPr>
            <a:xfrm>
              <a:off x="2664533" y="522455"/>
              <a:ext cx="972457" cy="972457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: 圆角 5"/>
            <p:cNvSpPr/>
            <p:nvPr/>
          </p:nvSpPr>
          <p:spPr>
            <a:xfrm>
              <a:off x="1924303" y="-203260"/>
              <a:ext cx="609601" cy="609601"/>
            </a:xfrm>
            <a:prstGeom prst="roundRect">
              <a:avLst>
                <a:gd name="adj" fmla="val 10697"/>
              </a:avLst>
            </a:pr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: 圆角 6"/>
            <p:cNvSpPr/>
            <p:nvPr/>
          </p:nvSpPr>
          <p:spPr>
            <a:xfrm>
              <a:off x="1416303" y="-624174"/>
              <a:ext cx="609601" cy="609601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: 圆角 7"/>
            <p:cNvSpPr/>
            <p:nvPr/>
          </p:nvSpPr>
          <p:spPr>
            <a:xfrm>
              <a:off x="1323775" y="907083"/>
              <a:ext cx="1103085" cy="1103085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: 圆角 10"/>
            <p:cNvSpPr/>
            <p:nvPr/>
          </p:nvSpPr>
          <p:spPr>
            <a:xfrm>
              <a:off x="438401" y="830881"/>
              <a:ext cx="609601" cy="609601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: 圆角 12"/>
            <p:cNvSpPr/>
            <p:nvPr/>
          </p:nvSpPr>
          <p:spPr>
            <a:xfrm>
              <a:off x="592614" y="2412826"/>
              <a:ext cx="609601" cy="609601"/>
            </a:xfrm>
            <a:prstGeom prst="roundRect">
              <a:avLst>
                <a:gd name="adj" fmla="val 10697"/>
              </a:avLst>
            </a:pr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: 圆角 13"/>
            <p:cNvSpPr/>
            <p:nvPr/>
          </p:nvSpPr>
          <p:spPr>
            <a:xfrm>
              <a:off x="1002643" y="2784699"/>
              <a:ext cx="495355" cy="495355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7342597" y="134975"/>
            <a:ext cx="1660738" cy="1018625"/>
            <a:chOff x="10657116" y="-172847"/>
            <a:chExt cx="2214317" cy="1358167"/>
          </a:xfrm>
        </p:grpSpPr>
        <p:sp>
          <p:nvSpPr>
            <p:cNvPr id="28" name="矩形: 圆角 27"/>
            <p:cNvSpPr/>
            <p:nvPr/>
          </p:nvSpPr>
          <p:spPr>
            <a:xfrm rot="8100000" flipH="1">
              <a:off x="10657116" y="-79887"/>
              <a:ext cx="1103085" cy="1103085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矩形: 圆角 28"/>
            <p:cNvSpPr/>
            <p:nvPr/>
          </p:nvSpPr>
          <p:spPr>
            <a:xfrm rot="8100000" flipH="1">
              <a:off x="11583602" y="-172847"/>
              <a:ext cx="924222" cy="924222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: 圆角 29"/>
            <p:cNvSpPr/>
            <p:nvPr/>
          </p:nvSpPr>
          <p:spPr>
            <a:xfrm rot="8100000" flipH="1">
              <a:off x="11707932" y="700256"/>
              <a:ext cx="485064" cy="485064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: 圆角 30"/>
            <p:cNvSpPr/>
            <p:nvPr/>
          </p:nvSpPr>
          <p:spPr>
            <a:xfrm rot="8100000" flipH="1">
              <a:off x="12476346" y="745245"/>
              <a:ext cx="395087" cy="395087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 flipH="1">
            <a:off x="116286" y="4004761"/>
            <a:ext cx="1660738" cy="1018625"/>
            <a:chOff x="10657116" y="-172847"/>
            <a:chExt cx="2214317" cy="1358167"/>
          </a:xfrm>
        </p:grpSpPr>
        <p:sp>
          <p:nvSpPr>
            <p:cNvPr id="34" name="矩形: 圆角 33"/>
            <p:cNvSpPr/>
            <p:nvPr/>
          </p:nvSpPr>
          <p:spPr>
            <a:xfrm rot="8100000" flipH="1">
              <a:off x="10657116" y="-79887"/>
              <a:ext cx="1103085" cy="1103085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矩形: 圆角 34"/>
            <p:cNvSpPr/>
            <p:nvPr/>
          </p:nvSpPr>
          <p:spPr>
            <a:xfrm rot="8100000" flipH="1">
              <a:off x="11583602" y="-172847"/>
              <a:ext cx="924222" cy="924222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6" name="矩形: 圆角 35"/>
            <p:cNvSpPr/>
            <p:nvPr/>
          </p:nvSpPr>
          <p:spPr>
            <a:xfrm rot="8100000" flipH="1">
              <a:off x="11707932" y="700256"/>
              <a:ext cx="485064" cy="485064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: 圆角 36"/>
            <p:cNvSpPr/>
            <p:nvPr/>
          </p:nvSpPr>
          <p:spPr>
            <a:xfrm rot="8100000" flipH="1">
              <a:off x="12476346" y="745245"/>
              <a:ext cx="395087" cy="395087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tags" Target="../tags/tag23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2.xml"/><Relationship Id="rId5" Type="http://schemas.openxmlformats.org/officeDocument/2006/relationships/image" Target="../media/image9.jpeg"/><Relationship Id="rId4" Type="http://schemas.openxmlformats.org/officeDocument/2006/relationships/tags" Target="../tags/tag21.xml"/><Relationship Id="rId3" Type="http://schemas.openxmlformats.org/officeDocument/2006/relationships/image" Target="../media/image8.jpe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890615" y="2310765"/>
            <a:ext cx="53640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2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办公室安全</a:t>
            </a:r>
            <a:endParaRPr lang="zh-CN" altLang="en-US" sz="52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49095" y="1577340"/>
            <a:ext cx="447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著名外企安全培训资料</a:t>
            </a:r>
            <a:r>
              <a:rPr lang="en-US" altLang="zh-CN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029359" y="344271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91859" y="437865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624195" y="437911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556531" y="437865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1996" y="504825"/>
            <a:ext cx="1080008" cy="501015"/>
            <a:chOff x="3476" y="2024"/>
            <a:chExt cx="2381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2381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火  患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238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656080" y="1409700"/>
            <a:ext cx="5832043" cy="1275715"/>
            <a:chOff x="2008" y="3360"/>
            <a:chExt cx="9184" cy="2009"/>
          </a:xfrm>
        </p:grpSpPr>
        <p:sp>
          <p:nvSpPr>
            <p:cNvPr id="6" name="矩形 5"/>
            <p:cNvSpPr/>
            <p:nvPr/>
          </p:nvSpPr>
          <p:spPr>
            <a:xfrm>
              <a:off x="2008" y="3360"/>
              <a:ext cx="9071" cy="2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008" y="3367"/>
              <a:ext cx="9184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办公室内的火患是真实存在的，因此，以下的几条将很有用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08" y="3988"/>
              <a:ext cx="7653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保持通道上没有障碍物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逃生通道有明确指示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张贴明确的相关信息，以及万一着火怎么处理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2008" y="3943"/>
              <a:ext cx="9071" cy="0"/>
            </a:xfrm>
            <a:prstGeom prst="line">
              <a:avLst/>
            </a:prstGeom>
            <a:ln w="19050">
              <a:solidFill>
                <a:srgbClr val="FDFEF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656080" y="3022600"/>
            <a:ext cx="5831840" cy="1727835"/>
            <a:chOff x="2008" y="3360"/>
            <a:chExt cx="9184" cy="2721"/>
          </a:xfrm>
        </p:grpSpPr>
        <p:sp>
          <p:nvSpPr>
            <p:cNvPr id="14" name="矩形 13"/>
            <p:cNvSpPr/>
            <p:nvPr/>
          </p:nvSpPr>
          <p:spPr>
            <a:xfrm>
              <a:off x="2008" y="3360"/>
              <a:ext cx="9071" cy="272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08" y="3367"/>
              <a:ext cx="9184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减少伤害风险的黄金法则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08" y="3988"/>
              <a:ext cx="7653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确定你了解逃生路线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通道上没有障碍物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插座使用不可过载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安全存放所有易燃液体(溶剂，清洁剂)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保持警觉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008" y="3943"/>
              <a:ext cx="9071" cy="0"/>
            </a:xfrm>
            <a:prstGeom prst="line">
              <a:avLst/>
            </a:prstGeom>
            <a:ln w="19050">
              <a:solidFill>
                <a:srgbClr val="FDFEF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89986" y="504825"/>
            <a:ext cx="1764028" cy="501015"/>
            <a:chOff x="3476" y="2024"/>
            <a:chExt cx="3889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3889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其他常见危险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3889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866140" y="1409065"/>
            <a:ext cx="7411720" cy="3261995"/>
            <a:chOff x="1364" y="2264"/>
            <a:chExt cx="11672" cy="5137"/>
          </a:xfrm>
        </p:grpSpPr>
        <p:grpSp>
          <p:nvGrpSpPr>
            <p:cNvPr id="25" name="组合 24"/>
            <p:cNvGrpSpPr/>
            <p:nvPr/>
          </p:nvGrpSpPr>
          <p:grpSpPr>
            <a:xfrm>
              <a:off x="5389" y="2264"/>
              <a:ext cx="3622" cy="5137"/>
              <a:chOff x="1423363" y="1429340"/>
              <a:chExt cx="3066284" cy="4349962"/>
            </a:xfrm>
          </p:grpSpPr>
          <p:sp>
            <p:nvSpPr>
              <p:cNvPr id="8" name="Freeform 63"/>
              <p:cNvSpPr/>
              <p:nvPr/>
            </p:nvSpPr>
            <p:spPr bwMode="auto">
              <a:xfrm>
                <a:off x="1428467" y="1773865"/>
                <a:ext cx="3058628" cy="1776224"/>
              </a:xfrm>
              <a:custGeom>
                <a:avLst/>
                <a:gdLst>
                  <a:gd name="T0" fmla="*/ 2937 w 3095"/>
                  <a:gd name="T1" fmla="*/ 651 h 1797"/>
                  <a:gd name="T2" fmla="*/ 2937 w 3095"/>
                  <a:gd name="T3" fmla="*/ 640 h 1797"/>
                  <a:gd name="T4" fmla="*/ 1 w 3095"/>
                  <a:gd name="T5" fmla="*/ 280 h 1797"/>
                  <a:gd name="T6" fmla="*/ 0 w 3095"/>
                  <a:gd name="T7" fmla="*/ 1142 h 1797"/>
                  <a:gd name="T8" fmla="*/ 2935 w 3095"/>
                  <a:gd name="T9" fmla="*/ 1502 h 1797"/>
                  <a:gd name="T10" fmla="*/ 2935 w 3095"/>
                  <a:gd name="T11" fmla="*/ 1517 h 1797"/>
                  <a:gd name="T12" fmla="*/ 2911 w 3095"/>
                  <a:gd name="T13" fmla="*/ 1502 h 1797"/>
                  <a:gd name="T14" fmla="*/ 3094 w 3095"/>
                  <a:gd name="T15" fmla="*/ 1797 h 1797"/>
                  <a:gd name="T16" fmla="*/ 3095 w 3095"/>
                  <a:gd name="T17" fmla="*/ 935 h 1797"/>
                  <a:gd name="T18" fmla="*/ 2937 w 3095"/>
                  <a:gd name="T19" fmla="*/ 65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5" h="1797">
                    <a:moveTo>
                      <a:pt x="2937" y="651"/>
                    </a:moveTo>
                    <a:cubicBezTo>
                      <a:pt x="2937" y="640"/>
                      <a:pt x="2937" y="640"/>
                      <a:pt x="2937" y="640"/>
                    </a:cubicBezTo>
                    <a:cubicBezTo>
                      <a:pt x="2114" y="0"/>
                      <a:pt x="25" y="36"/>
                      <a:pt x="1" y="280"/>
                    </a:cubicBezTo>
                    <a:cubicBezTo>
                      <a:pt x="1" y="567"/>
                      <a:pt x="0" y="855"/>
                      <a:pt x="0" y="1142"/>
                    </a:cubicBezTo>
                    <a:cubicBezTo>
                      <a:pt x="70" y="880"/>
                      <a:pt x="2188" y="887"/>
                      <a:pt x="2935" y="1502"/>
                    </a:cubicBezTo>
                    <a:cubicBezTo>
                      <a:pt x="2935" y="1517"/>
                      <a:pt x="2935" y="1517"/>
                      <a:pt x="2935" y="1517"/>
                    </a:cubicBezTo>
                    <a:cubicBezTo>
                      <a:pt x="2911" y="1502"/>
                      <a:pt x="2911" y="1502"/>
                      <a:pt x="2911" y="1502"/>
                    </a:cubicBezTo>
                    <a:cubicBezTo>
                      <a:pt x="2987" y="1574"/>
                      <a:pt x="3084" y="1657"/>
                      <a:pt x="3094" y="1797"/>
                    </a:cubicBezTo>
                    <a:cubicBezTo>
                      <a:pt x="3094" y="1509"/>
                      <a:pt x="3095" y="1222"/>
                      <a:pt x="3095" y="935"/>
                    </a:cubicBezTo>
                    <a:cubicBezTo>
                      <a:pt x="3087" y="845"/>
                      <a:pt x="3062" y="769"/>
                      <a:pt x="2937" y="6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64"/>
              <p:cNvSpPr/>
              <p:nvPr/>
            </p:nvSpPr>
            <p:spPr bwMode="auto">
              <a:xfrm>
                <a:off x="1425915" y="3043509"/>
                <a:ext cx="3058628" cy="1774948"/>
              </a:xfrm>
              <a:custGeom>
                <a:avLst/>
                <a:gdLst>
                  <a:gd name="T0" fmla="*/ 2938 w 3096"/>
                  <a:gd name="T1" fmla="*/ 667 h 1796"/>
                  <a:gd name="T2" fmla="*/ 2938 w 3096"/>
                  <a:gd name="T3" fmla="*/ 639 h 1796"/>
                  <a:gd name="T4" fmla="*/ 2 w 3096"/>
                  <a:gd name="T5" fmla="*/ 279 h 1796"/>
                  <a:gd name="T6" fmla="*/ 0 w 3096"/>
                  <a:gd name="T7" fmla="*/ 1141 h 1796"/>
                  <a:gd name="T8" fmla="*/ 2936 w 3096"/>
                  <a:gd name="T9" fmla="*/ 1501 h 1796"/>
                  <a:gd name="T10" fmla="*/ 2936 w 3096"/>
                  <a:gd name="T11" fmla="*/ 1516 h 1796"/>
                  <a:gd name="T12" fmla="*/ 2914 w 3096"/>
                  <a:gd name="T13" fmla="*/ 1502 h 1796"/>
                  <a:gd name="T14" fmla="*/ 3094 w 3096"/>
                  <a:gd name="T15" fmla="*/ 1796 h 1796"/>
                  <a:gd name="T16" fmla="*/ 3096 w 3096"/>
                  <a:gd name="T17" fmla="*/ 934 h 1796"/>
                  <a:gd name="T18" fmla="*/ 2938 w 3096"/>
                  <a:gd name="T19" fmla="*/ 667 h 1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6" h="1796">
                    <a:moveTo>
                      <a:pt x="2938" y="667"/>
                    </a:moveTo>
                    <a:cubicBezTo>
                      <a:pt x="2938" y="639"/>
                      <a:pt x="2938" y="639"/>
                      <a:pt x="2938" y="639"/>
                    </a:cubicBezTo>
                    <a:cubicBezTo>
                      <a:pt x="2115" y="0"/>
                      <a:pt x="26" y="35"/>
                      <a:pt x="2" y="279"/>
                    </a:cubicBezTo>
                    <a:cubicBezTo>
                      <a:pt x="1" y="567"/>
                      <a:pt x="1" y="854"/>
                      <a:pt x="0" y="1141"/>
                    </a:cubicBezTo>
                    <a:cubicBezTo>
                      <a:pt x="70" y="880"/>
                      <a:pt x="2188" y="887"/>
                      <a:pt x="2936" y="1501"/>
                    </a:cubicBezTo>
                    <a:cubicBezTo>
                      <a:pt x="2936" y="1516"/>
                      <a:pt x="2936" y="1516"/>
                      <a:pt x="2936" y="1516"/>
                    </a:cubicBezTo>
                    <a:cubicBezTo>
                      <a:pt x="2914" y="1502"/>
                      <a:pt x="2914" y="1502"/>
                      <a:pt x="2914" y="1502"/>
                    </a:cubicBezTo>
                    <a:cubicBezTo>
                      <a:pt x="2994" y="1577"/>
                      <a:pt x="3085" y="1656"/>
                      <a:pt x="3094" y="1796"/>
                    </a:cubicBezTo>
                    <a:cubicBezTo>
                      <a:pt x="3095" y="1509"/>
                      <a:pt x="3095" y="1221"/>
                      <a:pt x="3096" y="934"/>
                    </a:cubicBezTo>
                    <a:cubicBezTo>
                      <a:pt x="3088" y="850"/>
                      <a:pt x="3047" y="774"/>
                      <a:pt x="2938" y="6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5"/>
              <p:cNvSpPr/>
              <p:nvPr/>
            </p:nvSpPr>
            <p:spPr bwMode="auto">
              <a:xfrm>
                <a:off x="1423363" y="4311876"/>
                <a:ext cx="2901677" cy="1467426"/>
              </a:xfrm>
              <a:custGeom>
                <a:avLst/>
                <a:gdLst>
                  <a:gd name="T0" fmla="*/ 0 w 2937"/>
                  <a:gd name="T1" fmla="*/ 1142 h 1485"/>
                  <a:gd name="T2" fmla="*/ 2874 w 2937"/>
                  <a:gd name="T3" fmla="*/ 1454 h 1485"/>
                  <a:gd name="T4" fmla="*/ 2936 w 2937"/>
                  <a:gd name="T5" fmla="*/ 1485 h 1485"/>
                  <a:gd name="T6" fmla="*/ 2937 w 2937"/>
                  <a:gd name="T7" fmla="*/ 639 h 1485"/>
                  <a:gd name="T8" fmla="*/ 1 w 2937"/>
                  <a:gd name="T9" fmla="*/ 280 h 1485"/>
                  <a:gd name="T10" fmla="*/ 0 w 2937"/>
                  <a:gd name="T11" fmla="*/ 1142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7" h="1485">
                    <a:moveTo>
                      <a:pt x="0" y="1142"/>
                    </a:moveTo>
                    <a:cubicBezTo>
                      <a:pt x="63" y="907"/>
                      <a:pt x="2059" y="888"/>
                      <a:pt x="2874" y="1454"/>
                    </a:cubicBezTo>
                    <a:cubicBezTo>
                      <a:pt x="2896" y="1464"/>
                      <a:pt x="2917" y="1474"/>
                      <a:pt x="2936" y="1485"/>
                    </a:cubicBezTo>
                    <a:cubicBezTo>
                      <a:pt x="2937" y="639"/>
                      <a:pt x="2937" y="639"/>
                      <a:pt x="2937" y="639"/>
                    </a:cubicBezTo>
                    <a:cubicBezTo>
                      <a:pt x="2115" y="0"/>
                      <a:pt x="25" y="36"/>
                      <a:pt x="1" y="280"/>
                    </a:cubicBezTo>
                    <a:cubicBezTo>
                      <a:pt x="1" y="567"/>
                      <a:pt x="0" y="854"/>
                      <a:pt x="0" y="1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6"/>
              <p:cNvSpPr/>
              <p:nvPr/>
            </p:nvSpPr>
            <p:spPr bwMode="auto">
              <a:xfrm>
                <a:off x="1428467" y="1429340"/>
                <a:ext cx="3061180" cy="1695834"/>
              </a:xfrm>
              <a:custGeom>
                <a:avLst/>
                <a:gdLst>
                  <a:gd name="T0" fmla="*/ 0 w 3098"/>
                  <a:gd name="T1" fmla="*/ 1491 h 1717"/>
                  <a:gd name="T2" fmla="*/ 1 w 3098"/>
                  <a:gd name="T3" fmla="*/ 629 h 1717"/>
                  <a:gd name="T4" fmla="*/ 3054 w 3098"/>
                  <a:gd name="T5" fmla="*/ 150 h 1717"/>
                  <a:gd name="T6" fmla="*/ 3098 w 3098"/>
                  <a:gd name="T7" fmla="*/ 0 h 1717"/>
                  <a:gd name="T8" fmla="*/ 3096 w 3098"/>
                  <a:gd name="T9" fmla="*/ 861 h 1717"/>
                  <a:gd name="T10" fmla="*/ 1914 w 3098"/>
                  <a:gd name="T11" fmla="*/ 1546 h 1717"/>
                  <a:gd name="T12" fmla="*/ 5 w 3098"/>
                  <a:gd name="T13" fmla="*/ 1510 h 1717"/>
                  <a:gd name="T14" fmla="*/ 0 w 3098"/>
                  <a:gd name="T15" fmla="*/ 1491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8" h="1717">
                    <a:moveTo>
                      <a:pt x="0" y="1491"/>
                    </a:moveTo>
                    <a:cubicBezTo>
                      <a:pt x="0" y="1204"/>
                      <a:pt x="1" y="916"/>
                      <a:pt x="1" y="629"/>
                    </a:cubicBezTo>
                    <a:cubicBezTo>
                      <a:pt x="95" y="981"/>
                      <a:pt x="2684" y="784"/>
                      <a:pt x="3054" y="150"/>
                    </a:cubicBezTo>
                    <a:cubicBezTo>
                      <a:pt x="3081" y="104"/>
                      <a:pt x="3097" y="47"/>
                      <a:pt x="3098" y="0"/>
                    </a:cubicBezTo>
                    <a:cubicBezTo>
                      <a:pt x="3097" y="287"/>
                      <a:pt x="3096" y="574"/>
                      <a:pt x="3096" y="861"/>
                    </a:cubicBezTo>
                    <a:cubicBezTo>
                      <a:pt x="3068" y="1157"/>
                      <a:pt x="2670" y="1387"/>
                      <a:pt x="1914" y="1546"/>
                    </a:cubicBezTo>
                    <a:cubicBezTo>
                      <a:pt x="1097" y="1717"/>
                      <a:pt x="95" y="1672"/>
                      <a:pt x="5" y="1510"/>
                    </a:cubicBezTo>
                    <a:cubicBezTo>
                      <a:pt x="0" y="1491"/>
                      <a:pt x="0" y="1491"/>
                      <a:pt x="0" y="149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67"/>
              <p:cNvSpPr/>
              <p:nvPr/>
            </p:nvSpPr>
            <p:spPr bwMode="auto">
              <a:xfrm>
                <a:off x="1425915" y="2697706"/>
                <a:ext cx="3061180" cy="1697111"/>
              </a:xfrm>
              <a:custGeom>
                <a:avLst/>
                <a:gdLst>
                  <a:gd name="T0" fmla="*/ 0 w 3098"/>
                  <a:gd name="T1" fmla="*/ 1491 h 1718"/>
                  <a:gd name="T2" fmla="*/ 2 w 3098"/>
                  <a:gd name="T3" fmla="*/ 629 h 1718"/>
                  <a:gd name="T4" fmla="*/ 3054 w 3098"/>
                  <a:gd name="T5" fmla="*/ 150 h 1718"/>
                  <a:gd name="T6" fmla="*/ 3098 w 3098"/>
                  <a:gd name="T7" fmla="*/ 0 h 1718"/>
                  <a:gd name="T8" fmla="*/ 3097 w 3098"/>
                  <a:gd name="T9" fmla="*/ 862 h 1718"/>
                  <a:gd name="T10" fmla="*/ 1914 w 3098"/>
                  <a:gd name="T11" fmla="*/ 1547 h 1718"/>
                  <a:gd name="T12" fmla="*/ 6 w 3098"/>
                  <a:gd name="T13" fmla="*/ 1511 h 1718"/>
                  <a:gd name="T14" fmla="*/ 0 w 3098"/>
                  <a:gd name="T15" fmla="*/ 1491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8" h="1718">
                    <a:moveTo>
                      <a:pt x="0" y="1491"/>
                    </a:moveTo>
                    <a:cubicBezTo>
                      <a:pt x="1" y="1204"/>
                      <a:pt x="1" y="917"/>
                      <a:pt x="2" y="629"/>
                    </a:cubicBezTo>
                    <a:cubicBezTo>
                      <a:pt x="95" y="982"/>
                      <a:pt x="2685" y="784"/>
                      <a:pt x="3054" y="150"/>
                    </a:cubicBezTo>
                    <a:cubicBezTo>
                      <a:pt x="3081" y="104"/>
                      <a:pt x="3098" y="48"/>
                      <a:pt x="3098" y="0"/>
                    </a:cubicBezTo>
                    <a:cubicBezTo>
                      <a:pt x="3098" y="287"/>
                      <a:pt x="3097" y="574"/>
                      <a:pt x="3097" y="862"/>
                    </a:cubicBezTo>
                    <a:cubicBezTo>
                      <a:pt x="3068" y="1158"/>
                      <a:pt x="2670" y="1388"/>
                      <a:pt x="1914" y="1547"/>
                    </a:cubicBezTo>
                    <a:cubicBezTo>
                      <a:pt x="1098" y="1718"/>
                      <a:pt x="95" y="1672"/>
                      <a:pt x="6" y="1511"/>
                    </a:cubicBezTo>
                    <a:cubicBezTo>
                      <a:pt x="0" y="1491"/>
                      <a:pt x="0" y="1491"/>
                      <a:pt x="0" y="149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68"/>
              <p:cNvSpPr/>
              <p:nvPr/>
            </p:nvSpPr>
            <p:spPr bwMode="auto">
              <a:xfrm>
                <a:off x="1423363" y="3966073"/>
                <a:ext cx="3061180" cy="1697111"/>
              </a:xfrm>
              <a:custGeom>
                <a:avLst/>
                <a:gdLst>
                  <a:gd name="T0" fmla="*/ 0 w 3098"/>
                  <a:gd name="T1" fmla="*/ 1492 h 1718"/>
                  <a:gd name="T2" fmla="*/ 1 w 3098"/>
                  <a:gd name="T3" fmla="*/ 630 h 1718"/>
                  <a:gd name="T4" fmla="*/ 3054 w 3098"/>
                  <a:gd name="T5" fmla="*/ 150 h 1718"/>
                  <a:gd name="T6" fmla="*/ 3098 w 3098"/>
                  <a:gd name="T7" fmla="*/ 0 h 1718"/>
                  <a:gd name="T8" fmla="*/ 3096 w 3098"/>
                  <a:gd name="T9" fmla="*/ 862 h 1718"/>
                  <a:gd name="T10" fmla="*/ 1914 w 3098"/>
                  <a:gd name="T11" fmla="*/ 1547 h 1718"/>
                  <a:gd name="T12" fmla="*/ 5 w 3098"/>
                  <a:gd name="T13" fmla="*/ 1511 h 1718"/>
                  <a:gd name="T14" fmla="*/ 0 w 3098"/>
                  <a:gd name="T15" fmla="*/ 1492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8" h="1718">
                    <a:moveTo>
                      <a:pt x="0" y="1492"/>
                    </a:moveTo>
                    <a:cubicBezTo>
                      <a:pt x="0" y="1204"/>
                      <a:pt x="1" y="917"/>
                      <a:pt x="1" y="630"/>
                    </a:cubicBezTo>
                    <a:cubicBezTo>
                      <a:pt x="95" y="982"/>
                      <a:pt x="2684" y="785"/>
                      <a:pt x="3054" y="150"/>
                    </a:cubicBezTo>
                    <a:cubicBezTo>
                      <a:pt x="3081" y="104"/>
                      <a:pt x="3097" y="48"/>
                      <a:pt x="3098" y="0"/>
                    </a:cubicBezTo>
                    <a:cubicBezTo>
                      <a:pt x="3097" y="287"/>
                      <a:pt x="3097" y="575"/>
                      <a:pt x="3096" y="862"/>
                    </a:cubicBezTo>
                    <a:cubicBezTo>
                      <a:pt x="3068" y="1158"/>
                      <a:pt x="2670" y="1388"/>
                      <a:pt x="1914" y="1547"/>
                    </a:cubicBezTo>
                    <a:cubicBezTo>
                      <a:pt x="1097" y="1718"/>
                      <a:pt x="95" y="1672"/>
                      <a:pt x="5" y="1511"/>
                    </a:cubicBezTo>
                    <a:cubicBezTo>
                      <a:pt x="0" y="1492"/>
                      <a:pt x="0" y="1492"/>
                      <a:pt x="0" y="1492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298" y="3360"/>
              <a:ext cx="1610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文件柜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 flipV="1">
              <a:off x="4822" y="3625"/>
              <a:ext cx="56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4822" y="6535"/>
              <a:ext cx="56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9011" y="4764"/>
              <a:ext cx="56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6298" y="4769"/>
              <a:ext cx="1610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储  存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082" y="6370"/>
              <a:ext cx="2041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刀片的使用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65" y="2584"/>
              <a:ext cx="3457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避免顶层过重，把重量合理分配在合层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养成每次只开一层的习惯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578" y="3913"/>
              <a:ext cx="3458" cy="1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保持物在其位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不要把物品放在高处，它可能会藏在视线不及处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64" y="5683"/>
              <a:ext cx="3458" cy="1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具有明显的风险，可能有大的、严重的伤害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使用时，刀口向外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1996" y="752475"/>
            <a:ext cx="1080008" cy="501015"/>
            <a:chOff x="3476" y="2024"/>
            <a:chExt cx="3889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3889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  备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3889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1822768" y="2112645"/>
            <a:ext cx="5498465" cy="2155190"/>
            <a:chOff x="2871" y="3057"/>
            <a:chExt cx="8659" cy="3394"/>
          </a:xfrm>
        </p:grpSpPr>
        <p:grpSp>
          <p:nvGrpSpPr>
            <p:cNvPr id="27" name="组合 26"/>
            <p:cNvGrpSpPr/>
            <p:nvPr/>
          </p:nvGrpSpPr>
          <p:grpSpPr>
            <a:xfrm>
              <a:off x="2871" y="3426"/>
              <a:ext cx="2656" cy="2656"/>
              <a:chOff x="4567" y="2850"/>
              <a:chExt cx="2656" cy="265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567" y="2850"/>
                <a:ext cx="2656" cy="2656"/>
                <a:chOff x="2572" y="3068"/>
                <a:chExt cx="2656" cy="2656"/>
              </a:xfrm>
            </p:grpSpPr>
            <p:sp>
              <p:nvSpPr>
                <p:cNvPr id="41" name="Oval 6"/>
                <p:cNvSpPr>
                  <a:spLocks noChangeArrowheads="1"/>
                </p:cNvSpPr>
                <p:nvPr/>
              </p:nvSpPr>
              <p:spPr bwMode="auto">
                <a:xfrm>
                  <a:off x="2572" y="3068"/>
                  <a:ext cx="2657" cy="2657"/>
                </a:xfrm>
                <a:prstGeom prst="ellipse">
                  <a:avLst/>
                </a:prstGeom>
                <a:solidFill>
                  <a:srgbClr val="B5B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Oval 16"/>
                <p:cNvSpPr>
                  <a:spLocks noChangeArrowheads="1"/>
                </p:cNvSpPr>
                <p:nvPr/>
              </p:nvSpPr>
              <p:spPr bwMode="auto">
                <a:xfrm>
                  <a:off x="2722" y="3217"/>
                  <a:ext cx="2357" cy="2358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0" name="文本框 79"/>
              <p:cNvSpPr txBox="1"/>
              <p:nvPr/>
            </p:nvSpPr>
            <p:spPr>
              <a:xfrm>
                <a:off x="4875" y="3524"/>
                <a:ext cx="2041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只能在如下情况下使用设备或机器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912" y="3057"/>
              <a:ext cx="5618" cy="3395"/>
              <a:chOff x="5912" y="2922"/>
              <a:chExt cx="5618" cy="339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912" y="2922"/>
                <a:ext cx="5618" cy="850"/>
                <a:chOff x="4308" y="2952"/>
                <a:chExt cx="5618" cy="85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4308" y="2952"/>
                  <a:ext cx="850" cy="850"/>
                  <a:chOff x="8523" y="3524"/>
                  <a:chExt cx="1460" cy="1460"/>
                </a:xfrm>
              </p:grpSpPr>
              <p:sp>
                <p:nvSpPr>
                  <p:cNvPr id="4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8523" y="3524"/>
                    <a:ext cx="1460" cy="1460"/>
                  </a:xfrm>
                  <a:prstGeom prst="ellipse">
                    <a:avLst/>
                  </a:prstGeom>
                  <a:solidFill>
                    <a:srgbClr val="B5B5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8656" y="3657"/>
                    <a:ext cx="1194" cy="1194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en-US" altLang="zh-CN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9" name="文本框 28"/>
                <p:cNvSpPr txBox="1"/>
                <p:nvPr/>
              </p:nvSpPr>
              <p:spPr>
                <a:xfrm>
                  <a:off x="5158" y="3111"/>
                  <a:ext cx="4768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你通晓机器如何使用的程序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5912" y="5467"/>
                <a:ext cx="5618" cy="850"/>
                <a:chOff x="4308" y="5677"/>
                <a:chExt cx="5618" cy="85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4308" y="5677"/>
                  <a:ext cx="850" cy="850"/>
                  <a:chOff x="3285" y="7449"/>
                  <a:chExt cx="1460" cy="1462"/>
                </a:xfrm>
              </p:grpSpPr>
              <p:sp>
                <p:nvSpPr>
                  <p:cNvPr id="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285" y="7449"/>
                    <a:ext cx="1460" cy="1462"/>
                  </a:xfrm>
                  <a:prstGeom prst="ellipse">
                    <a:avLst/>
                  </a:prstGeom>
                  <a:solidFill>
                    <a:srgbClr val="B5B5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418" y="7583"/>
                    <a:ext cx="1194" cy="1194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anchor="ctr" anchorCtr="0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en-US" altLang="zh-CN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endPara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" name="文本框 29"/>
                <p:cNvSpPr txBox="1"/>
                <p:nvPr/>
              </p:nvSpPr>
              <p:spPr>
                <a:xfrm>
                  <a:off x="5158" y="5837"/>
                  <a:ext cx="4768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操作时要全神贯注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11951" y="447675"/>
            <a:ext cx="720098" cy="501015"/>
            <a:chOff x="3476" y="2024"/>
            <a:chExt cx="2593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259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259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1403985" y="1266825"/>
            <a:ext cx="6336030" cy="3549650"/>
            <a:chOff x="2211" y="2085"/>
            <a:chExt cx="9978" cy="5590"/>
          </a:xfrm>
        </p:grpSpPr>
        <p:sp>
          <p:nvSpPr>
            <p:cNvPr id="2" name="文本框 1"/>
            <p:cNvSpPr txBox="1"/>
            <p:nvPr/>
          </p:nvSpPr>
          <p:spPr>
            <a:xfrm>
              <a:off x="2211" y="2085"/>
              <a:ext cx="710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电器设备在办公室中被广泛使用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ct val="75000"/>
                <a:buFont typeface="Wingdings" panose="05000000000000000000" charset="0"/>
                <a:buChar char="l"/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如果电路或插座状态不佳，设备不能使用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2211" y="3139"/>
              <a:ext cx="997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2211" y="3261"/>
              <a:ext cx="9978" cy="4415"/>
              <a:chOff x="1865" y="3261"/>
              <a:chExt cx="9978" cy="4415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1865" y="3261"/>
                <a:ext cx="4768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避免用电事故的黄金法则</a:t>
                </a:r>
                <a:endPara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1865" y="3792"/>
                <a:ext cx="9979" cy="3885"/>
                <a:chOff x="1702" y="4137"/>
                <a:chExt cx="9979" cy="3885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1880" y="5022"/>
                  <a:ext cx="9564" cy="2094"/>
                  <a:chOff x="2418" y="3582"/>
                  <a:chExt cx="9564" cy="2094"/>
                </a:xfrm>
              </p:grpSpPr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2418" y="3582"/>
                    <a:ext cx="9564" cy="2095"/>
                    <a:chOff x="1234" y="3582"/>
                    <a:chExt cx="11933" cy="2614"/>
                  </a:xfrm>
                </p:grpSpPr>
                <p:sp>
                  <p:nvSpPr>
                    <p:cNvPr id="24" name="任意形状 64"/>
                    <p:cNvSpPr/>
                    <p:nvPr/>
                  </p:nvSpPr>
                  <p:spPr>
                    <a:xfrm flipV="1">
                      <a:off x="10367" y="3582"/>
                      <a:ext cx="2800" cy="1618"/>
                    </a:xfrm>
                    <a:custGeom>
                      <a:avLst/>
                      <a:gdLst>
                        <a:gd name="connsiteX0" fmla="*/ 1495053 w 3181348"/>
                        <a:gd name="connsiteY0" fmla="*/ 1838394 h 1838394"/>
                        <a:gd name="connsiteX1" fmla="*/ 2983619 w 3181348"/>
                        <a:gd name="connsiteY1" fmla="*/ 495090 h 1838394"/>
                        <a:gd name="connsiteX2" fmla="*/ 2990107 w 3181348"/>
                        <a:gd name="connsiteY2" fmla="*/ 366615 h 1838394"/>
                        <a:gd name="connsiteX3" fmla="*/ 3181348 w 3181348"/>
                        <a:gd name="connsiteY3" fmla="*/ 366615 h 1838394"/>
                        <a:gd name="connsiteX4" fmla="*/ 2795400 w 3181348"/>
                        <a:gd name="connsiteY4" fmla="*/ 0 h 1838394"/>
                        <a:gd name="connsiteX5" fmla="*/ 2409452 w 3181348"/>
                        <a:gd name="connsiteY5" fmla="*/ 366615 h 1838394"/>
                        <a:gd name="connsiteX6" fmla="*/ 2599424 w 3181348"/>
                        <a:gd name="connsiteY6" fmla="*/ 366615 h 1838394"/>
                        <a:gd name="connsiteX7" fmla="*/ 2594954 w 3181348"/>
                        <a:gd name="connsiteY7" fmla="*/ 455145 h 1838394"/>
                        <a:gd name="connsiteX8" fmla="*/ 1495053 w 3181348"/>
                        <a:gd name="connsiteY8" fmla="*/ 1447712 h 1838394"/>
                        <a:gd name="connsiteX9" fmla="*/ 395152 w 3181348"/>
                        <a:gd name="connsiteY9" fmla="*/ 455145 h 1838394"/>
                        <a:gd name="connsiteX10" fmla="*/ 390682 w 3181348"/>
                        <a:gd name="connsiteY10" fmla="*/ 366615 h 1838394"/>
                        <a:gd name="connsiteX11" fmla="*/ 0 w 3181348"/>
                        <a:gd name="connsiteY11" fmla="*/ 366615 h 1838394"/>
                        <a:gd name="connsiteX12" fmla="*/ 6487 w 3181348"/>
                        <a:gd name="connsiteY12" fmla="*/ 495090 h 1838394"/>
                        <a:gd name="connsiteX13" fmla="*/ 1495053 w 3181348"/>
                        <a:gd name="connsiteY13" fmla="*/ 1838394 h 183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181348" h="1838394">
                          <a:moveTo>
                            <a:pt x="1495053" y="1838394"/>
                          </a:moveTo>
                          <a:cubicBezTo>
                            <a:pt x="2269783" y="1838394"/>
                            <a:pt x="2906994" y="1249604"/>
                            <a:pt x="2983619" y="495090"/>
                          </a:cubicBezTo>
                          <a:lnTo>
                            <a:pt x="2990107" y="366615"/>
                          </a:lnTo>
                          <a:lnTo>
                            <a:pt x="3181348" y="366615"/>
                          </a:lnTo>
                          <a:lnTo>
                            <a:pt x="2795400" y="0"/>
                          </a:lnTo>
                          <a:lnTo>
                            <a:pt x="2409452" y="366615"/>
                          </a:lnTo>
                          <a:lnTo>
                            <a:pt x="2599424" y="366615"/>
                          </a:lnTo>
                          <a:lnTo>
                            <a:pt x="2594954" y="455145"/>
                          </a:lnTo>
                          <a:cubicBezTo>
                            <a:pt x="2538336" y="1012655"/>
                            <a:pt x="2067501" y="1447712"/>
                            <a:pt x="1495053" y="1447712"/>
                          </a:cubicBezTo>
                          <a:cubicBezTo>
                            <a:pt x="922605" y="1447712"/>
                            <a:pt x="451771" y="1012655"/>
                            <a:pt x="395152" y="455145"/>
                          </a:cubicBezTo>
                          <a:lnTo>
                            <a:pt x="390682" y="366615"/>
                          </a:lnTo>
                          <a:lnTo>
                            <a:pt x="0" y="366615"/>
                          </a:lnTo>
                          <a:lnTo>
                            <a:pt x="6487" y="495090"/>
                          </a:lnTo>
                          <a:cubicBezTo>
                            <a:pt x="83112" y="1249604"/>
                            <a:pt x="720323" y="1838394"/>
                            <a:pt x="1495053" y="1838394"/>
                          </a:cubicBez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25400">
                      <a:noFill/>
                    </a:ln>
                    <a:effectLst>
                      <a:outerShdw blurRad="381000" dist="2540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50"/>
                    </a:p>
                  </p:txBody>
                </p:sp>
                <p:sp>
                  <p:nvSpPr>
                    <p:cNvPr id="35" name="任意形状 65"/>
                    <p:cNvSpPr/>
                    <p:nvPr/>
                  </p:nvSpPr>
                  <p:spPr>
                    <a:xfrm>
                      <a:off x="8082" y="4562"/>
                      <a:ext cx="2800" cy="1618"/>
                    </a:xfrm>
                    <a:custGeom>
                      <a:avLst/>
                      <a:gdLst>
                        <a:gd name="connsiteX0" fmla="*/ 1495053 w 3181348"/>
                        <a:gd name="connsiteY0" fmla="*/ 1838394 h 1838394"/>
                        <a:gd name="connsiteX1" fmla="*/ 2983619 w 3181348"/>
                        <a:gd name="connsiteY1" fmla="*/ 495090 h 1838394"/>
                        <a:gd name="connsiteX2" fmla="*/ 2990107 w 3181348"/>
                        <a:gd name="connsiteY2" fmla="*/ 366615 h 1838394"/>
                        <a:gd name="connsiteX3" fmla="*/ 3181348 w 3181348"/>
                        <a:gd name="connsiteY3" fmla="*/ 366615 h 1838394"/>
                        <a:gd name="connsiteX4" fmla="*/ 2795400 w 3181348"/>
                        <a:gd name="connsiteY4" fmla="*/ 0 h 1838394"/>
                        <a:gd name="connsiteX5" fmla="*/ 2409452 w 3181348"/>
                        <a:gd name="connsiteY5" fmla="*/ 366615 h 1838394"/>
                        <a:gd name="connsiteX6" fmla="*/ 2599424 w 3181348"/>
                        <a:gd name="connsiteY6" fmla="*/ 366615 h 1838394"/>
                        <a:gd name="connsiteX7" fmla="*/ 2594954 w 3181348"/>
                        <a:gd name="connsiteY7" fmla="*/ 455145 h 1838394"/>
                        <a:gd name="connsiteX8" fmla="*/ 1495053 w 3181348"/>
                        <a:gd name="connsiteY8" fmla="*/ 1447712 h 1838394"/>
                        <a:gd name="connsiteX9" fmla="*/ 395152 w 3181348"/>
                        <a:gd name="connsiteY9" fmla="*/ 455145 h 1838394"/>
                        <a:gd name="connsiteX10" fmla="*/ 390682 w 3181348"/>
                        <a:gd name="connsiteY10" fmla="*/ 366615 h 1838394"/>
                        <a:gd name="connsiteX11" fmla="*/ 0 w 3181348"/>
                        <a:gd name="connsiteY11" fmla="*/ 366615 h 1838394"/>
                        <a:gd name="connsiteX12" fmla="*/ 6487 w 3181348"/>
                        <a:gd name="connsiteY12" fmla="*/ 495090 h 1838394"/>
                        <a:gd name="connsiteX13" fmla="*/ 1495053 w 3181348"/>
                        <a:gd name="connsiteY13" fmla="*/ 1838394 h 183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181348" h="1838394">
                          <a:moveTo>
                            <a:pt x="1495053" y="1838394"/>
                          </a:moveTo>
                          <a:cubicBezTo>
                            <a:pt x="2269783" y="1838394"/>
                            <a:pt x="2906994" y="1249604"/>
                            <a:pt x="2983619" y="495090"/>
                          </a:cubicBezTo>
                          <a:lnTo>
                            <a:pt x="2990107" y="366615"/>
                          </a:lnTo>
                          <a:lnTo>
                            <a:pt x="3181348" y="366615"/>
                          </a:lnTo>
                          <a:lnTo>
                            <a:pt x="2795400" y="0"/>
                          </a:lnTo>
                          <a:lnTo>
                            <a:pt x="2409452" y="366615"/>
                          </a:lnTo>
                          <a:lnTo>
                            <a:pt x="2599424" y="366615"/>
                          </a:lnTo>
                          <a:lnTo>
                            <a:pt x="2594954" y="455145"/>
                          </a:lnTo>
                          <a:cubicBezTo>
                            <a:pt x="2538336" y="1012655"/>
                            <a:pt x="2067501" y="1447712"/>
                            <a:pt x="1495053" y="1447712"/>
                          </a:cubicBezTo>
                          <a:cubicBezTo>
                            <a:pt x="922605" y="1447712"/>
                            <a:pt x="451771" y="1012655"/>
                            <a:pt x="395152" y="455145"/>
                          </a:cubicBezTo>
                          <a:lnTo>
                            <a:pt x="390682" y="366615"/>
                          </a:lnTo>
                          <a:lnTo>
                            <a:pt x="0" y="366615"/>
                          </a:lnTo>
                          <a:lnTo>
                            <a:pt x="6487" y="495090"/>
                          </a:lnTo>
                          <a:cubicBezTo>
                            <a:pt x="83112" y="1249604"/>
                            <a:pt x="720323" y="1838394"/>
                            <a:pt x="1495053" y="1838394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25400">
                      <a:noFill/>
                    </a:ln>
                    <a:effectLst>
                      <a:outerShdw blurRad="381000" dist="2540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50"/>
                    </a:p>
                  </p:txBody>
                </p:sp>
                <p:sp>
                  <p:nvSpPr>
                    <p:cNvPr id="36" name="任意形状 66"/>
                    <p:cNvSpPr/>
                    <p:nvPr/>
                  </p:nvSpPr>
                  <p:spPr>
                    <a:xfrm flipV="1">
                      <a:off x="5800" y="3608"/>
                      <a:ext cx="2800" cy="1618"/>
                    </a:xfrm>
                    <a:custGeom>
                      <a:avLst/>
                      <a:gdLst>
                        <a:gd name="connsiteX0" fmla="*/ 1495053 w 3181348"/>
                        <a:gd name="connsiteY0" fmla="*/ 1838394 h 1838394"/>
                        <a:gd name="connsiteX1" fmla="*/ 2983619 w 3181348"/>
                        <a:gd name="connsiteY1" fmla="*/ 495090 h 1838394"/>
                        <a:gd name="connsiteX2" fmla="*/ 2990107 w 3181348"/>
                        <a:gd name="connsiteY2" fmla="*/ 366615 h 1838394"/>
                        <a:gd name="connsiteX3" fmla="*/ 3181348 w 3181348"/>
                        <a:gd name="connsiteY3" fmla="*/ 366615 h 1838394"/>
                        <a:gd name="connsiteX4" fmla="*/ 2795400 w 3181348"/>
                        <a:gd name="connsiteY4" fmla="*/ 0 h 1838394"/>
                        <a:gd name="connsiteX5" fmla="*/ 2409452 w 3181348"/>
                        <a:gd name="connsiteY5" fmla="*/ 366615 h 1838394"/>
                        <a:gd name="connsiteX6" fmla="*/ 2599424 w 3181348"/>
                        <a:gd name="connsiteY6" fmla="*/ 366615 h 1838394"/>
                        <a:gd name="connsiteX7" fmla="*/ 2594954 w 3181348"/>
                        <a:gd name="connsiteY7" fmla="*/ 455145 h 1838394"/>
                        <a:gd name="connsiteX8" fmla="*/ 1495053 w 3181348"/>
                        <a:gd name="connsiteY8" fmla="*/ 1447712 h 1838394"/>
                        <a:gd name="connsiteX9" fmla="*/ 395152 w 3181348"/>
                        <a:gd name="connsiteY9" fmla="*/ 455145 h 1838394"/>
                        <a:gd name="connsiteX10" fmla="*/ 390682 w 3181348"/>
                        <a:gd name="connsiteY10" fmla="*/ 366615 h 1838394"/>
                        <a:gd name="connsiteX11" fmla="*/ 0 w 3181348"/>
                        <a:gd name="connsiteY11" fmla="*/ 366615 h 1838394"/>
                        <a:gd name="connsiteX12" fmla="*/ 6487 w 3181348"/>
                        <a:gd name="connsiteY12" fmla="*/ 495090 h 1838394"/>
                        <a:gd name="connsiteX13" fmla="*/ 1495053 w 3181348"/>
                        <a:gd name="connsiteY13" fmla="*/ 1838394 h 183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181348" h="1838394">
                          <a:moveTo>
                            <a:pt x="1495053" y="1838394"/>
                          </a:moveTo>
                          <a:cubicBezTo>
                            <a:pt x="2269783" y="1838394"/>
                            <a:pt x="2906994" y="1249604"/>
                            <a:pt x="2983619" y="495090"/>
                          </a:cubicBezTo>
                          <a:lnTo>
                            <a:pt x="2990107" y="366615"/>
                          </a:lnTo>
                          <a:lnTo>
                            <a:pt x="3181348" y="366615"/>
                          </a:lnTo>
                          <a:lnTo>
                            <a:pt x="2795400" y="0"/>
                          </a:lnTo>
                          <a:lnTo>
                            <a:pt x="2409452" y="366615"/>
                          </a:lnTo>
                          <a:lnTo>
                            <a:pt x="2599424" y="366615"/>
                          </a:lnTo>
                          <a:lnTo>
                            <a:pt x="2594954" y="455145"/>
                          </a:lnTo>
                          <a:cubicBezTo>
                            <a:pt x="2538336" y="1012655"/>
                            <a:pt x="2067501" y="1447712"/>
                            <a:pt x="1495053" y="1447712"/>
                          </a:cubicBezTo>
                          <a:cubicBezTo>
                            <a:pt x="922605" y="1447712"/>
                            <a:pt x="451771" y="1012655"/>
                            <a:pt x="395152" y="455145"/>
                          </a:cubicBezTo>
                          <a:lnTo>
                            <a:pt x="390682" y="366615"/>
                          </a:lnTo>
                          <a:lnTo>
                            <a:pt x="0" y="366615"/>
                          </a:lnTo>
                          <a:lnTo>
                            <a:pt x="6487" y="495090"/>
                          </a:lnTo>
                          <a:cubicBezTo>
                            <a:pt x="83112" y="1249604"/>
                            <a:pt x="720323" y="1838394"/>
                            <a:pt x="1495053" y="1838394"/>
                          </a:cubicBez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25400">
                      <a:noFill/>
                    </a:ln>
                    <a:effectLst>
                      <a:outerShdw blurRad="381000" dist="2540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50"/>
                    </a:p>
                  </p:txBody>
                </p:sp>
                <p:sp>
                  <p:nvSpPr>
                    <p:cNvPr id="37" name="任意形状 67"/>
                    <p:cNvSpPr/>
                    <p:nvPr/>
                  </p:nvSpPr>
                  <p:spPr>
                    <a:xfrm>
                      <a:off x="3515" y="4578"/>
                      <a:ext cx="2800" cy="1618"/>
                    </a:xfrm>
                    <a:custGeom>
                      <a:avLst/>
                      <a:gdLst>
                        <a:gd name="connsiteX0" fmla="*/ 1495053 w 3181348"/>
                        <a:gd name="connsiteY0" fmla="*/ 1838394 h 1838394"/>
                        <a:gd name="connsiteX1" fmla="*/ 2983619 w 3181348"/>
                        <a:gd name="connsiteY1" fmla="*/ 495090 h 1838394"/>
                        <a:gd name="connsiteX2" fmla="*/ 2990107 w 3181348"/>
                        <a:gd name="connsiteY2" fmla="*/ 366615 h 1838394"/>
                        <a:gd name="connsiteX3" fmla="*/ 3181348 w 3181348"/>
                        <a:gd name="connsiteY3" fmla="*/ 366615 h 1838394"/>
                        <a:gd name="connsiteX4" fmla="*/ 2795400 w 3181348"/>
                        <a:gd name="connsiteY4" fmla="*/ 0 h 1838394"/>
                        <a:gd name="connsiteX5" fmla="*/ 2409452 w 3181348"/>
                        <a:gd name="connsiteY5" fmla="*/ 366615 h 1838394"/>
                        <a:gd name="connsiteX6" fmla="*/ 2599424 w 3181348"/>
                        <a:gd name="connsiteY6" fmla="*/ 366615 h 1838394"/>
                        <a:gd name="connsiteX7" fmla="*/ 2594954 w 3181348"/>
                        <a:gd name="connsiteY7" fmla="*/ 455145 h 1838394"/>
                        <a:gd name="connsiteX8" fmla="*/ 1495053 w 3181348"/>
                        <a:gd name="connsiteY8" fmla="*/ 1447712 h 1838394"/>
                        <a:gd name="connsiteX9" fmla="*/ 395152 w 3181348"/>
                        <a:gd name="connsiteY9" fmla="*/ 455145 h 1838394"/>
                        <a:gd name="connsiteX10" fmla="*/ 390682 w 3181348"/>
                        <a:gd name="connsiteY10" fmla="*/ 366615 h 1838394"/>
                        <a:gd name="connsiteX11" fmla="*/ 0 w 3181348"/>
                        <a:gd name="connsiteY11" fmla="*/ 366615 h 1838394"/>
                        <a:gd name="connsiteX12" fmla="*/ 6487 w 3181348"/>
                        <a:gd name="connsiteY12" fmla="*/ 495090 h 1838394"/>
                        <a:gd name="connsiteX13" fmla="*/ 1495053 w 3181348"/>
                        <a:gd name="connsiteY13" fmla="*/ 1838394 h 183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181348" h="1838394">
                          <a:moveTo>
                            <a:pt x="1495053" y="1838394"/>
                          </a:moveTo>
                          <a:cubicBezTo>
                            <a:pt x="2269783" y="1838394"/>
                            <a:pt x="2906994" y="1249604"/>
                            <a:pt x="2983619" y="495090"/>
                          </a:cubicBezTo>
                          <a:lnTo>
                            <a:pt x="2990107" y="366615"/>
                          </a:lnTo>
                          <a:lnTo>
                            <a:pt x="3181348" y="366615"/>
                          </a:lnTo>
                          <a:lnTo>
                            <a:pt x="2795400" y="0"/>
                          </a:lnTo>
                          <a:lnTo>
                            <a:pt x="2409452" y="366615"/>
                          </a:lnTo>
                          <a:lnTo>
                            <a:pt x="2599424" y="366615"/>
                          </a:lnTo>
                          <a:lnTo>
                            <a:pt x="2594954" y="455145"/>
                          </a:lnTo>
                          <a:cubicBezTo>
                            <a:pt x="2538336" y="1012655"/>
                            <a:pt x="2067501" y="1447712"/>
                            <a:pt x="1495053" y="1447712"/>
                          </a:cubicBezTo>
                          <a:cubicBezTo>
                            <a:pt x="922605" y="1447712"/>
                            <a:pt x="451771" y="1012655"/>
                            <a:pt x="395152" y="455145"/>
                          </a:cubicBezTo>
                          <a:lnTo>
                            <a:pt x="390682" y="366615"/>
                          </a:lnTo>
                          <a:lnTo>
                            <a:pt x="0" y="366615"/>
                          </a:lnTo>
                          <a:lnTo>
                            <a:pt x="6487" y="495090"/>
                          </a:lnTo>
                          <a:cubicBezTo>
                            <a:pt x="83112" y="1249604"/>
                            <a:pt x="720323" y="1838394"/>
                            <a:pt x="1495053" y="1838394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25400">
                      <a:noFill/>
                    </a:ln>
                    <a:effectLst>
                      <a:outerShdw blurRad="381000" dist="2540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50"/>
                    </a:p>
                  </p:txBody>
                </p:sp>
                <p:sp>
                  <p:nvSpPr>
                    <p:cNvPr id="38" name="任意形状 68"/>
                    <p:cNvSpPr/>
                    <p:nvPr/>
                  </p:nvSpPr>
                  <p:spPr>
                    <a:xfrm flipV="1">
                      <a:off x="1234" y="3624"/>
                      <a:ext cx="2800" cy="1618"/>
                    </a:xfrm>
                    <a:custGeom>
                      <a:avLst/>
                      <a:gdLst>
                        <a:gd name="connsiteX0" fmla="*/ 1495053 w 3181348"/>
                        <a:gd name="connsiteY0" fmla="*/ 1838394 h 1838394"/>
                        <a:gd name="connsiteX1" fmla="*/ 2983619 w 3181348"/>
                        <a:gd name="connsiteY1" fmla="*/ 495090 h 1838394"/>
                        <a:gd name="connsiteX2" fmla="*/ 2990107 w 3181348"/>
                        <a:gd name="connsiteY2" fmla="*/ 366615 h 1838394"/>
                        <a:gd name="connsiteX3" fmla="*/ 3181348 w 3181348"/>
                        <a:gd name="connsiteY3" fmla="*/ 366615 h 1838394"/>
                        <a:gd name="connsiteX4" fmla="*/ 2795400 w 3181348"/>
                        <a:gd name="connsiteY4" fmla="*/ 0 h 1838394"/>
                        <a:gd name="connsiteX5" fmla="*/ 2409452 w 3181348"/>
                        <a:gd name="connsiteY5" fmla="*/ 366615 h 1838394"/>
                        <a:gd name="connsiteX6" fmla="*/ 2599424 w 3181348"/>
                        <a:gd name="connsiteY6" fmla="*/ 366615 h 1838394"/>
                        <a:gd name="connsiteX7" fmla="*/ 2594954 w 3181348"/>
                        <a:gd name="connsiteY7" fmla="*/ 455145 h 1838394"/>
                        <a:gd name="connsiteX8" fmla="*/ 1495053 w 3181348"/>
                        <a:gd name="connsiteY8" fmla="*/ 1447712 h 1838394"/>
                        <a:gd name="connsiteX9" fmla="*/ 395152 w 3181348"/>
                        <a:gd name="connsiteY9" fmla="*/ 455145 h 1838394"/>
                        <a:gd name="connsiteX10" fmla="*/ 390682 w 3181348"/>
                        <a:gd name="connsiteY10" fmla="*/ 366615 h 1838394"/>
                        <a:gd name="connsiteX11" fmla="*/ 0 w 3181348"/>
                        <a:gd name="connsiteY11" fmla="*/ 366615 h 1838394"/>
                        <a:gd name="connsiteX12" fmla="*/ 6487 w 3181348"/>
                        <a:gd name="connsiteY12" fmla="*/ 495090 h 1838394"/>
                        <a:gd name="connsiteX13" fmla="*/ 1495053 w 3181348"/>
                        <a:gd name="connsiteY13" fmla="*/ 1838394 h 183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181348" h="1838394">
                          <a:moveTo>
                            <a:pt x="1495053" y="1838394"/>
                          </a:moveTo>
                          <a:cubicBezTo>
                            <a:pt x="2269783" y="1838394"/>
                            <a:pt x="2906994" y="1249604"/>
                            <a:pt x="2983619" y="495090"/>
                          </a:cubicBezTo>
                          <a:lnTo>
                            <a:pt x="2990107" y="366615"/>
                          </a:lnTo>
                          <a:lnTo>
                            <a:pt x="3181348" y="366615"/>
                          </a:lnTo>
                          <a:lnTo>
                            <a:pt x="2795400" y="0"/>
                          </a:lnTo>
                          <a:lnTo>
                            <a:pt x="2409452" y="366615"/>
                          </a:lnTo>
                          <a:lnTo>
                            <a:pt x="2599424" y="366615"/>
                          </a:lnTo>
                          <a:lnTo>
                            <a:pt x="2594954" y="455145"/>
                          </a:lnTo>
                          <a:cubicBezTo>
                            <a:pt x="2538336" y="1012655"/>
                            <a:pt x="2067501" y="1447712"/>
                            <a:pt x="1495053" y="1447712"/>
                          </a:cubicBezTo>
                          <a:cubicBezTo>
                            <a:pt x="922605" y="1447712"/>
                            <a:pt x="451771" y="1012655"/>
                            <a:pt x="395152" y="455145"/>
                          </a:cubicBezTo>
                          <a:lnTo>
                            <a:pt x="390682" y="366615"/>
                          </a:lnTo>
                          <a:lnTo>
                            <a:pt x="0" y="366615"/>
                          </a:lnTo>
                          <a:lnTo>
                            <a:pt x="6487" y="495090"/>
                          </a:lnTo>
                          <a:cubicBezTo>
                            <a:pt x="83112" y="1249604"/>
                            <a:pt x="720323" y="1838394"/>
                            <a:pt x="1495053" y="1838394"/>
                          </a:cubicBez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25400">
                      <a:noFill/>
                    </a:ln>
                    <a:effectLst>
                      <a:outerShdw blurRad="381000" dist="2540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50"/>
                    </a:p>
                  </p:txBody>
                </p:sp>
                <p:sp>
                  <p:nvSpPr>
                    <p:cNvPr id="39" name="椭圆 38"/>
                    <p:cNvSpPr/>
                    <p:nvPr/>
                  </p:nvSpPr>
                  <p:spPr>
                    <a:xfrm>
                      <a:off x="1828" y="4220"/>
                      <a:ext cx="1442" cy="144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13500000" scaled="1"/>
                      <a:tileRect/>
                    </a:gradFill>
                    <a:ln w="12700">
                      <a:gradFill flip="none" rotWithShape="1">
                        <a:gsLst>
                          <a:gs pos="0">
                            <a:schemeClr val="bg1">
                              <a:lumMod val="100000"/>
                            </a:schemeClr>
                          </a:gs>
                          <a:gs pos="100000">
                            <a:schemeClr val="bg1">
                              <a:lumMod val="85000"/>
                            </a:schemeClr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203200" dist="1524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15" b="1">
                        <a:solidFill>
                          <a:srgbClr val="0A2B4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 flipV="1">
                      <a:off x="4110" y="4158"/>
                      <a:ext cx="1442" cy="144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13500000" scaled="1"/>
                      <a:tileRect/>
                    </a:gradFill>
                    <a:ln w="12700">
                      <a:gradFill flip="none" rotWithShape="1">
                        <a:gsLst>
                          <a:gs pos="0">
                            <a:schemeClr val="bg1">
                              <a:lumMod val="100000"/>
                            </a:schemeClr>
                          </a:gs>
                          <a:gs pos="100000">
                            <a:schemeClr val="bg1">
                              <a:lumMod val="85000"/>
                            </a:schemeClr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203200" dist="1524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15" b="1">
                        <a:solidFill>
                          <a:srgbClr val="0A2B4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>
                      <a:off x="6395" y="4203"/>
                      <a:ext cx="1442" cy="144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13500000" scaled="1"/>
                      <a:tileRect/>
                    </a:gradFill>
                    <a:ln w="12700">
                      <a:gradFill flip="none" rotWithShape="1">
                        <a:gsLst>
                          <a:gs pos="0">
                            <a:schemeClr val="bg1">
                              <a:lumMod val="100000"/>
                            </a:schemeClr>
                          </a:gs>
                          <a:gs pos="100000">
                            <a:schemeClr val="bg1">
                              <a:lumMod val="85000"/>
                            </a:schemeClr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203200" dist="1524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15" b="1">
                        <a:solidFill>
                          <a:srgbClr val="0A2B4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V="1">
                      <a:off x="8677" y="4142"/>
                      <a:ext cx="1442" cy="144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13500000" scaled="1"/>
                      <a:tileRect/>
                    </a:gradFill>
                    <a:ln w="12700">
                      <a:gradFill flip="none" rotWithShape="1">
                        <a:gsLst>
                          <a:gs pos="0">
                            <a:schemeClr val="bg1">
                              <a:lumMod val="100000"/>
                            </a:schemeClr>
                          </a:gs>
                          <a:gs pos="100000">
                            <a:schemeClr val="bg1">
                              <a:lumMod val="85000"/>
                            </a:schemeClr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203200" dist="1524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15" b="1">
                        <a:solidFill>
                          <a:srgbClr val="0A2B4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3" name="椭圆 42"/>
                    <p:cNvSpPr/>
                    <p:nvPr/>
                  </p:nvSpPr>
                  <p:spPr>
                    <a:xfrm>
                      <a:off x="10961" y="4178"/>
                      <a:ext cx="1442" cy="144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13500000" scaled="1"/>
                      <a:tileRect/>
                    </a:gradFill>
                    <a:ln w="12700">
                      <a:gradFill flip="none" rotWithShape="1">
                        <a:gsLst>
                          <a:gs pos="0">
                            <a:schemeClr val="bg1">
                              <a:lumMod val="100000"/>
                            </a:schemeClr>
                          </a:gs>
                          <a:gs pos="100000">
                            <a:schemeClr val="bg1">
                              <a:lumMod val="85000"/>
                            </a:schemeClr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203200" dist="152400" dir="2700000" algn="tl" rotWithShape="0">
                        <a:prstClr val="black">
                          <a:alpha val="6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sz="1015" b="1">
                        <a:solidFill>
                          <a:srgbClr val="0A2B4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32" name="文本框 31"/>
                  <p:cNvSpPr txBox="1"/>
                  <p:nvPr/>
                </p:nvSpPr>
                <p:spPr>
                  <a:xfrm>
                    <a:off x="3188" y="4324"/>
                    <a:ext cx="567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b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1</a:t>
                    </a:r>
                    <a:endParaRPr lang="en-US" altLang="zh-CN" sz="2000" b="1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33" name="文本框 32"/>
                  <p:cNvSpPr txBox="1"/>
                  <p:nvPr/>
                </p:nvSpPr>
                <p:spPr>
                  <a:xfrm>
                    <a:off x="5018" y="4308"/>
                    <a:ext cx="567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b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2</a:t>
                    </a:r>
                    <a:endParaRPr lang="en-US" altLang="zh-CN" sz="2000" b="1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65" name="文本框 64"/>
                  <p:cNvSpPr txBox="1"/>
                  <p:nvPr/>
                </p:nvSpPr>
                <p:spPr>
                  <a:xfrm>
                    <a:off x="6848" y="4308"/>
                    <a:ext cx="567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b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3</a:t>
                    </a:r>
                    <a:endParaRPr lang="en-US" altLang="zh-CN" sz="2000" b="1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66" name="文本框 65"/>
                  <p:cNvSpPr txBox="1"/>
                  <p:nvPr/>
                </p:nvSpPr>
                <p:spPr>
                  <a:xfrm>
                    <a:off x="8677" y="4295"/>
                    <a:ext cx="567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b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4</a:t>
                    </a:r>
                    <a:endParaRPr lang="en-US" altLang="zh-CN" sz="2000" b="1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67" name="文本框 66"/>
                  <p:cNvSpPr txBox="1"/>
                  <p:nvPr/>
                </p:nvSpPr>
                <p:spPr>
                  <a:xfrm>
                    <a:off x="10509" y="4308"/>
                    <a:ext cx="567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b="1" spc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rPr>
                      <a:t>5</a:t>
                    </a:r>
                    <a:endParaRPr lang="en-US" altLang="zh-CN" sz="2000" b="1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</p:grpSp>
            <p:sp>
              <p:nvSpPr>
                <p:cNvPr id="71" name="文本框 70"/>
                <p:cNvSpPr txBox="1"/>
                <p:nvPr/>
              </p:nvSpPr>
              <p:spPr>
                <a:xfrm>
                  <a:off x="3469" y="4525"/>
                  <a:ext cx="272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电的部分远离水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1702" y="7104"/>
                  <a:ext cx="238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插座不可超载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5233" y="7104"/>
                  <a:ext cx="2721" cy="91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电路没有切断，不可拆卸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74" name="文本框 73"/>
                <p:cNvSpPr txBox="1"/>
                <p:nvPr/>
              </p:nvSpPr>
              <p:spPr>
                <a:xfrm>
                  <a:off x="7063" y="4137"/>
                  <a:ext cx="2721" cy="91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不可操作你不熟悉的东西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75" name="文本框 74"/>
                <p:cNvSpPr txBox="1"/>
                <p:nvPr/>
              </p:nvSpPr>
              <p:spPr>
                <a:xfrm>
                  <a:off x="8961" y="7104"/>
                  <a:ext cx="2721" cy="91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电器设备有故障，离开报告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67959" y="342900"/>
            <a:ext cx="1008082" cy="501015"/>
            <a:chOff x="3476" y="2024"/>
            <a:chExt cx="3630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3630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化学品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363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548130" y="1206500"/>
            <a:ext cx="6047740" cy="3754755"/>
            <a:chOff x="2057" y="1735"/>
            <a:chExt cx="9524" cy="5913"/>
          </a:xfrm>
        </p:grpSpPr>
        <p:sp>
          <p:nvSpPr>
            <p:cNvPr id="6" name="文本框 5"/>
            <p:cNvSpPr txBox="1"/>
            <p:nvPr/>
          </p:nvSpPr>
          <p:spPr>
            <a:xfrm>
              <a:off x="2057" y="6729"/>
              <a:ext cx="9524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化学品在办公室里被广泛使用，比如影印液、润滑液和清洁剂  </a:t>
              </a:r>
              <a:endParaRPr lang="zh-CN" altLang="en-US" sz="16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它们可能有毒或易燃，必须存放于专用区域</a:t>
              </a:r>
              <a:endParaRPr lang="zh-CN" altLang="en-US" sz="16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57" y="1735"/>
              <a:ext cx="4818" cy="4994"/>
              <a:chOff x="2357" y="1863"/>
              <a:chExt cx="4818" cy="499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357" y="1863"/>
                <a:ext cx="4819" cy="499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457" y="1971"/>
                <a:ext cx="4619" cy="47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1996" y="657225"/>
            <a:ext cx="1080008" cy="501015"/>
            <a:chOff x="3476" y="2024"/>
            <a:chExt cx="2593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259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  结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259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15670" y="1876425"/>
            <a:ext cx="7312660" cy="2152650"/>
            <a:chOff x="304" y="2700"/>
            <a:chExt cx="11516" cy="3390"/>
          </a:xfrm>
        </p:grpSpPr>
        <p:grpSp>
          <p:nvGrpSpPr>
            <p:cNvPr id="34" name="组合 33"/>
            <p:cNvGrpSpPr/>
            <p:nvPr/>
          </p:nvGrpSpPr>
          <p:grpSpPr>
            <a:xfrm>
              <a:off x="304" y="2700"/>
              <a:ext cx="11511" cy="1135"/>
              <a:chOff x="304" y="2700"/>
              <a:chExt cx="11511" cy="113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04" y="2700"/>
                <a:ext cx="11511" cy="1135"/>
                <a:chOff x="5427324" y="1950808"/>
                <a:chExt cx="9745862" cy="960967"/>
              </a:xfrm>
              <a:solidFill>
                <a:srgbClr val="595959"/>
              </a:solidFill>
              <a:effectLst>
                <a:outerShdw blurRad="152400" dist="101600" dir="2700000" algn="tl" rotWithShape="0">
                  <a:prstClr val="black">
                    <a:alpha val="60000"/>
                  </a:prstClr>
                </a:outerShdw>
              </a:effectLst>
            </p:grpSpPr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auto">
                <a:xfrm>
                  <a:off x="6200212" y="1951655"/>
                  <a:ext cx="8972974" cy="96012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783000" tIns="34290" rIns="68580" bIns="34290" numCol="1" anchor="ctr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01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5427324" y="1950808"/>
                  <a:ext cx="960007" cy="96000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0170" tIns="46990" rIns="90170" bIns="46990" numCol="1" rtlCol="0" anchor="ctr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" name="文本框 5"/>
              <p:cNvSpPr txBox="1"/>
              <p:nvPr/>
            </p:nvSpPr>
            <p:spPr>
              <a:xfrm>
                <a:off x="1442" y="3002"/>
                <a:ext cx="10148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确定了存在哪些潜在危害后，设法控制它们，使办公室环境更安全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04" y="4956"/>
              <a:ext cx="11516" cy="1134"/>
              <a:chOff x="1217" y="4551"/>
              <a:chExt cx="11516" cy="113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217" y="4551"/>
                <a:ext cx="11516" cy="1134"/>
                <a:chOff x="6200212" y="1951655"/>
                <a:chExt cx="9750499" cy="960119"/>
              </a:xfrm>
              <a:solidFill>
                <a:srgbClr val="595959"/>
              </a:solidFill>
              <a:effectLst>
                <a:outerShdw blurRad="152400" dist="101600" dir="2700000" algn="tl" rotWithShape="0">
                  <a:prstClr val="black">
                    <a:alpha val="60000"/>
                  </a:prstClr>
                </a:outerShdw>
              </a:effectLst>
            </p:grpSpPr>
            <p:sp>
              <p:nvSpPr>
                <p:cNvPr id="27" name="Rectangle 5"/>
                <p:cNvSpPr>
                  <a:spLocks noChangeArrowheads="1"/>
                </p:cNvSpPr>
                <p:nvPr/>
              </p:nvSpPr>
              <p:spPr bwMode="auto">
                <a:xfrm>
                  <a:off x="6200212" y="1951655"/>
                  <a:ext cx="8972974" cy="96011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</a:ln>
              </p:spPr>
              <p:txBody>
                <a:bodyPr vert="horz" wrap="square" lIns="783000" tIns="34290" rIns="68580" bIns="34290" numCol="1" anchor="ctr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01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>
                  <a:off x="14990704" y="1951655"/>
                  <a:ext cx="960007" cy="960007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vert="horz" wrap="square" lIns="90170" tIns="46990" rIns="90170" bIns="46990" numCol="1" rtlCol="0" anchor="ctr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1217" y="4853"/>
                <a:ext cx="10488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遵守工作场所的安全规定，如果你有任何建议，离开报告给相关人员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36" y="628650"/>
            <a:ext cx="1511928" cy="501015"/>
            <a:chOff x="3476" y="2024"/>
            <a:chExt cx="3630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3630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办公室安全</a:t>
              </a:r>
              <a:endParaRPr lang="zh-CN"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363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120660" y="1035050"/>
            <a:ext cx="6902681" cy="3065145"/>
            <a:chOff x="2023" y="1810"/>
            <a:chExt cx="10313" cy="4827"/>
          </a:xfrm>
        </p:grpSpPr>
        <p:sp>
          <p:nvSpPr>
            <p:cNvPr id="69" name="文本框 68"/>
            <p:cNvSpPr txBox="1"/>
            <p:nvPr/>
          </p:nvSpPr>
          <p:spPr>
            <a:xfrm>
              <a:off x="2064" y="1840"/>
              <a:ext cx="10272" cy="47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4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一个安全的办公室，肯定是一个高效率的办公室</a:t>
              </a:r>
              <a:endParaRPr lang="zh-CN" altLang="en-US" sz="2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4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EHS 是每个人的责任</a:t>
              </a:r>
              <a:endParaRPr lang="zh-CN" altLang="en-US" sz="2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3" y="1810"/>
              <a:ext cx="10272" cy="47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4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spc="100" dirty="0" smtClean="0">
                  <a:solidFill>
                    <a:srgbClr val="FFC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一个安全的办公室，肯定是一个高效率的办公室</a:t>
              </a:r>
              <a:endParaRPr lang="zh-CN" altLang="en-US" sz="2400" b="1" spc="100" dirty="0" smtClean="0"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4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 spc="100" dirty="0" smtClean="0">
                  <a:solidFill>
                    <a:srgbClr val="FFC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EHS 是每个人的责任</a:t>
              </a:r>
              <a:endParaRPr lang="zh-CN" altLang="en-US" sz="2400" b="1" spc="100" dirty="0" smtClean="0"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8185" y="3111500"/>
            <a:ext cx="303085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42000" y="3373755"/>
            <a:ext cx="105156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05066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72833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772093" y="447675"/>
            <a:ext cx="3599815" cy="501015"/>
            <a:chOff x="3476" y="2024"/>
            <a:chExt cx="5669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5669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集体讨论 </a:t>
              </a:r>
              <a:r>
                <a:rPr lang="en-US"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 </a:t>
              </a:r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什么是办公室安全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5669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487170" y="1304925"/>
            <a:ext cx="6626860" cy="3529330"/>
            <a:chOff x="2502" y="1950"/>
            <a:chExt cx="10436" cy="5558"/>
          </a:xfrm>
        </p:grpSpPr>
        <p:grpSp>
          <p:nvGrpSpPr>
            <p:cNvPr id="14" name="组合 13"/>
            <p:cNvGrpSpPr/>
            <p:nvPr/>
          </p:nvGrpSpPr>
          <p:grpSpPr>
            <a:xfrm>
              <a:off x="2502" y="1950"/>
              <a:ext cx="9127" cy="5558"/>
              <a:chOff x="2363" y="1807"/>
              <a:chExt cx="9127" cy="555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498" y="2515"/>
                <a:ext cx="6632" cy="4244"/>
                <a:chOff x="3889" y="1941"/>
                <a:chExt cx="6632" cy="4244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3889" y="1941"/>
                  <a:ext cx="6633" cy="42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974" y="2029"/>
                  <a:ext cx="6464" cy="4069"/>
                </a:xfrm>
                <a:prstGeom prst="rect">
                  <a:avLst/>
                </a:prstGeom>
              </p:spPr>
            </p:pic>
          </p:grpSp>
          <p:sp>
            <p:nvSpPr>
              <p:cNvPr id="11" name="文本框 10"/>
              <p:cNvSpPr txBox="1"/>
              <p:nvPr/>
            </p:nvSpPr>
            <p:spPr>
              <a:xfrm>
                <a:off x="2363" y="1807"/>
                <a:ext cx="9127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zh-CN" altLang="en-US" sz="1600" b="1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和你的同事一起讨论，对于你们，办公室安全意味着什么？</a:t>
                </a:r>
                <a:endPara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408" y="6834"/>
                <a:ext cx="5011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zh-CN" altLang="en-US" sz="1600" b="1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和大家分享3个你们的意见</a:t>
                </a:r>
                <a:endPara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660" y="2630"/>
              <a:ext cx="3278" cy="4287"/>
              <a:chOff x="10030" y="2738"/>
              <a:chExt cx="3278" cy="428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0030" y="2833"/>
                <a:ext cx="3279" cy="4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zh-CN" altLang="en-US" sz="17300" b="1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？</a:t>
                </a:r>
                <a:endParaRPr lang="zh-CN" altLang="en-US" sz="173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030" y="2738"/>
                <a:ext cx="3279" cy="4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zh-CN" altLang="en-US" sz="17300" b="1" spc="100" dirty="0" smtClean="0">
                    <a:solidFill>
                      <a:srgbClr val="FFC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？</a:t>
                </a:r>
                <a:endParaRPr lang="zh-CN" altLang="en-US" sz="17300" b="1" spc="100" dirty="0" smtClean="0">
                  <a:solidFill>
                    <a:srgbClr val="FFC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1933" y="466725"/>
            <a:ext cx="1080135" cy="501015"/>
            <a:chOff x="3476" y="2024"/>
            <a:chExt cx="1701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1701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坐  姿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170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1322070" y="1496060"/>
            <a:ext cx="6499860" cy="3035300"/>
            <a:chOff x="1282" y="2386"/>
            <a:chExt cx="10236" cy="4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282" y="2386"/>
              <a:ext cx="7867" cy="1888"/>
              <a:chOff x="1282" y="2551"/>
              <a:chExt cx="7867" cy="1888"/>
            </a:xfrm>
          </p:grpSpPr>
          <p:sp>
            <p:nvSpPr>
              <p:cNvPr id="143" name=" 143"/>
              <p:cNvSpPr/>
              <p:nvPr/>
            </p:nvSpPr>
            <p:spPr>
              <a:xfrm>
                <a:off x="1282" y="2551"/>
                <a:ext cx="4755" cy="1888"/>
              </a:xfrm>
              <a:custGeom>
                <a:avLst/>
                <a:gdLst>
                  <a:gd name="connsiteX0" fmla="*/ 1909641 w 3259563"/>
                  <a:gd name="connsiteY0" fmla="*/ 293210 h 2941871"/>
                  <a:gd name="connsiteX1" fmla="*/ 3087365 w 3259563"/>
                  <a:gd name="connsiteY1" fmla="*/ 1470936 h 2941871"/>
                  <a:gd name="connsiteX2" fmla="*/ 1909641 w 3259563"/>
                  <a:gd name="connsiteY2" fmla="*/ 2648659 h 2941871"/>
                  <a:gd name="connsiteX3" fmla="*/ 1909641 w 3259563"/>
                  <a:gd name="connsiteY3" fmla="*/ 2070825 h 2941871"/>
                  <a:gd name="connsiteX4" fmla="*/ 130213 w 3259563"/>
                  <a:gd name="connsiteY4" fmla="*/ 2070825 h 2941871"/>
                  <a:gd name="connsiteX5" fmla="*/ 130213 w 3259563"/>
                  <a:gd name="connsiteY5" fmla="*/ 871045 h 2941871"/>
                  <a:gd name="connsiteX6" fmla="*/ 1909641 w 3259563"/>
                  <a:gd name="connsiteY6" fmla="*/ 871045 h 2941871"/>
                  <a:gd name="connsiteX7" fmla="*/ 1879687 w 3259563"/>
                  <a:gd name="connsiteY7" fmla="*/ 220369 h 2941871"/>
                  <a:gd name="connsiteX8" fmla="*/ 1879687 w 3259563"/>
                  <a:gd name="connsiteY8" fmla="*/ 845652 h 2941871"/>
                  <a:gd name="connsiteX9" fmla="*/ 105916 w 3259563"/>
                  <a:gd name="connsiteY9" fmla="*/ 845652 h 2941871"/>
                  <a:gd name="connsiteX10" fmla="*/ 105916 w 3259563"/>
                  <a:gd name="connsiteY10" fmla="*/ 2096218 h 2941871"/>
                  <a:gd name="connsiteX11" fmla="*/ 1879687 w 3259563"/>
                  <a:gd name="connsiteY11" fmla="*/ 2096218 h 2941871"/>
                  <a:gd name="connsiteX12" fmla="*/ 1879687 w 3259563"/>
                  <a:gd name="connsiteY12" fmla="*/ 2721501 h 2941871"/>
                  <a:gd name="connsiteX13" fmla="*/ 3130252 w 3259563"/>
                  <a:gd name="connsiteY13" fmla="*/ 1470936 h 2941871"/>
                  <a:gd name="connsiteX14" fmla="*/ 1788628 w 3259563"/>
                  <a:gd name="connsiteY14" fmla="*/ 0 h 2941871"/>
                  <a:gd name="connsiteX15" fmla="*/ 3259563 w 3259563"/>
                  <a:gd name="connsiteY15" fmla="*/ 1470936 h 2941871"/>
                  <a:gd name="connsiteX16" fmla="*/ 1788628 w 3259563"/>
                  <a:gd name="connsiteY16" fmla="*/ 2941871 h 2941871"/>
                  <a:gd name="connsiteX17" fmla="*/ 1788628 w 3259563"/>
                  <a:gd name="connsiteY17" fmla="*/ 2206403 h 2941871"/>
                  <a:gd name="connsiteX18" fmla="*/ 0 w 3259563"/>
                  <a:gd name="connsiteY18" fmla="*/ 2206403 h 2941871"/>
                  <a:gd name="connsiteX19" fmla="*/ 0 w 3259563"/>
                  <a:gd name="connsiteY19" fmla="*/ 735468 h 2941871"/>
                  <a:gd name="connsiteX20" fmla="*/ 1788628 w 3259563"/>
                  <a:gd name="connsiteY20" fmla="*/ 735468 h 294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59563" h="2941871">
                    <a:moveTo>
                      <a:pt x="1909641" y="293210"/>
                    </a:moveTo>
                    <a:lnTo>
                      <a:pt x="3087365" y="1470936"/>
                    </a:lnTo>
                    <a:lnTo>
                      <a:pt x="1909641" y="2648659"/>
                    </a:lnTo>
                    <a:lnTo>
                      <a:pt x="1909641" y="2070825"/>
                    </a:lnTo>
                    <a:lnTo>
                      <a:pt x="130213" y="2070825"/>
                    </a:lnTo>
                    <a:lnTo>
                      <a:pt x="130213" y="871045"/>
                    </a:lnTo>
                    <a:lnTo>
                      <a:pt x="1909641" y="871045"/>
                    </a:lnTo>
                    <a:close/>
                    <a:moveTo>
                      <a:pt x="1879687" y="220369"/>
                    </a:moveTo>
                    <a:lnTo>
                      <a:pt x="1879687" y="845652"/>
                    </a:lnTo>
                    <a:lnTo>
                      <a:pt x="105916" y="845652"/>
                    </a:lnTo>
                    <a:lnTo>
                      <a:pt x="105916" y="2096218"/>
                    </a:lnTo>
                    <a:lnTo>
                      <a:pt x="1879687" y="2096218"/>
                    </a:lnTo>
                    <a:lnTo>
                      <a:pt x="1879687" y="2721501"/>
                    </a:lnTo>
                    <a:lnTo>
                      <a:pt x="3130252" y="1470936"/>
                    </a:lnTo>
                    <a:close/>
                    <a:moveTo>
                      <a:pt x="1788628" y="0"/>
                    </a:moveTo>
                    <a:lnTo>
                      <a:pt x="3259563" y="1470936"/>
                    </a:lnTo>
                    <a:lnTo>
                      <a:pt x="1788628" y="2941871"/>
                    </a:lnTo>
                    <a:lnTo>
                      <a:pt x="1788628" y="2206403"/>
                    </a:lnTo>
                    <a:lnTo>
                      <a:pt x="0" y="2206403"/>
                    </a:lnTo>
                    <a:lnTo>
                      <a:pt x="0" y="735468"/>
                    </a:lnTo>
                    <a:lnTo>
                      <a:pt x="1788628" y="735468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510" y="3229"/>
                <a:ext cx="4298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不正确的坐姿可能导致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037" y="2551"/>
                <a:ext cx="3112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背痛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肌肉紧张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过度疲劳的症状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282" y="5278"/>
              <a:ext cx="10236" cy="1888"/>
              <a:chOff x="1653" y="5158"/>
              <a:chExt cx="10236" cy="188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7135" y="5158"/>
                <a:ext cx="4754" cy="1888"/>
                <a:chOff x="1510" y="4798"/>
                <a:chExt cx="4754" cy="1888"/>
              </a:xfrm>
            </p:grpSpPr>
            <p:sp>
              <p:nvSpPr>
                <p:cNvPr id="27" name=" 143"/>
                <p:cNvSpPr/>
                <p:nvPr/>
              </p:nvSpPr>
              <p:spPr>
                <a:xfrm flipH="1">
                  <a:off x="1510" y="4798"/>
                  <a:ext cx="4755" cy="1888"/>
                </a:xfrm>
                <a:custGeom>
                  <a:avLst/>
                  <a:gdLst>
                    <a:gd name="connsiteX0" fmla="*/ 1909641 w 3259563"/>
                    <a:gd name="connsiteY0" fmla="*/ 293210 h 2941871"/>
                    <a:gd name="connsiteX1" fmla="*/ 3087365 w 3259563"/>
                    <a:gd name="connsiteY1" fmla="*/ 1470936 h 2941871"/>
                    <a:gd name="connsiteX2" fmla="*/ 1909641 w 3259563"/>
                    <a:gd name="connsiteY2" fmla="*/ 2648659 h 2941871"/>
                    <a:gd name="connsiteX3" fmla="*/ 1909641 w 3259563"/>
                    <a:gd name="connsiteY3" fmla="*/ 2070825 h 2941871"/>
                    <a:gd name="connsiteX4" fmla="*/ 130213 w 3259563"/>
                    <a:gd name="connsiteY4" fmla="*/ 2070825 h 2941871"/>
                    <a:gd name="connsiteX5" fmla="*/ 130213 w 3259563"/>
                    <a:gd name="connsiteY5" fmla="*/ 871045 h 2941871"/>
                    <a:gd name="connsiteX6" fmla="*/ 1909641 w 3259563"/>
                    <a:gd name="connsiteY6" fmla="*/ 871045 h 2941871"/>
                    <a:gd name="connsiteX7" fmla="*/ 1879687 w 3259563"/>
                    <a:gd name="connsiteY7" fmla="*/ 220369 h 2941871"/>
                    <a:gd name="connsiteX8" fmla="*/ 1879687 w 3259563"/>
                    <a:gd name="connsiteY8" fmla="*/ 845652 h 2941871"/>
                    <a:gd name="connsiteX9" fmla="*/ 105916 w 3259563"/>
                    <a:gd name="connsiteY9" fmla="*/ 845652 h 2941871"/>
                    <a:gd name="connsiteX10" fmla="*/ 105916 w 3259563"/>
                    <a:gd name="connsiteY10" fmla="*/ 2096218 h 2941871"/>
                    <a:gd name="connsiteX11" fmla="*/ 1879687 w 3259563"/>
                    <a:gd name="connsiteY11" fmla="*/ 2096218 h 2941871"/>
                    <a:gd name="connsiteX12" fmla="*/ 1879687 w 3259563"/>
                    <a:gd name="connsiteY12" fmla="*/ 2721501 h 2941871"/>
                    <a:gd name="connsiteX13" fmla="*/ 3130252 w 3259563"/>
                    <a:gd name="connsiteY13" fmla="*/ 1470936 h 2941871"/>
                    <a:gd name="connsiteX14" fmla="*/ 1788628 w 3259563"/>
                    <a:gd name="connsiteY14" fmla="*/ 0 h 2941871"/>
                    <a:gd name="connsiteX15" fmla="*/ 3259563 w 3259563"/>
                    <a:gd name="connsiteY15" fmla="*/ 1470936 h 2941871"/>
                    <a:gd name="connsiteX16" fmla="*/ 1788628 w 3259563"/>
                    <a:gd name="connsiteY16" fmla="*/ 2941871 h 2941871"/>
                    <a:gd name="connsiteX17" fmla="*/ 1788628 w 3259563"/>
                    <a:gd name="connsiteY17" fmla="*/ 2206403 h 2941871"/>
                    <a:gd name="connsiteX18" fmla="*/ 0 w 3259563"/>
                    <a:gd name="connsiteY18" fmla="*/ 2206403 h 2941871"/>
                    <a:gd name="connsiteX19" fmla="*/ 0 w 3259563"/>
                    <a:gd name="connsiteY19" fmla="*/ 735468 h 2941871"/>
                    <a:gd name="connsiteX20" fmla="*/ 1788628 w 3259563"/>
                    <a:gd name="connsiteY20" fmla="*/ 735468 h 2941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59563" h="2941871">
                      <a:moveTo>
                        <a:pt x="1909641" y="293210"/>
                      </a:moveTo>
                      <a:lnTo>
                        <a:pt x="3087365" y="1470936"/>
                      </a:lnTo>
                      <a:lnTo>
                        <a:pt x="1909641" y="2648659"/>
                      </a:lnTo>
                      <a:lnTo>
                        <a:pt x="1909641" y="2070825"/>
                      </a:lnTo>
                      <a:lnTo>
                        <a:pt x="130213" y="2070825"/>
                      </a:lnTo>
                      <a:lnTo>
                        <a:pt x="130213" y="871045"/>
                      </a:lnTo>
                      <a:lnTo>
                        <a:pt x="1909641" y="871045"/>
                      </a:lnTo>
                      <a:close/>
                      <a:moveTo>
                        <a:pt x="1879687" y="220369"/>
                      </a:moveTo>
                      <a:lnTo>
                        <a:pt x="1879687" y="845652"/>
                      </a:lnTo>
                      <a:lnTo>
                        <a:pt x="105916" y="845652"/>
                      </a:lnTo>
                      <a:lnTo>
                        <a:pt x="105916" y="2096218"/>
                      </a:lnTo>
                      <a:lnTo>
                        <a:pt x="1879687" y="2096218"/>
                      </a:lnTo>
                      <a:lnTo>
                        <a:pt x="1879687" y="2721501"/>
                      </a:lnTo>
                      <a:lnTo>
                        <a:pt x="3130252" y="1470936"/>
                      </a:lnTo>
                      <a:close/>
                      <a:moveTo>
                        <a:pt x="1788628" y="0"/>
                      </a:moveTo>
                      <a:lnTo>
                        <a:pt x="3259563" y="1470936"/>
                      </a:lnTo>
                      <a:lnTo>
                        <a:pt x="1788628" y="2941871"/>
                      </a:lnTo>
                      <a:lnTo>
                        <a:pt x="1788628" y="2206403"/>
                      </a:lnTo>
                      <a:lnTo>
                        <a:pt x="0" y="2206403"/>
                      </a:lnTo>
                      <a:lnTo>
                        <a:pt x="0" y="735468"/>
                      </a:lnTo>
                      <a:lnTo>
                        <a:pt x="1788628" y="73546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3734" y="5476"/>
                  <a:ext cx="2303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/>
                  <a:r>
                    <a:rPr lang="zh-CN" altLang="en-US" sz="1600" b="1" spc="100" dirty="0" smtClean="0">
                      <a:solidFill>
                        <a:schemeClr val="bg1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如何避免</a:t>
                  </a:r>
                  <a:endPara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30" name="文本框 29"/>
              <p:cNvSpPr txBox="1"/>
              <p:nvPr/>
            </p:nvSpPr>
            <p:spPr>
              <a:xfrm>
                <a:off x="1653" y="5158"/>
                <a:ext cx="5482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把座位调整到正确的高度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双脚舒服得搁在地上，平行于地面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靠背能够给背部曲线合适的支撑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1933" y="714375"/>
            <a:ext cx="1080135" cy="501015"/>
            <a:chOff x="3476" y="2024"/>
            <a:chExt cx="1701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1701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扭  伤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170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834515" y="1829435"/>
            <a:ext cx="5475605" cy="1082040"/>
            <a:chOff x="1667" y="2281"/>
            <a:chExt cx="8623" cy="1704"/>
          </a:xfrm>
        </p:grpSpPr>
        <p:sp>
          <p:nvSpPr>
            <p:cNvPr id="6" name="免费的模板下载：www.ainippt.com     _3"/>
            <p:cNvSpPr/>
            <p:nvPr/>
          </p:nvSpPr>
          <p:spPr>
            <a:xfrm>
              <a:off x="3554" y="2281"/>
              <a:ext cx="6736" cy="1108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47" tIns="50480" rIns="50480" bIns="50480" numCol="1" spcCol="1270" anchor="ctr" anchorCtr="0">
              <a:noAutofit/>
            </a:bodyPr>
            <a:lstStyle/>
            <a:p>
              <a:pPr marL="241935" lvl="1" indent="-241935" defTabSz="1222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65"/>
            </a:p>
            <a:p>
              <a:pPr marL="241935" lvl="1" indent="-241935" defTabSz="1222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65"/>
            </a:p>
          </p:txBody>
        </p:sp>
        <p:sp>
          <p:nvSpPr>
            <p:cNvPr id="8" name="免费的模板下载：www.ainippt.com     _5"/>
            <p:cNvSpPr/>
            <p:nvPr/>
          </p:nvSpPr>
          <p:spPr>
            <a:xfrm>
              <a:off x="1667" y="2281"/>
              <a:ext cx="1886" cy="170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5" tIns="720090" rIns="13607" bIns="425892" numCol="1" spcCol="1270" anchor="ctr" anchorCtr="0">
              <a:noAutofit/>
            </a:bodyPr>
            <a:lstStyle/>
            <a:p>
              <a:pPr algn="ctr" defTabSz="1269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5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5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553" y="2376"/>
              <a:ext cx="5856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即使负重很轻，扭伤还是非常容易发生，并导致肌肉、韧带或脊椎的损伤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834515" y="3355340"/>
            <a:ext cx="5475605" cy="1082040"/>
            <a:chOff x="1667" y="3724"/>
            <a:chExt cx="8623" cy="1704"/>
          </a:xfrm>
        </p:grpSpPr>
        <p:sp>
          <p:nvSpPr>
            <p:cNvPr id="12" name="免费的模板下载：www.ainippt.com     _9"/>
            <p:cNvSpPr/>
            <p:nvPr/>
          </p:nvSpPr>
          <p:spPr>
            <a:xfrm>
              <a:off x="3554" y="3724"/>
              <a:ext cx="6736" cy="1108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47" tIns="50480" rIns="50480" bIns="50481" numCol="1" spcCol="1270" anchor="ctr" anchorCtr="0">
              <a:noAutofit/>
            </a:bodyPr>
            <a:lstStyle/>
            <a:p>
              <a:pPr marL="241935" lvl="1" indent="-241935" defTabSz="1222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65"/>
            </a:p>
            <a:p>
              <a:pPr marL="241935" lvl="1" indent="-241935" defTabSz="12223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065"/>
            </a:p>
          </p:txBody>
        </p:sp>
        <p:sp>
          <p:nvSpPr>
            <p:cNvPr id="14" name="免费的模板下载：www.ainippt.com     _11"/>
            <p:cNvSpPr/>
            <p:nvPr/>
          </p:nvSpPr>
          <p:spPr>
            <a:xfrm>
              <a:off x="1667" y="3724"/>
              <a:ext cx="1886" cy="170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5" tIns="720090" rIns="13605" bIns="425892" numCol="1" spcCol="1270" anchor="ctr" anchorCtr="0">
              <a:noAutofit/>
            </a:bodyPr>
            <a:lstStyle/>
            <a:p>
              <a:pPr algn="ctr" defTabSz="1269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5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5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554" y="3819"/>
              <a:ext cx="5856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请记住，不论被搬运的物体的形状怎样，安全搬运的原则是一样的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42080" y="590550"/>
            <a:ext cx="1259840" cy="501015"/>
            <a:chOff x="3476" y="2024"/>
            <a:chExt cx="1984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1984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物体搬运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1984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413510" y="1470660"/>
            <a:ext cx="631698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办公室常见的行为包括举高和搬运。很多实例表明搬运可能导致的伤害，特别是背伤</a:t>
            </a:r>
            <a:endParaRPr lang="zh-CN" altLang="en-US" sz="1600" spc="1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75000"/>
              <a:buFont typeface="Wingdings" panose="05000000000000000000" charset="0"/>
              <a:buChar char="l"/>
            </a:pPr>
            <a:r>
              <a: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如果没有采纳正确的方式，伤害不可避免</a:t>
            </a:r>
            <a:endParaRPr lang="zh-CN" altLang="en-US" sz="1600" spc="1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13510" y="2781935"/>
            <a:ext cx="6316980" cy="1694180"/>
            <a:chOff x="2226" y="4051"/>
            <a:chExt cx="9948" cy="2668"/>
          </a:xfrm>
        </p:grpSpPr>
        <p:grpSp>
          <p:nvGrpSpPr>
            <p:cNvPr id="7" name="组合 6"/>
            <p:cNvGrpSpPr/>
            <p:nvPr/>
          </p:nvGrpSpPr>
          <p:grpSpPr>
            <a:xfrm>
              <a:off x="2226" y="4051"/>
              <a:ext cx="9948" cy="2669"/>
              <a:chOff x="2226" y="2926"/>
              <a:chExt cx="9948" cy="2669"/>
            </a:xfrm>
          </p:grpSpPr>
          <p:sp>
            <p:nvSpPr>
              <p:cNvPr id="45" name="稻壳儿原创设计师【幻雨工作室】_5"/>
              <p:cNvSpPr/>
              <p:nvPr/>
            </p:nvSpPr>
            <p:spPr>
              <a:xfrm>
                <a:off x="2226" y="3186"/>
                <a:ext cx="9948" cy="240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7" name="稻壳儿原创设计师【幻雨工作室】_7"/>
              <p:cNvSpPr/>
              <p:nvPr/>
            </p:nvSpPr>
            <p:spPr>
              <a:xfrm>
                <a:off x="6182" y="2926"/>
                <a:ext cx="2036" cy="567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086" y="4057"/>
              <a:ext cx="2227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遵循的原则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46" y="4842"/>
              <a:ext cx="5856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准备：</a:t>
              </a: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确定前方通道没有阻挡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6" y="5373"/>
              <a:ext cx="7475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检查道路：</a:t>
              </a: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没有锋利的边缘和突出物体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46" y="5904"/>
              <a:ext cx="8944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估算被搬运物体</a:t>
              </a:r>
              <a:r>
                <a:rPr lang="zh-CN" sz="1600" b="1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包括了解重量，决定搬运人是否能胜任</a:t>
              </a:r>
              <a:endParaRPr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42080" y="333375"/>
            <a:ext cx="1259840" cy="501015"/>
            <a:chOff x="3476" y="2024"/>
            <a:chExt cx="1984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1984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物体搬运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1984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174750" y="1105535"/>
            <a:ext cx="6794500" cy="3665220"/>
            <a:chOff x="1984" y="1741"/>
            <a:chExt cx="10700" cy="5772"/>
          </a:xfrm>
        </p:grpSpPr>
        <p:grpSp>
          <p:nvGrpSpPr>
            <p:cNvPr id="23" name="组合 22"/>
            <p:cNvGrpSpPr/>
            <p:nvPr/>
          </p:nvGrpSpPr>
          <p:grpSpPr>
            <a:xfrm>
              <a:off x="1984" y="1741"/>
              <a:ext cx="10701" cy="5772"/>
              <a:chOff x="1582" y="2521"/>
              <a:chExt cx="10701" cy="5772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582" y="2521"/>
                <a:ext cx="10701" cy="5772"/>
                <a:chOff x="1582" y="4381"/>
                <a:chExt cx="10701" cy="577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582" y="4381"/>
                  <a:ext cx="10701" cy="5772"/>
                  <a:chOff x="1582" y="2926"/>
                  <a:chExt cx="10701" cy="5772"/>
                </a:xfrm>
              </p:grpSpPr>
              <p:sp>
                <p:nvSpPr>
                  <p:cNvPr id="12" name="稻壳儿原创设计师【幻雨工作室】_5"/>
                  <p:cNvSpPr/>
                  <p:nvPr/>
                </p:nvSpPr>
                <p:spPr>
                  <a:xfrm>
                    <a:off x="1582" y="3186"/>
                    <a:ext cx="10701" cy="551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sp>
                <p:nvSpPr>
                  <p:cNvPr id="14" name="稻壳儿原创设计师【幻雨工作室】_7"/>
                  <p:cNvSpPr/>
                  <p:nvPr/>
                </p:nvSpPr>
                <p:spPr>
                  <a:xfrm>
                    <a:off x="5657" y="2926"/>
                    <a:ext cx="2551" cy="567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</a:pPr>
                    <a:endParaRPr lang="zh-CN" altLang="en-US" sz="1200" b="1" dirty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5742" y="4381"/>
                  <a:ext cx="238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b="1" spc="100" dirty="0" smtClean="0">
                      <a:solidFill>
                        <a:schemeClr val="bg1"/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物体搬运程序</a:t>
                  </a:r>
                  <a:endPara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1741" y="3088"/>
                <a:ext cx="10383" cy="40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检查脚的位置。通常，前脚靠在物体旁，并尽可能指向前进方向。另一脚略靠后，保持和前脚有一个臀部宽的距离。这样，将有一个稳定的前提。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正确把持。理想的方式是，双手相对，舒服且牢固地抓牢物体。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尽可能伸长手指，并用手掌紧握，可以避免（减缓）手部的疲劳。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弯曲膝盖，用你的腿部力量站起来以提升物体（腿部肌肉是你全身最有力的）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保持背部挺直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起身时，头向后仰以保持脊椎拉直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ct val="75000"/>
                  <a:buFont typeface="Wingdings" panose="05000000000000000000" charset="0"/>
                  <a:buChar char="l"/>
                </a:pPr>
                <a:r>
                  <a: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过程中，必须：</a:t>
                </a:r>
                <a:endPara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732" y="6293"/>
              <a:ext cx="7798" cy="1062"/>
              <a:chOff x="2267" y="6653"/>
              <a:chExt cx="7798" cy="106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267" y="6653"/>
                <a:ext cx="2816" cy="531"/>
                <a:chOff x="4843" y="6102"/>
                <a:chExt cx="2816" cy="531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5278" y="6102"/>
                  <a:ext cx="238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保持手臂伸直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25" name="免费的模板下载：www.ainippt.com     _11"/>
                <p:cNvSpPr/>
                <p:nvPr/>
              </p:nvSpPr>
              <p:spPr bwMode="auto">
                <a:xfrm>
                  <a:off x="4843" y="6141"/>
                  <a:ext cx="454" cy="454"/>
                </a:xfrm>
                <a:custGeom>
                  <a:avLst/>
                  <a:gdLst>
                    <a:gd name="T0" fmla="*/ 25 w 423"/>
                    <a:gd name="T1" fmla="*/ 101 h 476"/>
                    <a:gd name="T2" fmla="*/ 186 w 423"/>
                    <a:gd name="T3" fmla="*/ 8 h 476"/>
                    <a:gd name="T4" fmla="*/ 237 w 423"/>
                    <a:gd name="T5" fmla="*/ 8 h 476"/>
                    <a:gd name="T6" fmla="*/ 397 w 423"/>
                    <a:gd name="T7" fmla="*/ 101 h 476"/>
                    <a:gd name="T8" fmla="*/ 423 w 423"/>
                    <a:gd name="T9" fmla="*/ 145 h 476"/>
                    <a:gd name="T10" fmla="*/ 423 w 423"/>
                    <a:gd name="T11" fmla="*/ 331 h 476"/>
                    <a:gd name="T12" fmla="*/ 398 w 423"/>
                    <a:gd name="T13" fmla="*/ 375 h 476"/>
                    <a:gd name="T14" fmla="*/ 237 w 423"/>
                    <a:gd name="T15" fmla="*/ 467 h 476"/>
                    <a:gd name="T16" fmla="*/ 186 w 423"/>
                    <a:gd name="T17" fmla="*/ 467 h 476"/>
                    <a:gd name="T18" fmla="*/ 105 w 423"/>
                    <a:gd name="T19" fmla="*/ 421 h 476"/>
                    <a:gd name="T20" fmla="*/ 25 w 423"/>
                    <a:gd name="T21" fmla="*/ 375 h 476"/>
                    <a:gd name="T22" fmla="*/ 0 w 423"/>
                    <a:gd name="T23" fmla="*/ 330 h 476"/>
                    <a:gd name="T24" fmla="*/ 0 w 423"/>
                    <a:gd name="T25" fmla="*/ 145 h 476"/>
                    <a:gd name="T26" fmla="*/ 25 w 423"/>
                    <a:gd name="T27" fmla="*/ 101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3" h="476">
                      <a:moveTo>
                        <a:pt x="25" y="101"/>
                      </a:moveTo>
                      <a:cubicBezTo>
                        <a:pt x="79" y="70"/>
                        <a:pt x="132" y="39"/>
                        <a:pt x="186" y="8"/>
                      </a:cubicBezTo>
                      <a:cubicBezTo>
                        <a:pt x="202" y="0"/>
                        <a:pt x="221" y="0"/>
                        <a:pt x="237" y="8"/>
                      </a:cubicBezTo>
                      <a:cubicBezTo>
                        <a:pt x="290" y="39"/>
                        <a:pt x="344" y="70"/>
                        <a:pt x="397" y="101"/>
                      </a:cubicBezTo>
                      <a:cubicBezTo>
                        <a:pt x="413" y="110"/>
                        <a:pt x="422" y="127"/>
                        <a:pt x="423" y="145"/>
                      </a:cubicBezTo>
                      <a:cubicBezTo>
                        <a:pt x="423" y="331"/>
                        <a:pt x="423" y="331"/>
                        <a:pt x="423" y="331"/>
                      </a:cubicBezTo>
                      <a:cubicBezTo>
                        <a:pt x="422" y="348"/>
                        <a:pt x="413" y="365"/>
                        <a:pt x="398" y="375"/>
                      </a:cubicBezTo>
                      <a:cubicBezTo>
                        <a:pt x="237" y="467"/>
                        <a:pt x="237" y="467"/>
                        <a:pt x="237" y="467"/>
                      </a:cubicBezTo>
                      <a:cubicBezTo>
                        <a:pt x="221" y="476"/>
                        <a:pt x="201" y="476"/>
                        <a:pt x="186" y="467"/>
                      </a:cubicBezTo>
                      <a:cubicBezTo>
                        <a:pt x="105" y="421"/>
                        <a:pt x="105" y="421"/>
                        <a:pt x="105" y="421"/>
                      </a:cubicBezTo>
                      <a:cubicBezTo>
                        <a:pt x="25" y="375"/>
                        <a:pt x="25" y="375"/>
                        <a:pt x="25" y="375"/>
                      </a:cubicBezTo>
                      <a:cubicBezTo>
                        <a:pt x="10" y="365"/>
                        <a:pt x="0" y="348"/>
                        <a:pt x="0" y="330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27"/>
                        <a:pt x="10" y="110"/>
                        <a:pt x="25" y="10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25400">
                  <a:noFill/>
                </a:ln>
                <a:effectLst>
                  <a:outerShdw blurRad="241300" dist="38100" dir="5400000" sx="90000" sy="-19000" rotWithShape="0">
                    <a:schemeClr val="tx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EFABC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altLang="zh-CN" sz="1400" b="1">
                    <a:solidFill>
                      <a:srgbClr val="FEFA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358" y="6654"/>
                <a:ext cx="2834" cy="530"/>
                <a:chOff x="5925" y="6691"/>
                <a:chExt cx="2834" cy="530"/>
              </a:xfrm>
            </p:grpSpPr>
            <p:sp>
              <p:nvSpPr>
                <p:cNvPr id="26" name="免费的模板下载：www.ainippt.com     _11"/>
                <p:cNvSpPr/>
                <p:nvPr/>
              </p:nvSpPr>
              <p:spPr bwMode="auto">
                <a:xfrm>
                  <a:off x="5925" y="6730"/>
                  <a:ext cx="454" cy="454"/>
                </a:xfrm>
                <a:custGeom>
                  <a:avLst/>
                  <a:gdLst>
                    <a:gd name="T0" fmla="*/ 25 w 423"/>
                    <a:gd name="T1" fmla="*/ 101 h 476"/>
                    <a:gd name="T2" fmla="*/ 186 w 423"/>
                    <a:gd name="T3" fmla="*/ 8 h 476"/>
                    <a:gd name="T4" fmla="*/ 237 w 423"/>
                    <a:gd name="T5" fmla="*/ 8 h 476"/>
                    <a:gd name="T6" fmla="*/ 397 w 423"/>
                    <a:gd name="T7" fmla="*/ 101 h 476"/>
                    <a:gd name="T8" fmla="*/ 423 w 423"/>
                    <a:gd name="T9" fmla="*/ 145 h 476"/>
                    <a:gd name="T10" fmla="*/ 423 w 423"/>
                    <a:gd name="T11" fmla="*/ 331 h 476"/>
                    <a:gd name="T12" fmla="*/ 398 w 423"/>
                    <a:gd name="T13" fmla="*/ 375 h 476"/>
                    <a:gd name="T14" fmla="*/ 237 w 423"/>
                    <a:gd name="T15" fmla="*/ 467 h 476"/>
                    <a:gd name="T16" fmla="*/ 186 w 423"/>
                    <a:gd name="T17" fmla="*/ 467 h 476"/>
                    <a:gd name="T18" fmla="*/ 105 w 423"/>
                    <a:gd name="T19" fmla="*/ 421 h 476"/>
                    <a:gd name="T20" fmla="*/ 25 w 423"/>
                    <a:gd name="T21" fmla="*/ 375 h 476"/>
                    <a:gd name="T22" fmla="*/ 0 w 423"/>
                    <a:gd name="T23" fmla="*/ 330 h 476"/>
                    <a:gd name="T24" fmla="*/ 0 w 423"/>
                    <a:gd name="T25" fmla="*/ 145 h 476"/>
                    <a:gd name="T26" fmla="*/ 25 w 423"/>
                    <a:gd name="T27" fmla="*/ 101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3" h="476">
                      <a:moveTo>
                        <a:pt x="25" y="101"/>
                      </a:moveTo>
                      <a:cubicBezTo>
                        <a:pt x="79" y="70"/>
                        <a:pt x="132" y="39"/>
                        <a:pt x="186" y="8"/>
                      </a:cubicBezTo>
                      <a:cubicBezTo>
                        <a:pt x="202" y="0"/>
                        <a:pt x="221" y="0"/>
                        <a:pt x="237" y="8"/>
                      </a:cubicBezTo>
                      <a:cubicBezTo>
                        <a:pt x="290" y="39"/>
                        <a:pt x="344" y="70"/>
                        <a:pt x="397" y="101"/>
                      </a:cubicBezTo>
                      <a:cubicBezTo>
                        <a:pt x="413" y="110"/>
                        <a:pt x="422" y="127"/>
                        <a:pt x="423" y="145"/>
                      </a:cubicBezTo>
                      <a:cubicBezTo>
                        <a:pt x="423" y="331"/>
                        <a:pt x="423" y="331"/>
                        <a:pt x="423" y="331"/>
                      </a:cubicBezTo>
                      <a:cubicBezTo>
                        <a:pt x="422" y="348"/>
                        <a:pt x="413" y="365"/>
                        <a:pt x="398" y="375"/>
                      </a:cubicBezTo>
                      <a:cubicBezTo>
                        <a:pt x="237" y="467"/>
                        <a:pt x="237" y="467"/>
                        <a:pt x="237" y="467"/>
                      </a:cubicBezTo>
                      <a:cubicBezTo>
                        <a:pt x="221" y="476"/>
                        <a:pt x="201" y="476"/>
                        <a:pt x="186" y="467"/>
                      </a:cubicBezTo>
                      <a:cubicBezTo>
                        <a:pt x="105" y="421"/>
                        <a:pt x="105" y="421"/>
                        <a:pt x="105" y="421"/>
                      </a:cubicBezTo>
                      <a:cubicBezTo>
                        <a:pt x="25" y="375"/>
                        <a:pt x="25" y="375"/>
                        <a:pt x="25" y="375"/>
                      </a:cubicBezTo>
                      <a:cubicBezTo>
                        <a:pt x="10" y="365"/>
                        <a:pt x="0" y="348"/>
                        <a:pt x="0" y="330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27"/>
                        <a:pt x="10" y="110"/>
                        <a:pt x="25" y="10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5400">
                  <a:noFill/>
                </a:ln>
                <a:effectLst>
                  <a:outerShdw blurRad="241300" dist="38100" dir="5400000" sx="90000" sy="-19000" rotWithShape="0">
                    <a:schemeClr val="tx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EFABC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en-US" altLang="zh-CN" sz="1400" b="1">
                    <a:solidFill>
                      <a:srgbClr val="FEFA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379" y="6691"/>
                  <a:ext cx="238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肘部紧靠身体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36" y="7185"/>
                <a:ext cx="3515" cy="531"/>
                <a:chOff x="4843" y="7611"/>
                <a:chExt cx="3515" cy="531"/>
              </a:xfrm>
            </p:grpSpPr>
            <p:sp>
              <p:nvSpPr>
                <p:cNvPr id="28" name="免费的模板下载：www.ainippt.com     _11"/>
                <p:cNvSpPr/>
                <p:nvPr/>
              </p:nvSpPr>
              <p:spPr bwMode="auto">
                <a:xfrm>
                  <a:off x="4843" y="7650"/>
                  <a:ext cx="454" cy="454"/>
                </a:xfrm>
                <a:custGeom>
                  <a:avLst/>
                  <a:gdLst>
                    <a:gd name="T0" fmla="*/ 25 w 423"/>
                    <a:gd name="T1" fmla="*/ 101 h 476"/>
                    <a:gd name="T2" fmla="*/ 186 w 423"/>
                    <a:gd name="T3" fmla="*/ 8 h 476"/>
                    <a:gd name="T4" fmla="*/ 237 w 423"/>
                    <a:gd name="T5" fmla="*/ 8 h 476"/>
                    <a:gd name="T6" fmla="*/ 397 w 423"/>
                    <a:gd name="T7" fmla="*/ 101 h 476"/>
                    <a:gd name="T8" fmla="*/ 423 w 423"/>
                    <a:gd name="T9" fmla="*/ 145 h 476"/>
                    <a:gd name="T10" fmla="*/ 423 w 423"/>
                    <a:gd name="T11" fmla="*/ 331 h 476"/>
                    <a:gd name="T12" fmla="*/ 398 w 423"/>
                    <a:gd name="T13" fmla="*/ 375 h 476"/>
                    <a:gd name="T14" fmla="*/ 237 w 423"/>
                    <a:gd name="T15" fmla="*/ 467 h 476"/>
                    <a:gd name="T16" fmla="*/ 186 w 423"/>
                    <a:gd name="T17" fmla="*/ 467 h 476"/>
                    <a:gd name="T18" fmla="*/ 105 w 423"/>
                    <a:gd name="T19" fmla="*/ 421 h 476"/>
                    <a:gd name="T20" fmla="*/ 25 w 423"/>
                    <a:gd name="T21" fmla="*/ 375 h 476"/>
                    <a:gd name="T22" fmla="*/ 0 w 423"/>
                    <a:gd name="T23" fmla="*/ 330 h 476"/>
                    <a:gd name="T24" fmla="*/ 0 w 423"/>
                    <a:gd name="T25" fmla="*/ 145 h 476"/>
                    <a:gd name="T26" fmla="*/ 25 w 423"/>
                    <a:gd name="T27" fmla="*/ 101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3" h="476">
                      <a:moveTo>
                        <a:pt x="25" y="101"/>
                      </a:moveTo>
                      <a:cubicBezTo>
                        <a:pt x="79" y="70"/>
                        <a:pt x="132" y="39"/>
                        <a:pt x="186" y="8"/>
                      </a:cubicBezTo>
                      <a:cubicBezTo>
                        <a:pt x="202" y="0"/>
                        <a:pt x="221" y="0"/>
                        <a:pt x="237" y="8"/>
                      </a:cubicBezTo>
                      <a:cubicBezTo>
                        <a:pt x="290" y="39"/>
                        <a:pt x="344" y="70"/>
                        <a:pt x="397" y="101"/>
                      </a:cubicBezTo>
                      <a:cubicBezTo>
                        <a:pt x="413" y="110"/>
                        <a:pt x="422" y="127"/>
                        <a:pt x="423" y="145"/>
                      </a:cubicBezTo>
                      <a:cubicBezTo>
                        <a:pt x="423" y="331"/>
                        <a:pt x="423" y="331"/>
                        <a:pt x="423" y="331"/>
                      </a:cubicBezTo>
                      <a:cubicBezTo>
                        <a:pt x="422" y="348"/>
                        <a:pt x="413" y="365"/>
                        <a:pt x="398" y="375"/>
                      </a:cubicBezTo>
                      <a:cubicBezTo>
                        <a:pt x="237" y="467"/>
                        <a:pt x="237" y="467"/>
                        <a:pt x="237" y="467"/>
                      </a:cubicBezTo>
                      <a:cubicBezTo>
                        <a:pt x="221" y="476"/>
                        <a:pt x="201" y="476"/>
                        <a:pt x="186" y="467"/>
                      </a:cubicBezTo>
                      <a:cubicBezTo>
                        <a:pt x="105" y="421"/>
                        <a:pt x="105" y="421"/>
                        <a:pt x="105" y="421"/>
                      </a:cubicBezTo>
                      <a:cubicBezTo>
                        <a:pt x="25" y="375"/>
                        <a:pt x="25" y="375"/>
                        <a:pt x="25" y="375"/>
                      </a:cubicBezTo>
                      <a:cubicBezTo>
                        <a:pt x="10" y="365"/>
                        <a:pt x="0" y="348"/>
                        <a:pt x="0" y="330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27"/>
                        <a:pt x="10" y="110"/>
                        <a:pt x="25" y="10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5400">
                  <a:noFill/>
                </a:ln>
                <a:effectLst>
                  <a:outerShdw blurRad="241300" dist="38100" dir="5400000" sx="90000" sy="-19000" rotWithShape="0">
                    <a:schemeClr val="tx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EFABC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en-US" altLang="zh-CN" sz="1400" b="1">
                    <a:solidFill>
                      <a:srgbClr val="FEFA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5297" y="7611"/>
                  <a:ext cx="306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途中尽量不要换手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6551" y="7184"/>
                <a:ext cx="3514" cy="530"/>
                <a:chOff x="9294" y="8232"/>
                <a:chExt cx="3514" cy="530"/>
              </a:xfrm>
            </p:grpSpPr>
            <p:sp>
              <p:nvSpPr>
                <p:cNvPr id="27" name="免费的模板下载：www.ainippt.com     _11"/>
                <p:cNvSpPr/>
                <p:nvPr/>
              </p:nvSpPr>
              <p:spPr bwMode="auto">
                <a:xfrm>
                  <a:off x="9294" y="8271"/>
                  <a:ext cx="454" cy="454"/>
                </a:xfrm>
                <a:custGeom>
                  <a:avLst/>
                  <a:gdLst>
                    <a:gd name="T0" fmla="*/ 25 w 423"/>
                    <a:gd name="T1" fmla="*/ 101 h 476"/>
                    <a:gd name="T2" fmla="*/ 186 w 423"/>
                    <a:gd name="T3" fmla="*/ 8 h 476"/>
                    <a:gd name="T4" fmla="*/ 237 w 423"/>
                    <a:gd name="T5" fmla="*/ 8 h 476"/>
                    <a:gd name="T6" fmla="*/ 397 w 423"/>
                    <a:gd name="T7" fmla="*/ 101 h 476"/>
                    <a:gd name="T8" fmla="*/ 423 w 423"/>
                    <a:gd name="T9" fmla="*/ 145 h 476"/>
                    <a:gd name="T10" fmla="*/ 423 w 423"/>
                    <a:gd name="T11" fmla="*/ 331 h 476"/>
                    <a:gd name="T12" fmla="*/ 398 w 423"/>
                    <a:gd name="T13" fmla="*/ 375 h 476"/>
                    <a:gd name="T14" fmla="*/ 237 w 423"/>
                    <a:gd name="T15" fmla="*/ 467 h 476"/>
                    <a:gd name="T16" fmla="*/ 186 w 423"/>
                    <a:gd name="T17" fmla="*/ 467 h 476"/>
                    <a:gd name="T18" fmla="*/ 105 w 423"/>
                    <a:gd name="T19" fmla="*/ 421 h 476"/>
                    <a:gd name="T20" fmla="*/ 25 w 423"/>
                    <a:gd name="T21" fmla="*/ 375 h 476"/>
                    <a:gd name="T22" fmla="*/ 0 w 423"/>
                    <a:gd name="T23" fmla="*/ 330 h 476"/>
                    <a:gd name="T24" fmla="*/ 0 w 423"/>
                    <a:gd name="T25" fmla="*/ 145 h 476"/>
                    <a:gd name="T26" fmla="*/ 25 w 423"/>
                    <a:gd name="T27" fmla="*/ 101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3" h="476">
                      <a:moveTo>
                        <a:pt x="25" y="101"/>
                      </a:moveTo>
                      <a:cubicBezTo>
                        <a:pt x="79" y="70"/>
                        <a:pt x="132" y="39"/>
                        <a:pt x="186" y="8"/>
                      </a:cubicBezTo>
                      <a:cubicBezTo>
                        <a:pt x="202" y="0"/>
                        <a:pt x="221" y="0"/>
                        <a:pt x="237" y="8"/>
                      </a:cubicBezTo>
                      <a:cubicBezTo>
                        <a:pt x="290" y="39"/>
                        <a:pt x="344" y="70"/>
                        <a:pt x="397" y="101"/>
                      </a:cubicBezTo>
                      <a:cubicBezTo>
                        <a:pt x="413" y="110"/>
                        <a:pt x="422" y="127"/>
                        <a:pt x="423" y="145"/>
                      </a:cubicBezTo>
                      <a:cubicBezTo>
                        <a:pt x="423" y="331"/>
                        <a:pt x="423" y="331"/>
                        <a:pt x="423" y="331"/>
                      </a:cubicBezTo>
                      <a:cubicBezTo>
                        <a:pt x="422" y="348"/>
                        <a:pt x="413" y="365"/>
                        <a:pt x="398" y="375"/>
                      </a:cubicBezTo>
                      <a:cubicBezTo>
                        <a:pt x="237" y="467"/>
                        <a:pt x="237" y="467"/>
                        <a:pt x="237" y="467"/>
                      </a:cubicBezTo>
                      <a:cubicBezTo>
                        <a:pt x="221" y="476"/>
                        <a:pt x="201" y="476"/>
                        <a:pt x="186" y="467"/>
                      </a:cubicBezTo>
                      <a:cubicBezTo>
                        <a:pt x="105" y="421"/>
                        <a:pt x="105" y="421"/>
                        <a:pt x="105" y="421"/>
                      </a:cubicBezTo>
                      <a:cubicBezTo>
                        <a:pt x="25" y="375"/>
                        <a:pt x="25" y="375"/>
                        <a:pt x="25" y="375"/>
                      </a:cubicBezTo>
                      <a:cubicBezTo>
                        <a:pt x="10" y="365"/>
                        <a:pt x="0" y="348"/>
                        <a:pt x="0" y="330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27"/>
                        <a:pt x="10" y="110"/>
                        <a:pt x="25" y="10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25400">
                  <a:noFill/>
                </a:ln>
                <a:effectLst>
                  <a:outerShdw blurRad="241300" dist="38100" dir="5400000" sx="90000" sy="-19000" rotWithShape="0">
                    <a:schemeClr val="tx1">
                      <a:alpha val="1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EFABC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  <a:endParaRPr lang="en-US" altLang="zh-CN" sz="1400" b="1">
                    <a:solidFill>
                      <a:srgbClr val="FEFAB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9748" y="8232"/>
                  <a:ext cx="3061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600" spc="1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面对物品放置地点</a:t>
                  </a:r>
                  <a:endParaRPr lang="zh-CN" altLang="en-US" sz="1600" spc="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33" y="666750"/>
            <a:ext cx="1511935" cy="501015"/>
            <a:chOff x="3476" y="2024"/>
            <a:chExt cx="2381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2381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滑、绊、跌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238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564958" y="1796415"/>
            <a:ext cx="6012815" cy="588010"/>
            <a:chOff x="4218" y="2169"/>
            <a:chExt cx="9469" cy="926"/>
          </a:xfrm>
        </p:grpSpPr>
        <p:sp>
          <p:nvSpPr>
            <p:cNvPr id="2" name="AutoShape 8"/>
            <p:cNvSpPr/>
            <p:nvPr/>
          </p:nvSpPr>
          <p:spPr bwMode="auto">
            <a:xfrm>
              <a:off x="7355" y="2169"/>
              <a:ext cx="6332" cy="927"/>
            </a:xfrm>
            <a:prstGeom prst="roundRect">
              <a:avLst>
                <a:gd name="adj" fmla="val 18519"/>
              </a:avLst>
            </a:prstGeom>
            <a:noFill/>
            <a:ln w="63500" cap="flat">
              <a:solidFill>
                <a:srgbClr val="595959">
                  <a:alpha val="8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1217295">
                <a:buFontTx/>
                <a:buNone/>
                <a:defRPr/>
              </a:pP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3" name="图片 6" descr="未标题-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" y="2329"/>
              <a:ext cx="109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组合 40"/>
            <p:cNvGrpSpPr/>
            <p:nvPr/>
          </p:nvGrpSpPr>
          <p:grpSpPr>
            <a:xfrm>
              <a:off x="4218" y="2169"/>
              <a:ext cx="1416" cy="926"/>
              <a:chOff x="4608" y="2169"/>
              <a:chExt cx="1416" cy="926"/>
            </a:xfrm>
          </p:grpSpPr>
          <p:sp>
            <p:nvSpPr>
              <p:cNvPr id="15" name="AutoShape 3"/>
              <p:cNvSpPr>
                <a:spLocks noChangeArrowheads="1"/>
              </p:cNvSpPr>
              <p:nvPr/>
            </p:nvSpPr>
            <p:spPr bwMode="auto">
              <a:xfrm>
                <a:off x="4608" y="2169"/>
                <a:ext cx="1417" cy="927"/>
              </a:xfrm>
              <a:prstGeom prst="roundRect">
                <a:avLst>
                  <a:gd name="adj" fmla="val 18519"/>
                </a:avLst>
              </a:prstGeom>
              <a:solidFill>
                <a:srgbClr val="595959"/>
              </a:solidFill>
              <a:ln w="63500">
                <a:solidFill>
                  <a:srgbClr val="595959">
                    <a:alpha val="84999"/>
                  </a:srgbClr>
                </a:solidFill>
                <a:miter lim="800000"/>
              </a:ln>
              <a:effectLst>
                <a:outerShdw blurRad="63500" dist="126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1217295">
                  <a:defRPr/>
                </a:pPr>
                <a:endParaRPr lang="en-US" altLang="zh-CN" sz="2700" b="1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omic Sans MS" panose="030F0702030302020204" pitchFamily="66" charset="0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693" y="2367"/>
                <a:ext cx="1247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滑  倒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7393" y="2169"/>
              <a:ext cx="6295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在办公室里，滑倒通常是由硬表面上易滑的物体引起的（比如走道上的地毯）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65275" y="2907665"/>
            <a:ext cx="6013450" cy="590550"/>
            <a:chOff x="4219" y="3349"/>
            <a:chExt cx="9470" cy="930"/>
          </a:xfrm>
        </p:grpSpPr>
        <p:sp>
          <p:nvSpPr>
            <p:cNvPr id="6" name="AutoShape 9"/>
            <p:cNvSpPr/>
            <p:nvPr/>
          </p:nvSpPr>
          <p:spPr bwMode="auto">
            <a:xfrm>
              <a:off x="7355" y="3349"/>
              <a:ext cx="6334" cy="930"/>
            </a:xfrm>
            <a:prstGeom prst="roundRect">
              <a:avLst>
                <a:gd name="adj" fmla="val 18519"/>
              </a:avLst>
            </a:prstGeom>
            <a:noFill/>
            <a:ln w="63500" cap="flat">
              <a:solidFill>
                <a:srgbClr val="FFC000">
                  <a:alpha val="8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1217295">
                <a:buFontTx/>
                <a:buNone/>
                <a:defRPr/>
              </a:pPr>
              <a:endPara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38" name="图片 6" descr="未标题-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" y="3510"/>
              <a:ext cx="109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组合 41"/>
            <p:cNvGrpSpPr/>
            <p:nvPr/>
          </p:nvGrpSpPr>
          <p:grpSpPr>
            <a:xfrm>
              <a:off x="4219" y="3353"/>
              <a:ext cx="1417" cy="927"/>
              <a:chOff x="4608" y="2169"/>
              <a:chExt cx="1417" cy="927"/>
            </a:xfrm>
          </p:grpSpPr>
          <p:sp>
            <p:nvSpPr>
              <p:cNvPr id="43" name="AutoShape 3"/>
              <p:cNvSpPr>
                <a:spLocks noChangeArrowheads="1"/>
              </p:cNvSpPr>
              <p:nvPr/>
            </p:nvSpPr>
            <p:spPr bwMode="auto">
              <a:xfrm>
                <a:off x="4608" y="2169"/>
                <a:ext cx="1417" cy="927"/>
              </a:xfrm>
              <a:prstGeom prst="roundRect">
                <a:avLst>
                  <a:gd name="adj" fmla="val 18519"/>
                </a:avLst>
              </a:prstGeom>
              <a:solidFill>
                <a:srgbClr val="FFC000"/>
              </a:solidFill>
              <a:ln w="63500">
                <a:solidFill>
                  <a:srgbClr val="FFC000">
                    <a:alpha val="84999"/>
                  </a:srgbClr>
                </a:solidFill>
                <a:miter lim="800000"/>
              </a:ln>
              <a:effectLst>
                <a:outerShdw blurRad="63500" dist="126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1217295">
                  <a:defRPr/>
                </a:pPr>
                <a:endParaRPr lang="en-US" altLang="zh-CN" sz="2700" b="1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omic Sans MS" panose="030F0702030302020204" pitchFamily="66" charset="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693" y="2367"/>
                <a:ext cx="1247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绊  倒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7393" y="3361"/>
              <a:ext cx="6295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绊倒在办公室很常见，通常有物体放置不当所引起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65275" y="3973195"/>
            <a:ext cx="6013450" cy="589915"/>
            <a:chOff x="4218" y="4532"/>
            <a:chExt cx="9470" cy="929"/>
          </a:xfrm>
        </p:grpSpPr>
        <p:sp>
          <p:nvSpPr>
            <p:cNvPr id="7" name="AutoShape 10"/>
            <p:cNvSpPr/>
            <p:nvPr/>
          </p:nvSpPr>
          <p:spPr bwMode="auto">
            <a:xfrm>
              <a:off x="7393" y="4532"/>
              <a:ext cx="6295" cy="928"/>
            </a:xfrm>
            <a:prstGeom prst="roundRect">
              <a:avLst>
                <a:gd name="adj" fmla="val 18519"/>
              </a:avLst>
            </a:prstGeom>
            <a:noFill/>
            <a:ln w="63500" cap="flat">
              <a:solidFill>
                <a:srgbClr val="595959">
                  <a:alpha val="8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defTabSz="1217930"/>
              <a:endParaRPr lang="zh-CN" altLang="en-US" sz="12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39" name="图片 6" descr="未标题-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" y="4692"/>
              <a:ext cx="109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组合 44"/>
            <p:cNvGrpSpPr/>
            <p:nvPr/>
          </p:nvGrpSpPr>
          <p:grpSpPr>
            <a:xfrm>
              <a:off x="4218" y="4534"/>
              <a:ext cx="1417" cy="927"/>
              <a:chOff x="4608" y="2169"/>
              <a:chExt cx="1417" cy="927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4608" y="2169"/>
                <a:ext cx="1417" cy="927"/>
              </a:xfrm>
              <a:prstGeom prst="roundRect">
                <a:avLst>
                  <a:gd name="adj" fmla="val 18519"/>
                </a:avLst>
              </a:prstGeom>
              <a:solidFill>
                <a:srgbClr val="595959"/>
              </a:solidFill>
              <a:ln w="63500">
                <a:solidFill>
                  <a:srgbClr val="595959">
                    <a:alpha val="84999"/>
                  </a:srgbClr>
                </a:solidFill>
                <a:miter lim="800000"/>
              </a:ln>
              <a:effectLst>
                <a:outerShdw blurRad="63500" dist="126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1217295">
                  <a:defRPr/>
                </a:pPr>
                <a:endParaRPr lang="en-US" altLang="zh-CN" sz="2700" b="1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omic Sans MS" panose="030F0702030302020204" pitchFamily="66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693" y="2367"/>
                <a:ext cx="1247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spc="100" dirty="0" smtClean="0">
                    <a:solidFill>
                      <a:schemeClr val="bg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跌  倒</a:t>
                </a:r>
                <a:endPara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7393" y="4542"/>
              <a:ext cx="6295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如果使用不合适的楼梯或登高工具，或者站在椅子、台子上，都可能导致跌倒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33" y="666750"/>
            <a:ext cx="1511935" cy="501015"/>
            <a:chOff x="3476" y="2024"/>
            <a:chExt cx="2381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2381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b="1" spc="2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滑、绊、跌</a:t>
              </a:r>
              <a:endParaRPr b="1" spc="2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2381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1088073" y="1768475"/>
            <a:ext cx="6967855" cy="2586355"/>
            <a:chOff x="1714" y="2620"/>
            <a:chExt cx="10973" cy="4073"/>
          </a:xfrm>
        </p:grpSpPr>
        <p:sp>
          <p:nvSpPr>
            <p:cNvPr id="9" name="文本框 8"/>
            <p:cNvSpPr txBox="1"/>
            <p:nvPr/>
          </p:nvSpPr>
          <p:spPr>
            <a:xfrm>
              <a:off x="9557" y="5775"/>
              <a:ext cx="272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注意隐蔽的物件（橱柜内、顶）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4345" y="2760"/>
              <a:ext cx="3685" cy="3685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75524" tIns="37762" rIns="75524" bIns="37762"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095" y="3842"/>
              <a:ext cx="567" cy="567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2" rIns="91445" bIns="45722" rtlCol="0" anchor="ctr"/>
            <a:lstStyle/>
            <a:p>
              <a:pPr algn="ctr"/>
              <a:endParaRPr lang="zh-CN" altLang="en-US" sz="13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6472" y="2760"/>
              <a:ext cx="3685" cy="3685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75524" tIns="37762" rIns="75524" bIns="37762"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6323" y="3533"/>
              <a:ext cx="2194" cy="2187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2" rIns="91445" bIns="45722" rtlCol="0" anchor="ctr"/>
            <a:lstStyle/>
            <a:p>
              <a:pPr algn="ctr" defTabSz="1218565"/>
              <a:endPara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70" y="3978"/>
              <a:ext cx="170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pc="100" dirty="0" smtClean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避免事故和伤害的黄金法则</a:t>
              </a:r>
              <a:endParaRPr lang="zh-CN" altLang="en-US" sz="1600" b="1" spc="1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845" y="2796"/>
              <a:ext cx="566" cy="566"/>
              <a:chOff x="4815" y="2871"/>
              <a:chExt cx="566" cy="566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auto">
              <a:xfrm>
                <a:off x="4815" y="2871"/>
                <a:ext cx="567" cy="567"/>
              </a:xfrm>
              <a:prstGeom prst="ellipse">
                <a:avLst/>
              </a:prstGeom>
              <a:solidFill>
                <a:srgbClr val="59595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4815" y="2913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4095" y="3884"/>
              <a:ext cx="56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095" y="4958"/>
              <a:ext cx="566" cy="566"/>
              <a:chOff x="4095" y="5108"/>
              <a:chExt cx="566" cy="566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4095" y="5108"/>
                <a:ext cx="567" cy="567"/>
              </a:xfrm>
              <a:prstGeom prst="ellipse">
                <a:avLst/>
              </a:prstGeom>
              <a:solidFill>
                <a:srgbClr val="59595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4095" y="5150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4995" y="5921"/>
              <a:ext cx="566" cy="566"/>
              <a:chOff x="4860" y="5921"/>
              <a:chExt cx="566" cy="566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4860" y="5921"/>
                <a:ext cx="567" cy="567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860" y="5963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9050" y="2796"/>
              <a:ext cx="566" cy="566"/>
              <a:chOff x="9020" y="2871"/>
              <a:chExt cx="566" cy="566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 flipH="1">
                <a:off x="9020" y="2871"/>
                <a:ext cx="567" cy="567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9020" y="2913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9785" y="3842"/>
              <a:ext cx="566" cy="566"/>
              <a:chOff x="9785" y="3842"/>
              <a:chExt cx="566" cy="566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 flipH="1">
                <a:off x="9785" y="3842"/>
                <a:ext cx="567" cy="567"/>
              </a:xfrm>
              <a:prstGeom prst="ellipse">
                <a:avLst/>
              </a:prstGeom>
              <a:solidFill>
                <a:srgbClr val="59595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9785" y="3884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9740" y="4958"/>
              <a:ext cx="566" cy="566"/>
              <a:chOff x="9740" y="5108"/>
              <a:chExt cx="566" cy="566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flipH="1">
                <a:off x="9740" y="5108"/>
                <a:ext cx="567" cy="567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9740" y="5150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8990" y="5951"/>
              <a:ext cx="566" cy="566"/>
              <a:chOff x="8990" y="5951"/>
              <a:chExt cx="566" cy="566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auto">
              <a:xfrm flipH="1">
                <a:off x="8990" y="5951"/>
                <a:ext cx="567" cy="567"/>
              </a:xfrm>
              <a:prstGeom prst="ellipse">
                <a:avLst/>
              </a:prstGeom>
              <a:solidFill>
                <a:srgbClr val="59595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2" rIns="91445" bIns="45722" rtlCol="0" anchor="ctr"/>
              <a:lstStyle/>
              <a:p>
                <a:pPr algn="ctr"/>
                <a:endParaRPr lang="zh-CN" altLang="en-US" sz="135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8990" y="5993"/>
                <a:ext cx="567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10307" y="4782"/>
              <a:ext cx="238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不要过度探身（在梯子上）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0352" y="3642"/>
              <a:ext cx="204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不要站在摇晃的物体上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557" y="2796"/>
              <a:ext cx="2041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鞋子要合适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294" y="5939"/>
              <a:ext cx="1701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不要奔跑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714" y="4782"/>
              <a:ext cx="238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在潮湿易滑地方设立标识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054" y="3836"/>
              <a:ext cx="2041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注意障碍物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804" y="2620"/>
              <a:ext cx="2041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注意破损的地毯和地板</a:t>
              </a:r>
              <a:endParaRPr lang="zh-CN" altLang="en-US" sz="16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SPECIAL_SOURCE" val="bdnull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3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4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WPS 演示</Application>
  <PresentationFormat>全屏显示(16:9)</PresentationFormat>
  <Paragraphs>260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微软雅黑 Light</vt:lpstr>
      <vt:lpstr>Times New Roman</vt:lpstr>
      <vt:lpstr>Comic Sans MS</vt:lpstr>
      <vt:lpstr>Calibri</vt:lpstr>
      <vt:lpstr>Arial Unicode MS</vt:lpstr>
      <vt:lpstr>Calibri Light</vt:lpstr>
      <vt:lpstr>楷体</vt:lpstr>
      <vt:lpstr>汉仪旗黑-85S</vt:lpstr>
      <vt:lpstr>黑体</vt:lpstr>
      <vt:lpstr>1_自定义设计方案</vt:lpstr>
      <vt:lpstr>9_自定义设计方案</vt:lpstr>
      <vt:lpstr>8_自定义设计方案</vt:lpstr>
      <vt:lpstr>7_自定义设计方案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little fairy</cp:lastModifiedBy>
  <cp:revision>5</cp:revision>
  <dcterms:created xsi:type="dcterms:W3CDTF">2018-06-08T06:52:00Z</dcterms:created>
  <dcterms:modified xsi:type="dcterms:W3CDTF">2024-01-22T07:07:44Z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F21B0C96678B461B972A9529DF61CAD1_13</vt:lpwstr>
  </property>
</Properties>
</file>