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Lst>
  <p:notesMasterIdLst>
    <p:notesMasterId r:id="rId89"/>
  </p:notesMasterIdLst>
  <p:sldIdLst>
    <p:sldId id="362" r:id="rId4"/>
    <p:sldId id="445"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 id="319" r:id="rId47"/>
    <p:sldId id="320" r:id="rId48"/>
    <p:sldId id="321" r:id="rId49"/>
    <p:sldId id="322" r:id="rId50"/>
    <p:sldId id="323" r:id="rId51"/>
    <p:sldId id="324" r:id="rId52"/>
    <p:sldId id="325" r:id="rId53"/>
    <p:sldId id="326" r:id="rId54"/>
    <p:sldId id="327" r:id="rId55"/>
    <p:sldId id="328" r:id="rId56"/>
    <p:sldId id="329" r:id="rId57"/>
    <p:sldId id="330" r:id="rId58"/>
    <p:sldId id="331" r:id="rId59"/>
    <p:sldId id="332" r:id="rId60"/>
    <p:sldId id="333" r:id="rId61"/>
    <p:sldId id="334" r:id="rId62"/>
    <p:sldId id="335" r:id="rId63"/>
    <p:sldId id="336" r:id="rId64"/>
    <p:sldId id="337" r:id="rId65"/>
    <p:sldId id="338" r:id="rId66"/>
    <p:sldId id="339" r:id="rId67"/>
    <p:sldId id="340" r:id="rId68"/>
    <p:sldId id="341" r:id="rId69"/>
    <p:sldId id="342" r:id="rId70"/>
    <p:sldId id="343" r:id="rId71"/>
    <p:sldId id="344" r:id="rId72"/>
    <p:sldId id="345" r:id="rId73"/>
    <p:sldId id="346" r:id="rId74"/>
    <p:sldId id="347" r:id="rId75"/>
    <p:sldId id="348" r:id="rId76"/>
    <p:sldId id="349" r:id="rId77"/>
    <p:sldId id="350" r:id="rId78"/>
    <p:sldId id="351" r:id="rId79"/>
    <p:sldId id="352" r:id="rId80"/>
    <p:sldId id="353" r:id="rId81"/>
    <p:sldId id="354" r:id="rId82"/>
    <p:sldId id="355" r:id="rId83"/>
    <p:sldId id="356" r:id="rId84"/>
    <p:sldId id="357" r:id="rId85"/>
    <p:sldId id="358" r:id="rId86"/>
    <p:sldId id="359" r:id="rId87"/>
    <p:sldId id="447" r:id="rId88"/>
  </p:sldIdLst>
  <p:sldSz cx="10693400" cy="7562850"/>
  <p:notesSz cx="10693400" cy="7562850"/>
  <p:custDataLst>
    <p:tags r:id="rId94"/>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幸云" initials="阮"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536" y="-8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4" Type="http://schemas.openxmlformats.org/officeDocument/2006/relationships/tags" Target="tags/tag111.xml"/><Relationship Id="rId93" Type="http://schemas.openxmlformats.org/officeDocument/2006/relationships/commentAuthors" Target="commentAuthors.xml"/><Relationship Id="rId92" Type="http://schemas.openxmlformats.org/officeDocument/2006/relationships/tableStyles" Target="tableStyles.xml"/><Relationship Id="rId91" Type="http://schemas.openxmlformats.org/officeDocument/2006/relationships/viewProps" Target="viewProps.xml"/><Relationship Id="rId90" Type="http://schemas.openxmlformats.org/officeDocument/2006/relationships/presProps" Target="presProps.xml"/><Relationship Id="rId9" Type="http://schemas.openxmlformats.org/officeDocument/2006/relationships/slide" Target="slides/slide6.xml"/><Relationship Id="rId89" Type="http://schemas.openxmlformats.org/officeDocument/2006/relationships/notesMaster" Target="notesMasters/notesMaster1.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7225306" cy="31384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9444619" y="0"/>
            <a:ext cx="7225306" cy="31384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460359" y="781888"/>
            <a:ext cx="3753064" cy="2111099"/>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667378" y="3010270"/>
            <a:ext cx="13339026" cy="246294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5941266"/>
            <a:ext cx="7225306" cy="31384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9444619" y="5941266"/>
            <a:ext cx="7225306" cy="31384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image" Target="../media/image5.png"/><Relationship Id="rId6" Type="http://schemas.openxmlformats.org/officeDocument/2006/relationships/tags" Target="../tags/tag16.xml"/><Relationship Id="rId5" Type="http://schemas.openxmlformats.org/officeDocument/2006/relationships/image" Target="../media/image4.png"/><Relationship Id="rId4" Type="http://schemas.openxmlformats.org/officeDocument/2006/relationships/tags" Target="../tags/tag15.xml"/><Relationship Id="rId3" Type="http://schemas.openxmlformats.org/officeDocument/2006/relationships/image" Target="../media/image6.png"/><Relationship Id="rId2" Type="http://schemas.openxmlformats.org/officeDocument/2006/relationships/tags" Target="../tags/tag1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20.xml"/><Relationship Id="rId3" Type="http://schemas.openxmlformats.org/officeDocument/2006/relationships/image" Target="../media/image4.png"/><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22.xml"/><Relationship Id="rId3" Type="http://schemas.openxmlformats.org/officeDocument/2006/relationships/image" Target="../media/image4.png"/><Relationship Id="rId2" Type="http://schemas.openxmlformats.org/officeDocument/2006/relationships/tags" Target="../tags/tag21.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5" Type="http://schemas.openxmlformats.org/officeDocument/2006/relationships/image" Target="../media/image4.png"/><Relationship Id="rId4" Type="http://schemas.openxmlformats.org/officeDocument/2006/relationships/tags" Target="../tags/tag24.xml"/><Relationship Id="rId3" Type="http://schemas.openxmlformats.org/officeDocument/2006/relationships/image" Target="../media/image7.png"/><Relationship Id="rId2" Type="http://schemas.openxmlformats.org/officeDocument/2006/relationships/tags" Target="../tags/tag23.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26.xml"/><Relationship Id="rId3" Type="http://schemas.openxmlformats.org/officeDocument/2006/relationships/image" Target="../media/image4.png"/><Relationship Id="rId2" Type="http://schemas.openxmlformats.org/officeDocument/2006/relationships/tags" Target="../tags/tag2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28.xml"/><Relationship Id="rId3" Type="http://schemas.openxmlformats.org/officeDocument/2006/relationships/image" Target="../media/image4.png"/><Relationship Id="rId2" Type="http://schemas.openxmlformats.org/officeDocument/2006/relationships/tags" Target="../tags/tag2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30.xml"/><Relationship Id="rId3" Type="http://schemas.openxmlformats.org/officeDocument/2006/relationships/image" Target="../media/image4.png"/><Relationship Id="rId2" Type="http://schemas.openxmlformats.org/officeDocument/2006/relationships/tags" Target="../tags/tag2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32.xml"/><Relationship Id="rId3" Type="http://schemas.openxmlformats.org/officeDocument/2006/relationships/image" Target="../media/image3.png"/><Relationship Id="rId2" Type="http://schemas.openxmlformats.org/officeDocument/2006/relationships/tags" Target="../tags/tag3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38.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image" Target="../media/image5.png"/><Relationship Id="rId4" Type="http://schemas.openxmlformats.org/officeDocument/2006/relationships/tags" Target="../tags/tag34.xml"/><Relationship Id="rId3" Type="http://schemas.openxmlformats.org/officeDocument/2006/relationships/image" Target="../media/image4.png"/><Relationship Id="rId2" Type="http://schemas.openxmlformats.org/officeDocument/2006/relationships/tags" Target="../tags/tag3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44.xml"/><Relationship Id="rId8" Type="http://schemas.openxmlformats.org/officeDocument/2006/relationships/tags" Target="../tags/tag43.xml"/><Relationship Id="rId7" Type="http://schemas.openxmlformats.org/officeDocument/2006/relationships/tags" Target="../tags/tag42.xml"/><Relationship Id="rId6" Type="http://schemas.openxmlformats.org/officeDocument/2006/relationships/image" Target="../media/image5.png"/><Relationship Id="rId5" Type="http://schemas.openxmlformats.org/officeDocument/2006/relationships/tags" Target="../tags/tag41.xml"/><Relationship Id="rId4" Type="http://schemas.openxmlformats.org/officeDocument/2006/relationships/image" Target="../media/image4.png"/><Relationship Id="rId3" Type="http://schemas.openxmlformats.org/officeDocument/2006/relationships/tags" Target="../tags/tag40.xml"/><Relationship Id="rId2" Type="http://schemas.openxmlformats.org/officeDocument/2006/relationships/tags" Target="../tags/tag39.xml"/><Relationship Id="rId11" Type="http://schemas.openxmlformats.org/officeDocument/2006/relationships/tags" Target="../tags/tag46.xml"/><Relationship Id="rId10" Type="http://schemas.openxmlformats.org/officeDocument/2006/relationships/tags" Target="../tags/tag45.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image" Target="../media/image5.png"/><Relationship Id="rId5" Type="http://schemas.openxmlformats.org/officeDocument/2006/relationships/tags" Target="../tags/tag49.xml"/><Relationship Id="rId4" Type="http://schemas.openxmlformats.org/officeDocument/2006/relationships/image" Target="../media/image4.png"/><Relationship Id="rId3" Type="http://schemas.openxmlformats.org/officeDocument/2006/relationships/tags" Target="../tags/tag48.xml"/><Relationship Id="rId2" Type="http://schemas.openxmlformats.org/officeDocument/2006/relationships/tags" Target="../tags/tag47.xml"/><Relationship Id="rId12" Type="http://schemas.openxmlformats.org/officeDocument/2006/relationships/tags" Target="../tags/tag55.xml"/><Relationship Id="rId11" Type="http://schemas.openxmlformats.org/officeDocument/2006/relationships/tags" Target="../tags/tag54.xml"/><Relationship Id="rId10" Type="http://schemas.openxmlformats.org/officeDocument/2006/relationships/tags" Target="../tags/tag53.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image" Target="../media/image5.png"/><Relationship Id="rId5" Type="http://schemas.openxmlformats.org/officeDocument/2006/relationships/tags" Target="../tags/tag58.xml"/><Relationship Id="rId4" Type="http://schemas.openxmlformats.org/officeDocument/2006/relationships/image" Target="../media/image4.png"/><Relationship Id="rId3" Type="http://schemas.openxmlformats.org/officeDocument/2006/relationships/tags" Target="../tags/tag57.xml"/><Relationship Id="rId2" Type="http://schemas.openxmlformats.org/officeDocument/2006/relationships/tags" Target="../tags/tag56.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image" Target="../media/image5.png"/><Relationship Id="rId5" Type="http://schemas.openxmlformats.org/officeDocument/2006/relationships/tags" Target="../tags/tag67.xml"/><Relationship Id="rId4" Type="http://schemas.openxmlformats.org/officeDocument/2006/relationships/image" Target="../media/image4.png"/><Relationship Id="rId3" Type="http://schemas.openxmlformats.org/officeDocument/2006/relationships/tags" Target="../tags/tag66.xml"/><Relationship Id="rId2" Type="http://schemas.openxmlformats.org/officeDocument/2006/relationships/tags" Target="../tags/tag65.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79.xml"/><Relationship Id="rId8" Type="http://schemas.openxmlformats.org/officeDocument/2006/relationships/tags" Target="../tags/tag78.xml"/><Relationship Id="rId7" Type="http://schemas.openxmlformats.org/officeDocument/2006/relationships/tags" Target="../tags/tag77.xml"/><Relationship Id="rId6" Type="http://schemas.openxmlformats.org/officeDocument/2006/relationships/image" Target="../media/image5.png"/><Relationship Id="rId5" Type="http://schemas.openxmlformats.org/officeDocument/2006/relationships/tags" Target="../tags/tag76.xml"/><Relationship Id="rId4" Type="http://schemas.openxmlformats.org/officeDocument/2006/relationships/image" Target="../media/image4.png"/><Relationship Id="rId3" Type="http://schemas.openxmlformats.org/officeDocument/2006/relationships/tags" Target="../tags/tag75.xml"/><Relationship Id="rId2" Type="http://schemas.openxmlformats.org/officeDocument/2006/relationships/tags" Target="../tags/tag74.xml"/><Relationship Id="rId14" Type="http://schemas.openxmlformats.org/officeDocument/2006/relationships/tags" Target="../tags/tag84.xml"/><Relationship Id="rId13" Type="http://schemas.openxmlformats.org/officeDocument/2006/relationships/tags" Target="../tags/tag83.xml"/><Relationship Id="rId12" Type="http://schemas.openxmlformats.org/officeDocument/2006/relationships/tags" Target="../tags/tag82.xml"/><Relationship Id="rId11" Type="http://schemas.openxmlformats.org/officeDocument/2006/relationships/tags" Target="../tags/tag81.xml"/><Relationship Id="rId10" Type="http://schemas.openxmlformats.org/officeDocument/2006/relationships/tags" Target="../tags/tag80.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0.xml"/><Relationship Id="rId8" Type="http://schemas.openxmlformats.org/officeDocument/2006/relationships/tags" Target="../tags/tag89.xml"/><Relationship Id="rId7" Type="http://schemas.openxmlformats.org/officeDocument/2006/relationships/tags" Target="../tags/tag88.xml"/><Relationship Id="rId6" Type="http://schemas.openxmlformats.org/officeDocument/2006/relationships/image" Target="../media/image8.png"/><Relationship Id="rId5" Type="http://schemas.openxmlformats.org/officeDocument/2006/relationships/tags" Target="../tags/tag87.xml"/><Relationship Id="rId4" Type="http://schemas.openxmlformats.org/officeDocument/2006/relationships/image" Target="../media/image4.png"/><Relationship Id="rId3" Type="http://schemas.openxmlformats.org/officeDocument/2006/relationships/tags" Target="../tags/tag86.xml"/><Relationship Id="rId2" Type="http://schemas.openxmlformats.org/officeDocument/2006/relationships/tags" Target="../tags/tag85.xml"/><Relationship Id="rId11" Type="http://schemas.openxmlformats.org/officeDocument/2006/relationships/tags" Target="../tags/tag92.xml"/><Relationship Id="rId10" Type="http://schemas.openxmlformats.org/officeDocument/2006/relationships/tags" Target="../tags/tag9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image" Target="../media/image1.png"/><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image" Target="../media/image3.png"/><Relationship Id="rId2" Type="http://schemas.openxmlformats.org/officeDocument/2006/relationships/tags" Target="../tags/tag9.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tags" Target="../tags/tag13.xml"/><Relationship Id="rId3" Type="http://schemas.openxmlformats.org/officeDocument/2006/relationships/image" Target="../media/image4.png"/><Relationship Id="rId2" Type="http://schemas.openxmlformats.org/officeDocument/2006/relationships/tags" Target="../tags/tag12.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3" name="图片 2"/>
          <p:cNvPicPr>
            <a:picLocks noChangeAspect="1"/>
          </p:cNvPicPr>
          <p:nvPr>
            <p:custDataLst>
              <p:tags r:id="rId2"/>
            </p:custDataLst>
          </p:nvPr>
        </p:nvPicPr>
        <p:blipFill>
          <a:blip r:embed="rId3"/>
          <a:stretch>
            <a:fillRect/>
          </a:stretch>
        </p:blipFill>
        <p:spPr>
          <a:xfrm>
            <a:off x="188707" y="2362584"/>
            <a:ext cx="2837672" cy="2837672"/>
          </a:xfrm>
          <a:prstGeom prst="rect">
            <a:avLst/>
          </a:prstGeom>
        </p:spPr>
      </p:pic>
      <p:pic>
        <p:nvPicPr>
          <p:cNvPr id="2" name="图片 1"/>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0061821" y="6157365"/>
            <a:ext cx="631579" cy="631579"/>
          </a:xfrm>
          <a:prstGeom prst="rect">
            <a:avLst/>
          </a:prstGeom>
        </p:spPr>
      </p:pic>
      <p:pic>
        <p:nvPicPr>
          <p:cNvPr id="7" name="图片 6"/>
          <p:cNvPicPr>
            <a:picLocks noChangeAspect="1"/>
          </p:cNvPicPr>
          <p:nvPr>
            <p:custDataLst>
              <p:tags r:id="rId6"/>
            </p:custDataLst>
          </p:nvPr>
        </p:nvPicPr>
        <p:blipFill>
          <a:blip r:embed="rId7"/>
          <a:stretch>
            <a:fillRect/>
          </a:stretch>
        </p:blipFill>
        <p:spPr>
          <a:xfrm>
            <a:off x="10061821" y="773906"/>
            <a:ext cx="631579" cy="631579"/>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8" name="标题 1"/>
          <p:cNvSpPr>
            <a:spLocks noGrp="1"/>
          </p:cNvSpPr>
          <p:nvPr>
            <p:ph type="ctrTitle" idx="2" hasCustomPrompt="1"/>
            <p:custDataLst>
              <p:tags r:id="rId8"/>
            </p:custDataLst>
          </p:nvPr>
        </p:nvSpPr>
        <p:spPr>
          <a:xfrm>
            <a:off x="3965501" y="4114026"/>
            <a:ext cx="6015038" cy="476747"/>
          </a:xfrm>
        </p:spPr>
        <p:txBody>
          <a:bodyPr vert="horz" wrap="square" lIns="0" tIns="0" rIns="0" bIns="0" rtlCol="0" anchor="b" anchorCtr="0">
            <a:normAutofit/>
          </a:bodyPr>
          <a:lstStyle>
            <a:lvl1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defRPr kumimoji="0" lang="zh-CN" altLang="en-US" sz="3035" b="1" i="0" u="none" strike="noStrike" kern="1200" cap="none" spc="300" normalizeH="0" baseline="0" noProof="0">
                <a:ln>
                  <a:noFill/>
                </a:ln>
                <a:solidFill>
                  <a:schemeClr val="dk1">
                    <a:lumMod val="85000"/>
                    <a:lumOff val="15000"/>
                  </a:schemeClr>
                </a:solidFill>
                <a:effectLst/>
                <a:uLnTx/>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
        <p:nvSpPr>
          <p:cNvPr id="9" name="副标题 2"/>
          <p:cNvSpPr>
            <a:spLocks noGrp="1"/>
          </p:cNvSpPr>
          <p:nvPr>
            <p:ph type="subTitle" idx="3" hasCustomPrompt="1"/>
            <p:custDataLst>
              <p:tags r:id="rId9"/>
            </p:custDataLst>
          </p:nvPr>
        </p:nvSpPr>
        <p:spPr>
          <a:xfrm>
            <a:off x="3965501" y="4687125"/>
            <a:ext cx="6015038" cy="1156768"/>
          </a:xfrm>
        </p:spPr>
        <p:txBody>
          <a:bodyPr vert="horz" wrap="square" lIns="0" tIns="0" rIns="0" bIns="0" rtlCol="0">
            <a:normAutofit/>
          </a:bodyPr>
          <a:lstStyle>
            <a:lvl1pPr marL="0" marR="0" lvl="0" indent="0" algn="l" defTabSz="914400" rtl="0" eaLnBrk="1" fontAlgn="auto" latinLnBrk="0" hangingPunct="1">
              <a:lnSpc>
                <a:spcPct val="130000"/>
              </a:lnSpc>
              <a:spcBef>
                <a:spcPts val="0"/>
              </a:spcBef>
              <a:spcAft>
                <a:spcPts val="0"/>
              </a:spcAft>
              <a:buClrTx/>
              <a:buSzTx/>
              <a:buFont typeface="Arial" panose="020B0604020202020204" pitchFamily="34" charset="0"/>
              <a:buNone/>
              <a:defRPr kumimoji="0" lang="zh-CN" altLang="en-US" sz="1765" b="0" i="0" u="none" strike="noStrike" kern="1200" cap="none" spc="200" normalizeH="0" baseline="0" noProof="1">
                <a:ln>
                  <a:noFill/>
                </a:ln>
                <a:solidFill>
                  <a:schemeClr val="dk1">
                    <a:lumMod val="65000"/>
                    <a:lumOff val="35000"/>
                  </a:schemeClr>
                </a:solidFill>
                <a:effectLst/>
                <a:uLnTx/>
                <a:uFillTx/>
                <a:latin typeface="Arial" panose="020B0604020202020204" pitchFamily="34" charset="0"/>
                <a:ea typeface="微软雅黑" panose="020B0503020204020204" charset="-122"/>
                <a:cs typeface="+mn-cs"/>
                <a:sym typeface="+mn-ea"/>
              </a:defRPr>
            </a:lvl1pPr>
            <a:lvl2pPr marL="504190"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2205"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2pPr>
            <a:lvl3pPr marL="1008380" indent="0" algn="l" defTabSz="914400" rtl="0" eaLnBrk="1" fontAlgn="auto" latinLnBrk="0" hangingPunct="1">
              <a:lnSpc>
                <a:spcPct val="130000"/>
              </a:lnSpc>
              <a:spcBef>
                <a:spcPts val="0"/>
              </a:spcBef>
              <a:spcAft>
                <a:spcPts val="1000"/>
              </a:spcAft>
              <a:buFont typeface="Arial" panose="020B0604020202020204" pitchFamily="34" charset="0"/>
              <a:buNone/>
              <a:defRPr sz="1985"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3pPr>
            <a:lvl4pPr marL="1512570" indent="0" algn="l" defTabSz="914400" rtl="0" eaLnBrk="1" fontAlgn="auto" latinLnBrk="0" hangingPunct="1">
              <a:lnSpc>
                <a:spcPct val="130000"/>
              </a:lnSpc>
              <a:spcBef>
                <a:spcPts val="0"/>
              </a:spcBef>
              <a:spcAft>
                <a:spcPts val="1000"/>
              </a:spcAft>
              <a:buFont typeface="Arial" panose="020B0604020202020204" pitchFamily="34" charset="0"/>
              <a:buNone/>
              <a:defRPr sz="1765"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4pPr>
            <a:lvl5pPr marL="2016760" indent="0" algn="l" defTabSz="914400" rtl="0" eaLnBrk="1" fontAlgn="auto" latinLnBrk="0" hangingPunct="1">
              <a:lnSpc>
                <a:spcPct val="130000"/>
              </a:lnSpc>
              <a:spcBef>
                <a:spcPts val="0"/>
              </a:spcBef>
              <a:spcAft>
                <a:spcPts val="1000"/>
              </a:spcAft>
              <a:buFont typeface="Arial" panose="020B0604020202020204" pitchFamily="34" charset="0"/>
              <a:buNone/>
              <a:defRPr sz="1765" u="none" strike="noStrike" kern="1200" cap="none" spc="150" normalizeH="0" baseline="0">
                <a:solidFill>
                  <a:schemeClr val="tx1">
                    <a:tint val="75000"/>
                  </a:schemeClr>
                </a:solidFill>
                <a:uFillTx/>
                <a:latin typeface="Arial" panose="020B0604020202020204" pitchFamily="34" charset="0"/>
                <a:ea typeface="隶书" panose="02010509060101010101" pitchFamily="49" charset="-122"/>
                <a:cs typeface="+mn-cs"/>
              </a:defRPr>
            </a:lvl5pPr>
            <a:lvl6pPr marL="2520950" indent="0" algn="l" defTabSz="914400" rtl="0" eaLnBrk="1" latinLnBrk="0" hangingPunct="1">
              <a:lnSpc>
                <a:spcPct val="90000"/>
              </a:lnSpc>
              <a:spcBef>
                <a:spcPts val="550"/>
              </a:spcBef>
              <a:buFont typeface="Arial" panose="020B0604020202020204" pitchFamily="34" charset="0"/>
              <a:buNone/>
              <a:defRPr sz="1765" kern="1200">
                <a:solidFill>
                  <a:schemeClr val="tx1">
                    <a:tint val="75000"/>
                  </a:schemeClr>
                </a:solidFill>
                <a:latin typeface="+mn-lt"/>
                <a:ea typeface="+mn-ea"/>
                <a:cs typeface="+mn-cs"/>
              </a:defRPr>
            </a:lvl6pPr>
            <a:lvl7pPr marL="3025140" indent="0" algn="l" defTabSz="914400" rtl="0" eaLnBrk="1" latinLnBrk="0" hangingPunct="1">
              <a:lnSpc>
                <a:spcPct val="90000"/>
              </a:lnSpc>
              <a:spcBef>
                <a:spcPts val="550"/>
              </a:spcBef>
              <a:buFont typeface="Arial" panose="020B0604020202020204" pitchFamily="34" charset="0"/>
              <a:buNone/>
              <a:defRPr sz="1765" kern="1200">
                <a:solidFill>
                  <a:schemeClr val="tx1">
                    <a:tint val="75000"/>
                  </a:schemeClr>
                </a:solidFill>
                <a:latin typeface="+mn-lt"/>
                <a:ea typeface="+mn-ea"/>
                <a:cs typeface="+mn-cs"/>
              </a:defRPr>
            </a:lvl7pPr>
            <a:lvl8pPr marL="3529330" indent="0" algn="l" defTabSz="914400" rtl="0" eaLnBrk="1" latinLnBrk="0" hangingPunct="1">
              <a:lnSpc>
                <a:spcPct val="90000"/>
              </a:lnSpc>
              <a:spcBef>
                <a:spcPts val="550"/>
              </a:spcBef>
              <a:buFont typeface="Arial" panose="020B0604020202020204" pitchFamily="34" charset="0"/>
              <a:buNone/>
              <a:defRPr sz="1765" kern="1200">
                <a:solidFill>
                  <a:schemeClr val="tx1">
                    <a:tint val="75000"/>
                  </a:schemeClr>
                </a:solidFill>
                <a:latin typeface="+mn-lt"/>
                <a:ea typeface="+mn-ea"/>
                <a:cs typeface="+mn-cs"/>
              </a:defRPr>
            </a:lvl8pPr>
            <a:lvl9pPr marL="4033520" indent="0" algn="l" defTabSz="914400" rtl="0" eaLnBrk="1" latinLnBrk="0" hangingPunct="1">
              <a:lnSpc>
                <a:spcPct val="90000"/>
              </a:lnSpc>
              <a:spcBef>
                <a:spcPts val="550"/>
              </a:spcBef>
              <a:buFont typeface="Arial" panose="020B0604020202020204" pitchFamily="34" charset="0"/>
              <a:buNone/>
              <a:defRPr sz="1765" kern="1200">
                <a:solidFill>
                  <a:schemeClr val="tx1">
                    <a:tint val="75000"/>
                  </a:schemeClr>
                </a:solidFill>
                <a:latin typeface="+mn-lt"/>
                <a:ea typeface="+mn-ea"/>
                <a:cs typeface="+mn-cs"/>
              </a:defRPr>
            </a:lvl9pPr>
          </a:lstStyle>
          <a:p>
            <a:pPr lvl="0"/>
            <a:r>
              <a:rPr>
                <a:sym typeface="+mn-ea"/>
              </a:rPr>
              <a:t>单击此处编辑副标题</a:t>
            </a:r>
            <a:endParaRPr>
              <a:sym typeface="+mn-e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57365"/>
            <a:ext cx="631579" cy="631579"/>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10061821" y="6152647"/>
            <a:ext cx="631579" cy="631579"/>
          </a:xfrm>
          <a:prstGeom prst="rect">
            <a:avLst/>
          </a:prstGeom>
        </p:spPr>
      </p:pic>
      <p:sp>
        <p:nvSpPr>
          <p:cNvPr id="2" name="标题 1"/>
          <p:cNvSpPr>
            <a:spLocks noGrp="1"/>
          </p:cNvSpPr>
          <p:nvPr>
            <p:ph type="title"/>
          </p:nvPr>
        </p:nvSpPr>
        <p:spPr>
          <a:xfrm>
            <a:off x="587542" y="1162659"/>
            <a:ext cx="9518316" cy="387639"/>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64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nvPr>
        </p:nvSpPr>
        <p:spPr>
          <a:xfrm>
            <a:off x="587584" y="1609335"/>
            <a:ext cx="4633844" cy="4726521"/>
          </a:xfrm>
        </p:spPr>
        <p:txBody>
          <a:bodyPr vert="horz" lIns="90170" tIns="46990" rIns="90170" bIns="46990" rtlCol="0">
            <a:normAutofit/>
          </a:bodyPr>
          <a:lstStyle>
            <a:lvl1pPr marL="252095" marR="0" lvl="0"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756285" marR="0" lvl="1" indent="-2520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260475" marR="0" lvl="2"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764665" marR="0" lvl="3"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268855" marR="0" lvl="4"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nvPr>
        </p:nvSpPr>
        <p:spPr>
          <a:xfrm>
            <a:off x="5472015" y="1609335"/>
            <a:ext cx="4633844" cy="4726521"/>
          </a:xfrm>
        </p:spPr>
        <p:txBody>
          <a:bodyPr lIns="90170" tIns="46990" rIns="90170" bIns="46990">
            <a:normAutofit/>
          </a:bodyPr>
          <a:lstStyle>
            <a:lvl1pPr eaLnBrk="1" fontAlgn="auto" latinLnBrk="0" hangingPunct="1">
              <a:defRPr sz="1765">
                <a:solidFill>
                  <a:schemeClr val="tx1"/>
                </a:solidFill>
                <a:latin typeface="Arial" panose="020B0604020202020204" pitchFamily="34" charset="0"/>
                <a:ea typeface="微软雅黑" panose="020B0503020204020204" charset="-122"/>
              </a:defRPr>
            </a:lvl1pPr>
            <a:lvl2pPr eaLnBrk="1" fontAlgn="auto" latinLnBrk="0" hangingPunct="1">
              <a:defRPr sz="1765">
                <a:solidFill>
                  <a:schemeClr val="tx1"/>
                </a:solidFill>
                <a:latin typeface="Arial" panose="020B0604020202020204" pitchFamily="34" charset="0"/>
                <a:ea typeface="微软雅黑" panose="020B0503020204020204" charset="-122"/>
              </a:defRPr>
            </a:lvl2pPr>
            <a:lvl3pPr eaLnBrk="1" fontAlgn="auto" latinLnBrk="0" hangingPunct="1">
              <a:defRPr sz="1765">
                <a:solidFill>
                  <a:schemeClr val="tx1"/>
                </a:solidFill>
                <a:latin typeface="Arial" panose="020B0604020202020204" pitchFamily="34" charset="0"/>
                <a:ea typeface="微软雅黑" panose="020B0503020204020204" charset="-122"/>
              </a:defRPr>
            </a:lvl3pPr>
            <a:lvl4pPr eaLnBrk="1" fontAlgn="auto" latinLnBrk="0" hangingPunct="1">
              <a:defRPr sz="1765">
                <a:solidFill>
                  <a:schemeClr val="tx1"/>
                </a:solidFill>
                <a:latin typeface="Arial" panose="020B0604020202020204" pitchFamily="34" charset="0"/>
                <a:ea typeface="微软雅黑" panose="020B0503020204020204" charset="-122"/>
              </a:defRPr>
            </a:lvl4pPr>
            <a:lvl5pPr eaLnBrk="1" fontAlgn="auto" latinLnBrk="0" hangingPunct="1">
              <a:defRPr sz="1765">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57365"/>
            <a:ext cx="631579" cy="631579"/>
          </a:xfrm>
          <a:prstGeom prst="rect">
            <a:avLst/>
          </a:prstGeom>
        </p:spPr>
      </p:pic>
      <p:pic>
        <p:nvPicPr>
          <p:cNvPr id="10" name="图片 9"/>
          <p:cNvPicPr>
            <a:picLocks noChangeAspect="1"/>
          </p:cNvPicPr>
          <p:nvPr>
            <p:custDataLst>
              <p:tags r:id="rId4"/>
            </p:custDataLst>
          </p:nvPr>
        </p:nvPicPr>
        <p:blipFill>
          <a:blip r:embed="rId5"/>
          <a:stretch>
            <a:fillRect/>
          </a:stretch>
        </p:blipFill>
        <p:spPr>
          <a:xfrm>
            <a:off x="10061821" y="6152647"/>
            <a:ext cx="631579" cy="631579"/>
          </a:xfrm>
          <a:prstGeom prst="rect">
            <a:avLst/>
          </a:prstGeom>
        </p:spPr>
      </p:pic>
      <p:sp>
        <p:nvSpPr>
          <p:cNvPr id="2" name="标题 1"/>
          <p:cNvSpPr>
            <a:spLocks noGrp="1"/>
          </p:cNvSpPr>
          <p:nvPr>
            <p:ph type="title"/>
          </p:nvPr>
        </p:nvSpPr>
        <p:spPr>
          <a:xfrm>
            <a:off x="587542" y="1162659"/>
            <a:ext cx="9518316" cy="387639"/>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64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nvPr>
        </p:nvSpPr>
        <p:spPr>
          <a:xfrm>
            <a:off x="587584" y="1609335"/>
            <a:ext cx="4633844" cy="334171"/>
          </a:xfrm>
        </p:spPr>
        <p:txBody>
          <a:bodyPr lIns="90170" tIns="46990" rIns="90170" bIns="46990" anchor="ctr" anchorCtr="0">
            <a:noAutofit/>
          </a:bodyPr>
          <a:lstStyle>
            <a:lvl1pPr marL="0" indent="0" eaLnBrk="1" fontAlgn="auto" latinLnBrk="0" hangingPunct="1">
              <a:lnSpc>
                <a:spcPct val="100000"/>
              </a:lnSpc>
              <a:spcAft>
                <a:spcPts val="0"/>
              </a:spcAft>
              <a:buNone/>
              <a:defRPr sz="2205"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504190" indent="0">
              <a:buNone/>
              <a:defRPr sz="2205" b="1"/>
            </a:lvl2pPr>
            <a:lvl3pPr marL="1008380" indent="0">
              <a:buNone/>
              <a:defRPr sz="1985" b="1"/>
            </a:lvl3pPr>
            <a:lvl4pPr marL="1512570" indent="0">
              <a:buNone/>
              <a:defRPr sz="1765" b="1"/>
            </a:lvl4pPr>
            <a:lvl5pPr marL="2016760" indent="0">
              <a:buNone/>
              <a:defRPr sz="1765" b="1"/>
            </a:lvl5pPr>
            <a:lvl6pPr marL="2520950" indent="0">
              <a:buNone/>
              <a:defRPr sz="1765" b="1"/>
            </a:lvl6pPr>
            <a:lvl7pPr marL="3025140" indent="0">
              <a:buNone/>
              <a:defRPr sz="1765" b="1"/>
            </a:lvl7pPr>
            <a:lvl8pPr marL="3529330" indent="0">
              <a:buNone/>
              <a:defRPr sz="1765" b="1"/>
            </a:lvl8pPr>
            <a:lvl9pPr marL="4033520" indent="0">
              <a:buNone/>
              <a:defRPr sz="1765" b="1"/>
            </a:lvl9pPr>
          </a:lstStyle>
          <a:p>
            <a:pPr lvl="0"/>
            <a:r>
              <a:rPr lang="zh-CN" altLang="en-US" dirty="0"/>
              <a:t>单击此处编辑文本</a:t>
            </a:r>
            <a:endParaRPr lang="zh-CN" altLang="en-US" dirty="0"/>
          </a:p>
        </p:txBody>
      </p:sp>
      <p:sp>
        <p:nvSpPr>
          <p:cNvPr id="4" name="内容占位符 3"/>
          <p:cNvSpPr>
            <a:spLocks noGrp="1"/>
          </p:cNvSpPr>
          <p:nvPr>
            <p:ph sz="half" idx="2"/>
          </p:nvPr>
        </p:nvSpPr>
        <p:spPr>
          <a:xfrm>
            <a:off x="587580" y="2007546"/>
            <a:ext cx="4633807" cy="4328189"/>
          </a:xfrm>
        </p:spPr>
        <p:txBody>
          <a:bodyPr vert="horz" lIns="90170" tIns="46990" rIns="90170" bIns="46990" rtlCol="0">
            <a:normAutofit/>
          </a:bodyPr>
          <a:lstStyle>
            <a:lvl1pPr marL="252095" marR="0" lvl="0"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756285" marR="0" lvl="1" indent="-2520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260475" marR="0" lvl="2"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764665" marR="0" lvl="3"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268855" marR="0" lvl="4"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nvPr>
        </p:nvSpPr>
        <p:spPr>
          <a:xfrm>
            <a:off x="5469272" y="1609335"/>
            <a:ext cx="4633844" cy="334171"/>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205"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04190" indent="0">
              <a:buNone/>
              <a:defRPr sz="2205" b="1"/>
            </a:lvl2pPr>
            <a:lvl3pPr marL="1008380" indent="0">
              <a:buNone/>
              <a:defRPr sz="1985" b="1"/>
            </a:lvl3pPr>
            <a:lvl4pPr marL="1512570" indent="0">
              <a:buNone/>
              <a:defRPr sz="1765" b="1"/>
            </a:lvl4pPr>
            <a:lvl5pPr marL="2016760" indent="0">
              <a:buNone/>
              <a:defRPr sz="1765" b="1"/>
            </a:lvl5pPr>
            <a:lvl6pPr marL="2520950" indent="0">
              <a:buNone/>
              <a:defRPr sz="1765" b="1"/>
            </a:lvl6pPr>
            <a:lvl7pPr marL="3025140" indent="0">
              <a:buNone/>
              <a:defRPr sz="1765" b="1"/>
            </a:lvl7pPr>
            <a:lvl8pPr marL="3529330" indent="0">
              <a:buNone/>
              <a:defRPr sz="1765" b="1"/>
            </a:lvl8pPr>
            <a:lvl9pPr marL="4033520" indent="0">
              <a:buNone/>
              <a:defRPr sz="1765" b="1"/>
            </a:lvl9pPr>
          </a:lstStyle>
          <a:p>
            <a:pPr lvl="0"/>
            <a:r>
              <a:rPr>
                <a:sym typeface="+mn-ea"/>
              </a:rPr>
              <a:t>单击此处编辑文本</a:t>
            </a:r>
            <a:endParaRPr>
              <a:sym typeface="+mn-ea"/>
            </a:endParaRPr>
          </a:p>
        </p:txBody>
      </p:sp>
      <p:sp>
        <p:nvSpPr>
          <p:cNvPr id="6" name="内容占位符 5"/>
          <p:cNvSpPr>
            <a:spLocks noGrp="1"/>
          </p:cNvSpPr>
          <p:nvPr>
            <p:ph sz="quarter" idx="4"/>
          </p:nvPr>
        </p:nvSpPr>
        <p:spPr>
          <a:xfrm>
            <a:off x="5469272" y="2007546"/>
            <a:ext cx="4633844" cy="4328189"/>
          </a:xfrm>
        </p:spPr>
        <p:txBody>
          <a:bodyPr vert="horz" lIns="90170" tIns="46990" rIns="90170" bIns="46990" rtlCol="0">
            <a:normAutofit/>
          </a:bodyPr>
          <a:lstStyle>
            <a:lvl1pPr marL="252095" marR="0" lvl="0"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756285" marR="0" lvl="1" indent="-2520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260475" marR="0" lvl="2"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764665" marR="0" lvl="3"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268855" marR="0" lvl="4"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stretch>
            <a:fillRect/>
          </a:stretch>
        </p:blipFill>
        <p:spPr>
          <a:xfrm>
            <a:off x="358543" y="1856613"/>
            <a:ext cx="3849624" cy="3849624"/>
          </a:xfrm>
          <a:prstGeom prst="rect">
            <a:avLst/>
          </a:prstGeom>
        </p:spPr>
      </p:pic>
      <p:pic>
        <p:nvPicPr>
          <p:cNvPr id="6" name="图片 5"/>
          <p:cNvPicPr>
            <a:picLocks noChangeAspect="1"/>
          </p:cNvPicPr>
          <p:nvPr>
            <p:custDataLst>
              <p:tags r:id="rId4"/>
            </p:custDataLst>
          </p:nvPr>
        </p:nvPicPr>
        <p:blipFill>
          <a:blip r:embed="rId5">
            <a:extLst>
              <a:ext uri="{28A0092B-C50C-407E-A947-70E740481C1C}">
                <a14:useLocalDpi xmlns:a14="http://schemas.microsoft.com/office/drawing/2010/main" val="0"/>
              </a:ext>
            </a:extLst>
          </a:blip>
          <a:stretch>
            <a:fillRect/>
          </a:stretch>
        </p:blipFill>
        <p:spPr>
          <a:xfrm>
            <a:off x="10061821" y="773906"/>
            <a:ext cx="631579" cy="631579"/>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64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57365"/>
            <a:ext cx="631579" cy="631579"/>
          </a:xfrm>
          <a:prstGeom prst="rect">
            <a:avLst/>
          </a:prstGeom>
        </p:spPr>
      </p:pic>
      <p:pic>
        <p:nvPicPr>
          <p:cNvPr id="8" name="图片 7"/>
          <p:cNvPicPr>
            <a:picLocks noChangeAspect="1"/>
          </p:cNvPicPr>
          <p:nvPr>
            <p:custDataLst>
              <p:tags r:id="rId4"/>
            </p:custDataLst>
          </p:nvPr>
        </p:nvPicPr>
        <p:blipFill>
          <a:blip r:embed="rId5"/>
          <a:stretch>
            <a:fillRect/>
          </a:stretch>
        </p:blipFill>
        <p:spPr>
          <a:xfrm>
            <a:off x="10061821" y="6152647"/>
            <a:ext cx="631579" cy="631579"/>
          </a:xfrm>
          <a:prstGeom prst="rect">
            <a:avLst/>
          </a:prstGeom>
        </p:spPr>
      </p:pic>
      <p:sp>
        <p:nvSpPr>
          <p:cNvPr id="2" name="标题 1"/>
          <p:cNvSpPr>
            <a:spLocks noGrp="1"/>
          </p:cNvSpPr>
          <p:nvPr>
            <p:ph type="title"/>
          </p:nvPr>
        </p:nvSpPr>
        <p:spPr>
          <a:xfrm>
            <a:off x="587584" y="1162659"/>
            <a:ext cx="9518316" cy="387639"/>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264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nvPr>
        </p:nvSpPr>
        <p:spPr>
          <a:xfrm>
            <a:off x="587584" y="1609335"/>
            <a:ext cx="4633844" cy="4726521"/>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756285" marR="0" lvl="1" indent="-2520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765" b="0" i="0" u="none" strike="noStrike" kern="1200" cap="none" spc="150" normalizeH="0" baseline="0" noProof="1" dirty="0">
                <a:solidFill>
                  <a:schemeClr val="tx1"/>
                </a:solidFill>
                <a:uFillTx/>
                <a:latin typeface="+mn-lt"/>
                <a:ea typeface="+mn-ea"/>
                <a:cs typeface="+mn-cs"/>
                <a:sym typeface="+mn-ea"/>
              </a:defRPr>
            </a:lvl2pPr>
            <a:lvl3pPr marL="1260475" marR="0" lvl="2"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mn-lt"/>
                <a:ea typeface="+mn-ea"/>
                <a:cs typeface="+mn-cs"/>
                <a:sym typeface="+mn-ea"/>
              </a:defRPr>
            </a:lvl3pPr>
            <a:lvl4pPr marL="1764665" marR="0" lvl="3"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mn-lt"/>
                <a:ea typeface="+mn-ea"/>
                <a:cs typeface="+mn-cs"/>
                <a:sym typeface="+mn-ea"/>
              </a:defRPr>
            </a:lvl4pPr>
            <a:lvl5pPr marL="2268855" marR="0" lvl="4"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5472057" y="1609335"/>
            <a:ext cx="4633844" cy="4726521"/>
          </a:xfrm>
        </p:spPr>
        <p:txBody>
          <a:bodyPr vert="horz" lIns="90170" tIns="46990" rIns="90170" bIns="46990" rtlCol="0">
            <a:normAutofit/>
          </a:bodyPr>
          <a:lstStyle>
            <a:lvl1pPr marL="252095" marR="0" lvl="0"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57365"/>
            <a:ext cx="631579" cy="631579"/>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10061821" y="6152647"/>
            <a:ext cx="631579" cy="631579"/>
          </a:xfrm>
          <a:prstGeom prst="rect">
            <a:avLst/>
          </a:prstGeom>
        </p:spPr>
      </p:pic>
      <p:sp>
        <p:nvSpPr>
          <p:cNvPr id="2" name="竖排标题 1"/>
          <p:cNvSpPr>
            <a:spLocks noGrp="1"/>
          </p:cNvSpPr>
          <p:nvPr>
            <p:ph type="title" orient="vert"/>
          </p:nvPr>
        </p:nvSpPr>
        <p:spPr>
          <a:xfrm>
            <a:off x="9271766" y="1609335"/>
            <a:ext cx="834092" cy="4726521"/>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264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nvPr>
        </p:nvSpPr>
        <p:spPr>
          <a:xfrm>
            <a:off x="587580" y="1609328"/>
            <a:ext cx="8620064" cy="4726521"/>
          </a:xfrm>
        </p:spPr>
        <p:txBody>
          <a:bodyPr vert="eaVert"/>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57365"/>
            <a:ext cx="631579" cy="631579"/>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10061821" y="6152647"/>
            <a:ext cx="631579" cy="631579"/>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587584" y="1609335"/>
            <a:ext cx="9518316" cy="4726521"/>
          </a:xfrm>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774434"/>
            <a:ext cx="10693400" cy="6013981"/>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4"/>
            </p:custDataLst>
          </p:nvPr>
        </p:nvSpPr>
        <p:spPr>
          <a:xfrm>
            <a:off x="1449178" y="2340696"/>
            <a:ext cx="7797327" cy="1052632"/>
          </a:xfrm>
        </p:spPr>
        <p:txBody>
          <a:bodyPr vert="horz" wrap="square" lIns="0" tIns="0" rIns="0" bIns="0" rtlCol="0" anchor="b" anchorCtr="0">
            <a:normAutofit/>
          </a:bodyPr>
          <a:lstStyle>
            <a:lvl1pPr marL="0" marR="0" algn="ctr" defTabSz="914400" rtl="0" eaLnBrk="1" fontAlgn="auto" latinLnBrk="0" hangingPunct="1">
              <a:lnSpc>
                <a:spcPct val="100000"/>
              </a:lnSpc>
              <a:spcBef>
                <a:spcPct val="0"/>
              </a:spcBef>
              <a:buClrTx/>
              <a:buSzTx/>
              <a:buFontTx/>
              <a:buNone/>
              <a:defRPr kumimoji="0" lang="zh-CN" altLang="en-US" sz="7720" b="1" i="0" u="none" strike="noStrike" kern="1200" cap="none" spc="1000" normalizeH="0" baseline="0" noProof="1" dirty="0">
                <a:solidFill>
                  <a:schemeClr val="lt1"/>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57365"/>
            <a:ext cx="631579" cy="631579"/>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10061821" y="6152647"/>
            <a:ext cx="631579" cy="631579"/>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body" idx="1"/>
          </p:nvPr>
        </p:nvSpPr>
        <p:spPr/>
        <p:txBody>
          <a:bodyPr lIns="0" tIns="0" rIns="0" bIns="0"/>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9" name="矩形 8"/>
          <p:cNvSpPr/>
          <p:nvPr>
            <p:custDataLst>
              <p:tags r:id="rId2"/>
            </p:custDataLst>
          </p:nvPr>
        </p:nvSpPr>
        <p:spPr>
          <a:xfrm>
            <a:off x="258389" y="1039136"/>
            <a:ext cx="10176619" cy="548456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8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258389" y="1039136"/>
            <a:ext cx="631579" cy="631579"/>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9803432" y="5892135"/>
            <a:ext cx="631579" cy="631579"/>
          </a:xfrm>
          <a:prstGeom prst="rect">
            <a:avLst/>
          </a:prstGeom>
        </p:spPr>
      </p:pic>
      <p:sp>
        <p:nvSpPr>
          <p:cNvPr id="2" name="标题 1"/>
          <p:cNvSpPr>
            <a:spLocks noGrp="1"/>
          </p:cNvSpPr>
          <p:nvPr>
            <p:ph type="title" hasCustomPrompt="1"/>
            <p:custDataLst>
              <p:tags r:id="rId7"/>
            </p:custDataLst>
          </p:nvPr>
        </p:nvSpPr>
        <p:spPr>
          <a:xfrm>
            <a:off x="1124070" y="1869559"/>
            <a:ext cx="8443155" cy="634658"/>
          </a:xfrm>
        </p:spPr>
        <p:txBody>
          <a:bodyPr anchor="ctr"/>
          <a:lstStyle>
            <a:lvl1pPr>
              <a:defRPr sz="353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1123643" y="2671564"/>
            <a:ext cx="8443330" cy="3021728"/>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2"/>
            </p:custDataLst>
          </p:nvPr>
        </p:nvSpPr>
        <p:spPr>
          <a:xfrm>
            <a:off x="0" y="764434"/>
            <a:ext cx="4234197" cy="602450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8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764434"/>
            <a:ext cx="631579" cy="631579"/>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10061821" y="6157365"/>
            <a:ext cx="631579" cy="631579"/>
          </a:xfrm>
          <a:prstGeom prst="rect">
            <a:avLst/>
          </a:prstGeom>
        </p:spPr>
      </p:pic>
      <p:sp>
        <p:nvSpPr>
          <p:cNvPr id="2" name="标题 1"/>
          <p:cNvSpPr>
            <a:spLocks noGrp="1"/>
          </p:cNvSpPr>
          <p:nvPr>
            <p:ph type="title" hasCustomPrompt="1"/>
            <p:custDataLst>
              <p:tags r:id="rId7"/>
            </p:custDataLst>
          </p:nvPr>
        </p:nvSpPr>
        <p:spPr>
          <a:xfrm>
            <a:off x="511515" y="1449611"/>
            <a:ext cx="3473250" cy="773588"/>
          </a:xfrm>
        </p:spPr>
        <p:txBody>
          <a:bodyPr anchor="ctr" anchorCtr="0"/>
          <a:lstStyle>
            <a:lvl1pPr>
              <a:defRPr sz="3970" baseline="0">
                <a:solidFill>
                  <a:schemeClr val="tx1"/>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14673" y="2321081"/>
            <a:ext cx="3470093" cy="3590078"/>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4474178" y="1449206"/>
            <a:ext cx="5683500" cy="4462545"/>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764434"/>
            <a:ext cx="10691295" cy="2333389"/>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8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6157365"/>
            <a:ext cx="631579" cy="631579"/>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10061821" y="6157365"/>
            <a:ext cx="631579" cy="631579"/>
          </a:xfrm>
          <a:prstGeom prst="rect">
            <a:avLst/>
          </a:prstGeom>
        </p:spPr>
      </p:pic>
      <p:sp>
        <p:nvSpPr>
          <p:cNvPr id="2" name="标题 1"/>
          <p:cNvSpPr>
            <a:spLocks noGrp="1"/>
          </p:cNvSpPr>
          <p:nvPr>
            <p:ph type="title"/>
            <p:custDataLst>
              <p:tags r:id="rId7"/>
            </p:custDataLst>
          </p:nvPr>
        </p:nvSpPr>
        <p:spPr>
          <a:xfrm>
            <a:off x="536775" y="1459084"/>
            <a:ext cx="9627218" cy="549405"/>
          </a:xfrm>
        </p:spPr>
        <p:txBody>
          <a:bodyPr anchor="ctr"/>
          <a:lstStyle>
            <a:lvl1pPr algn="ctr">
              <a:defRPr sz="397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536775" y="2229514"/>
            <a:ext cx="9626845" cy="726225"/>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2"/>
            </p:custDataLst>
          </p:nvPr>
        </p:nvSpPr>
        <p:spPr>
          <a:xfrm>
            <a:off x="537455" y="3236756"/>
            <a:ext cx="9617745" cy="3009098"/>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0" name="矩形 9"/>
          <p:cNvSpPr/>
          <p:nvPr>
            <p:custDataLst>
              <p:tags r:id="rId2"/>
            </p:custDataLst>
          </p:nvPr>
        </p:nvSpPr>
        <p:spPr>
          <a:xfrm>
            <a:off x="0" y="5184934"/>
            <a:ext cx="10691295" cy="160401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8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0" y="773906"/>
            <a:ext cx="631579" cy="631579"/>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10061821" y="769188"/>
            <a:ext cx="631579" cy="631579"/>
          </a:xfrm>
          <a:prstGeom prst="rect">
            <a:avLst/>
          </a:prstGeom>
        </p:spPr>
      </p:pic>
      <p:sp>
        <p:nvSpPr>
          <p:cNvPr id="2" name="标题 1"/>
          <p:cNvSpPr>
            <a:spLocks noGrp="1"/>
          </p:cNvSpPr>
          <p:nvPr>
            <p:ph type="title"/>
            <p:custDataLst>
              <p:tags r:id="rId7"/>
            </p:custDataLst>
          </p:nvPr>
        </p:nvSpPr>
        <p:spPr>
          <a:xfrm>
            <a:off x="530460" y="1361201"/>
            <a:ext cx="9627218" cy="495728"/>
          </a:xfrm>
        </p:spPr>
        <p:txBody>
          <a:bodyPr anchor="ctr" anchorCtr="0"/>
          <a:lstStyle>
            <a:lvl1pPr algn="ctr">
              <a:defRPr sz="353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30492" y="2248459"/>
            <a:ext cx="9639848" cy="281649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2"/>
            </p:custDataLst>
          </p:nvPr>
        </p:nvSpPr>
        <p:spPr>
          <a:xfrm>
            <a:off x="520988" y="5317549"/>
            <a:ext cx="9649320" cy="887258"/>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764434"/>
            <a:ext cx="10691295" cy="802005"/>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8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10059716" y="764434"/>
            <a:ext cx="631579" cy="631579"/>
          </a:xfrm>
          <a:prstGeom prst="rect">
            <a:avLst/>
          </a:prstGeom>
        </p:spPr>
      </p:pic>
      <p:pic>
        <p:nvPicPr>
          <p:cNvPr id="6" name="图片 5"/>
          <p:cNvPicPr>
            <a:picLocks noChangeAspect="1"/>
          </p:cNvPicPr>
          <p:nvPr>
            <p:custDataLst>
              <p:tags r:id="rId5"/>
            </p:custDataLst>
          </p:nvPr>
        </p:nvPicPr>
        <p:blipFill>
          <a:blip r:embed="rId6"/>
          <a:stretch>
            <a:fillRect/>
          </a:stretch>
        </p:blipFill>
        <p:spPr>
          <a:xfrm>
            <a:off x="0" y="6157365"/>
            <a:ext cx="631579" cy="631579"/>
          </a:xfrm>
          <a:prstGeom prst="rect">
            <a:avLst/>
          </a:prstGeom>
        </p:spPr>
      </p:pic>
      <p:sp>
        <p:nvSpPr>
          <p:cNvPr id="2" name="标题 1"/>
          <p:cNvSpPr>
            <a:spLocks noGrp="1"/>
          </p:cNvSpPr>
          <p:nvPr>
            <p:ph type="title"/>
            <p:custDataLst>
              <p:tags r:id="rId7"/>
            </p:custDataLst>
          </p:nvPr>
        </p:nvSpPr>
        <p:spPr>
          <a:xfrm>
            <a:off x="508358" y="982301"/>
            <a:ext cx="9680895" cy="387639"/>
          </a:xfrm>
        </p:spPr>
        <p:txBody>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1"/>
            </p:custDataLst>
          </p:nvPr>
        </p:nvSpPr>
        <p:spPr>
          <a:xfrm>
            <a:off x="508358" y="2232671"/>
            <a:ext cx="4685730" cy="253863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2"/>
            </p:custDataLst>
          </p:nvPr>
        </p:nvSpPr>
        <p:spPr>
          <a:xfrm>
            <a:off x="5475105" y="2232671"/>
            <a:ext cx="4707833" cy="2538630"/>
          </a:xfrm>
        </p:spPr>
        <p:txBody>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3"/>
            </p:custDataLst>
          </p:nvPr>
        </p:nvSpPr>
        <p:spPr>
          <a:xfrm>
            <a:off x="502043" y="4998641"/>
            <a:ext cx="4685730" cy="685178"/>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4"/>
            </p:custDataLst>
          </p:nvPr>
        </p:nvSpPr>
        <p:spPr>
          <a:xfrm>
            <a:off x="5484578" y="4995484"/>
            <a:ext cx="4707833" cy="685178"/>
          </a:xfrm>
        </p:spPr>
        <p:txBody>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9" name="矩形 8"/>
          <p:cNvSpPr/>
          <p:nvPr>
            <p:custDataLst>
              <p:tags r:id="rId2"/>
            </p:custDataLst>
          </p:nvPr>
        </p:nvSpPr>
        <p:spPr>
          <a:xfrm>
            <a:off x="0" y="1615380"/>
            <a:ext cx="10691295" cy="433208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580">
              <a:solidFill>
                <a:schemeClr val="lt1"/>
              </a:solidFill>
            </a:endParaRPr>
          </a:p>
        </p:txBody>
      </p:sp>
      <p:pic>
        <p:nvPicPr>
          <p:cNvPr id="8" name="图片 7"/>
          <p:cNvPicPr>
            <a:picLocks noChangeAspect="1"/>
          </p:cNvPicPr>
          <p:nvPr>
            <p:custDataLst>
              <p:tags r:id="rId3"/>
            </p:custDataLst>
          </p:nvPr>
        </p:nvPicPr>
        <p:blipFill>
          <a:blip r:embed="rId4">
            <a:extLst>
              <a:ext uri="{28A0092B-C50C-407E-A947-70E740481C1C}">
                <a14:useLocalDpi xmlns:a14="http://schemas.microsoft.com/office/drawing/2010/main" val="0"/>
              </a:ext>
            </a:extLst>
          </a:blip>
          <a:stretch>
            <a:fillRect/>
          </a:stretch>
        </p:blipFill>
        <p:spPr>
          <a:xfrm>
            <a:off x="9155400" y="5250944"/>
            <a:ext cx="1537989" cy="1537989"/>
          </a:xfrm>
          <a:prstGeom prst="rect">
            <a:avLst/>
          </a:prstGeom>
        </p:spPr>
      </p:pic>
      <p:pic>
        <p:nvPicPr>
          <p:cNvPr id="6" name="图片 5"/>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764432"/>
            <a:ext cx="1537989" cy="1537989"/>
          </a:xfrm>
          <a:prstGeom prst="rect">
            <a:avLst/>
          </a:prstGeom>
        </p:spPr>
      </p:pic>
      <p:sp>
        <p:nvSpPr>
          <p:cNvPr id="2" name="标题 1"/>
          <p:cNvSpPr>
            <a:spLocks noGrp="1"/>
          </p:cNvSpPr>
          <p:nvPr>
            <p:ph type="title" hasCustomPrompt="1"/>
            <p:custDataLst>
              <p:tags r:id="rId7"/>
            </p:custDataLst>
          </p:nvPr>
        </p:nvSpPr>
        <p:spPr>
          <a:xfrm>
            <a:off x="1335623" y="1948496"/>
            <a:ext cx="8020050" cy="2093423"/>
          </a:xfrm>
        </p:spPr>
        <p:txBody>
          <a:bodyPr anchor="b"/>
          <a:lstStyle>
            <a:lvl1pPr algn="ctr">
              <a:defRPr sz="6615"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8"/>
            </p:custDataLst>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9"/>
            </p:custDataLst>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0"/>
            </p:custDataLst>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1"/>
            </p:custDataLst>
          </p:nvPr>
        </p:nvSpPr>
        <p:spPr>
          <a:xfrm>
            <a:off x="1335283" y="4161904"/>
            <a:ext cx="8020050" cy="1452450"/>
          </a:xfrm>
        </p:spPr>
        <p:txBody>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336675" y="1237717"/>
            <a:ext cx="8020050" cy="2632992"/>
          </a:xfrm>
        </p:spPr>
        <p:txBody>
          <a:bodyPr anchor="b"/>
          <a:lstStyle>
            <a:lvl1pPr algn="ctr">
              <a:defRPr sz="5265"/>
            </a:lvl1pPr>
          </a:lstStyle>
          <a:p>
            <a:r>
              <a:rPr lang="zh-CN" altLang="en-US"/>
              <a:t>单击此处编辑母版标题样式</a:t>
            </a:r>
            <a:endParaRPr lang="zh-CN" altLang="en-US"/>
          </a:p>
        </p:txBody>
      </p:sp>
      <p:sp>
        <p:nvSpPr>
          <p:cNvPr id="3" name="副标题 2"/>
          <p:cNvSpPr>
            <a:spLocks noGrp="1"/>
          </p:cNvSpPr>
          <p:nvPr>
            <p:ph type="subTitle" idx="1"/>
          </p:nvPr>
        </p:nvSpPr>
        <p:spPr>
          <a:xfrm>
            <a:off x="1336675" y="3972247"/>
            <a:ext cx="8020050" cy="1825938"/>
          </a:xfrm>
        </p:spPr>
        <p:txBody>
          <a:bodyPr/>
          <a:lstStyle>
            <a:lvl1pPr marL="0" indent="0" algn="ctr">
              <a:buNone/>
              <a:defRPr sz="2105"/>
            </a:lvl1pPr>
            <a:lvl2pPr marL="401320" indent="0" algn="ctr">
              <a:buNone/>
              <a:defRPr sz="1755"/>
            </a:lvl2pPr>
            <a:lvl3pPr marL="802005" indent="0" algn="ctr">
              <a:buNone/>
              <a:defRPr sz="1580"/>
            </a:lvl3pPr>
            <a:lvl4pPr marL="1203325" indent="0" algn="ctr">
              <a:buNone/>
              <a:defRPr sz="1405"/>
            </a:lvl4pPr>
            <a:lvl5pPr marL="1604010" indent="0" algn="ctr">
              <a:buNone/>
              <a:defRPr sz="1405"/>
            </a:lvl5pPr>
            <a:lvl6pPr marL="2005330" indent="0" algn="ctr">
              <a:buNone/>
              <a:defRPr sz="1405"/>
            </a:lvl6pPr>
            <a:lvl7pPr marL="2406015" indent="0" algn="ctr">
              <a:buNone/>
              <a:defRPr sz="1405"/>
            </a:lvl7pPr>
            <a:lvl8pPr marL="2807335" indent="0" algn="ctr">
              <a:buNone/>
              <a:defRPr sz="1405"/>
            </a:lvl8pPr>
            <a:lvl9pPr marL="3208020" indent="0" algn="ctr">
              <a:buNone/>
              <a:defRPr sz="1405"/>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AEAB970-DAD8-4186-9719-7FB057EF2487}"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0B0045E-45F8-4F58-B150-FEA5CCB3B5E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836112" y="886707"/>
            <a:ext cx="4738238" cy="59575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80">
              <a:solidFill>
                <a:schemeClr val="tx1"/>
              </a:solidFill>
            </a:endParaRPr>
          </a:p>
        </p:txBody>
      </p:sp>
      <p:sp>
        <p:nvSpPr>
          <p:cNvPr id="10" name="弧形 9"/>
          <p:cNvSpPr/>
          <p:nvPr userDrawn="1">
            <p:custDataLst>
              <p:tags r:id="rId3"/>
            </p:custDataLst>
          </p:nvPr>
        </p:nvSpPr>
        <p:spPr>
          <a:xfrm>
            <a:off x="3684282" y="1985407"/>
            <a:ext cx="3137700" cy="394510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580"/>
          </a:p>
        </p:txBody>
      </p:sp>
      <p:sp>
        <p:nvSpPr>
          <p:cNvPr id="2" name="标题 1"/>
          <p:cNvSpPr>
            <a:spLocks noGrp="1"/>
          </p:cNvSpPr>
          <p:nvPr>
            <p:ph type="title" hasCustomPrompt="1"/>
            <p:custDataLst>
              <p:tags r:id="rId4"/>
            </p:custDataLst>
          </p:nvPr>
        </p:nvSpPr>
        <p:spPr>
          <a:xfrm>
            <a:off x="939492" y="2936321"/>
            <a:ext cx="4634858" cy="1300844"/>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6315"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939492" y="4356384"/>
            <a:ext cx="4634858" cy="903342"/>
          </a:xfrm>
        </p:spPr>
        <p:txBody>
          <a:bodyPr lIns="90000" tIns="46800" rIns="90000" bIns="46800"/>
          <a:lstStyle>
            <a:lvl1pPr marL="0" indent="0" algn="ctr">
              <a:buNone/>
              <a:defRPr baseline="0"/>
            </a:lvl1pPr>
            <a:lvl2pPr marL="401320" indent="0">
              <a:buNone/>
              <a:defRPr/>
            </a:lvl2pPr>
          </a:lstStyle>
          <a:p>
            <a:pPr lvl="0"/>
            <a:r>
              <a:rPr lang="zh-CN" altLang="en-US" dirty="0"/>
              <a:t>单击此处编辑文本</a:t>
            </a:r>
            <a:endParaRPr lang="zh-CN" altLang="en-US" dirty="0"/>
          </a:p>
        </p:txBody>
      </p:sp>
      <p:pic>
        <p:nvPicPr>
          <p:cNvPr id="8" name="图片 7" descr="09.02.1(1)"/>
          <p:cNvPicPr>
            <a:picLocks noChangeAspect="1"/>
          </p:cNvPicPr>
          <p:nvPr userDrawn="1"/>
        </p:nvPicPr>
        <p:blipFill>
          <a:blip r:embed="rId9"/>
          <a:stretch>
            <a:fillRect/>
          </a:stretch>
        </p:blipFill>
        <p:spPr>
          <a:xfrm>
            <a:off x="9451963" y="210079"/>
            <a:ext cx="1085491" cy="68976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774434"/>
            <a:ext cx="10693400" cy="6013981"/>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2" name="副标题 1"/>
          <p:cNvSpPr/>
          <p:nvPr>
            <p:ph type="subTitle" idx="3" hasCustomPrompt="1"/>
            <p:custDataLst>
              <p:tags r:id="rId4"/>
            </p:custDataLst>
          </p:nvPr>
        </p:nvSpPr>
        <p:spPr>
          <a:xfrm>
            <a:off x="1449178" y="3652496"/>
            <a:ext cx="7797327" cy="1333878"/>
          </a:xfrm>
        </p:spPr>
        <p:txBody>
          <a:bodyPr vert="horz" wrap="square" lIns="0" tIns="0" rIns="0" bIns="0" rtlCol="0" anchor="t" anchorCtr="0">
            <a:normAutofit/>
          </a:bodyPr>
          <a:lstStyle>
            <a:lvl1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2645" b="0" i="0" u="none" strike="noStrike" kern="1200" cap="none" spc="200" normalizeH="0" baseline="0" noProof="0" dirty="0">
                <a:ln>
                  <a:noFill/>
                </a:ln>
                <a:solidFill>
                  <a:schemeClr val="lt1"/>
                </a:solidFill>
                <a:effectLst/>
                <a:uLnTx/>
                <a:uFillTx/>
                <a:latin typeface="Arial" panose="020B0604020202020204" pitchFamily="34" charset="0"/>
                <a:ea typeface="微软雅黑" panose="020B0503020204020204" charset="-122"/>
                <a:cs typeface="微软雅黑" panose="020B0503020204020204" charset="-122"/>
                <a:sym typeface="+mn-ea"/>
              </a:defRPr>
            </a:lvl1pPr>
            <a:lvl2pPr marL="504190" indent="0" algn="ctr" defTabSz="914400" rtl="0" eaLnBrk="1" fontAlgn="auto" latinLnBrk="0" hangingPunct="1">
              <a:lnSpc>
                <a:spcPct val="120000"/>
              </a:lnSpc>
              <a:spcBef>
                <a:spcPts val="0"/>
              </a:spcBef>
              <a:spcAft>
                <a:spcPts val="1000"/>
              </a:spcAft>
              <a:buFont typeface="Arial" panose="020B0604020202020204" pitchFamily="34" charset="0"/>
              <a:buNone/>
              <a:tabLst>
                <a:tab pos="1609725" algn="l"/>
              </a:tabLst>
              <a:defRPr sz="220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008380" indent="0" algn="ctr" defTabSz="914400" rtl="0" eaLnBrk="1" fontAlgn="auto" latinLnBrk="0" hangingPunct="1">
              <a:lnSpc>
                <a:spcPct val="120000"/>
              </a:lnSpc>
              <a:spcBef>
                <a:spcPts val="0"/>
              </a:spcBef>
              <a:spcAft>
                <a:spcPts val="1000"/>
              </a:spcAft>
              <a:buFont typeface="Arial" panose="020B0604020202020204" pitchFamily="34" charset="0"/>
              <a:buNone/>
              <a:defRPr sz="198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512570" indent="0" algn="ctr" defTabSz="914400" rtl="0" eaLnBrk="1" fontAlgn="auto" latinLnBrk="0" hangingPunct="1">
              <a:lnSpc>
                <a:spcPct val="120000"/>
              </a:lnSpc>
              <a:spcBef>
                <a:spcPts val="0"/>
              </a:spcBef>
              <a:spcAft>
                <a:spcPts val="1000"/>
              </a:spcAft>
              <a:buFont typeface="Arial" panose="020B0604020202020204" pitchFamily="34" charset="0"/>
              <a:buNone/>
              <a:defRPr sz="176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16760" indent="0" algn="ctr" defTabSz="914400" rtl="0" eaLnBrk="1" fontAlgn="auto" latinLnBrk="0" hangingPunct="1">
              <a:lnSpc>
                <a:spcPct val="120000"/>
              </a:lnSpc>
              <a:spcBef>
                <a:spcPts val="0"/>
              </a:spcBef>
              <a:spcAft>
                <a:spcPts val="1000"/>
              </a:spcAft>
              <a:buFont typeface="Arial" panose="020B0604020202020204" pitchFamily="34" charset="0"/>
              <a:buNone/>
              <a:defRPr sz="1765"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20950" indent="0" algn="ctr" defTabSz="914400" rtl="0" eaLnBrk="1" latinLnBrk="0" hangingPunct="1">
              <a:lnSpc>
                <a:spcPct val="90000"/>
              </a:lnSpc>
              <a:spcBef>
                <a:spcPts val="550"/>
              </a:spcBef>
              <a:buFont typeface="Arial" panose="020B0604020202020204" pitchFamily="34" charset="0"/>
              <a:buNone/>
              <a:defRPr sz="1765" kern="1200">
                <a:solidFill>
                  <a:schemeClr val="tx1"/>
                </a:solidFill>
                <a:latin typeface="+mn-lt"/>
                <a:ea typeface="+mn-ea"/>
                <a:cs typeface="+mn-cs"/>
              </a:defRPr>
            </a:lvl6pPr>
            <a:lvl7pPr marL="3025140" indent="0" algn="ctr" defTabSz="914400" rtl="0" eaLnBrk="1" latinLnBrk="0" hangingPunct="1">
              <a:lnSpc>
                <a:spcPct val="90000"/>
              </a:lnSpc>
              <a:spcBef>
                <a:spcPts val="550"/>
              </a:spcBef>
              <a:buFont typeface="Arial" panose="020B0604020202020204" pitchFamily="34" charset="0"/>
              <a:buNone/>
              <a:defRPr sz="1765" kern="1200">
                <a:solidFill>
                  <a:schemeClr val="tx1"/>
                </a:solidFill>
                <a:latin typeface="+mn-lt"/>
                <a:ea typeface="+mn-ea"/>
                <a:cs typeface="+mn-cs"/>
              </a:defRPr>
            </a:lvl7pPr>
            <a:lvl8pPr marL="3529330" indent="0" algn="ctr" defTabSz="914400" rtl="0" eaLnBrk="1" latinLnBrk="0" hangingPunct="1">
              <a:lnSpc>
                <a:spcPct val="90000"/>
              </a:lnSpc>
              <a:spcBef>
                <a:spcPts val="550"/>
              </a:spcBef>
              <a:buFont typeface="Arial" panose="020B0604020202020204" pitchFamily="34" charset="0"/>
              <a:buNone/>
              <a:defRPr sz="1765" kern="1200">
                <a:solidFill>
                  <a:schemeClr val="tx1"/>
                </a:solidFill>
                <a:latin typeface="+mn-lt"/>
                <a:ea typeface="+mn-ea"/>
                <a:cs typeface="+mn-cs"/>
              </a:defRPr>
            </a:lvl8pPr>
            <a:lvl9pPr marL="4033520" indent="0" algn="ctr" defTabSz="914400" rtl="0" eaLnBrk="1" latinLnBrk="0" hangingPunct="1">
              <a:lnSpc>
                <a:spcPct val="90000"/>
              </a:lnSpc>
              <a:spcBef>
                <a:spcPts val="550"/>
              </a:spcBef>
              <a:buFont typeface="Arial" panose="020B0604020202020204" pitchFamily="34" charset="0"/>
              <a:buNone/>
              <a:defRPr sz="1765" kern="1200">
                <a:solidFill>
                  <a:schemeClr val="tx1"/>
                </a:solidFill>
                <a:latin typeface="+mn-lt"/>
                <a:ea typeface="+mn-ea"/>
                <a:cs typeface="+mn-cs"/>
              </a:defRPr>
            </a:lvl9pPr>
          </a:lstStyle>
          <a:p>
            <a:pPr lvl="0"/>
            <a:r>
              <a:rPr>
                <a:sym typeface="+mn-ea"/>
              </a:rPr>
              <a:t>单击此处编辑副标题</a:t>
            </a:r>
            <a:endParaRPr>
              <a:sym typeface="+mn-ea"/>
            </a:endParaRPr>
          </a:p>
        </p:txBody>
      </p:sp>
      <p:sp>
        <p:nvSpPr>
          <p:cNvPr id="3" name="标题 2"/>
          <p:cNvSpPr>
            <a:spLocks noGrp="1"/>
          </p:cNvSpPr>
          <p:nvPr>
            <p:ph type="ctrTitle" idx="2" hasCustomPrompt="1"/>
            <p:custDataLst>
              <p:tags r:id="rId5"/>
            </p:custDataLst>
          </p:nvPr>
        </p:nvSpPr>
        <p:spPr>
          <a:xfrm>
            <a:off x="1449178" y="2576473"/>
            <a:ext cx="7797327" cy="964634"/>
          </a:xfrm>
        </p:spPr>
        <p:txBody>
          <a:bodyPr vert="horz" wrap="square" lIns="0" tIns="0" rIns="0" bIns="0" rtlCol="0" anchor="b" anchorCtr="0">
            <a:normAutofit lnSpcReduction="10000"/>
          </a:bodyPr>
          <a:lstStyle>
            <a:lvl1pPr marL="0" marR="0" algn="ctr" defTabSz="914400" rtl="0" eaLnBrk="1" fontAlgn="auto" latinLnBrk="0" hangingPunct="1">
              <a:lnSpc>
                <a:spcPct val="100000"/>
              </a:lnSpc>
              <a:spcBef>
                <a:spcPct val="0"/>
              </a:spcBef>
              <a:buClrTx/>
              <a:buSzTx/>
              <a:buFontTx/>
              <a:buNone/>
              <a:defRPr kumimoji="0" lang="zh-CN" altLang="en-US" sz="7880" b="1" i="0" u="none" strike="noStrike" kern="1200" cap="none" spc="-200" normalizeH="0" baseline="0" noProof="1" dirty="0">
                <a:solidFill>
                  <a:schemeClr val="lt1"/>
                </a:solidFill>
                <a:uFillTx/>
                <a:latin typeface="Arial" panose="020B0604020202020204" pitchFamily="34" charset="0"/>
                <a:ea typeface="汉仪旗黑-85S" panose="00020600040101010101" pitchFamily="18" charset="-122"/>
                <a:cs typeface="+mj-cs"/>
              </a:defRPr>
            </a:lvl1pPr>
          </a:lstStyle>
          <a:p>
            <a:pPr lvl="0"/>
            <a:r>
              <a:rPr>
                <a:sym typeface="+mn-ea"/>
              </a:rPr>
              <a:t>编辑标题</a:t>
            </a:r>
            <a:endParaRPr>
              <a:sym typeface="+mn-e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0" y="6157365"/>
            <a:ext cx="631579" cy="631579"/>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10061821" y="6152647"/>
            <a:ext cx="631579" cy="631579"/>
          </a:xfrm>
          <a:prstGeom prst="rect">
            <a:avLst/>
          </a:prstGeom>
        </p:spPr>
      </p:pic>
      <p:sp>
        <p:nvSpPr>
          <p:cNvPr id="2" name="标题 1"/>
          <p:cNvSpPr>
            <a:spLocks noGrp="1"/>
          </p:cNvSpPr>
          <p:nvPr>
            <p:ph type="title"/>
          </p:nvPr>
        </p:nvSpPr>
        <p:spPr>
          <a:xfrm>
            <a:off x="587542" y="1162659"/>
            <a:ext cx="9518316" cy="387639"/>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2645"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nvPr>
        </p:nvSpPr>
        <p:spPr>
          <a:xfrm>
            <a:off x="587542" y="1609335"/>
            <a:ext cx="9518316" cy="4726521"/>
          </a:xfrm>
        </p:spPr>
        <p:txBody>
          <a:bodyPr vert="horz" lIns="90170" tIns="46990" rIns="90170" bIns="46990" rtlCol="0">
            <a:normAutofit/>
          </a:bodyPr>
          <a:lstStyle>
            <a:lvl1pPr marL="252095" marR="0" lvl="0"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756285" marR="0" lvl="1" indent="-252095"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260475" marR="0" lvl="2"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764665" marR="0" lvl="3"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268855" marR="0" lvl="4" indent="-252095"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765"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nvPr>
        </p:nvSpPr>
        <p:spPr/>
        <p:txBody>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2.png"/><Relationship Id="rId8" Type="http://schemas.openxmlformats.org/officeDocument/2006/relationships/tags" Target="../tags/tag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4" Type="http://schemas.openxmlformats.org/officeDocument/2006/relationships/theme" Target="../theme/theme2.xml"/><Relationship Id="rId23" Type="http://schemas.openxmlformats.org/officeDocument/2006/relationships/image" Target="../media/image2.png"/><Relationship Id="rId22" Type="http://schemas.openxmlformats.org/officeDocument/2006/relationships/tags" Target="../tags/tag96.xml"/><Relationship Id="rId21" Type="http://schemas.openxmlformats.org/officeDocument/2006/relationships/tags" Target="../tags/tag95.xml"/><Relationship Id="rId20" Type="http://schemas.openxmlformats.org/officeDocument/2006/relationships/tags" Target="../tags/tag94.xml"/><Relationship Id="rId2" Type="http://schemas.openxmlformats.org/officeDocument/2006/relationships/slideLayout" Target="../slideLayouts/slideLayout9.xml"/><Relationship Id="rId19" Type="http://schemas.openxmlformats.org/officeDocument/2006/relationships/tags" Target="../tags/tag93.xml"/><Relationship Id="rId18" Type="http://schemas.openxmlformats.org/officeDocument/2006/relationships/slideLayout" Target="../slideLayouts/slideLayout25.xml"/><Relationship Id="rId17" Type="http://schemas.openxmlformats.org/officeDocument/2006/relationships/slideLayout" Target="../slideLayouts/slideLayout24.xml"/><Relationship Id="rId16" Type="http://schemas.openxmlformats.org/officeDocument/2006/relationships/slideLayout" Target="../slideLayouts/slideLayout23.xml"/><Relationship Id="rId15" Type="http://schemas.openxmlformats.org/officeDocument/2006/relationships/slideLayout" Target="../slideLayouts/slideLayout22.xml"/><Relationship Id="rId14" Type="http://schemas.openxmlformats.org/officeDocument/2006/relationships/slideLayout" Target="../slideLayouts/slideLayout21.xml"/><Relationship Id="rId13" Type="http://schemas.openxmlformats.org/officeDocument/2006/relationships/slideLayout" Target="../slideLayouts/slideLayout20.xml"/><Relationship Id="rId12" Type="http://schemas.openxmlformats.org/officeDocument/2006/relationships/slideLayout" Target="../slideLayouts/slideLayout19.xml"/><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670" y="302514"/>
            <a:ext cx="9624060" cy="1210056"/>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fld>
            <a:endParaRPr/>
          </a:p>
        </p:txBody>
      </p:sp>
      <p:pic>
        <p:nvPicPr>
          <p:cNvPr id="8" name="图片 7"/>
          <p:cNvPicPr>
            <a:picLocks noChangeAspect="1"/>
          </p:cNvPicPr>
          <p:nvPr userDrawn="1">
            <p:custDataLst>
              <p:tags r:id="rId8"/>
            </p:custDataLst>
          </p:nvPr>
        </p:nvPicPr>
        <p:blipFill>
          <a:blip r:embed="rId9" cstate="print">
            <a:extLst>
              <a:ext uri="{28A0092B-C50C-407E-A947-70E740481C1C}">
                <a14:useLocalDpi xmlns:a14="http://schemas.microsoft.com/office/drawing/2010/main" val="0"/>
              </a:ext>
            </a:extLst>
          </a:blip>
          <a:stretch>
            <a:fillRect/>
          </a:stretch>
        </p:blipFill>
        <p:spPr>
          <a:xfrm>
            <a:off x="9385132" y="352580"/>
            <a:ext cx="1050273" cy="5304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87542" y="1162656"/>
            <a:ext cx="9518316" cy="387639"/>
          </a:xfrm>
          <a:prstGeom prst="rect">
            <a:avLst/>
          </a:prstGeom>
        </p:spPr>
        <p:txBody>
          <a:bodyPr vert="horz" wrap="square"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87542" y="1617132"/>
            <a:ext cx="9518316" cy="4726521"/>
          </a:xfrm>
          <a:prstGeom prst="rect">
            <a:avLst/>
          </a:prstGeom>
        </p:spPr>
        <p:txBody>
          <a:bodyPr vert="horz" wrap="square" lIns="90170" tIns="46990" rIns="90170" bIns="4699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771607" y="6343239"/>
            <a:ext cx="2368125" cy="277860"/>
          </a:xfrm>
          <a:prstGeom prst="rect">
            <a:avLst/>
          </a:prstGeom>
        </p:spPr>
        <p:txBody>
          <a:bodyPr vert="horz" wrap="square" lIns="91440" tIns="45720" rIns="91440" bIns="45720" rtlCol="0" anchor="ctr">
            <a:normAutofit/>
          </a:bodyPr>
          <a:lstStyle>
            <a:lvl1pPr algn="l">
              <a:defRPr sz="1325">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3610075" y="6343239"/>
            <a:ext cx="3473250" cy="277860"/>
          </a:xfrm>
          <a:prstGeom prst="rect">
            <a:avLst/>
          </a:prstGeom>
        </p:spPr>
        <p:txBody>
          <a:bodyPr vert="horz" wrap="square" lIns="91440" tIns="45720" rIns="91440" bIns="45720" rtlCol="0" anchor="ctr">
            <a:normAutofit/>
          </a:bodyPr>
          <a:lstStyle>
            <a:lvl1pPr algn="ctr">
              <a:defRPr sz="1325">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nvPr>
        </p:nvSpPr>
        <p:spPr>
          <a:xfrm>
            <a:off x="7552214" y="6343239"/>
            <a:ext cx="2368125" cy="277860"/>
          </a:xfrm>
          <a:prstGeom prst="rect">
            <a:avLst/>
          </a:prstGeom>
        </p:spPr>
        <p:txBody>
          <a:bodyPr vert="horz" wrap="square" lIns="91440" tIns="45720" rIns="91440" bIns="45720" rtlCol="0" anchor="ctr">
            <a:normAutofit/>
          </a:bodyPr>
          <a:lstStyle>
            <a:lvl1pPr algn="r">
              <a:defRPr sz="1325">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1"/>
            </p:custDataLst>
          </p:nvPr>
        </p:nvSpPr>
        <p:spPr>
          <a:xfrm>
            <a:off x="0" y="773906"/>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580"/>
          </a:p>
        </p:txBody>
      </p:sp>
      <p:pic>
        <p:nvPicPr>
          <p:cNvPr id="8" name="图片 7"/>
          <p:cNvPicPr>
            <a:picLocks noChangeAspect="1"/>
          </p:cNvPicPr>
          <p:nvPr userDrawn="1">
            <p:custDataLst>
              <p:tags r:id="rId22"/>
            </p:custDataLst>
          </p:nvPr>
        </p:nvPicPr>
        <p:blipFill>
          <a:blip r:embed="rId23" cstate="print">
            <a:extLst>
              <a:ext uri="{28A0092B-C50C-407E-A947-70E740481C1C}">
                <a14:useLocalDpi xmlns:a14="http://schemas.microsoft.com/office/drawing/2010/main" val="0"/>
              </a:ext>
            </a:extLst>
          </a:blip>
          <a:stretch>
            <a:fillRect/>
          </a:stretch>
        </p:blipFill>
        <p:spPr>
          <a:xfrm>
            <a:off x="9385132" y="352580"/>
            <a:ext cx="1050273" cy="530405"/>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1008380" rtl="0" eaLnBrk="1" fontAlgn="auto" latinLnBrk="0" hangingPunct="1">
        <a:lnSpc>
          <a:spcPct val="100000"/>
        </a:lnSpc>
        <a:spcBef>
          <a:spcPct val="0"/>
        </a:spcBef>
        <a:buNone/>
        <a:defRPr sz="2645"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252095" indent="-252095" algn="l" defTabSz="1008380" rtl="0" eaLnBrk="1" fontAlgn="auto" latinLnBrk="0" hangingPunct="1">
        <a:lnSpc>
          <a:spcPct val="130000"/>
        </a:lnSpc>
        <a:spcBef>
          <a:spcPts val="0"/>
        </a:spcBef>
        <a:spcAft>
          <a:spcPts val="1000"/>
        </a:spcAft>
        <a:buFont typeface="Arial" panose="020B0604020202020204" pitchFamily="34" charset="0"/>
        <a:buChar char="•"/>
        <a:defRPr sz="1765"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756285" indent="-252095" algn="l" defTabSz="1008380" rtl="0" eaLnBrk="1" fontAlgn="auto" latinLnBrk="0" hangingPunct="1">
        <a:lnSpc>
          <a:spcPct val="130000"/>
        </a:lnSpc>
        <a:spcBef>
          <a:spcPts val="0"/>
        </a:spcBef>
        <a:spcAft>
          <a:spcPts val="1000"/>
        </a:spcAft>
        <a:buFont typeface="Arial" panose="020B0604020202020204" pitchFamily="34" charset="0"/>
        <a:buChar char="•"/>
        <a:tabLst>
          <a:tab pos="1775460" algn="l"/>
        </a:tabLst>
        <a:defRPr sz="1765"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1260475" indent="-252095" algn="l" defTabSz="1008380" rtl="0" eaLnBrk="1" fontAlgn="auto" latinLnBrk="0" hangingPunct="1">
        <a:lnSpc>
          <a:spcPct val="130000"/>
        </a:lnSpc>
        <a:spcBef>
          <a:spcPts val="0"/>
        </a:spcBef>
        <a:spcAft>
          <a:spcPts val="1000"/>
        </a:spcAft>
        <a:buFont typeface="Arial" panose="020B0604020202020204" pitchFamily="34" charset="0"/>
        <a:buChar char="•"/>
        <a:defRPr sz="1765"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764665" indent="-252095" algn="l" defTabSz="1008380" rtl="0" eaLnBrk="1" fontAlgn="auto" latinLnBrk="0" hangingPunct="1">
        <a:lnSpc>
          <a:spcPct val="130000"/>
        </a:lnSpc>
        <a:spcBef>
          <a:spcPts val="0"/>
        </a:spcBef>
        <a:spcAft>
          <a:spcPts val="1000"/>
        </a:spcAft>
        <a:buFont typeface="Arial" panose="020B0604020202020204" pitchFamily="34" charset="0"/>
        <a:buChar char="•"/>
        <a:defRPr sz="1765"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2268855" indent="-252095" algn="l" defTabSz="1008380" rtl="0" eaLnBrk="1" fontAlgn="auto" latinLnBrk="0" hangingPunct="1">
        <a:lnSpc>
          <a:spcPct val="130000"/>
        </a:lnSpc>
        <a:spcBef>
          <a:spcPts val="0"/>
        </a:spcBef>
        <a:spcAft>
          <a:spcPts val="1000"/>
        </a:spcAft>
        <a:buFont typeface="Arial" panose="020B0604020202020204" pitchFamily="34" charset="0"/>
        <a:buChar char="•"/>
        <a:defRPr sz="1765"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277304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6pPr>
      <a:lvl7pPr marL="327723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7pPr>
      <a:lvl8pPr marL="378142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8pPr>
      <a:lvl9pPr marL="4285615" indent="-252095" algn="l" defTabSz="1008380" rtl="0" eaLnBrk="1" latinLnBrk="0" hangingPunct="1">
        <a:lnSpc>
          <a:spcPct val="90000"/>
        </a:lnSpc>
        <a:spcBef>
          <a:spcPts val="550"/>
        </a:spcBef>
        <a:buFont typeface="Arial" panose="020B0604020202020204" pitchFamily="34" charset="0"/>
        <a:buChar char="•"/>
        <a:defRPr sz="1985" kern="1200">
          <a:solidFill>
            <a:schemeClr val="tx1"/>
          </a:solidFill>
          <a:latin typeface="+mn-lt"/>
          <a:ea typeface="+mn-ea"/>
          <a:cs typeface="+mn-cs"/>
        </a:defRPr>
      </a:lvl9pPr>
    </p:bodyStyle>
    <p:otherStyle>
      <a:defPPr>
        <a:defRPr lang="zh-CN"/>
      </a:defPPr>
      <a:lvl1pPr marL="0" algn="l" defTabSz="1008380" rtl="0" eaLnBrk="1" latinLnBrk="0" hangingPunct="1">
        <a:defRPr sz="1985" kern="1200">
          <a:solidFill>
            <a:schemeClr val="tx1"/>
          </a:solidFill>
          <a:latin typeface="+mn-lt"/>
          <a:ea typeface="+mn-ea"/>
          <a:cs typeface="+mn-cs"/>
        </a:defRPr>
      </a:lvl1pPr>
      <a:lvl2pPr marL="504190" algn="l" defTabSz="1008380" rtl="0" eaLnBrk="1" latinLnBrk="0" hangingPunct="1">
        <a:defRPr sz="1985" kern="1200">
          <a:solidFill>
            <a:schemeClr val="tx1"/>
          </a:solidFill>
          <a:latin typeface="+mn-lt"/>
          <a:ea typeface="+mn-ea"/>
          <a:cs typeface="+mn-cs"/>
        </a:defRPr>
      </a:lvl2pPr>
      <a:lvl3pPr marL="1008380" algn="l" defTabSz="1008380" rtl="0" eaLnBrk="1" latinLnBrk="0" hangingPunct="1">
        <a:defRPr sz="1985" kern="1200">
          <a:solidFill>
            <a:schemeClr val="tx1"/>
          </a:solidFill>
          <a:latin typeface="+mn-lt"/>
          <a:ea typeface="+mn-ea"/>
          <a:cs typeface="+mn-cs"/>
        </a:defRPr>
      </a:lvl3pPr>
      <a:lvl4pPr marL="1512570" algn="l" defTabSz="1008380" rtl="0" eaLnBrk="1" latinLnBrk="0" hangingPunct="1">
        <a:defRPr sz="1985" kern="1200">
          <a:solidFill>
            <a:schemeClr val="tx1"/>
          </a:solidFill>
          <a:latin typeface="+mn-lt"/>
          <a:ea typeface="+mn-ea"/>
          <a:cs typeface="+mn-cs"/>
        </a:defRPr>
      </a:lvl4pPr>
      <a:lvl5pPr marL="2016760" algn="l" defTabSz="1008380" rtl="0" eaLnBrk="1" latinLnBrk="0" hangingPunct="1">
        <a:defRPr sz="1985" kern="1200">
          <a:solidFill>
            <a:schemeClr val="tx1"/>
          </a:solidFill>
          <a:latin typeface="+mn-lt"/>
          <a:ea typeface="+mn-ea"/>
          <a:cs typeface="+mn-cs"/>
        </a:defRPr>
      </a:lvl5pPr>
      <a:lvl6pPr marL="2520950" algn="l" defTabSz="1008380" rtl="0" eaLnBrk="1" latinLnBrk="0" hangingPunct="1">
        <a:defRPr sz="1985" kern="1200">
          <a:solidFill>
            <a:schemeClr val="tx1"/>
          </a:solidFill>
          <a:latin typeface="+mn-lt"/>
          <a:ea typeface="+mn-ea"/>
          <a:cs typeface="+mn-cs"/>
        </a:defRPr>
      </a:lvl6pPr>
      <a:lvl7pPr marL="3025140" algn="l" defTabSz="1008380" rtl="0" eaLnBrk="1" latinLnBrk="0" hangingPunct="1">
        <a:defRPr sz="1985" kern="1200">
          <a:solidFill>
            <a:schemeClr val="tx1"/>
          </a:solidFill>
          <a:latin typeface="+mn-lt"/>
          <a:ea typeface="+mn-ea"/>
          <a:cs typeface="+mn-cs"/>
        </a:defRPr>
      </a:lvl7pPr>
      <a:lvl8pPr marL="3529330" algn="l" defTabSz="1008380" rtl="0" eaLnBrk="1" latinLnBrk="0" hangingPunct="1">
        <a:defRPr sz="1985" kern="1200">
          <a:solidFill>
            <a:schemeClr val="tx1"/>
          </a:solidFill>
          <a:latin typeface="+mn-lt"/>
          <a:ea typeface="+mn-ea"/>
          <a:cs typeface="+mn-cs"/>
        </a:defRPr>
      </a:lvl8pPr>
      <a:lvl9pPr marL="4033520" algn="l" defTabSz="1008380" rtl="0" eaLnBrk="1" latinLnBrk="0" hangingPunct="1">
        <a:defRPr sz="19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s>
</file>

<file path=ppt/slides/_rels/slide10.xml.rels><?xml version="1.0" encoding="UTF-8" standalone="yes"?>
<Relationships xmlns="http://schemas.openxmlformats.org/package/2006/relationships"><Relationship Id="rId9" Type="http://schemas.openxmlformats.org/officeDocument/2006/relationships/image" Target="../media/image11.jpeg"/><Relationship Id="rId8" Type="http://schemas.openxmlformats.org/officeDocument/2006/relationships/image" Target="../media/image29.jpeg"/><Relationship Id="rId7" Type="http://schemas.openxmlformats.org/officeDocument/2006/relationships/image" Target="../media/image30.png"/><Relationship Id="rId6" Type="http://schemas.openxmlformats.org/officeDocument/2006/relationships/image" Target="../media/image16.png"/><Relationship Id="rId5" Type="http://schemas.openxmlformats.org/officeDocument/2006/relationships/image" Target="../media/image17.png"/><Relationship Id="rId4" Type="http://schemas.openxmlformats.org/officeDocument/2006/relationships/image" Target="../media/image15.png"/><Relationship Id="rId3" Type="http://schemas.openxmlformats.org/officeDocument/2006/relationships/image" Target="../media/image12.png"/><Relationship Id="rId2" Type="http://schemas.openxmlformats.org/officeDocument/2006/relationships/image" Target="../media/image14.png"/><Relationship Id="rId10" Type="http://schemas.openxmlformats.org/officeDocument/2006/relationships/slideLayout" Target="../slideLayouts/slideLayout6.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15.png"/><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33.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5.png"/><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4.xml"/><Relationship Id="rId5" Type="http://schemas.openxmlformats.org/officeDocument/2006/relationships/tags" Target="../tags/tag104.xml"/><Relationship Id="rId4" Type="http://schemas.openxmlformats.org/officeDocument/2006/relationships/image" Target="../media/image2.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tags" Target="../tags/tag10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6.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3.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image" Target="../media/image18.jpe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0" Type="http://schemas.openxmlformats.org/officeDocument/2006/relationships/slideLayout" Target="../slideLayouts/slideLayout6.xml"/><Relationship Id="rId1"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3.png"/><Relationship Id="rId7" Type="http://schemas.openxmlformats.org/officeDocument/2006/relationships/image" Target="../media/image22.png"/><Relationship Id="rId6" Type="http://schemas.openxmlformats.org/officeDocument/2006/relationships/image" Target="../media/image21.png"/><Relationship Id="rId5" Type="http://schemas.openxmlformats.org/officeDocument/2006/relationships/image" Target="../media/image15.png"/><Relationship Id="rId4" Type="http://schemas.openxmlformats.org/officeDocument/2006/relationships/image" Target="../media/image18.jpe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20.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9.png"/><Relationship Id="rId1" Type="http://schemas.openxmlformats.org/officeDocument/2006/relationships/image" Target="../media/image3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11.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image" Target="../media/image13.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5.png"/><Relationship Id="rId1" Type="http://schemas.openxmlformats.org/officeDocument/2006/relationships/image" Target="../media/image34.png"/></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tags" Target="../tags/tag105.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1.jpeg"/><Relationship Id="rId1" Type="http://schemas.openxmlformats.org/officeDocument/2006/relationships/image" Target="../media/image40.jpeg"/></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5.xml"/><Relationship Id="rId4" Type="http://schemas.openxmlformats.org/officeDocument/2006/relationships/image" Target="../media/image45.jpeg"/><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image" Target="../media/image42.jpe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6.jpeg"/><Relationship Id="rId1" Type="http://schemas.openxmlformats.org/officeDocument/2006/relationships/image" Target="../media/image42.jpe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6.jpeg"/><Relationship Id="rId1" Type="http://schemas.openxmlformats.org/officeDocument/2006/relationships/image" Target="../media/image42.jpeg"/></Relationships>
</file>

<file path=ppt/slides/_rels/slide67.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hyperlink" Target="http://baike.baidu.com/view/140758.htm" TargetMode="External"/><Relationship Id="rId7" Type="http://schemas.openxmlformats.org/officeDocument/2006/relationships/hyperlink" Target="http://baike.baidu.com/view/395.htm" TargetMode="External"/><Relationship Id="rId6" Type="http://schemas.openxmlformats.org/officeDocument/2006/relationships/image" Target="../media/image51.jpeg"/><Relationship Id="rId5" Type="http://schemas.openxmlformats.org/officeDocument/2006/relationships/image" Target="../media/image44.jpeg"/><Relationship Id="rId4" Type="http://schemas.openxmlformats.org/officeDocument/2006/relationships/image" Target="../media/image50.jpeg"/><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image" Target="../media/image47.jpeg"/></Relationships>
</file>

<file path=ppt/slides/_rels/slide68.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48.jpeg"/><Relationship Id="rId3" Type="http://schemas.openxmlformats.org/officeDocument/2006/relationships/image" Target="../media/image49.jpeg"/><Relationship Id="rId2" Type="http://schemas.openxmlformats.org/officeDocument/2006/relationships/image" Target="../media/image50.jpeg"/><Relationship Id="rId1" Type="http://schemas.openxmlformats.org/officeDocument/2006/relationships/image" Target="../media/image47.jpeg"/></Relationships>
</file>

<file path=ppt/slides/_rels/slide69.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51.jpeg"/><Relationship Id="rId3" Type="http://schemas.openxmlformats.org/officeDocument/2006/relationships/image" Target="../media/image50.jpeg"/><Relationship Id="rId2" Type="http://schemas.openxmlformats.org/officeDocument/2006/relationships/image" Target="../media/image53.jpeg"/><Relationship Id="rId1" Type="http://schemas.openxmlformats.org/officeDocument/2006/relationships/image" Target="../media/image47.jpe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image" Target="../media/image13.png"/></Relationships>
</file>

<file path=ppt/slides/_rels/slide70.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51.jpeg"/><Relationship Id="rId3" Type="http://schemas.openxmlformats.org/officeDocument/2006/relationships/image" Target="../media/image50.jpeg"/><Relationship Id="rId2" Type="http://schemas.openxmlformats.org/officeDocument/2006/relationships/image" Target="../media/image53.jpeg"/><Relationship Id="rId1" Type="http://schemas.openxmlformats.org/officeDocument/2006/relationships/image" Target="../media/image47.jpeg"/></Relationships>
</file>

<file path=ppt/slides/_rels/slide71.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44.jpeg"/><Relationship Id="rId4" Type="http://schemas.openxmlformats.org/officeDocument/2006/relationships/image" Target="../media/image43.png"/><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47.jpeg"/></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4.jpeg"/><Relationship Id="rId1" Type="http://schemas.openxmlformats.org/officeDocument/2006/relationships/image" Target="../media/image54.jpeg"/></Relationships>
</file>

<file path=ppt/slides/_rels/slide73.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51.jpeg"/><Relationship Id="rId3" Type="http://schemas.openxmlformats.org/officeDocument/2006/relationships/image" Target="../media/image50.jpeg"/><Relationship Id="rId2" Type="http://schemas.openxmlformats.org/officeDocument/2006/relationships/image" Target="../media/image53.jpeg"/><Relationship Id="rId1" Type="http://schemas.openxmlformats.org/officeDocument/2006/relationships/image" Target="../media/image55.jpeg"/></Relationships>
</file>

<file path=ppt/slides/_rels/slide74.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56.jpeg"/><Relationship Id="rId5" Type="http://schemas.openxmlformats.org/officeDocument/2006/relationships/image" Target="../media/image44.jpeg"/><Relationship Id="rId4" Type="http://schemas.openxmlformats.org/officeDocument/2006/relationships/image" Target="../media/image50.jpeg"/><Relationship Id="rId3" Type="http://schemas.openxmlformats.org/officeDocument/2006/relationships/image" Target="../media/image48.jpeg"/><Relationship Id="rId2" Type="http://schemas.openxmlformats.org/officeDocument/2006/relationships/image" Target="../media/image49.jpeg"/><Relationship Id="rId1" Type="http://schemas.openxmlformats.org/officeDocument/2006/relationships/image" Target="../media/image55.jpeg"/></Relationships>
</file>

<file path=ppt/slides/_rels/slide75.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51.jpeg"/><Relationship Id="rId3" Type="http://schemas.openxmlformats.org/officeDocument/2006/relationships/image" Target="../media/image50.jpeg"/><Relationship Id="rId2" Type="http://schemas.openxmlformats.org/officeDocument/2006/relationships/image" Target="../media/image53.jpeg"/><Relationship Id="rId1" Type="http://schemas.openxmlformats.org/officeDocument/2006/relationships/image" Target="../media/image55.jpeg"/></Relationships>
</file>

<file path=ppt/slides/_rels/slide76.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4.jpeg"/><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51.jpeg"/><Relationship Id="rId3" Type="http://schemas.openxmlformats.org/officeDocument/2006/relationships/image" Target="../media/image50.jpeg"/><Relationship Id="rId2" Type="http://schemas.openxmlformats.org/officeDocument/2006/relationships/image" Target="../media/image53.jpeg"/><Relationship Id="rId1" Type="http://schemas.openxmlformats.org/officeDocument/2006/relationships/image" Target="../media/image55.jpeg"/></Relationships>
</file>

<file path=ppt/slides/_rels/slide77.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4.jpeg"/><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51.jpeg"/><Relationship Id="rId3" Type="http://schemas.openxmlformats.org/officeDocument/2006/relationships/image" Target="../media/image50.jpeg"/><Relationship Id="rId2" Type="http://schemas.openxmlformats.org/officeDocument/2006/relationships/image" Target="../media/image53.jpeg"/><Relationship Id="rId1" Type="http://schemas.openxmlformats.org/officeDocument/2006/relationships/image" Target="../media/image55.jpeg"/></Relationships>
</file>

<file path=ppt/slides/_rels/slide78.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44.jpeg"/><Relationship Id="rId7" Type="http://schemas.openxmlformats.org/officeDocument/2006/relationships/image" Target="../media/image49.jpeg"/><Relationship Id="rId6" Type="http://schemas.openxmlformats.org/officeDocument/2006/relationships/image" Target="../media/image48.jpeg"/><Relationship Id="rId5" Type="http://schemas.openxmlformats.org/officeDocument/2006/relationships/image" Target="../media/image51.jpeg"/><Relationship Id="rId4" Type="http://schemas.openxmlformats.org/officeDocument/2006/relationships/image" Target="../media/image50.jpeg"/><Relationship Id="rId3" Type="http://schemas.openxmlformats.org/officeDocument/2006/relationships/image" Target="../media/image53.jpeg"/><Relationship Id="rId2" Type="http://schemas.openxmlformats.org/officeDocument/2006/relationships/image" Target="../media/image47.jpeg"/><Relationship Id="rId1" Type="http://schemas.openxmlformats.org/officeDocument/2006/relationships/image" Target="../media/image55.jpeg"/></Relationships>
</file>

<file path=ppt/slides/_rels/slide79.xml.rels><?xml version="1.0" encoding="UTF-8" standalone="yes"?>
<Relationships xmlns="http://schemas.openxmlformats.org/package/2006/relationships"><Relationship Id="rId8" Type="http://schemas.openxmlformats.org/officeDocument/2006/relationships/slideLayout" Target="../slideLayouts/slideLayout5.xml"/><Relationship Id="rId7" Type="http://schemas.openxmlformats.org/officeDocument/2006/relationships/image" Target="../media/image44.jpeg"/><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51.jpeg"/><Relationship Id="rId3" Type="http://schemas.openxmlformats.org/officeDocument/2006/relationships/image" Target="../media/image50.jpeg"/><Relationship Id="rId2" Type="http://schemas.openxmlformats.org/officeDocument/2006/relationships/image" Target="../media/image53.jpeg"/><Relationship Id="rId1" Type="http://schemas.openxmlformats.org/officeDocument/2006/relationships/image" Target="../media/image55.jpeg"/></Relationships>
</file>

<file path=ppt/slides/_rels/slide8.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16.png"/><Relationship Id="rId7" Type="http://schemas.openxmlformats.org/officeDocument/2006/relationships/image" Target="../media/image17.png"/><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1.jpeg"/><Relationship Id="rId10" Type="http://schemas.openxmlformats.org/officeDocument/2006/relationships/slideLayout" Target="../slideLayouts/slideLayout6.xml"/><Relationship Id="rId1" Type="http://schemas.openxmlformats.org/officeDocument/2006/relationships/image" Target="../media/image29.jpeg"/></Relationships>
</file>

<file path=ppt/slides/_rels/slide80.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44.jpeg"/><Relationship Id="rId7" Type="http://schemas.openxmlformats.org/officeDocument/2006/relationships/image" Target="../media/image49.jpeg"/><Relationship Id="rId6" Type="http://schemas.openxmlformats.org/officeDocument/2006/relationships/image" Target="../media/image48.jpeg"/><Relationship Id="rId5" Type="http://schemas.openxmlformats.org/officeDocument/2006/relationships/image" Target="../media/image51.jpeg"/><Relationship Id="rId4" Type="http://schemas.openxmlformats.org/officeDocument/2006/relationships/image" Target="../media/image50.jpeg"/><Relationship Id="rId3" Type="http://schemas.openxmlformats.org/officeDocument/2006/relationships/image" Target="../media/image53.jpeg"/><Relationship Id="rId2" Type="http://schemas.openxmlformats.org/officeDocument/2006/relationships/image" Target="../media/image47.jpeg"/><Relationship Id="rId1" Type="http://schemas.openxmlformats.org/officeDocument/2006/relationships/image" Target="../media/image55.jpeg"/></Relationships>
</file>

<file path=ppt/slides/_rels/slide81.xml.rels><?xml version="1.0" encoding="UTF-8" standalone="yes"?>
<Relationships xmlns="http://schemas.openxmlformats.org/package/2006/relationships"><Relationship Id="rId9" Type="http://schemas.openxmlformats.org/officeDocument/2006/relationships/slideLayout" Target="../slideLayouts/slideLayout5.xml"/><Relationship Id="rId8" Type="http://schemas.openxmlformats.org/officeDocument/2006/relationships/image" Target="../media/image44.jpeg"/><Relationship Id="rId7" Type="http://schemas.openxmlformats.org/officeDocument/2006/relationships/image" Target="../media/image49.jpeg"/><Relationship Id="rId6" Type="http://schemas.openxmlformats.org/officeDocument/2006/relationships/image" Target="../media/image48.jpeg"/><Relationship Id="rId5" Type="http://schemas.openxmlformats.org/officeDocument/2006/relationships/image" Target="../media/image51.jpeg"/><Relationship Id="rId4" Type="http://schemas.openxmlformats.org/officeDocument/2006/relationships/image" Target="../media/image50.jpeg"/><Relationship Id="rId3" Type="http://schemas.openxmlformats.org/officeDocument/2006/relationships/image" Target="../media/image53.jpeg"/><Relationship Id="rId2" Type="http://schemas.openxmlformats.org/officeDocument/2006/relationships/image" Target="../media/image47.jpeg"/><Relationship Id="rId1" Type="http://schemas.openxmlformats.org/officeDocument/2006/relationships/image" Target="../media/image55.jpeg"/></Relationships>
</file>

<file path=ppt/slides/_rels/slide82.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49.jpeg"/><Relationship Id="rId4" Type="http://schemas.openxmlformats.org/officeDocument/2006/relationships/image" Target="../media/image48.jpeg"/><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55.jpeg"/></Relationships>
</file>

<file path=ppt/slides/_rels/slide8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44.jpeg"/><Relationship Id="rId1" Type="http://schemas.openxmlformats.org/officeDocument/2006/relationships/image" Target="../media/image57.jpeg"/></Relationships>
</file>

<file path=ppt/slides/_rels/slide84.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44.jpeg"/><Relationship Id="rId5" Type="http://schemas.openxmlformats.org/officeDocument/2006/relationships/image" Target="../media/image49.jpeg"/><Relationship Id="rId4" Type="http://schemas.openxmlformats.org/officeDocument/2006/relationships/image" Target="../media/image48.jpeg"/><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image" Target="../media/image55.jpeg"/></Relationships>
</file>

<file path=ppt/slides/_rels/slide8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110.xml"/><Relationship Id="rId7" Type="http://schemas.openxmlformats.org/officeDocument/2006/relationships/hyperlink" Target="http://www.bofety.com/" TargetMode="External"/><Relationship Id="rId6" Type="http://schemas.openxmlformats.org/officeDocument/2006/relationships/tags" Target="../tags/tag109.xml"/><Relationship Id="rId5" Type="http://schemas.openxmlformats.org/officeDocument/2006/relationships/image" Target="../media/image59.jpeg"/><Relationship Id="rId4" Type="http://schemas.openxmlformats.org/officeDocument/2006/relationships/tags" Target="../tags/tag108.xml"/><Relationship Id="rId3" Type="http://schemas.openxmlformats.org/officeDocument/2006/relationships/image" Target="../media/image58.jpeg"/><Relationship Id="rId2" Type="http://schemas.openxmlformats.org/officeDocument/2006/relationships/tags" Target="../tags/tag107.xml"/><Relationship Id="rId1" Type="http://schemas.openxmlformats.org/officeDocument/2006/relationships/tags" Target="../tags/tag106.xml"/></Relationships>
</file>

<file path=ppt/slides/_rels/slide9.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image" Target="../media/image16.png"/><Relationship Id="rId7" Type="http://schemas.openxmlformats.org/officeDocument/2006/relationships/image" Target="../media/image17.png"/><Relationship Id="rId6" Type="http://schemas.openxmlformats.org/officeDocument/2006/relationships/image" Target="../media/image15.png"/><Relationship Id="rId5" Type="http://schemas.openxmlformats.org/officeDocument/2006/relationships/image" Target="../media/image12.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1.jpeg"/><Relationship Id="rId10" Type="http://schemas.openxmlformats.org/officeDocument/2006/relationships/slideLayout" Target="../slideLayouts/slideLayout6.xml"/><Relationship Id="rId1"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ctrTitle" idx="2"/>
            <p:custDataLst>
              <p:tags r:id="rId1"/>
            </p:custDataLst>
          </p:nvPr>
        </p:nvSpPr>
        <p:spPr>
          <a:xfrm>
            <a:off x="1537335" y="5534025"/>
            <a:ext cx="8166735" cy="964565"/>
          </a:xfrm>
        </p:spPr>
        <p:txBody>
          <a:bodyPr>
            <a:normAutofit fontScale="90000"/>
          </a:bodyPr>
          <a:p>
            <a:pPr>
              <a:lnSpc>
                <a:spcPct val="150000"/>
              </a:lnSpc>
            </a:pPr>
            <a:r>
              <a:rPr lang="en-US" altLang="zh-CN">
                <a:solidFill>
                  <a:schemeClr val="bg1"/>
                </a:solidFill>
                <a:sym typeface="+mn-ea"/>
              </a:rPr>
              <a:t>2021</a:t>
            </a:r>
            <a:r>
              <a:rPr>
                <a:solidFill>
                  <a:schemeClr val="bg1"/>
                </a:solidFill>
                <a:sym typeface="+mn-ea"/>
              </a:rPr>
              <a:t>全套风险告知卡（高清整合版）</a:t>
            </a:r>
            <a:br>
              <a:rPr lang="zh-CN" altLang="en-US" dirty="0">
                <a:solidFill>
                  <a:schemeClr val="bg1"/>
                </a:solidFill>
              </a:rPr>
            </a:br>
            <a:endParaRPr lang="zh-CN" altLang="en-US">
              <a:solidFill>
                <a:schemeClr val="lt1"/>
              </a:solidFill>
            </a:endParaRPr>
          </a:p>
        </p:txBody>
      </p:sp>
      <p:sp>
        <p:nvSpPr>
          <p:cNvPr id="3" name="文本框 2" descr="7b0a2020202022776f7264617274223a20227b5c2269645c223a32353030343531362c5c227469645c223a31333439377d220a7d0a"/>
          <p:cNvSpPr txBox="1"/>
          <p:nvPr>
            <p:custDataLst>
              <p:tags r:id="rId2"/>
            </p:custDataLst>
          </p:nvPr>
        </p:nvSpPr>
        <p:spPr>
          <a:xfrm>
            <a:off x="7099405" y="5228945"/>
            <a:ext cx="2074074" cy="418825"/>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105" b="1" dirty="0">
                <a:solidFill>
                  <a:schemeClr val="lt1"/>
                </a:solidFill>
                <a:effectLst/>
                <a:latin typeface="微软雅黑" panose="020B0503020204020204" charset="-122"/>
                <a:ea typeface="微软雅黑" panose="020B0503020204020204" charset="-122"/>
              </a:rPr>
              <a:t>博富特咨询</a:t>
            </a:r>
            <a:r>
              <a:rPr lang="en-US" altLang="zh-CN" sz="2105" b="1" dirty="0">
                <a:solidFill>
                  <a:schemeClr val="lt1"/>
                </a:solidFill>
                <a:effectLst/>
                <a:latin typeface="微软雅黑" panose="020B0503020204020204" charset="-122"/>
                <a:ea typeface="微软雅黑" panose="020B0503020204020204" charset="-122"/>
              </a:rPr>
              <a:t> </a:t>
            </a:r>
            <a:endParaRPr lang="en-US" altLang="zh-CN" sz="2105"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6704717" y="6323484"/>
            <a:ext cx="789375" cy="789375"/>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80" b="1">
                <a:solidFill>
                  <a:schemeClr val="dk1">
                    <a:lumMod val="85000"/>
                    <a:lumOff val="15000"/>
                  </a:schemeClr>
                </a:solidFill>
              </a:rPr>
              <a:t>全面</a:t>
            </a:r>
            <a:endParaRPr lang="zh-CN" altLang="en-US" sz="1580" b="1">
              <a:solidFill>
                <a:schemeClr val="dk1">
                  <a:lumMod val="85000"/>
                  <a:lumOff val="15000"/>
                </a:schemeClr>
              </a:solidFill>
            </a:endParaRPr>
          </a:p>
        </p:txBody>
      </p:sp>
      <p:sp>
        <p:nvSpPr>
          <p:cNvPr id="9" name="椭圆 8"/>
          <p:cNvSpPr/>
          <p:nvPr>
            <p:custDataLst>
              <p:tags r:id="rId4"/>
            </p:custDataLst>
          </p:nvPr>
        </p:nvSpPr>
        <p:spPr>
          <a:xfrm>
            <a:off x="7795032" y="6324022"/>
            <a:ext cx="789375" cy="789375"/>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80" b="1">
                <a:solidFill>
                  <a:schemeClr val="dk1">
                    <a:lumMod val="85000"/>
                    <a:lumOff val="15000"/>
                  </a:schemeClr>
                </a:solidFill>
              </a:rPr>
              <a:t>专业</a:t>
            </a:r>
            <a:endParaRPr lang="zh-CN" altLang="en-US" sz="1580" b="1">
              <a:solidFill>
                <a:schemeClr val="dk1">
                  <a:lumMod val="85000"/>
                  <a:lumOff val="15000"/>
                </a:schemeClr>
              </a:solidFill>
            </a:endParaRPr>
          </a:p>
        </p:txBody>
      </p:sp>
      <p:sp>
        <p:nvSpPr>
          <p:cNvPr id="10" name="椭圆 9"/>
          <p:cNvSpPr/>
          <p:nvPr>
            <p:custDataLst>
              <p:tags r:id="rId5"/>
            </p:custDataLst>
          </p:nvPr>
        </p:nvSpPr>
        <p:spPr>
          <a:xfrm>
            <a:off x="8885348" y="6323484"/>
            <a:ext cx="789375" cy="789375"/>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sz="1580" b="1">
                <a:solidFill>
                  <a:schemeClr val="dk1">
                    <a:lumMod val="85000"/>
                    <a:lumOff val="15000"/>
                  </a:schemeClr>
                </a:solidFill>
              </a:rPr>
              <a:t>实用</a:t>
            </a:r>
            <a:endParaRPr lang="zh-CN" altLang="en-US" sz="1580"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36564" y="1865525"/>
          <a:ext cx="9810115" cy="4632325"/>
        </p:xfrm>
        <a:graphic>
          <a:graphicData uri="http://schemas.openxmlformats.org/drawingml/2006/table">
            <a:tbl>
              <a:tblPr firstRow="1" bandRow="1">
                <a:tableStyleId>{5C22544A-7EE6-4342-B048-85BDC9FD1C3A}</a:tableStyleId>
              </a:tblPr>
              <a:tblGrid>
                <a:gridCol w="1362075"/>
                <a:gridCol w="958850"/>
                <a:gridCol w="1320800"/>
                <a:gridCol w="6168390"/>
              </a:tblGrid>
              <a:tr h="445770">
                <a:tc rowSpan="2"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2052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0220">
                <a:tc rowSpan="2"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65468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1345">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9785">
                <a:tc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2990810" y="1086702"/>
            <a:ext cx="4711779" cy="577215"/>
          </a:xfrm>
          <a:prstGeom prst="rect">
            <a:avLst/>
          </a:prstGeom>
          <a:noFill/>
        </p:spPr>
        <p:txBody>
          <a:bodyPr wrap="square" rtlCol="0">
            <a:spAutoFit/>
          </a:bodyPr>
          <a:lstStyle/>
          <a:p>
            <a:pPr algn="ctr"/>
            <a:r>
              <a:rPr lang="zh-CN" altLang="en-US" sz="3160" b="1" spc="600" dirty="0">
                <a:solidFill>
                  <a:srgbClr val="C00000"/>
                </a:solidFill>
                <a:latin typeface="微软雅黑" panose="020B0503020204020204" charset="-122"/>
                <a:ea typeface="微软雅黑" panose="020B0503020204020204" charset="-122"/>
              </a:rPr>
              <a:t>危险源风险告知卡</a:t>
            </a:r>
            <a:endParaRPr lang="zh-CN" altLang="en-US" sz="3160" b="1" spc="600" dirty="0">
              <a:solidFill>
                <a:srgbClr val="C00000"/>
              </a:solidFill>
              <a:latin typeface="微软雅黑" panose="020B0503020204020204" charset="-122"/>
              <a:ea typeface="微软雅黑" panose="020B0503020204020204" charset="-122"/>
            </a:endParaRPr>
          </a:p>
        </p:txBody>
      </p:sp>
      <p:sp>
        <p:nvSpPr>
          <p:cNvPr id="9" name="文本框 8"/>
          <p:cNvSpPr txBox="1"/>
          <p:nvPr/>
        </p:nvSpPr>
        <p:spPr>
          <a:xfrm>
            <a:off x="601504" y="1965775"/>
            <a:ext cx="1681983" cy="334010"/>
          </a:xfrm>
          <a:prstGeom prst="rect">
            <a:avLst/>
          </a:prstGeom>
          <a:noFill/>
        </p:spPr>
        <p:txBody>
          <a:bodyPr wrap="square" rtlCol="0">
            <a:spAutoFit/>
          </a:bodyPr>
          <a:lstStyle/>
          <a:p>
            <a:r>
              <a:rPr lang="zh-CN" altLang="en-US" sz="1580" b="1" dirty="0">
                <a:solidFill>
                  <a:schemeClr val="tx1">
                    <a:lumMod val="95000"/>
                    <a:lumOff val="5000"/>
                  </a:schemeClr>
                </a:solidFill>
                <a:latin typeface="微软雅黑" panose="020B0503020204020204" charset="-122"/>
                <a:ea typeface="微软雅黑" panose="020B0503020204020204" charset="-122"/>
              </a:rPr>
              <a:t>危险源名称：</a:t>
            </a:r>
            <a:endParaRPr lang="zh-CN" altLang="en-US" sz="1580" b="1" dirty="0">
              <a:solidFill>
                <a:schemeClr val="tx1">
                  <a:lumMod val="95000"/>
                  <a:lumOff val="5000"/>
                </a:schemeClr>
              </a:solidFill>
              <a:latin typeface="微软雅黑" panose="020B0503020204020204" charset="-122"/>
              <a:ea typeface="微软雅黑" panose="020B0503020204020204" charset="-122"/>
            </a:endParaRPr>
          </a:p>
        </p:txBody>
      </p:sp>
      <p:sp>
        <p:nvSpPr>
          <p:cNvPr id="10" name="文本框 9"/>
          <p:cNvSpPr txBox="1"/>
          <p:nvPr/>
        </p:nvSpPr>
        <p:spPr>
          <a:xfrm>
            <a:off x="2905877" y="1923129"/>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危险因素</a:t>
            </a:r>
            <a:endParaRPr lang="zh-CN" altLang="en-US" sz="1580" b="1" dirty="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6584516" y="1910080"/>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事故诱因</a:t>
            </a:r>
            <a:endParaRPr lang="zh-CN" altLang="en-US" sz="1580" b="1"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6584516" y="4010567"/>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防范措施</a:t>
            </a:r>
            <a:endParaRPr lang="zh-CN" altLang="en-US" sz="158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447703" y="5164322"/>
            <a:ext cx="1345029" cy="415290"/>
          </a:xfrm>
          <a:prstGeom prst="rect">
            <a:avLst/>
          </a:prstGeom>
          <a:noFill/>
        </p:spPr>
        <p:txBody>
          <a:bodyPr wrap="square" rtlCol="0">
            <a:spAutoFit/>
          </a:bodyPr>
          <a:lstStyle/>
          <a:p>
            <a:pPr algn="ctr"/>
            <a:r>
              <a:rPr lang="zh-CN" altLang="en-US" sz="2105" b="1" dirty="0">
                <a:solidFill>
                  <a:schemeClr val="bg1"/>
                </a:solidFill>
                <a:latin typeface="微软雅黑" panose="020B0503020204020204" charset="-122"/>
                <a:ea typeface="微软雅黑" panose="020B0503020204020204" charset="-122"/>
              </a:rPr>
              <a:t>重要提示</a:t>
            </a:r>
            <a:endParaRPr lang="zh-CN" altLang="en-US" sz="2105"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1090900" y="2389960"/>
            <a:ext cx="1203007" cy="334010"/>
          </a:xfrm>
          <a:prstGeom prst="rect">
            <a:avLst/>
          </a:prstGeom>
          <a:noFill/>
        </p:spPr>
        <p:txBody>
          <a:bodyPr wrap="square" rtlCol="0">
            <a:spAutoFit/>
          </a:bodyPr>
          <a:lstStyle/>
          <a:p>
            <a:r>
              <a:rPr lang="zh-CN" altLang="zh-CN" sz="1580" b="1" dirty="0">
                <a:solidFill>
                  <a:schemeClr val="tx1">
                    <a:lumMod val="95000"/>
                    <a:lumOff val="5000"/>
                  </a:schemeClr>
                </a:solidFill>
                <a:latin typeface="微软雅黑" panose="020B0503020204020204" charset="-122"/>
                <a:ea typeface="微软雅黑" panose="020B0503020204020204" charset="-122"/>
              </a:rPr>
              <a:t>砂轮机</a:t>
            </a:r>
            <a:endParaRPr lang="zh-CN" altLang="zh-CN" sz="1580" b="1" dirty="0">
              <a:solidFill>
                <a:schemeClr val="tx1">
                  <a:lumMod val="95000"/>
                  <a:lumOff val="5000"/>
                </a:schemeClr>
              </a:solidFill>
              <a:latin typeface="微软雅黑" panose="020B0503020204020204" charset="-122"/>
              <a:ea typeface="微软雅黑" panose="020B0503020204020204" charset="-122"/>
            </a:endParaRPr>
          </a:p>
        </p:txBody>
      </p:sp>
      <p:sp>
        <p:nvSpPr>
          <p:cNvPr id="3" name="矩形 2"/>
          <p:cNvSpPr/>
          <p:nvPr/>
        </p:nvSpPr>
        <p:spPr>
          <a:xfrm>
            <a:off x="2905877" y="2356393"/>
            <a:ext cx="1203008" cy="1360805"/>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1、机械伤害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2、触电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3、噪声</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4、震动</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5、粉尘</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6、物体打击</a:t>
            </a:r>
            <a:endParaRPr lang="zh-CN" altLang="zh-CN" sz="1055" b="1" dirty="0">
              <a:latin typeface="微软雅黑" panose="020B0503020204020204" charset="-122"/>
              <a:ea typeface="微软雅黑" panose="020B0503020204020204" charset="-122"/>
            </a:endParaRPr>
          </a:p>
        </p:txBody>
      </p:sp>
      <p:sp>
        <p:nvSpPr>
          <p:cNvPr id="4" name="矩形 3"/>
          <p:cNvSpPr/>
          <p:nvPr/>
        </p:nvSpPr>
        <p:spPr>
          <a:xfrm>
            <a:off x="4108885" y="2523477"/>
            <a:ext cx="5983012" cy="114935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1、安全防护、操纵控制装置等故障、失控引发事故；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2、维护不当电器元件失修、老化、线路破损；绝缘、接地不良引发事故；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3、不按照《砂轮机安全操作规程》操作、违章操作、误操作引发事故；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4、未按规定穿戴劳动防护用品等引发事故；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5、砂轮片不及时更换或安装不正确，引发的物体打击事故。</a:t>
            </a:r>
            <a:endParaRPr lang="zh-CN" altLang="zh-CN" sz="1055" b="1" dirty="0">
              <a:latin typeface="微软雅黑" panose="020B0503020204020204" charset="-122"/>
              <a:ea typeface="微软雅黑" panose="020B0503020204020204" charset="-122"/>
            </a:endParaRPr>
          </a:p>
        </p:txBody>
      </p:sp>
      <p:sp>
        <p:nvSpPr>
          <p:cNvPr id="6" name="矩形 5"/>
          <p:cNvSpPr/>
          <p:nvPr/>
        </p:nvSpPr>
        <p:spPr>
          <a:xfrm>
            <a:off x="4108885" y="4421570"/>
            <a:ext cx="6084627" cy="114935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1、操作人员熟知《砂轮机安全操作规程》，并按规程要求操作；</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2、工作前必须对设备进行检查，各部位正常方可作业；</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3、做好设备日常点检和定期检查，并定期维护保养，设备异常及时向机修车间报告，保证设备正常运转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4、操作人员必须按要求穿戴劳动防护用品。</a:t>
            </a:r>
            <a:endParaRPr lang="zh-CN" altLang="zh-CN" sz="1055" b="1" dirty="0">
              <a:latin typeface="微软雅黑" panose="020B0503020204020204" charset="-122"/>
              <a:ea typeface="微软雅黑" panose="020B0503020204020204" charset="-122"/>
            </a:endParaRPr>
          </a:p>
        </p:txBody>
      </p:sp>
      <p:sp>
        <p:nvSpPr>
          <p:cNvPr id="28" name="矩形 27"/>
          <p:cNvSpPr/>
          <p:nvPr/>
        </p:nvSpPr>
        <p:spPr>
          <a:xfrm>
            <a:off x="499888"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火灾报警电话：</a:t>
            </a:r>
            <a:r>
              <a:rPr lang="en-US" altLang="zh-CN" sz="1055" b="1" dirty="0">
                <a:solidFill>
                  <a:schemeClr val="bg1"/>
                </a:solidFill>
                <a:latin typeface="微软雅黑" panose="020B0503020204020204" charset="-122"/>
                <a:ea typeface="微软雅黑" panose="020B0503020204020204" charset="-122"/>
              </a:rPr>
              <a:t>119</a:t>
            </a:r>
            <a:endParaRPr lang="zh-CN" altLang="zh-CN" sz="1055" b="1" dirty="0">
              <a:solidFill>
                <a:schemeClr val="bg1"/>
              </a:solidFill>
              <a:latin typeface="微软雅黑" panose="020B0503020204020204" charset="-122"/>
              <a:ea typeface="微软雅黑" panose="020B0503020204020204" charset="-122"/>
            </a:endParaRPr>
          </a:p>
        </p:txBody>
      </p:sp>
      <p:sp>
        <p:nvSpPr>
          <p:cNvPr id="29" name="矩形 28"/>
          <p:cNvSpPr/>
          <p:nvPr/>
        </p:nvSpPr>
        <p:spPr>
          <a:xfrm>
            <a:off x="2071702"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急救电话：</a:t>
            </a:r>
            <a:r>
              <a:rPr lang="en-US" altLang="zh-CN" sz="1055" b="1" dirty="0">
                <a:solidFill>
                  <a:schemeClr val="bg1"/>
                </a:solidFill>
                <a:latin typeface="微软雅黑" panose="020B0503020204020204" charset="-122"/>
                <a:ea typeface="微软雅黑" panose="020B0503020204020204" charset="-122"/>
              </a:rPr>
              <a:t>120</a:t>
            </a:r>
            <a:endParaRPr lang="zh-CN" altLang="zh-CN" sz="1055" b="1" dirty="0">
              <a:solidFill>
                <a:schemeClr val="bg1"/>
              </a:solidFill>
              <a:latin typeface="微软雅黑" panose="020B0503020204020204" charset="-122"/>
              <a:ea typeface="微软雅黑" panose="020B0503020204020204" charset="-122"/>
            </a:endParaRPr>
          </a:p>
        </p:txBody>
      </p:sp>
      <p:sp>
        <p:nvSpPr>
          <p:cNvPr id="30" name="矩形 29"/>
          <p:cNvSpPr/>
          <p:nvPr/>
        </p:nvSpPr>
        <p:spPr>
          <a:xfrm>
            <a:off x="499888" y="5974661"/>
            <a:ext cx="3651461"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公司应急电话：白天：</a:t>
            </a:r>
            <a:r>
              <a:rPr lang="en-US" altLang="zh-CN" sz="1055" b="1" dirty="0">
                <a:solidFill>
                  <a:schemeClr val="bg1"/>
                </a:solidFill>
                <a:latin typeface="微软雅黑" panose="020B0503020204020204" charset="-122"/>
                <a:ea typeface="微软雅黑" panose="020B0503020204020204" charset="-122"/>
              </a:rPr>
              <a:t>888888         </a:t>
            </a:r>
            <a:r>
              <a:rPr lang="zh-CN" altLang="en-US" sz="1055" b="1" dirty="0">
                <a:solidFill>
                  <a:schemeClr val="bg1"/>
                </a:solidFill>
                <a:latin typeface="微软雅黑" panose="020B0503020204020204" charset="-122"/>
                <a:ea typeface="微软雅黑" panose="020B0503020204020204" charset="-122"/>
              </a:rPr>
              <a:t>夜间：</a:t>
            </a:r>
            <a:r>
              <a:rPr lang="en-US" altLang="zh-CN" sz="1055" b="1" dirty="0">
                <a:solidFill>
                  <a:schemeClr val="bg1"/>
                </a:solidFill>
                <a:latin typeface="微软雅黑" panose="020B0503020204020204" charset="-122"/>
                <a:ea typeface="微软雅黑" panose="020B0503020204020204" charset="-122"/>
              </a:rPr>
              <a:t>888888</a:t>
            </a:r>
            <a:endParaRPr lang="zh-CN" altLang="zh-CN" sz="1055" b="1" dirty="0">
              <a:solidFill>
                <a:schemeClr val="bg1"/>
              </a:solidFill>
              <a:latin typeface="微软雅黑" panose="020B0503020204020204" charset="-122"/>
              <a:ea typeface="微软雅黑" panose="020B0503020204020204" charset="-122"/>
            </a:endParaRPr>
          </a:p>
        </p:txBody>
      </p:sp>
      <p:sp>
        <p:nvSpPr>
          <p:cNvPr id="31" name="矩形 30"/>
          <p:cNvSpPr/>
          <p:nvPr/>
        </p:nvSpPr>
        <p:spPr>
          <a:xfrm>
            <a:off x="499888" y="6215826"/>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市医院电话：</a:t>
            </a:r>
            <a:r>
              <a:rPr lang="en-US" altLang="zh-CN" sz="1055" b="1" dirty="0">
                <a:solidFill>
                  <a:schemeClr val="bg1"/>
                </a:solidFill>
                <a:latin typeface="微软雅黑" panose="020B0503020204020204" charset="-122"/>
                <a:ea typeface="微软雅黑" panose="020B0503020204020204" charset="-122"/>
              </a:rPr>
              <a:t>8888888</a:t>
            </a:r>
            <a:endParaRPr lang="zh-CN" altLang="zh-CN" sz="1055"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1909462" y="5096779"/>
            <a:ext cx="2261958" cy="577215"/>
          </a:xfrm>
          <a:prstGeom prst="rect">
            <a:avLst/>
          </a:prstGeom>
        </p:spPr>
        <p:txBody>
          <a:bodyPr wrap="square">
            <a:spAutoFit/>
          </a:bodyPr>
          <a:lstStyle/>
          <a:p>
            <a:pPr algn="ctr"/>
            <a:r>
              <a:rPr lang="zh-CN" altLang="zh-CN" sz="1580" b="1" dirty="0"/>
              <a:t>非本设备人员禁止操作！</a:t>
            </a:r>
            <a:endParaRPr lang="zh-CN" altLang="zh-CN" sz="1580" b="1" dirty="0"/>
          </a:p>
          <a:p>
            <a:pPr algn="ctr"/>
            <a:r>
              <a:rPr lang="zh-CN" altLang="zh-CN" sz="1580" b="1" dirty="0"/>
              <a:t>必须进行设备点检！</a:t>
            </a:r>
            <a:endParaRPr lang="zh-CN" altLang="zh-CN" sz="1580" b="1" dirty="0"/>
          </a:p>
        </p:txBody>
      </p:sp>
      <p:grpSp>
        <p:nvGrpSpPr>
          <p:cNvPr id="32" name="组合 31"/>
          <p:cNvGrpSpPr/>
          <p:nvPr/>
        </p:nvGrpSpPr>
        <p:grpSpPr>
          <a:xfrm>
            <a:off x="4716787" y="5815657"/>
            <a:ext cx="440551" cy="603517"/>
            <a:chOff x="5048562" y="5751300"/>
            <a:chExt cx="502291" cy="688095"/>
          </a:xfrm>
        </p:grpSpPr>
        <p:pic>
          <p:nvPicPr>
            <p:cNvPr id="33" name="图片 32"/>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34"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35" name="组合 34"/>
          <p:cNvGrpSpPr/>
          <p:nvPr/>
        </p:nvGrpSpPr>
        <p:grpSpPr>
          <a:xfrm>
            <a:off x="5451989" y="5810030"/>
            <a:ext cx="426652" cy="607118"/>
            <a:chOff x="6231394" y="5751300"/>
            <a:chExt cx="486444" cy="692201"/>
          </a:xfrm>
        </p:grpSpPr>
        <p:pic>
          <p:nvPicPr>
            <p:cNvPr id="36" name="图片 35"/>
            <p:cNvPicPr>
              <a:picLocks noChangeAspect="1"/>
            </p:cNvPicPr>
            <p:nvPr/>
          </p:nvPicPr>
          <p:blipFill rotWithShape="1">
            <a:blip r:embed="rId2"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39"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40" name="组合 39"/>
          <p:cNvGrpSpPr/>
          <p:nvPr/>
        </p:nvGrpSpPr>
        <p:grpSpPr>
          <a:xfrm>
            <a:off x="6173291" y="5810030"/>
            <a:ext cx="426652" cy="603517"/>
            <a:chOff x="5666496" y="6074423"/>
            <a:chExt cx="486444" cy="688095"/>
          </a:xfrm>
        </p:grpSpPr>
        <p:pic>
          <p:nvPicPr>
            <p:cNvPr id="41" name="图片 40"/>
            <p:cNvPicPr>
              <a:picLocks noChangeAspect="1"/>
            </p:cNvPicPr>
            <p:nvPr/>
          </p:nvPicPr>
          <p:blipFill rotWithShape="1">
            <a:blip r:embed="rId3"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42"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51" name="组合 50"/>
          <p:cNvGrpSpPr/>
          <p:nvPr/>
        </p:nvGrpSpPr>
        <p:grpSpPr>
          <a:xfrm>
            <a:off x="6894594" y="5809240"/>
            <a:ext cx="426652" cy="605096"/>
            <a:chOff x="6832165" y="5753605"/>
            <a:chExt cx="486444" cy="689896"/>
          </a:xfrm>
        </p:grpSpPr>
        <p:pic>
          <p:nvPicPr>
            <p:cNvPr id="52" name="图片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53"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55" name="组合 54"/>
          <p:cNvGrpSpPr/>
          <p:nvPr/>
        </p:nvGrpSpPr>
        <p:grpSpPr>
          <a:xfrm>
            <a:off x="8337200" y="5808010"/>
            <a:ext cx="426652" cy="603517"/>
            <a:chOff x="8135043" y="5752584"/>
            <a:chExt cx="486444" cy="688095"/>
          </a:xfrm>
        </p:grpSpPr>
        <p:pic>
          <p:nvPicPr>
            <p:cNvPr id="56" name="图片 55"/>
            <p:cNvPicPr>
              <a:picLocks noChangeAspect="1"/>
            </p:cNvPicPr>
            <p:nvPr/>
          </p:nvPicPr>
          <p:blipFill rotWithShape="1">
            <a:blip r:embed="rId5"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57"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58" name="组合 57"/>
          <p:cNvGrpSpPr/>
          <p:nvPr/>
        </p:nvGrpSpPr>
        <p:grpSpPr>
          <a:xfrm>
            <a:off x="9058504" y="5811682"/>
            <a:ext cx="426652" cy="611465"/>
            <a:chOff x="7460120" y="5755406"/>
            <a:chExt cx="486444" cy="697157"/>
          </a:xfrm>
        </p:grpSpPr>
        <p:pic>
          <p:nvPicPr>
            <p:cNvPr id="59" name="图片 5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60"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61" name="组合 60"/>
          <p:cNvGrpSpPr/>
          <p:nvPr/>
        </p:nvGrpSpPr>
        <p:grpSpPr>
          <a:xfrm>
            <a:off x="7615897" y="5813631"/>
            <a:ext cx="426652" cy="603517"/>
            <a:chOff x="8609332" y="5635169"/>
            <a:chExt cx="486444" cy="688095"/>
          </a:xfrm>
        </p:grpSpPr>
        <p:pic>
          <p:nvPicPr>
            <p:cNvPr id="62" name="图片 61"/>
            <p:cNvPicPr>
              <a:picLocks noChangeAspect="1"/>
            </p:cNvPicPr>
            <p:nvPr/>
          </p:nvPicPr>
          <p:blipFill rotWithShape="1">
            <a:blip r:embed="rId7" cstate="print">
              <a:extLst>
                <a:ext uri="{28A0092B-C50C-407E-A947-70E740481C1C}">
                  <a14:useLocalDpi xmlns:a14="http://schemas.microsoft.com/office/drawing/2010/main" val="0"/>
                </a:ext>
              </a:extLst>
            </a:blip>
            <a:srcRect l="6214" r="6005" b="4482"/>
            <a:stretch>
              <a:fillRect/>
            </a:stretch>
          </p:blipFill>
          <p:spPr>
            <a:xfrm>
              <a:off x="8609332" y="5635169"/>
              <a:ext cx="483237" cy="688095"/>
            </a:xfrm>
            <a:prstGeom prst="rect">
              <a:avLst/>
            </a:prstGeom>
          </p:spPr>
        </p:pic>
        <p:sp>
          <p:nvSpPr>
            <p:cNvPr id="63"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pic>
        <p:nvPicPr>
          <p:cNvPr id="69" name="Picture 18" descr="注意防尘，15张"/>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49573" y="4083553"/>
            <a:ext cx="596197" cy="79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0" name="Group 70"/>
          <p:cNvGrpSpPr>
            <a:grpSpLocks noChangeAspect="1"/>
          </p:cNvGrpSpPr>
          <p:nvPr/>
        </p:nvGrpSpPr>
        <p:grpSpPr bwMode="auto">
          <a:xfrm>
            <a:off x="757683" y="4130705"/>
            <a:ext cx="636499" cy="691459"/>
            <a:chOff x="2378" y="2565"/>
            <a:chExt cx="1355" cy="1472"/>
          </a:xfrm>
        </p:grpSpPr>
        <p:sp>
          <p:nvSpPr>
            <p:cNvPr id="7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7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7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7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75" name="组合 74"/>
          <p:cNvGrpSpPr/>
          <p:nvPr/>
        </p:nvGrpSpPr>
        <p:grpSpPr>
          <a:xfrm>
            <a:off x="1571944" y="4128691"/>
            <a:ext cx="624774" cy="677721"/>
            <a:chOff x="9837610" y="3577222"/>
            <a:chExt cx="2154237" cy="2336801"/>
          </a:xfrm>
        </p:grpSpPr>
        <p:sp>
          <p:nvSpPr>
            <p:cNvPr id="76"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77"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78"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79"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80"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81" name="组合 80"/>
          <p:cNvGrpSpPr/>
          <p:nvPr/>
        </p:nvGrpSpPr>
        <p:grpSpPr>
          <a:xfrm>
            <a:off x="3079044" y="4144806"/>
            <a:ext cx="643941" cy="722808"/>
            <a:chOff x="2123376" y="3964969"/>
            <a:chExt cx="545252" cy="612032"/>
          </a:xfrm>
        </p:grpSpPr>
        <p:pic>
          <p:nvPicPr>
            <p:cNvPr id="82" name="图片 81"/>
            <p:cNvPicPr/>
            <p:nvPr/>
          </p:nvPicPr>
          <p:blipFill rotWithShape="1">
            <a:blip r:embed="rId9" cstate="print"/>
            <a:srcRect b="38182"/>
            <a:stretch>
              <a:fillRect/>
            </a:stretch>
          </p:blipFill>
          <p:spPr bwMode="auto">
            <a:xfrm>
              <a:off x="2123376" y="3964969"/>
              <a:ext cx="543463" cy="481833"/>
            </a:xfrm>
            <a:prstGeom prst="rect">
              <a:avLst/>
            </a:prstGeom>
            <a:noFill/>
            <a:ln w="9525">
              <a:noFill/>
              <a:miter lim="800000"/>
              <a:headEnd/>
              <a:tailEnd/>
            </a:ln>
          </p:spPr>
        </p:pic>
        <p:sp>
          <p:nvSpPr>
            <p:cNvPr id="83" name="文本框 82"/>
            <p:cNvSpPr txBox="1"/>
            <p:nvPr/>
          </p:nvSpPr>
          <p:spPr>
            <a:xfrm>
              <a:off x="2163803" y="4408707"/>
              <a:ext cx="504825" cy="168294"/>
            </a:xfrm>
            <a:prstGeom prst="rect">
              <a:avLst/>
            </a:prstGeom>
            <a:noFill/>
          </p:spPr>
          <p:txBody>
            <a:bodyPr wrap="square" rtlCol="0">
              <a:spAutoFit/>
            </a:bodyPr>
            <a:lstStyle/>
            <a:p>
              <a:r>
                <a:rPr lang="zh-CN" altLang="en-US" sz="700" dirty="0">
                  <a:latin typeface="黑体" panose="02010609060101010101" charset="-122"/>
                  <a:ea typeface="黑体" panose="02010609060101010101" charset="-122"/>
                </a:rPr>
                <a:t>噪声有害</a:t>
              </a:r>
              <a:endParaRPr lang="zh-CN" altLang="en-US" sz="700" dirty="0">
                <a:latin typeface="黑体" panose="02010609060101010101" charset="-122"/>
                <a:ea typeface="黑体" panose="02010609060101010101" charset="-122"/>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36564" y="1865525"/>
          <a:ext cx="9810115" cy="4826000"/>
        </p:xfrm>
        <a:graphic>
          <a:graphicData uri="http://schemas.openxmlformats.org/drawingml/2006/table">
            <a:tbl>
              <a:tblPr firstRow="1" bandRow="1">
                <a:tableStyleId>{5C22544A-7EE6-4342-B048-85BDC9FD1C3A}</a:tableStyleId>
              </a:tblPr>
              <a:tblGrid>
                <a:gridCol w="1362075"/>
                <a:gridCol w="958850"/>
                <a:gridCol w="1320800"/>
                <a:gridCol w="6168390"/>
              </a:tblGrid>
              <a:tr h="445770">
                <a:tc rowSpan="2"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2052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89585">
                <a:tc rowSpan="2"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65468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1345">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4095">
                <a:tc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2990810" y="1086702"/>
            <a:ext cx="4711779" cy="577215"/>
          </a:xfrm>
          <a:prstGeom prst="rect">
            <a:avLst/>
          </a:prstGeom>
          <a:noFill/>
        </p:spPr>
        <p:txBody>
          <a:bodyPr wrap="square" rtlCol="0">
            <a:spAutoFit/>
          </a:bodyPr>
          <a:lstStyle/>
          <a:p>
            <a:pPr algn="ctr"/>
            <a:r>
              <a:rPr lang="zh-CN" altLang="en-US" sz="3160" b="1" spc="600" dirty="0">
                <a:solidFill>
                  <a:srgbClr val="C00000"/>
                </a:solidFill>
                <a:latin typeface="微软雅黑" panose="020B0503020204020204" charset="-122"/>
                <a:ea typeface="微软雅黑" panose="020B0503020204020204" charset="-122"/>
              </a:rPr>
              <a:t>危险源风险告知卡</a:t>
            </a:r>
            <a:endParaRPr lang="zh-CN" altLang="en-US" sz="3160" b="1" spc="600" dirty="0">
              <a:solidFill>
                <a:srgbClr val="C00000"/>
              </a:solidFill>
              <a:latin typeface="微软雅黑" panose="020B0503020204020204" charset="-122"/>
              <a:ea typeface="微软雅黑" panose="020B0503020204020204" charset="-122"/>
            </a:endParaRPr>
          </a:p>
        </p:txBody>
      </p:sp>
      <p:sp>
        <p:nvSpPr>
          <p:cNvPr id="9" name="文本框 8"/>
          <p:cNvSpPr txBox="1"/>
          <p:nvPr/>
        </p:nvSpPr>
        <p:spPr>
          <a:xfrm>
            <a:off x="601504" y="1965775"/>
            <a:ext cx="1681983" cy="334010"/>
          </a:xfrm>
          <a:prstGeom prst="rect">
            <a:avLst/>
          </a:prstGeom>
          <a:noFill/>
        </p:spPr>
        <p:txBody>
          <a:bodyPr wrap="square" rtlCol="0">
            <a:spAutoFit/>
          </a:bodyPr>
          <a:lstStyle/>
          <a:p>
            <a:r>
              <a:rPr lang="zh-CN" altLang="en-US" sz="1580" b="1" dirty="0">
                <a:solidFill>
                  <a:schemeClr val="tx1">
                    <a:lumMod val="95000"/>
                    <a:lumOff val="5000"/>
                  </a:schemeClr>
                </a:solidFill>
                <a:latin typeface="微软雅黑" panose="020B0503020204020204" charset="-122"/>
                <a:ea typeface="微软雅黑" panose="020B0503020204020204" charset="-122"/>
              </a:rPr>
              <a:t>危险源名称：</a:t>
            </a:r>
            <a:endParaRPr lang="zh-CN" altLang="en-US" sz="1580" b="1" dirty="0">
              <a:solidFill>
                <a:schemeClr val="tx1">
                  <a:lumMod val="95000"/>
                  <a:lumOff val="5000"/>
                </a:schemeClr>
              </a:solidFill>
              <a:latin typeface="微软雅黑" panose="020B0503020204020204" charset="-122"/>
              <a:ea typeface="微软雅黑" panose="020B0503020204020204" charset="-122"/>
            </a:endParaRPr>
          </a:p>
        </p:txBody>
      </p:sp>
      <p:sp>
        <p:nvSpPr>
          <p:cNvPr id="10" name="文本框 9"/>
          <p:cNvSpPr txBox="1"/>
          <p:nvPr/>
        </p:nvSpPr>
        <p:spPr>
          <a:xfrm>
            <a:off x="2905877" y="1923129"/>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危险因素</a:t>
            </a:r>
            <a:endParaRPr lang="zh-CN" altLang="en-US" sz="1580" b="1" dirty="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6584516" y="1910080"/>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事故诱因</a:t>
            </a:r>
            <a:endParaRPr lang="zh-CN" altLang="en-US" sz="1580" b="1"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6584516" y="4010567"/>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防范措施</a:t>
            </a:r>
            <a:endParaRPr lang="zh-CN" altLang="en-US" sz="158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447703" y="5164322"/>
            <a:ext cx="1345029" cy="415290"/>
          </a:xfrm>
          <a:prstGeom prst="rect">
            <a:avLst/>
          </a:prstGeom>
          <a:noFill/>
        </p:spPr>
        <p:txBody>
          <a:bodyPr wrap="square" rtlCol="0">
            <a:spAutoFit/>
          </a:bodyPr>
          <a:lstStyle/>
          <a:p>
            <a:pPr algn="ctr"/>
            <a:r>
              <a:rPr lang="zh-CN" altLang="en-US" sz="2105" b="1" dirty="0">
                <a:solidFill>
                  <a:schemeClr val="bg1"/>
                </a:solidFill>
                <a:latin typeface="微软雅黑" panose="020B0503020204020204" charset="-122"/>
                <a:ea typeface="微软雅黑" panose="020B0503020204020204" charset="-122"/>
              </a:rPr>
              <a:t>重要提示</a:t>
            </a:r>
            <a:endParaRPr lang="zh-CN" altLang="en-US" sz="2105"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1090900" y="2389960"/>
            <a:ext cx="1203007" cy="334010"/>
          </a:xfrm>
          <a:prstGeom prst="rect">
            <a:avLst/>
          </a:prstGeom>
          <a:noFill/>
        </p:spPr>
        <p:txBody>
          <a:bodyPr wrap="square" rtlCol="0">
            <a:spAutoFit/>
          </a:bodyPr>
          <a:lstStyle/>
          <a:p>
            <a:r>
              <a:rPr lang="zh-CN" altLang="zh-CN" sz="1580" b="1" dirty="0">
                <a:solidFill>
                  <a:schemeClr val="tx1">
                    <a:lumMod val="95000"/>
                    <a:lumOff val="5000"/>
                  </a:schemeClr>
                </a:solidFill>
                <a:latin typeface="微软雅黑" panose="020B0503020204020204" charset="-122"/>
                <a:ea typeface="微软雅黑" panose="020B0503020204020204" charset="-122"/>
              </a:rPr>
              <a:t>升降车</a:t>
            </a:r>
            <a:endParaRPr lang="zh-CN" altLang="zh-CN" sz="1580" b="1" dirty="0">
              <a:solidFill>
                <a:schemeClr val="tx1">
                  <a:lumMod val="95000"/>
                  <a:lumOff val="5000"/>
                </a:schemeClr>
              </a:solidFill>
              <a:latin typeface="微软雅黑" panose="020B0503020204020204" charset="-122"/>
              <a:ea typeface="微软雅黑" panose="020B0503020204020204" charset="-122"/>
            </a:endParaRPr>
          </a:p>
        </p:txBody>
      </p:sp>
      <p:sp>
        <p:nvSpPr>
          <p:cNvPr id="3" name="矩形 2"/>
          <p:cNvSpPr/>
          <p:nvPr/>
        </p:nvSpPr>
        <p:spPr>
          <a:xfrm>
            <a:off x="2905877" y="2356393"/>
            <a:ext cx="1203008" cy="114935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1、机械伤害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2、触电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3、高处坠落</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4、砸伤</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5、其他伤害</a:t>
            </a:r>
            <a:endParaRPr lang="zh-CN" altLang="zh-CN" sz="1055" b="1" dirty="0">
              <a:latin typeface="微软雅黑" panose="020B0503020204020204" charset="-122"/>
              <a:ea typeface="微软雅黑" panose="020B0503020204020204" charset="-122"/>
            </a:endParaRPr>
          </a:p>
        </p:txBody>
      </p:sp>
      <p:sp>
        <p:nvSpPr>
          <p:cNvPr id="4" name="矩形 3"/>
          <p:cNvSpPr/>
          <p:nvPr/>
        </p:nvSpPr>
        <p:spPr>
          <a:xfrm>
            <a:off x="4108885" y="2478921"/>
            <a:ext cx="5983012" cy="1360805"/>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1、安全防护、操纵控制装置等故障、失控引发事故；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2、维护不当电器元件失修、老化、线路破损；绝缘、接地不良引发事故；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3、操作人员违章操作、指挥不当、协调不好、误操作引发事故；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4、未按规定穿戴劳动防护用品等引发事故；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5、高处作业未系安全带引发事故；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6、高位作业人员工具坠落引发的事故。</a:t>
            </a:r>
            <a:endParaRPr lang="zh-CN" altLang="zh-CN" sz="1055" b="1" dirty="0">
              <a:latin typeface="微软雅黑" panose="020B0503020204020204" charset="-122"/>
              <a:ea typeface="微软雅黑" panose="020B0503020204020204" charset="-122"/>
            </a:endParaRPr>
          </a:p>
        </p:txBody>
      </p:sp>
      <p:sp>
        <p:nvSpPr>
          <p:cNvPr id="6" name="矩形 5"/>
          <p:cNvSpPr/>
          <p:nvPr/>
        </p:nvSpPr>
        <p:spPr>
          <a:xfrm>
            <a:off x="4108885" y="4421570"/>
            <a:ext cx="6084627" cy="1360805"/>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1、操作人员熟知《升降车安全操作规程》，并按规程要求操作；</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2、工作前必须对设备进行检查，各部正常方可作业；</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3、做好设备日常点检和定期检查，并定期维护保养，设备异常及时向机修车间报告，保证设备正常运转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4、操作人员必须按要求穿戴劳动防护用品，系好安全带；</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5、操作时做好协调，必须明确主要操作人员， 统一指挥，有序操作。</a:t>
            </a:r>
            <a:endParaRPr lang="zh-CN" altLang="zh-CN" sz="1055" b="1" dirty="0">
              <a:latin typeface="微软雅黑" panose="020B0503020204020204" charset="-122"/>
              <a:ea typeface="微软雅黑" panose="020B0503020204020204" charset="-122"/>
            </a:endParaRPr>
          </a:p>
        </p:txBody>
      </p:sp>
      <p:sp>
        <p:nvSpPr>
          <p:cNvPr id="28" name="矩形 27"/>
          <p:cNvSpPr/>
          <p:nvPr/>
        </p:nvSpPr>
        <p:spPr>
          <a:xfrm>
            <a:off x="499888"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火灾报警电话：</a:t>
            </a:r>
            <a:r>
              <a:rPr lang="en-US" altLang="zh-CN" sz="1055" b="1" dirty="0">
                <a:solidFill>
                  <a:schemeClr val="bg1"/>
                </a:solidFill>
                <a:latin typeface="微软雅黑" panose="020B0503020204020204" charset="-122"/>
                <a:ea typeface="微软雅黑" panose="020B0503020204020204" charset="-122"/>
              </a:rPr>
              <a:t>119</a:t>
            </a:r>
            <a:endParaRPr lang="zh-CN" altLang="zh-CN" sz="1055" b="1" dirty="0">
              <a:solidFill>
                <a:schemeClr val="bg1"/>
              </a:solidFill>
              <a:latin typeface="微软雅黑" panose="020B0503020204020204" charset="-122"/>
              <a:ea typeface="微软雅黑" panose="020B0503020204020204" charset="-122"/>
            </a:endParaRPr>
          </a:p>
        </p:txBody>
      </p:sp>
      <p:sp>
        <p:nvSpPr>
          <p:cNvPr id="29" name="矩形 28"/>
          <p:cNvSpPr/>
          <p:nvPr/>
        </p:nvSpPr>
        <p:spPr>
          <a:xfrm>
            <a:off x="2071702"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急救电话：</a:t>
            </a:r>
            <a:r>
              <a:rPr lang="en-US" altLang="zh-CN" sz="1055" b="1" dirty="0">
                <a:solidFill>
                  <a:schemeClr val="bg1"/>
                </a:solidFill>
                <a:latin typeface="微软雅黑" panose="020B0503020204020204" charset="-122"/>
                <a:ea typeface="微软雅黑" panose="020B0503020204020204" charset="-122"/>
              </a:rPr>
              <a:t>120</a:t>
            </a:r>
            <a:endParaRPr lang="zh-CN" altLang="zh-CN" sz="1055" b="1" dirty="0">
              <a:solidFill>
                <a:schemeClr val="bg1"/>
              </a:solidFill>
              <a:latin typeface="微软雅黑" panose="020B0503020204020204" charset="-122"/>
              <a:ea typeface="微软雅黑" panose="020B0503020204020204" charset="-122"/>
            </a:endParaRPr>
          </a:p>
        </p:txBody>
      </p:sp>
      <p:sp>
        <p:nvSpPr>
          <p:cNvPr id="30" name="矩形 29"/>
          <p:cNvSpPr/>
          <p:nvPr/>
        </p:nvSpPr>
        <p:spPr>
          <a:xfrm>
            <a:off x="499888" y="5974661"/>
            <a:ext cx="3651461"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公司应急电话：白天：</a:t>
            </a:r>
            <a:r>
              <a:rPr lang="en-US" altLang="zh-CN" sz="1055" b="1" dirty="0">
                <a:solidFill>
                  <a:schemeClr val="bg1"/>
                </a:solidFill>
                <a:latin typeface="微软雅黑" panose="020B0503020204020204" charset="-122"/>
                <a:ea typeface="微软雅黑" panose="020B0503020204020204" charset="-122"/>
              </a:rPr>
              <a:t>888888         </a:t>
            </a:r>
            <a:r>
              <a:rPr lang="zh-CN" altLang="en-US" sz="1055" b="1" dirty="0">
                <a:solidFill>
                  <a:schemeClr val="bg1"/>
                </a:solidFill>
                <a:latin typeface="微软雅黑" panose="020B0503020204020204" charset="-122"/>
                <a:ea typeface="微软雅黑" panose="020B0503020204020204" charset="-122"/>
              </a:rPr>
              <a:t>夜间：</a:t>
            </a:r>
            <a:r>
              <a:rPr lang="en-US" altLang="zh-CN" sz="1055" b="1" dirty="0">
                <a:solidFill>
                  <a:schemeClr val="bg1"/>
                </a:solidFill>
                <a:latin typeface="微软雅黑" panose="020B0503020204020204" charset="-122"/>
                <a:ea typeface="微软雅黑" panose="020B0503020204020204" charset="-122"/>
              </a:rPr>
              <a:t>888888</a:t>
            </a:r>
            <a:endParaRPr lang="zh-CN" altLang="zh-CN" sz="1055" b="1" dirty="0">
              <a:solidFill>
                <a:schemeClr val="bg1"/>
              </a:solidFill>
              <a:latin typeface="微软雅黑" panose="020B0503020204020204" charset="-122"/>
              <a:ea typeface="微软雅黑" panose="020B0503020204020204" charset="-122"/>
            </a:endParaRPr>
          </a:p>
        </p:txBody>
      </p:sp>
      <p:sp>
        <p:nvSpPr>
          <p:cNvPr id="31" name="矩形 30"/>
          <p:cNvSpPr/>
          <p:nvPr/>
        </p:nvSpPr>
        <p:spPr>
          <a:xfrm>
            <a:off x="499888" y="6215826"/>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市医院电话：</a:t>
            </a:r>
            <a:r>
              <a:rPr lang="en-US" altLang="zh-CN" sz="1055" b="1" dirty="0">
                <a:solidFill>
                  <a:schemeClr val="bg1"/>
                </a:solidFill>
                <a:latin typeface="微软雅黑" panose="020B0503020204020204" charset="-122"/>
                <a:ea typeface="微软雅黑" panose="020B0503020204020204" charset="-122"/>
              </a:rPr>
              <a:t>8888888</a:t>
            </a:r>
            <a:endParaRPr lang="zh-CN" altLang="zh-CN" sz="1055"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1909462" y="5096779"/>
            <a:ext cx="2261958" cy="577215"/>
          </a:xfrm>
          <a:prstGeom prst="rect">
            <a:avLst/>
          </a:prstGeom>
        </p:spPr>
        <p:txBody>
          <a:bodyPr wrap="square">
            <a:spAutoFit/>
          </a:bodyPr>
          <a:lstStyle/>
          <a:p>
            <a:pPr algn="ctr"/>
            <a:r>
              <a:rPr lang="zh-CN" altLang="zh-CN" sz="1580" b="1" dirty="0"/>
              <a:t>非本设备人员禁止操作！</a:t>
            </a:r>
            <a:endParaRPr lang="zh-CN" altLang="zh-CN" sz="1580" b="1" dirty="0"/>
          </a:p>
          <a:p>
            <a:pPr algn="ctr"/>
            <a:r>
              <a:rPr lang="zh-CN" altLang="zh-CN" sz="1580" b="1" dirty="0"/>
              <a:t>必须进行设备点检！</a:t>
            </a:r>
            <a:endParaRPr lang="zh-CN" altLang="zh-CN" sz="1580" b="1" dirty="0"/>
          </a:p>
        </p:txBody>
      </p:sp>
      <p:grpSp>
        <p:nvGrpSpPr>
          <p:cNvPr id="26" name="Group 70"/>
          <p:cNvGrpSpPr>
            <a:grpSpLocks noChangeAspect="1"/>
          </p:cNvGrpSpPr>
          <p:nvPr/>
        </p:nvGrpSpPr>
        <p:grpSpPr bwMode="auto">
          <a:xfrm>
            <a:off x="1164358" y="4129431"/>
            <a:ext cx="636499" cy="691459"/>
            <a:chOff x="2378" y="2565"/>
            <a:chExt cx="1355" cy="1472"/>
          </a:xfrm>
        </p:grpSpPr>
        <p:sp>
          <p:nvSpPr>
            <p:cNvPr id="2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37"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8"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2"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43" name="Group 15"/>
          <p:cNvGrpSpPr>
            <a:grpSpLocks noChangeAspect="1"/>
          </p:cNvGrpSpPr>
          <p:nvPr/>
        </p:nvGrpSpPr>
        <p:grpSpPr bwMode="auto">
          <a:xfrm>
            <a:off x="2031185" y="4117479"/>
            <a:ext cx="639909" cy="695163"/>
            <a:chOff x="1779" y="591"/>
            <a:chExt cx="1355" cy="1472"/>
          </a:xfrm>
        </p:grpSpPr>
        <p:sp>
          <p:nvSpPr>
            <p:cNvPr id="44"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5"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6"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7"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8"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9"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50" name="组合 49"/>
          <p:cNvGrpSpPr/>
          <p:nvPr/>
        </p:nvGrpSpPr>
        <p:grpSpPr>
          <a:xfrm>
            <a:off x="5157338" y="5815665"/>
            <a:ext cx="440551" cy="603517"/>
            <a:chOff x="5048562" y="5751300"/>
            <a:chExt cx="502291" cy="688095"/>
          </a:xfrm>
        </p:grpSpPr>
        <p:pic>
          <p:nvPicPr>
            <p:cNvPr id="51" name="图片 50"/>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52"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53" name="组合 52"/>
          <p:cNvGrpSpPr/>
          <p:nvPr/>
        </p:nvGrpSpPr>
        <p:grpSpPr>
          <a:xfrm>
            <a:off x="6052585" y="5810039"/>
            <a:ext cx="426652" cy="607118"/>
            <a:chOff x="6231394" y="5751300"/>
            <a:chExt cx="486444" cy="692201"/>
          </a:xfrm>
        </p:grpSpPr>
        <p:pic>
          <p:nvPicPr>
            <p:cNvPr id="54" name="图片 53"/>
            <p:cNvPicPr>
              <a:picLocks noChangeAspect="1"/>
            </p:cNvPicPr>
            <p:nvPr/>
          </p:nvPicPr>
          <p:blipFill rotWithShape="1">
            <a:blip r:embed="rId2"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55"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56" name="组合 55"/>
          <p:cNvGrpSpPr/>
          <p:nvPr/>
        </p:nvGrpSpPr>
        <p:grpSpPr>
          <a:xfrm>
            <a:off x="6933932" y="5810039"/>
            <a:ext cx="426652" cy="603517"/>
            <a:chOff x="5666496" y="6074423"/>
            <a:chExt cx="486444" cy="688095"/>
          </a:xfrm>
        </p:grpSpPr>
        <p:pic>
          <p:nvPicPr>
            <p:cNvPr id="57" name="图片 56"/>
            <p:cNvPicPr>
              <a:picLocks noChangeAspect="1"/>
            </p:cNvPicPr>
            <p:nvPr/>
          </p:nvPicPr>
          <p:blipFill rotWithShape="1">
            <a:blip r:embed="rId3"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5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59" name="组合 58"/>
          <p:cNvGrpSpPr/>
          <p:nvPr/>
        </p:nvGrpSpPr>
        <p:grpSpPr>
          <a:xfrm>
            <a:off x="7815280" y="5809249"/>
            <a:ext cx="426652" cy="605096"/>
            <a:chOff x="6832165" y="5753605"/>
            <a:chExt cx="486444" cy="689896"/>
          </a:xfrm>
        </p:grpSpPr>
        <p:pic>
          <p:nvPicPr>
            <p:cNvPr id="60" name="图片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18" name="组合 17"/>
          <p:cNvGrpSpPr/>
          <p:nvPr/>
        </p:nvGrpSpPr>
        <p:grpSpPr>
          <a:xfrm>
            <a:off x="8696627" y="5808019"/>
            <a:ext cx="426652" cy="603517"/>
            <a:chOff x="8790019" y="5738665"/>
            <a:chExt cx="486444" cy="688095"/>
          </a:xfrm>
        </p:grpSpPr>
        <p:pic>
          <p:nvPicPr>
            <p:cNvPr id="17" name="图片 16"/>
            <p:cNvPicPr>
              <a:picLocks noChangeAspect="1"/>
            </p:cNvPicPr>
            <p:nvPr/>
          </p:nvPicPr>
          <p:blipFill rotWithShape="1">
            <a:blip r:embed="rId5" cstate="print">
              <a:extLst>
                <a:ext uri="{28A0092B-C50C-407E-A947-70E740481C1C}">
                  <a14:useLocalDpi xmlns:a14="http://schemas.microsoft.com/office/drawing/2010/main" val="0"/>
                </a:ext>
              </a:extLst>
            </a:blip>
            <a:srcRect l="1829" r="4803"/>
            <a:stretch>
              <a:fillRect/>
            </a:stretch>
          </p:blipFill>
          <p:spPr>
            <a:xfrm>
              <a:off x="8790019" y="5767982"/>
              <a:ext cx="486444" cy="658778"/>
            </a:xfrm>
            <a:prstGeom prst="rect">
              <a:avLst/>
            </a:prstGeom>
          </p:spPr>
        </p:pic>
        <p:sp>
          <p:nvSpPr>
            <p:cNvPr id="62" name="Rectangle 74"/>
            <p:cNvSpPr>
              <a:spLocks noChangeArrowheads="1"/>
            </p:cNvSpPr>
            <p:nvPr/>
          </p:nvSpPr>
          <p:spPr bwMode="auto">
            <a:xfrm>
              <a:off x="8790019" y="573866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63" name="Group 37"/>
          <p:cNvGrpSpPr>
            <a:grpSpLocks noChangeAspect="1"/>
          </p:cNvGrpSpPr>
          <p:nvPr/>
        </p:nvGrpSpPr>
        <p:grpSpPr bwMode="auto">
          <a:xfrm>
            <a:off x="2926096" y="4145872"/>
            <a:ext cx="609640" cy="662771"/>
            <a:chOff x="4688" y="427"/>
            <a:chExt cx="1354" cy="1472"/>
          </a:xfrm>
        </p:grpSpPr>
        <p:sp>
          <p:nvSpPr>
            <p:cNvPr id="64" name="Freeform 38"/>
            <p:cNvSpPr/>
            <p:nvPr/>
          </p:nvSpPr>
          <p:spPr bwMode="auto">
            <a:xfrm>
              <a:off x="4688" y="427"/>
              <a:ext cx="1354" cy="1215"/>
            </a:xfrm>
            <a:custGeom>
              <a:avLst/>
              <a:gdLst>
                <a:gd name="T0" fmla="*/ 115 w 1354"/>
                <a:gd name="T1" fmla="*/ 1215 h 1215"/>
                <a:gd name="T2" fmla="*/ 1239 w 1354"/>
                <a:gd name="T3" fmla="*/ 1215 h 1215"/>
                <a:gd name="T4" fmla="*/ 1250 w 1354"/>
                <a:gd name="T5" fmla="*/ 1215 h 1215"/>
                <a:gd name="T6" fmla="*/ 1263 w 1354"/>
                <a:gd name="T7" fmla="*/ 1215 h 1215"/>
                <a:gd name="T8" fmla="*/ 1274 w 1354"/>
                <a:gd name="T9" fmla="*/ 1212 h 1215"/>
                <a:gd name="T10" fmla="*/ 1285 w 1354"/>
                <a:gd name="T11" fmla="*/ 1207 h 1215"/>
                <a:gd name="T12" fmla="*/ 1298 w 1354"/>
                <a:gd name="T13" fmla="*/ 1202 h 1215"/>
                <a:gd name="T14" fmla="*/ 1306 w 1354"/>
                <a:gd name="T15" fmla="*/ 1196 h 1215"/>
                <a:gd name="T16" fmla="*/ 1320 w 1354"/>
                <a:gd name="T17" fmla="*/ 1185 h 1215"/>
                <a:gd name="T18" fmla="*/ 1328 w 1354"/>
                <a:gd name="T19" fmla="*/ 1177 h 1215"/>
                <a:gd name="T20" fmla="*/ 1336 w 1354"/>
                <a:gd name="T21" fmla="*/ 1167 h 1215"/>
                <a:gd name="T22" fmla="*/ 1344 w 1354"/>
                <a:gd name="T23" fmla="*/ 1151 h 1215"/>
                <a:gd name="T24" fmla="*/ 1349 w 1354"/>
                <a:gd name="T25" fmla="*/ 1140 h 1215"/>
                <a:gd name="T26" fmla="*/ 1354 w 1354"/>
                <a:gd name="T27" fmla="*/ 1124 h 1215"/>
                <a:gd name="T28" fmla="*/ 1354 w 1354"/>
                <a:gd name="T29" fmla="*/ 1110 h 1215"/>
                <a:gd name="T30" fmla="*/ 1354 w 1354"/>
                <a:gd name="T31" fmla="*/ 1086 h 1215"/>
                <a:gd name="T32" fmla="*/ 1352 w 1354"/>
                <a:gd name="T33" fmla="*/ 1073 h 1215"/>
                <a:gd name="T34" fmla="*/ 1349 w 1354"/>
                <a:gd name="T35" fmla="*/ 1059 h 1215"/>
                <a:gd name="T36" fmla="*/ 1338 w 1354"/>
                <a:gd name="T37" fmla="*/ 1038 h 1215"/>
                <a:gd name="T38" fmla="*/ 1314 w 1354"/>
                <a:gd name="T39" fmla="*/ 998 h 1215"/>
                <a:gd name="T40" fmla="*/ 780 w 1354"/>
                <a:gd name="T41" fmla="*/ 54 h 1215"/>
                <a:gd name="T42" fmla="*/ 764 w 1354"/>
                <a:gd name="T43" fmla="*/ 35 h 1215"/>
                <a:gd name="T44" fmla="*/ 756 w 1354"/>
                <a:gd name="T45" fmla="*/ 25 h 1215"/>
                <a:gd name="T46" fmla="*/ 745 w 1354"/>
                <a:gd name="T47" fmla="*/ 16 h 1215"/>
                <a:gd name="T48" fmla="*/ 735 w 1354"/>
                <a:gd name="T49" fmla="*/ 11 h 1215"/>
                <a:gd name="T50" fmla="*/ 727 w 1354"/>
                <a:gd name="T51" fmla="*/ 8 h 1215"/>
                <a:gd name="T52" fmla="*/ 719 w 1354"/>
                <a:gd name="T53" fmla="*/ 6 h 1215"/>
                <a:gd name="T54" fmla="*/ 711 w 1354"/>
                <a:gd name="T55" fmla="*/ 3 h 1215"/>
                <a:gd name="T56" fmla="*/ 700 w 1354"/>
                <a:gd name="T57" fmla="*/ 0 h 1215"/>
                <a:gd name="T58" fmla="*/ 686 w 1354"/>
                <a:gd name="T59" fmla="*/ 0 h 1215"/>
                <a:gd name="T60" fmla="*/ 678 w 1354"/>
                <a:gd name="T61" fmla="*/ 0 h 1215"/>
                <a:gd name="T62" fmla="*/ 668 w 1354"/>
                <a:gd name="T63" fmla="*/ 3 h 1215"/>
                <a:gd name="T64" fmla="*/ 654 w 1354"/>
                <a:gd name="T65" fmla="*/ 8 h 1215"/>
                <a:gd name="T66" fmla="*/ 641 w 1354"/>
                <a:gd name="T67" fmla="*/ 16 h 1215"/>
                <a:gd name="T68" fmla="*/ 630 w 1354"/>
                <a:gd name="T69" fmla="*/ 25 h 1215"/>
                <a:gd name="T70" fmla="*/ 619 w 1354"/>
                <a:gd name="T71" fmla="*/ 33 h 1215"/>
                <a:gd name="T72" fmla="*/ 8 w 1354"/>
                <a:gd name="T73" fmla="*/ 1057 h 1215"/>
                <a:gd name="T74" fmla="*/ 0 w 1354"/>
                <a:gd name="T75" fmla="*/ 1097 h 1215"/>
                <a:gd name="T76" fmla="*/ 0 w 1354"/>
                <a:gd name="T77" fmla="*/ 1116 h 1215"/>
                <a:gd name="T78" fmla="*/ 5 w 1354"/>
                <a:gd name="T79" fmla="*/ 1132 h 1215"/>
                <a:gd name="T80" fmla="*/ 8 w 1354"/>
                <a:gd name="T81" fmla="*/ 1143 h 1215"/>
                <a:gd name="T82" fmla="*/ 13 w 1354"/>
                <a:gd name="T83" fmla="*/ 1153 h 1215"/>
                <a:gd name="T84" fmla="*/ 24 w 1354"/>
                <a:gd name="T85" fmla="*/ 1169 h 1215"/>
                <a:gd name="T86" fmla="*/ 37 w 1354"/>
                <a:gd name="T87" fmla="*/ 1183 h 1215"/>
                <a:gd name="T88" fmla="*/ 45 w 1354"/>
                <a:gd name="T89" fmla="*/ 1188 h 1215"/>
                <a:gd name="T90" fmla="*/ 56 w 1354"/>
                <a:gd name="T91" fmla="*/ 1196 h 1215"/>
                <a:gd name="T92" fmla="*/ 67 w 1354"/>
                <a:gd name="T93" fmla="*/ 1202 h 1215"/>
                <a:gd name="T94" fmla="*/ 83 w 1354"/>
                <a:gd name="T95" fmla="*/ 1207 h 1215"/>
                <a:gd name="T96" fmla="*/ 115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5" y="1215"/>
                  </a:moveTo>
                  <a:lnTo>
                    <a:pt x="1239" y="1215"/>
                  </a:lnTo>
                  <a:lnTo>
                    <a:pt x="1250" y="1215"/>
                  </a:lnTo>
                  <a:lnTo>
                    <a:pt x="1263" y="1215"/>
                  </a:lnTo>
                  <a:lnTo>
                    <a:pt x="1274" y="1212"/>
                  </a:lnTo>
                  <a:lnTo>
                    <a:pt x="1285" y="1207"/>
                  </a:lnTo>
                  <a:lnTo>
                    <a:pt x="1298" y="1202"/>
                  </a:lnTo>
                  <a:lnTo>
                    <a:pt x="1306" y="1196"/>
                  </a:lnTo>
                  <a:lnTo>
                    <a:pt x="1320" y="1185"/>
                  </a:lnTo>
                  <a:lnTo>
                    <a:pt x="1328" y="1177"/>
                  </a:lnTo>
                  <a:lnTo>
                    <a:pt x="1336" y="1167"/>
                  </a:lnTo>
                  <a:lnTo>
                    <a:pt x="1344" y="1151"/>
                  </a:lnTo>
                  <a:lnTo>
                    <a:pt x="1349" y="1140"/>
                  </a:lnTo>
                  <a:lnTo>
                    <a:pt x="1354" y="1124"/>
                  </a:lnTo>
                  <a:lnTo>
                    <a:pt x="1354" y="1110"/>
                  </a:lnTo>
                  <a:lnTo>
                    <a:pt x="1354" y="1086"/>
                  </a:lnTo>
                  <a:lnTo>
                    <a:pt x="1352" y="1073"/>
                  </a:lnTo>
                  <a:lnTo>
                    <a:pt x="1349" y="1059"/>
                  </a:lnTo>
                  <a:lnTo>
                    <a:pt x="1338" y="1038"/>
                  </a:lnTo>
                  <a:lnTo>
                    <a:pt x="1314" y="998"/>
                  </a:lnTo>
                  <a:lnTo>
                    <a:pt x="780" y="54"/>
                  </a:lnTo>
                  <a:lnTo>
                    <a:pt x="764" y="35"/>
                  </a:lnTo>
                  <a:lnTo>
                    <a:pt x="756" y="25"/>
                  </a:lnTo>
                  <a:lnTo>
                    <a:pt x="745" y="16"/>
                  </a:lnTo>
                  <a:lnTo>
                    <a:pt x="735" y="11"/>
                  </a:lnTo>
                  <a:lnTo>
                    <a:pt x="727" y="8"/>
                  </a:lnTo>
                  <a:lnTo>
                    <a:pt x="719" y="6"/>
                  </a:lnTo>
                  <a:lnTo>
                    <a:pt x="711" y="3"/>
                  </a:lnTo>
                  <a:lnTo>
                    <a:pt x="700" y="0"/>
                  </a:lnTo>
                  <a:lnTo>
                    <a:pt x="686" y="0"/>
                  </a:lnTo>
                  <a:lnTo>
                    <a:pt x="678" y="0"/>
                  </a:lnTo>
                  <a:lnTo>
                    <a:pt x="668" y="3"/>
                  </a:lnTo>
                  <a:lnTo>
                    <a:pt x="654" y="8"/>
                  </a:lnTo>
                  <a:lnTo>
                    <a:pt x="641" y="16"/>
                  </a:lnTo>
                  <a:lnTo>
                    <a:pt x="630" y="25"/>
                  </a:lnTo>
                  <a:lnTo>
                    <a:pt x="619" y="33"/>
                  </a:lnTo>
                  <a:lnTo>
                    <a:pt x="8" y="1057"/>
                  </a:lnTo>
                  <a:lnTo>
                    <a:pt x="0" y="1097"/>
                  </a:lnTo>
                  <a:lnTo>
                    <a:pt x="0" y="1116"/>
                  </a:lnTo>
                  <a:lnTo>
                    <a:pt x="5" y="1132"/>
                  </a:lnTo>
                  <a:lnTo>
                    <a:pt x="8" y="1143"/>
                  </a:lnTo>
                  <a:lnTo>
                    <a:pt x="13" y="1153"/>
                  </a:lnTo>
                  <a:lnTo>
                    <a:pt x="24" y="1169"/>
                  </a:lnTo>
                  <a:lnTo>
                    <a:pt x="37" y="1183"/>
                  </a:lnTo>
                  <a:lnTo>
                    <a:pt x="45" y="1188"/>
                  </a:lnTo>
                  <a:lnTo>
                    <a:pt x="56" y="1196"/>
                  </a:lnTo>
                  <a:lnTo>
                    <a:pt x="67" y="1202"/>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5" name="Freeform 39"/>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6" name="Freeform 40"/>
            <p:cNvSpPr>
              <a:spLocks noEditPoints="1"/>
            </p:cNvSpPr>
            <p:nvPr/>
          </p:nvSpPr>
          <p:spPr bwMode="auto">
            <a:xfrm>
              <a:off x="4972" y="1712"/>
              <a:ext cx="824" cy="187"/>
            </a:xfrm>
            <a:custGeom>
              <a:avLst/>
              <a:gdLst>
                <a:gd name="T0" fmla="*/ 29 w 307"/>
                <a:gd name="T1" fmla="*/ 0 h 70"/>
                <a:gd name="T2" fmla="*/ 12 w 307"/>
                <a:gd name="T3" fmla="*/ 28 h 70"/>
                <a:gd name="T4" fmla="*/ 49 w 307"/>
                <a:gd name="T5" fmla="*/ 34 h 70"/>
                <a:gd name="T6" fmla="*/ 3 w 307"/>
                <a:gd name="T7" fmla="*/ 49 h 70"/>
                <a:gd name="T8" fmla="*/ 10 w 307"/>
                <a:gd name="T9" fmla="*/ 59 h 70"/>
                <a:gd name="T10" fmla="*/ 49 w 307"/>
                <a:gd name="T11" fmla="*/ 65 h 70"/>
                <a:gd name="T12" fmla="*/ 56 w 307"/>
                <a:gd name="T13" fmla="*/ 34 h 70"/>
                <a:gd name="T14" fmla="*/ 33 w 307"/>
                <a:gd name="T15" fmla="*/ 8 h 70"/>
                <a:gd name="T16" fmla="*/ 41 w 307"/>
                <a:gd name="T17" fmla="*/ 21 h 70"/>
                <a:gd name="T18" fmla="*/ 1 w 307"/>
                <a:gd name="T19" fmla="*/ 10 h 70"/>
                <a:gd name="T20" fmla="*/ 110 w 307"/>
                <a:gd name="T21" fmla="*/ 3 h 70"/>
                <a:gd name="T22" fmla="*/ 97 w 307"/>
                <a:gd name="T23" fmla="*/ 21 h 70"/>
                <a:gd name="T24" fmla="*/ 104 w 307"/>
                <a:gd name="T25" fmla="*/ 39 h 70"/>
                <a:gd name="T26" fmla="*/ 107 w 307"/>
                <a:gd name="T27" fmla="*/ 61 h 70"/>
                <a:gd name="T28" fmla="*/ 130 w 307"/>
                <a:gd name="T29" fmla="*/ 55 h 70"/>
                <a:gd name="T30" fmla="*/ 98 w 307"/>
                <a:gd name="T31" fmla="*/ 65 h 70"/>
                <a:gd name="T32" fmla="*/ 145 w 307"/>
                <a:gd name="T33" fmla="*/ 46 h 70"/>
                <a:gd name="T34" fmla="*/ 145 w 307"/>
                <a:gd name="T35" fmla="*/ 46 h 70"/>
                <a:gd name="T36" fmla="*/ 92 w 307"/>
                <a:gd name="T37" fmla="*/ 27 h 70"/>
                <a:gd name="T38" fmla="*/ 207 w 307"/>
                <a:gd name="T39" fmla="*/ 1 h 70"/>
                <a:gd name="T40" fmla="*/ 200 w 307"/>
                <a:gd name="T41" fmla="*/ 7 h 70"/>
                <a:gd name="T42" fmla="*/ 178 w 307"/>
                <a:gd name="T43" fmla="*/ 0 h 70"/>
                <a:gd name="T44" fmla="*/ 159 w 307"/>
                <a:gd name="T45" fmla="*/ 7 h 70"/>
                <a:gd name="T46" fmla="*/ 178 w 307"/>
                <a:gd name="T47" fmla="*/ 18 h 70"/>
                <a:gd name="T48" fmla="*/ 200 w 307"/>
                <a:gd name="T49" fmla="*/ 12 h 70"/>
                <a:gd name="T50" fmla="*/ 216 w 307"/>
                <a:gd name="T51" fmla="*/ 12 h 70"/>
                <a:gd name="T52" fmla="*/ 206 w 307"/>
                <a:gd name="T53" fmla="*/ 7 h 70"/>
                <a:gd name="T54" fmla="*/ 207 w 307"/>
                <a:gd name="T55" fmla="*/ 37 h 70"/>
                <a:gd name="T56" fmla="*/ 180 w 307"/>
                <a:gd name="T57" fmla="*/ 49 h 70"/>
                <a:gd name="T58" fmla="*/ 196 w 307"/>
                <a:gd name="T59" fmla="*/ 37 h 70"/>
                <a:gd name="T60" fmla="*/ 177 w 307"/>
                <a:gd name="T61" fmla="*/ 35 h 70"/>
                <a:gd name="T62" fmla="*/ 198 w 307"/>
                <a:gd name="T63" fmla="*/ 18 h 70"/>
                <a:gd name="T64" fmla="*/ 174 w 307"/>
                <a:gd name="T65" fmla="*/ 29 h 70"/>
                <a:gd name="T66" fmla="*/ 211 w 307"/>
                <a:gd name="T67" fmla="*/ 26 h 70"/>
                <a:gd name="T68" fmla="*/ 173 w 307"/>
                <a:gd name="T69" fmla="*/ 36 h 70"/>
                <a:gd name="T70" fmla="*/ 169 w 307"/>
                <a:gd name="T71" fmla="*/ 41 h 70"/>
                <a:gd name="T72" fmla="*/ 167 w 307"/>
                <a:gd name="T73" fmla="*/ 69 h 70"/>
                <a:gd name="T74" fmla="*/ 212 w 307"/>
                <a:gd name="T75" fmla="*/ 52 h 70"/>
                <a:gd name="T76" fmla="*/ 184 w 307"/>
                <a:gd name="T77" fmla="*/ 48 h 70"/>
                <a:gd name="T78" fmla="*/ 191 w 307"/>
                <a:gd name="T79" fmla="*/ 70 h 70"/>
                <a:gd name="T80" fmla="*/ 218 w 307"/>
                <a:gd name="T81" fmla="*/ 70 h 70"/>
                <a:gd name="T82" fmla="*/ 211 w 307"/>
                <a:gd name="T83" fmla="*/ 48 h 70"/>
                <a:gd name="T84" fmla="*/ 262 w 307"/>
                <a:gd name="T85" fmla="*/ 3 h 70"/>
                <a:gd name="T86" fmla="*/ 255 w 307"/>
                <a:gd name="T87" fmla="*/ 19 h 70"/>
                <a:gd name="T88" fmla="*/ 244 w 307"/>
                <a:gd name="T89" fmla="*/ 10 h 70"/>
                <a:gd name="T90" fmla="*/ 248 w 307"/>
                <a:gd name="T91" fmla="*/ 23 h 70"/>
                <a:gd name="T92" fmla="*/ 243 w 307"/>
                <a:gd name="T93" fmla="*/ 52 h 70"/>
                <a:gd name="T94" fmla="*/ 254 w 307"/>
                <a:gd name="T95" fmla="*/ 69 h 70"/>
                <a:gd name="T96" fmla="*/ 260 w 307"/>
                <a:gd name="T97" fmla="*/ 44 h 70"/>
                <a:gd name="T98" fmla="*/ 260 w 307"/>
                <a:gd name="T99" fmla="*/ 23 h 70"/>
                <a:gd name="T100" fmla="*/ 266 w 307"/>
                <a:gd name="T101" fmla="*/ 18 h 70"/>
                <a:gd name="T102" fmla="*/ 296 w 307"/>
                <a:gd name="T103" fmla="*/ 15 h 70"/>
                <a:gd name="T104" fmla="*/ 285 w 307"/>
                <a:gd name="T105" fmla="*/ 59 h 70"/>
                <a:gd name="T106" fmla="*/ 272 w 307"/>
                <a:gd name="T107" fmla="*/ 66 h 70"/>
                <a:gd name="T108" fmla="*/ 271 w 307"/>
                <a:gd name="T109" fmla="*/ 53 h 70"/>
                <a:gd name="T110" fmla="*/ 274 w 307"/>
                <a:gd name="T111" fmla="*/ 23 h 70"/>
                <a:gd name="T112" fmla="*/ 286 w 307"/>
                <a:gd name="T11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70">
                  <a:moveTo>
                    <a:pt x="33" y="8"/>
                  </a:moveTo>
                  <a:cubicBezTo>
                    <a:pt x="33" y="6"/>
                    <a:pt x="34" y="4"/>
                    <a:pt x="35" y="2"/>
                  </a:cubicBezTo>
                  <a:cubicBezTo>
                    <a:pt x="35" y="2"/>
                    <a:pt x="35" y="1"/>
                    <a:pt x="35" y="1"/>
                  </a:cubicBezTo>
                  <a:cubicBezTo>
                    <a:pt x="36" y="1"/>
                    <a:pt x="34" y="1"/>
                    <a:pt x="29" y="0"/>
                  </a:cubicBezTo>
                  <a:cubicBezTo>
                    <a:pt x="28" y="0"/>
                    <a:pt x="27" y="0"/>
                    <a:pt x="26" y="0"/>
                  </a:cubicBezTo>
                  <a:cubicBezTo>
                    <a:pt x="26" y="2"/>
                    <a:pt x="27" y="5"/>
                    <a:pt x="27" y="8"/>
                  </a:cubicBezTo>
                  <a:cubicBezTo>
                    <a:pt x="27" y="28"/>
                    <a:pt x="27" y="28"/>
                    <a:pt x="27" y="28"/>
                  </a:cubicBezTo>
                  <a:cubicBezTo>
                    <a:pt x="12" y="28"/>
                    <a:pt x="12" y="28"/>
                    <a:pt x="12" y="28"/>
                  </a:cubicBezTo>
                  <a:cubicBezTo>
                    <a:pt x="6" y="28"/>
                    <a:pt x="2" y="28"/>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7" y="43"/>
                    <a:pt x="4" y="43"/>
                    <a:pt x="3" y="43"/>
                  </a:cubicBezTo>
                  <a:cubicBezTo>
                    <a:pt x="3" y="49"/>
                    <a:pt x="3" y="49"/>
                    <a:pt x="3" y="49"/>
                  </a:cubicBezTo>
                  <a:cubicBezTo>
                    <a:pt x="4" y="49"/>
                    <a:pt x="8" y="49"/>
                    <a:pt x="14" y="49"/>
                  </a:cubicBezTo>
                  <a:cubicBezTo>
                    <a:pt x="49" y="49"/>
                    <a:pt x="49" y="49"/>
                    <a:pt x="49" y="49"/>
                  </a:cubicBezTo>
                  <a:cubicBezTo>
                    <a:pt x="49" y="59"/>
                    <a:pt x="49" y="59"/>
                    <a:pt x="49" y="59"/>
                  </a:cubicBezTo>
                  <a:cubicBezTo>
                    <a:pt x="10" y="59"/>
                    <a:pt x="10" y="59"/>
                    <a:pt x="10" y="59"/>
                  </a:cubicBezTo>
                  <a:cubicBezTo>
                    <a:pt x="5"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3" y="27"/>
                    <a:pt x="48" y="28"/>
                  </a:cubicBezTo>
                  <a:cubicBezTo>
                    <a:pt x="33" y="28"/>
                    <a:pt x="33" y="28"/>
                    <a:pt x="33" y="28"/>
                  </a:cubicBezTo>
                  <a:cubicBezTo>
                    <a:pt x="33" y="8"/>
                    <a:pt x="33" y="8"/>
                    <a:pt x="33" y="8"/>
                  </a:cubicBezTo>
                  <a:close/>
                  <a:moveTo>
                    <a:pt x="52" y="5"/>
                  </a:moveTo>
                  <a:cubicBezTo>
                    <a:pt x="58" y="9"/>
                    <a:pt x="58" y="9"/>
                    <a:pt x="58" y="9"/>
                  </a:cubicBezTo>
                  <a:cubicBezTo>
                    <a:pt x="54" y="15"/>
                    <a:pt x="51" y="20"/>
                    <a:pt x="47" y="24"/>
                  </a:cubicBezTo>
                  <a:cubicBezTo>
                    <a:pt x="46" y="23"/>
                    <a:pt x="44" y="22"/>
                    <a:pt x="41" y="21"/>
                  </a:cubicBezTo>
                  <a:cubicBezTo>
                    <a:pt x="45" y="17"/>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8"/>
                  </a:moveTo>
                  <a:cubicBezTo>
                    <a:pt x="116" y="11"/>
                    <a:pt x="113" y="6"/>
                    <a:pt x="110" y="3"/>
                  </a:cubicBezTo>
                  <a:cubicBezTo>
                    <a:pt x="103" y="6"/>
                    <a:pt x="103" y="6"/>
                    <a:pt x="103" y="6"/>
                  </a:cubicBezTo>
                  <a:cubicBezTo>
                    <a:pt x="108" y="12"/>
                    <a:pt x="111" y="17"/>
                    <a:pt x="113" y="22"/>
                  </a:cubicBezTo>
                  <a:cubicBezTo>
                    <a:pt x="121" y="18"/>
                    <a:pt x="121" y="18"/>
                    <a:pt x="121" y="18"/>
                  </a:cubicBezTo>
                  <a:close/>
                  <a:moveTo>
                    <a:pt x="97" y="21"/>
                  </a:moveTo>
                  <a:cubicBezTo>
                    <a:pt x="103" y="21"/>
                    <a:pt x="106" y="22"/>
                    <a:pt x="106" y="23"/>
                  </a:cubicBezTo>
                  <a:cubicBezTo>
                    <a:pt x="106" y="23"/>
                    <a:pt x="106" y="24"/>
                    <a:pt x="105" y="24"/>
                  </a:cubicBezTo>
                  <a:cubicBezTo>
                    <a:pt x="105" y="25"/>
                    <a:pt x="105" y="26"/>
                    <a:pt x="105" y="26"/>
                  </a:cubicBezTo>
                  <a:cubicBezTo>
                    <a:pt x="104" y="30"/>
                    <a:pt x="104" y="34"/>
                    <a:pt x="104" y="39"/>
                  </a:cubicBezTo>
                  <a:cubicBezTo>
                    <a:pt x="104" y="41"/>
                    <a:pt x="104" y="44"/>
                    <a:pt x="104" y="46"/>
                  </a:cubicBezTo>
                  <a:cubicBezTo>
                    <a:pt x="104" y="49"/>
                    <a:pt x="104" y="52"/>
                    <a:pt x="104" y="56"/>
                  </a:cubicBezTo>
                  <a:cubicBezTo>
                    <a:pt x="104" y="58"/>
                    <a:pt x="104" y="60"/>
                    <a:pt x="105" y="60"/>
                  </a:cubicBezTo>
                  <a:cubicBezTo>
                    <a:pt x="105" y="61"/>
                    <a:pt x="106" y="61"/>
                    <a:pt x="107" y="61"/>
                  </a:cubicBezTo>
                  <a:cubicBezTo>
                    <a:pt x="110" y="61"/>
                    <a:pt x="112" y="61"/>
                    <a:pt x="115" y="61"/>
                  </a:cubicBezTo>
                  <a:cubicBezTo>
                    <a:pt x="117" y="61"/>
                    <a:pt x="118" y="61"/>
                    <a:pt x="119" y="61"/>
                  </a:cubicBezTo>
                  <a:cubicBezTo>
                    <a:pt x="121" y="59"/>
                    <a:pt x="122" y="56"/>
                    <a:pt x="122" y="51"/>
                  </a:cubicBezTo>
                  <a:cubicBezTo>
                    <a:pt x="125" y="53"/>
                    <a:pt x="127" y="54"/>
                    <a:pt x="130" y="55"/>
                  </a:cubicBezTo>
                  <a:cubicBezTo>
                    <a:pt x="129" y="60"/>
                    <a:pt x="127" y="64"/>
                    <a:pt x="125" y="65"/>
                  </a:cubicBezTo>
                  <a:cubicBezTo>
                    <a:pt x="124" y="66"/>
                    <a:pt x="121" y="67"/>
                    <a:pt x="117" y="67"/>
                  </a:cubicBezTo>
                  <a:cubicBezTo>
                    <a:pt x="112" y="68"/>
                    <a:pt x="107" y="68"/>
                    <a:pt x="103" y="67"/>
                  </a:cubicBezTo>
                  <a:cubicBezTo>
                    <a:pt x="100" y="66"/>
                    <a:pt x="99" y="65"/>
                    <a:pt x="98" y="65"/>
                  </a:cubicBezTo>
                  <a:cubicBezTo>
                    <a:pt x="98" y="64"/>
                    <a:pt x="97" y="62"/>
                    <a:pt x="97" y="60"/>
                  </a:cubicBezTo>
                  <a:cubicBezTo>
                    <a:pt x="97" y="59"/>
                    <a:pt x="97" y="59"/>
                    <a:pt x="97" y="59"/>
                  </a:cubicBezTo>
                  <a:cubicBezTo>
                    <a:pt x="98" y="39"/>
                    <a:pt x="98" y="26"/>
                    <a:pt x="97" y="21"/>
                  </a:cubicBezTo>
                  <a:close/>
                  <a:moveTo>
                    <a:pt x="145" y="46"/>
                  </a:moveTo>
                  <a:cubicBezTo>
                    <a:pt x="142" y="40"/>
                    <a:pt x="138" y="33"/>
                    <a:pt x="132" y="25"/>
                  </a:cubicBezTo>
                  <a:cubicBezTo>
                    <a:pt x="125" y="28"/>
                    <a:pt x="125" y="28"/>
                    <a:pt x="125" y="28"/>
                  </a:cubicBezTo>
                  <a:cubicBezTo>
                    <a:pt x="131" y="37"/>
                    <a:pt x="135" y="45"/>
                    <a:pt x="137" y="50"/>
                  </a:cubicBezTo>
                  <a:cubicBezTo>
                    <a:pt x="145" y="46"/>
                    <a:pt x="145" y="46"/>
                    <a:pt x="145" y="46"/>
                  </a:cubicBezTo>
                  <a:close/>
                  <a:moveTo>
                    <a:pt x="83" y="25"/>
                  </a:moveTo>
                  <a:cubicBezTo>
                    <a:pt x="82" y="36"/>
                    <a:pt x="79" y="45"/>
                    <a:pt x="76" y="53"/>
                  </a:cubicBezTo>
                  <a:cubicBezTo>
                    <a:pt x="78" y="53"/>
                    <a:pt x="81" y="54"/>
                    <a:pt x="84" y="55"/>
                  </a:cubicBezTo>
                  <a:cubicBezTo>
                    <a:pt x="87" y="46"/>
                    <a:pt x="90" y="37"/>
                    <a:pt x="92" y="27"/>
                  </a:cubicBezTo>
                  <a:cubicBezTo>
                    <a:pt x="83" y="25"/>
                    <a:pt x="83" y="25"/>
                    <a:pt x="83" y="25"/>
                  </a:cubicBezTo>
                  <a:close/>
                  <a:moveTo>
                    <a:pt x="206" y="7"/>
                  </a:moveTo>
                  <a:cubicBezTo>
                    <a:pt x="206" y="6"/>
                    <a:pt x="206" y="4"/>
                    <a:pt x="207" y="2"/>
                  </a:cubicBezTo>
                  <a:cubicBezTo>
                    <a:pt x="207" y="2"/>
                    <a:pt x="207" y="1"/>
                    <a:pt x="207" y="1"/>
                  </a:cubicBezTo>
                  <a:cubicBezTo>
                    <a:pt x="207" y="1"/>
                    <a:pt x="206" y="0"/>
                    <a:pt x="202" y="0"/>
                  </a:cubicBezTo>
                  <a:cubicBezTo>
                    <a:pt x="201" y="0"/>
                    <a:pt x="200" y="0"/>
                    <a:pt x="199" y="0"/>
                  </a:cubicBezTo>
                  <a:cubicBezTo>
                    <a:pt x="199" y="0"/>
                    <a:pt x="199" y="0"/>
                    <a:pt x="199" y="1"/>
                  </a:cubicBezTo>
                  <a:cubicBezTo>
                    <a:pt x="200" y="3"/>
                    <a:pt x="200" y="5"/>
                    <a:pt x="200" y="7"/>
                  </a:cubicBezTo>
                  <a:cubicBezTo>
                    <a:pt x="185" y="7"/>
                    <a:pt x="185" y="7"/>
                    <a:pt x="185" y="7"/>
                  </a:cubicBezTo>
                  <a:cubicBezTo>
                    <a:pt x="184" y="6"/>
                    <a:pt x="185" y="4"/>
                    <a:pt x="185" y="2"/>
                  </a:cubicBezTo>
                  <a:cubicBezTo>
                    <a:pt x="185" y="2"/>
                    <a:pt x="186" y="1"/>
                    <a:pt x="186" y="1"/>
                  </a:cubicBezTo>
                  <a:cubicBezTo>
                    <a:pt x="185" y="0"/>
                    <a:pt x="183" y="0"/>
                    <a:pt x="178" y="0"/>
                  </a:cubicBezTo>
                  <a:cubicBezTo>
                    <a:pt x="178" y="0"/>
                    <a:pt x="178" y="0"/>
                    <a:pt x="178" y="0"/>
                  </a:cubicBezTo>
                  <a:cubicBezTo>
                    <a:pt x="178" y="2"/>
                    <a:pt x="179" y="4"/>
                    <a:pt x="179" y="7"/>
                  </a:cubicBezTo>
                  <a:cubicBezTo>
                    <a:pt x="167" y="7"/>
                    <a:pt x="167" y="7"/>
                    <a:pt x="167" y="7"/>
                  </a:cubicBezTo>
                  <a:cubicBezTo>
                    <a:pt x="165" y="7"/>
                    <a:pt x="162" y="7"/>
                    <a:pt x="159" y="7"/>
                  </a:cubicBezTo>
                  <a:cubicBezTo>
                    <a:pt x="159" y="13"/>
                    <a:pt x="159" y="13"/>
                    <a:pt x="159" y="13"/>
                  </a:cubicBezTo>
                  <a:cubicBezTo>
                    <a:pt x="161" y="12"/>
                    <a:pt x="164" y="12"/>
                    <a:pt x="167" y="12"/>
                  </a:cubicBezTo>
                  <a:cubicBezTo>
                    <a:pt x="179" y="12"/>
                    <a:pt x="179" y="12"/>
                    <a:pt x="179" y="12"/>
                  </a:cubicBezTo>
                  <a:cubicBezTo>
                    <a:pt x="179" y="15"/>
                    <a:pt x="178" y="17"/>
                    <a:pt x="178" y="18"/>
                  </a:cubicBezTo>
                  <a:cubicBezTo>
                    <a:pt x="185" y="18"/>
                    <a:pt x="185" y="18"/>
                    <a:pt x="185" y="18"/>
                  </a:cubicBezTo>
                  <a:cubicBezTo>
                    <a:pt x="185" y="18"/>
                    <a:pt x="185" y="18"/>
                    <a:pt x="185" y="18"/>
                  </a:cubicBezTo>
                  <a:cubicBezTo>
                    <a:pt x="185" y="17"/>
                    <a:pt x="185" y="15"/>
                    <a:pt x="185" y="12"/>
                  </a:cubicBezTo>
                  <a:cubicBezTo>
                    <a:pt x="200" y="12"/>
                    <a:pt x="200" y="12"/>
                    <a:pt x="200" y="12"/>
                  </a:cubicBezTo>
                  <a:cubicBezTo>
                    <a:pt x="200" y="15"/>
                    <a:pt x="200" y="17"/>
                    <a:pt x="199" y="18"/>
                  </a:cubicBezTo>
                  <a:cubicBezTo>
                    <a:pt x="206" y="18"/>
                    <a:pt x="206" y="18"/>
                    <a:pt x="206" y="18"/>
                  </a:cubicBezTo>
                  <a:cubicBezTo>
                    <a:pt x="206" y="17"/>
                    <a:pt x="206" y="15"/>
                    <a:pt x="206" y="12"/>
                  </a:cubicBezTo>
                  <a:cubicBezTo>
                    <a:pt x="216" y="12"/>
                    <a:pt x="216" y="12"/>
                    <a:pt x="216" y="12"/>
                  </a:cubicBezTo>
                  <a:cubicBezTo>
                    <a:pt x="219" y="12"/>
                    <a:pt x="223" y="12"/>
                    <a:pt x="227" y="13"/>
                  </a:cubicBezTo>
                  <a:cubicBezTo>
                    <a:pt x="227" y="7"/>
                    <a:pt x="227" y="7"/>
                    <a:pt x="227" y="7"/>
                  </a:cubicBezTo>
                  <a:cubicBezTo>
                    <a:pt x="224" y="7"/>
                    <a:pt x="220" y="7"/>
                    <a:pt x="216" y="7"/>
                  </a:cubicBezTo>
                  <a:cubicBezTo>
                    <a:pt x="206" y="7"/>
                    <a:pt x="206" y="7"/>
                    <a:pt x="206" y="7"/>
                  </a:cubicBezTo>
                  <a:close/>
                  <a:moveTo>
                    <a:pt x="195" y="21"/>
                  </a:moveTo>
                  <a:cubicBezTo>
                    <a:pt x="213" y="21"/>
                    <a:pt x="213" y="21"/>
                    <a:pt x="213" y="21"/>
                  </a:cubicBezTo>
                  <a:cubicBezTo>
                    <a:pt x="216" y="21"/>
                    <a:pt x="219" y="21"/>
                    <a:pt x="221" y="20"/>
                  </a:cubicBezTo>
                  <a:cubicBezTo>
                    <a:pt x="217" y="27"/>
                    <a:pt x="212" y="33"/>
                    <a:pt x="207" y="37"/>
                  </a:cubicBezTo>
                  <a:cubicBezTo>
                    <a:pt x="213" y="39"/>
                    <a:pt x="221" y="41"/>
                    <a:pt x="229" y="41"/>
                  </a:cubicBezTo>
                  <a:cubicBezTo>
                    <a:pt x="227" y="42"/>
                    <a:pt x="225" y="45"/>
                    <a:pt x="224" y="48"/>
                  </a:cubicBezTo>
                  <a:cubicBezTo>
                    <a:pt x="215" y="46"/>
                    <a:pt x="207" y="44"/>
                    <a:pt x="201" y="40"/>
                  </a:cubicBezTo>
                  <a:cubicBezTo>
                    <a:pt x="198" y="42"/>
                    <a:pt x="191" y="45"/>
                    <a:pt x="180" y="49"/>
                  </a:cubicBezTo>
                  <a:cubicBezTo>
                    <a:pt x="179" y="49"/>
                    <a:pt x="178" y="49"/>
                    <a:pt x="178" y="49"/>
                  </a:cubicBezTo>
                  <a:cubicBezTo>
                    <a:pt x="177" y="47"/>
                    <a:pt x="176" y="45"/>
                    <a:pt x="174" y="44"/>
                  </a:cubicBezTo>
                  <a:cubicBezTo>
                    <a:pt x="174" y="44"/>
                    <a:pt x="174" y="44"/>
                    <a:pt x="174" y="44"/>
                  </a:cubicBezTo>
                  <a:cubicBezTo>
                    <a:pt x="180" y="43"/>
                    <a:pt x="188" y="41"/>
                    <a:pt x="196" y="37"/>
                  </a:cubicBezTo>
                  <a:cubicBezTo>
                    <a:pt x="194" y="35"/>
                    <a:pt x="191" y="33"/>
                    <a:pt x="189" y="29"/>
                  </a:cubicBezTo>
                  <a:cubicBezTo>
                    <a:pt x="188" y="30"/>
                    <a:pt x="187" y="31"/>
                    <a:pt x="186" y="32"/>
                  </a:cubicBezTo>
                  <a:cubicBezTo>
                    <a:pt x="185" y="35"/>
                    <a:pt x="183" y="36"/>
                    <a:pt x="182" y="37"/>
                  </a:cubicBezTo>
                  <a:cubicBezTo>
                    <a:pt x="180" y="36"/>
                    <a:pt x="179" y="35"/>
                    <a:pt x="177" y="35"/>
                  </a:cubicBezTo>
                  <a:cubicBezTo>
                    <a:pt x="176" y="35"/>
                    <a:pt x="176" y="35"/>
                    <a:pt x="176" y="35"/>
                  </a:cubicBezTo>
                  <a:cubicBezTo>
                    <a:pt x="182" y="31"/>
                    <a:pt x="187" y="24"/>
                    <a:pt x="191" y="15"/>
                  </a:cubicBezTo>
                  <a:cubicBezTo>
                    <a:pt x="191" y="15"/>
                    <a:pt x="192" y="15"/>
                    <a:pt x="192" y="15"/>
                  </a:cubicBezTo>
                  <a:cubicBezTo>
                    <a:pt x="196" y="16"/>
                    <a:pt x="198" y="17"/>
                    <a:pt x="198" y="18"/>
                  </a:cubicBezTo>
                  <a:cubicBezTo>
                    <a:pt x="198" y="18"/>
                    <a:pt x="198" y="18"/>
                    <a:pt x="197" y="19"/>
                  </a:cubicBezTo>
                  <a:cubicBezTo>
                    <a:pt x="196" y="20"/>
                    <a:pt x="195" y="20"/>
                    <a:pt x="195" y="21"/>
                  </a:cubicBezTo>
                  <a:close/>
                  <a:moveTo>
                    <a:pt x="178" y="24"/>
                  </a:moveTo>
                  <a:cubicBezTo>
                    <a:pt x="174" y="29"/>
                    <a:pt x="174" y="29"/>
                    <a:pt x="174" y="29"/>
                  </a:cubicBezTo>
                  <a:cubicBezTo>
                    <a:pt x="170" y="26"/>
                    <a:pt x="166" y="23"/>
                    <a:pt x="163" y="21"/>
                  </a:cubicBezTo>
                  <a:cubicBezTo>
                    <a:pt x="166" y="16"/>
                    <a:pt x="166" y="16"/>
                    <a:pt x="166" y="16"/>
                  </a:cubicBezTo>
                  <a:cubicBezTo>
                    <a:pt x="169" y="18"/>
                    <a:pt x="173" y="20"/>
                    <a:pt x="178" y="24"/>
                  </a:cubicBezTo>
                  <a:close/>
                  <a:moveTo>
                    <a:pt x="211" y="26"/>
                  </a:moveTo>
                  <a:cubicBezTo>
                    <a:pt x="192" y="26"/>
                    <a:pt x="192" y="26"/>
                    <a:pt x="192" y="26"/>
                  </a:cubicBezTo>
                  <a:cubicBezTo>
                    <a:pt x="196" y="31"/>
                    <a:pt x="199" y="34"/>
                    <a:pt x="201" y="34"/>
                  </a:cubicBezTo>
                  <a:cubicBezTo>
                    <a:pt x="205" y="32"/>
                    <a:pt x="208" y="29"/>
                    <a:pt x="211" y="26"/>
                  </a:cubicBezTo>
                  <a:close/>
                  <a:moveTo>
                    <a:pt x="173" y="36"/>
                  </a:moveTo>
                  <a:cubicBezTo>
                    <a:pt x="172" y="36"/>
                    <a:pt x="172" y="35"/>
                    <a:pt x="170" y="34"/>
                  </a:cubicBezTo>
                  <a:cubicBezTo>
                    <a:pt x="166" y="32"/>
                    <a:pt x="163" y="31"/>
                    <a:pt x="162" y="30"/>
                  </a:cubicBezTo>
                  <a:cubicBezTo>
                    <a:pt x="158" y="35"/>
                    <a:pt x="158" y="35"/>
                    <a:pt x="158" y="35"/>
                  </a:cubicBezTo>
                  <a:cubicBezTo>
                    <a:pt x="162" y="36"/>
                    <a:pt x="166" y="39"/>
                    <a:pt x="169" y="41"/>
                  </a:cubicBezTo>
                  <a:cubicBezTo>
                    <a:pt x="173" y="36"/>
                    <a:pt x="173" y="36"/>
                    <a:pt x="173" y="36"/>
                  </a:cubicBezTo>
                  <a:close/>
                  <a:moveTo>
                    <a:pt x="169" y="45"/>
                  </a:moveTo>
                  <a:cubicBezTo>
                    <a:pt x="167" y="54"/>
                    <a:pt x="164" y="61"/>
                    <a:pt x="160" y="65"/>
                  </a:cubicBezTo>
                  <a:cubicBezTo>
                    <a:pt x="167" y="69"/>
                    <a:pt x="167" y="69"/>
                    <a:pt x="167" y="69"/>
                  </a:cubicBezTo>
                  <a:cubicBezTo>
                    <a:pt x="168" y="66"/>
                    <a:pt x="171" y="59"/>
                    <a:pt x="175" y="49"/>
                  </a:cubicBezTo>
                  <a:cubicBezTo>
                    <a:pt x="169" y="45"/>
                    <a:pt x="169" y="45"/>
                    <a:pt x="169" y="45"/>
                  </a:cubicBezTo>
                  <a:close/>
                  <a:moveTo>
                    <a:pt x="190" y="52"/>
                  </a:moveTo>
                  <a:cubicBezTo>
                    <a:pt x="212" y="52"/>
                    <a:pt x="212" y="52"/>
                    <a:pt x="212" y="52"/>
                  </a:cubicBezTo>
                  <a:cubicBezTo>
                    <a:pt x="212" y="61"/>
                    <a:pt x="212" y="61"/>
                    <a:pt x="212" y="61"/>
                  </a:cubicBezTo>
                  <a:cubicBezTo>
                    <a:pt x="190" y="61"/>
                    <a:pt x="190" y="61"/>
                    <a:pt x="190" y="61"/>
                  </a:cubicBezTo>
                  <a:cubicBezTo>
                    <a:pt x="190" y="52"/>
                    <a:pt x="190" y="52"/>
                    <a:pt x="190" y="52"/>
                  </a:cubicBezTo>
                  <a:close/>
                  <a:moveTo>
                    <a:pt x="184" y="48"/>
                  </a:moveTo>
                  <a:cubicBezTo>
                    <a:pt x="184" y="48"/>
                    <a:pt x="185" y="50"/>
                    <a:pt x="185" y="54"/>
                  </a:cubicBezTo>
                  <a:cubicBezTo>
                    <a:pt x="185" y="63"/>
                    <a:pt x="185" y="63"/>
                    <a:pt x="185" y="63"/>
                  </a:cubicBezTo>
                  <a:cubicBezTo>
                    <a:pt x="185" y="67"/>
                    <a:pt x="184" y="69"/>
                    <a:pt x="184" y="70"/>
                  </a:cubicBezTo>
                  <a:cubicBezTo>
                    <a:pt x="191" y="70"/>
                    <a:pt x="191" y="70"/>
                    <a:pt x="191" y="70"/>
                  </a:cubicBezTo>
                  <a:cubicBezTo>
                    <a:pt x="190" y="68"/>
                    <a:pt x="190" y="67"/>
                    <a:pt x="190" y="65"/>
                  </a:cubicBezTo>
                  <a:cubicBezTo>
                    <a:pt x="212" y="65"/>
                    <a:pt x="212" y="65"/>
                    <a:pt x="212" y="65"/>
                  </a:cubicBezTo>
                  <a:cubicBezTo>
                    <a:pt x="212" y="69"/>
                    <a:pt x="212" y="70"/>
                    <a:pt x="212" y="70"/>
                  </a:cubicBezTo>
                  <a:cubicBezTo>
                    <a:pt x="218" y="70"/>
                    <a:pt x="218" y="70"/>
                    <a:pt x="218" y="70"/>
                  </a:cubicBezTo>
                  <a:cubicBezTo>
                    <a:pt x="218" y="70"/>
                    <a:pt x="218" y="67"/>
                    <a:pt x="218" y="62"/>
                  </a:cubicBezTo>
                  <a:cubicBezTo>
                    <a:pt x="218" y="55"/>
                    <a:pt x="218" y="55"/>
                    <a:pt x="218" y="55"/>
                  </a:cubicBezTo>
                  <a:cubicBezTo>
                    <a:pt x="218" y="47"/>
                    <a:pt x="218" y="47"/>
                    <a:pt x="218" y="47"/>
                  </a:cubicBezTo>
                  <a:cubicBezTo>
                    <a:pt x="211" y="48"/>
                    <a:pt x="211" y="48"/>
                    <a:pt x="211" y="48"/>
                  </a:cubicBezTo>
                  <a:cubicBezTo>
                    <a:pt x="191" y="48"/>
                    <a:pt x="191" y="48"/>
                    <a:pt x="191" y="48"/>
                  </a:cubicBezTo>
                  <a:cubicBezTo>
                    <a:pt x="184" y="48"/>
                    <a:pt x="184" y="48"/>
                    <a:pt x="184" y="48"/>
                  </a:cubicBezTo>
                  <a:close/>
                  <a:moveTo>
                    <a:pt x="260" y="7"/>
                  </a:moveTo>
                  <a:cubicBezTo>
                    <a:pt x="260" y="6"/>
                    <a:pt x="261" y="4"/>
                    <a:pt x="262" y="3"/>
                  </a:cubicBezTo>
                  <a:cubicBezTo>
                    <a:pt x="262" y="3"/>
                    <a:pt x="262" y="2"/>
                    <a:pt x="262" y="2"/>
                  </a:cubicBezTo>
                  <a:cubicBezTo>
                    <a:pt x="262" y="2"/>
                    <a:pt x="259" y="1"/>
                    <a:pt x="255" y="1"/>
                  </a:cubicBezTo>
                  <a:cubicBezTo>
                    <a:pt x="255" y="3"/>
                    <a:pt x="255" y="5"/>
                    <a:pt x="255" y="9"/>
                  </a:cubicBezTo>
                  <a:cubicBezTo>
                    <a:pt x="255" y="19"/>
                    <a:pt x="255" y="19"/>
                    <a:pt x="255" y="19"/>
                  </a:cubicBezTo>
                  <a:cubicBezTo>
                    <a:pt x="249" y="19"/>
                    <a:pt x="249" y="19"/>
                    <a:pt x="249" y="19"/>
                  </a:cubicBezTo>
                  <a:cubicBezTo>
                    <a:pt x="250" y="16"/>
                    <a:pt x="251" y="14"/>
                    <a:pt x="251" y="12"/>
                  </a:cubicBezTo>
                  <a:cubicBezTo>
                    <a:pt x="252" y="12"/>
                    <a:pt x="252" y="12"/>
                    <a:pt x="252" y="12"/>
                  </a:cubicBezTo>
                  <a:cubicBezTo>
                    <a:pt x="251" y="11"/>
                    <a:pt x="248" y="10"/>
                    <a:pt x="244" y="10"/>
                  </a:cubicBezTo>
                  <a:cubicBezTo>
                    <a:pt x="244" y="18"/>
                    <a:pt x="242" y="26"/>
                    <a:pt x="240" y="35"/>
                  </a:cubicBezTo>
                  <a:cubicBezTo>
                    <a:pt x="242" y="34"/>
                    <a:pt x="244" y="35"/>
                    <a:pt x="246" y="35"/>
                  </a:cubicBezTo>
                  <a:cubicBezTo>
                    <a:pt x="246" y="35"/>
                    <a:pt x="247" y="33"/>
                    <a:pt x="247" y="31"/>
                  </a:cubicBezTo>
                  <a:cubicBezTo>
                    <a:pt x="247" y="28"/>
                    <a:pt x="248" y="25"/>
                    <a:pt x="248" y="23"/>
                  </a:cubicBezTo>
                  <a:cubicBezTo>
                    <a:pt x="255" y="23"/>
                    <a:pt x="255" y="23"/>
                    <a:pt x="255" y="23"/>
                  </a:cubicBezTo>
                  <a:cubicBezTo>
                    <a:pt x="255" y="40"/>
                    <a:pt x="255" y="40"/>
                    <a:pt x="255" y="40"/>
                  </a:cubicBezTo>
                  <a:cubicBezTo>
                    <a:pt x="239" y="46"/>
                    <a:pt x="239" y="46"/>
                    <a:pt x="239" y="46"/>
                  </a:cubicBezTo>
                  <a:cubicBezTo>
                    <a:pt x="243" y="52"/>
                    <a:pt x="243" y="52"/>
                    <a:pt x="243" y="52"/>
                  </a:cubicBezTo>
                  <a:cubicBezTo>
                    <a:pt x="255" y="46"/>
                    <a:pt x="255" y="46"/>
                    <a:pt x="255" y="46"/>
                  </a:cubicBezTo>
                  <a:cubicBezTo>
                    <a:pt x="255" y="59"/>
                    <a:pt x="255" y="59"/>
                    <a:pt x="255" y="59"/>
                  </a:cubicBezTo>
                  <a:cubicBezTo>
                    <a:pt x="255" y="62"/>
                    <a:pt x="255" y="65"/>
                    <a:pt x="254" y="68"/>
                  </a:cubicBezTo>
                  <a:cubicBezTo>
                    <a:pt x="254" y="69"/>
                    <a:pt x="254" y="69"/>
                    <a:pt x="254" y="69"/>
                  </a:cubicBezTo>
                  <a:cubicBezTo>
                    <a:pt x="261" y="69"/>
                    <a:pt x="261" y="69"/>
                    <a:pt x="261" y="69"/>
                  </a:cubicBezTo>
                  <a:cubicBezTo>
                    <a:pt x="261" y="69"/>
                    <a:pt x="261" y="69"/>
                    <a:pt x="261" y="68"/>
                  </a:cubicBezTo>
                  <a:cubicBezTo>
                    <a:pt x="261" y="66"/>
                    <a:pt x="260" y="63"/>
                    <a:pt x="260" y="59"/>
                  </a:cubicBezTo>
                  <a:cubicBezTo>
                    <a:pt x="260" y="44"/>
                    <a:pt x="260" y="44"/>
                    <a:pt x="260" y="44"/>
                  </a:cubicBezTo>
                  <a:cubicBezTo>
                    <a:pt x="270" y="39"/>
                    <a:pt x="270" y="39"/>
                    <a:pt x="270" y="39"/>
                  </a:cubicBezTo>
                  <a:cubicBezTo>
                    <a:pt x="269" y="34"/>
                    <a:pt x="269" y="34"/>
                    <a:pt x="269" y="34"/>
                  </a:cubicBezTo>
                  <a:cubicBezTo>
                    <a:pt x="260" y="37"/>
                    <a:pt x="260" y="37"/>
                    <a:pt x="260" y="37"/>
                  </a:cubicBezTo>
                  <a:cubicBezTo>
                    <a:pt x="260" y="23"/>
                    <a:pt x="260" y="23"/>
                    <a:pt x="260" y="23"/>
                  </a:cubicBezTo>
                  <a:cubicBezTo>
                    <a:pt x="262" y="23"/>
                    <a:pt x="264" y="23"/>
                    <a:pt x="266" y="24"/>
                  </a:cubicBezTo>
                  <a:cubicBezTo>
                    <a:pt x="266" y="24"/>
                    <a:pt x="266" y="24"/>
                    <a:pt x="266" y="24"/>
                  </a:cubicBezTo>
                  <a:cubicBezTo>
                    <a:pt x="266" y="18"/>
                    <a:pt x="266" y="18"/>
                    <a:pt x="266" y="18"/>
                  </a:cubicBezTo>
                  <a:cubicBezTo>
                    <a:pt x="266" y="18"/>
                    <a:pt x="266" y="18"/>
                    <a:pt x="266" y="18"/>
                  </a:cubicBezTo>
                  <a:cubicBezTo>
                    <a:pt x="264" y="18"/>
                    <a:pt x="262" y="19"/>
                    <a:pt x="260" y="19"/>
                  </a:cubicBezTo>
                  <a:cubicBezTo>
                    <a:pt x="260" y="7"/>
                    <a:pt x="260" y="7"/>
                    <a:pt x="260" y="7"/>
                  </a:cubicBezTo>
                  <a:close/>
                  <a:moveTo>
                    <a:pt x="278" y="15"/>
                  </a:moveTo>
                  <a:cubicBezTo>
                    <a:pt x="296" y="15"/>
                    <a:pt x="296" y="15"/>
                    <a:pt x="296" y="15"/>
                  </a:cubicBezTo>
                  <a:cubicBezTo>
                    <a:pt x="301" y="15"/>
                    <a:pt x="305" y="15"/>
                    <a:pt x="307" y="14"/>
                  </a:cubicBezTo>
                  <a:cubicBezTo>
                    <a:pt x="306" y="42"/>
                    <a:pt x="303" y="58"/>
                    <a:pt x="301" y="63"/>
                  </a:cubicBezTo>
                  <a:cubicBezTo>
                    <a:pt x="299" y="65"/>
                    <a:pt x="295" y="67"/>
                    <a:pt x="288" y="67"/>
                  </a:cubicBezTo>
                  <a:cubicBezTo>
                    <a:pt x="288" y="64"/>
                    <a:pt x="287" y="62"/>
                    <a:pt x="285" y="59"/>
                  </a:cubicBezTo>
                  <a:cubicBezTo>
                    <a:pt x="291" y="60"/>
                    <a:pt x="294" y="60"/>
                    <a:pt x="295" y="59"/>
                  </a:cubicBezTo>
                  <a:cubicBezTo>
                    <a:pt x="297" y="59"/>
                    <a:pt x="299" y="47"/>
                    <a:pt x="301" y="20"/>
                  </a:cubicBezTo>
                  <a:cubicBezTo>
                    <a:pt x="296" y="20"/>
                    <a:pt x="296" y="20"/>
                    <a:pt x="296" y="20"/>
                  </a:cubicBezTo>
                  <a:cubicBezTo>
                    <a:pt x="293" y="44"/>
                    <a:pt x="286" y="60"/>
                    <a:pt x="272" y="66"/>
                  </a:cubicBezTo>
                  <a:cubicBezTo>
                    <a:pt x="271" y="65"/>
                    <a:pt x="269" y="64"/>
                    <a:pt x="265" y="62"/>
                  </a:cubicBezTo>
                  <a:cubicBezTo>
                    <a:pt x="279" y="58"/>
                    <a:pt x="288" y="44"/>
                    <a:pt x="290" y="20"/>
                  </a:cubicBezTo>
                  <a:cubicBezTo>
                    <a:pt x="286" y="20"/>
                    <a:pt x="286" y="20"/>
                    <a:pt x="286" y="20"/>
                  </a:cubicBezTo>
                  <a:cubicBezTo>
                    <a:pt x="283" y="35"/>
                    <a:pt x="278" y="46"/>
                    <a:pt x="271" y="53"/>
                  </a:cubicBezTo>
                  <a:cubicBezTo>
                    <a:pt x="270" y="52"/>
                    <a:pt x="268" y="51"/>
                    <a:pt x="264" y="50"/>
                  </a:cubicBezTo>
                  <a:cubicBezTo>
                    <a:pt x="272" y="45"/>
                    <a:pt x="277" y="35"/>
                    <a:pt x="280" y="20"/>
                  </a:cubicBezTo>
                  <a:cubicBezTo>
                    <a:pt x="276" y="20"/>
                    <a:pt x="276" y="20"/>
                    <a:pt x="276" y="20"/>
                  </a:cubicBezTo>
                  <a:cubicBezTo>
                    <a:pt x="276" y="20"/>
                    <a:pt x="275" y="21"/>
                    <a:pt x="274" y="23"/>
                  </a:cubicBezTo>
                  <a:cubicBezTo>
                    <a:pt x="272" y="27"/>
                    <a:pt x="270" y="30"/>
                    <a:pt x="270" y="31"/>
                  </a:cubicBezTo>
                  <a:cubicBezTo>
                    <a:pt x="269" y="30"/>
                    <a:pt x="267" y="29"/>
                    <a:pt x="264" y="28"/>
                  </a:cubicBezTo>
                  <a:cubicBezTo>
                    <a:pt x="269" y="21"/>
                    <a:pt x="274" y="12"/>
                    <a:pt x="277" y="1"/>
                  </a:cubicBezTo>
                  <a:cubicBezTo>
                    <a:pt x="282" y="2"/>
                    <a:pt x="284" y="3"/>
                    <a:pt x="286" y="4"/>
                  </a:cubicBezTo>
                  <a:cubicBezTo>
                    <a:pt x="286" y="4"/>
                    <a:pt x="285" y="4"/>
                    <a:pt x="285" y="5"/>
                  </a:cubicBezTo>
                  <a:cubicBezTo>
                    <a:pt x="283" y="7"/>
                    <a:pt x="281"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7" name="Freeform 41"/>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8" name="Freeform 43"/>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9" name="Freeform 45"/>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36564" y="1865525"/>
          <a:ext cx="9810115" cy="4632325"/>
        </p:xfrm>
        <a:graphic>
          <a:graphicData uri="http://schemas.openxmlformats.org/drawingml/2006/table">
            <a:tbl>
              <a:tblPr firstRow="1" bandRow="1">
                <a:tableStyleId>{5C22544A-7EE6-4342-B048-85BDC9FD1C3A}</a:tableStyleId>
              </a:tblPr>
              <a:tblGrid>
                <a:gridCol w="1362075"/>
                <a:gridCol w="958850"/>
                <a:gridCol w="1320800"/>
                <a:gridCol w="6168390"/>
              </a:tblGrid>
              <a:tr h="445770">
                <a:tc rowSpan="2"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2052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0220">
                <a:tc rowSpan="2"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65468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1345">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9785">
                <a:tc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2990810" y="1086702"/>
            <a:ext cx="4711779" cy="577215"/>
          </a:xfrm>
          <a:prstGeom prst="rect">
            <a:avLst/>
          </a:prstGeom>
          <a:noFill/>
        </p:spPr>
        <p:txBody>
          <a:bodyPr wrap="square" rtlCol="0">
            <a:spAutoFit/>
          </a:bodyPr>
          <a:lstStyle/>
          <a:p>
            <a:pPr algn="ctr"/>
            <a:r>
              <a:rPr lang="zh-CN" altLang="en-US" sz="3160" b="1" spc="600" dirty="0">
                <a:solidFill>
                  <a:srgbClr val="C00000"/>
                </a:solidFill>
                <a:latin typeface="微软雅黑" panose="020B0503020204020204" charset="-122"/>
                <a:ea typeface="微软雅黑" panose="020B0503020204020204" charset="-122"/>
              </a:rPr>
              <a:t>危险源风险告知卡</a:t>
            </a:r>
            <a:endParaRPr lang="zh-CN" altLang="en-US" sz="3160" b="1" spc="600" dirty="0">
              <a:solidFill>
                <a:srgbClr val="C00000"/>
              </a:solidFill>
              <a:latin typeface="微软雅黑" panose="020B0503020204020204" charset="-122"/>
              <a:ea typeface="微软雅黑" panose="020B0503020204020204" charset="-122"/>
            </a:endParaRPr>
          </a:p>
        </p:txBody>
      </p:sp>
      <p:sp>
        <p:nvSpPr>
          <p:cNvPr id="9" name="文本框 8"/>
          <p:cNvSpPr txBox="1"/>
          <p:nvPr/>
        </p:nvSpPr>
        <p:spPr>
          <a:xfrm>
            <a:off x="601504" y="1965775"/>
            <a:ext cx="1681983" cy="334010"/>
          </a:xfrm>
          <a:prstGeom prst="rect">
            <a:avLst/>
          </a:prstGeom>
          <a:noFill/>
        </p:spPr>
        <p:txBody>
          <a:bodyPr wrap="square" rtlCol="0">
            <a:spAutoFit/>
          </a:bodyPr>
          <a:lstStyle/>
          <a:p>
            <a:r>
              <a:rPr lang="zh-CN" altLang="en-US" sz="1580" b="1" dirty="0">
                <a:solidFill>
                  <a:schemeClr val="tx1">
                    <a:lumMod val="95000"/>
                    <a:lumOff val="5000"/>
                  </a:schemeClr>
                </a:solidFill>
                <a:latin typeface="微软雅黑" panose="020B0503020204020204" charset="-122"/>
                <a:ea typeface="微软雅黑" panose="020B0503020204020204" charset="-122"/>
              </a:rPr>
              <a:t>危险源名称：</a:t>
            </a:r>
            <a:endParaRPr lang="zh-CN" altLang="en-US" sz="1580" b="1" dirty="0">
              <a:solidFill>
                <a:schemeClr val="tx1">
                  <a:lumMod val="95000"/>
                  <a:lumOff val="5000"/>
                </a:schemeClr>
              </a:solidFill>
              <a:latin typeface="微软雅黑" panose="020B0503020204020204" charset="-122"/>
              <a:ea typeface="微软雅黑" panose="020B0503020204020204" charset="-122"/>
            </a:endParaRPr>
          </a:p>
        </p:txBody>
      </p:sp>
      <p:sp>
        <p:nvSpPr>
          <p:cNvPr id="10" name="文本框 9"/>
          <p:cNvSpPr txBox="1"/>
          <p:nvPr/>
        </p:nvSpPr>
        <p:spPr>
          <a:xfrm>
            <a:off x="2905877" y="1923129"/>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危险因素</a:t>
            </a:r>
            <a:endParaRPr lang="zh-CN" altLang="en-US" sz="1580" b="1" dirty="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6584516" y="1910080"/>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事故诱因</a:t>
            </a:r>
            <a:endParaRPr lang="zh-CN" altLang="en-US" sz="1580" b="1"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6584516" y="4010567"/>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防范措施</a:t>
            </a:r>
            <a:endParaRPr lang="zh-CN" altLang="en-US" sz="158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447703" y="5164322"/>
            <a:ext cx="1345029" cy="415290"/>
          </a:xfrm>
          <a:prstGeom prst="rect">
            <a:avLst/>
          </a:prstGeom>
          <a:noFill/>
        </p:spPr>
        <p:txBody>
          <a:bodyPr wrap="square" rtlCol="0">
            <a:spAutoFit/>
          </a:bodyPr>
          <a:lstStyle/>
          <a:p>
            <a:pPr algn="ctr"/>
            <a:r>
              <a:rPr lang="zh-CN" altLang="en-US" sz="2105" b="1" dirty="0">
                <a:solidFill>
                  <a:schemeClr val="bg1"/>
                </a:solidFill>
                <a:latin typeface="微软雅黑" panose="020B0503020204020204" charset="-122"/>
                <a:ea typeface="微软雅黑" panose="020B0503020204020204" charset="-122"/>
              </a:rPr>
              <a:t>重要提示</a:t>
            </a:r>
            <a:endParaRPr lang="zh-CN" altLang="en-US" sz="2105"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1090900" y="2389960"/>
            <a:ext cx="1203007" cy="334010"/>
          </a:xfrm>
          <a:prstGeom prst="rect">
            <a:avLst/>
          </a:prstGeom>
          <a:noFill/>
        </p:spPr>
        <p:txBody>
          <a:bodyPr wrap="square" rtlCol="0">
            <a:spAutoFit/>
          </a:bodyPr>
          <a:lstStyle/>
          <a:p>
            <a:r>
              <a:rPr lang="zh-CN" altLang="zh-CN" sz="1580" b="1" dirty="0">
                <a:solidFill>
                  <a:schemeClr val="tx1">
                    <a:lumMod val="95000"/>
                    <a:lumOff val="5000"/>
                  </a:schemeClr>
                </a:solidFill>
                <a:latin typeface="微软雅黑" panose="020B0503020204020204" charset="-122"/>
                <a:ea typeface="微软雅黑" panose="020B0503020204020204" charset="-122"/>
              </a:rPr>
              <a:t>天车</a:t>
            </a:r>
            <a:endParaRPr lang="zh-CN" altLang="zh-CN" sz="1580" b="1" dirty="0">
              <a:solidFill>
                <a:schemeClr val="tx1">
                  <a:lumMod val="95000"/>
                  <a:lumOff val="5000"/>
                </a:schemeClr>
              </a:solidFill>
              <a:latin typeface="微软雅黑" panose="020B0503020204020204" charset="-122"/>
              <a:ea typeface="微软雅黑" panose="020B0503020204020204" charset="-122"/>
            </a:endParaRPr>
          </a:p>
        </p:txBody>
      </p:sp>
      <p:sp>
        <p:nvSpPr>
          <p:cNvPr id="3" name="矩形 2"/>
          <p:cNvSpPr/>
          <p:nvPr/>
        </p:nvSpPr>
        <p:spPr>
          <a:xfrm>
            <a:off x="2905877" y="2356393"/>
            <a:ext cx="1203008" cy="1360805"/>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1、机械伤害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2、触电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3、挤压、碰撞</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4、坠物伤人</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5、高处坠落</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6、其他伤害</a:t>
            </a:r>
            <a:endParaRPr lang="zh-CN" altLang="zh-CN" sz="1055" b="1" dirty="0">
              <a:latin typeface="微软雅黑" panose="020B0503020204020204" charset="-122"/>
              <a:ea typeface="微软雅黑" panose="020B0503020204020204" charset="-122"/>
            </a:endParaRPr>
          </a:p>
        </p:txBody>
      </p:sp>
      <p:sp>
        <p:nvSpPr>
          <p:cNvPr id="4" name="矩形 3"/>
          <p:cNvSpPr/>
          <p:nvPr/>
        </p:nvSpPr>
        <p:spPr>
          <a:xfrm>
            <a:off x="4108885" y="2478921"/>
            <a:ext cx="5983012" cy="114935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1、安全附件限位器、限速器、操纵、急停按钮、连锁装置等失灵、失控引发事故；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2、电器元件失修、老化、线路破损；绝缘、接地不良引发事故；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3、无证操作、违章操作、指挥不当、协调不好、误操作引发事故；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4、吊钩损坏、磨损、钢丝绳损伤等引发事故；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5、工件绑扎不牢等引发事故。</a:t>
            </a:r>
            <a:endParaRPr lang="zh-CN" altLang="zh-CN" sz="1055" b="1" dirty="0">
              <a:latin typeface="微软雅黑" panose="020B0503020204020204" charset="-122"/>
              <a:ea typeface="微软雅黑" panose="020B0503020204020204" charset="-122"/>
            </a:endParaRPr>
          </a:p>
        </p:txBody>
      </p:sp>
      <p:sp>
        <p:nvSpPr>
          <p:cNvPr id="6" name="矩形 5"/>
          <p:cNvSpPr/>
          <p:nvPr/>
        </p:nvSpPr>
        <p:spPr>
          <a:xfrm>
            <a:off x="4108885" y="4588654"/>
            <a:ext cx="6084627" cy="1783715"/>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1、人员操作吊车必须经专门培训,并持证上岗；</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2、严格程序控制、定期检验、维修保养设备；</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3、操作过程必须遵守“十不吊“及相关操作规程；</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4、每日工作前检查吊索具、电器等是否正常良好，并负重运行升降确定各部位无异常后方可使用；</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5、吊车工作完毕后放在指定位置，班后关闭电源；</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6、设备异常时要报告车间领导和机修车间。</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7、发生安全事故立即报告安全生产管理办公室。</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8、必须按照安全及设备点检表进行点检。</a:t>
            </a:r>
            <a:endParaRPr lang="zh-CN" altLang="zh-CN" sz="1055" b="1" dirty="0">
              <a:latin typeface="微软雅黑" panose="020B0503020204020204" charset="-122"/>
              <a:ea typeface="微软雅黑" panose="020B0503020204020204" charset="-122"/>
            </a:endParaRPr>
          </a:p>
        </p:txBody>
      </p:sp>
      <p:sp>
        <p:nvSpPr>
          <p:cNvPr id="28" name="矩形 27"/>
          <p:cNvSpPr/>
          <p:nvPr/>
        </p:nvSpPr>
        <p:spPr>
          <a:xfrm>
            <a:off x="499888"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火灾报警电话：</a:t>
            </a:r>
            <a:r>
              <a:rPr lang="en-US" altLang="zh-CN" sz="1055" b="1" dirty="0">
                <a:solidFill>
                  <a:schemeClr val="bg1"/>
                </a:solidFill>
                <a:latin typeface="微软雅黑" panose="020B0503020204020204" charset="-122"/>
                <a:ea typeface="微软雅黑" panose="020B0503020204020204" charset="-122"/>
              </a:rPr>
              <a:t>119</a:t>
            </a:r>
            <a:endParaRPr lang="zh-CN" altLang="zh-CN" sz="1055" b="1" dirty="0">
              <a:solidFill>
                <a:schemeClr val="bg1"/>
              </a:solidFill>
              <a:latin typeface="微软雅黑" panose="020B0503020204020204" charset="-122"/>
              <a:ea typeface="微软雅黑" panose="020B0503020204020204" charset="-122"/>
            </a:endParaRPr>
          </a:p>
        </p:txBody>
      </p:sp>
      <p:sp>
        <p:nvSpPr>
          <p:cNvPr id="29" name="矩形 28"/>
          <p:cNvSpPr/>
          <p:nvPr/>
        </p:nvSpPr>
        <p:spPr>
          <a:xfrm>
            <a:off x="2071702"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急救电话：</a:t>
            </a:r>
            <a:r>
              <a:rPr lang="en-US" altLang="zh-CN" sz="1055" b="1" dirty="0">
                <a:solidFill>
                  <a:schemeClr val="bg1"/>
                </a:solidFill>
                <a:latin typeface="微软雅黑" panose="020B0503020204020204" charset="-122"/>
                <a:ea typeface="微软雅黑" panose="020B0503020204020204" charset="-122"/>
              </a:rPr>
              <a:t>120</a:t>
            </a:r>
            <a:endParaRPr lang="zh-CN" altLang="zh-CN" sz="1055" b="1" dirty="0">
              <a:solidFill>
                <a:schemeClr val="bg1"/>
              </a:solidFill>
              <a:latin typeface="微软雅黑" panose="020B0503020204020204" charset="-122"/>
              <a:ea typeface="微软雅黑" panose="020B0503020204020204" charset="-122"/>
            </a:endParaRPr>
          </a:p>
        </p:txBody>
      </p:sp>
      <p:sp>
        <p:nvSpPr>
          <p:cNvPr id="30" name="矩形 29"/>
          <p:cNvSpPr/>
          <p:nvPr/>
        </p:nvSpPr>
        <p:spPr>
          <a:xfrm>
            <a:off x="499888" y="5974661"/>
            <a:ext cx="3651461"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公司应急电话：白天：</a:t>
            </a:r>
            <a:r>
              <a:rPr lang="en-US" altLang="zh-CN" sz="1055" b="1" dirty="0">
                <a:solidFill>
                  <a:schemeClr val="bg1"/>
                </a:solidFill>
                <a:latin typeface="微软雅黑" panose="020B0503020204020204" charset="-122"/>
                <a:ea typeface="微软雅黑" panose="020B0503020204020204" charset="-122"/>
              </a:rPr>
              <a:t>888888         </a:t>
            </a:r>
            <a:r>
              <a:rPr lang="zh-CN" altLang="en-US" sz="1055" b="1" dirty="0">
                <a:solidFill>
                  <a:schemeClr val="bg1"/>
                </a:solidFill>
                <a:latin typeface="微软雅黑" panose="020B0503020204020204" charset="-122"/>
                <a:ea typeface="微软雅黑" panose="020B0503020204020204" charset="-122"/>
              </a:rPr>
              <a:t>夜间：</a:t>
            </a:r>
            <a:r>
              <a:rPr lang="en-US" altLang="zh-CN" sz="1055" b="1" dirty="0">
                <a:solidFill>
                  <a:schemeClr val="bg1"/>
                </a:solidFill>
                <a:latin typeface="微软雅黑" panose="020B0503020204020204" charset="-122"/>
                <a:ea typeface="微软雅黑" panose="020B0503020204020204" charset="-122"/>
              </a:rPr>
              <a:t>888888</a:t>
            </a:r>
            <a:endParaRPr lang="zh-CN" altLang="zh-CN" sz="1055" b="1" dirty="0">
              <a:solidFill>
                <a:schemeClr val="bg1"/>
              </a:solidFill>
              <a:latin typeface="微软雅黑" panose="020B0503020204020204" charset="-122"/>
              <a:ea typeface="微软雅黑" panose="020B0503020204020204" charset="-122"/>
            </a:endParaRPr>
          </a:p>
        </p:txBody>
      </p:sp>
      <p:sp>
        <p:nvSpPr>
          <p:cNvPr id="31" name="矩形 30"/>
          <p:cNvSpPr/>
          <p:nvPr/>
        </p:nvSpPr>
        <p:spPr>
          <a:xfrm>
            <a:off x="499888" y="6215826"/>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市医院电话：</a:t>
            </a:r>
            <a:r>
              <a:rPr lang="en-US" altLang="zh-CN" sz="1055" b="1" dirty="0">
                <a:solidFill>
                  <a:schemeClr val="bg1"/>
                </a:solidFill>
                <a:latin typeface="微软雅黑" panose="020B0503020204020204" charset="-122"/>
                <a:ea typeface="微软雅黑" panose="020B0503020204020204" charset="-122"/>
              </a:rPr>
              <a:t>8888888</a:t>
            </a:r>
            <a:endParaRPr lang="zh-CN" altLang="zh-CN" sz="1055"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1909462" y="5096779"/>
            <a:ext cx="2261958" cy="577215"/>
          </a:xfrm>
          <a:prstGeom prst="rect">
            <a:avLst/>
          </a:prstGeom>
        </p:spPr>
        <p:txBody>
          <a:bodyPr wrap="square">
            <a:spAutoFit/>
          </a:bodyPr>
          <a:lstStyle/>
          <a:p>
            <a:pPr algn="ctr"/>
            <a:r>
              <a:rPr lang="zh-CN" altLang="zh-CN" sz="1580" b="1" dirty="0"/>
              <a:t>非本设备人员禁止操作！</a:t>
            </a:r>
            <a:endParaRPr lang="zh-CN" altLang="zh-CN" sz="1580" b="1" dirty="0"/>
          </a:p>
          <a:p>
            <a:pPr algn="ctr"/>
            <a:r>
              <a:rPr lang="zh-CN" altLang="zh-CN" sz="1580" b="1" dirty="0"/>
              <a:t>必须进行设备点检！</a:t>
            </a:r>
            <a:endParaRPr lang="zh-CN" altLang="zh-CN" sz="1580" b="1" dirty="0"/>
          </a:p>
        </p:txBody>
      </p:sp>
      <p:grpSp>
        <p:nvGrpSpPr>
          <p:cNvPr id="40" name="Group 70"/>
          <p:cNvGrpSpPr>
            <a:grpSpLocks noChangeAspect="1"/>
          </p:cNvGrpSpPr>
          <p:nvPr/>
        </p:nvGrpSpPr>
        <p:grpSpPr bwMode="auto">
          <a:xfrm>
            <a:off x="1164358" y="4129431"/>
            <a:ext cx="636499" cy="691459"/>
            <a:chOff x="2378" y="2565"/>
            <a:chExt cx="1355" cy="1472"/>
          </a:xfrm>
        </p:grpSpPr>
        <p:sp>
          <p:nvSpPr>
            <p:cNvPr id="4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4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45" name="Group 15"/>
          <p:cNvGrpSpPr>
            <a:grpSpLocks noChangeAspect="1"/>
          </p:cNvGrpSpPr>
          <p:nvPr/>
        </p:nvGrpSpPr>
        <p:grpSpPr bwMode="auto">
          <a:xfrm>
            <a:off x="2031185" y="4117479"/>
            <a:ext cx="639909" cy="695163"/>
            <a:chOff x="1779" y="591"/>
            <a:chExt cx="1355" cy="1472"/>
          </a:xfrm>
        </p:grpSpPr>
        <p:sp>
          <p:nvSpPr>
            <p:cNvPr id="46"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7"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8"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9"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0"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1"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58" name="组合 57"/>
          <p:cNvGrpSpPr/>
          <p:nvPr/>
        </p:nvGrpSpPr>
        <p:grpSpPr>
          <a:xfrm>
            <a:off x="2861066" y="4117480"/>
            <a:ext cx="760238" cy="759781"/>
            <a:chOff x="-2103147" y="-1573349"/>
            <a:chExt cx="2434685" cy="2433220"/>
          </a:xfrm>
        </p:grpSpPr>
        <p:grpSp>
          <p:nvGrpSpPr>
            <p:cNvPr id="59" name="组合 58"/>
            <p:cNvGrpSpPr/>
            <p:nvPr/>
          </p:nvGrpSpPr>
          <p:grpSpPr>
            <a:xfrm>
              <a:off x="-2103147" y="-1573349"/>
              <a:ext cx="2434685" cy="2433220"/>
              <a:chOff x="5304454" y="-1527913"/>
              <a:chExt cx="2434685" cy="2433220"/>
            </a:xfrm>
          </p:grpSpPr>
          <p:sp>
            <p:nvSpPr>
              <p:cNvPr id="61" name="文本框 60"/>
              <p:cNvSpPr txBox="1"/>
              <p:nvPr/>
            </p:nvSpPr>
            <p:spPr>
              <a:xfrm>
                <a:off x="5369929" y="268789"/>
                <a:ext cx="2369210" cy="636518"/>
              </a:xfrm>
              <a:prstGeom prst="rect">
                <a:avLst/>
              </a:prstGeom>
              <a:noFill/>
            </p:spPr>
            <p:txBody>
              <a:bodyPr wrap="square" rtlCol="0">
                <a:spAutoFit/>
              </a:bodyPr>
              <a:lstStyle/>
              <a:p>
                <a:r>
                  <a:rPr lang="zh-CN" altLang="en-US" sz="700" b="1" spc="300" dirty="0">
                    <a:latin typeface="黑体" panose="02010609060101010101" charset="-122"/>
                    <a:ea typeface="黑体" panose="02010609060101010101" charset="-122"/>
                  </a:rPr>
                  <a:t>当心拉断</a:t>
                </a:r>
                <a:endParaRPr lang="zh-CN" altLang="en-US" sz="700" b="1" spc="300" dirty="0">
                  <a:latin typeface="黑体" panose="02010609060101010101" charset="-122"/>
                  <a:ea typeface="黑体" panose="02010609060101010101" charset="-122"/>
                </a:endParaRPr>
              </a:p>
            </p:txBody>
          </p:sp>
          <p:sp>
            <p:nvSpPr>
              <p:cNvPr id="62" name="Freeform 16"/>
              <p:cNvSpPr/>
              <p:nvPr/>
            </p:nvSpPr>
            <p:spPr bwMode="auto">
              <a:xfrm>
                <a:off x="5304454" y="-1527913"/>
                <a:ext cx="2040329" cy="1829519"/>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3" name="Freeform 18"/>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4" name="Freeform 22"/>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pic>
          <p:nvPicPr>
            <p:cNvPr id="60" name="图片 5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02620" y="-944880"/>
              <a:ext cx="544012" cy="876300"/>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36564" y="1865525"/>
          <a:ext cx="9810115" cy="4632325"/>
        </p:xfrm>
        <a:graphic>
          <a:graphicData uri="http://schemas.openxmlformats.org/drawingml/2006/table">
            <a:tbl>
              <a:tblPr firstRow="1" bandRow="1">
                <a:tableStyleId>{5C22544A-7EE6-4342-B048-85BDC9FD1C3A}</a:tableStyleId>
              </a:tblPr>
              <a:tblGrid>
                <a:gridCol w="1362075"/>
                <a:gridCol w="958850"/>
                <a:gridCol w="1320800"/>
                <a:gridCol w="6168390"/>
              </a:tblGrid>
              <a:tr h="445770">
                <a:tc rowSpan="2"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2052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0220">
                <a:tc rowSpan="2"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65468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1345">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9785">
                <a:tc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2990810" y="1086702"/>
            <a:ext cx="4711779" cy="577215"/>
          </a:xfrm>
          <a:prstGeom prst="rect">
            <a:avLst/>
          </a:prstGeom>
          <a:noFill/>
        </p:spPr>
        <p:txBody>
          <a:bodyPr wrap="square" rtlCol="0">
            <a:spAutoFit/>
          </a:bodyPr>
          <a:lstStyle/>
          <a:p>
            <a:pPr algn="ctr"/>
            <a:r>
              <a:rPr lang="zh-CN" altLang="en-US" sz="3160" b="1" spc="600" dirty="0">
                <a:solidFill>
                  <a:srgbClr val="C00000"/>
                </a:solidFill>
                <a:latin typeface="微软雅黑" panose="020B0503020204020204" charset="-122"/>
                <a:ea typeface="微软雅黑" panose="020B0503020204020204" charset="-122"/>
              </a:rPr>
              <a:t>危险源风险告知卡</a:t>
            </a:r>
            <a:endParaRPr lang="zh-CN" altLang="en-US" sz="3160" b="1" spc="600" dirty="0">
              <a:solidFill>
                <a:srgbClr val="C00000"/>
              </a:solidFill>
              <a:latin typeface="微软雅黑" panose="020B0503020204020204" charset="-122"/>
              <a:ea typeface="微软雅黑" panose="020B0503020204020204" charset="-122"/>
            </a:endParaRPr>
          </a:p>
        </p:txBody>
      </p:sp>
      <p:sp>
        <p:nvSpPr>
          <p:cNvPr id="9" name="文本框 8"/>
          <p:cNvSpPr txBox="1"/>
          <p:nvPr/>
        </p:nvSpPr>
        <p:spPr>
          <a:xfrm>
            <a:off x="601504" y="1965775"/>
            <a:ext cx="1681983" cy="334010"/>
          </a:xfrm>
          <a:prstGeom prst="rect">
            <a:avLst/>
          </a:prstGeom>
          <a:noFill/>
        </p:spPr>
        <p:txBody>
          <a:bodyPr wrap="square" rtlCol="0">
            <a:spAutoFit/>
          </a:bodyPr>
          <a:lstStyle/>
          <a:p>
            <a:r>
              <a:rPr lang="zh-CN" altLang="en-US" sz="1580" b="1" dirty="0">
                <a:solidFill>
                  <a:schemeClr val="tx1">
                    <a:lumMod val="95000"/>
                    <a:lumOff val="5000"/>
                  </a:schemeClr>
                </a:solidFill>
                <a:latin typeface="微软雅黑" panose="020B0503020204020204" charset="-122"/>
                <a:ea typeface="微软雅黑" panose="020B0503020204020204" charset="-122"/>
              </a:rPr>
              <a:t>危险源名称：</a:t>
            </a:r>
            <a:endParaRPr lang="zh-CN" altLang="en-US" sz="1580" b="1" dirty="0">
              <a:solidFill>
                <a:schemeClr val="tx1">
                  <a:lumMod val="95000"/>
                  <a:lumOff val="5000"/>
                </a:schemeClr>
              </a:solidFill>
              <a:latin typeface="微软雅黑" panose="020B0503020204020204" charset="-122"/>
              <a:ea typeface="微软雅黑" panose="020B0503020204020204" charset="-122"/>
            </a:endParaRPr>
          </a:p>
        </p:txBody>
      </p:sp>
      <p:sp>
        <p:nvSpPr>
          <p:cNvPr id="10" name="文本框 9"/>
          <p:cNvSpPr txBox="1"/>
          <p:nvPr/>
        </p:nvSpPr>
        <p:spPr>
          <a:xfrm>
            <a:off x="2905877" y="1923129"/>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危险因素</a:t>
            </a:r>
            <a:endParaRPr lang="zh-CN" altLang="en-US" sz="1580" b="1" dirty="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6584516" y="1910080"/>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事故诱因</a:t>
            </a:r>
            <a:endParaRPr lang="zh-CN" altLang="en-US" sz="1580" b="1"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6584516" y="4010567"/>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防范措施</a:t>
            </a:r>
            <a:endParaRPr lang="zh-CN" altLang="en-US" sz="158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447703" y="5164322"/>
            <a:ext cx="1345029" cy="415290"/>
          </a:xfrm>
          <a:prstGeom prst="rect">
            <a:avLst/>
          </a:prstGeom>
          <a:noFill/>
        </p:spPr>
        <p:txBody>
          <a:bodyPr wrap="square" rtlCol="0">
            <a:spAutoFit/>
          </a:bodyPr>
          <a:lstStyle/>
          <a:p>
            <a:pPr algn="ctr"/>
            <a:r>
              <a:rPr lang="zh-CN" altLang="en-US" sz="2105" b="1" dirty="0">
                <a:solidFill>
                  <a:schemeClr val="bg1"/>
                </a:solidFill>
                <a:latin typeface="微软雅黑" panose="020B0503020204020204" charset="-122"/>
                <a:ea typeface="微软雅黑" panose="020B0503020204020204" charset="-122"/>
              </a:rPr>
              <a:t>重要提示</a:t>
            </a:r>
            <a:endParaRPr lang="zh-CN" altLang="en-US" sz="2105"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1090900" y="2389960"/>
            <a:ext cx="1203007" cy="334010"/>
          </a:xfrm>
          <a:prstGeom prst="rect">
            <a:avLst/>
          </a:prstGeom>
          <a:noFill/>
        </p:spPr>
        <p:txBody>
          <a:bodyPr wrap="square" rtlCol="0">
            <a:spAutoFit/>
          </a:bodyPr>
          <a:lstStyle/>
          <a:p>
            <a:r>
              <a:rPr lang="zh-CN" altLang="zh-CN" sz="1580" b="1" dirty="0">
                <a:solidFill>
                  <a:schemeClr val="tx1">
                    <a:lumMod val="95000"/>
                    <a:lumOff val="5000"/>
                  </a:schemeClr>
                </a:solidFill>
                <a:latin typeface="微软雅黑" panose="020B0503020204020204" charset="-122"/>
                <a:ea typeface="微软雅黑" panose="020B0503020204020204" charset="-122"/>
              </a:rPr>
              <a:t>空压机</a:t>
            </a:r>
            <a:endParaRPr lang="zh-CN" altLang="zh-CN" sz="1580" b="1" dirty="0">
              <a:solidFill>
                <a:schemeClr val="tx1">
                  <a:lumMod val="95000"/>
                  <a:lumOff val="5000"/>
                </a:schemeClr>
              </a:solidFill>
              <a:latin typeface="微软雅黑" panose="020B0503020204020204" charset="-122"/>
              <a:ea typeface="微软雅黑" panose="020B0503020204020204" charset="-122"/>
            </a:endParaRPr>
          </a:p>
        </p:txBody>
      </p:sp>
      <p:sp>
        <p:nvSpPr>
          <p:cNvPr id="3" name="矩形 2"/>
          <p:cNvSpPr/>
          <p:nvPr/>
        </p:nvSpPr>
        <p:spPr>
          <a:xfrm>
            <a:off x="2905877" y="2356393"/>
            <a:ext cx="1203008" cy="93726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1、机械伤害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2、触电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3、爆炸</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4、其他伤害</a:t>
            </a:r>
            <a:endParaRPr lang="zh-CN" altLang="zh-CN" sz="1055" b="1" dirty="0">
              <a:latin typeface="微软雅黑" panose="020B0503020204020204" charset="-122"/>
              <a:ea typeface="微软雅黑" panose="020B0503020204020204" charset="-122"/>
            </a:endParaRPr>
          </a:p>
        </p:txBody>
      </p:sp>
      <p:sp>
        <p:nvSpPr>
          <p:cNvPr id="4" name="矩形 3"/>
          <p:cNvSpPr/>
          <p:nvPr/>
        </p:nvSpPr>
        <p:spPr>
          <a:xfrm>
            <a:off x="4108885" y="2612589"/>
            <a:ext cx="5983012" cy="93726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1、安全附件、连锁装置等失灵、失控引发事故；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2、电器元件失修、老化、线路破损；绝缘、接地不良引发事故；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3、违章操作、指挥不当、误操作引发事故；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4、压力超标，骤然受热等原因引发爆炸事故。。</a:t>
            </a:r>
            <a:endParaRPr lang="zh-CN" altLang="zh-CN" sz="1055" b="1" dirty="0">
              <a:latin typeface="微软雅黑" panose="020B0503020204020204" charset="-122"/>
              <a:ea typeface="微软雅黑" panose="020B0503020204020204" charset="-122"/>
            </a:endParaRPr>
          </a:p>
        </p:txBody>
      </p:sp>
      <p:sp>
        <p:nvSpPr>
          <p:cNvPr id="6" name="矩形 5"/>
          <p:cNvSpPr/>
          <p:nvPr/>
        </p:nvSpPr>
        <p:spPr>
          <a:xfrm>
            <a:off x="4108885" y="4588654"/>
            <a:ext cx="6084627" cy="93726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1、严格程序控制、定期检验、维修保养设备；</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2、设备异常时要报告车间领导和机修车间。</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3、发生安全事故立即报告安全生产管理办公室。</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4、必须按照安全及设备点检表进行点检。</a:t>
            </a:r>
            <a:endParaRPr lang="zh-CN" altLang="zh-CN" sz="1055" b="1" dirty="0">
              <a:latin typeface="微软雅黑" panose="020B0503020204020204" charset="-122"/>
              <a:ea typeface="微软雅黑" panose="020B0503020204020204" charset="-122"/>
            </a:endParaRPr>
          </a:p>
        </p:txBody>
      </p:sp>
      <p:sp>
        <p:nvSpPr>
          <p:cNvPr id="28" name="矩形 27"/>
          <p:cNvSpPr/>
          <p:nvPr/>
        </p:nvSpPr>
        <p:spPr>
          <a:xfrm>
            <a:off x="499888"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火灾报警电话：</a:t>
            </a:r>
            <a:r>
              <a:rPr lang="en-US" altLang="zh-CN" sz="1055" b="1" dirty="0">
                <a:solidFill>
                  <a:schemeClr val="bg1"/>
                </a:solidFill>
                <a:latin typeface="微软雅黑" panose="020B0503020204020204" charset="-122"/>
                <a:ea typeface="微软雅黑" panose="020B0503020204020204" charset="-122"/>
              </a:rPr>
              <a:t>119</a:t>
            </a:r>
            <a:endParaRPr lang="zh-CN" altLang="zh-CN" sz="1055" b="1" dirty="0">
              <a:solidFill>
                <a:schemeClr val="bg1"/>
              </a:solidFill>
              <a:latin typeface="微软雅黑" panose="020B0503020204020204" charset="-122"/>
              <a:ea typeface="微软雅黑" panose="020B0503020204020204" charset="-122"/>
            </a:endParaRPr>
          </a:p>
        </p:txBody>
      </p:sp>
      <p:sp>
        <p:nvSpPr>
          <p:cNvPr id="29" name="矩形 28"/>
          <p:cNvSpPr/>
          <p:nvPr/>
        </p:nvSpPr>
        <p:spPr>
          <a:xfrm>
            <a:off x="2071702"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急救电话：</a:t>
            </a:r>
            <a:r>
              <a:rPr lang="en-US" altLang="zh-CN" sz="1055" b="1" dirty="0">
                <a:solidFill>
                  <a:schemeClr val="bg1"/>
                </a:solidFill>
                <a:latin typeface="微软雅黑" panose="020B0503020204020204" charset="-122"/>
                <a:ea typeface="微软雅黑" panose="020B0503020204020204" charset="-122"/>
              </a:rPr>
              <a:t>120</a:t>
            </a:r>
            <a:endParaRPr lang="zh-CN" altLang="zh-CN" sz="1055" b="1" dirty="0">
              <a:solidFill>
                <a:schemeClr val="bg1"/>
              </a:solidFill>
              <a:latin typeface="微软雅黑" panose="020B0503020204020204" charset="-122"/>
              <a:ea typeface="微软雅黑" panose="020B0503020204020204" charset="-122"/>
            </a:endParaRPr>
          </a:p>
        </p:txBody>
      </p:sp>
      <p:sp>
        <p:nvSpPr>
          <p:cNvPr id="30" name="矩形 29"/>
          <p:cNvSpPr/>
          <p:nvPr/>
        </p:nvSpPr>
        <p:spPr>
          <a:xfrm>
            <a:off x="499888" y="5974661"/>
            <a:ext cx="3651461"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公司应急电话：白天：</a:t>
            </a:r>
            <a:r>
              <a:rPr lang="en-US" altLang="zh-CN" sz="1055" b="1" dirty="0">
                <a:solidFill>
                  <a:schemeClr val="bg1"/>
                </a:solidFill>
                <a:latin typeface="微软雅黑" panose="020B0503020204020204" charset="-122"/>
                <a:ea typeface="微软雅黑" panose="020B0503020204020204" charset="-122"/>
              </a:rPr>
              <a:t>888888         </a:t>
            </a:r>
            <a:r>
              <a:rPr lang="zh-CN" altLang="en-US" sz="1055" b="1" dirty="0">
                <a:solidFill>
                  <a:schemeClr val="bg1"/>
                </a:solidFill>
                <a:latin typeface="微软雅黑" panose="020B0503020204020204" charset="-122"/>
                <a:ea typeface="微软雅黑" panose="020B0503020204020204" charset="-122"/>
              </a:rPr>
              <a:t>夜间：</a:t>
            </a:r>
            <a:r>
              <a:rPr lang="en-US" altLang="zh-CN" sz="1055" b="1" dirty="0">
                <a:solidFill>
                  <a:schemeClr val="bg1"/>
                </a:solidFill>
                <a:latin typeface="微软雅黑" panose="020B0503020204020204" charset="-122"/>
                <a:ea typeface="微软雅黑" panose="020B0503020204020204" charset="-122"/>
              </a:rPr>
              <a:t>888888</a:t>
            </a:r>
            <a:endParaRPr lang="zh-CN" altLang="zh-CN" sz="1055" b="1" dirty="0">
              <a:solidFill>
                <a:schemeClr val="bg1"/>
              </a:solidFill>
              <a:latin typeface="微软雅黑" panose="020B0503020204020204" charset="-122"/>
              <a:ea typeface="微软雅黑" panose="020B0503020204020204" charset="-122"/>
            </a:endParaRPr>
          </a:p>
        </p:txBody>
      </p:sp>
      <p:sp>
        <p:nvSpPr>
          <p:cNvPr id="31" name="矩形 30"/>
          <p:cNvSpPr/>
          <p:nvPr/>
        </p:nvSpPr>
        <p:spPr>
          <a:xfrm>
            <a:off x="499888" y="6215826"/>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市医院电话：</a:t>
            </a:r>
            <a:r>
              <a:rPr lang="en-US" altLang="zh-CN" sz="1055" b="1" dirty="0">
                <a:solidFill>
                  <a:schemeClr val="bg1"/>
                </a:solidFill>
                <a:latin typeface="微软雅黑" panose="020B0503020204020204" charset="-122"/>
                <a:ea typeface="微软雅黑" panose="020B0503020204020204" charset="-122"/>
              </a:rPr>
              <a:t>8888888</a:t>
            </a:r>
            <a:endParaRPr lang="zh-CN" altLang="zh-CN" sz="1055"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1909462" y="5096779"/>
            <a:ext cx="2261958" cy="577215"/>
          </a:xfrm>
          <a:prstGeom prst="rect">
            <a:avLst/>
          </a:prstGeom>
        </p:spPr>
        <p:txBody>
          <a:bodyPr wrap="square">
            <a:spAutoFit/>
          </a:bodyPr>
          <a:lstStyle/>
          <a:p>
            <a:pPr algn="ctr"/>
            <a:r>
              <a:rPr lang="zh-CN" altLang="zh-CN" sz="1580" b="1" dirty="0"/>
              <a:t>非本设备人员禁止操作！</a:t>
            </a:r>
            <a:endParaRPr lang="zh-CN" altLang="zh-CN" sz="1580" b="1" dirty="0"/>
          </a:p>
          <a:p>
            <a:pPr algn="ctr"/>
            <a:r>
              <a:rPr lang="zh-CN" altLang="zh-CN" sz="1580" b="1" dirty="0"/>
              <a:t>必须进行设备点检！</a:t>
            </a:r>
            <a:endParaRPr lang="zh-CN" altLang="zh-CN" sz="1580" b="1" dirty="0"/>
          </a:p>
        </p:txBody>
      </p:sp>
      <p:grpSp>
        <p:nvGrpSpPr>
          <p:cNvPr id="26" name="Group 70"/>
          <p:cNvGrpSpPr>
            <a:grpSpLocks noChangeAspect="1"/>
          </p:cNvGrpSpPr>
          <p:nvPr/>
        </p:nvGrpSpPr>
        <p:grpSpPr bwMode="auto">
          <a:xfrm>
            <a:off x="1164358" y="4129431"/>
            <a:ext cx="636499" cy="691459"/>
            <a:chOff x="2378" y="2565"/>
            <a:chExt cx="1355" cy="1472"/>
          </a:xfrm>
        </p:grpSpPr>
        <p:sp>
          <p:nvSpPr>
            <p:cNvPr id="2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35"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6"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7"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38" name="Group 90"/>
          <p:cNvGrpSpPr>
            <a:grpSpLocks noChangeAspect="1"/>
          </p:cNvGrpSpPr>
          <p:nvPr/>
        </p:nvGrpSpPr>
        <p:grpSpPr bwMode="auto">
          <a:xfrm>
            <a:off x="2032991" y="4122416"/>
            <a:ext cx="629890" cy="685291"/>
            <a:chOff x="4883" y="2370"/>
            <a:chExt cx="1353" cy="1472"/>
          </a:xfrm>
        </p:grpSpPr>
        <p:sp>
          <p:nvSpPr>
            <p:cNvPr id="39"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0"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1"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2"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3"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44"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45" name="组合 44"/>
          <p:cNvGrpSpPr/>
          <p:nvPr/>
        </p:nvGrpSpPr>
        <p:grpSpPr>
          <a:xfrm>
            <a:off x="2905877" y="4122416"/>
            <a:ext cx="622521" cy="677693"/>
            <a:chOff x="7545390" y="1668463"/>
            <a:chExt cx="2149476" cy="2339976"/>
          </a:xfrm>
        </p:grpSpPr>
        <p:sp>
          <p:nvSpPr>
            <p:cNvPr id="46"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7"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8"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9"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0"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51" name="组合 50"/>
          <p:cNvGrpSpPr/>
          <p:nvPr/>
        </p:nvGrpSpPr>
        <p:grpSpPr>
          <a:xfrm>
            <a:off x="5157338" y="5690352"/>
            <a:ext cx="440551" cy="603517"/>
            <a:chOff x="5048562" y="5751300"/>
            <a:chExt cx="502291" cy="688095"/>
          </a:xfrm>
        </p:grpSpPr>
        <p:pic>
          <p:nvPicPr>
            <p:cNvPr id="52" name="图片 51"/>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53"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54" name="组合 53"/>
          <p:cNvGrpSpPr/>
          <p:nvPr/>
        </p:nvGrpSpPr>
        <p:grpSpPr>
          <a:xfrm>
            <a:off x="6052585" y="5684726"/>
            <a:ext cx="426652" cy="607118"/>
            <a:chOff x="6231394" y="5751300"/>
            <a:chExt cx="486444" cy="692201"/>
          </a:xfrm>
        </p:grpSpPr>
        <p:pic>
          <p:nvPicPr>
            <p:cNvPr id="55" name="图片 54"/>
            <p:cNvPicPr>
              <a:picLocks noChangeAspect="1"/>
            </p:cNvPicPr>
            <p:nvPr/>
          </p:nvPicPr>
          <p:blipFill rotWithShape="1">
            <a:blip r:embed="rId2"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56"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57" name="组合 56"/>
          <p:cNvGrpSpPr/>
          <p:nvPr/>
        </p:nvGrpSpPr>
        <p:grpSpPr>
          <a:xfrm>
            <a:off x="6933932" y="5684726"/>
            <a:ext cx="426652" cy="603517"/>
            <a:chOff x="5666496" y="6074423"/>
            <a:chExt cx="486444" cy="688095"/>
          </a:xfrm>
        </p:grpSpPr>
        <p:pic>
          <p:nvPicPr>
            <p:cNvPr id="58" name="图片 57"/>
            <p:cNvPicPr>
              <a:picLocks noChangeAspect="1"/>
            </p:cNvPicPr>
            <p:nvPr/>
          </p:nvPicPr>
          <p:blipFill rotWithShape="1">
            <a:blip r:embed="rId3"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59"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60" name="组合 59"/>
          <p:cNvGrpSpPr/>
          <p:nvPr/>
        </p:nvGrpSpPr>
        <p:grpSpPr>
          <a:xfrm>
            <a:off x="7815280" y="5683935"/>
            <a:ext cx="426652" cy="605096"/>
            <a:chOff x="6832165" y="5753605"/>
            <a:chExt cx="486444" cy="689896"/>
          </a:xfrm>
        </p:grpSpPr>
        <p:pic>
          <p:nvPicPr>
            <p:cNvPr id="61" name="图片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2"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63" name="组合 62"/>
          <p:cNvGrpSpPr/>
          <p:nvPr/>
        </p:nvGrpSpPr>
        <p:grpSpPr>
          <a:xfrm>
            <a:off x="8696628" y="5682706"/>
            <a:ext cx="426652" cy="603517"/>
            <a:chOff x="8135043" y="5752584"/>
            <a:chExt cx="486444" cy="688095"/>
          </a:xfrm>
        </p:grpSpPr>
        <p:pic>
          <p:nvPicPr>
            <p:cNvPr id="64" name="图片 63"/>
            <p:cNvPicPr>
              <a:picLocks noChangeAspect="1"/>
            </p:cNvPicPr>
            <p:nvPr/>
          </p:nvPicPr>
          <p:blipFill rotWithShape="1">
            <a:blip r:embed="rId5"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65"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36564" y="1865525"/>
          <a:ext cx="9810115" cy="4632325"/>
        </p:xfrm>
        <a:graphic>
          <a:graphicData uri="http://schemas.openxmlformats.org/drawingml/2006/table">
            <a:tbl>
              <a:tblPr firstRow="1" bandRow="1">
                <a:tableStyleId>{5C22544A-7EE6-4342-B048-85BDC9FD1C3A}</a:tableStyleId>
              </a:tblPr>
              <a:tblGrid>
                <a:gridCol w="1362075"/>
                <a:gridCol w="958850"/>
                <a:gridCol w="1320800"/>
                <a:gridCol w="6168390"/>
              </a:tblGrid>
              <a:tr h="445770">
                <a:tc rowSpan="2"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2052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0220">
                <a:tc rowSpan="2"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65468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1345">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9785">
                <a:tc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2990810" y="1086702"/>
            <a:ext cx="4711779" cy="577215"/>
          </a:xfrm>
          <a:prstGeom prst="rect">
            <a:avLst/>
          </a:prstGeom>
          <a:noFill/>
        </p:spPr>
        <p:txBody>
          <a:bodyPr wrap="square" rtlCol="0">
            <a:spAutoFit/>
          </a:bodyPr>
          <a:lstStyle/>
          <a:p>
            <a:pPr algn="ctr"/>
            <a:r>
              <a:rPr lang="zh-CN" altLang="en-US" sz="3160" b="1" spc="600" dirty="0">
                <a:solidFill>
                  <a:srgbClr val="C00000"/>
                </a:solidFill>
                <a:latin typeface="微软雅黑" panose="020B0503020204020204" charset="-122"/>
                <a:ea typeface="微软雅黑" panose="020B0503020204020204" charset="-122"/>
              </a:rPr>
              <a:t>危险源风险告知卡</a:t>
            </a:r>
            <a:endParaRPr lang="zh-CN" altLang="en-US" sz="3160" b="1" spc="600" dirty="0">
              <a:solidFill>
                <a:srgbClr val="C00000"/>
              </a:solidFill>
              <a:latin typeface="微软雅黑" panose="020B0503020204020204" charset="-122"/>
              <a:ea typeface="微软雅黑" panose="020B0503020204020204" charset="-122"/>
            </a:endParaRPr>
          </a:p>
        </p:txBody>
      </p:sp>
      <p:sp>
        <p:nvSpPr>
          <p:cNvPr id="9" name="文本框 8"/>
          <p:cNvSpPr txBox="1"/>
          <p:nvPr/>
        </p:nvSpPr>
        <p:spPr>
          <a:xfrm>
            <a:off x="601504" y="1965775"/>
            <a:ext cx="1681983" cy="334010"/>
          </a:xfrm>
          <a:prstGeom prst="rect">
            <a:avLst/>
          </a:prstGeom>
          <a:noFill/>
        </p:spPr>
        <p:txBody>
          <a:bodyPr wrap="square" rtlCol="0">
            <a:spAutoFit/>
          </a:bodyPr>
          <a:lstStyle/>
          <a:p>
            <a:r>
              <a:rPr lang="zh-CN" altLang="en-US" sz="1580" b="1" dirty="0">
                <a:solidFill>
                  <a:schemeClr val="tx1">
                    <a:lumMod val="95000"/>
                    <a:lumOff val="5000"/>
                  </a:schemeClr>
                </a:solidFill>
                <a:latin typeface="微软雅黑" panose="020B0503020204020204" charset="-122"/>
                <a:ea typeface="微软雅黑" panose="020B0503020204020204" charset="-122"/>
              </a:rPr>
              <a:t>危险源名称：</a:t>
            </a:r>
            <a:endParaRPr lang="zh-CN" altLang="en-US" sz="1580" b="1" dirty="0">
              <a:solidFill>
                <a:schemeClr val="tx1">
                  <a:lumMod val="95000"/>
                  <a:lumOff val="5000"/>
                </a:schemeClr>
              </a:solidFill>
              <a:latin typeface="微软雅黑" panose="020B0503020204020204" charset="-122"/>
              <a:ea typeface="微软雅黑" panose="020B0503020204020204" charset="-122"/>
            </a:endParaRPr>
          </a:p>
        </p:txBody>
      </p:sp>
      <p:sp>
        <p:nvSpPr>
          <p:cNvPr id="10" name="文本框 9"/>
          <p:cNvSpPr txBox="1"/>
          <p:nvPr/>
        </p:nvSpPr>
        <p:spPr>
          <a:xfrm>
            <a:off x="2905877" y="1923129"/>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危险因素</a:t>
            </a:r>
            <a:endParaRPr lang="zh-CN" altLang="en-US" sz="1580" b="1" dirty="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6584516" y="1910080"/>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事故诱因</a:t>
            </a:r>
            <a:endParaRPr lang="zh-CN" altLang="en-US" sz="1580" b="1"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6584516" y="4010567"/>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防范措施</a:t>
            </a:r>
            <a:endParaRPr lang="zh-CN" altLang="en-US" sz="158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447703" y="5164322"/>
            <a:ext cx="1345029" cy="415290"/>
          </a:xfrm>
          <a:prstGeom prst="rect">
            <a:avLst/>
          </a:prstGeom>
          <a:noFill/>
        </p:spPr>
        <p:txBody>
          <a:bodyPr wrap="square" rtlCol="0">
            <a:spAutoFit/>
          </a:bodyPr>
          <a:lstStyle/>
          <a:p>
            <a:pPr algn="ctr"/>
            <a:r>
              <a:rPr lang="zh-CN" altLang="en-US" sz="2105" b="1" dirty="0">
                <a:solidFill>
                  <a:schemeClr val="bg1"/>
                </a:solidFill>
                <a:latin typeface="微软雅黑" panose="020B0503020204020204" charset="-122"/>
                <a:ea typeface="微软雅黑" panose="020B0503020204020204" charset="-122"/>
              </a:rPr>
              <a:t>重要提示</a:t>
            </a:r>
            <a:endParaRPr lang="zh-CN" altLang="en-US" sz="2105"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1090900" y="2389960"/>
            <a:ext cx="1203007" cy="334010"/>
          </a:xfrm>
          <a:prstGeom prst="rect">
            <a:avLst/>
          </a:prstGeom>
          <a:noFill/>
        </p:spPr>
        <p:txBody>
          <a:bodyPr wrap="square" rtlCol="0">
            <a:spAutoFit/>
          </a:bodyPr>
          <a:lstStyle/>
          <a:p>
            <a:r>
              <a:rPr lang="zh-CN" altLang="en-US" sz="1580" b="1" dirty="0">
                <a:solidFill>
                  <a:schemeClr val="tx1">
                    <a:lumMod val="95000"/>
                    <a:lumOff val="5000"/>
                  </a:schemeClr>
                </a:solidFill>
                <a:latin typeface="微软雅黑" panose="020B0503020204020204" charset="-122"/>
                <a:ea typeface="微软雅黑" panose="020B0503020204020204" charset="-122"/>
              </a:rPr>
              <a:t>起重机械</a:t>
            </a:r>
            <a:endParaRPr lang="zh-CN" altLang="en-US" sz="1580" b="1" dirty="0">
              <a:solidFill>
                <a:schemeClr val="tx1">
                  <a:lumMod val="95000"/>
                  <a:lumOff val="5000"/>
                </a:schemeClr>
              </a:solidFill>
              <a:latin typeface="微软雅黑" panose="020B0503020204020204" charset="-122"/>
              <a:ea typeface="微软雅黑" panose="020B0503020204020204" charset="-122"/>
            </a:endParaRPr>
          </a:p>
        </p:txBody>
      </p:sp>
      <p:sp>
        <p:nvSpPr>
          <p:cNvPr id="3" name="矩形 2"/>
          <p:cNvSpPr/>
          <p:nvPr/>
        </p:nvSpPr>
        <p:spPr>
          <a:xfrm>
            <a:off x="2905877" y="2501199"/>
            <a:ext cx="1203008" cy="114935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1、机械伤害 </a:t>
            </a:r>
            <a:endParaRPr lang="zh-CN" altLang="zh-CN" sz="1055" b="1" dirty="0">
              <a:latin typeface="微软雅黑" panose="020B0503020204020204" charset="-122"/>
              <a:ea typeface="微软雅黑" panose="020B0503020204020204" charset="-122"/>
            </a:endParaRPr>
          </a:p>
          <a:p>
            <a:pPr algn="just">
              <a:lnSpc>
                <a:spcPct val="130000"/>
              </a:lnSpc>
            </a:pPr>
            <a:r>
              <a:rPr lang="en-US" altLang="zh-CN" sz="1055" b="1" dirty="0">
                <a:latin typeface="微软雅黑" panose="020B0503020204020204" charset="-122"/>
                <a:ea typeface="微软雅黑" panose="020B0503020204020204" charset="-122"/>
              </a:rPr>
              <a:t>2</a:t>
            </a:r>
            <a:r>
              <a:rPr lang="zh-CN" altLang="zh-CN" sz="1055" b="1" dirty="0">
                <a:latin typeface="微软雅黑" panose="020B0503020204020204" charset="-122"/>
                <a:ea typeface="微软雅黑" panose="020B0503020204020204" charset="-122"/>
              </a:rPr>
              <a:t>、挤压、碰撞</a:t>
            </a:r>
            <a:endParaRPr lang="zh-CN" altLang="zh-CN" sz="1055" b="1" dirty="0">
              <a:latin typeface="微软雅黑" panose="020B0503020204020204" charset="-122"/>
              <a:ea typeface="微软雅黑" panose="020B0503020204020204" charset="-122"/>
            </a:endParaRPr>
          </a:p>
          <a:p>
            <a:pPr algn="just">
              <a:lnSpc>
                <a:spcPct val="130000"/>
              </a:lnSpc>
            </a:pPr>
            <a:r>
              <a:rPr lang="en-US" altLang="zh-CN" sz="1055" b="1" dirty="0">
                <a:latin typeface="微软雅黑" panose="020B0503020204020204" charset="-122"/>
                <a:ea typeface="微软雅黑" panose="020B0503020204020204" charset="-122"/>
              </a:rPr>
              <a:t>3</a:t>
            </a:r>
            <a:r>
              <a:rPr lang="zh-CN" altLang="zh-CN" sz="1055" b="1" dirty="0">
                <a:latin typeface="微软雅黑" panose="020B0503020204020204" charset="-122"/>
                <a:ea typeface="微软雅黑" panose="020B0503020204020204" charset="-122"/>
              </a:rPr>
              <a:t>、坠物伤人</a:t>
            </a:r>
            <a:endParaRPr lang="zh-CN" altLang="zh-CN" sz="1055" b="1" dirty="0">
              <a:latin typeface="微软雅黑" panose="020B0503020204020204" charset="-122"/>
              <a:ea typeface="微软雅黑" panose="020B0503020204020204" charset="-122"/>
            </a:endParaRPr>
          </a:p>
          <a:p>
            <a:pPr algn="just">
              <a:lnSpc>
                <a:spcPct val="130000"/>
              </a:lnSpc>
            </a:pPr>
            <a:r>
              <a:rPr lang="en-US" altLang="zh-CN" sz="1055" b="1" dirty="0">
                <a:latin typeface="微软雅黑" panose="020B0503020204020204" charset="-122"/>
                <a:ea typeface="微软雅黑" panose="020B0503020204020204" charset="-122"/>
              </a:rPr>
              <a:t>4</a:t>
            </a:r>
            <a:r>
              <a:rPr lang="zh-CN" altLang="zh-CN" sz="1055" b="1" dirty="0">
                <a:latin typeface="微软雅黑" panose="020B0503020204020204" charset="-122"/>
                <a:ea typeface="微软雅黑" panose="020B0503020204020204" charset="-122"/>
              </a:rPr>
              <a:t>、高处坠落</a:t>
            </a:r>
            <a:endParaRPr lang="zh-CN" altLang="zh-CN" sz="1055" b="1" dirty="0">
              <a:latin typeface="微软雅黑" panose="020B0503020204020204" charset="-122"/>
              <a:ea typeface="微软雅黑" panose="020B0503020204020204" charset="-122"/>
            </a:endParaRPr>
          </a:p>
          <a:p>
            <a:pPr algn="just">
              <a:lnSpc>
                <a:spcPct val="130000"/>
              </a:lnSpc>
            </a:pPr>
            <a:r>
              <a:rPr lang="en-US" altLang="zh-CN" sz="1055" b="1" dirty="0">
                <a:latin typeface="微软雅黑" panose="020B0503020204020204" charset="-122"/>
                <a:ea typeface="微软雅黑" panose="020B0503020204020204" charset="-122"/>
              </a:rPr>
              <a:t>5</a:t>
            </a:r>
            <a:r>
              <a:rPr lang="zh-CN" altLang="zh-CN" sz="1055" b="1" dirty="0">
                <a:latin typeface="微软雅黑" panose="020B0503020204020204" charset="-122"/>
                <a:ea typeface="微软雅黑" panose="020B0503020204020204" charset="-122"/>
              </a:rPr>
              <a:t>、其他伤害</a:t>
            </a:r>
            <a:endParaRPr lang="zh-CN" altLang="zh-CN" sz="1055" b="1" dirty="0">
              <a:latin typeface="微软雅黑" panose="020B0503020204020204" charset="-122"/>
              <a:ea typeface="微软雅黑" panose="020B0503020204020204" charset="-122"/>
            </a:endParaRPr>
          </a:p>
        </p:txBody>
      </p:sp>
      <p:sp>
        <p:nvSpPr>
          <p:cNvPr id="4" name="矩形 3"/>
          <p:cNvSpPr/>
          <p:nvPr/>
        </p:nvSpPr>
        <p:spPr>
          <a:xfrm>
            <a:off x="4108885" y="2445504"/>
            <a:ext cx="5983012" cy="1360805"/>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1、使用断丝、腐蚀、磨损、变形超标的主钩钢丝绳、吊索具;</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2、使用裂纹、磨损、塑性变形、开口度超标等缺陷的吊钩；</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3、同时起吊两付模具；</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4、行车主钩升降制动器失效；</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5、主钩钢丝绳脱槽性磨损；</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6、起重作业违反“十不吊”规定。</a:t>
            </a:r>
            <a:endParaRPr lang="zh-CN" altLang="en-US" sz="1055" b="1" dirty="0">
              <a:latin typeface="微软雅黑" panose="020B0503020204020204" charset="-122"/>
              <a:ea typeface="微软雅黑" panose="020B0503020204020204" charset="-122"/>
            </a:endParaRPr>
          </a:p>
        </p:txBody>
      </p:sp>
      <p:sp>
        <p:nvSpPr>
          <p:cNvPr id="6" name="矩形 5"/>
          <p:cNvSpPr/>
          <p:nvPr/>
        </p:nvSpPr>
        <p:spPr>
          <a:xfrm>
            <a:off x="4108885" y="4588654"/>
            <a:ext cx="6084627" cy="1783715"/>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1、按标准定期对主钩钢丝绳、吊索具进行检查,发现每股钢丝绳断裂达到10%、腐蚀或磨损达到原钢丝绳表面的40%、变形超标的立即更换;</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2、操作工每天对吊钩进行点检,发现裂纹、磨损、塑性变形、开口度超标15%等缺陷的立即反馈维修工;</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3、不允许同时起吊两付模具;</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 、操作工日点检，维修工定期检查，确保制动器完好；</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5、操作工日点检，维修工定期检查钢丝绳定位状态；</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6、严格按操作规程操作，做到十不吊。</a:t>
            </a:r>
            <a:endParaRPr lang="zh-CN" altLang="zh-CN" sz="1055" b="1" dirty="0">
              <a:latin typeface="微软雅黑" panose="020B0503020204020204" charset="-122"/>
              <a:ea typeface="微软雅黑" panose="020B0503020204020204" charset="-122"/>
            </a:endParaRPr>
          </a:p>
        </p:txBody>
      </p:sp>
      <p:sp>
        <p:nvSpPr>
          <p:cNvPr id="28" name="矩形 27"/>
          <p:cNvSpPr/>
          <p:nvPr/>
        </p:nvSpPr>
        <p:spPr>
          <a:xfrm>
            <a:off x="499888"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火灾报警电话：</a:t>
            </a:r>
            <a:r>
              <a:rPr lang="en-US" altLang="zh-CN" sz="1055" b="1" dirty="0">
                <a:solidFill>
                  <a:schemeClr val="bg1"/>
                </a:solidFill>
                <a:latin typeface="微软雅黑" panose="020B0503020204020204" charset="-122"/>
                <a:ea typeface="微软雅黑" panose="020B0503020204020204" charset="-122"/>
              </a:rPr>
              <a:t>119</a:t>
            </a:r>
            <a:endParaRPr lang="zh-CN" altLang="zh-CN" sz="1055" b="1" dirty="0">
              <a:solidFill>
                <a:schemeClr val="bg1"/>
              </a:solidFill>
              <a:latin typeface="微软雅黑" panose="020B0503020204020204" charset="-122"/>
              <a:ea typeface="微软雅黑" panose="020B0503020204020204" charset="-122"/>
            </a:endParaRPr>
          </a:p>
        </p:txBody>
      </p:sp>
      <p:sp>
        <p:nvSpPr>
          <p:cNvPr id="29" name="矩形 28"/>
          <p:cNvSpPr/>
          <p:nvPr/>
        </p:nvSpPr>
        <p:spPr>
          <a:xfrm>
            <a:off x="2071702"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急救电话：</a:t>
            </a:r>
            <a:r>
              <a:rPr lang="en-US" altLang="zh-CN" sz="1055" b="1" dirty="0">
                <a:solidFill>
                  <a:schemeClr val="bg1"/>
                </a:solidFill>
                <a:latin typeface="微软雅黑" panose="020B0503020204020204" charset="-122"/>
                <a:ea typeface="微软雅黑" panose="020B0503020204020204" charset="-122"/>
              </a:rPr>
              <a:t>120</a:t>
            </a:r>
            <a:endParaRPr lang="zh-CN" altLang="zh-CN" sz="1055" b="1" dirty="0">
              <a:solidFill>
                <a:schemeClr val="bg1"/>
              </a:solidFill>
              <a:latin typeface="微软雅黑" panose="020B0503020204020204" charset="-122"/>
              <a:ea typeface="微软雅黑" panose="020B0503020204020204" charset="-122"/>
            </a:endParaRPr>
          </a:p>
        </p:txBody>
      </p:sp>
      <p:sp>
        <p:nvSpPr>
          <p:cNvPr id="30" name="矩形 29"/>
          <p:cNvSpPr/>
          <p:nvPr/>
        </p:nvSpPr>
        <p:spPr>
          <a:xfrm>
            <a:off x="499888" y="5974661"/>
            <a:ext cx="3651461"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公司应急电话：白天：</a:t>
            </a:r>
            <a:r>
              <a:rPr lang="en-US" altLang="zh-CN" sz="1055" b="1" dirty="0">
                <a:solidFill>
                  <a:schemeClr val="bg1"/>
                </a:solidFill>
                <a:latin typeface="微软雅黑" panose="020B0503020204020204" charset="-122"/>
                <a:ea typeface="微软雅黑" panose="020B0503020204020204" charset="-122"/>
              </a:rPr>
              <a:t>888888         </a:t>
            </a:r>
            <a:r>
              <a:rPr lang="zh-CN" altLang="en-US" sz="1055" b="1" dirty="0">
                <a:solidFill>
                  <a:schemeClr val="bg1"/>
                </a:solidFill>
                <a:latin typeface="微软雅黑" panose="020B0503020204020204" charset="-122"/>
                <a:ea typeface="微软雅黑" panose="020B0503020204020204" charset="-122"/>
              </a:rPr>
              <a:t>夜间：</a:t>
            </a:r>
            <a:r>
              <a:rPr lang="en-US" altLang="zh-CN" sz="1055" b="1" dirty="0">
                <a:solidFill>
                  <a:schemeClr val="bg1"/>
                </a:solidFill>
                <a:latin typeface="微软雅黑" panose="020B0503020204020204" charset="-122"/>
                <a:ea typeface="微软雅黑" panose="020B0503020204020204" charset="-122"/>
              </a:rPr>
              <a:t>888888</a:t>
            </a:r>
            <a:endParaRPr lang="zh-CN" altLang="zh-CN" sz="1055" b="1" dirty="0">
              <a:solidFill>
                <a:schemeClr val="bg1"/>
              </a:solidFill>
              <a:latin typeface="微软雅黑" panose="020B0503020204020204" charset="-122"/>
              <a:ea typeface="微软雅黑" panose="020B0503020204020204" charset="-122"/>
            </a:endParaRPr>
          </a:p>
        </p:txBody>
      </p:sp>
      <p:sp>
        <p:nvSpPr>
          <p:cNvPr id="31" name="矩形 30"/>
          <p:cNvSpPr/>
          <p:nvPr/>
        </p:nvSpPr>
        <p:spPr>
          <a:xfrm>
            <a:off x="499888" y="6215826"/>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市医院电话：</a:t>
            </a:r>
            <a:r>
              <a:rPr lang="en-US" altLang="zh-CN" sz="1055" b="1" dirty="0">
                <a:solidFill>
                  <a:schemeClr val="bg1"/>
                </a:solidFill>
                <a:latin typeface="微软雅黑" panose="020B0503020204020204" charset="-122"/>
                <a:ea typeface="微软雅黑" panose="020B0503020204020204" charset="-122"/>
              </a:rPr>
              <a:t>8888888</a:t>
            </a:r>
            <a:endParaRPr lang="zh-CN" altLang="zh-CN" sz="1055"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1909462" y="5096779"/>
            <a:ext cx="2261958" cy="577215"/>
          </a:xfrm>
          <a:prstGeom prst="rect">
            <a:avLst/>
          </a:prstGeom>
        </p:spPr>
        <p:txBody>
          <a:bodyPr wrap="square">
            <a:spAutoFit/>
          </a:bodyPr>
          <a:lstStyle/>
          <a:p>
            <a:pPr algn="ctr"/>
            <a:r>
              <a:rPr lang="zh-CN" altLang="zh-CN" sz="1580" b="1" dirty="0"/>
              <a:t>非本设备人员禁止操作！</a:t>
            </a:r>
            <a:endParaRPr lang="zh-CN" altLang="zh-CN" sz="1580" b="1" dirty="0"/>
          </a:p>
          <a:p>
            <a:pPr algn="ctr"/>
            <a:r>
              <a:rPr lang="zh-CN" altLang="zh-CN" sz="1580" b="1" dirty="0"/>
              <a:t>必须进行设备点检！</a:t>
            </a:r>
            <a:endParaRPr lang="zh-CN" altLang="zh-CN" sz="1580" b="1" dirty="0"/>
          </a:p>
        </p:txBody>
      </p:sp>
      <p:grpSp>
        <p:nvGrpSpPr>
          <p:cNvPr id="27" name="Group 70"/>
          <p:cNvGrpSpPr>
            <a:grpSpLocks noChangeAspect="1"/>
          </p:cNvGrpSpPr>
          <p:nvPr/>
        </p:nvGrpSpPr>
        <p:grpSpPr bwMode="auto">
          <a:xfrm>
            <a:off x="1055904" y="4172534"/>
            <a:ext cx="636499" cy="691459"/>
            <a:chOff x="2378" y="2565"/>
            <a:chExt cx="1355" cy="1472"/>
          </a:xfrm>
        </p:grpSpPr>
        <p:sp>
          <p:nvSpPr>
            <p:cNvPr id="32"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33"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4"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5"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36" name="Group 15"/>
          <p:cNvGrpSpPr>
            <a:grpSpLocks noChangeAspect="1"/>
          </p:cNvGrpSpPr>
          <p:nvPr/>
        </p:nvGrpSpPr>
        <p:grpSpPr bwMode="auto">
          <a:xfrm>
            <a:off x="1896271" y="4177918"/>
            <a:ext cx="639909" cy="695163"/>
            <a:chOff x="1779" y="591"/>
            <a:chExt cx="1355" cy="1472"/>
          </a:xfrm>
        </p:grpSpPr>
        <p:sp>
          <p:nvSpPr>
            <p:cNvPr id="37"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8"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9"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0"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1"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2"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44" name="Group 37"/>
          <p:cNvGrpSpPr>
            <a:grpSpLocks noChangeAspect="1"/>
          </p:cNvGrpSpPr>
          <p:nvPr/>
        </p:nvGrpSpPr>
        <p:grpSpPr bwMode="auto">
          <a:xfrm>
            <a:off x="2926096" y="4145872"/>
            <a:ext cx="609640" cy="662771"/>
            <a:chOff x="4688" y="427"/>
            <a:chExt cx="1354" cy="1472"/>
          </a:xfrm>
        </p:grpSpPr>
        <p:sp>
          <p:nvSpPr>
            <p:cNvPr id="45" name="Freeform 38"/>
            <p:cNvSpPr/>
            <p:nvPr/>
          </p:nvSpPr>
          <p:spPr bwMode="auto">
            <a:xfrm>
              <a:off x="4688" y="427"/>
              <a:ext cx="1354" cy="1215"/>
            </a:xfrm>
            <a:custGeom>
              <a:avLst/>
              <a:gdLst>
                <a:gd name="T0" fmla="*/ 115 w 1354"/>
                <a:gd name="T1" fmla="*/ 1215 h 1215"/>
                <a:gd name="T2" fmla="*/ 1239 w 1354"/>
                <a:gd name="T3" fmla="*/ 1215 h 1215"/>
                <a:gd name="T4" fmla="*/ 1250 w 1354"/>
                <a:gd name="T5" fmla="*/ 1215 h 1215"/>
                <a:gd name="T6" fmla="*/ 1263 w 1354"/>
                <a:gd name="T7" fmla="*/ 1215 h 1215"/>
                <a:gd name="T8" fmla="*/ 1274 w 1354"/>
                <a:gd name="T9" fmla="*/ 1212 h 1215"/>
                <a:gd name="T10" fmla="*/ 1285 w 1354"/>
                <a:gd name="T11" fmla="*/ 1207 h 1215"/>
                <a:gd name="T12" fmla="*/ 1298 w 1354"/>
                <a:gd name="T13" fmla="*/ 1202 h 1215"/>
                <a:gd name="T14" fmla="*/ 1306 w 1354"/>
                <a:gd name="T15" fmla="*/ 1196 h 1215"/>
                <a:gd name="T16" fmla="*/ 1320 w 1354"/>
                <a:gd name="T17" fmla="*/ 1185 h 1215"/>
                <a:gd name="T18" fmla="*/ 1328 w 1354"/>
                <a:gd name="T19" fmla="*/ 1177 h 1215"/>
                <a:gd name="T20" fmla="*/ 1336 w 1354"/>
                <a:gd name="T21" fmla="*/ 1167 h 1215"/>
                <a:gd name="T22" fmla="*/ 1344 w 1354"/>
                <a:gd name="T23" fmla="*/ 1151 h 1215"/>
                <a:gd name="T24" fmla="*/ 1349 w 1354"/>
                <a:gd name="T25" fmla="*/ 1140 h 1215"/>
                <a:gd name="T26" fmla="*/ 1354 w 1354"/>
                <a:gd name="T27" fmla="*/ 1124 h 1215"/>
                <a:gd name="T28" fmla="*/ 1354 w 1354"/>
                <a:gd name="T29" fmla="*/ 1110 h 1215"/>
                <a:gd name="T30" fmla="*/ 1354 w 1354"/>
                <a:gd name="T31" fmla="*/ 1086 h 1215"/>
                <a:gd name="T32" fmla="*/ 1352 w 1354"/>
                <a:gd name="T33" fmla="*/ 1073 h 1215"/>
                <a:gd name="T34" fmla="*/ 1349 w 1354"/>
                <a:gd name="T35" fmla="*/ 1059 h 1215"/>
                <a:gd name="T36" fmla="*/ 1338 w 1354"/>
                <a:gd name="T37" fmla="*/ 1038 h 1215"/>
                <a:gd name="T38" fmla="*/ 1314 w 1354"/>
                <a:gd name="T39" fmla="*/ 998 h 1215"/>
                <a:gd name="T40" fmla="*/ 780 w 1354"/>
                <a:gd name="T41" fmla="*/ 54 h 1215"/>
                <a:gd name="T42" fmla="*/ 764 w 1354"/>
                <a:gd name="T43" fmla="*/ 35 h 1215"/>
                <a:gd name="T44" fmla="*/ 756 w 1354"/>
                <a:gd name="T45" fmla="*/ 25 h 1215"/>
                <a:gd name="T46" fmla="*/ 745 w 1354"/>
                <a:gd name="T47" fmla="*/ 16 h 1215"/>
                <a:gd name="T48" fmla="*/ 735 w 1354"/>
                <a:gd name="T49" fmla="*/ 11 h 1215"/>
                <a:gd name="T50" fmla="*/ 727 w 1354"/>
                <a:gd name="T51" fmla="*/ 8 h 1215"/>
                <a:gd name="T52" fmla="*/ 719 w 1354"/>
                <a:gd name="T53" fmla="*/ 6 h 1215"/>
                <a:gd name="T54" fmla="*/ 711 w 1354"/>
                <a:gd name="T55" fmla="*/ 3 h 1215"/>
                <a:gd name="T56" fmla="*/ 700 w 1354"/>
                <a:gd name="T57" fmla="*/ 0 h 1215"/>
                <a:gd name="T58" fmla="*/ 686 w 1354"/>
                <a:gd name="T59" fmla="*/ 0 h 1215"/>
                <a:gd name="T60" fmla="*/ 678 w 1354"/>
                <a:gd name="T61" fmla="*/ 0 h 1215"/>
                <a:gd name="T62" fmla="*/ 668 w 1354"/>
                <a:gd name="T63" fmla="*/ 3 h 1215"/>
                <a:gd name="T64" fmla="*/ 654 w 1354"/>
                <a:gd name="T65" fmla="*/ 8 h 1215"/>
                <a:gd name="T66" fmla="*/ 641 w 1354"/>
                <a:gd name="T67" fmla="*/ 16 h 1215"/>
                <a:gd name="T68" fmla="*/ 630 w 1354"/>
                <a:gd name="T69" fmla="*/ 25 h 1215"/>
                <a:gd name="T70" fmla="*/ 619 w 1354"/>
                <a:gd name="T71" fmla="*/ 33 h 1215"/>
                <a:gd name="T72" fmla="*/ 8 w 1354"/>
                <a:gd name="T73" fmla="*/ 1057 h 1215"/>
                <a:gd name="T74" fmla="*/ 0 w 1354"/>
                <a:gd name="T75" fmla="*/ 1097 h 1215"/>
                <a:gd name="T76" fmla="*/ 0 w 1354"/>
                <a:gd name="T77" fmla="*/ 1116 h 1215"/>
                <a:gd name="T78" fmla="*/ 5 w 1354"/>
                <a:gd name="T79" fmla="*/ 1132 h 1215"/>
                <a:gd name="T80" fmla="*/ 8 w 1354"/>
                <a:gd name="T81" fmla="*/ 1143 h 1215"/>
                <a:gd name="T82" fmla="*/ 13 w 1354"/>
                <a:gd name="T83" fmla="*/ 1153 h 1215"/>
                <a:gd name="T84" fmla="*/ 24 w 1354"/>
                <a:gd name="T85" fmla="*/ 1169 h 1215"/>
                <a:gd name="T86" fmla="*/ 37 w 1354"/>
                <a:gd name="T87" fmla="*/ 1183 h 1215"/>
                <a:gd name="T88" fmla="*/ 45 w 1354"/>
                <a:gd name="T89" fmla="*/ 1188 h 1215"/>
                <a:gd name="T90" fmla="*/ 56 w 1354"/>
                <a:gd name="T91" fmla="*/ 1196 h 1215"/>
                <a:gd name="T92" fmla="*/ 67 w 1354"/>
                <a:gd name="T93" fmla="*/ 1202 h 1215"/>
                <a:gd name="T94" fmla="*/ 83 w 1354"/>
                <a:gd name="T95" fmla="*/ 1207 h 1215"/>
                <a:gd name="T96" fmla="*/ 115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5" y="1215"/>
                  </a:moveTo>
                  <a:lnTo>
                    <a:pt x="1239" y="1215"/>
                  </a:lnTo>
                  <a:lnTo>
                    <a:pt x="1250" y="1215"/>
                  </a:lnTo>
                  <a:lnTo>
                    <a:pt x="1263" y="1215"/>
                  </a:lnTo>
                  <a:lnTo>
                    <a:pt x="1274" y="1212"/>
                  </a:lnTo>
                  <a:lnTo>
                    <a:pt x="1285" y="1207"/>
                  </a:lnTo>
                  <a:lnTo>
                    <a:pt x="1298" y="1202"/>
                  </a:lnTo>
                  <a:lnTo>
                    <a:pt x="1306" y="1196"/>
                  </a:lnTo>
                  <a:lnTo>
                    <a:pt x="1320" y="1185"/>
                  </a:lnTo>
                  <a:lnTo>
                    <a:pt x="1328" y="1177"/>
                  </a:lnTo>
                  <a:lnTo>
                    <a:pt x="1336" y="1167"/>
                  </a:lnTo>
                  <a:lnTo>
                    <a:pt x="1344" y="1151"/>
                  </a:lnTo>
                  <a:lnTo>
                    <a:pt x="1349" y="1140"/>
                  </a:lnTo>
                  <a:lnTo>
                    <a:pt x="1354" y="1124"/>
                  </a:lnTo>
                  <a:lnTo>
                    <a:pt x="1354" y="1110"/>
                  </a:lnTo>
                  <a:lnTo>
                    <a:pt x="1354" y="1086"/>
                  </a:lnTo>
                  <a:lnTo>
                    <a:pt x="1352" y="1073"/>
                  </a:lnTo>
                  <a:lnTo>
                    <a:pt x="1349" y="1059"/>
                  </a:lnTo>
                  <a:lnTo>
                    <a:pt x="1338" y="1038"/>
                  </a:lnTo>
                  <a:lnTo>
                    <a:pt x="1314" y="998"/>
                  </a:lnTo>
                  <a:lnTo>
                    <a:pt x="780" y="54"/>
                  </a:lnTo>
                  <a:lnTo>
                    <a:pt x="764" y="35"/>
                  </a:lnTo>
                  <a:lnTo>
                    <a:pt x="756" y="25"/>
                  </a:lnTo>
                  <a:lnTo>
                    <a:pt x="745" y="16"/>
                  </a:lnTo>
                  <a:lnTo>
                    <a:pt x="735" y="11"/>
                  </a:lnTo>
                  <a:lnTo>
                    <a:pt x="727" y="8"/>
                  </a:lnTo>
                  <a:lnTo>
                    <a:pt x="719" y="6"/>
                  </a:lnTo>
                  <a:lnTo>
                    <a:pt x="711" y="3"/>
                  </a:lnTo>
                  <a:lnTo>
                    <a:pt x="700" y="0"/>
                  </a:lnTo>
                  <a:lnTo>
                    <a:pt x="686" y="0"/>
                  </a:lnTo>
                  <a:lnTo>
                    <a:pt x="678" y="0"/>
                  </a:lnTo>
                  <a:lnTo>
                    <a:pt x="668" y="3"/>
                  </a:lnTo>
                  <a:lnTo>
                    <a:pt x="654" y="8"/>
                  </a:lnTo>
                  <a:lnTo>
                    <a:pt x="641" y="16"/>
                  </a:lnTo>
                  <a:lnTo>
                    <a:pt x="630" y="25"/>
                  </a:lnTo>
                  <a:lnTo>
                    <a:pt x="619" y="33"/>
                  </a:lnTo>
                  <a:lnTo>
                    <a:pt x="8" y="1057"/>
                  </a:lnTo>
                  <a:lnTo>
                    <a:pt x="0" y="1097"/>
                  </a:lnTo>
                  <a:lnTo>
                    <a:pt x="0" y="1116"/>
                  </a:lnTo>
                  <a:lnTo>
                    <a:pt x="5" y="1132"/>
                  </a:lnTo>
                  <a:lnTo>
                    <a:pt x="8" y="1143"/>
                  </a:lnTo>
                  <a:lnTo>
                    <a:pt x="13" y="1153"/>
                  </a:lnTo>
                  <a:lnTo>
                    <a:pt x="24" y="1169"/>
                  </a:lnTo>
                  <a:lnTo>
                    <a:pt x="37" y="1183"/>
                  </a:lnTo>
                  <a:lnTo>
                    <a:pt x="45" y="1188"/>
                  </a:lnTo>
                  <a:lnTo>
                    <a:pt x="56" y="1196"/>
                  </a:lnTo>
                  <a:lnTo>
                    <a:pt x="67" y="1202"/>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6" name="Freeform 39"/>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7" name="Freeform 40"/>
            <p:cNvSpPr>
              <a:spLocks noEditPoints="1"/>
            </p:cNvSpPr>
            <p:nvPr/>
          </p:nvSpPr>
          <p:spPr bwMode="auto">
            <a:xfrm>
              <a:off x="4972" y="1712"/>
              <a:ext cx="824" cy="187"/>
            </a:xfrm>
            <a:custGeom>
              <a:avLst/>
              <a:gdLst>
                <a:gd name="T0" fmla="*/ 29 w 307"/>
                <a:gd name="T1" fmla="*/ 0 h 70"/>
                <a:gd name="T2" fmla="*/ 12 w 307"/>
                <a:gd name="T3" fmla="*/ 28 h 70"/>
                <a:gd name="T4" fmla="*/ 49 w 307"/>
                <a:gd name="T5" fmla="*/ 34 h 70"/>
                <a:gd name="T6" fmla="*/ 3 w 307"/>
                <a:gd name="T7" fmla="*/ 49 h 70"/>
                <a:gd name="T8" fmla="*/ 10 w 307"/>
                <a:gd name="T9" fmla="*/ 59 h 70"/>
                <a:gd name="T10" fmla="*/ 49 w 307"/>
                <a:gd name="T11" fmla="*/ 65 h 70"/>
                <a:gd name="T12" fmla="*/ 56 w 307"/>
                <a:gd name="T13" fmla="*/ 34 h 70"/>
                <a:gd name="T14" fmla="*/ 33 w 307"/>
                <a:gd name="T15" fmla="*/ 8 h 70"/>
                <a:gd name="T16" fmla="*/ 41 w 307"/>
                <a:gd name="T17" fmla="*/ 21 h 70"/>
                <a:gd name="T18" fmla="*/ 1 w 307"/>
                <a:gd name="T19" fmla="*/ 10 h 70"/>
                <a:gd name="T20" fmla="*/ 110 w 307"/>
                <a:gd name="T21" fmla="*/ 3 h 70"/>
                <a:gd name="T22" fmla="*/ 97 w 307"/>
                <a:gd name="T23" fmla="*/ 21 h 70"/>
                <a:gd name="T24" fmla="*/ 104 w 307"/>
                <a:gd name="T25" fmla="*/ 39 h 70"/>
                <a:gd name="T26" fmla="*/ 107 w 307"/>
                <a:gd name="T27" fmla="*/ 61 h 70"/>
                <a:gd name="T28" fmla="*/ 130 w 307"/>
                <a:gd name="T29" fmla="*/ 55 h 70"/>
                <a:gd name="T30" fmla="*/ 98 w 307"/>
                <a:gd name="T31" fmla="*/ 65 h 70"/>
                <a:gd name="T32" fmla="*/ 145 w 307"/>
                <a:gd name="T33" fmla="*/ 46 h 70"/>
                <a:gd name="T34" fmla="*/ 145 w 307"/>
                <a:gd name="T35" fmla="*/ 46 h 70"/>
                <a:gd name="T36" fmla="*/ 92 w 307"/>
                <a:gd name="T37" fmla="*/ 27 h 70"/>
                <a:gd name="T38" fmla="*/ 207 w 307"/>
                <a:gd name="T39" fmla="*/ 1 h 70"/>
                <a:gd name="T40" fmla="*/ 200 w 307"/>
                <a:gd name="T41" fmla="*/ 7 h 70"/>
                <a:gd name="T42" fmla="*/ 178 w 307"/>
                <a:gd name="T43" fmla="*/ 0 h 70"/>
                <a:gd name="T44" fmla="*/ 159 w 307"/>
                <a:gd name="T45" fmla="*/ 7 h 70"/>
                <a:gd name="T46" fmla="*/ 178 w 307"/>
                <a:gd name="T47" fmla="*/ 18 h 70"/>
                <a:gd name="T48" fmla="*/ 200 w 307"/>
                <a:gd name="T49" fmla="*/ 12 h 70"/>
                <a:gd name="T50" fmla="*/ 216 w 307"/>
                <a:gd name="T51" fmla="*/ 12 h 70"/>
                <a:gd name="T52" fmla="*/ 206 w 307"/>
                <a:gd name="T53" fmla="*/ 7 h 70"/>
                <a:gd name="T54" fmla="*/ 207 w 307"/>
                <a:gd name="T55" fmla="*/ 37 h 70"/>
                <a:gd name="T56" fmla="*/ 180 w 307"/>
                <a:gd name="T57" fmla="*/ 49 h 70"/>
                <a:gd name="T58" fmla="*/ 196 w 307"/>
                <a:gd name="T59" fmla="*/ 37 h 70"/>
                <a:gd name="T60" fmla="*/ 177 w 307"/>
                <a:gd name="T61" fmla="*/ 35 h 70"/>
                <a:gd name="T62" fmla="*/ 198 w 307"/>
                <a:gd name="T63" fmla="*/ 18 h 70"/>
                <a:gd name="T64" fmla="*/ 174 w 307"/>
                <a:gd name="T65" fmla="*/ 29 h 70"/>
                <a:gd name="T66" fmla="*/ 211 w 307"/>
                <a:gd name="T67" fmla="*/ 26 h 70"/>
                <a:gd name="T68" fmla="*/ 173 w 307"/>
                <a:gd name="T69" fmla="*/ 36 h 70"/>
                <a:gd name="T70" fmla="*/ 169 w 307"/>
                <a:gd name="T71" fmla="*/ 41 h 70"/>
                <a:gd name="T72" fmla="*/ 167 w 307"/>
                <a:gd name="T73" fmla="*/ 69 h 70"/>
                <a:gd name="T74" fmla="*/ 212 w 307"/>
                <a:gd name="T75" fmla="*/ 52 h 70"/>
                <a:gd name="T76" fmla="*/ 184 w 307"/>
                <a:gd name="T77" fmla="*/ 48 h 70"/>
                <a:gd name="T78" fmla="*/ 191 w 307"/>
                <a:gd name="T79" fmla="*/ 70 h 70"/>
                <a:gd name="T80" fmla="*/ 218 w 307"/>
                <a:gd name="T81" fmla="*/ 70 h 70"/>
                <a:gd name="T82" fmla="*/ 211 w 307"/>
                <a:gd name="T83" fmla="*/ 48 h 70"/>
                <a:gd name="T84" fmla="*/ 262 w 307"/>
                <a:gd name="T85" fmla="*/ 3 h 70"/>
                <a:gd name="T86" fmla="*/ 255 w 307"/>
                <a:gd name="T87" fmla="*/ 19 h 70"/>
                <a:gd name="T88" fmla="*/ 244 w 307"/>
                <a:gd name="T89" fmla="*/ 10 h 70"/>
                <a:gd name="T90" fmla="*/ 248 w 307"/>
                <a:gd name="T91" fmla="*/ 23 h 70"/>
                <a:gd name="T92" fmla="*/ 243 w 307"/>
                <a:gd name="T93" fmla="*/ 52 h 70"/>
                <a:gd name="T94" fmla="*/ 254 w 307"/>
                <a:gd name="T95" fmla="*/ 69 h 70"/>
                <a:gd name="T96" fmla="*/ 260 w 307"/>
                <a:gd name="T97" fmla="*/ 44 h 70"/>
                <a:gd name="T98" fmla="*/ 260 w 307"/>
                <a:gd name="T99" fmla="*/ 23 h 70"/>
                <a:gd name="T100" fmla="*/ 266 w 307"/>
                <a:gd name="T101" fmla="*/ 18 h 70"/>
                <a:gd name="T102" fmla="*/ 296 w 307"/>
                <a:gd name="T103" fmla="*/ 15 h 70"/>
                <a:gd name="T104" fmla="*/ 285 w 307"/>
                <a:gd name="T105" fmla="*/ 59 h 70"/>
                <a:gd name="T106" fmla="*/ 272 w 307"/>
                <a:gd name="T107" fmla="*/ 66 h 70"/>
                <a:gd name="T108" fmla="*/ 271 w 307"/>
                <a:gd name="T109" fmla="*/ 53 h 70"/>
                <a:gd name="T110" fmla="*/ 274 w 307"/>
                <a:gd name="T111" fmla="*/ 23 h 70"/>
                <a:gd name="T112" fmla="*/ 286 w 307"/>
                <a:gd name="T113" fmla="*/ 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7" h="70">
                  <a:moveTo>
                    <a:pt x="33" y="8"/>
                  </a:moveTo>
                  <a:cubicBezTo>
                    <a:pt x="33" y="6"/>
                    <a:pt x="34" y="4"/>
                    <a:pt x="35" y="2"/>
                  </a:cubicBezTo>
                  <a:cubicBezTo>
                    <a:pt x="35" y="2"/>
                    <a:pt x="35" y="1"/>
                    <a:pt x="35" y="1"/>
                  </a:cubicBezTo>
                  <a:cubicBezTo>
                    <a:pt x="36" y="1"/>
                    <a:pt x="34" y="1"/>
                    <a:pt x="29" y="0"/>
                  </a:cubicBezTo>
                  <a:cubicBezTo>
                    <a:pt x="28" y="0"/>
                    <a:pt x="27" y="0"/>
                    <a:pt x="26" y="0"/>
                  </a:cubicBezTo>
                  <a:cubicBezTo>
                    <a:pt x="26" y="2"/>
                    <a:pt x="27" y="5"/>
                    <a:pt x="27" y="8"/>
                  </a:cubicBezTo>
                  <a:cubicBezTo>
                    <a:pt x="27" y="28"/>
                    <a:pt x="27" y="28"/>
                    <a:pt x="27" y="28"/>
                  </a:cubicBezTo>
                  <a:cubicBezTo>
                    <a:pt x="12" y="28"/>
                    <a:pt x="12" y="28"/>
                    <a:pt x="12" y="28"/>
                  </a:cubicBezTo>
                  <a:cubicBezTo>
                    <a:pt x="6" y="28"/>
                    <a:pt x="2" y="28"/>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7" y="43"/>
                    <a:pt x="4" y="43"/>
                    <a:pt x="3" y="43"/>
                  </a:cubicBezTo>
                  <a:cubicBezTo>
                    <a:pt x="3" y="49"/>
                    <a:pt x="3" y="49"/>
                    <a:pt x="3" y="49"/>
                  </a:cubicBezTo>
                  <a:cubicBezTo>
                    <a:pt x="4" y="49"/>
                    <a:pt x="8" y="49"/>
                    <a:pt x="14" y="49"/>
                  </a:cubicBezTo>
                  <a:cubicBezTo>
                    <a:pt x="49" y="49"/>
                    <a:pt x="49" y="49"/>
                    <a:pt x="49" y="49"/>
                  </a:cubicBezTo>
                  <a:cubicBezTo>
                    <a:pt x="49" y="59"/>
                    <a:pt x="49" y="59"/>
                    <a:pt x="49" y="59"/>
                  </a:cubicBezTo>
                  <a:cubicBezTo>
                    <a:pt x="10" y="59"/>
                    <a:pt x="10" y="59"/>
                    <a:pt x="10" y="59"/>
                  </a:cubicBezTo>
                  <a:cubicBezTo>
                    <a:pt x="5"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3" y="27"/>
                    <a:pt x="48" y="28"/>
                  </a:cubicBezTo>
                  <a:cubicBezTo>
                    <a:pt x="33" y="28"/>
                    <a:pt x="33" y="28"/>
                    <a:pt x="33" y="28"/>
                  </a:cubicBezTo>
                  <a:cubicBezTo>
                    <a:pt x="33" y="8"/>
                    <a:pt x="33" y="8"/>
                    <a:pt x="33" y="8"/>
                  </a:cubicBezTo>
                  <a:close/>
                  <a:moveTo>
                    <a:pt x="52" y="5"/>
                  </a:moveTo>
                  <a:cubicBezTo>
                    <a:pt x="58" y="9"/>
                    <a:pt x="58" y="9"/>
                    <a:pt x="58" y="9"/>
                  </a:cubicBezTo>
                  <a:cubicBezTo>
                    <a:pt x="54" y="15"/>
                    <a:pt x="51" y="20"/>
                    <a:pt x="47" y="24"/>
                  </a:cubicBezTo>
                  <a:cubicBezTo>
                    <a:pt x="46" y="23"/>
                    <a:pt x="44" y="22"/>
                    <a:pt x="41" y="21"/>
                  </a:cubicBezTo>
                  <a:cubicBezTo>
                    <a:pt x="45" y="17"/>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8"/>
                  </a:moveTo>
                  <a:cubicBezTo>
                    <a:pt x="116" y="11"/>
                    <a:pt x="113" y="6"/>
                    <a:pt x="110" y="3"/>
                  </a:cubicBezTo>
                  <a:cubicBezTo>
                    <a:pt x="103" y="6"/>
                    <a:pt x="103" y="6"/>
                    <a:pt x="103" y="6"/>
                  </a:cubicBezTo>
                  <a:cubicBezTo>
                    <a:pt x="108" y="12"/>
                    <a:pt x="111" y="17"/>
                    <a:pt x="113" y="22"/>
                  </a:cubicBezTo>
                  <a:cubicBezTo>
                    <a:pt x="121" y="18"/>
                    <a:pt x="121" y="18"/>
                    <a:pt x="121" y="18"/>
                  </a:cubicBezTo>
                  <a:close/>
                  <a:moveTo>
                    <a:pt x="97" y="21"/>
                  </a:moveTo>
                  <a:cubicBezTo>
                    <a:pt x="103" y="21"/>
                    <a:pt x="106" y="22"/>
                    <a:pt x="106" y="23"/>
                  </a:cubicBezTo>
                  <a:cubicBezTo>
                    <a:pt x="106" y="23"/>
                    <a:pt x="106" y="24"/>
                    <a:pt x="105" y="24"/>
                  </a:cubicBezTo>
                  <a:cubicBezTo>
                    <a:pt x="105" y="25"/>
                    <a:pt x="105" y="26"/>
                    <a:pt x="105" y="26"/>
                  </a:cubicBezTo>
                  <a:cubicBezTo>
                    <a:pt x="104" y="30"/>
                    <a:pt x="104" y="34"/>
                    <a:pt x="104" y="39"/>
                  </a:cubicBezTo>
                  <a:cubicBezTo>
                    <a:pt x="104" y="41"/>
                    <a:pt x="104" y="44"/>
                    <a:pt x="104" y="46"/>
                  </a:cubicBezTo>
                  <a:cubicBezTo>
                    <a:pt x="104" y="49"/>
                    <a:pt x="104" y="52"/>
                    <a:pt x="104" y="56"/>
                  </a:cubicBezTo>
                  <a:cubicBezTo>
                    <a:pt x="104" y="58"/>
                    <a:pt x="104" y="60"/>
                    <a:pt x="105" y="60"/>
                  </a:cubicBezTo>
                  <a:cubicBezTo>
                    <a:pt x="105" y="61"/>
                    <a:pt x="106" y="61"/>
                    <a:pt x="107" y="61"/>
                  </a:cubicBezTo>
                  <a:cubicBezTo>
                    <a:pt x="110" y="61"/>
                    <a:pt x="112" y="61"/>
                    <a:pt x="115" y="61"/>
                  </a:cubicBezTo>
                  <a:cubicBezTo>
                    <a:pt x="117" y="61"/>
                    <a:pt x="118" y="61"/>
                    <a:pt x="119" y="61"/>
                  </a:cubicBezTo>
                  <a:cubicBezTo>
                    <a:pt x="121" y="59"/>
                    <a:pt x="122" y="56"/>
                    <a:pt x="122" y="51"/>
                  </a:cubicBezTo>
                  <a:cubicBezTo>
                    <a:pt x="125" y="53"/>
                    <a:pt x="127" y="54"/>
                    <a:pt x="130" y="55"/>
                  </a:cubicBezTo>
                  <a:cubicBezTo>
                    <a:pt x="129" y="60"/>
                    <a:pt x="127" y="64"/>
                    <a:pt x="125" y="65"/>
                  </a:cubicBezTo>
                  <a:cubicBezTo>
                    <a:pt x="124" y="66"/>
                    <a:pt x="121" y="67"/>
                    <a:pt x="117" y="67"/>
                  </a:cubicBezTo>
                  <a:cubicBezTo>
                    <a:pt x="112" y="68"/>
                    <a:pt x="107" y="68"/>
                    <a:pt x="103" y="67"/>
                  </a:cubicBezTo>
                  <a:cubicBezTo>
                    <a:pt x="100" y="66"/>
                    <a:pt x="99" y="65"/>
                    <a:pt x="98" y="65"/>
                  </a:cubicBezTo>
                  <a:cubicBezTo>
                    <a:pt x="98" y="64"/>
                    <a:pt x="97" y="62"/>
                    <a:pt x="97" y="60"/>
                  </a:cubicBezTo>
                  <a:cubicBezTo>
                    <a:pt x="97" y="59"/>
                    <a:pt x="97" y="59"/>
                    <a:pt x="97" y="59"/>
                  </a:cubicBezTo>
                  <a:cubicBezTo>
                    <a:pt x="98" y="39"/>
                    <a:pt x="98" y="26"/>
                    <a:pt x="97" y="21"/>
                  </a:cubicBezTo>
                  <a:close/>
                  <a:moveTo>
                    <a:pt x="145" y="46"/>
                  </a:moveTo>
                  <a:cubicBezTo>
                    <a:pt x="142" y="40"/>
                    <a:pt x="138" y="33"/>
                    <a:pt x="132" y="25"/>
                  </a:cubicBezTo>
                  <a:cubicBezTo>
                    <a:pt x="125" y="28"/>
                    <a:pt x="125" y="28"/>
                    <a:pt x="125" y="28"/>
                  </a:cubicBezTo>
                  <a:cubicBezTo>
                    <a:pt x="131" y="37"/>
                    <a:pt x="135" y="45"/>
                    <a:pt x="137" y="50"/>
                  </a:cubicBezTo>
                  <a:cubicBezTo>
                    <a:pt x="145" y="46"/>
                    <a:pt x="145" y="46"/>
                    <a:pt x="145" y="46"/>
                  </a:cubicBezTo>
                  <a:close/>
                  <a:moveTo>
                    <a:pt x="83" y="25"/>
                  </a:moveTo>
                  <a:cubicBezTo>
                    <a:pt x="82" y="36"/>
                    <a:pt x="79" y="45"/>
                    <a:pt x="76" y="53"/>
                  </a:cubicBezTo>
                  <a:cubicBezTo>
                    <a:pt x="78" y="53"/>
                    <a:pt x="81" y="54"/>
                    <a:pt x="84" y="55"/>
                  </a:cubicBezTo>
                  <a:cubicBezTo>
                    <a:pt x="87" y="46"/>
                    <a:pt x="90" y="37"/>
                    <a:pt x="92" y="27"/>
                  </a:cubicBezTo>
                  <a:cubicBezTo>
                    <a:pt x="83" y="25"/>
                    <a:pt x="83" y="25"/>
                    <a:pt x="83" y="25"/>
                  </a:cubicBezTo>
                  <a:close/>
                  <a:moveTo>
                    <a:pt x="206" y="7"/>
                  </a:moveTo>
                  <a:cubicBezTo>
                    <a:pt x="206" y="6"/>
                    <a:pt x="206" y="4"/>
                    <a:pt x="207" y="2"/>
                  </a:cubicBezTo>
                  <a:cubicBezTo>
                    <a:pt x="207" y="2"/>
                    <a:pt x="207" y="1"/>
                    <a:pt x="207" y="1"/>
                  </a:cubicBezTo>
                  <a:cubicBezTo>
                    <a:pt x="207" y="1"/>
                    <a:pt x="206" y="0"/>
                    <a:pt x="202" y="0"/>
                  </a:cubicBezTo>
                  <a:cubicBezTo>
                    <a:pt x="201" y="0"/>
                    <a:pt x="200" y="0"/>
                    <a:pt x="199" y="0"/>
                  </a:cubicBezTo>
                  <a:cubicBezTo>
                    <a:pt x="199" y="0"/>
                    <a:pt x="199" y="0"/>
                    <a:pt x="199" y="1"/>
                  </a:cubicBezTo>
                  <a:cubicBezTo>
                    <a:pt x="200" y="3"/>
                    <a:pt x="200" y="5"/>
                    <a:pt x="200" y="7"/>
                  </a:cubicBezTo>
                  <a:cubicBezTo>
                    <a:pt x="185" y="7"/>
                    <a:pt x="185" y="7"/>
                    <a:pt x="185" y="7"/>
                  </a:cubicBezTo>
                  <a:cubicBezTo>
                    <a:pt x="184" y="6"/>
                    <a:pt x="185" y="4"/>
                    <a:pt x="185" y="2"/>
                  </a:cubicBezTo>
                  <a:cubicBezTo>
                    <a:pt x="185" y="2"/>
                    <a:pt x="186" y="1"/>
                    <a:pt x="186" y="1"/>
                  </a:cubicBezTo>
                  <a:cubicBezTo>
                    <a:pt x="185" y="0"/>
                    <a:pt x="183" y="0"/>
                    <a:pt x="178" y="0"/>
                  </a:cubicBezTo>
                  <a:cubicBezTo>
                    <a:pt x="178" y="0"/>
                    <a:pt x="178" y="0"/>
                    <a:pt x="178" y="0"/>
                  </a:cubicBezTo>
                  <a:cubicBezTo>
                    <a:pt x="178" y="2"/>
                    <a:pt x="179" y="4"/>
                    <a:pt x="179" y="7"/>
                  </a:cubicBezTo>
                  <a:cubicBezTo>
                    <a:pt x="167" y="7"/>
                    <a:pt x="167" y="7"/>
                    <a:pt x="167" y="7"/>
                  </a:cubicBezTo>
                  <a:cubicBezTo>
                    <a:pt x="165" y="7"/>
                    <a:pt x="162" y="7"/>
                    <a:pt x="159" y="7"/>
                  </a:cubicBezTo>
                  <a:cubicBezTo>
                    <a:pt x="159" y="13"/>
                    <a:pt x="159" y="13"/>
                    <a:pt x="159" y="13"/>
                  </a:cubicBezTo>
                  <a:cubicBezTo>
                    <a:pt x="161" y="12"/>
                    <a:pt x="164" y="12"/>
                    <a:pt x="167" y="12"/>
                  </a:cubicBezTo>
                  <a:cubicBezTo>
                    <a:pt x="179" y="12"/>
                    <a:pt x="179" y="12"/>
                    <a:pt x="179" y="12"/>
                  </a:cubicBezTo>
                  <a:cubicBezTo>
                    <a:pt x="179" y="15"/>
                    <a:pt x="178" y="17"/>
                    <a:pt x="178" y="18"/>
                  </a:cubicBezTo>
                  <a:cubicBezTo>
                    <a:pt x="185" y="18"/>
                    <a:pt x="185" y="18"/>
                    <a:pt x="185" y="18"/>
                  </a:cubicBezTo>
                  <a:cubicBezTo>
                    <a:pt x="185" y="18"/>
                    <a:pt x="185" y="18"/>
                    <a:pt x="185" y="18"/>
                  </a:cubicBezTo>
                  <a:cubicBezTo>
                    <a:pt x="185" y="17"/>
                    <a:pt x="185" y="15"/>
                    <a:pt x="185" y="12"/>
                  </a:cubicBezTo>
                  <a:cubicBezTo>
                    <a:pt x="200" y="12"/>
                    <a:pt x="200" y="12"/>
                    <a:pt x="200" y="12"/>
                  </a:cubicBezTo>
                  <a:cubicBezTo>
                    <a:pt x="200" y="15"/>
                    <a:pt x="200" y="17"/>
                    <a:pt x="199" y="18"/>
                  </a:cubicBezTo>
                  <a:cubicBezTo>
                    <a:pt x="206" y="18"/>
                    <a:pt x="206" y="18"/>
                    <a:pt x="206" y="18"/>
                  </a:cubicBezTo>
                  <a:cubicBezTo>
                    <a:pt x="206" y="17"/>
                    <a:pt x="206" y="15"/>
                    <a:pt x="206" y="12"/>
                  </a:cubicBezTo>
                  <a:cubicBezTo>
                    <a:pt x="216" y="12"/>
                    <a:pt x="216" y="12"/>
                    <a:pt x="216" y="12"/>
                  </a:cubicBezTo>
                  <a:cubicBezTo>
                    <a:pt x="219" y="12"/>
                    <a:pt x="223" y="12"/>
                    <a:pt x="227" y="13"/>
                  </a:cubicBezTo>
                  <a:cubicBezTo>
                    <a:pt x="227" y="7"/>
                    <a:pt x="227" y="7"/>
                    <a:pt x="227" y="7"/>
                  </a:cubicBezTo>
                  <a:cubicBezTo>
                    <a:pt x="224" y="7"/>
                    <a:pt x="220" y="7"/>
                    <a:pt x="216" y="7"/>
                  </a:cubicBezTo>
                  <a:cubicBezTo>
                    <a:pt x="206" y="7"/>
                    <a:pt x="206" y="7"/>
                    <a:pt x="206" y="7"/>
                  </a:cubicBezTo>
                  <a:close/>
                  <a:moveTo>
                    <a:pt x="195" y="21"/>
                  </a:moveTo>
                  <a:cubicBezTo>
                    <a:pt x="213" y="21"/>
                    <a:pt x="213" y="21"/>
                    <a:pt x="213" y="21"/>
                  </a:cubicBezTo>
                  <a:cubicBezTo>
                    <a:pt x="216" y="21"/>
                    <a:pt x="219" y="21"/>
                    <a:pt x="221" y="20"/>
                  </a:cubicBezTo>
                  <a:cubicBezTo>
                    <a:pt x="217" y="27"/>
                    <a:pt x="212" y="33"/>
                    <a:pt x="207" y="37"/>
                  </a:cubicBezTo>
                  <a:cubicBezTo>
                    <a:pt x="213" y="39"/>
                    <a:pt x="221" y="41"/>
                    <a:pt x="229" y="41"/>
                  </a:cubicBezTo>
                  <a:cubicBezTo>
                    <a:pt x="227" y="42"/>
                    <a:pt x="225" y="45"/>
                    <a:pt x="224" y="48"/>
                  </a:cubicBezTo>
                  <a:cubicBezTo>
                    <a:pt x="215" y="46"/>
                    <a:pt x="207" y="44"/>
                    <a:pt x="201" y="40"/>
                  </a:cubicBezTo>
                  <a:cubicBezTo>
                    <a:pt x="198" y="42"/>
                    <a:pt x="191" y="45"/>
                    <a:pt x="180" y="49"/>
                  </a:cubicBezTo>
                  <a:cubicBezTo>
                    <a:pt x="179" y="49"/>
                    <a:pt x="178" y="49"/>
                    <a:pt x="178" y="49"/>
                  </a:cubicBezTo>
                  <a:cubicBezTo>
                    <a:pt x="177" y="47"/>
                    <a:pt x="176" y="45"/>
                    <a:pt x="174" y="44"/>
                  </a:cubicBezTo>
                  <a:cubicBezTo>
                    <a:pt x="174" y="44"/>
                    <a:pt x="174" y="44"/>
                    <a:pt x="174" y="44"/>
                  </a:cubicBezTo>
                  <a:cubicBezTo>
                    <a:pt x="180" y="43"/>
                    <a:pt x="188" y="41"/>
                    <a:pt x="196" y="37"/>
                  </a:cubicBezTo>
                  <a:cubicBezTo>
                    <a:pt x="194" y="35"/>
                    <a:pt x="191" y="33"/>
                    <a:pt x="189" y="29"/>
                  </a:cubicBezTo>
                  <a:cubicBezTo>
                    <a:pt x="188" y="30"/>
                    <a:pt x="187" y="31"/>
                    <a:pt x="186" y="32"/>
                  </a:cubicBezTo>
                  <a:cubicBezTo>
                    <a:pt x="185" y="35"/>
                    <a:pt x="183" y="36"/>
                    <a:pt x="182" y="37"/>
                  </a:cubicBezTo>
                  <a:cubicBezTo>
                    <a:pt x="180" y="36"/>
                    <a:pt x="179" y="35"/>
                    <a:pt x="177" y="35"/>
                  </a:cubicBezTo>
                  <a:cubicBezTo>
                    <a:pt x="176" y="35"/>
                    <a:pt x="176" y="35"/>
                    <a:pt x="176" y="35"/>
                  </a:cubicBezTo>
                  <a:cubicBezTo>
                    <a:pt x="182" y="31"/>
                    <a:pt x="187" y="24"/>
                    <a:pt x="191" y="15"/>
                  </a:cubicBezTo>
                  <a:cubicBezTo>
                    <a:pt x="191" y="15"/>
                    <a:pt x="192" y="15"/>
                    <a:pt x="192" y="15"/>
                  </a:cubicBezTo>
                  <a:cubicBezTo>
                    <a:pt x="196" y="16"/>
                    <a:pt x="198" y="17"/>
                    <a:pt x="198" y="18"/>
                  </a:cubicBezTo>
                  <a:cubicBezTo>
                    <a:pt x="198" y="18"/>
                    <a:pt x="198" y="18"/>
                    <a:pt x="197" y="19"/>
                  </a:cubicBezTo>
                  <a:cubicBezTo>
                    <a:pt x="196" y="20"/>
                    <a:pt x="195" y="20"/>
                    <a:pt x="195" y="21"/>
                  </a:cubicBezTo>
                  <a:close/>
                  <a:moveTo>
                    <a:pt x="178" y="24"/>
                  </a:moveTo>
                  <a:cubicBezTo>
                    <a:pt x="174" y="29"/>
                    <a:pt x="174" y="29"/>
                    <a:pt x="174" y="29"/>
                  </a:cubicBezTo>
                  <a:cubicBezTo>
                    <a:pt x="170" y="26"/>
                    <a:pt x="166" y="23"/>
                    <a:pt x="163" y="21"/>
                  </a:cubicBezTo>
                  <a:cubicBezTo>
                    <a:pt x="166" y="16"/>
                    <a:pt x="166" y="16"/>
                    <a:pt x="166" y="16"/>
                  </a:cubicBezTo>
                  <a:cubicBezTo>
                    <a:pt x="169" y="18"/>
                    <a:pt x="173" y="20"/>
                    <a:pt x="178" y="24"/>
                  </a:cubicBezTo>
                  <a:close/>
                  <a:moveTo>
                    <a:pt x="211" y="26"/>
                  </a:moveTo>
                  <a:cubicBezTo>
                    <a:pt x="192" y="26"/>
                    <a:pt x="192" y="26"/>
                    <a:pt x="192" y="26"/>
                  </a:cubicBezTo>
                  <a:cubicBezTo>
                    <a:pt x="196" y="31"/>
                    <a:pt x="199" y="34"/>
                    <a:pt x="201" y="34"/>
                  </a:cubicBezTo>
                  <a:cubicBezTo>
                    <a:pt x="205" y="32"/>
                    <a:pt x="208" y="29"/>
                    <a:pt x="211" y="26"/>
                  </a:cubicBezTo>
                  <a:close/>
                  <a:moveTo>
                    <a:pt x="173" y="36"/>
                  </a:moveTo>
                  <a:cubicBezTo>
                    <a:pt x="172" y="36"/>
                    <a:pt x="172" y="35"/>
                    <a:pt x="170" y="34"/>
                  </a:cubicBezTo>
                  <a:cubicBezTo>
                    <a:pt x="166" y="32"/>
                    <a:pt x="163" y="31"/>
                    <a:pt x="162" y="30"/>
                  </a:cubicBezTo>
                  <a:cubicBezTo>
                    <a:pt x="158" y="35"/>
                    <a:pt x="158" y="35"/>
                    <a:pt x="158" y="35"/>
                  </a:cubicBezTo>
                  <a:cubicBezTo>
                    <a:pt x="162" y="36"/>
                    <a:pt x="166" y="39"/>
                    <a:pt x="169" y="41"/>
                  </a:cubicBezTo>
                  <a:cubicBezTo>
                    <a:pt x="173" y="36"/>
                    <a:pt x="173" y="36"/>
                    <a:pt x="173" y="36"/>
                  </a:cubicBezTo>
                  <a:close/>
                  <a:moveTo>
                    <a:pt x="169" y="45"/>
                  </a:moveTo>
                  <a:cubicBezTo>
                    <a:pt x="167" y="54"/>
                    <a:pt x="164" y="61"/>
                    <a:pt x="160" y="65"/>
                  </a:cubicBezTo>
                  <a:cubicBezTo>
                    <a:pt x="167" y="69"/>
                    <a:pt x="167" y="69"/>
                    <a:pt x="167" y="69"/>
                  </a:cubicBezTo>
                  <a:cubicBezTo>
                    <a:pt x="168" y="66"/>
                    <a:pt x="171" y="59"/>
                    <a:pt x="175" y="49"/>
                  </a:cubicBezTo>
                  <a:cubicBezTo>
                    <a:pt x="169" y="45"/>
                    <a:pt x="169" y="45"/>
                    <a:pt x="169" y="45"/>
                  </a:cubicBezTo>
                  <a:close/>
                  <a:moveTo>
                    <a:pt x="190" y="52"/>
                  </a:moveTo>
                  <a:cubicBezTo>
                    <a:pt x="212" y="52"/>
                    <a:pt x="212" y="52"/>
                    <a:pt x="212" y="52"/>
                  </a:cubicBezTo>
                  <a:cubicBezTo>
                    <a:pt x="212" y="61"/>
                    <a:pt x="212" y="61"/>
                    <a:pt x="212" y="61"/>
                  </a:cubicBezTo>
                  <a:cubicBezTo>
                    <a:pt x="190" y="61"/>
                    <a:pt x="190" y="61"/>
                    <a:pt x="190" y="61"/>
                  </a:cubicBezTo>
                  <a:cubicBezTo>
                    <a:pt x="190" y="52"/>
                    <a:pt x="190" y="52"/>
                    <a:pt x="190" y="52"/>
                  </a:cubicBezTo>
                  <a:close/>
                  <a:moveTo>
                    <a:pt x="184" y="48"/>
                  </a:moveTo>
                  <a:cubicBezTo>
                    <a:pt x="184" y="48"/>
                    <a:pt x="185" y="50"/>
                    <a:pt x="185" y="54"/>
                  </a:cubicBezTo>
                  <a:cubicBezTo>
                    <a:pt x="185" y="63"/>
                    <a:pt x="185" y="63"/>
                    <a:pt x="185" y="63"/>
                  </a:cubicBezTo>
                  <a:cubicBezTo>
                    <a:pt x="185" y="67"/>
                    <a:pt x="184" y="69"/>
                    <a:pt x="184" y="70"/>
                  </a:cubicBezTo>
                  <a:cubicBezTo>
                    <a:pt x="191" y="70"/>
                    <a:pt x="191" y="70"/>
                    <a:pt x="191" y="70"/>
                  </a:cubicBezTo>
                  <a:cubicBezTo>
                    <a:pt x="190" y="68"/>
                    <a:pt x="190" y="67"/>
                    <a:pt x="190" y="65"/>
                  </a:cubicBezTo>
                  <a:cubicBezTo>
                    <a:pt x="212" y="65"/>
                    <a:pt x="212" y="65"/>
                    <a:pt x="212" y="65"/>
                  </a:cubicBezTo>
                  <a:cubicBezTo>
                    <a:pt x="212" y="69"/>
                    <a:pt x="212" y="70"/>
                    <a:pt x="212" y="70"/>
                  </a:cubicBezTo>
                  <a:cubicBezTo>
                    <a:pt x="218" y="70"/>
                    <a:pt x="218" y="70"/>
                    <a:pt x="218" y="70"/>
                  </a:cubicBezTo>
                  <a:cubicBezTo>
                    <a:pt x="218" y="70"/>
                    <a:pt x="218" y="67"/>
                    <a:pt x="218" y="62"/>
                  </a:cubicBezTo>
                  <a:cubicBezTo>
                    <a:pt x="218" y="55"/>
                    <a:pt x="218" y="55"/>
                    <a:pt x="218" y="55"/>
                  </a:cubicBezTo>
                  <a:cubicBezTo>
                    <a:pt x="218" y="47"/>
                    <a:pt x="218" y="47"/>
                    <a:pt x="218" y="47"/>
                  </a:cubicBezTo>
                  <a:cubicBezTo>
                    <a:pt x="211" y="48"/>
                    <a:pt x="211" y="48"/>
                    <a:pt x="211" y="48"/>
                  </a:cubicBezTo>
                  <a:cubicBezTo>
                    <a:pt x="191" y="48"/>
                    <a:pt x="191" y="48"/>
                    <a:pt x="191" y="48"/>
                  </a:cubicBezTo>
                  <a:cubicBezTo>
                    <a:pt x="184" y="48"/>
                    <a:pt x="184" y="48"/>
                    <a:pt x="184" y="48"/>
                  </a:cubicBezTo>
                  <a:close/>
                  <a:moveTo>
                    <a:pt x="260" y="7"/>
                  </a:moveTo>
                  <a:cubicBezTo>
                    <a:pt x="260" y="6"/>
                    <a:pt x="261" y="4"/>
                    <a:pt x="262" y="3"/>
                  </a:cubicBezTo>
                  <a:cubicBezTo>
                    <a:pt x="262" y="3"/>
                    <a:pt x="262" y="2"/>
                    <a:pt x="262" y="2"/>
                  </a:cubicBezTo>
                  <a:cubicBezTo>
                    <a:pt x="262" y="2"/>
                    <a:pt x="259" y="1"/>
                    <a:pt x="255" y="1"/>
                  </a:cubicBezTo>
                  <a:cubicBezTo>
                    <a:pt x="255" y="3"/>
                    <a:pt x="255" y="5"/>
                    <a:pt x="255" y="9"/>
                  </a:cubicBezTo>
                  <a:cubicBezTo>
                    <a:pt x="255" y="19"/>
                    <a:pt x="255" y="19"/>
                    <a:pt x="255" y="19"/>
                  </a:cubicBezTo>
                  <a:cubicBezTo>
                    <a:pt x="249" y="19"/>
                    <a:pt x="249" y="19"/>
                    <a:pt x="249" y="19"/>
                  </a:cubicBezTo>
                  <a:cubicBezTo>
                    <a:pt x="250" y="16"/>
                    <a:pt x="251" y="14"/>
                    <a:pt x="251" y="12"/>
                  </a:cubicBezTo>
                  <a:cubicBezTo>
                    <a:pt x="252" y="12"/>
                    <a:pt x="252" y="12"/>
                    <a:pt x="252" y="12"/>
                  </a:cubicBezTo>
                  <a:cubicBezTo>
                    <a:pt x="251" y="11"/>
                    <a:pt x="248" y="10"/>
                    <a:pt x="244" y="10"/>
                  </a:cubicBezTo>
                  <a:cubicBezTo>
                    <a:pt x="244" y="18"/>
                    <a:pt x="242" y="26"/>
                    <a:pt x="240" y="35"/>
                  </a:cubicBezTo>
                  <a:cubicBezTo>
                    <a:pt x="242" y="34"/>
                    <a:pt x="244" y="35"/>
                    <a:pt x="246" y="35"/>
                  </a:cubicBezTo>
                  <a:cubicBezTo>
                    <a:pt x="246" y="35"/>
                    <a:pt x="247" y="33"/>
                    <a:pt x="247" y="31"/>
                  </a:cubicBezTo>
                  <a:cubicBezTo>
                    <a:pt x="247" y="28"/>
                    <a:pt x="248" y="25"/>
                    <a:pt x="248" y="23"/>
                  </a:cubicBezTo>
                  <a:cubicBezTo>
                    <a:pt x="255" y="23"/>
                    <a:pt x="255" y="23"/>
                    <a:pt x="255" y="23"/>
                  </a:cubicBezTo>
                  <a:cubicBezTo>
                    <a:pt x="255" y="40"/>
                    <a:pt x="255" y="40"/>
                    <a:pt x="255" y="40"/>
                  </a:cubicBezTo>
                  <a:cubicBezTo>
                    <a:pt x="239" y="46"/>
                    <a:pt x="239" y="46"/>
                    <a:pt x="239" y="46"/>
                  </a:cubicBezTo>
                  <a:cubicBezTo>
                    <a:pt x="243" y="52"/>
                    <a:pt x="243" y="52"/>
                    <a:pt x="243" y="52"/>
                  </a:cubicBezTo>
                  <a:cubicBezTo>
                    <a:pt x="255" y="46"/>
                    <a:pt x="255" y="46"/>
                    <a:pt x="255" y="46"/>
                  </a:cubicBezTo>
                  <a:cubicBezTo>
                    <a:pt x="255" y="59"/>
                    <a:pt x="255" y="59"/>
                    <a:pt x="255" y="59"/>
                  </a:cubicBezTo>
                  <a:cubicBezTo>
                    <a:pt x="255" y="62"/>
                    <a:pt x="255" y="65"/>
                    <a:pt x="254" y="68"/>
                  </a:cubicBezTo>
                  <a:cubicBezTo>
                    <a:pt x="254" y="69"/>
                    <a:pt x="254" y="69"/>
                    <a:pt x="254" y="69"/>
                  </a:cubicBezTo>
                  <a:cubicBezTo>
                    <a:pt x="261" y="69"/>
                    <a:pt x="261" y="69"/>
                    <a:pt x="261" y="69"/>
                  </a:cubicBezTo>
                  <a:cubicBezTo>
                    <a:pt x="261" y="69"/>
                    <a:pt x="261" y="69"/>
                    <a:pt x="261" y="68"/>
                  </a:cubicBezTo>
                  <a:cubicBezTo>
                    <a:pt x="261" y="66"/>
                    <a:pt x="260" y="63"/>
                    <a:pt x="260" y="59"/>
                  </a:cubicBezTo>
                  <a:cubicBezTo>
                    <a:pt x="260" y="44"/>
                    <a:pt x="260" y="44"/>
                    <a:pt x="260" y="44"/>
                  </a:cubicBezTo>
                  <a:cubicBezTo>
                    <a:pt x="270" y="39"/>
                    <a:pt x="270" y="39"/>
                    <a:pt x="270" y="39"/>
                  </a:cubicBezTo>
                  <a:cubicBezTo>
                    <a:pt x="269" y="34"/>
                    <a:pt x="269" y="34"/>
                    <a:pt x="269" y="34"/>
                  </a:cubicBezTo>
                  <a:cubicBezTo>
                    <a:pt x="260" y="37"/>
                    <a:pt x="260" y="37"/>
                    <a:pt x="260" y="37"/>
                  </a:cubicBezTo>
                  <a:cubicBezTo>
                    <a:pt x="260" y="23"/>
                    <a:pt x="260" y="23"/>
                    <a:pt x="260" y="23"/>
                  </a:cubicBezTo>
                  <a:cubicBezTo>
                    <a:pt x="262" y="23"/>
                    <a:pt x="264" y="23"/>
                    <a:pt x="266" y="24"/>
                  </a:cubicBezTo>
                  <a:cubicBezTo>
                    <a:pt x="266" y="24"/>
                    <a:pt x="266" y="24"/>
                    <a:pt x="266" y="24"/>
                  </a:cubicBezTo>
                  <a:cubicBezTo>
                    <a:pt x="266" y="18"/>
                    <a:pt x="266" y="18"/>
                    <a:pt x="266" y="18"/>
                  </a:cubicBezTo>
                  <a:cubicBezTo>
                    <a:pt x="266" y="18"/>
                    <a:pt x="266" y="18"/>
                    <a:pt x="266" y="18"/>
                  </a:cubicBezTo>
                  <a:cubicBezTo>
                    <a:pt x="264" y="18"/>
                    <a:pt x="262" y="19"/>
                    <a:pt x="260" y="19"/>
                  </a:cubicBezTo>
                  <a:cubicBezTo>
                    <a:pt x="260" y="7"/>
                    <a:pt x="260" y="7"/>
                    <a:pt x="260" y="7"/>
                  </a:cubicBezTo>
                  <a:close/>
                  <a:moveTo>
                    <a:pt x="278" y="15"/>
                  </a:moveTo>
                  <a:cubicBezTo>
                    <a:pt x="296" y="15"/>
                    <a:pt x="296" y="15"/>
                    <a:pt x="296" y="15"/>
                  </a:cubicBezTo>
                  <a:cubicBezTo>
                    <a:pt x="301" y="15"/>
                    <a:pt x="305" y="15"/>
                    <a:pt x="307" y="14"/>
                  </a:cubicBezTo>
                  <a:cubicBezTo>
                    <a:pt x="306" y="42"/>
                    <a:pt x="303" y="58"/>
                    <a:pt x="301" y="63"/>
                  </a:cubicBezTo>
                  <a:cubicBezTo>
                    <a:pt x="299" y="65"/>
                    <a:pt x="295" y="67"/>
                    <a:pt x="288" y="67"/>
                  </a:cubicBezTo>
                  <a:cubicBezTo>
                    <a:pt x="288" y="64"/>
                    <a:pt x="287" y="62"/>
                    <a:pt x="285" y="59"/>
                  </a:cubicBezTo>
                  <a:cubicBezTo>
                    <a:pt x="291" y="60"/>
                    <a:pt x="294" y="60"/>
                    <a:pt x="295" y="59"/>
                  </a:cubicBezTo>
                  <a:cubicBezTo>
                    <a:pt x="297" y="59"/>
                    <a:pt x="299" y="47"/>
                    <a:pt x="301" y="20"/>
                  </a:cubicBezTo>
                  <a:cubicBezTo>
                    <a:pt x="296" y="20"/>
                    <a:pt x="296" y="20"/>
                    <a:pt x="296" y="20"/>
                  </a:cubicBezTo>
                  <a:cubicBezTo>
                    <a:pt x="293" y="44"/>
                    <a:pt x="286" y="60"/>
                    <a:pt x="272" y="66"/>
                  </a:cubicBezTo>
                  <a:cubicBezTo>
                    <a:pt x="271" y="65"/>
                    <a:pt x="269" y="64"/>
                    <a:pt x="265" y="62"/>
                  </a:cubicBezTo>
                  <a:cubicBezTo>
                    <a:pt x="279" y="58"/>
                    <a:pt x="288" y="44"/>
                    <a:pt x="290" y="20"/>
                  </a:cubicBezTo>
                  <a:cubicBezTo>
                    <a:pt x="286" y="20"/>
                    <a:pt x="286" y="20"/>
                    <a:pt x="286" y="20"/>
                  </a:cubicBezTo>
                  <a:cubicBezTo>
                    <a:pt x="283" y="35"/>
                    <a:pt x="278" y="46"/>
                    <a:pt x="271" y="53"/>
                  </a:cubicBezTo>
                  <a:cubicBezTo>
                    <a:pt x="270" y="52"/>
                    <a:pt x="268" y="51"/>
                    <a:pt x="264" y="50"/>
                  </a:cubicBezTo>
                  <a:cubicBezTo>
                    <a:pt x="272" y="45"/>
                    <a:pt x="277" y="35"/>
                    <a:pt x="280" y="20"/>
                  </a:cubicBezTo>
                  <a:cubicBezTo>
                    <a:pt x="276" y="20"/>
                    <a:pt x="276" y="20"/>
                    <a:pt x="276" y="20"/>
                  </a:cubicBezTo>
                  <a:cubicBezTo>
                    <a:pt x="276" y="20"/>
                    <a:pt x="275" y="21"/>
                    <a:pt x="274" y="23"/>
                  </a:cubicBezTo>
                  <a:cubicBezTo>
                    <a:pt x="272" y="27"/>
                    <a:pt x="270" y="30"/>
                    <a:pt x="270" y="31"/>
                  </a:cubicBezTo>
                  <a:cubicBezTo>
                    <a:pt x="269" y="30"/>
                    <a:pt x="267" y="29"/>
                    <a:pt x="264" y="28"/>
                  </a:cubicBezTo>
                  <a:cubicBezTo>
                    <a:pt x="269" y="21"/>
                    <a:pt x="274" y="12"/>
                    <a:pt x="277" y="1"/>
                  </a:cubicBezTo>
                  <a:cubicBezTo>
                    <a:pt x="282" y="2"/>
                    <a:pt x="284" y="3"/>
                    <a:pt x="286" y="4"/>
                  </a:cubicBezTo>
                  <a:cubicBezTo>
                    <a:pt x="286" y="4"/>
                    <a:pt x="285" y="4"/>
                    <a:pt x="285" y="5"/>
                  </a:cubicBezTo>
                  <a:cubicBezTo>
                    <a:pt x="283" y="7"/>
                    <a:pt x="281"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8" name="Freeform 41"/>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9" name="Freeform 43"/>
            <p:cNvSpPr>
              <a:spLocks noEditPoints="1"/>
            </p:cNvSpPr>
            <p:nvPr/>
          </p:nvSpPr>
          <p:spPr bwMode="auto">
            <a:xfrm>
              <a:off x="4725" y="465"/>
              <a:ext cx="1283" cy="1142"/>
            </a:xfrm>
            <a:custGeom>
              <a:avLst/>
              <a:gdLst>
                <a:gd name="T0" fmla="*/ 183 w 1283"/>
                <a:gd name="T1" fmla="*/ 997 h 1142"/>
                <a:gd name="T2" fmla="*/ 652 w 1283"/>
                <a:gd name="T3" fmla="*/ 193 h 1142"/>
                <a:gd name="T4" fmla="*/ 1116 w 1283"/>
                <a:gd name="T5" fmla="*/ 997 h 1142"/>
                <a:gd name="T6" fmla="*/ 183 w 1283"/>
                <a:gd name="T7" fmla="*/ 997 h 1142"/>
                <a:gd name="T8" fmla="*/ 183 w 1283"/>
                <a:gd name="T9" fmla="*/ 997 h 1142"/>
                <a:gd name="T10" fmla="*/ 183 w 1283"/>
                <a:gd name="T11" fmla="*/ 997 h 1142"/>
                <a:gd name="T12" fmla="*/ 81 w 1283"/>
                <a:gd name="T13" fmla="*/ 1139 h 1142"/>
                <a:gd name="T14" fmla="*/ 1202 w 1283"/>
                <a:gd name="T15" fmla="*/ 1142 h 1142"/>
                <a:gd name="T16" fmla="*/ 1210 w 1283"/>
                <a:gd name="T17" fmla="*/ 1142 h 1142"/>
                <a:gd name="T18" fmla="*/ 1218 w 1283"/>
                <a:gd name="T19" fmla="*/ 1139 h 1142"/>
                <a:gd name="T20" fmla="*/ 1226 w 1283"/>
                <a:gd name="T21" fmla="*/ 1137 h 1142"/>
                <a:gd name="T22" fmla="*/ 1234 w 1283"/>
                <a:gd name="T23" fmla="*/ 1137 h 1142"/>
                <a:gd name="T24" fmla="*/ 1242 w 1283"/>
                <a:gd name="T25" fmla="*/ 1131 h 1142"/>
                <a:gd name="T26" fmla="*/ 1248 w 1283"/>
                <a:gd name="T27" fmla="*/ 1129 h 1142"/>
                <a:gd name="T28" fmla="*/ 1253 w 1283"/>
                <a:gd name="T29" fmla="*/ 1123 h 1142"/>
                <a:gd name="T30" fmla="*/ 1258 w 1283"/>
                <a:gd name="T31" fmla="*/ 1121 h 1142"/>
                <a:gd name="T32" fmla="*/ 1261 w 1283"/>
                <a:gd name="T33" fmla="*/ 1115 h 1142"/>
                <a:gd name="T34" fmla="*/ 1266 w 1283"/>
                <a:gd name="T35" fmla="*/ 1110 h 1142"/>
                <a:gd name="T36" fmla="*/ 1274 w 1283"/>
                <a:gd name="T37" fmla="*/ 1094 h 1142"/>
                <a:gd name="T38" fmla="*/ 1277 w 1283"/>
                <a:gd name="T39" fmla="*/ 1088 h 1142"/>
                <a:gd name="T40" fmla="*/ 1280 w 1283"/>
                <a:gd name="T41" fmla="*/ 1078 h 1142"/>
                <a:gd name="T42" fmla="*/ 1283 w 1283"/>
                <a:gd name="T43" fmla="*/ 1070 h 1142"/>
                <a:gd name="T44" fmla="*/ 1283 w 1283"/>
                <a:gd name="T45" fmla="*/ 1064 h 1142"/>
                <a:gd name="T46" fmla="*/ 1283 w 1283"/>
                <a:gd name="T47" fmla="*/ 1054 h 1142"/>
                <a:gd name="T48" fmla="*/ 1280 w 1283"/>
                <a:gd name="T49" fmla="*/ 1046 h 1142"/>
                <a:gd name="T50" fmla="*/ 1277 w 1283"/>
                <a:gd name="T51" fmla="*/ 1035 h 1142"/>
                <a:gd name="T52" fmla="*/ 1269 w 1283"/>
                <a:gd name="T53" fmla="*/ 1016 h 1142"/>
                <a:gd name="T54" fmla="*/ 1245 w 1283"/>
                <a:gd name="T55" fmla="*/ 979 h 1142"/>
                <a:gd name="T56" fmla="*/ 714 w 1283"/>
                <a:gd name="T57" fmla="*/ 37 h 1142"/>
                <a:gd name="T58" fmla="*/ 700 w 1283"/>
                <a:gd name="T59" fmla="*/ 21 h 1142"/>
                <a:gd name="T60" fmla="*/ 695 w 1283"/>
                <a:gd name="T61" fmla="*/ 16 h 1142"/>
                <a:gd name="T62" fmla="*/ 687 w 1283"/>
                <a:gd name="T63" fmla="*/ 11 h 1142"/>
                <a:gd name="T64" fmla="*/ 682 w 1283"/>
                <a:gd name="T65" fmla="*/ 5 h 1142"/>
                <a:gd name="T66" fmla="*/ 676 w 1283"/>
                <a:gd name="T67" fmla="*/ 3 h 1142"/>
                <a:gd name="T68" fmla="*/ 671 w 1283"/>
                <a:gd name="T69" fmla="*/ 3 h 1142"/>
                <a:gd name="T70" fmla="*/ 663 w 1283"/>
                <a:gd name="T71" fmla="*/ 0 h 1142"/>
                <a:gd name="T72" fmla="*/ 657 w 1283"/>
                <a:gd name="T73" fmla="*/ 0 h 1142"/>
                <a:gd name="T74" fmla="*/ 655 w 1283"/>
                <a:gd name="T75" fmla="*/ 0 h 1142"/>
                <a:gd name="T76" fmla="*/ 652 w 1283"/>
                <a:gd name="T77" fmla="*/ 0 h 1142"/>
                <a:gd name="T78" fmla="*/ 649 w 1283"/>
                <a:gd name="T79" fmla="*/ 0 h 1142"/>
                <a:gd name="T80" fmla="*/ 641 w 1283"/>
                <a:gd name="T81" fmla="*/ 3 h 1142"/>
                <a:gd name="T82" fmla="*/ 633 w 1283"/>
                <a:gd name="T83" fmla="*/ 5 h 1142"/>
                <a:gd name="T84" fmla="*/ 625 w 1283"/>
                <a:gd name="T85" fmla="*/ 8 h 1142"/>
                <a:gd name="T86" fmla="*/ 617 w 1283"/>
                <a:gd name="T87" fmla="*/ 13 h 1142"/>
                <a:gd name="T88" fmla="*/ 612 w 1283"/>
                <a:gd name="T89" fmla="*/ 19 h 1142"/>
                <a:gd name="T90" fmla="*/ 6 w 1283"/>
                <a:gd name="T91" fmla="*/ 1032 h 1142"/>
                <a:gd name="T92" fmla="*/ 0 w 1283"/>
                <a:gd name="T93" fmla="*/ 1062 h 1142"/>
                <a:gd name="T94" fmla="*/ 0 w 1283"/>
                <a:gd name="T95" fmla="*/ 1072 h 1142"/>
                <a:gd name="T96" fmla="*/ 3 w 1283"/>
                <a:gd name="T97" fmla="*/ 1083 h 1142"/>
                <a:gd name="T98" fmla="*/ 6 w 1283"/>
                <a:gd name="T99" fmla="*/ 1091 h 1142"/>
                <a:gd name="T100" fmla="*/ 8 w 1283"/>
                <a:gd name="T101" fmla="*/ 1096 h 1142"/>
                <a:gd name="T102" fmla="*/ 14 w 1283"/>
                <a:gd name="T103" fmla="*/ 1102 h 1142"/>
                <a:gd name="T104" fmla="*/ 16 w 1283"/>
                <a:gd name="T105" fmla="*/ 1107 h 1142"/>
                <a:gd name="T106" fmla="*/ 22 w 1283"/>
                <a:gd name="T107" fmla="*/ 1113 h 1142"/>
                <a:gd name="T108" fmla="*/ 24 w 1283"/>
                <a:gd name="T109" fmla="*/ 1118 h 1142"/>
                <a:gd name="T110" fmla="*/ 30 w 1283"/>
                <a:gd name="T111" fmla="*/ 1121 h 1142"/>
                <a:gd name="T112" fmla="*/ 38 w 1283"/>
                <a:gd name="T113" fmla="*/ 1126 h 1142"/>
                <a:gd name="T114" fmla="*/ 46 w 1283"/>
                <a:gd name="T115" fmla="*/ 1129 h 1142"/>
                <a:gd name="T116" fmla="*/ 57 w 1283"/>
                <a:gd name="T117" fmla="*/ 1134 h 1142"/>
                <a:gd name="T118" fmla="*/ 81 w 1283"/>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3" h="1142">
                  <a:moveTo>
                    <a:pt x="183" y="997"/>
                  </a:moveTo>
                  <a:lnTo>
                    <a:pt x="652" y="193"/>
                  </a:lnTo>
                  <a:lnTo>
                    <a:pt x="1116" y="997"/>
                  </a:lnTo>
                  <a:lnTo>
                    <a:pt x="183" y="997"/>
                  </a:lnTo>
                  <a:lnTo>
                    <a:pt x="183" y="997"/>
                  </a:lnTo>
                  <a:lnTo>
                    <a:pt x="183" y="997"/>
                  </a:lnTo>
                  <a:close/>
                  <a:moveTo>
                    <a:pt x="81" y="1139"/>
                  </a:moveTo>
                  <a:lnTo>
                    <a:pt x="1202" y="1142"/>
                  </a:lnTo>
                  <a:lnTo>
                    <a:pt x="1210" y="1142"/>
                  </a:lnTo>
                  <a:lnTo>
                    <a:pt x="1218" y="1139"/>
                  </a:lnTo>
                  <a:lnTo>
                    <a:pt x="1226" y="1137"/>
                  </a:lnTo>
                  <a:lnTo>
                    <a:pt x="1234" y="1137"/>
                  </a:lnTo>
                  <a:lnTo>
                    <a:pt x="1242" y="1131"/>
                  </a:lnTo>
                  <a:lnTo>
                    <a:pt x="1248" y="1129"/>
                  </a:lnTo>
                  <a:lnTo>
                    <a:pt x="1253" y="1123"/>
                  </a:lnTo>
                  <a:lnTo>
                    <a:pt x="1258" y="1121"/>
                  </a:lnTo>
                  <a:lnTo>
                    <a:pt x="1261" y="1115"/>
                  </a:lnTo>
                  <a:lnTo>
                    <a:pt x="1266" y="1110"/>
                  </a:lnTo>
                  <a:lnTo>
                    <a:pt x="1274" y="1094"/>
                  </a:lnTo>
                  <a:lnTo>
                    <a:pt x="1277" y="1088"/>
                  </a:lnTo>
                  <a:lnTo>
                    <a:pt x="1280" y="1078"/>
                  </a:lnTo>
                  <a:lnTo>
                    <a:pt x="1283" y="1070"/>
                  </a:lnTo>
                  <a:lnTo>
                    <a:pt x="1283" y="1064"/>
                  </a:lnTo>
                  <a:lnTo>
                    <a:pt x="1283" y="1054"/>
                  </a:lnTo>
                  <a:lnTo>
                    <a:pt x="1280" y="1046"/>
                  </a:lnTo>
                  <a:lnTo>
                    <a:pt x="1277" y="1035"/>
                  </a:lnTo>
                  <a:lnTo>
                    <a:pt x="1269" y="1016"/>
                  </a:lnTo>
                  <a:lnTo>
                    <a:pt x="1245" y="979"/>
                  </a:lnTo>
                  <a:lnTo>
                    <a:pt x="714" y="37"/>
                  </a:lnTo>
                  <a:lnTo>
                    <a:pt x="700" y="21"/>
                  </a:lnTo>
                  <a:lnTo>
                    <a:pt x="695" y="16"/>
                  </a:lnTo>
                  <a:lnTo>
                    <a:pt x="687" y="11"/>
                  </a:lnTo>
                  <a:lnTo>
                    <a:pt x="682" y="5"/>
                  </a:lnTo>
                  <a:lnTo>
                    <a:pt x="676" y="3"/>
                  </a:lnTo>
                  <a:lnTo>
                    <a:pt x="671" y="3"/>
                  </a:lnTo>
                  <a:lnTo>
                    <a:pt x="663" y="0"/>
                  </a:lnTo>
                  <a:lnTo>
                    <a:pt x="657" y="0"/>
                  </a:lnTo>
                  <a:lnTo>
                    <a:pt x="655" y="0"/>
                  </a:lnTo>
                  <a:lnTo>
                    <a:pt x="652" y="0"/>
                  </a:lnTo>
                  <a:lnTo>
                    <a:pt x="649" y="0"/>
                  </a:lnTo>
                  <a:lnTo>
                    <a:pt x="641" y="3"/>
                  </a:lnTo>
                  <a:lnTo>
                    <a:pt x="633" y="5"/>
                  </a:lnTo>
                  <a:lnTo>
                    <a:pt x="625" y="8"/>
                  </a:lnTo>
                  <a:lnTo>
                    <a:pt x="617" y="13"/>
                  </a:lnTo>
                  <a:lnTo>
                    <a:pt x="612" y="19"/>
                  </a:lnTo>
                  <a:lnTo>
                    <a:pt x="6" y="1032"/>
                  </a:lnTo>
                  <a:lnTo>
                    <a:pt x="0" y="1062"/>
                  </a:lnTo>
                  <a:lnTo>
                    <a:pt x="0" y="1072"/>
                  </a:lnTo>
                  <a:lnTo>
                    <a:pt x="3" y="1083"/>
                  </a:lnTo>
                  <a:lnTo>
                    <a:pt x="6" y="1091"/>
                  </a:lnTo>
                  <a:lnTo>
                    <a:pt x="8" y="1096"/>
                  </a:lnTo>
                  <a:lnTo>
                    <a:pt x="14" y="1102"/>
                  </a:lnTo>
                  <a:lnTo>
                    <a:pt x="16" y="1107"/>
                  </a:lnTo>
                  <a:lnTo>
                    <a:pt x="22" y="1113"/>
                  </a:lnTo>
                  <a:lnTo>
                    <a:pt x="24" y="1118"/>
                  </a:lnTo>
                  <a:lnTo>
                    <a:pt x="30" y="1121"/>
                  </a:lnTo>
                  <a:lnTo>
                    <a:pt x="38" y="1126"/>
                  </a:lnTo>
                  <a:lnTo>
                    <a:pt x="46" y="1129"/>
                  </a:lnTo>
                  <a:lnTo>
                    <a:pt x="57" y="1134"/>
                  </a:lnTo>
                  <a:lnTo>
                    <a:pt x="81"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0" name="Freeform 45"/>
            <p:cNvSpPr>
              <a:spLocks noEditPoints="1"/>
            </p:cNvSpPr>
            <p:nvPr/>
          </p:nvSpPr>
          <p:spPr bwMode="auto">
            <a:xfrm>
              <a:off x="5211" y="733"/>
              <a:ext cx="354" cy="713"/>
            </a:xfrm>
            <a:custGeom>
              <a:avLst/>
              <a:gdLst>
                <a:gd name="T0" fmla="*/ 247 w 354"/>
                <a:gd name="T1" fmla="*/ 603 h 713"/>
                <a:gd name="T2" fmla="*/ 303 w 354"/>
                <a:gd name="T3" fmla="*/ 539 h 713"/>
                <a:gd name="T4" fmla="*/ 284 w 354"/>
                <a:gd name="T5" fmla="*/ 523 h 713"/>
                <a:gd name="T6" fmla="*/ 16 w 354"/>
                <a:gd name="T7" fmla="*/ 526 h 713"/>
                <a:gd name="T8" fmla="*/ 2 w 354"/>
                <a:gd name="T9" fmla="*/ 536 h 713"/>
                <a:gd name="T10" fmla="*/ 61 w 354"/>
                <a:gd name="T11" fmla="*/ 713 h 713"/>
                <a:gd name="T12" fmla="*/ 171 w 354"/>
                <a:gd name="T13" fmla="*/ 507 h 713"/>
                <a:gd name="T14" fmla="*/ 201 w 354"/>
                <a:gd name="T15" fmla="*/ 483 h 713"/>
                <a:gd name="T16" fmla="*/ 206 w 354"/>
                <a:gd name="T17" fmla="*/ 442 h 713"/>
                <a:gd name="T18" fmla="*/ 177 w 354"/>
                <a:gd name="T19" fmla="*/ 408 h 713"/>
                <a:gd name="T20" fmla="*/ 126 w 354"/>
                <a:gd name="T21" fmla="*/ 408 h 713"/>
                <a:gd name="T22" fmla="*/ 99 w 354"/>
                <a:gd name="T23" fmla="*/ 445 h 713"/>
                <a:gd name="T24" fmla="*/ 112 w 354"/>
                <a:gd name="T25" fmla="*/ 491 h 713"/>
                <a:gd name="T26" fmla="*/ 153 w 354"/>
                <a:gd name="T27" fmla="*/ 512 h 713"/>
                <a:gd name="T28" fmla="*/ 314 w 354"/>
                <a:gd name="T29" fmla="*/ 400 h 713"/>
                <a:gd name="T30" fmla="*/ 311 w 354"/>
                <a:gd name="T31" fmla="*/ 442 h 713"/>
                <a:gd name="T32" fmla="*/ 343 w 354"/>
                <a:gd name="T33" fmla="*/ 434 h 713"/>
                <a:gd name="T34" fmla="*/ 354 w 354"/>
                <a:gd name="T35" fmla="*/ 408 h 713"/>
                <a:gd name="T36" fmla="*/ 308 w 354"/>
                <a:gd name="T37" fmla="*/ 378 h 713"/>
                <a:gd name="T38" fmla="*/ 166 w 354"/>
                <a:gd name="T39" fmla="*/ 338 h 713"/>
                <a:gd name="T40" fmla="*/ 247 w 354"/>
                <a:gd name="T41" fmla="*/ 365 h 713"/>
                <a:gd name="T42" fmla="*/ 260 w 354"/>
                <a:gd name="T43" fmla="*/ 357 h 713"/>
                <a:gd name="T44" fmla="*/ 265 w 354"/>
                <a:gd name="T45" fmla="*/ 351 h 713"/>
                <a:gd name="T46" fmla="*/ 268 w 354"/>
                <a:gd name="T47" fmla="*/ 327 h 713"/>
                <a:gd name="T48" fmla="*/ 263 w 354"/>
                <a:gd name="T49" fmla="*/ 300 h 713"/>
                <a:gd name="T50" fmla="*/ 257 w 354"/>
                <a:gd name="T51" fmla="*/ 298 h 713"/>
                <a:gd name="T52" fmla="*/ 233 w 354"/>
                <a:gd name="T53" fmla="*/ 311 h 713"/>
                <a:gd name="T54" fmla="*/ 225 w 354"/>
                <a:gd name="T55" fmla="*/ 354 h 713"/>
                <a:gd name="T56" fmla="*/ 228 w 354"/>
                <a:gd name="T57" fmla="*/ 362 h 713"/>
                <a:gd name="T58" fmla="*/ 244 w 354"/>
                <a:gd name="T59" fmla="*/ 367 h 713"/>
                <a:gd name="T60" fmla="*/ 104 w 354"/>
                <a:gd name="T61" fmla="*/ 316 h 713"/>
                <a:gd name="T62" fmla="*/ 64 w 354"/>
                <a:gd name="T63" fmla="*/ 292 h 713"/>
                <a:gd name="T64" fmla="*/ 32 w 354"/>
                <a:gd name="T65" fmla="*/ 298 h 713"/>
                <a:gd name="T66" fmla="*/ 104 w 354"/>
                <a:gd name="T67" fmla="*/ 359 h 713"/>
                <a:gd name="T68" fmla="*/ 139 w 354"/>
                <a:gd name="T69" fmla="*/ 292 h 713"/>
                <a:gd name="T70" fmla="*/ 137 w 354"/>
                <a:gd name="T71" fmla="*/ 308 h 713"/>
                <a:gd name="T72" fmla="*/ 161 w 354"/>
                <a:gd name="T73" fmla="*/ 330 h 713"/>
                <a:gd name="T74" fmla="*/ 212 w 354"/>
                <a:gd name="T75" fmla="*/ 311 h 713"/>
                <a:gd name="T76" fmla="*/ 222 w 354"/>
                <a:gd name="T77" fmla="*/ 298 h 713"/>
                <a:gd name="T78" fmla="*/ 214 w 354"/>
                <a:gd name="T79" fmla="*/ 220 h 713"/>
                <a:gd name="T80" fmla="*/ 193 w 354"/>
                <a:gd name="T81" fmla="*/ 193 h 713"/>
                <a:gd name="T82" fmla="*/ 180 w 354"/>
                <a:gd name="T83" fmla="*/ 196 h 713"/>
                <a:gd name="T84" fmla="*/ 145 w 354"/>
                <a:gd name="T85" fmla="*/ 244 h 713"/>
                <a:gd name="T86" fmla="*/ 298 w 354"/>
                <a:gd name="T87" fmla="*/ 298 h 713"/>
                <a:gd name="T88" fmla="*/ 276 w 354"/>
                <a:gd name="T89" fmla="*/ 276 h 713"/>
                <a:gd name="T90" fmla="*/ 83 w 354"/>
                <a:gd name="T91" fmla="*/ 257 h 713"/>
                <a:gd name="T92" fmla="*/ 83 w 354"/>
                <a:gd name="T93" fmla="*/ 204 h 713"/>
                <a:gd name="T94" fmla="*/ 182 w 354"/>
                <a:gd name="T95" fmla="*/ 105 h 713"/>
                <a:gd name="T96" fmla="*/ 169 w 354"/>
                <a:gd name="T97" fmla="*/ 115 h 713"/>
                <a:gd name="T98" fmla="*/ 158 w 354"/>
                <a:gd name="T99" fmla="*/ 115 h 713"/>
                <a:gd name="T100" fmla="*/ 155 w 354"/>
                <a:gd name="T101" fmla="*/ 118 h 713"/>
                <a:gd name="T102" fmla="*/ 169 w 354"/>
                <a:gd name="T103" fmla="*/ 185 h 713"/>
                <a:gd name="T104" fmla="*/ 214 w 354"/>
                <a:gd name="T105" fmla="*/ 121 h 713"/>
                <a:gd name="T106" fmla="*/ 91 w 354"/>
                <a:gd name="T107" fmla="*/ 153 h 713"/>
                <a:gd name="T108" fmla="*/ 80 w 354"/>
                <a:gd name="T109" fmla="*/ 147 h 713"/>
                <a:gd name="T110" fmla="*/ 91 w 354"/>
                <a:gd name="T111" fmla="*/ 129 h 713"/>
                <a:gd name="T112" fmla="*/ 129 w 354"/>
                <a:gd name="T113" fmla="*/ 115 h 713"/>
                <a:gd name="T114" fmla="*/ 209 w 354"/>
                <a:gd name="T115" fmla="*/ 94 h 713"/>
                <a:gd name="T116" fmla="*/ 166 w 354"/>
                <a:gd name="T117" fmla="*/ 0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4" h="713">
                  <a:moveTo>
                    <a:pt x="61" y="713"/>
                  </a:moveTo>
                  <a:lnTo>
                    <a:pt x="61" y="603"/>
                  </a:lnTo>
                  <a:lnTo>
                    <a:pt x="67" y="603"/>
                  </a:lnTo>
                  <a:lnTo>
                    <a:pt x="67" y="713"/>
                  </a:lnTo>
                  <a:lnTo>
                    <a:pt x="241" y="713"/>
                  </a:lnTo>
                  <a:lnTo>
                    <a:pt x="241" y="603"/>
                  </a:lnTo>
                  <a:lnTo>
                    <a:pt x="247" y="603"/>
                  </a:lnTo>
                  <a:lnTo>
                    <a:pt x="247" y="713"/>
                  </a:lnTo>
                  <a:lnTo>
                    <a:pt x="308" y="713"/>
                  </a:lnTo>
                  <a:lnTo>
                    <a:pt x="308" y="558"/>
                  </a:lnTo>
                  <a:lnTo>
                    <a:pt x="306" y="550"/>
                  </a:lnTo>
                  <a:lnTo>
                    <a:pt x="306" y="544"/>
                  </a:lnTo>
                  <a:lnTo>
                    <a:pt x="303" y="542"/>
                  </a:lnTo>
                  <a:lnTo>
                    <a:pt x="303" y="539"/>
                  </a:lnTo>
                  <a:lnTo>
                    <a:pt x="300" y="536"/>
                  </a:lnTo>
                  <a:lnTo>
                    <a:pt x="300" y="534"/>
                  </a:lnTo>
                  <a:lnTo>
                    <a:pt x="298" y="531"/>
                  </a:lnTo>
                  <a:lnTo>
                    <a:pt x="295" y="528"/>
                  </a:lnTo>
                  <a:lnTo>
                    <a:pt x="292" y="528"/>
                  </a:lnTo>
                  <a:lnTo>
                    <a:pt x="287" y="526"/>
                  </a:lnTo>
                  <a:lnTo>
                    <a:pt x="284" y="523"/>
                  </a:lnTo>
                  <a:lnTo>
                    <a:pt x="279" y="523"/>
                  </a:lnTo>
                  <a:lnTo>
                    <a:pt x="271" y="523"/>
                  </a:lnTo>
                  <a:lnTo>
                    <a:pt x="35" y="523"/>
                  </a:lnTo>
                  <a:lnTo>
                    <a:pt x="27" y="523"/>
                  </a:lnTo>
                  <a:lnTo>
                    <a:pt x="24" y="523"/>
                  </a:lnTo>
                  <a:lnTo>
                    <a:pt x="19" y="523"/>
                  </a:lnTo>
                  <a:lnTo>
                    <a:pt x="16" y="526"/>
                  </a:lnTo>
                  <a:lnTo>
                    <a:pt x="13" y="526"/>
                  </a:lnTo>
                  <a:lnTo>
                    <a:pt x="11" y="528"/>
                  </a:lnTo>
                  <a:lnTo>
                    <a:pt x="11" y="528"/>
                  </a:lnTo>
                  <a:lnTo>
                    <a:pt x="8" y="531"/>
                  </a:lnTo>
                  <a:lnTo>
                    <a:pt x="5" y="531"/>
                  </a:lnTo>
                  <a:lnTo>
                    <a:pt x="5" y="534"/>
                  </a:lnTo>
                  <a:lnTo>
                    <a:pt x="2" y="536"/>
                  </a:lnTo>
                  <a:lnTo>
                    <a:pt x="2" y="539"/>
                  </a:lnTo>
                  <a:lnTo>
                    <a:pt x="2" y="544"/>
                  </a:lnTo>
                  <a:lnTo>
                    <a:pt x="2" y="547"/>
                  </a:lnTo>
                  <a:lnTo>
                    <a:pt x="0" y="552"/>
                  </a:lnTo>
                  <a:lnTo>
                    <a:pt x="0" y="713"/>
                  </a:lnTo>
                  <a:lnTo>
                    <a:pt x="61" y="713"/>
                  </a:lnTo>
                  <a:lnTo>
                    <a:pt x="61" y="713"/>
                  </a:lnTo>
                  <a:lnTo>
                    <a:pt x="61" y="713"/>
                  </a:lnTo>
                  <a:close/>
                  <a:moveTo>
                    <a:pt x="153" y="512"/>
                  </a:moveTo>
                  <a:lnTo>
                    <a:pt x="155" y="512"/>
                  </a:lnTo>
                  <a:lnTo>
                    <a:pt x="158" y="512"/>
                  </a:lnTo>
                  <a:lnTo>
                    <a:pt x="161" y="512"/>
                  </a:lnTo>
                  <a:lnTo>
                    <a:pt x="166" y="509"/>
                  </a:lnTo>
                  <a:lnTo>
                    <a:pt x="171" y="507"/>
                  </a:lnTo>
                  <a:lnTo>
                    <a:pt x="180" y="504"/>
                  </a:lnTo>
                  <a:lnTo>
                    <a:pt x="185" y="501"/>
                  </a:lnTo>
                  <a:lnTo>
                    <a:pt x="188" y="496"/>
                  </a:lnTo>
                  <a:lnTo>
                    <a:pt x="193" y="493"/>
                  </a:lnTo>
                  <a:lnTo>
                    <a:pt x="196" y="491"/>
                  </a:lnTo>
                  <a:lnTo>
                    <a:pt x="198" y="485"/>
                  </a:lnTo>
                  <a:lnTo>
                    <a:pt x="201" y="483"/>
                  </a:lnTo>
                  <a:lnTo>
                    <a:pt x="204" y="475"/>
                  </a:lnTo>
                  <a:lnTo>
                    <a:pt x="206" y="469"/>
                  </a:lnTo>
                  <a:lnTo>
                    <a:pt x="206" y="464"/>
                  </a:lnTo>
                  <a:lnTo>
                    <a:pt x="206" y="458"/>
                  </a:lnTo>
                  <a:lnTo>
                    <a:pt x="206" y="453"/>
                  </a:lnTo>
                  <a:lnTo>
                    <a:pt x="206" y="448"/>
                  </a:lnTo>
                  <a:lnTo>
                    <a:pt x="206" y="442"/>
                  </a:lnTo>
                  <a:lnTo>
                    <a:pt x="204" y="434"/>
                  </a:lnTo>
                  <a:lnTo>
                    <a:pt x="201" y="429"/>
                  </a:lnTo>
                  <a:lnTo>
                    <a:pt x="196" y="421"/>
                  </a:lnTo>
                  <a:lnTo>
                    <a:pt x="190" y="416"/>
                  </a:lnTo>
                  <a:lnTo>
                    <a:pt x="185" y="410"/>
                  </a:lnTo>
                  <a:lnTo>
                    <a:pt x="182" y="408"/>
                  </a:lnTo>
                  <a:lnTo>
                    <a:pt x="177" y="408"/>
                  </a:lnTo>
                  <a:lnTo>
                    <a:pt x="171" y="405"/>
                  </a:lnTo>
                  <a:lnTo>
                    <a:pt x="166" y="402"/>
                  </a:lnTo>
                  <a:lnTo>
                    <a:pt x="161" y="402"/>
                  </a:lnTo>
                  <a:lnTo>
                    <a:pt x="155" y="402"/>
                  </a:lnTo>
                  <a:lnTo>
                    <a:pt x="145" y="402"/>
                  </a:lnTo>
                  <a:lnTo>
                    <a:pt x="134" y="405"/>
                  </a:lnTo>
                  <a:lnTo>
                    <a:pt x="126" y="408"/>
                  </a:lnTo>
                  <a:lnTo>
                    <a:pt x="121" y="413"/>
                  </a:lnTo>
                  <a:lnTo>
                    <a:pt x="118" y="416"/>
                  </a:lnTo>
                  <a:lnTo>
                    <a:pt x="115" y="418"/>
                  </a:lnTo>
                  <a:lnTo>
                    <a:pt x="110" y="421"/>
                  </a:lnTo>
                  <a:lnTo>
                    <a:pt x="107" y="429"/>
                  </a:lnTo>
                  <a:lnTo>
                    <a:pt x="102" y="437"/>
                  </a:lnTo>
                  <a:lnTo>
                    <a:pt x="99" y="445"/>
                  </a:lnTo>
                  <a:lnTo>
                    <a:pt x="99" y="453"/>
                  </a:lnTo>
                  <a:lnTo>
                    <a:pt x="99" y="461"/>
                  </a:lnTo>
                  <a:lnTo>
                    <a:pt x="99" y="467"/>
                  </a:lnTo>
                  <a:lnTo>
                    <a:pt x="102" y="475"/>
                  </a:lnTo>
                  <a:lnTo>
                    <a:pt x="104" y="480"/>
                  </a:lnTo>
                  <a:lnTo>
                    <a:pt x="107" y="485"/>
                  </a:lnTo>
                  <a:lnTo>
                    <a:pt x="112" y="491"/>
                  </a:lnTo>
                  <a:lnTo>
                    <a:pt x="118" y="496"/>
                  </a:lnTo>
                  <a:lnTo>
                    <a:pt x="121" y="499"/>
                  </a:lnTo>
                  <a:lnTo>
                    <a:pt x="126" y="504"/>
                  </a:lnTo>
                  <a:lnTo>
                    <a:pt x="134" y="507"/>
                  </a:lnTo>
                  <a:lnTo>
                    <a:pt x="142" y="509"/>
                  </a:lnTo>
                  <a:lnTo>
                    <a:pt x="153" y="512"/>
                  </a:lnTo>
                  <a:lnTo>
                    <a:pt x="153" y="512"/>
                  </a:lnTo>
                  <a:close/>
                  <a:moveTo>
                    <a:pt x="322" y="389"/>
                  </a:moveTo>
                  <a:lnTo>
                    <a:pt x="319" y="397"/>
                  </a:lnTo>
                  <a:lnTo>
                    <a:pt x="316" y="397"/>
                  </a:lnTo>
                  <a:lnTo>
                    <a:pt x="316" y="397"/>
                  </a:lnTo>
                  <a:lnTo>
                    <a:pt x="316" y="397"/>
                  </a:lnTo>
                  <a:lnTo>
                    <a:pt x="314" y="397"/>
                  </a:lnTo>
                  <a:lnTo>
                    <a:pt x="314" y="400"/>
                  </a:lnTo>
                  <a:lnTo>
                    <a:pt x="314" y="400"/>
                  </a:lnTo>
                  <a:lnTo>
                    <a:pt x="311" y="400"/>
                  </a:lnTo>
                  <a:lnTo>
                    <a:pt x="308" y="400"/>
                  </a:lnTo>
                  <a:lnTo>
                    <a:pt x="306" y="400"/>
                  </a:lnTo>
                  <a:lnTo>
                    <a:pt x="306" y="405"/>
                  </a:lnTo>
                  <a:lnTo>
                    <a:pt x="308" y="416"/>
                  </a:lnTo>
                  <a:lnTo>
                    <a:pt x="311" y="442"/>
                  </a:lnTo>
                  <a:lnTo>
                    <a:pt x="314" y="453"/>
                  </a:lnTo>
                  <a:lnTo>
                    <a:pt x="330" y="450"/>
                  </a:lnTo>
                  <a:lnTo>
                    <a:pt x="330" y="450"/>
                  </a:lnTo>
                  <a:lnTo>
                    <a:pt x="332" y="450"/>
                  </a:lnTo>
                  <a:lnTo>
                    <a:pt x="332" y="448"/>
                  </a:lnTo>
                  <a:lnTo>
                    <a:pt x="338" y="445"/>
                  </a:lnTo>
                  <a:lnTo>
                    <a:pt x="343" y="434"/>
                  </a:lnTo>
                  <a:lnTo>
                    <a:pt x="351" y="421"/>
                  </a:lnTo>
                  <a:lnTo>
                    <a:pt x="351" y="416"/>
                  </a:lnTo>
                  <a:lnTo>
                    <a:pt x="354" y="413"/>
                  </a:lnTo>
                  <a:lnTo>
                    <a:pt x="354" y="410"/>
                  </a:lnTo>
                  <a:lnTo>
                    <a:pt x="354" y="408"/>
                  </a:lnTo>
                  <a:lnTo>
                    <a:pt x="354" y="408"/>
                  </a:lnTo>
                  <a:lnTo>
                    <a:pt x="354" y="408"/>
                  </a:lnTo>
                  <a:lnTo>
                    <a:pt x="354" y="405"/>
                  </a:lnTo>
                  <a:lnTo>
                    <a:pt x="354" y="405"/>
                  </a:lnTo>
                  <a:lnTo>
                    <a:pt x="351" y="405"/>
                  </a:lnTo>
                  <a:lnTo>
                    <a:pt x="322" y="389"/>
                  </a:lnTo>
                  <a:lnTo>
                    <a:pt x="322" y="389"/>
                  </a:lnTo>
                  <a:lnTo>
                    <a:pt x="322" y="389"/>
                  </a:lnTo>
                  <a:close/>
                  <a:moveTo>
                    <a:pt x="308" y="378"/>
                  </a:moveTo>
                  <a:lnTo>
                    <a:pt x="308" y="311"/>
                  </a:lnTo>
                  <a:lnTo>
                    <a:pt x="298" y="311"/>
                  </a:lnTo>
                  <a:lnTo>
                    <a:pt x="298" y="378"/>
                  </a:lnTo>
                  <a:lnTo>
                    <a:pt x="308" y="378"/>
                  </a:lnTo>
                  <a:lnTo>
                    <a:pt x="308" y="378"/>
                  </a:lnTo>
                  <a:close/>
                  <a:moveTo>
                    <a:pt x="166" y="373"/>
                  </a:moveTo>
                  <a:lnTo>
                    <a:pt x="166" y="338"/>
                  </a:lnTo>
                  <a:lnTo>
                    <a:pt x="158" y="338"/>
                  </a:lnTo>
                  <a:lnTo>
                    <a:pt x="158" y="373"/>
                  </a:lnTo>
                  <a:lnTo>
                    <a:pt x="166" y="373"/>
                  </a:lnTo>
                  <a:lnTo>
                    <a:pt x="166" y="373"/>
                  </a:lnTo>
                  <a:close/>
                  <a:moveTo>
                    <a:pt x="244" y="367"/>
                  </a:moveTo>
                  <a:lnTo>
                    <a:pt x="247" y="367"/>
                  </a:lnTo>
                  <a:lnTo>
                    <a:pt x="247" y="365"/>
                  </a:lnTo>
                  <a:lnTo>
                    <a:pt x="247" y="365"/>
                  </a:lnTo>
                  <a:lnTo>
                    <a:pt x="249" y="362"/>
                  </a:lnTo>
                  <a:lnTo>
                    <a:pt x="249" y="362"/>
                  </a:lnTo>
                  <a:lnTo>
                    <a:pt x="249" y="362"/>
                  </a:lnTo>
                  <a:lnTo>
                    <a:pt x="252" y="362"/>
                  </a:lnTo>
                  <a:lnTo>
                    <a:pt x="252" y="359"/>
                  </a:lnTo>
                  <a:lnTo>
                    <a:pt x="260" y="357"/>
                  </a:lnTo>
                  <a:lnTo>
                    <a:pt x="263" y="357"/>
                  </a:lnTo>
                  <a:lnTo>
                    <a:pt x="263" y="357"/>
                  </a:lnTo>
                  <a:lnTo>
                    <a:pt x="263" y="357"/>
                  </a:lnTo>
                  <a:lnTo>
                    <a:pt x="265" y="354"/>
                  </a:lnTo>
                  <a:lnTo>
                    <a:pt x="265" y="354"/>
                  </a:lnTo>
                  <a:lnTo>
                    <a:pt x="265" y="354"/>
                  </a:lnTo>
                  <a:lnTo>
                    <a:pt x="265" y="351"/>
                  </a:lnTo>
                  <a:lnTo>
                    <a:pt x="268" y="351"/>
                  </a:lnTo>
                  <a:lnTo>
                    <a:pt x="268" y="349"/>
                  </a:lnTo>
                  <a:lnTo>
                    <a:pt x="268" y="346"/>
                  </a:lnTo>
                  <a:lnTo>
                    <a:pt x="268" y="346"/>
                  </a:lnTo>
                  <a:lnTo>
                    <a:pt x="268" y="341"/>
                  </a:lnTo>
                  <a:lnTo>
                    <a:pt x="268" y="330"/>
                  </a:lnTo>
                  <a:lnTo>
                    <a:pt x="268" y="327"/>
                  </a:lnTo>
                  <a:lnTo>
                    <a:pt x="268" y="316"/>
                  </a:lnTo>
                  <a:lnTo>
                    <a:pt x="265" y="308"/>
                  </a:lnTo>
                  <a:lnTo>
                    <a:pt x="265" y="306"/>
                  </a:lnTo>
                  <a:lnTo>
                    <a:pt x="263" y="303"/>
                  </a:lnTo>
                  <a:lnTo>
                    <a:pt x="263" y="300"/>
                  </a:lnTo>
                  <a:lnTo>
                    <a:pt x="263" y="300"/>
                  </a:lnTo>
                  <a:lnTo>
                    <a:pt x="263" y="300"/>
                  </a:lnTo>
                  <a:lnTo>
                    <a:pt x="260" y="298"/>
                  </a:lnTo>
                  <a:lnTo>
                    <a:pt x="260" y="298"/>
                  </a:lnTo>
                  <a:lnTo>
                    <a:pt x="260" y="298"/>
                  </a:lnTo>
                  <a:lnTo>
                    <a:pt x="260" y="298"/>
                  </a:lnTo>
                  <a:lnTo>
                    <a:pt x="257" y="298"/>
                  </a:lnTo>
                  <a:lnTo>
                    <a:pt x="257" y="298"/>
                  </a:lnTo>
                  <a:lnTo>
                    <a:pt x="257" y="298"/>
                  </a:lnTo>
                  <a:lnTo>
                    <a:pt x="255" y="298"/>
                  </a:lnTo>
                  <a:lnTo>
                    <a:pt x="252" y="298"/>
                  </a:lnTo>
                  <a:lnTo>
                    <a:pt x="247" y="300"/>
                  </a:lnTo>
                  <a:lnTo>
                    <a:pt x="233" y="308"/>
                  </a:lnTo>
                  <a:lnTo>
                    <a:pt x="233" y="308"/>
                  </a:lnTo>
                  <a:lnTo>
                    <a:pt x="233" y="311"/>
                  </a:lnTo>
                  <a:lnTo>
                    <a:pt x="233" y="311"/>
                  </a:lnTo>
                  <a:lnTo>
                    <a:pt x="230" y="314"/>
                  </a:lnTo>
                  <a:lnTo>
                    <a:pt x="230" y="319"/>
                  </a:lnTo>
                  <a:lnTo>
                    <a:pt x="230" y="330"/>
                  </a:lnTo>
                  <a:lnTo>
                    <a:pt x="225" y="346"/>
                  </a:lnTo>
                  <a:lnTo>
                    <a:pt x="225" y="351"/>
                  </a:lnTo>
                  <a:lnTo>
                    <a:pt x="225" y="354"/>
                  </a:lnTo>
                  <a:lnTo>
                    <a:pt x="225" y="354"/>
                  </a:lnTo>
                  <a:lnTo>
                    <a:pt x="225" y="357"/>
                  </a:lnTo>
                  <a:lnTo>
                    <a:pt x="225" y="357"/>
                  </a:lnTo>
                  <a:lnTo>
                    <a:pt x="225" y="359"/>
                  </a:lnTo>
                  <a:lnTo>
                    <a:pt x="225" y="359"/>
                  </a:lnTo>
                  <a:lnTo>
                    <a:pt x="225" y="359"/>
                  </a:lnTo>
                  <a:lnTo>
                    <a:pt x="228" y="362"/>
                  </a:lnTo>
                  <a:lnTo>
                    <a:pt x="228" y="362"/>
                  </a:lnTo>
                  <a:lnTo>
                    <a:pt x="228" y="362"/>
                  </a:lnTo>
                  <a:lnTo>
                    <a:pt x="230" y="365"/>
                  </a:lnTo>
                  <a:lnTo>
                    <a:pt x="233" y="365"/>
                  </a:lnTo>
                  <a:lnTo>
                    <a:pt x="236" y="365"/>
                  </a:lnTo>
                  <a:lnTo>
                    <a:pt x="239" y="367"/>
                  </a:lnTo>
                  <a:lnTo>
                    <a:pt x="244" y="367"/>
                  </a:lnTo>
                  <a:lnTo>
                    <a:pt x="244" y="367"/>
                  </a:lnTo>
                  <a:close/>
                  <a:moveTo>
                    <a:pt x="104" y="359"/>
                  </a:moveTo>
                  <a:lnTo>
                    <a:pt x="110" y="324"/>
                  </a:lnTo>
                  <a:lnTo>
                    <a:pt x="110" y="322"/>
                  </a:lnTo>
                  <a:lnTo>
                    <a:pt x="110" y="322"/>
                  </a:lnTo>
                  <a:lnTo>
                    <a:pt x="107" y="319"/>
                  </a:lnTo>
                  <a:lnTo>
                    <a:pt x="107" y="319"/>
                  </a:lnTo>
                  <a:lnTo>
                    <a:pt x="104" y="316"/>
                  </a:lnTo>
                  <a:lnTo>
                    <a:pt x="102" y="314"/>
                  </a:lnTo>
                  <a:lnTo>
                    <a:pt x="96" y="308"/>
                  </a:lnTo>
                  <a:lnTo>
                    <a:pt x="91" y="306"/>
                  </a:lnTo>
                  <a:lnTo>
                    <a:pt x="91" y="306"/>
                  </a:lnTo>
                  <a:lnTo>
                    <a:pt x="83" y="287"/>
                  </a:lnTo>
                  <a:lnTo>
                    <a:pt x="67" y="292"/>
                  </a:lnTo>
                  <a:lnTo>
                    <a:pt x="64" y="292"/>
                  </a:lnTo>
                  <a:lnTo>
                    <a:pt x="61" y="290"/>
                  </a:lnTo>
                  <a:lnTo>
                    <a:pt x="56" y="290"/>
                  </a:lnTo>
                  <a:lnTo>
                    <a:pt x="40" y="284"/>
                  </a:lnTo>
                  <a:lnTo>
                    <a:pt x="35" y="284"/>
                  </a:lnTo>
                  <a:lnTo>
                    <a:pt x="32" y="284"/>
                  </a:lnTo>
                  <a:lnTo>
                    <a:pt x="32" y="298"/>
                  </a:lnTo>
                  <a:lnTo>
                    <a:pt x="32" y="298"/>
                  </a:lnTo>
                  <a:lnTo>
                    <a:pt x="32" y="303"/>
                  </a:lnTo>
                  <a:lnTo>
                    <a:pt x="37" y="324"/>
                  </a:lnTo>
                  <a:lnTo>
                    <a:pt x="40" y="330"/>
                  </a:lnTo>
                  <a:lnTo>
                    <a:pt x="43" y="332"/>
                  </a:lnTo>
                  <a:lnTo>
                    <a:pt x="43" y="335"/>
                  </a:lnTo>
                  <a:lnTo>
                    <a:pt x="45" y="335"/>
                  </a:lnTo>
                  <a:lnTo>
                    <a:pt x="104" y="359"/>
                  </a:lnTo>
                  <a:lnTo>
                    <a:pt x="104" y="359"/>
                  </a:lnTo>
                  <a:lnTo>
                    <a:pt x="104" y="359"/>
                  </a:lnTo>
                  <a:close/>
                  <a:moveTo>
                    <a:pt x="131" y="257"/>
                  </a:moveTo>
                  <a:lnTo>
                    <a:pt x="139" y="282"/>
                  </a:lnTo>
                  <a:lnTo>
                    <a:pt x="142" y="287"/>
                  </a:lnTo>
                  <a:lnTo>
                    <a:pt x="139" y="290"/>
                  </a:lnTo>
                  <a:lnTo>
                    <a:pt x="139" y="292"/>
                  </a:lnTo>
                  <a:lnTo>
                    <a:pt x="137" y="300"/>
                  </a:lnTo>
                  <a:lnTo>
                    <a:pt x="137" y="303"/>
                  </a:lnTo>
                  <a:lnTo>
                    <a:pt x="137" y="303"/>
                  </a:lnTo>
                  <a:lnTo>
                    <a:pt x="137" y="306"/>
                  </a:lnTo>
                  <a:lnTo>
                    <a:pt x="137" y="306"/>
                  </a:lnTo>
                  <a:lnTo>
                    <a:pt x="137" y="306"/>
                  </a:lnTo>
                  <a:lnTo>
                    <a:pt x="137" y="308"/>
                  </a:lnTo>
                  <a:lnTo>
                    <a:pt x="137" y="308"/>
                  </a:lnTo>
                  <a:lnTo>
                    <a:pt x="139" y="311"/>
                  </a:lnTo>
                  <a:lnTo>
                    <a:pt x="139" y="314"/>
                  </a:lnTo>
                  <a:lnTo>
                    <a:pt x="142" y="316"/>
                  </a:lnTo>
                  <a:lnTo>
                    <a:pt x="147" y="319"/>
                  </a:lnTo>
                  <a:lnTo>
                    <a:pt x="158" y="330"/>
                  </a:lnTo>
                  <a:lnTo>
                    <a:pt x="161" y="330"/>
                  </a:lnTo>
                  <a:lnTo>
                    <a:pt x="161" y="330"/>
                  </a:lnTo>
                  <a:lnTo>
                    <a:pt x="161" y="330"/>
                  </a:lnTo>
                  <a:lnTo>
                    <a:pt x="163" y="330"/>
                  </a:lnTo>
                  <a:lnTo>
                    <a:pt x="166" y="327"/>
                  </a:lnTo>
                  <a:lnTo>
                    <a:pt x="188" y="319"/>
                  </a:lnTo>
                  <a:lnTo>
                    <a:pt x="206" y="311"/>
                  </a:lnTo>
                  <a:lnTo>
                    <a:pt x="212" y="311"/>
                  </a:lnTo>
                  <a:lnTo>
                    <a:pt x="214" y="308"/>
                  </a:lnTo>
                  <a:lnTo>
                    <a:pt x="217" y="306"/>
                  </a:lnTo>
                  <a:lnTo>
                    <a:pt x="217" y="306"/>
                  </a:lnTo>
                  <a:lnTo>
                    <a:pt x="220" y="303"/>
                  </a:lnTo>
                  <a:lnTo>
                    <a:pt x="220" y="300"/>
                  </a:lnTo>
                  <a:lnTo>
                    <a:pt x="220" y="300"/>
                  </a:lnTo>
                  <a:lnTo>
                    <a:pt x="222" y="298"/>
                  </a:lnTo>
                  <a:lnTo>
                    <a:pt x="222" y="295"/>
                  </a:lnTo>
                  <a:lnTo>
                    <a:pt x="222" y="292"/>
                  </a:lnTo>
                  <a:lnTo>
                    <a:pt x="222" y="241"/>
                  </a:lnTo>
                  <a:lnTo>
                    <a:pt x="222" y="239"/>
                  </a:lnTo>
                  <a:lnTo>
                    <a:pt x="220" y="236"/>
                  </a:lnTo>
                  <a:lnTo>
                    <a:pt x="220" y="228"/>
                  </a:lnTo>
                  <a:lnTo>
                    <a:pt x="214" y="220"/>
                  </a:lnTo>
                  <a:lnTo>
                    <a:pt x="209" y="209"/>
                  </a:lnTo>
                  <a:lnTo>
                    <a:pt x="204" y="201"/>
                  </a:lnTo>
                  <a:lnTo>
                    <a:pt x="201" y="201"/>
                  </a:lnTo>
                  <a:lnTo>
                    <a:pt x="201" y="198"/>
                  </a:lnTo>
                  <a:lnTo>
                    <a:pt x="198" y="196"/>
                  </a:lnTo>
                  <a:lnTo>
                    <a:pt x="196" y="193"/>
                  </a:lnTo>
                  <a:lnTo>
                    <a:pt x="193" y="193"/>
                  </a:lnTo>
                  <a:lnTo>
                    <a:pt x="190" y="193"/>
                  </a:lnTo>
                  <a:lnTo>
                    <a:pt x="188" y="193"/>
                  </a:lnTo>
                  <a:lnTo>
                    <a:pt x="188" y="193"/>
                  </a:lnTo>
                  <a:lnTo>
                    <a:pt x="185" y="193"/>
                  </a:lnTo>
                  <a:lnTo>
                    <a:pt x="185" y="193"/>
                  </a:lnTo>
                  <a:lnTo>
                    <a:pt x="182" y="193"/>
                  </a:lnTo>
                  <a:lnTo>
                    <a:pt x="180" y="196"/>
                  </a:lnTo>
                  <a:lnTo>
                    <a:pt x="177" y="196"/>
                  </a:lnTo>
                  <a:lnTo>
                    <a:pt x="171" y="201"/>
                  </a:lnTo>
                  <a:lnTo>
                    <a:pt x="163" y="209"/>
                  </a:lnTo>
                  <a:lnTo>
                    <a:pt x="155" y="220"/>
                  </a:lnTo>
                  <a:lnTo>
                    <a:pt x="153" y="225"/>
                  </a:lnTo>
                  <a:lnTo>
                    <a:pt x="153" y="228"/>
                  </a:lnTo>
                  <a:lnTo>
                    <a:pt x="145" y="244"/>
                  </a:lnTo>
                  <a:lnTo>
                    <a:pt x="131" y="257"/>
                  </a:lnTo>
                  <a:lnTo>
                    <a:pt x="131" y="257"/>
                  </a:lnTo>
                  <a:lnTo>
                    <a:pt x="131" y="257"/>
                  </a:lnTo>
                  <a:close/>
                  <a:moveTo>
                    <a:pt x="308" y="298"/>
                  </a:moveTo>
                  <a:lnTo>
                    <a:pt x="308" y="233"/>
                  </a:lnTo>
                  <a:lnTo>
                    <a:pt x="298" y="233"/>
                  </a:lnTo>
                  <a:lnTo>
                    <a:pt x="298" y="298"/>
                  </a:lnTo>
                  <a:lnTo>
                    <a:pt x="308" y="298"/>
                  </a:lnTo>
                  <a:lnTo>
                    <a:pt x="308" y="298"/>
                  </a:lnTo>
                  <a:close/>
                  <a:moveTo>
                    <a:pt x="276" y="276"/>
                  </a:moveTo>
                  <a:lnTo>
                    <a:pt x="276" y="233"/>
                  </a:lnTo>
                  <a:lnTo>
                    <a:pt x="268" y="233"/>
                  </a:lnTo>
                  <a:lnTo>
                    <a:pt x="268" y="276"/>
                  </a:lnTo>
                  <a:lnTo>
                    <a:pt x="276" y="276"/>
                  </a:lnTo>
                  <a:lnTo>
                    <a:pt x="276" y="276"/>
                  </a:lnTo>
                  <a:close/>
                  <a:moveTo>
                    <a:pt x="83" y="257"/>
                  </a:moveTo>
                  <a:lnTo>
                    <a:pt x="83" y="209"/>
                  </a:lnTo>
                  <a:lnTo>
                    <a:pt x="72" y="209"/>
                  </a:lnTo>
                  <a:lnTo>
                    <a:pt x="72" y="257"/>
                  </a:lnTo>
                  <a:lnTo>
                    <a:pt x="83" y="257"/>
                  </a:lnTo>
                  <a:lnTo>
                    <a:pt x="83" y="257"/>
                  </a:lnTo>
                  <a:close/>
                  <a:moveTo>
                    <a:pt x="276" y="228"/>
                  </a:moveTo>
                  <a:lnTo>
                    <a:pt x="276" y="188"/>
                  </a:lnTo>
                  <a:lnTo>
                    <a:pt x="268" y="188"/>
                  </a:lnTo>
                  <a:lnTo>
                    <a:pt x="268" y="228"/>
                  </a:lnTo>
                  <a:lnTo>
                    <a:pt x="276" y="228"/>
                  </a:lnTo>
                  <a:lnTo>
                    <a:pt x="276" y="228"/>
                  </a:lnTo>
                  <a:close/>
                  <a:moveTo>
                    <a:pt x="83" y="204"/>
                  </a:moveTo>
                  <a:lnTo>
                    <a:pt x="83" y="172"/>
                  </a:lnTo>
                  <a:lnTo>
                    <a:pt x="72" y="172"/>
                  </a:lnTo>
                  <a:lnTo>
                    <a:pt x="72" y="204"/>
                  </a:lnTo>
                  <a:lnTo>
                    <a:pt x="83" y="204"/>
                  </a:lnTo>
                  <a:lnTo>
                    <a:pt x="83" y="204"/>
                  </a:lnTo>
                  <a:close/>
                  <a:moveTo>
                    <a:pt x="214" y="121"/>
                  </a:moveTo>
                  <a:lnTo>
                    <a:pt x="182" y="105"/>
                  </a:lnTo>
                  <a:lnTo>
                    <a:pt x="177" y="110"/>
                  </a:lnTo>
                  <a:lnTo>
                    <a:pt x="174" y="113"/>
                  </a:lnTo>
                  <a:lnTo>
                    <a:pt x="171" y="115"/>
                  </a:lnTo>
                  <a:lnTo>
                    <a:pt x="171" y="115"/>
                  </a:lnTo>
                  <a:lnTo>
                    <a:pt x="171" y="115"/>
                  </a:lnTo>
                  <a:lnTo>
                    <a:pt x="169" y="115"/>
                  </a:lnTo>
                  <a:lnTo>
                    <a:pt x="169" y="115"/>
                  </a:lnTo>
                  <a:lnTo>
                    <a:pt x="166" y="118"/>
                  </a:lnTo>
                  <a:lnTo>
                    <a:pt x="166" y="118"/>
                  </a:lnTo>
                  <a:lnTo>
                    <a:pt x="166" y="118"/>
                  </a:lnTo>
                  <a:lnTo>
                    <a:pt x="163" y="115"/>
                  </a:lnTo>
                  <a:lnTo>
                    <a:pt x="161" y="115"/>
                  </a:lnTo>
                  <a:lnTo>
                    <a:pt x="161" y="115"/>
                  </a:lnTo>
                  <a:lnTo>
                    <a:pt x="158" y="115"/>
                  </a:lnTo>
                  <a:lnTo>
                    <a:pt x="158" y="115"/>
                  </a:lnTo>
                  <a:lnTo>
                    <a:pt x="158" y="115"/>
                  </a:lnTo>
                  <a:lnTo>
                    <a:pt x="158" y="115"/>
                  </a:lnTo>
                  <a:lnTo>
                    <a:pt x="155" y="115"/>
                  </a:lnTo>
                  <a:lnTo>
                    <a:pt x="155" y="118"/>
                  </a:lnTo>
                  <a:lnTo>
                    <a:pt x="155" y="118"/>
                  </a:lnTo>
                  <a:lnTo>
                    <a:pt x="155" y="118"/>
                  </a:lnTo>
                  <a:lnTo>
                    <a:pt x="147" y="134"/>
                  </a:lnTo>
                  <a:lnTo>
                    <a:pt x="137" y="158"/>
                  </a:lnTo>
                  <a:lnTo>
                    <a:pt x="131" y="166"/>
                  </a:lnTo>
                  <a:lnTo>
                    <a:pt x="129" y="172"/>
                  </a:lnTo>
                  <a:lnTo>
                    <a:pt x="137" y="180"/>
                  </a:lnTo>
                  <a:lnTo>
                    <a:pt x="163" y="188"/>
                  </a:lnTo>
                  <a:lnTo>
                    <a:pt x="169" y="185"/>
                  </a:lnTo>
                  <a:lnTo>
                    <a:pt x="185" y="174"/>
                  </a:lnTo>
                  <a:lnTo>
                    <a:pt x="204" y="164"/>
                  </a:lnTo>
                  <a:lnTo>
                    <a:pt x="209" y="158"/>
                  </a:lnTo>
                  <a:lnTo>
                    <a:pt x="206" y="142"/>
                  </a:lnTo>
                  <a:lnTo>
                    <a:pt x="214" y="121"/>
                  </a:lnTo>
                  <a:lnTo>
                    <a:pt x="214" y="121"/>
                  </a:lnTo>
                  <a:lnTo>
                    <a:pt x="214" y="121"/>
                  </a:lnTo>
                  <a:close/>
                  <a:moveTo>
                    <a:pt x="129" y="115"/>
                  </a:moveTo>
                  <a:lnTo>
                    <a:pt x="129" y="115"/>
                  </a:lnTo>
                  <a:lnTo>
                    <a:pt x="112" y="153"/>
                  </a:lnTo>
                  <a:lnTo>
                    <a:pt x="102" y="153"/>
                  </a:lnTo>
                  <a:lnTo>
                    <a:pt x="94" y="153"/>
                  </a:lnTo>
                  <a:lnTo>
                    <a:pt x="91" y="153"/>
                  </a:lnTo>
                  <a:lnTo>
                    <a:pt x="91" y="153"/>
                  </a:lnTo>
                  <a:lnTo>
                    <a:pt x="88" y="153"/>
                  </a:lnTo>
                  <a:lnTo>
                    <a:pt x="86" y="153"/>
                  </a:lnTo>
                  <a:lnTo>
                    <a:pt x="86" y="153"/>
                  </a:lnTo>
                  <a:lnTo>
                    <a:pt x="83" y="150"/>
                  </a:lnTo>
                  <a:lnTo>
                    <a:pt x="83" y="150"/>
                  </a:lnTo>
                  <a:lnTo>
                    <a:pt x="83" y="150"/>
                  </a:lnTo>
                  <a:lnTo>
                    <a:pt x="80" y="147"/>
                  </a:lnTo>
                  <a:lnTo>
                    <a:pt x="78" y="142"/>
                  </a:lnTo>
                  <a:lnTo>
                    <a:pt x="75" y="134"/>
                  </a:lnTo>
                  <a:lnTo>
                    <a:pt x="78" y="134"/>
                  </a:lnTo>
                  <a:lnTo>
                    <a:pt x="83" y="134"/>
                  </a:lnTo>
                  <a:lnTo>
                    <a:pt x="86" y="131"/>
                  </a:lnTo>
                  <a:lnTo>
                    <a:pt x="88" y="129"/>
                  </a:lnTo>
                  <a:lnTo>
                    <a:pt x="91" y="129"/>
                  </a:lnTo>
                  <a:lnTo>
                    <a:pt x="96" y="123"/>
                  </a:lnTo>
                  <a:lnTo>
                    <a:pt x="107" y="110"/>
                  </a:lnTo>
                  <a:lnTo>
                    <a:pt x="118" y="113"/>
                  </a:lnTo>
                  <a:lnTo>
                    <a:pt x="121" y="115"/>
                  </a:lnTo>
                  <a:lnTo>
                    <a:pt x="123" y="115"/>
                  </a:lnTo>
                  <a:lnTo>
                    <a:pt x="129" y="115"/>
                  </a:lnTo>
                  <a:lnTo>
                    <a:pt x="129" y="115"/>
                  </a:lnTo>
                  <a:close/>
                  <a:moveTo>
                    <a:pt x="166" y="107"/>
                  </a:moveTo>
                  <a:lnTo>
                    <a:pt x="155" y="107"/>
                  </a:lnTo>
                  <a:lnTo>
                    <a:pt x="155" y="70"/>
                  </a:lnTo>
                  <a:lnTo>
                    <a:pt x="166" y="70"/>
                  </a:lnTo>
                  <a:lnTo>
                    <a:pt x="166" y="107"/>
                  </a:lnTo>
                  <a:lnTo>
                    <a:pt x="166" y="107"/>
                  </a:lnTo>
                  <a:close/>
                  <a:moveTo>
                    <a:pt x="209" y="94"/>
                  </a:moveTo>
                  <a:lnTo>
                    <a:pt x="209" y="38"/>
                  </a:lnTo>
                  <a:lnTo>
                    <a:pt x="201" y="38"/>
                  </a:lnTo>
                  <a:lnTo>
                    <a:pt x="201" y="94"/>
                  </a:lnTo>
                  <a:lnTo>
                    <a:pt x="209" y="94"/>
                  </a:lnTo>
                  <a:lnTo>
                    <a:pt x="209" y="94"/>
                  </a:lnTo>
                  <a:close/>
                  <a:moveTo>
                    <a:pt x="166" y="62"/>
                  </a:moveTo>
                  <a:lnTo>
                    <a:pt x="166" y="0"/>
                  </a:lnTo>
                  <a:lnTo>
                    <a:pt x="155" y="0"/>
                  </a:lnTo>
                  <a:lnTo>
                    <a:pt x="155" y="62"/>
                  </a:lnTo>
                  <a:lnTo>
                    <a:pt x="166" y="6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36564" y="1865525"/>
          <a:ext cx="9810115" cy="4632325"/>
        </p:xfrm>
        <a:graphic>
          <a:graphicData uri="http://schemas.openxmlformats.org/drawingml/2006/table">
            <a:tbl>
              <a:tblPr firstRow="1" bandRow="1">
                <a:tableStyleId>{5C22544A-7EE6-4342-B048-85BDC9FD1C3A}</a:tableStyleId>
              </a:tblPr>
              <a:tblGrid>
                <a:gridCol w="1362075"/>
                <a:gridCol w="958850"/>
                <a:gridCol w="1320800"/>
                <a:gridCol w="6168390"/>
              </a:tblGrid>
              <a:tr h="445770">
                <a:tc rowSpan="2"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2052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0220">
                <a:tc rowSpan="2"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65468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1345">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9785">
                <a:tc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2990810" y="1086702"/>
            <a:ext cx="4711779" cy="577215"/>
          </a:xfrm>
          <a:prstGeom prst="rect">
            <a:avLst/>
          </a:prstGeom>
          <a:noFill/>
        </p:spPr>
        <p:txBody>
          <a:bodyPr wrap="square" rtlCol="0">
            <a:spAutoFit/>
          </a:bodyPr>
          <a:lstStyle/>
          <a:p>
            <a:pPr algn="ctr"/>
            <a:r>
              <a:rPr lang="zh-CN" altLang="en-US" sz="3160" b="1" spc="600" dirty="0">
                <a:solidFill>
                  <a:srgbClr val="C00000"/>
                </a:solidFill>
                <a:latin typeface="微软雅黑" panose="020B0503020204020204" charset="-122"/>
                <a:ea typeface="微软雅黑" panose="020B0503020204020204" charset="-122"/>
              </a:rPr>
              <a:t>危险源风险告知卡</a:t>
            </a:r>
            <a:endParaRPr lang="zh-CN" altLang="en-US" sz="3160" b="1" spc="600" dirty="0">
              <a:solidFill>
                <a:srgbClr val="C00000"/>
              </a:solidFill>
              <a:latin typeface="微软雅黑" panose="020B0503020204020204" charset="-122"/>
              <a:ea typeface="微软雅黑" panose="020B0503020204020204" charset="-122"/>
            </a:endParaRPr>
          </a:p>
        </p:txBody>
      </p:sp>
      <p:sp>
        <p:nvSpPr>
          <p:cNvPr id="9" name="文本框 8"/>
          <p:cNvSpPr txBox="1"/>
          <p:nvPr/>
        </p:nvSpPr>
        <p:spPr>
          <a:xfrm>
            <a:off x="601504" y="1965775"/>
            <a:ext cx="1681983" cy="334010"/>
          </a:xfrm>
          <a:prstGeom prst="rect">
            <a:avLst/>
          </a:prstGeom>
          <a:noFill/>
        </p:spPr>
        <p:txBody>
          <a:bodyPr wrap="square" rtlCol="0">
            <a:spAutoFit/>
          </a:bodyPr>
          <a:lstStyle/>
          <a:p>
            <a:r>
              <a:rPr lang="zh-CN" altLang="en-US" sz="1580" b="1" dirty="0">
                <a:solidFill>
                  <a:schemeClr val="tx1">
                    <a:lumMod val="95000"/>
                    <a:lumOff val="5000"/>
                  </a:schemeClr>
                </a:solidFill>
                <a:latin typeface="微软雅黑" panose="020B0503020204020204" charset="-122"/>
                <a:ea typeface="微软雅黑" panose="020B0503020204020204" charset="-122"/>
              </a:rPr>
              <a:t>危险源名称：</a:t>
            </a:r>
            <a:endParaRPr lang="zh-CN" altLang="en-US" sz="1580" b="1" dirty="0">
              <a:solidFill>
                <a:schemeClr val="tx1">
                  <a:lumMod val="95000"/>
                  <a:lumOff val="5000"/>
                </a:schemeClr>
              </a:solidFill>
              <a:latin typeface="微软雅黑" panose="020B0503020204020204" charset="-122"/>
              <a:ea typeface="微软雅黑" panose="020B0503020204020204" charset="-122"/>
            </a:endParaRPr>
          </a:p>
        </p:txBody>
      </p:sp>
      <p:sp>
        <p:nvSpPr>
          <p:cNvPr id="10" name="文本框 9"/>
          <p:cNvSpPr txBox="1"/>
          <p:nvPr/>
        </p:nvSpPr>
        <p:spPr>
          <a:xfrm>
            <a:off x="2905877" y="1923129"/>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危险因素</a:t>
            </a:r>
            <a:endParaRPr lang="zh-CN" altLang="en-US" sz="1580" b="1" dirty="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6584516" y="1910080"/>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事故诱因</a:t>
            </a:r>
            <a:endParaRPr lang="zh-CN" altLang="en-US" sz="1580" b="1"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6584516" y="4010567"/>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防范措施</a:t>
            </a:r>
            <a:endParaRPr lang="zh-CN" altLang="en-US" sz="158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447703" y="5164322"/>
            <a:ext cx="1345029" cy="415290"/>
          </a:xfrm>
          <a:prstGeom prst="rect">
            <a:avLst/>
          </a:prstGeom>
          <a:noFill/>
        </p:spPr>
        <p:txBody>
          <a:bodyPr wrap="square" rtlCol="0">
            <a:spAutoFit/>
          </a:bodyPr>
          <a:lstStyle/>
          <a:p>
            <a:pPr algn="ctr"/>
            <a:r>
              <a:rPr lang="zh-CN" altLang="en-US" sz="2105" b="1" dirty="0">
                <a:solidFill>
                  <a:schemeClr val="bg1"/>
                </a:solidFill>
                <a:latin typeface="微软雅黑" panose="020B0503020204020204" charset="-122"/>
                <a:ea typeface="微软雅黑" panose="020B0503020204020204" charset="-122"/>
              </a:rPr>
              <a:t>重要提示</a:t>
            </a:r>
            <a:endParaRPr lang="zh-CN" altLang="en-US" sz="2105"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1090900" y="2389960"/>
            <a:ext cx="1659672" cy="334010"/>
          </a:xfrm>
          <a:prstGeom prst="rect">
            <a:avLst/>
          </a:prstGeom>
          <a:noFill/>
        </p:spPr>
        <p:txBody>
          <a:bodyPr wrap="square" rtlCol="0">
            <a:spAutoFit/>
          </a:bodyPr>
          <a:lstStyle/>
          <a:p>
            <a:r>
              <a:rPr lang="zh-CN" altLang="en-US" sz="1580" b="1" dirty="0">
                <a:solidFill>
                  <a:schemeClr val="tx1">
                    <a:lumMod val="95000"/>
                    <a:lumOff val="5000"/>
                  </a:schemeClr>
                </a:solidFill>
                <a:latin typeface="微软雅黑" panose="020B0503020204020204" charset="-122"/>
                <a:ea typeface="微软雅黑" panose="020B0503020204020204" charset="-122"/>
              </a:rPr>
              <a:t>低压电气柜</a:t>
            </a:r>
            <a:r>
              <a:rPr lang="en-US" altLang="zh-CN" sz="1580" b="1" dirty="0">
                <a:solidFill>
                  <a:schemeClr val="tx1">
                    <a:lumMod val="95000"/>
                    <a:lumOff val="5000"/>
                  </a:schemeClr>
                </a:solidFill>
                <a:latin typeface="微软雅黑" panose="020B0503020204020204" charset="-122"/>
                <a:ea typeface="微软雅黑" panose="020B0503020204020204" charset="-122"/>
              </a:rPr>
              <a:t>(</a:t>
            </a:r>
            <a:r>
              <a:rPr lang="zh-CN" altLang="en-US" sz="1580" b="1" dirty="0">
                <a:solidFill>
                  <a:schemeClr val="tx1">
                    <a:lumMod val="95000"/>
                    <a:lumOff val="5000"/>
                  </a:schemeClr>
                </a:solidFill>
                <a:latin typeface="微软雅黑" panose="020B0503020204020204" charset="-122"/>
                <a:ea typeface="微软雅黑" panose="020B0503020204020204" charset="-122"/>
              </a:rPr>
              <a:t>箱</a:t>
            </a:r>
            <a:r>
              <a:rPr lang="en-US" altLang="zh-CN" sz="1580" b="1" dirty="0">
                <a:solidFill>
                  <a:schemeClr val="tx1">
                    <a:lumMod val="95000"/>
                    <a:lumOff val="5000"/>
                  </a:schemeClr>
                </a:solidFill>
                <a:latin typeface="微软雅黑" panose="020B0503020204020204" charset="-122"/>
                <a:ea typeface="微软雅黑" panose="020B0503020204020204" charset="-122"/>
              </a:rPr>
              <a:t>)</a:t>
            </a:r>
            <a:endParaRPr lang="zh-CN" altLang="en-US" sz="1580" b="1" dirty="0">
              <a:solidFill>
                <a:schemeClr val="tx1">
                  <a:lumMod val="95000"/>
                  <a:lumOff val="5000"/>
                </a:schemeClr>
              </a:solidFill>
              <a:latin typeface="微软雅黑" panose="020B0503020204020204" charset="-122"/>
              <a:ea typeface="微软雅黑" panose="020B0503020204020204" charset="-122"/>
            </a:endParaRPr>
          </a:p>
        </p:txBody>
      </p:sp>
      <p:sp>
        <p:nvSpPr>
          <p:cNvPr id="3" name="矩形 2"/>
          <p:cNvSpPr/>
          <p:nvPr/>
        </p:nvSpPr>
        <p:spPr>
          <a:xfrm>
            <a:off x="2905877" y="2501199"/>
            <a:ext cx="1203008" cy="302895"/>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a:t>
            </a:r>
            <a:r>
              <a:rPr lang="zh-CN" altLang="en-US" sz="1055" b="1" dirty="0">
                <a:latin typeface="微软雅黑" panose="020B0503020204020204" charset="-122"/>
                <a:ea typeface="微软雅黑" panose="020B0503020204020204" charset="-122"/>
              </a:rPr>
              <a:t>、触电伤害</a:t>
            </a:r>
            <a:endParaRPr lang="zh-CN" altLang="zh-CN" sz="1055" b="1" dirty="0">
              <a:latin typeface="微软雅黑" panose="020B0503020204020204" charset="-122"/>
              <a:ea typeface="微软雅黑" panose="020B0503020204020204" charset="-122"/>
            </a:endParaRPr>
          </a:p>
        </p:txBody>
      </p:sp>
      <p:sp>
        <p:nvSpPr>
          <p:cNvPr id="4" name="矩形 3"/>
          <p:cNvSpPr/>
          <p:nvPr/>
        </p:nvSpPr>
        <p:spPr>
          <a:xfrm>
            <a:off x="4108885" y="2556894"/>
            <a:ext cx="5983012" cy="1149350"/>
          </a:xfrm>
          <a:prstGeom prst="rect">
            <a:avLst/>
          </a:prstGeom>
        </p:spPr>
        <p:txBody>
          <a:bodyPr wrap="square">
            <a:spAutoFit/>
          </a:bodyPr>
          <a:lstStyle/>
          <a:p>
            <a:pPr algn="just">
              <a:lnSpc>
                <a:spcPct val="130000"/>
              </a:lnSpc>
            </a:pPr>
            <a:r>
              <a:rPr lang="en-US" altLang="zh-CN" sz="1055" b="1" dirty="0">
                <a:latin typeface="微软雅黑" panose="020B0503020204020204" charset="-122"/>
                <a:ea typeface="微软雅黑" panose="020B0503020204020204" charset="-122"/>
              </a:rPr>
              <a:t>1</a:t>
            </a:r>
            <a:r>
              <a:rPr lang="zh-CN" altLang="en-US" sz="1055" b="1" dirty="0">
                <a:latin typeface="微软雅黑" panose="020B0503020204020204" charset="-122"/>
                <a:ea typeface="微软雅黑" panose="020B0503020204020204" charset="-122"/>
              </a:rPr>
              <a:t>、配电箱外露带电部分无屏护</a:t>
            </a:r>
            <a:r>
              <a:rPr lang="en-US" altLang="zh-CN" sz="1055" b="1" dirty="0">
                <a:latin typeface="微软雅黑" panose="020B0503020204020204" charset="-122"/>
                <a:ea typeface="微软雅黑" panose="020B0503020204020204" charset="-122"/>
              </a:rPr>
              <a:t>;</a:t>
            </a:r>
            <a:endParaRPr lang="en-US" altLang="zh-CN" sz="1055" b="1" dirty="0">
              <a:latin typeface="微软雅黑" panose="020B0503020204020204" charset="-122"/>
              <a:ea typeface="微软雅黑" panose="020B0503020204020204" charset="-122"/>
            </a:endParaRPr>
          </a:p>
          <a:p>
            <a:pPr algn="just">
              <a:lnSpc>
                <a:spcPct val="130000"/>
              </a:lnSpc>
            </a:pPr>
            <a:r>
              <a:rPr lang="en-US" altLang="zh-CN" sz="1055" b="1" dirty="0">
                <a:latin typeface="微软雅黑" panose="020B0503020204020204" charset="-122"/>
                <a:ea typeface="微软雅黑" panose="020B0503020204020204" charset="-122"/>
              </a:rPr>
              <a:t>2</a:t>
            </a:r>
            <a:r>
              <a:rPr lang="zh-CN" altLang="en-US" sz="1055" b="1" dirty="0">
                <a:latin typeface="微软雅黑" panose="020B0503020204020204" charset="-122"/>
                <a:ea typeface="微软雅黑" panose="020B0503020204020204" charset="-122"/>
              </a:rPr>
              <a:t>、配电箱内插座接线不正确或电气元件、线路凌乱、蓬松、裸露，接触不良</a:t>
            </a:r>
            <a:r>
              <a:rPr lang="en-US" altLang="zh-CN" sz="1055" b="1" dirty="0">
                <a:latin typeface="微软雅黑" panose="020B0503020204020204" charset="-122"/>
                <a:ea typeface="微软雅黑" panose="020B0503020204020204" charset="-122"/>
              </a:rPr>
              <a:t>.;</a:t>
            </a:r>
            <a:endParaRPr lang="en-US" altLang="zh-CN" sz="1055" b="1" dirty="0">
              <a:latin typeface="微软雅黑" panose="020B0503020204020204" charset="-122"/>
              <a:ea typeface="微软雅黑" panose="020B0503020204020204" charset="-122"/>
            </a:endParaRPr>
          </a:p>
          <a:p>
            <a:pPr algn="just">
              <a:lnSpc>
                <a:spcPct val="130000"/>
              </a:lnSpc>
            </a:pPr>
            <a:r>
              <a:rPr lang="en-US" altLang="zh-CN" sz="1055" b="1" dirty="0">
                <a:latin typeface="微软雅黑" panose="020B0503020204020204" charset="-122"/>
                <a:ea typeface="微软雅黑" panose="020B0503020204020204" charset="-122"/>
              </a:rPr>
              <a:t>3</a:t>
            </a:r>
            <a:r>
              <a:rPr lang="zh-CN" altLang="en-US" sz="1055" b="1" dirty="0">
                <a:latin typeface="微软雅黑" panose="020B0503020204020204" charset="-122"/>
                <a:ea typeface="微软雅黑" panose="020B0503020204020204" charset="-122"/>
              </a:rPr>
              <a:t>、配电箱内有纱头或其它杂物、积水等</a:t>
            </a:r>
            <a:r>
              <a:rPr lang="en-US" altLang="zh-CN" sz="1055" b="1" dirty="0">
                <a:latin typeface="微软雅黑" panose="020B0503020204020204" charset="-122"/>
                <a:ea typeface="微软雅黑" panose="020B0503020204020204" charset="-122"/>
              </a:rPr>
              <a:t>;</a:t>
            </a:r>
            <a:endParaRPr lang="en-US" altLang="zh-CN" sz="1055" b="1" dirty="0">
              <a:latin typeface="微软雅黑" panose="020B0503020204020204" charset="-122"/>
              <a:ea typeface="微软雅黑" panose="020B0503020204020204" charset="-122"/>
            </a:endParaRPr>
          </a:p>
          <a:p>
            <a:pPr algn="just">
              <a:lnSpc>
                <a:spcPct val="130000"/>
              </a:lnSpc>
            </a:pPr>
            <a:r>
              <a:rPr lang="en-US" altLang="zh-CN" sz="1055" b="1" dirty="0">
                <a:latin typeface="微软雅黑" panose="020B0503020204020204" charset="-122"/>
                <a:ea typeface="微软雅黑" panose="020B0503020204020204" charset="-122"/>
              </a:rPr>
              <a:t>4 </a:t>
            </a:r>
            <a:r>
              <a:rPr lang="zh-CN" altLang="en-US" sz="1055" b="1" dirty="0">
                <a:latin typeface="微软雅黑" panose="020B0503020204020204" charset="-122"/>
                <a:ea typeface="微软雅黑" panose="020B0503020204020204" charset="-122"/>
              </a:rPr>
              <a:t>、电器柜门随意开启</a:t>
            </a:r>
            <a:r>
              <a:rPr lang="en-US" altLang="zh-CN" sz="1055" b="1" dirty="0">
                <a:latin typeface="微软雅黑" panose="020B0503020204020204" charset="-122"/>
                <a:ea typeface="微软雅黑" panose="020B0503020204020204" charset="-122"/>
              </a:rPr>
              <a:t>;</a:t>
            </a:r>
            <a:endParaRPr lang="en-US" altLang="zh-CN" sz="1055" b="1" dirty="0">
              <a:latin typeface="微软雅黑" panose="020B0503020204020204" charset="-122"/>
              <a:ea typeface="微软雅黑" panose="020B0503020204020204" charset="-122"/>
            </a:endParaRPr>
          </a:p>
          <a:p>
            <a:pPr algn="just">
              <a:lnSpc>
                <a:spcPct val="130000"/>
              </a:lnSpc>
            </a:pPr>
            <a:r>
              <a:rPr lang="en-US" altLang="zh-CN" sz="1055" b="1" dirty="0">
                <a:latin typeface="微软雅黑" panose="020B0503020204020204" charset="-122"/>
                <a:ea typeface="微软雅黑" panose="020B0503020204020204" charset="-122"/>
              </a:rPr>
              <a:t>5</a:t>
            </a:r>
            <a:r>
              <a:rPr lang="zh-CN" altLang="en-US" sz="1055" b="1" dirty="0">
                <a:latin typeface="微软雅黑" panose="020B0503020204020204" charset="-122"/>
                <a:ea typeface="微软雅黑" panose="020B0503020204020204" charset="-122"/>
              </a:rPr>
              <a:t>、金属外壳与电网</a:t>
            </a:r>
            <a:r>
              <a:rPr lang="en-US" altLang="zh-CN" sz="1055" b="1" dirty="0">
                <a:latin typeface="微软雅黑" panose="020B0503020204020204" charset="-122"/>
                <a:ea typeface="微软雅黑" panose="020B0503020204020204" charset="-122"/>
              </a:rPr>
              <a:t>PE</a:t>
            </a:r>
            <a:r>
              <a:rPr lang="zh-CN" altLang="en-US" sz="1055" b="1" dirty="0">
                <a:latin typeface="微软雅黑" panose="020B0503020204020204" charset="-122"/>
                <a:ea typeface="微软雅黑" panose="020B0503020204020204" charset="-122"/>
              </a:rPr>
              <a:t>线连接不可靠</a:t>
            </a:r>
            <a:r>
              <a:rPr lang="en-US" altLang="zh-CN" sz="1055" b="1" dirty="0">
                <a:latin typeface="微软雅黑" panose="020B0503020204020204" charset="-122"/>
                <a:ea typeface="微软雅黑" panose="020B0503020204020204" charset="-122"/>
              </a:rPr>
              <a:t>.</a:t>
            </a:r>
            <a:endParaRPr lang="zh-CN" altLang="en-US" sz="1055" b="1" dirty="0">
              <a:latin typeface="微软雅黑" panose="020B0503020204020204" charset="-122"/>
              <a:ea typeface="微软雅黑" panose="020B0503020204020204" charset="-122"/>
            </a:endParaRPr>
          </a:p>
        </p:txBody>
      </p:sp>
      <p:sp>
        <p:nvSpPr>
          <p:cNvPr id="6" name="矩形 5"/>
          <p:cNvSpPr/>
          <p:nvPr/>
        </p:nvSpPr>
        <p:spPr>
          <a:xfrm>
            <a:off x="4108885" y="4778016"/>
            <a:ext cx="6084627" cy="1360805"/>
          </a:xfrm>
          <a:prstGeom prst="rect">
            <a:avLst/>
          </a:prstGeom>
        </p:spPr>
        <p:txBody>
          <a:bodyPr wrap="square">
            <a:spAutoFit/>
          </a:bodyPr>
          <a:lstStyle/>
          <a:p>
            <a:pPr algn="just">
              <a:lnSpc>
                <a:spcPct val="130000"/>
              </a:lnSpc>
            </a:pPr>
            <a:r>
              <a:rPr lang="en-US" altLang="zh-CN" sz="1055" b="1" dirty="0">
                <a:latin typeface="微软雅黑" panose="020B0503020204020204" charset="-122"/>
                <a:ea typeface="微软雅黑" panose="020B0503020204020204" charset="-122"/>
              </a:rPr>
              <a:t>1</a:t>
            </a:r>
            <a:r>
              <a:rPr lang="zh-CN" altLang="en-US" sz="1055" b="1" dirty="0">
                <a:latin typeface="微软雅黑" panose="020B0503020204020204" charset="-122"/>
                <a:ea typeface="微软雅黑" panose="020B0503020204020204" charset="-122"/>
              </a:rPr>
              <a:t>、由专业维修电工对外露部分使用有机玻璃屏护</a:t>
            </a:r>
            <a:r>
              <a:rPr lang="en-US" altLang="zh-CN" sz="1055" b="1" dirty="0">
                <a:latin typeface="微软雅黑" panose="020B0503020204020204" charset="-122"/>
                <a:ea typeface="微软雅黑" panose="020B0503020204020204" charset="-122"/>
              </a:rPr>
              <a:t>; </a:t>
            </a:r>
            <a:endParaRPr lang="en-US" altLang="zh-CN" sz="1055" b="1" dirty="0">
              <a:latin typeface="微软雅黑" panose="020B0503020204020204" charset="-122"/>
              <a:ea typeface="微软雅黑" panose="020B0503020204020204" charset="-122"/>
            </a:endParaRPr>
          </a:p>
          <a:p>
            <a:pPr algn="just">
              <a:lnSpc>
                <a:spcPct val="130000"/>
              </a:lnSpc>
            </a:pPr>
            <a:r>
              <a:rPr lang="en-US" altLang="zh-CN" sz="1055" b="1" dirty="0">
                <a:latin typeface="微软雅黑" panose="020B0503020204020204" charset="-122"/>
                <a:ea typeface="微软雅黑" panose="020B0503020204020204" charset="-122"/>
              </a:rPr>
              <a:t>2</a:t>
            </a:r>
            <a:r>
              <a:rPr lang="zh-CN" altLang="en-US" sz="1055" b="1" dirty="0">
                <a:latin typeface="微软雅黑" panose="020B0503020204020204" charset="-122"/>
                <a:ea typeface="微软雅黑" panose="020B0503020204020204" charset="-122"/>
              </a:rPr>
              <a:t>、维修电工按要求对配电箱内线路进行连接，并每月检查一次。是否有线路凌乱、蓬松、裸露</a:t>
            </a:r>
            <a:r>
              <a:rPr lang="en-US" altLang="zh-CN" sz="1055" b="1" dirty="0">
                <a:latin typeface="微软雅黑" panose="020B0503020204020204" charset="-122"/>
                <a:ea typeface="微软雅黑" panose="020B0503020204020204" charset="-122"/>
              </a:rPr>
              <a:t>,</a:t>
            </a:r>
            <a:r>
              <a:rPr lang="zh-CN" altLang="en-US" sz="1055" b="1" dirty="0">
                <a:latin typeface="微软雅黑" panose="020B0503020204020204" charset="-122"/>
                <a:ea typeface="微软雅黑" panose="020B0503020204020204" charset="-122"/>
              </a:rPr>
              <a:t>接触不良等现象</a:t>
            </a:r>
            <a:r>
              <a:rPr lang="en-US" altLang="zh-CN" sz="1055" b="1" dirty="0">
                <a:latin typeface="微软雅黑" panose="020B0503020204020204" charset="-122"/>
                <a:ea typeface="微软雅黑" panose="020B0503020204020204" charset="-122"/>
              </a:rPr>
              <a:t>;</a:t>
            </a:r>
            <a:endParaRPr lang="en-US" altLang="zh-CN" sz="1055" b="1" dirty="0">
              <a:latin typeface="微软雅黑" panose="020B0503020204020204" charset="-122"/>
              <a:ea typeface="微软雅黑" panose="020B0503020204020204" charset="-122"/>
            </a:endParaRPr>
          </a:p>
          <a:p>
            <a:pPr algn="just">
              <a:lnSpc>
                <a:spcPct val="130000"/>
              </a:lnSpc>
            </a:pPr>
            <a:r>
              <a:rPr lang="en-US" altLang="zh-CN" sz="1055" b="1" dirty="0">
                <a:latin typeface="微软雅黑" panose="020B0503020204020204" charset="-122"/>
                <a:ea typeface="微软雅黑" panose="020B0503020204020204" charset="-122"/>
              </a:rPr>
              <a:t>3</a:t>
            </a:r>
            <a:r>
              <a:rPr lang="zh-CN" altLang="en-US" sz="1055" b="1" dirty="0">
                <a:latin typeface="微软雅黑" panose="020B0503020204020204" charset="-122"/>
                <a:ea typeface="微软雅黑" panose="020B0503020204020204" charset="-122"/>
              </a:rPr>
              <a:t>、维修电工每月对电器柜检查清理</a:t>
            </a:r>
            <a:r>
              <a:rPr lang="en-US" altLang="zh-CN" sz="1055" b="1" dirty="0">
                <a:latin typeface="微软雅黑" panose="020B0503020204020204" charset="-122"/>
                <a:ea typeface="微软雅黑" panose="020B0503020204020204" charset="-122"/>
              </a:rPr>
              <a:t>,</a:t>
            </a:r>
            <a:r>
              <a:rPr lang="zh-CN" altLang="en-US" sz="1055" b="1" dirty="0">
                <a:latin typeface="微软雅黑" panose="020B0503020204020204" charset="-122"/>
                <a:ea typeface="微软雅黑" panose="020B0503020204020204" charset="-122"/>
              </a:rPr>
              <a:t>确保电器柜内无杂物</a:t>
            </a:r>
            <a:r>
              <a:rPr lang="en-US" altLang="zh-CN" sz="1055" b="1" dirty="0">
                <a:latin typeface="微软雅黑" panose="020B0503020204020204" charset="-122"/>
                <a:ea typeface="微软雅黑" panose="020B0503020204020204" charset="-122"/>
              </a:rPr>
              <a:t>,</a:t>
            </a:r>
            <a:r>
              <a:rPr lang="zh-CN" altLang="en-US" sz="1055" b="1" dirty="0">
                <a:latin typeface="微软雅黑" panose="020B0503020204020204" charset="-122"/>
                <a:ea typeface="微软雅黑" panose="020B0503020204020204" charset="-122"/>
              </a:rPr>
              <a:t>积水</a:t>
            </a:r>
            <a:r>
              <a:rPr lang="en-US" altLang="zh-CN" sz="1055" b="1" dirty="0">
                <a:latin typeface="微软雅黑" panose="020B0503020204020204" charset="-122"/>
                <a:ea typeface="微软雅黑" panose="020B0503020204020204" charset="-122"/>
              </a:rPr>
              <a:t>;</a:t>
            </a:r>
            <a:endParaRPr lang="en-US" altLang="zh-CN" sz="1055" b="1" dirty="0">
              <a:latin typeface="微软雅黑" panose="020B0503020204020204" charset="-122"/>
              <a:ea typeface="微软雅黑" panose="020B0503020204020204" charset="-122"/>
            </a:endParaRPr>
          </a:p>
          <a:p>
            <a:pPr algn="just">
              <a:lnSpc>
                <a:spcPct val="130000"/>
              </a:lnSpc>
            </a:pPr>
            <a:r>
              <a:rPr lang="en-US" altLang="zh-CN" sz="1055" b="1" dirty="0">
                <a:latin typeface="微软雅黑" panose="020B0503020204020204" charset="-122"/>
                <a:ea typeface="微软雅黑" panose="020B0503020204020204" charset="-122"/>
              </a:rPr>
              <a:t>4 </a:t>
            </a:r>
            <a:r>
              <a:rPr lang="zh-CN" altLang="en-US" sz="1055" b="1" dirty="0">
                <a:latin typeface="微软雅黑" panose="020B0503020204020204" charset="-122"/>
                <a:ea typeface="微软雅黑" panose="020B0503020204020204" charset="-122"/>
              </a:rPr>
              <a:t>、非专业人员严禁打开电器柜门</a:t>
            </a:r>
            <a:r>
              <a:rPr lang="en-US" altLang="zh-CN" sz="1055" b="1" dirty="0">
                <a:latin typeface="微软雅黑" panose="020B0503020204020204" charset="-122"/>
                <a:ea typeface="微软雅黑" panose="020B0503020204020204" charset="-122"/>
              </a:rPr>
              <a:t>;</a:t>
            </a:r>
            <a:endParaRPr lang="en-US" altLang="zh-CN" sz="1055" b="1" dirty="0">
              <a:latin typeface="微软雅黑" panose="020B0503020204020204" charset="-122"/>
              <a:ea typeface="微软雅黑" panose="020B0503020204020204" charset="-122"/>
            </a:endParaRPr>
          </a:p>
          <a:p>
            <a:pPr algn="just">
              <a:lnSpc>
                <a:spcPct val="130000"/>
              </a:lnSpc>
            </a:pPr>
            <a:r>
              <a:rPr lang="en-US" altLang="zh-CN" sz="1055" b="1" dirty="0">
                <a:latin typeface="微软雅黑" panose="020B0503020204020204" charset="-122"/>
                <a:ea typeface="微软雅黑" panose="020B0503020204020204" charset="-122"/>
              </a:rPr>
              <a:t>5</a:t>
            </a:r>
            <a:r>
              <a:rPr lang="zh-CN" altLang="en-US" sz="1055" b="1" dirty="0">
                <a:latin typeface="微软雅黑" panose="020B0503020204020204" charset="-122"/>
                <a:ea typeface="微软雅黑" panose="020B0503020204020204" charset="-122"/>
              </a:rPr>
              <a:t>、金属外壳应与电网</a:t>
            </a:r>
            <a:r>
              <a:rPr lang="en-US" altLang="zh-CN" sz="1055" b="1" dirty="0">
                <a:latin typeface="微软雅黑" panose="020B0503020204020204" charset="-122"/>
                <a:ea typeface="微软雅黑" panose="020B0503020204020204" charset="-122"/>
              </a:rPr>
              <a:t>PE</a:t>
            </a:r>
            <a:r>
              <a:rPr lang="zh-CN" altLang="en-US" sz="1055" b="1" dirty="0">
                <a:latin typeface="微软雅黑" panose="020B0503020204020204" charset="-122"/>
                <a:ea typeface="微软雅黑" panose="020B0503020204020204" charset="-122"/>
              </a:rPr>
              <a:t>线可靠连接</a:t>
            </a:r>
            <a:r>
              <a:rPr lang="en-US" altLang="zh-CN" sz="1055" b="1" dirty="0">
                <a:latin typeface="微软雅黑" panose="020B0503020204020204" charset="-122"/>
                <a:ea typeface="微软雅黑" panose="020B0503020204020204" charset="-122"/>
              </a:rPr>
              <a:t>.</a:t>
            </a:r>
            <a:endParaRPr lang="zh-CN" altLang="zh-CN" sz="1055" b="1" dirty="0">
              <a:latin typeface="微软雅黑" panose="020B0503020204020204" charset="-122"/>
              <a:ea typeface="微软雅黑" panose="020B0503020204020204" charset="-122"/>
            </a:endParaRPr>
          </a:p>
        </p:txBody>
      </p:sp>
      <p:sp>
        <p:nvSpPr>
          <p:cNvPr id="28" name="矩形 27"/>
          <p:cNvSpPr/>
          <p:nvPr/>
        </p:nvSpPr>
        <p:spPr>
          <a:xfrm>
            <a:off x="499888"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火灾报警电话：</a:t>
            </a:r>
            <a:r>
              <a:rPr lang="en-US" altLang="zh-CN" sz="1055" b="1" dirty="0">
                <a:solidFill>
                  <a:schemeClr val="bg1"/>
                </a:solidFill>
                <a:latin typeface="微软雅黑" panose="020B0503020204020204" charset="-122"/>
                <a:ea typeface="微软雅黑" panose="020B0503020204020204" charset="-122"/>
              </a:rPr>
              <a:t>119</a:t>
            </a:r>
            <a:endParaRPr lang="zh-CN" altLang="zh-CN" sz="1055" b="1" dirty="0">
              <a:solidFill>
                <a:schemeClr val="bg1"/>
              </a:solidFill>
              <a:latin typeface="微软雅黑" panose="020B0503020204020204" charset="-122"/>
              <a:ea typeface="微软雅黑" panose="020B0503020204020204" charset="-122"/>
            </a:endParaRPr>
          </a:p>
        </p:txBody>
      </p:sp>
      <p:sp>
        <p:nvSpPr>
          <p:cNvPr id="29" name="矩形 28"/>
          <p:cNvSpPr/>
          <p:nvPr/>
        </p:nvSpPr>
        <p:spPr>
          <a:xfrm>
            <a:off x="2071702"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急救电话：</a:t>
            </a:r>
            <a:r>
              <a:rPr lang="en-US" altLang="zh-CN" sz="1055" b="1" dirty="0">
                <a:solidFill>
                  <a:schemeClr val="bg1"/>
                </a:solidFill>
                <a:latin typeface="微软雅黑" panose="020B0503020204020204" charset="-122"/>
                <a:ea typeface="微软雅黑" panose="020B0503020204020204" charset="-122"/>
              </a:rPr>
              <a:t>120</a:t>
            </a:r>
            <a:endParaRPr lang="zh-CN" altLang="zh-CN" sz="1055" b="1" dirty="0">
              <a:solidFill>
                <a:schemeClr val="bg1"/>
              </a:solidFill>
              <a:latin typeface="微软雅黑" panose="020B0503020204020204" charset="-122"/>
              <a:ea typeface="微软雅黑" panose="020B0503020204020204" charset="-122"/>
            </a:endParaRPr>
          </a:p>
        </p:txBody>
      </p:sp>
      <p:sp>
        <p:nvSpPr>
          <p:cNvPr id="30" name="矩形 29"/>
          <p:cNvSpPr/>
          <p:nvPr/>
        </p:nvSpPr>
        <p:spPr>
          <a:xfrm>
            <a:off x="499888" y="5974661"/>
            <a:ext cx="3651461"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公司应急电话：白天：</a:t>
            </a:r>
            <a:r>
              <a:rPr lang="en-US" altLang="zh-CN" sz="1055" b="1" dirty="0">
                <a:solidFill>
                  <a:schemeClr val="bg1"/>
                </a:solidFill>
                <a:latin typeface="微软雅黑" panose="020B0503020204020204" charset="-122"/>
                <a:ea typeface="微软雅黑" panose="020B0503020204020204" charset="-122"/>
              </a:rPr>
              <a:t>888888         </a:t>
            </a:r>
            <a:r>
              <a:rPr lang="zh-CN" altLang="en-US" sz="1055" b="1" dirty="0">
                <a:solidFill>
                  <a:schemeClr val="bg1"/>
                </a:solidFill>
                <a:latin typeface="微软雅黑" panose="020B0503020204020204" charset="-122"/>
                <a:ea typeface="微软雅黑" panose="020B0503020204020204" charset="-122"/>
              </a:rPr>
              <a:t>夜间：</a:t>
            </a:r>
            <a:r>
              <a:rPr lang="en-US" altLang="zh-CN" sz="1055" b="1" dirty="0">
                <a:solidFill>
                  <a:schemeClr val="bg1"/>
                </a:solidFill>
                <a:latin typeface="微软雅黑" panose="020B0503020204020204" charset="-122"/>
                <a:ea typeface="微软雅黑" panose="020B0503020204020204" charset="-122"/>
              </a:rPr>
              <a:t>888888</a:t>
            </a:r>
            <a:endParaRPr lang="zh-CN" altLang="zh-CN" sz="1055" b="1" dirty="0">
              <a:solidFill>
                <a:schemeClr val="bg1"/>
              </a:solidFill>
              <a:latin typeface="微软雅黑" panose="020B0503020204020204" charset="-122"/>
              <a:ea typeface="微软雅黑" panose="020B0503020204020204" charset="-122"/>
            </a:endParaRPr>
          </a:p>
        </p:txBody>
      </p:sp>
      <p:sp>
        <p:nvSpPr>
          <p:cNvPr id="31" name="矩形 30"/>
          <p:cNvSpPr/>
          <p:nvPr/>
        </p:nvSpPr>
        <p:spPr>
          <a:xfrm>
            <a:off x="499888" y="6215826"/>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市医院电话：</a:t>
            </a:r>
            <a:r>
              <a:rPr lang="en-US" altLang="zh-CN" sz="1055" b="1" dirty="0">
                <a:solidFill>
                  <a:schemeClr val="bg1"/>
                </a:solidFill>
                <a:latin typeface="微软雅黑" panose="020B0503020204020204" charset="-122"/>
                <a:ea typeface="微软雅黑" panose="020B0503020204020204" charset="-122"/>
              </a:rPr>
              <a:t>8888888</a:t>
            </a:r>
            <a:endParaRPr lang="zh-CN" altLang="zh-CN" sz="1055"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1909462" y="5096779"/>
            <a:ext cx="2261958" cy="577215"/>
          </a:xfrm>
          <a:prstGeom prst="rect">
            <a:avLst/>
          </a:prstGeom>
        </p:spPr>
        <p:txBody>
          <a:bodyPr wrap="square">
            <a:spAutoFit/>
          </a:bodyPr>
          <a:lstStyle/>
          <a:p>
            <a:pPr algn="ctr"/>
            <a:r>
              <a:rPr lang="zh-CN" altLang="zh-CN" sz="1580" b="1" dirty="0"/>
              <a:t>非本设备人员禁止操作！</a:t>
            </a:r>
            <a:endParaRPr lang="zh-CN" altLang="zh-CN" sz="1580" b="1" dirty="0"/>
          </a:p>
          <a:p>
            <a:pPr algn="ctr"/>
            <a:r>
              <a:rPr lang="zh-CN" altLang="zh-CN" sz="1580" b="1" dirty="0"/>
              <a:t>必须进行设备点检！</a:t>
            </a:r>
            <a:endParaRPr lang="zh-CN" altLang="zh-CN" sz="1580" b="1" dirty="0"/>
          </a:p>
        </p:txBody>
      </p:sp>
      <p:grpSp>
        <p:nvGrpSpPr>
          <p:cNvPr id="20" name="Group 70"/>
          <p:cNvGrpSpPr>
            <a:grpSpLocks noChangeAspect="1"/>
          </p:cNvGrpSpPr>
          <p:nvPr/>
        </p:nvGrpSpPr>
        <p:grpSpPr bwMode="auto">
          <a:xfrm>
            <a:off x="1965237" y="4142279"/>
            <a:ext cx="636499" cy="691459"/>
            <a:chOff x="2378" y="2565"/>
            <a:chExt cx="1355" cy="1472"/>
          </a:xfrm>
        </p:grpSpPr>
        <p:sp>
          <p:nvSpPr>
            <p:cNvPr id="21"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22"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083" y="1086702"/>
            <a:ext cx="6303232"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车床岗位风险点告知卡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65345"/>
        </p:xfrm>
        <a:graphic>
          <a:graphicData uri="http://schemas.openxmlformats.org/drawingml/2006/table">
            <a:tbl>
              <a:tblPr firstRow="1" bandRow="1">
                <a:tableStyleId>{5C22544A-7EE6-4342-B048-85BDC9FD1C3A}</a:tableStyleId>
              </a:tblPr>
              <a:tblGrid>
                <a:gridCol w="1459230"/>
                <a:gridCol w="1480185"/>
                <a:gridCol w="1770380"/>
                <a:gridCol w="5168265"/>
              </a:tblGrid>
              <a:tr h="49911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车床</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防护罩缺损，自动进刀手柄无弹出防护装置，导致设备部件和加工件飞出伤人。</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657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四级风险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3004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有可能造成缠绕、吸入或卷入、刺割等危险的运动部件和传动装置应设置防护罩。</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转动部位的连接销、刀排的突出高度应符合标准。</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设备维护检修时应使用能量锁定装置。</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制定并执行操作规程。</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545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230" b="1" kern="1200" dirty="0">
                          <a:solidFill>
                            <a:schemeClr val="tx1"/>
                          </a:solidFill>
                          <a:latin typeface="微软雅黑" panose="020B0503020204020204" charset="-122"/>
                          <a:ea typeface="微软雅黑" panose="020B0503020204020204" charset="-122"/>
                          <a:cs typeface="+mn-cs"/>
                        </a:rPr>
                        <a:t>机械伤害</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283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616365" y="3875118"/>
            <a:ext cx="656398" cy="940730"/>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140" y="3868723"/>
            <a:ext cx="706943" cy="934896"/>
          </a:xfrm>
          <a:prstGeom prst="rect">
            <a:avLst/>
          </a:prstGeom>
        </p:spPr>
      </p:pic>
      <p:grpSp>
        <p:nvGrpSpPr>
          <p:cNvPr id="15" name="Group 90"/>
          <p:cNvGrpSpPr>
            <a:grpSpLocks noChangeAspect="1"/>
          </p:cNvGrpSpPr>
          <p:nvPr/>
        </p:nvGrpSpPr>
        <p:grpSpPr bwMode="auto">
          <a:xfrm>
            <a:off x="2349850" y="3873643"/>
            <a:ext cx="816400" cy="888205"/>
            <a:chOff x="4883" y="2370"/>
            <a:chExt cx="1353" cy="1472"/>
          </a:xfrm>
        </p:grpSpPr>
        <p:sp>
          <p:nvSpPr>
            <p:cNvPr id="1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2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083" y="1086702"/>
            <a:ext cx="6303232"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铣床岗位风险点告知卡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65345"/>
        </p:xfrm>
        <a:graphic>
          <a:graphicData uri="http://schemas.openxmlformats.org/drawingml/2006/table">
            <a:tbl>
              <a:tblPr firstRow="1" bandRow="1">
                <a:tableStyleId>{5C22544A-7EE6-4342-B048-85BDC9FD1C3A}</a:tableStyleId>
              </a:tblPr>
              <a:tblGrid>
                <a:gridCol w="1459230"/>
                <a:gridCol w="1480185"/>
                <a:gridCol w="1770380"/>
                <a:gridCol w="5168265"/>
              </a:tblGrid>
              <a:tr h="49911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铣床</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防护罩缺损，自动进刀手柄无弹出防护装置，导致设备部件和加工件飞出伤人。</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657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四级风险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3004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有可能造成缠绕、吸入或卷入、刺割等危险的运动部件和传动装置应设置防护罩。</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转动部位的连接销、刀排的突出高度应符合标准。</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设备维护检修时应使用能量锁定装置。</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制定并执行操作规程。</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545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en-US" sz="1230" b="1" kern="1200" dirty="0">
                          <a:solidFill>
                            <a:schemeClr val="tx1"/>
                          </a:solidFill>
                          <a:latin typeface="微软雅黑" panose="020B0503020204020204" charset="-122"/>
                          <a:ea typeface="微软雅黑" panose="020B0503020204020204" charset="-122"/>
                          <a:cs typeface="+mn-cs"/>
                        </a:rPr>
                        <a:t>机械伤害</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283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616365" y="3875118"/>
            <a:ext cx="656398" cy="940730"/>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140" y="3868723"/>
            <a:ext cx="706943" cy="934896"/>
          </a:xfrm>
          <a:prstGeom prst="rect">
            <a:avLst/>
          </a:prstGeom>
        </p:spPr>
      </p:pic>
      <p:grpSp>
        <p:nvGrpSpPr>
          <p:cNvPr id="11" name="Group 90"/>
          <p:cNvGrpSpPr>
            <a:grpSpLocks noChangeAspect="1"/>
          </p:cNvGrpSpPr>
          <p:nvPr/>
        </p:nvGrpSpPr>
        <p:grpSpPr bwMode="auto">
          <a:xfrm>
            <a:off x="2349850" y="3873643"/>
            <a:ext cx="816400" cy="888205"/>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083" y="1086702"/>
            <a:ext cx="6303232" cy="1062990"/>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起重机操作岗位风险点告知卡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65345"/>
        </p:xfrm>
        <a:graphic>
          <a:graphicData uri="http://schemas.openxmlformats.org/drawingml/2006/table">
            <a:tbl>
              <a:tblPr firstRow="1" bandRow="1">
                <a:tableStyleId>{5C22544A-7EE6-4342-B048-85BDC9FD1C3A}</a:tableStyleId>
              </a:tblPr>
              <a:tblGrid>
                <a:gridCol w="1459230"/>
                <a:gridCol w="1480185"/>
                <a:gridCol w="1770380"/>
                <a:gridCol w="5168265"/>
              </a:tblGrid>
              <a:tr h="49911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起重机操作</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0" algn="just" defTabSz="914400" rtl="0" eaLnBrk="1" latinLnBrk="0" hangingPunct="1">
                        <a:lnSpc>
                          <a:spcPct val="130000"/>
                        </a:lnSpc>
                      </a:pPr>
                      <a:r>
                        <a:rPr lang="zh-CN" altLang="zh-CN" sz="1230" b="1" kern="1200" dirty="0">
                          <a:solidFill>
                            <a:schemeClr val="tx1"/>
                          </a:solidFill>
                          <a:latin typeface="微软雅黑" panose="020B0503020204020204" charset="-122"/>
                          <a:ea typeface="微软雅黑" panose="020B0503020204020204" charset="-122"/>
                          <a:cs typeface="+mn-cs"/>
                        </a:rPr>
                        <a:t>起吊载荷质量不确定，系挂位置不当，导致被吊物体失稳坠落。</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133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657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3004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从事起重机械指挥、司机等操作人员必须经过培训，并取得资质证书。</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吊运前应确认起吊载荷的质量和质心，并确定起升系挂位置，经起吊后方能正式作业。</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吊运载荷时，不得从人员和安全通道上方通过。</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工作结束后，应将被吊载荷放到地面，吊钩起升到规定位置，切断电源或脱开主离合器。</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indent="0">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制定并执行操作规程。</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545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zh-CN" altLang="zh-CN" sz="1230" b="1" kern="1200" dirty="0">
                          <a:solidFill>
                            <a:schemeClr val="tx1"/>
                          </a:solidFill>
                          <a:latin typeface="微软雅黑" panose="020B0503020204020204" charset="-122"/>
                          <a:ea typeface="微软雅黑" panose="020B0503020204020204" charset="-122"/>
                          <a:cs typeface="+mn-cs"/>
                        </a:rPr>
                        <a:t>起重伤害</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283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just" defTabSz="914400" rtl="0" eaLnBrk="1" latinLnBrk="0" hangingPunct="1">
                        <a:lnSpc>
                          <a:spcPct val="130000"/>
                        </a:lnSpc>
                      </a:pPr>
                      <a:r>
                        <a:rPr lang="en-US" altLang="zh-CN" sz="1230" b="1" kern="1200" dirty="0">
                          <a:solidFill>
                            <a:schemeClr val="tx1"/>
                          </a:solidFill>
                          <a:latin typeface="微软雅黑" panose="020B0503020204020204" charset="-122"/>
                          <a:ea typeface="微软雅黑" panose="020B0503020204020204" charset="-122"/>
                          <a:cs typeface="+mn-cs"/>
                        </a:rPr>
                        <a:t>1</a:t>
                      </a: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0" algn="just" defTabSz="914400" rtl="0" eaLnBrk="1" latinLnBrk="0" hangingPunct="1">
                        <a:lnSpc>
                          <a:spcPct val="130000"/>
                        </a:lnSpc>
                      </a:pPr>
                      <a:r>
                        <a:rPr lang="en-US" altLang="zh-CN" sz="1230" b="1" kern="1200" dirty="0">
                          <a:solidFill>
                            <a:schemeClr val="tx1"/>
                          </a:solidFill>
                          <a:latin typeface="微软雅黑" panose="020B0503020204020204" charset="-122"/>
                          <a:ea typeface="微软雅黑" panose="020B0503020204020204" charset="-122"/>
                          <a:cs typeface="+mn-cs"/>
                        </a:rPr>
                        <a:t>2</a:t>
                      </a: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0" algn="just" defTabSz="914400" rtl="0" eaLnBrk="1" latinLnBrk="0" hangingPunct="1">
                        <a:lnSpc>
                          <a:spcPct val="130000"/>
                        </a:lnSpc>
                      </a:pPr>
                      <a:r>
                        <a:rPr lang="en-US" altLang="zh-CN" sz="1230" b="1" kern="1200" dirty="0">
                          <a:solidFill>
                            <a:schemeClr val="tx1"/>
                          </a:solidFill>
                          <a:latin typeface="微软雅黑" panose="020B0503020204020204" charset="-122"/>
                          <a:ea typeface="微软雅黑" panose="020B0503020204020204" charset="-122"/>
                          <a:cs typeface="+mn-cs"/>
                        </a:rPr>
                        <a:t>3</a:t>
                      </a: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组合 4"/>
          <p:cNvGrpSpPr/>
          <p:nvPr/>
        </p:nvGrpSpPr>
        <p:grpSpPr>
          <a:xfrm>
            <a:off x="1503690" y="3823196"/>
            <a:ext cx="738245" cy="1044277"/>
            <a:chOff x="5666496" y="6074423"/>
            <a:chExt cx="486444" cy="688095"/>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083" y="1086702"/>
            <a:ext cx="6303232" cy="1062990"/>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爆炸危险性厂房风险点告知卡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99635"/>
        </p:xfrm>
        <a:graphic>
          <a:graphicData uri="http://schemas.openxmlformats.org/drawingml/2006/table">
            <a:tbl>
              <a:tblPr firstRow="1" bandRow="1">
                <a:tableStyleId>{5C22544A-7EE6-4342-B048-85BDC9FD1C3A}</a:tableStyleId>
              </a:tblPr>
              <a:tblGrid>
                <a:gridCol w="1459230"/>
                <a:gridCol w="1480185"/>
                <a:gridCol w="1770380"/>
                <a:gridCol w="5168265"/>
              </a:tblGrid>
              <a:tr h="5613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爆炸危险性厂房的泄压</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爆炸发生时，泄压面积不符合要求，扩大了爆炸的危害性。</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689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085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四级风险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1607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有爆炸危险的厂房或厂房内有爆炸危险的部位应设置泄压设施，泄压设施宜采用轻质屋面板、轻质墙体和门窗，门窗应向外开启。</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164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火灾、其他爆炸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283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889612"/>
            <a:ext cx="706943" cy="934896"/>
          </a:xfrm>
          <a:prstGeom prst="rect">
            <a:avLst/>
          </a:prstGeom>
        </p:spPr>
      </p:pic>
      <p:grpSp>
        <p:nvGrpSpPr>
          <p:cNvPr id="8" name="组合 7"/>
          <p:cNvGrpSpPr/>
          <p:nvPr/>
        </p:nvGrpSpPr>
        <p:grpSpPr>
          <a:xfrm>
            <a:off x="1917698" y="3892750"/>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74955" y="1776730"/>
            <a:ext cx="6744335" cy="2130425"/>
          </a:xfrm>
          <a:prstGeom prst="rect">
            <a:avLst/>
          </a:prstGeom>
          <a:noFill/>
        </p:spPr>
        <p:txBody>
          <a:bodyPr wrap="square" rtlCol="0" anchor="t">
            <a:spAutoFit/>
          </a:bodyPr>
          <a:lstStyle/>
          <a:p>
            <a:pPr indent="304800" algn="just">
              <a:lnSpc>
                <a:spcPct val="140000"/>
              </a:lnSpc>
            </a:pPr>
            <a:r>
              <a:rPr lang="zh-CN" sz="158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58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58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58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58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58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58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010025" y="4583430"/>
            <a:ext cx="6021164" cy="1308735"/>
          </a:xfrm>
          <a:prstGeom prst="rect">
            <a:avLst/>
          </a:prstGeom>
          <a:noFill/>
        </p:spPr>
        <p:txBody>
          <a:bodyPr wrap="square" rtlCol="0" anchor="t">
            <a:spAutoFit/>
          </a:bodyPr>
          <a:lstStyle/>
          <a:p>
            <a:pPr>
              <a:lnSpc>
                <a:spcPct val="150000"/>
              </a:lnSpc>
            </a:pPr>
            <a:r>
              <a:rPr lang="en-US" altLang="zh-CN" sz="1580" b="1" dirty="0">
                <a:solidFill>
                  <a:schemeClr val="dk1"/>
                </a:solidFill>
                <a:latin typeface="+mn-ea"/>
                <a:cs typeface="楷体" panose="02010609060101010101" charset="-122"/>
                <a:sym typeface="+mn-ea"/>
              </a:rPr>
              <a:t>   </a:t>
            </a:r>
            <a:r>
              <a:rPr lang="zh-CN" altLang="en-US" sz="1755" b="1" dirty="0">
                <a:solidFill>
                  <a:schemeClr val="dk1"/>
                </a:solidFill>
                <a:latin typeface="+mn-ea"/>
                <a:cs typeface="宋体" panose="02010600030101010101" pitchFamily="2" charset="-122"/>
                <a:sym typeface="+mn-ea"/>
              </a:rPr>
              <a:t>博富特认为：一个好的培训课程起始于一个好的设计</a:t>
            </a:r>
            <a:r>
              <a:rPr lang="en-US" altLang="zh-CN" sz="1755" b="1" dirty="0">
                <a:solidFill>
                  <a:schemeClr val="dk1"/>
                </a:solidFill>
                <a:latin typeface="+mn-ea"/>
                <a:cs typeface="宋体" panose="02010600030101010101" pitchFamily="2" charset="-122"/>
                <a:sym typeface="+mn-ea"/>
              </a:rPr>
              <a:t>,</a:t>
            </a:r>
            <a:r>
              <a:rPr lang="zh-CN" altLang="en-US" sz="1755"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755"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20552" y="4249261"/>
            <a:ext cx="3301030" cy="2200167"/>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7134225" y="1776413"/>
            <a:ext cx="3285436" cy="2189919"/>
          </a:xfrm>
          <a:prstGeom prst="rect">
            <a:avLst/>
          </a:prstGeom>
        </p:spPr>
      </p:pic>
      <p:sp>
        <p:nvSpPr>
          <p:cNvPr id="6" name="标题 3"/>
          <p:cNvSpPr txBox="1"/>
          <p:nvPr/>
        </p:nvSpPr>
        <p:spPr>
          <a:xfrm>
            <a:off x="104706" y="939320"/>
            <a:ext cx="5977722" cy="523531"/>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455"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455"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85132" y="352580"/>
            <a:ext cx="1050273" cy="530405"/>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083" y="1086702"/>
            <a:ext cx="6303232"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危险建筑物风险点告知卡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767580"/>
        </p:xfrm>
        <a:graphic>
          <a:graphicData uri="http://schemas.openxmlformats.org/drawingml/2006/table">
            <a:tbl>
              <a:tblPr firstRow="1" bandRow="1">
                <a:tableStyleId>{5C22544A-7EE6-4342-B048-85BDC9FD1C3A}</a:tableStyleId>
              </a:tblPr>
              <a:tblGrid>
                <a:gridCol w="1459230"/>
                <a:gridCol w="1480185"/>
                <a:gridCol w="1770380"/>
                <a:gridCol w="5168265"/>
              </a:tblGrid>
              <a:tr h="56959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危险建筑物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危险建筑物遇风雨及其他异常情况导致垮塌。</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705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0038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二</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4782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应对建筑物进行危房鉴定。</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凡鉴定危险的建筑物，应拆除或大修。</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990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火灾、坍塌</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283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889612"/>
            <a:ext cx="706943" cy="934896"/>
          </a:xfrm>
          <a:prstGeom prst="rect">
            <a:avLst/>
          </a:prstGeom>
        </p:spPr>
      </p:pic>
      <p:grpSp>
        <p:nvGrpSpPr>
          <p:cNvPr id="8" name="组合 7"/>
          <p:cNvGrpSpPr/>
          <p:nvPr/>
        </p:nvGrpSpPr>
        <p:grpSpPr>
          <a:xfrm>
            <a:off x="1917698" y="3892750"/>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083" y="1086702"/>
            <a:ext cx="6303232"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员工聚集场所风险点告知卡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767580"/>
        </p:xfrm>
        <a:graphic>
          <a:graphicData uri="http://schemas.openxmlformats.org/drawingml/2006/table">
            <a:tbl>
              <a:tblPr firstRow="1" bandRow="1">
                <a:tableStyleId>{5C22544A-7EE6-4342-B048-85BDC9FD1C3A}</a:tableStyleId>
              </a:tblPr>
              <a:tblGrid>
                <a:gridCol w="1459230"/>
                <a:gridCol w="1480185"/>
                <a:gridCol w="1770380"/>
                <a:gridCol w="5168265"/>
              </a:tblGrid>
              <a:tr h="56959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员工聚集场所</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员工聚集在生产区域或危险场所，发生紧急情况时无法逃生。</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705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0038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4782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员工集体宿舍不得设置在车间或仓库的建筑物内。</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员工休息间、会议室等聚集场所应与作业区域隔离，疏散通道应保持通畅。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990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火灾、其他伤害</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283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889612"/>
            <a:ext cx="706943" cy="934896"/>
          </a:xfrm>
          <a:prstGeom prst="rect">
            <a:avLst/>
          </a:prstGeom>
        </p:spPr>
      </p:pic>
      <p:grpSp>
        <p:nvGrpSpPr>
          <p:cNvPr id="8" name="组合 7"/>
          <p:cNvGrpSpPr/>
          <p:nvPr/>
        </p:nvGrpSpPr>
        <p:grpSpPr>
          <a:xfrm>
            <a:off x="1917698" y="3892750"/>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083" y="1086702"/>
            <a:ext cx="6303232"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生产现场风险点告知卡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767580"/>
        </p:xfrm>
        <a:graphic>
          <a:graphicData uri="http://schemas.openxmlformats.org/drawingml/2006/table">
            <a:tbl>
              <a:tblPr firstRow="1" bandRow="1">
                <a:tableStyleId>{5C22544A-7EE6-4342-B048-85BDC9FD1C3A}</a:tableStyleId>
              </a:tblPr>
              <a:tblGrid>
                <a:gridCol w="1459230"/>
                <a:gridCol w="1480185"/>
                <a:gridCol w="1770380"/>
                <a:gridCol w="5168265"/>
              </a:tblGrid>
              <a:tr h="56959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生产现场</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清洗作业现场时使用稀释剂清洗，遇火发生火灾和爆炸。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705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0038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4782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生产现场清洗设备、地面时严禁使用易燃易爆的清洗剂。</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地面清洗除不得使用易燃、易爆清洗剂外，要加强室内通风。</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作业点周围</a:t>
                      </a:r>
                      <a:r>
                        <a:rPr lang="en-US" altLang="zh-CN" sz="1230" b="1" kern="1200" dirty="0">
                          <a:solidFill>
                            <a:schemeClr val="tx1"/>
                          </a:solidFill>
                          <a:latin typeface="微软雅黑" panose="020B0503020204020204" charset="-122"/>
                          <a:ea typeface="微软雅黑" panose="020B0503020204020204" charset="-122"/>
                          <a:cs typeface="+mn-cs"/>
                        </a:rPr>
                        <a:t>15m</a:t>
                      </a:r>
                      <a:r>
                        <a:rPr lang="zh-CN" altLang="zh-CN" sz="1230" b="1" kern="1200" dirty="0">
                          <a:solidFill>
                            <a:schemeClr val="tx1"/>
                          </a:solidFill>
                          <a:latin typeface="微软雅黑" panose="020B0503020204020204" charset="-122"/>
                          <a:ea typeface="微软雅黑" panose="020B0503020204020204" charset="-122"/>
                          <a:cs typeface="+mn-cs"/>
                        </a:rPr>
                        <a:t>内不应存放易燃易爆物质。</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990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283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889612"/>
            <a:ext cx="706943" cy="934896"/>
          </a:xfrm>
          <a:prstGeom prst="rect">
            <a:avLst/>
          </a:prstGeom>
        </p:spPr>
      </p:pic>
      <p:grpSp>
        <p:nvGrpSpPr>
          <p:cNvPr id="8" name="组合 7"/>
          <p:cNvGrpSpPr/>
          <p:nvPr/>
        </p:nvGrpSpPr>
        <p:grpSpPr>
          <a:xfrm>
            <a:off x="1917698" y="3892750"/>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083" y="1086702"/>
            <a:ext cx="6303232"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检维修区域风险点告知卡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773930"/>
        </p:xfrm>
        <a:graphic>
          <a:graphicData uri="http://schemas.openxmlformats.org/drawingml/2006/table">
            <a:tbl>
              <a:tblPr firstRow="1" bandRow="1">
                <a:tableStyleId>{5C22544A-7EE6-4342-B048-85BDC9FD1C3A}</a:tableStyleId>
              </a:tblPr>
              <a:tblGrid>
                <a:gridCol w="1459230"/>
                <a:gridCol w="1480185"/>
                <a:gridCol w="1770380"/>
                <a:gridCol w="5168265"/>
              </a:tblGrid>
              <a:tr h="57023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检维修作业现场</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积聚在地沟、罐体、管道等封闭或半封闭空间内的易燃气体未彻底清除，残余气体遇检修作业中明火而引起火灾爆炸。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768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0165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5036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对于存放易燃易爆物质或因化学作用而产生易燃易爆物质的罐体、管道等应拆卸到地面进行检修，作业前应进行清洗或置换，并经过监测。</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作业前必须先通风并监测。</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作业现场必须保持良好的通风。</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11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283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889612"/>
            <a:ext cx="706943" cy="934896"/>
          </a:xfrm>
          <a:prstGeom prst="rect">
            <a:avLst/>
          </a:prstGeom>
        </p:spPr>
      </p:pic>
      <p:grpSp>
        <p:nvGrpSpPr>
          <p:cNvPr id="8" name="组合 7"/>
          <p:cNvGrpSpPr/>
          <p:nvPr/>
        </p:nvGrpSpPr>
        <p:grpSpPr>
          <a:xfrm>
            <a:off x="1917698" y="3892750"/>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083" y="1086702"/>
            <a:ext cx="6303232"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油库区域风险点告知卡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46930"/>
        </p:xfrm>
        <a:graphic>
          <a:graphicData uri="http://schemas.openxmlformats.org/drawingml/2006/table">
            <a:tbl>
              <a:tblPr firstRow="1" bandRow="1">
                <a:tableStyleId>{5C22544A-7EE6-4342-B048-85BDC9FD1C3A}</a:tableStyleId>
              </a:tblPr>
              <a:tblGrid>
                <a:gridCol w="1459230"/>
                <a:gridCol w="1480185"/>
                <a:gridCol w="1770380"/>
                <a:gridCol w="5168265"/>
              </a:tblGrid>
              <a:tr h="56324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油库房防火防爆</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电气设备产生的火花引燃油品导致火灾爆炸，消防设施不合理导致火灾爆炸时危害加剧。</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070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593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二</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2941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地上固定式顶储罐、内浮顶储罐和地上卧式储罐应设低倍数泡沫灭火系统；地上油罐区必须设置防火堤和水封井。</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库房电气设备均应按防爆要求配置和安装。</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油库门窗应向外开放，且通风良好。</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库区不得有电气线路跨越。</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制定并执行操作规程。</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a:t>
                      </a:r>
                      <a:r>
                        <a:rPr lang="zh-CN" altLang="en-US" sz="1230" b="1" kern="1200" dirty="0">
                          <a:solidFill>
                            <a:schemeClr val="tx1"/>
                          </a:solidFill>
                          <a:latin typeface="微软雅黑" panose="020B0503020204020204" charset="-122"/>
                          <a:ea typeface="微软雅黑" panose="020B0503020204020204" charset="-122"/>
                          <a:cs typeface="+mn-cs"/>
                        </a:rPr>
                        <a:t>、爆炸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2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en-US"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sz="1230" b="1" kern="1200" dirty="0">
                          <a:solidFill>
                            <a:schemeClr val="tx1"/>
                          </a:solidFill>
                          <a:latin typeface="微软雅黑" panose="020B0503020204020204" charset="-122"/>
                          <a:ea typeface="微软雅黑" panose="020B0503020204020204" charset="-122"/>
                          <a:cs typeface="+mn-cs"/>
                        </a:rPr>
                        <a:t>120</a:t>
                      </a:r>
                      <a:r>
                        <a:rPr lang="zh-CN" altLang="en-US" sz="1230" b="1" kern="1200" dirty="0">
                          <a:solidFill>
                            <a:schemeClr val="tx1"/>
                          </a:solidFill>
                          <a:latin typeface="微软雅黑" panose="020B0503020204020204" charset="-122"/>
                          <a:ea typeface="微软雅黑" panose="020B0503020204020204" charset="-122"/>
                          <a:cs typeface="+mn-cs"/>
                        </a:rPr>
                        <a:t>、</a:t>
                      </a:r>
                      <a:r>
                        <a:rPr lang="en-US" sz="1230" b="1" kern="1200" dirty="0">
                          <a:solidFill>
                            <a:schemeClr val="tx1"/>
                          </a:solidFill>
                          <a:latin typeface="微软雅黑" panose="020B0503020204020204" charset="-122"/>
                          <a:ea typeface="微软雅黑" panose="020B0503020204020204" charset="-122"/>
                          <a:cs typeface="+mn-cs"/>
                        </a:rPr>
                        <a:t>110</a:t>
                      </a:r>
                      <a:r>
                        <a:rPr lang="zh-CN" altLang="en-US" sz="1230" b="1" kern="1200" dirty="0">
                          <a:solidFill>
                            <a:schemeClr val="tx1"/>
                          </a:solidFill>
                          <a:latin typeface="微软雅黑" panose="020B0503020204020204" charset="-122"/>
                          <a:ea typeface="微软雅黑" panose="020B0503020204020204" charset="-122"/>
                          <a:cs typeface="+mn-cs"/>
                        </a:rPr>
                        <a:t>电话求救；</a:t>
                      </a:r>
                      <a:endParaRPr lang="zh-CN" altLang="en-US"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现场发现事故人员立即根据企业制订的</a:t>
                      </a:r>
                      <a:r>
                        <a:rPr lang="en-US" altLang="zh-CN" sz="1230" b="1" kern="1200" dirty="0">
                          <a:solidFill>
                            <a:schemeClr val="tx1"/>
                          </a:solidFill>
                          <a:latin typeface="微软雅黑" panose="020B0503020204020204" charset="-122"/>
                          <a:ea typeface="微软雅黑" panose="020B0503020204020204" charset="-122"/>
                          <a:cs typeface="+mn-cs"/>
                        </a:rPr>
                        <a:t>《</a:t>
                      </a:r>
                      <a:r>
                        <a:rPr lang="zh-CN" altLang="en-US" sz="1230" b="1" kern="1200" dirty="0">
                          <a:solidFill>
                            <a:schemeClr val="tx1"/>
                          </a:solidFill>
                          <a:latin typeface="微软雅黑" panose="020B0503020204020204" charset="-122"/>
                          <a:ea typeface="微软雅黑" panose="020B0503020204020204" charset="-122"/>
                          <a:cs typeface="+mn-cs"/>
                        </a:rPr>
                        <a:t>生产安全事故应急救援预案</a:t>
                      </a:r>
                      <a:r>
                        <a:rPr lang="en-US" altLang="zh-CN" sz="1230" b="1" kern="1200" dirty="0">
                          <a:solidFill>
                            <a:schemeClr val="tx1"/>
                          </a:solidFill>
                          <a:latin typeface="微软雅黑" panose="020B0503020204020204" charset="-122"/>
                          <a:ea typeface="微软雅黑" panose="020B0503020204020204" charset="-122"/>
                          <a:cs typeface="+mn-cs"/>
                        </a:rPr>
                        <a:t>》</a:t>
                      </a:r>
                      <a:r>
                        <a:rPr lang="zh-CN" altLang="en-US" sz="1230" b="1" kern="1200" dirty="0">
                          <a:solidFill>
                            <a:schemeClr val="tx1"/>
                          </a:solidFill>
                          <a:latin typeface="微软雅黑" panose="020B0503020204020204" charset="-122"/>
                          <a:ea typeface="微软雅黑" panose="020B0503020204020204" charset="-122"/>
                          <a:cs typeface="+mn-cs"/>
                        </a:rPr>
                        <a:t>规定的流程向企业相关管理人员进行事故报告。</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889612"/>
            <a:ext cx="706943" cy="934896"/>
          </a:xfrm>
          <a:prstGeom prst="rect">
            <a:avLst/>
          </a:prstGeom>
        </p:spPr>
      </p:pic>
      <p:grpSp>
        <p:nvGrpSpPr>
          <p:cNvPr id="8" name="组合 7"/>
          <p:cNvGrpSpPr/>
          <p:nvPr/>
        </p:nvGrpSpPr>
        <p:grpSpPr>
          <a:xfrm>
            <a:off x="1917698" y="3892750"/>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083" y="1086702"/>
            <a:ext cx="6303232"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消防通道区域风险点告知卡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46930"/>
        </p:xfrm>
        <a:graphic>
          <a:graphicData uri="http://schemas.openxmlformats.org/drawingml/2006/table">
            <a:tbl>
              <a:tblPr firstRow="1" bandRow="1">
                <a:tableStyleId>{5C22544A-7EE6-4342-B048-85BDC9FD1C3A}</a:tableStyleId>
              </a:tblPr>
              <a:tblGrid>
                <a:gridCol w="1459230"/>
                <a:gridCol w="1480185"/>
                <a:gridCol w="1770380"/>
                <a:gridCol w="5168265"/>
              </a:tblGrid>
              <a:tr h="56324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消防通道</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580" b="1" kern="1200" dirty="0">
                          <a:solidFill>
                            <a:schemeClr val="tx1"/>
                          </a:solidFill>
                          <a:effectLst/>
                          <a:latin typeface="+mn-lt"/>
                          <a:ea typeface="+mn-ea"/>
                          <a:cs typeface="+mn-cs"/>
                        </a:rPr>
                        <a:t>发</a:t>
                      </a:r>
                      <a:r>
                        <a:rPr lang="zh-CN" altLang="zh-CN" sz="1230" b="1" kern="1200" dirty="0">
                          <a:solidFill>
                            <a:schemeClr val="tx1"/>
                          </a:solidFill>
                          <a:latin typeface="微软雅黑" panose="020B0503020204020204" charset="-122"/>
                          <a:ea typeface="微软雅黑" panose="020B0503020204020204" charset="-122"/>
                          <a:cs typeface="+mn-cs"/>
                        </a:rPr>
                        <a:t>生火灾时，因无消防车道或消防车道不符合要求，使火灾爆炸危险扩大。</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070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593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2941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消防车道的净跨度和净高度不应小于</a:t>
                      </a:r>
                      <a:r>
                        <a:rPr lang="en-US" altLang="zh-CN" sz="1230" b="1" kern="1200" dirty="0">
                          <a:solidFill>
                            <a:schemeClr val="tx1"/>
                          </a:solidFill>
                          <a:latin typeface="微软雅黑" panose="020B0503020204020204" charset="-122"/>
                          <a:ea typeface="微软雅黑" panose="020B0503020204020204" charset="-122"/>
                          <a:cs typeface="+mn-cs"/>
                        </a:rPr>
                        <a:t>4.0m</a:t>
                      </a:r>
                      <a:r>
                        <a:rPr lang="zh-CN" altLang="zh-CN" sz="1230" b="1" kern="1200" dirty="0">
                          <a:solidFill>
                            <a:schemeClr val="tx1"/>
                          </a:solidFill>
                          <a:latin typeface="微软雅黑" panose="020B0503020204020204" charset="-122"/>
                          <a:ea typeface="微软雅黑" panose="020B0503020204020204" charset="-122"/>
                          <a:cs typeface="+mn-cs"/>
                        </a:rPr>
                        <a:t>，坡度宜大于</a:t>
                      </a:r>
                      <a:r>
                        <a:rPr lang="en-US" altLang="zh-CN" sz="1230" b="1" kern="1200" dirty="0">
                          <a:solidFill>
                            <a:schemeClr val="tx1"/>
                          </a:solidFill>
                          <a:latin typeface="微软雅黑" panose="020B0503020204020204" charset="-122"/>
                          <a:ea typeface="微软雅黑" panose="020B0503020204020204" charset="-122"/>
                          <a:cs typeface="+mn-cs"/>
                        </a:rPr>
                        <a:t>8%</a:t>
                      </a:r>
                      <a:r>
                        <a:rPr lang="zh-CN" altLang="zh-CN" sz="1230" b="1" kern="1200" dirty="0">
                          <a:solidFill>
                            <a:schemeClr val="tx1"/>
                          </a:solidFill>
                          <a:latin typeface="微软雅黑" panose="020B0503020204020204" charset="-122"/>
                          <a:ea typeface="微软雅黑" panose="020B0503020204020204" charset="-122"/>
                          <a:cs typeface="+mn-cs"/>
                        </a:rPr>
                        <a:t>，转弯半径应满足消防车转弯的要求。</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环形消防车道至少应有两处与其他车道连通，尽头式消防车道应设置回车场或回车道。</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2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en-US"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sz="1230" b="1" kern="1200" dirty="0">
                          <a:solidFill>
                            <a:schemeClr val="tx1"/>
                          </a:solidFill>
                          <a:latin typeface="微软雅黑" panose="020B0503020204020204" charset="-122"/>
                          <a:ea typeface="微软雅黑" panose="020B0503020204020204" charset="-122"/>
                          <a:cs typeface="+mn-cs"/>
                        </a:rPr>
                        <a:t>120</a:t>
                      </a:r>
                      <a:r>
                        <a:rPr lang="zh-CN" altLang="en-US" sz="1230" b="1" kern="1200" dirty="0">
                          <a:solidFill>
                            <a:schemeClr val="tx1"/>
                          </a:solidFill>
                          <a:latin typeface="微软雅黑" panose="020B0503020204020204" charset="-122"/>
                          <a:ea typeface="微软雅黑" panose="020B0503020204020204" charset="-122"/>
                          <a:cs typeface="+mn-cs"/>
                        </a:rPr>
                        <a:t>、</a:t>
                      </a:r>
                      <a:r>
                        <a:rPr lang="en-US" sz="1230" b="1" kern="1200" dirty="0">
                          <a:solidFill>
                            <a:schemeClr val="tx1"/>
                          </a:solidFill>
                          <a:latin typeface="微软雅黑" panose="020B0503020204020204" charset="-122"/>
                          <a:ea typeface="微软雅黑" panose="020B0503020204020204" charset="-122"/>
                          <a:cs typeface="+mn-cs"/>
                        </a:rPr>
                        <a:t>110</a:t>
                      </a:r>
                      <a:r>
                        <a:rPr lang="zh-CN" altLang="en-US" sz="1230" b="1" kern="1200" dirty="0">
                          <a:solidFill>
                            <a:schemeClr val="tx1"/>
                          </a:solidFill>
                          <a:latin typeface="微软雅黑" panose="020B0503020204020204" charset="-122"/>
                          <a:ea typeface="微软雅黑" panose="020B0503020204020204" charset="-122"/>
                          <a:cs typeface="+mn-cs"/>
                        </a:rPr>
                        <a:t>电话求救；</a:t>
                      </a:r>
                      <a:endParaRPr lang="zh-CN" altLang="en-US"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现场发现事故人员立即根据企业制订的</a:t>
                      </a:r>
                      <a:r>
                        <a:rPr lang="en-US" altLang="zh-CN" sz="1230" b="1" kern="1200" dirty="0">
                          <a:solidFill>
                            <a:schemeClr val="tx1"/>
                          </a:solidFill>
                          <a:latin typeface="微软雅黑" panose="020B0503020204020204" charset="-122"/>
                          <a:ea typeface="微软雅黑" panose="020B0503020204020204" charset="-122"/>
                          <a:cs typeface="+mn-cs"/>
                        </a:rPr>
                        <a:t>《</a:t>
                      </a:r>
                      <a:r>
                        <a:rPr lang="zh-CN" altLang="en-US" sz="1230" b="1" kern="1200" dirty="0">
                          <a:solidFill>
                            <a:schemeClr val="tx1"/>
                          </a:solidFill>
                          <a:latin typeface="微软雅黑" panose="020B0503020204020204" charset="-122"/>
                          <a:ea typeface="微软雅黑" panose="020B0503020204020204" charset="-122"/>
                          <a:cs typeface="+mn-cs"/>
                        </a:rPr>
                        <a:t>生产安全事故应急救援预案</a:t>
                      </a:r>
                      <a:r>
                        <a:rPr lang="en-US" altLang="zh-CN" sz="1230" b="1" kern="1200" dirty="0">
                          <a:solidFill>
                            <a:schemeClr val="tx1"/>
                          </a:solidFill>
                          <a:latin typeface="微软雅黑" panose="020B0503020204020204" charset="-122"/>
                          <a:ea typeface="微软雅黑" panose="020B0503020204020204" charset="-122"/>
                          <a:cs typeface="+mn-cs"/>
                        </a:rPr>
                        <a:t>》</a:t>
                      </a:r>
                      <a:r>
                        <a:rPr lang="zh-CN" altLang="en-US" sz="1230" b="1" kern="1200" dirty="0">
                          <a:solidFill>
                            <a:schemeClr val="tx1"/>
                          </a:solidFill>
                          <a:latin typeface="微软雅黑" panose="020B0503020204020204" charset="-122"/>
                          <a:ea typeface="微软雅黑" panose="020B0503020204020204" charset="-122"/>
                          <a:cs typeface="+mn-cs"/>
                        </a:rPr>
                        <a:t>规定的流程向企业相关管理人员进行事故报告。</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889612"/>
            <a:ext cx="706943" cy="934896"/>
          </a:xfrm>
          <a:prstGeom prst="rect">
            <a:avLst/>
          </a:prstGeom>
        </p:spPr>
      </p:pic>
      <p:grpSp>
        <p:nvGrpSpPr>
          <p:cNvPr id="8" name="组合 7"/>
          <p:cNvGrpSpPr/>
          <p:nvPr/>
        </p:nvGrpSpPr>
        <p:grpSpPr>
          <a:xfrm>
            <a:off x="1917698" y="3892750"/>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083" y="1086702"/>
            <a:ext cx="6303232"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变配电室区风险点告知卡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46930"/>
        </p:xfrm>
        <a:graphic>
          <a:graphicData uri="http://schemas.openxmlformats.org/drawingml/2006/table">
            <a:tbl>
              <a:tblPr firstRow="1" bandRow="1">
                <a:tableStyleId>{5C22544A-7EE6-4342-B048-85BDC9FD1C3A}</a:tableStyleId>
              </a:tblPr>
              <a:tblGrid>
                <a:gridCol w="1459230"/>
                <a:gridCol w="1480185"/>
                <a:gridCol w="1770380"/>
                <a:gridCol w="5168265"/>
              </a:tblGrid>
              <a:tr h="56324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变配电室</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雨、雪及小动物进入室内破坏绝缘层或绝缘不良，导致触电事故或火灾。</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070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593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2941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配电室耐火等级不低于二级；室内地面应采用防滑、不起尘的耐火材料；变压器、高压开关柜、低压开关柜操作地面应敷设绝缘胶垫。</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采光窗、通风窗、门、电缆沟等处应设置防止雨、雪和小动物进入的阻挡设施。</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长度大于</a:t>
                      </a:r>
                      <a:r>
                        <a:rPr lang="en-US" altLang="zh-CN" sz="1230" b="1" kern="1200" dirty="0">
                          <a:solidFill>
                            <a:schemeClr val="tx1"/>
                          </a:solidFill>
                          <a:latin typeface="微软雅黑" panose="020B0503020204020204" charset="-122"/>
                          <a:ea typeface="微软雅黑" panose="020B0503020204020204" charset="-122"/>
                          <a:cs typeface="+mn-cs"/>
                        </a:rPr>
                        <a:t>7m</a:t>
                      </a:r>
                      <a:r>
                        <a:rPr lang="zh-CN" altLang="zh-CN" sz="1230" b="1" kern="1200" dirty="0">
                          <a:solidFill>
                            <a:schemeClr val="tx1"/>
                          </a:solidFill>
                          <a:latin typeface="微软雅黑" panose="020B0503020204020204" charset="-122"/>
                          <a:ea typeface="微软雅黑" panose="020B0503020204020204" charset="-122"/>
                          <a:cs typeface="+mn-cs"/>
                        </a:rPr>
                        <a:t>的配电室应设两个出口，门应为防火门，且向外开；金属门或包铁皮门应做保护接地。</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a:t>
                      </a:r>
                      <a:r>
                        <a:rPr lang="zh-CN" altLang="en-US" sz="1230" b="1" kern="1200" dirty="0">
                          <a:solidFill>
                            <a:schemeClr val="tx1"/>
                          </a:solidFill>
                          <a:latin typeface="微软雅黑" panose="020B0503020204020204" charset="-122"/>
                          <a:ea typeface="微软雅黑" panose="020B0503020204020204" charset="-122"/>
                          <a:cs typeface="+mn-cs"/>
                        </a:rPr>
                        <a:t>、触电</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2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889612"/>
            <a:ext cx="706943" cy="934896"/>
          </a:xfrm>
          <a:prstGeom prst="rect">
            <a:avLst/>
          </a:prstGeom>
        </p:spPr>
      </p:pic>
      <p:grpSp>
        <p:nvGrpSpPr>
          <p:cNvPr id="8" name="组合 7"/>
          <p:cNvGrpSpPr/>
          <p:nvPr/>
        </p:nvGrpSpPr>
        <p:grpSpPr>
          <a:xfrm>
            <a:off x="1917698" y="3892750"/>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083" y="1086702"/>
            <a:ext cx="6303232" cy="1062990"/>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吊索及使用岗位风险点告知卡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46930"/>
        </p:xfrm>
        <a:graphic>
          <a:graphicData uri="http://schemas.openxmlformats.org/drawingml/2006/table">
            <a:tbl>
              <a:tblPr firstRow="1" bandRow="1">
                <a:tableStyleId>{5C22544A-7EE6-4342-B048-85BDC9FD1C3A}</a:tableStyleId>
              </a:tblPr>
              <a:tblGrid>
                <a:gridCol w="1459230"/>
                <a:gridCol w="1480185"/>
                <a:gridCol w="1770380"/>
                <a:gridCol w="5168265"/>
              </a:tblGrid>
              <a:tr h="56324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吊索具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吊索具选配不当，或变形、破断，导致吊物高处坠落。</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070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9593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2941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自制吊索具的设计、制作、检验均应符合相关标准要求，且有质量保证措施，并经企业主管部门审批。</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购置的吊索具应经安全认可的合格产品。</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吊索具应进行日常保养、检查和检验，定置摆放，有明显的载荷标识，相关的资料应存档。</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64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起重伤害</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2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组合 4"/>
          <p:cNvGrpSpPr/>
          <p:nvPr/>
        </p:nvGrpSpPr>
        <p:grpSpPr>
          <a:xfrm>
            <a:off x="1503690" y="3823196"/>
            <a:ext cx="738245" cy="1044277"/>
            <a:chOff x="5666496" y="6074423"/>
            <a:chExt cx="486444" cy="688095"/>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8"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083" y="1086702"/>
            <a:ext cx="6303232"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工业管道区风险点告知卡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737100"/>
        </p:xfrm>
        <a:graphic>
          <a:graphicData uri="http://schemas.openxmlformats.org/drawingml/2006/table">
            <a:tbl>
              <a:tblPr firstRow="1" bandRow="1">
                <a:tableStyleId>{5C22544A-7EE6-4342-B048-85BDC9FD1C3A}</a:tableStyleId>
              </a:tblPr>
              <a:tblGrid>
                <a:gridCol w="1459230"/>
                <a:gridCol w="1480185"/>
                <a:gridCol w="1770380"/>
                <a:gridCol w="5168265"/>
              </a:tblGrid>
              <a:tr h="57658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锅炉安全附件及保护装置</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安全附件及保护装置失效，导致锅炉内超压或缺水而引起爆炸。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03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0800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694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en-US" altLang="zh-CN" sz="1230" b="1" kern="1200" dirty="0">
                          <a:solidFill>
                            <a:schemeClr val="tx1"/>
                          </a:solidFill>
                          <a:latin typeface="微软雅黑" panose="020B0503020204020204" charset="-122"/>
                          <a:ea typeface="微软雅黑" panose="020B0503020204020204" charset="-122"/>
                          <a:cs typeface="+mn-cs"/>
                        </a:rPr>
                        <a:t>1.</a:t>
                      </a:r>
                      <a:r>
                        <a:rPr lang="zh-CN" altLang="zh-CN" sz="1230" b="1" kern="1200" dirty="0">
                          <a:solidFill>
                            <a:schemeClr val="tx1"/>
                          </a:solidFill>
                          <a:latin typeface="微软雅黑" panose="020B0503020204020204" charset="-122"/>
                          <a:ea typeface="微软雅黑" panose="020B0503020204020204" charset="-122"/>
                          <a:cs typeface="+mn-cs"/>
                        </a:rPr>
                        <a:t>安全阀、压力测量装置、水位测量与示控装置，以及其他保护装置应符合规范要求；锅炉及附件应定期检测。</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625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火灾、锅炉爆炸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2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889612"/>
            <a:ext cx="706943" cy="934896"/>
          </a:xfrm>
          <a:prstGeom prst="rect">
            <a:avLst/>
          </a:prstGeom>
        </p:spPr>
      </p:pic>
      <p:grpSp>
        <p:nvGrpSpPr>
          <p:cNvPr id="8" name="组合 7"/>
          <p:cNvGrpSpPr/>
          <p:nvPr/>
        </p:nvGrpSpPr>
        <p:grpSpPr>
          <a:xfrm>
            <a:off x="1917698" y="3892750"/>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083" y="1086702"/>
            <a:ext cx="6303232"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涂装作业区域风险点告知卡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803775"/>
        </p:xfrm>
        <a:graphic>
          <a:graphicData uri="http://schemas.openxmlformats.org/drawingml/2006/table">
            <a:tbl>
              <a:tblPr firstRow="1" bandRow="1">
                <a:tableStyleId>{5C22544A-7EE6-4342-B048-85BDC9FD1C3A}</a:tableStyleId>
              </a:tblPr>
              <a:tblGrid>
                <a:gridCol w="1459230"/>
                <a:gridCol w="1480185"/>
                <a:gridCol w="1770380"/>
                <a:gridCol w="5168265"/>
              </a:tblGrid>
              <a:tr h="47688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涂漆作业区域</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电气设备不符合防爆要求，火花引燃易爆气体而产生爆炸。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245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2578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78244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应准确划分危险区域，并严格控制作业区域内有机溶剂浓度。</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爆炸危险</a:t>
                      </a:r>
                      <a:r>
                        <a:rPr lang="en-US" altLang="zh-CN" sz="1230" b="1" kern="1200" dirty="0">
                          <a:solidFill>
                            <a:schemeClr val="tx1"/>
                          </a:solidFill>
                          <a:latin typeface="微软雅黑" panose="020B0503020204020204" charset="-122"/>
                          <a:ea typeface="微软雅黑" panose="020B0503020204020204" charset="-122"/>
                          <a:cs typeface="+mn-cs"/>
                        </a:rPr>
                        <a:t>1</a:t>
                      </a:r>
                      <a:r>
                        <a:rPr lang="zh-CN" altLang="zh-CN" sz="1230" b="1" kern="1200" dirty="0">
                          <a:solidFill>
                            <a:schemeClr val="tx1"/>
                          </a:solidFill>
                          <a:latin typeface="微软雅黑" panose="020B0503020204020204" charset="-122"/>
                          <a:ea typeface="微软雅黑" panose="020B0503020204020204" charset="-122"/>
                          <a:cs typeface="+mn-cs"/>
                        </a:rPr>
                        <a:t>区、</a:t>
                      </a:r>
                      <a:r>
                        <a:rPr lang="en-US" altLang="zh-CN" sz="1230" b="1" kern="1200" dirty="0">
                          <a:solidFill>
                            <a:schemeClr val="tx1"/>
                          </a:solidFill>
                          <a:latin typeface="微软雅黑" panose="020B0503020204020204" charset="-122"/>
                          <a:ea typeface="微软雅黑" panose="020B0503020204020204" charset="-122"/>
                          <a:cs typeface="+mn-cs"/>
                        </a:rPr>
                        <a:t>2</a:t>
                      </a:r>
                      <a:r>
                        <a:rPr lang="zh-CN" altLang="zh-CN" sz="1230" b="1" kern="1200" dirty="0">
                          <a:solidFill>
                            <a:schemeClr val="tx1"/>
                          </a:solidFill>
                          <a:latin typeface="微软雅黑" panose="020B0503020204020204" charset="-122"/>
                          <a:ea typeface="微软雅黑" panose="020B0503020204020204" charset="-122"/>
                          <a:cs typeface="+mn-cs"/>
                        </a:rPr>
                        <a:t>区严格按照电气整体防爆要求设置，并安装报警装置，该装置应与自动灭火系统联锁。</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临时喷漆场所周围电气设备应符合防爆要求，与明火和其他电气设备的安全间距不小于</a:t>
                      </a:r>
                      <a:r>
                        <a:rPr lang="en-US" altLang="zh-CN" sz="1230" b="1" kern="1200" dirty="0">
                          <a:solidFill>
                            <a:schemeClr val="tx1"/>
                          </a:solidFill>
                          <a:latin typeface="微软雅黑" panose="020B0503020204020204" charset="-122"/>
                          <a:ea typeface="微软雅黑" panose="020B0503020204020204" charset="-122"/>
                          <a:cs typeface="+mn-cs"/>
                        </a:rPr>
                        <a:t>6m</a:t>
                      </a:r>
                      <a:r>
                        <a:rPr lang="zh-CN" altLang="zh-CN" sz="1230" b="1" kern="1200" dirty="0">
                          <a:solidFill>
                            <a:schemeClr val="tx1"/>
                          </a:solidFill>
                          <a:latin typeface="微软雅黑" panose="020B0503020204020204" charset="-122"/>
                          <a:ea typeface="微软雅黑" panose="020B0503020204020204" charset="-122"/>
                          <a:cs typeface="+mn-cs"/>
                        </a:rPr>
                        <a:t>，并设置警戒线和安全标志牌，周边不得存放易燃和可燃物质。</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制定并执行操作规程。</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339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火灾、中毒窒息、其他爆炸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2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8" name="图片 1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889612"/>
            <a:ext cx="706943" cy="934896"/>
          </a:xfrm>
          <a:prstGeom prst="rect">
            <a:avLst/>
          </a:prstGeom>
        </p:spPr>
      </p:pic>
      <p:grpSp>
        <p:nvGrpSpPr>
          <p:cNvPr id="19" name="组合 18"/>
          <p:cNvGrpSpPr/>
          <p:nvPr/>
        </p:nvGrpSpPr>
        <p:grpSpPr>
          <a:xfrm>
            <a:off x="1917698" y="3892750"/>
            <a:ext cx="855903" cy="931759"/>
            <a:chOff x="7545390" y="1668463"/>
            <a:chExt cx="2149476" cy="2339976"/>
          </a:xfrm>
        </p:grpSpPr>
        <p:sp>
          <p:nvSpPr>
            <p:cNvPr id="20"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1"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2"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3"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4"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36564" y="1865525"/>
          <a:ext cx="9810115" cy="4632325"/>
        </p:xfrm>
        <a:graphic>
          <a:graphicData uri="http://schemas.openxmlformats.org/drawingml/2006/table">
            <a:tbl>
              <a:tblPr firstRow="1" bandRow="1">
                <a:tableStyleId>{5C22544A-7EE6-4342-B048-85BDC9FD1C3A}</a:tableStyleId>
              </a:tblPr>
              <a:tblGrid>
                <a:gridCol w="1362075"/>
                <a:gridCol w="958850"/>
                <a:gridCol w="1320800"/>
                <a:gridCol w="6168390"/>
              </a:tblGrid>
              <a:tr h="445770">
                <a:tc rowSpan="2"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2052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0220">
                <a:tc rowSpan="2"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65468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1345">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9785">
                <a:tc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2990810" y="1086702"/>
            <a:ext cx="4711779" cy="577215"/>
          </a:xfrm>
          <a:prstGeom prst="rect">
            <a:avLst/>
          </a:prstGeom>
          <a:noFill/>
        </p:spPr>
        <p:txBody>
          <a:bodyPr wrap="square" rtlCol="0">
            <a:spAutoFit/>
          </a:bodyPr>
          <a:lstStyle/>
          <a:p>
            <a:pPr algn="ctr"/>
            <a:r>
              <a:rPr lang="zh-CN" altLang="en-US" sz="3160" b="1" spc="600" dirty="0">
                <a:solidFill>
                  <a:srgbClr val="C00000"/>
                </a:solidFill>
                <a:latin typeface="微软雅黑" panose="020B0503020204020204" charset="-122"/>
                <a:ea typeface="微软雅黑" panose="020B0503020204020204" charset="-122"/>
              </a:rPr>
              <a:t>危险源风险告知卡</a:t>
            </a:r>
            <a:endParaRPr lang="zh-CN" altLang="en-US" sz="3160" b="1" spc="600" dirty="0">
              <a:solidFill>
                <a:srgbClr val="C00000"/>
              </a:solidFill>
              <a:latin typeface="微软雅黑" panose="020B0503020204020204" charset="-122"/>
              <a:ea typeface="微软雅黑" panose="020B0503020204020204" charset="-122"/>
            </a:endParaRPr>
          </a:p>
        </p:txBody>
      </p:sp>
      <p:sp>
        <p:nvSpPr>
          <p:cNvPr id="9" name="文本框 8"/>
          <p:cNvSpPr txBox="1"/>
          <p:nvPr/>
        </p:nvSpPr>
        <p:spPr>
          <a:xfrm>
            <a:off x="601504" y="1965775"/>
            <a:ext cx="1681983" cy="334010"/>
          </a:xfrm>
          <a:prstGeom prst="rect">
            <a:avLst/>
          </a:prstGeom>
          <a:noFill/>
        </p:spPr>
        <p:txBody>
          <a:bodyPr wrap="square" rtlCol="0">
            <a:spAutoFit/>
          </a:bodyPr>
          <a:lstStyle/>
          <a:p>
            <a:r>
              <a:rPr lang="zh-CN" altLang="en-US" sz="1580" b="1" dirty="0">
                <a:solidFill>
                  <a:schemeClr val="tx1">
                    <a:lumMod val="95000"/>
                    <a:lumOff val="5000"/>
                  </a:schemeClr>
                </a:solidFill>
                <a:latin typeface="微软雅黑" panose="020B0503020204020204" charset="-122"/>
                <a:ea typeface="微软雅黑" panose="020B0503020204020204" charset="-122"/>
              </a:rPr>
              <a:t>危险源名称：</a:t>
            </a:r>
            <a:endParaRPr lang="zh-CN" altLang="en-US" sz="1580" b="1" dirty="0">
              <a:solidFill>
                <a:schemeClr val="tx1">
                  <a:lumMod val="95000"/>
                  <a:lumOff val="5000"/>
                </a:schemeClr>
              </a:solidFill>
              <a:latin typeface="微软雅黑" panose="020B0503020204020204" charset="-122"/>
              <a:ea typeface="微软雅黑" panose="020B0503020204020204" charset="-122"/>
            </a:endParaRPr>
          </a:p>
        </p:txBody>
      </p:sp>
      <p:sp>
        <p:nvSpPr>
          <p:cNvPr id="10" name="文本框 9"/>
          <p:cNvSpPr txBox="1"/>
          <p:nvPr/>
        </p:nvSpPr>
        <p:spPr>
          <a:xfrm>
            <a:off x="2905877" y="1923129"/>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危险因素</a:t>
            </a:r>
            <a:endParaRPr lang="zh-CN" altLang="en-US" sz="1580" b="1" dirty="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6584516" y="1910080"/>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事故诱因</a:t>
            </a:r>
            <a:endParaRPr lang="zh-CN" altLang="en-US" sz="1580" b="1"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6584516" y="4010567"/>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防范措施</a:t>
            </a:r>
            <a:endParaRPr lang="zh-CN" altLang="en-US" sz="158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447703" y="5164322"/>
            <a:ext cx="1345029" cy="415290"/>
          </a:xfrm>
          <a:prstGeom prst="rect">
            <a:avLst/>
          </a:prstGeom>
          <a:noFill/>
        </p:spPr>
        <p:txBody>
          <a:bodyPr wrap="square" rtlCol="0">
            <a:spAutoFit/>
          </a:bodyPr>
          <a:lstStyle/>
          <a:p>
            <a:pPr algn="ctr"/>
            <a:r>
              <a:rPr lang="zh-CN" altLang="en-US" sz="2105" b="1" dirty="0">
                <a:solidFill>
                  <a:schemeClr val="bg1"/>
                </a:solidFill>
                <a:latin typeface="微软雅黑" panose="020B0503020204020204" charset="-122"/>
                <a:ea typeface="微软雅黑" panose="020B0503020204020204" charset="-122"/>
              </a:rPr>
              <a:t>重要提示</a:t>
            </a:r>
            <a:endParaRPr lang="zh-CN" altLang="en-US" sz="2105"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1090901" y="2389960"/>
            <a:ext cx="971805" cy="577215"/>
          </a:xfrm>
          <a:prstGeom prst="rect">
            <a:avLst/>
          </a:prstGeom>
          <a:noFill/>
        </p:spPr>
        <p:txBody>
          <a:bodyPr wrap="square" rtlCol="0">
            <a:spAutoFit/>
          </a:bodyPr>
          <a:lstStyle/>
          <a:p>
            <a:r>
              <a:rPr lang="zh-CN" altLang="zh-CN" sz="1580" b="1" dirty="0">
                <a:solidFill>
                  <a:schemeClr val="tx1">
                    <a:lumMod val="95000"/>
                    <a:lumOff val="5000"/>
                  </a:schemeClr>
                </a:solidFill>
                <a:latin typeface="微软雅黑" panose="020B0503020204020204" charset="-122"/>
                <a:ea typeface="微软雅黑" panose="020B0503020204020204" charset="-122"/>
              </a:rPr>
              <a:t>组对焊接</a:t>
            </a:r>
            <a:endParaRPr lang="zh-CN" altLang="zh-CN" sz="1580" b="1" dirty="0">
              <a:solidFill>
                <a:schemeClr val="tx1">
                  <a:lumMod val="95000"/>
                  <a:lumOff val="5000"/>
                </a:schemeClr>
              </a:solidFill>
              <a:latin typeface="微软雅黑" panose="020B0503020204020204" charset="-122"/>
              <a:ea typeface="微软雅黑" panose="020B0503020204020204" charset="-122"/>
            </a:endParaRPr>
          </a:p>
        </p:txBody>
      </p:sp>
      <p:sp>
        <p:nvSpPr>
          <p:cNvPr id="3" name="矩形 2"/>
          <p:cNvSpPr/>
          <p:nvPr/>
        </p:nvSpPr>
        <p:spPr>
          <a:xfrm>
            <a:off x="2905877" y="2356393"/>
            <a:ext cx="1203008" cy="1459865"/>
          </a:xfrm>
          <a:prstGeom prst="rect">
            <a:avLst/>
          </a:prstGeom>
        </p:spPr>
        <p:txBody>
          <a:bodyPr wrap="square">
            <a:spAutoFit/>
          </a:bodyPr>
          <a:lstStyle/>
          <a:p>
            <a:pPr>
              <a:lnSpc>
                <a:spcPct val="120000"/>
              </a:lnSpc>
            </a:pPr>
            <a:r>
              <a:rPr lang="zh-CN" altLang="zh-CN" sz="1055" b="1" dirty="0">
                <a:latin typeface="微软雅黑" panose="020B0503020204020204" charset="-122"/>
                <a:ea typeface="微软雅黑" panose="020B0503020204020204" charset="-122"/>
              </a:rPr>
              <a:t>1、尘肺</a:t>
            </a:r>
            <a:endParaRPr lang="zh-CN" altLang="zh-CN" sz="1055" b="1" dirty="0">
              <a:latin typeface="微软雅黑" panose="020B0503020204020204" charset="-122"/>
              <a:ea typeface="微软雅黑" panose="020B0503020204020204" charset="-122"/>
            </a:endParaRPr>
          </a:p>
          <a:p>
            <a:pPr>
              <a:lnSpc>
                <a:spcPct val="120000"/>
              </a:lnSpc>
            </a:pPr>
            <a:r>
              <a:rPr lang="zh-CN" altLang="zh-CN" sz="1055" b="1" dirty="0">
                <a:latin typeface="微软雅黑" panose="020B0503020204020204" charset="-122"/>
                <a:ea typeface="微软雅黑" panose="020B0503020204020204" charset="-122"/>
              </a:rPr>
              <a:t>2、电光性眼炎</a:t>
            </a:r>
            <a:endParaRPr lang="zh-CN" altLang="zh-CN" sz="1055" b="1" dirty="0">
              <a:latin typeface="微软雅黑" panose="020B0503020204020204" charset="-122"/>
              <a:ea typeface="微软雅黑" panose="020B0503020204020204" charset="-122"/>
            </a:endParaRPr>
          </a:p>
          <a:p>
            <a:pPr>
              <a:lnSpc>
                <a:spcPct val="120000"/>
              </a:lnSpc>
            </a:pPr>
            <a:r>
              <a:rPr lang="zh-CN" altLang="zh-CN" sz="1055" b="1" dirty="0">
                <a:latin typeface="微软雅黑" panose="020B0503020204020204" charset="-122"/>
                <a:ea typeface="微软雅黑" panose="020B0503020204020204" charset="-122"/>
              </a:rPr>
              <a:t>3、触电</a:t>
            </a:r>
            <a:endParaRPr lang="zh-CN" altLang="zh-CN" sz="1055" b="1" dirty="0">
              <a:latin typeface="微软雅黑" panose="020B0503020204020204" charset="-122"/>
              <a:ea typeface="微软雅黑" panose="020B0503020204020204" charset="-122"/>
            </a:endParaRPr>
          </a:p>
          <a:p>
            <a:pPr>
              <a:lnSpc>
                <a:spcPct val="120000"/>
              </a:lnSpc>
            </a:pPr>
            <a:r>
              <a:rPr lang="zh-CN" altLang="zh-CN" sz="1055" b="1" dirty="0">
                <a:latin typeface="微软雅黑" panose="020B0503020204020204" charset="-122"/>
                <a:ea typeface="微软雅黑" panose="020B0503020204020204" charset="-122"/>
              </a:rPr>
              <a:t>4、机械伤害</a:t>
            </a:r>
            <a:endParaRPr lang="zh-CN" altLang="zh-CN" sz="1055" b="1" dirty="0">
              <a:latin typeface="微软雅黑" panose="020B0503020204020204" charset="-122"/>
              <a:ea typeface="微软雅黑" panose="020B0503020204020204" charset="-122"/>
            </a:endParaRPr>
          </a:p>
          <a:p>
            <a:pPr>
              <a:lnSpc>
                <a:spcPct val="120000"/>
              </a:lnSpc>
            </a:pPr>
            <a:r>
              <a:rPr lang="zh-CN" altLang="zh-CN" sz="1055" b="1" dirty="0">
                <a:latin typeface="微软雅黑" panose="020B0503020204020204" charset="-122"/>
                <a:ea typeface="微软雅黑" panose="020B0503020204020204" charset="-122"/>
              </a:rPr>
              <a:t>5、噪声 </a:t>
            </a:r>
            <a:endParaRPr lang="zh-CN" altLang="zh-CN" sz="1055" b="1" dirty="0">
              <a:latin typeface="微软雅黑" panose="020B0503020204020204" charset="-122"/>
              <a:ea typeface="微软雅黑" panose="020B0503020204020204" charset="-122"/>
            </a:endParaRPr>
          </a:p>
          <a:p>
            <a:pPr>
              <a:lnSpc>
                <a:spcPct val="120000"/>
              </a:lnSpc>
            </a:pPr>
            <a:r>
              <a:rPr lang="zh-CN" altLang="zh-CN" sz="1055" b="1" dirty="0">
                <a:latin typeface="微软雅黑" panose="020B0503020204020204" charset="-122"/>
                <a:ea typeface="微软雅黑" panose="020B0503020204020204" charset="-122"/>
              </a:rPr>
              <a:t>6、烫伤</a:t>
            </a:r>
            <a:endParaRPr lang="zh-CN" altLang="zh-CN" sz="1055" b="1" dirty="0">
              <a:latin typeface="微软雅黑" panose="020B0503020204020204" charset="-122"/>
              <a:ea typeface="微软雅黑" panose="020B0503020204020204" charset="-122"/>
            </a:endParaRPr>
          </a:p>
          <a:p>
            <a:pPr>
              <a:lnSpc>
                <a:spcPct val="120000"/>
              </a:lnSpc>
            </a:pPr>
            <a:r>
              <a:rPr lang="zh-CN" altLang="zh-CN" sz="1055" b="1" dirty="0">
                <a:latin typeface="微软雅黑" panose="020B0503020204020204" charset="-122"/>
                <a:ea typeface="微软雅黑" panose="020B0503020204020204" charset="-122"/>
              </a:rPr>
              <a:t>7、其他伤害</a:t>
            </a:r>
            <a:endParaRPr lang="zh-CN" altLang="en-US" sz="1055" b="1" dirty="0">
              <a:latin typeface="微软雅黑" panose="020B0503020204020204" charset="-122"/>
              <a:ea typeface="微软雅黑" panose="020B0503020204020204" charset="-122"/>
            </a:endParaRPr>
          </a:p>
        </p:txBody>
      </p:sp>
      <p:sp>
        <p:nvSpPr>
          <p:cNvPr id="4" name="矩形 3"/>
          <p:cNvSpPr/>
          <p:nvPr/>
        </p:nvSpPr>
        <p:spPr>
          <a:xfrm>
            <a:off x="4108885" y="2356393"/>
            <a:ext cx="5983012" cy="157226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1、焊接烟尘中含有游离的二氧化硅等物质，无防护长期吸入焊接烟尘，会导致人员得尘肺病；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2、无防护长期直视电焊弧光会导致电光性眼炎；</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3、焊接电源接地不良；电缆、电源线磨损裸露；照明行灯未使用符合要求的安全电压：空间内环境潮湿；劳动防护用品不符合要求等均易引发触电事故；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4、工作过程中钻具、工具、设备操作不当，设备缺陷等易引发绞、碰、割、刺等机械伤害事故。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5、有限空间作业时，长期处于噪音环境下，会导致人员耳鸣、头晕；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6、劳动防护用品不符合要求或佩戴不正确，会导致烫伤。</a:t>
            </a:r>
            <a:endParaRPr lang="zh-CN" altLang="zh-CN" sz="1055" b="1" dirty="0">
              <a:latin typeface="微软雅黑" panose="020B0503020204020204" charset="-122"/>
              <a:ea typeface="微软雅黑" panose="020B0503020204020204" charset="-122"/>
            </a:endParaRPr>
          </a:p>
        </p:txBody>
      </p:sp>
      <p:sp>
        <p:nvSpPr>
          <p:cNvPr id="6" name="矩形 5"/>
          <p:cNvSpPr/>
          <p:nvPr/>
        </p:nvSpPr>
        <p:spPr>
          <a:xfrm>
            <a:off x="4108885" y="4421570"/>
            <a:ext cx="5983012" cy="1360805"/>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1、作业人员经过培训，熟知本岗位作业规程和要求；</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2、车间必须通风换气，并保持工作过程中的通风良好；</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3、电焊设备及手持电动工具电源线必须增加防护；</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4、作业人员必须按规定穿戴好安全帽、防尘口罩、焊接面罩、防护手套，防砸绝缘鞋、长袖阻燃工作服等劳动防护用品。</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5、必须按要求进行安全和设备点检</a:t>
            </a:r>
            <a:endParaRPr lang="zh-CN" altLang="en-US" sz="1055" b="1" dirty="0">
              <a:latin typeface="微软雅黑" panose="020B0503020204020204" charset="-122"/>
              <a:ea typeface="微软雅黑" panose="020B0503020204020204" charset="-122"/>
            </a:endParaRPr>
          </a:p>
        </p:txBody>
      </p:sp>
      <p:sp>
        <p:nvSpPr>
          <p:cNvPr id="30" name="矩形 29"/>
          <p:cNvSpPr/>
          <p:nvPr/>
        </p:nvSpPr>
        <p:spPr>
          <a:xfrm>
            <a:off x="499888"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火灾报警电话：</a:t>
            </a:r>
            <a:r>
              <a:rPr lang="en-US" altLang="zh-CN" sz="1055" b="1" dirty="0">
                <a:solidFill>
                  <a:schemeClr val="bg1"/>
                </a:solidFill>
                <a:latin typeface="微软雅黑" panose="020B0503020204020204" charset="-122"/>
                <a:ea typeface="微软雅黑" panose="020B0503020204020204" charset="-122"/>
              </a:rPr>
              <a:t>119</a:t>
            </a:r>
            <a:endParaRPr lang="zh-CN" altLang="zh-CN" sz="1055" b="1" dirty="0">
              <a:solidFill>
                <a:schemeClr val="bg1"/>
              </a:solidFill>
              <a:latin typeface="微软雅黑" panose="020B0503020204020204" charset="-122"/>
              <a:ea typeface="微软雅黑" panose="020B0503020204020204" charset="-122"/>
            </a:endParaRPr>
          </a:p>
        </p:txBody>
      </p:sp>
      <p:sp>
        <p:nvSpPr>
          <p:cNvPr id="31" name="矩形 30"/>
          <p:cNvSpPr/>
          <p:nvPr/>
        </p:nvSpPr>
        <p:spPr>
          <a:xfrm>
            <a:off x="2071702"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急救电话：</a:t>
            </a:r>
            <a:r>
              <a:rPr lang="en-US" altLang="zh-CN" sz="1055" b="1" dirty="0">
                <a:solidFill>
                  <a:schemeClr val="bg1"/>
                </a:solidFill>
                <a:latin typeface="微软雅黑" panose="020B0503020204020204" charset="-122"/>
                <a:ea typeface="微软雅黑" panose="020B0503020204020204" charset="-122"/>
              </a:rPr>
              <a:t>120</a:t>
            </a:r>
            <a:endParaRPr lang="zh-CN" altLang="zh-CN" sz="1055" b="1" dirty="0">
              <a:solidFill>
                <a:schemeClr val="bg1"/>
              </a:solidFill>
              <a:latin typeface="微软雅黑" panose="020B0503020204020204" charset="-122"/>
              <a:ea typeface="微软雅黑" panose="020B0503020204020204" charset="-122"/>
            </a:endParaRPr>
          </a:p>
        </p:txBody>
      </p:sp>
      <p:sp>
        <p:nvSpPr>
          <p:cNvPr id="32" name="矩形 31"/>
          <p:cNvSpPr/>
          <p:nvPr/>
        </p:nvSpPr>
        <p:spPr>
          <a:xfrm>
            <a:off x="499888" y="5974661"/>
            <a:ext cx="3651461"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公司应急电话：白天：</a:t>
            </a:r>
            <a:r>
              <a:rPr lang="en-US" altLang="zh-CN" sz="1055" b="1" dirty="0">
                <a:solidFill>
                  <a:schemeClr val="bg1"/>
                </a:solidFill>
                <a:latin typeface="微软雅黑" panose="020B0503020204020204" charset="-122"/>
                <a:ea typeface="微软雅黑" panose="020B0503020204020204" charset="-122"/>
              </a:rPr>
              <a:t>888888         </a:t>
            </a:r>
            <a:r>
              <a:rPr lang="zh-CN" altLang="en-US" sz="1055" b="1" dirty="0">
                <a:solidFill>
                  <a:schemeClr val="bg1"/>
                </a:solidFill>
                <a:latin typeface="微软雅黑" panose="020B0503020204020204" charset="-122"/>
                <a:ea typeface="微软雅黑" panose="020B0503020204020204" charset="-122"/>
              </a:rPr>
              <a:t>夜间：</a:t>
            </a:r>
            <a:r>
              <a:rPr lang="en-US" altLang="zh-CN" sz="1055" b="1" dirty="0">
                <a:solidFill>
                  <a:schemeClr val="bg1"/>
                </a:solidFill>
                <a:latin typeface="微软雅黑" panose="020B0503020204020204" charset="-122"/>
                <a:ea typeface="微软雅黑" panose="020B0503020204020204" charset="-122"/>
              </a:rPr>
              <a:t>888888</a:t>
            </a:r>
            <a:endParaRPr lang="zh-CN" altLang="zh-CN" sz="1055" b="1" dirty="0">
              <a:solidFill>
                <a:schemeClr val="bg1"/>
              </a:solidFill>
              <a:latin typeface="微软雅黑" panose="020B0503020204020204" charset="-122"/>
              <a:ea typeface="微软雅黑" panose="020B0503020204020204" charset="-122"/>
            </a:endParaRPr>
          </a:p>
        </p:txBody>
      </p:sp>
      <p:sp>
        <p:nvSpPr>
          <p:cNvPr id="35" name="矩形 34"/>
          <p:cNvSpPr/>
          <p:nvPr/>
        </p:nvSpPr>
        <p:spPr>
          <a:xfrm>
            <a:off x="499888" y="6215826"/>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市医院电话：</a:t>
            </a:r>
            <a:r>
              <a:rPr lang="en-US" altLang="zh-CN" sz="1055" b="1" dirty="0">
                <a:solidFill>
                  <a:schemeClr val="bg1"/>
                </a:solidFill>
                <a:latin typeface="微软雅黑" panose="020B0503020204020204" charset="-122"/>
                <a:ea typeface="微软雅黑" panose="020B0503020204020204" charset="-122"/>
              </a:rPr>
              <a:t>8888888</a:t>
            </a:r>
            <a:endParaRPr lang="zh-CN" altLang="zh-CN" sz="1055" b="1" dirty="0">
              <a:solidFill>
                <a:schemeClr val="bg1"/>
              </a:solidFill>
              <a:latin typeface="微软雅黑" panose="020B0503020204020204" charset="-122"/>
              <a:ea typeface="微软雅黑" panose="020B0503020204020204" charset="-122"/>
            </a:endParaRPr>
          </a:p>
        </p:txBody>
      </p:sp>
      <p:sp>
        <p:nvSpPr>
          <p:cNvPr id="36" name="矩形 35"/>
          <p:cNvSpPr/>
          <p:nvPr/>
        </p:nvSpPr>
        <p:spPr>
          <a:xfrm>
            <a:off x="1954887" y="5087906"/>
            <a:ext cx="2071846" cy="577215"/>
          </a:xfrm>
          <a:prstGeom prst="rect">
            <a:avLst/>
          </a:prstGeom>
        </p:spPr>
        <p:txBody>
          <a:bodyPr wrap="square">
            <a:spAutoFit/>
          </a:bodyPr>
          <a:lstStyle/>
          <a:p>
            <a:pPr algn="ctr"/>
            <a:r>
              <a:rPr lang="zh-CN" altLang="zh-CN" sz="1580" b="1" dirty="0"/>
              <a:t>非本岗位人员禁入！</a:t>
            </a:r>
            <a:endParaRPr lang="zh-CN" altLang="zh-CN" sz="1580" b="1" dirty="0"/>
          </a:p>
          <a:p>
            <a:pPr algn="ctr"/>
            <a:r>
              <a:rPr lang="zh-CN" altLang="zh-CN" sz="1580" b="1" dirty="0"/>
              <a:t>必须进行设备点检！</a:t>
            </a:r>
            <a:endParaRPr lang="zh-CN" altLang="zh-CN" sz="1580" b="1" dirty="0"/>
          </a:p>
        </p:txBody>
      </p:sp>
      <p:grpSp>
        <p:nvGrpSpPr>
          <p:cNvPr id="33" name="Group 70"/>
          <p:cNvGrpSpPr>
            <a:grpSpLocks noChangeAspect="1"/>
          </p:cNvGrpSpPr>
          <p:nvPr/>
        </p:nvGrpSpPr>
        <p:grpSpPr bwMode="auto">
          <a:xfrm>
            <a:off x="634237" y="4236401"/>
            <a:ext cx="547723" cy="595017"/>
            <a:chOff x="2378" y="2565"/>
            <a:chExt cx="1355" cy="1472"/>
          </a:xfrm>
        </p:grpSpPr>
        <p:sp>
          <p:nvSpPr>
            <p:cNvPr id="34"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37"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8"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9"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40" name="组合 39"/>
          <p:cNvGrpSpPr/>
          <p:nvPr/>
        </p:nvGrpSpPr>
        <p:grpSpPr>
          <a:xfrm>
            <a:off x="1239223" y="4218496"/>
            <a:ext cx="566063" cy="615777"/>
            <a:chOff x="5300437" y="861933"/>
            <a:chExt cx="2151063" cy="2339976"/>
          </a:xfrm>
        </p:grpSpPr>
        <p:sp>
          <p:nvSpPr>
            <p:cNvPr id="41"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2"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3"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4"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14" name="组合 13"/>
          <p:cNvGrpSpPr/>
          <p:nvPr/>
        </p:nvGrpSpPr>
        <p:grpSpPr>
          <a:xfrm>
            <a:off x="1862549" y="4217948"/>
            <a:ext cx="585540" cy="675281"/>
            <a:chOff x="2123376" y="3964969"/>
            <a:chExt cx="545252" cy="628818"/>
          </a:xfrm>
        </p:grpSpPr>
        <p:pic>
          <p:nvPicPr>
            <p:cNvPr id="45" name="图片 44"/>
            <p:cNvPicPr/>
            <p:nvPr/>
          </p:nvPicPr>
          <p:blipFill rotWithShape="1">
            <a:blip r:embed="rId1" cstate="print"/>
            <a:srcRect b="38182"/>
            <a:stretch>
              <a:fillRect/>
            </a:stretch>
          </p:blipFill>
          <p:spPr bwMode="auto">
            <a:xfrm>
              <a:off x="2123376" y="3964969"/>
              <a:ext cx="543463" cy="481833"/>
            </a:xfrm>
            <a:prstGeom prst="rect">
              <a:avLst/>
            </a:prstGeom>
            <a:noFill/>
            <a:ln w="9525">
              <a:noFill/>
              <a:miter lim="800000"/>
              <a:headEnd/>
              <a:tailEnd/>
            </a:ln>
          </p:spPr>
        </p:pic>
        <p:sp>
          <p:nvSpPr>
            <p:cNvPr id="7" name="文本框 6"/>
            <p:cNvSpPr txBox="1"/>
            <p:nvPr/>
          </p:nvSpPr>
          <p:spPr>
            <a:xfrm>
              <a:off x="2163803" y="4408707"/>
              <a:ext cx="504825" cy="185080"/>
            </a:xfrm>
            <a:prstGeom prst="rect">
              <a:avLst/>
            </a:prstGeom>
            <a:noFill/>
          </p:spPr>
          <p:txBody>
            <a:bodyPr wrap="square" rtlCol="0">
              <a:spAutoFit/>
            </a:bodyPr>
            <a:lstStyle/>
            <a:p>
              <a:r>
                <a:rPr lang="zh-CN" altLang="en-US" sz="700" dirty="0">
                  <a:latin typeface="黑体" panose="02010609060101010101" charset="-122"/>
                  <a:ea typeface="黑体" panose="02010609060101010101" charset="-122"/>
                </a:rPr>
                <a:t>噪声有害</a:t>
              </a:r>
              <a:endParaRPr lang="zh-CN" altLang="en-US" sz="700" dirty="0">
                <a:latin typeface="黑体" panose="02010609060101010101" charset="-122"/>
                <a:ea typeface="黑体" panose="02010609060101010101" charset="-122"/>
              </a:endParaRPr>
            </a:p>
          </p:txBody>
        </p:sp>
      </p:grpSp>
      <p:grpSp>
        <p:nvGrpSpPr>
          <p:cNvPr id="47" name="Group 15"/>
          <p:cNvGrpSpPr>
            <a:grpSpLocks noChangeAspect="1"/>
          </p:cNvGrpSpPr>
          <p:nvPr/>
        </p:nvGrpSpPr>
        <p:grpSpPr bwMode="auto">
          <a:xfrm>
            <a:off x="2505352" y="4217948"/>
            <a:ext cx="568111" cy="617167"/>
            <a:chOff x="1779" y="591"/>
            <a:chExt cx="1355" cy="1472"/>
          </a:xfrm>
        </p:grpSpPr>
        <p:sp>
          <p:nvSpPr>
            <p:cNvPr id="48"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9"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0"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1"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2"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3"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66" name="组合 65"/>
          <p:cNvGrpSpPr/>
          <p:nvPr/>
        </p:nvGrpSpPr>
        <p:grpSpPr>
          <a:xfrm>
            <a:off x="5437253" y="5776505"/>
            <a:ext cx="426652" cy="603517"/>
            <a:chOff x="5666496" y="6074423"/>
            <a:chExt cx="486444" cy="688095"/>
          </a:xfrm>
        </p:grpSpPr>
        <p:pic>
          <p:nvPicPr>
            <p:cNvPr id="64" name="图片 63"/>
            <p:cNvPicPr>
              <a:picLocks noChangeAspect="1"/>
            </p:cNvPicPr>
            <p:nvPr/>
          </p:nvPicPr>
          <p:blipFill rotWithShape="1">
            <a:blip r:embed="rId2"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65"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72" name="组合 71"/>
          <p:cNvGrpSpPr/>
          <p:nvPr/>
        </p:nvGrpSpPr>
        <p:grpSpPr>
          <a:xfrm>
            <a:off x="4648550" y="5782193"/>
            <a:ext cx="440551" cy="603517"/>
            <a:chOff x="5048562" y="5751300"/>
            <a:chExt cx="502291" cy="688095"/>
          </a:xfrm>
        </p:grpSpPr>
        <p:pic>
          <p:nvPicPr>
            <p:cNvPr id="68" name="图片 67"/>
            <p:cNvPicPr>
              <a:picLocks noChangeAspect="1"/>
            </p:cNvPicPr>
            <p:nvPr/>
          </p:nvPicPr>
          <p:blipFill rotWithShape="1">
            <a:blip r:embed="rId3"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71"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76" name="组合 75"/>
          <p:cNvGrpSpPr/>
          <p:nvPr/>
        </p:nvGrpSpPr>
        <p:grpSpPr>
          <a:xfrm>
            <a:off x="6212057" y="5776505"/>
            <a:ext cx="426652" cy="607118"/>
            <a:chOff x="6231394" y="5751300"/>
            <a:chExt cx="486444" cy="692201"/>
          </a:xfrm>
        </p:grpSpPr>
        <p:pic>
          <p:nvPicPr>
            <p:cNvPr id="74" name="图片 73"/>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5"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82" name="组合 81"/>
          <p:cNvGrpSpPr/>
          <p:nvPr/>
        </p:nvGrpSpPr>
        <p:grpSpPr>
          <a:xfrm>
            <a:off x="6986861" y="5778526"/>
            <a:ext cx="426652" cy="605096"/>
            <a:chOff x="6832165" y="5753605"/>
            <a:chExt cx="486444" cy="689896"/>
          </a:xfrm>
        </p:grpSpPr>
        <p:pic>
          <p:nvPicPr>
            <p:cNvPr id="78" name="图片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8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86" name="组合 85"/>
          <p:cNvGrpSpPr/>
          <p:nvPr/>
        </p:nvGrpSpPr>
        <p:grpSpPr>
          <a:xfrm>
            <a:off x="7761665" y="5780106"/>
            <a:ext cx="426652" cy="611465"/>
            <a:chOff x="7460120" y="5755406"/>
            <a:chExt cx="486444" cy="697157"/>
          </a:xfrm>
        </p:grpSpPr>
        <p:pic>
          <p:nvPicPr>
            <p:cNvPr id="84" name="图片 8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85"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99" name="组合 98"/>
          <p:cNvGrpSpPr/>
          <p:nvPr/>
        </p:nvGrpSpPr>
        <p:grpSpPr>
          <a:xfrm>
            <a:off x="8536469" y="5777631"/>
            <a:ext cx="426652" cy="603517"/>
            <a:chOff x="8135043" y="5752584"/>
            <a:chExt cx="486444" cy="688095"/>
          </a:xfrm>
        </p:grpSpPr>
        <p:pic>
          <p:nvPicPr>
            <p:cNvPr id="88" name="图片 87"/>
            <p:cNvPicPr>
              <a:picLocks noChangeAspect="1"/>
            </p:cNvPicPr>
            <p:nvPr/>
          </p:nvPicPr>
          <p:blipFill rotWithShape="1">
            <a:blip r:embed="rId7"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91"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98" name="组合 97"/>
          <p:cNvGrpSpPr/>
          <p:nvPr/>
        </p:nvGrpSpPr>
        <p:grpSpPr>
          <a:xfrm>
            <a:off x="9311275" y="5782192"/>
            <a:ext cx="426652" cy="603517"/>
            <a:chOff x="8735814" y="5755986"/>
            <a:chExt cx="486444" cy="688095"/>
          </a:xfrm>
        </p:grpSpPr>
        <p:pic>
          <p:nvPicPr>
            <p:cNvPr id="95" name="图片 94"/>
            <p:cNvPicPr>
              <a:picLocks noChangeAspect="1"/>
            </p:cNvPicPr>
            <p:nvPr/>
          </p:nvPicPr>
          <p:blipFill rotWithShape="1">
            <a:blip r:embed="rId8" cstate="print">
              <a:extLst>
                <a:ext uri="{28A0092B-C50C-407E-A947-70E740481C1C}">
                  <a14:useLocalDpi xmlns:a14="http://schemas.microsoft.com/office/drawing/2010/main" val="0"/>
                </a:ext>
              </a:extLst>
            </a:blip>
            <a:srcRect t="73996"/>
            <a:stretch>
              <a:fillRect/>
            </a:stretch>
          </p:blipFill>
          <p:spPr>
            <a:xfrm>
              <a:off x="8769807" y="6298257"/>
              <a:ext cx="418458" cy="135716"/>
            </a:xfrm>
            <a:prstGeom prst="rect">
              <a:avLst/>
            </a:prstGeom>
          </p:spPr>
        </p:pic>
        <p:sp>
          <p:nvSpPr>
            <p:cNvPr id="96" name="Rectangle 74"/>
            <p:cNvSpPr>
              <a:spLocks noChangeArrowheads="1"/>
            </p:cNvSpPr>
            <p:nvPr/>
          </p:nvSpPr>
          <p:spPr bwMode="auto">
            <a:xfrm>
              <a:off x="8735814" y="575598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pic>
          <p:nvPicPr>
            <p:cNvPr id="97" name="图片 96"/>
            <p:cNvPicPr>
              <a:picLocks noChangeAspect="1"/>
            </p:cNvPicPr>
            <p:nvPr/>
          </p:nvPicPr>
          <p:blipFill rotWithShape="1">
            <a:blip r:embed="rId8" cstate="print">
              <a:extLst>
                <a:ext uri="{28A0092B-C50C-407E-A947-70E740481C1C}">
                  <a14:useLocalDpi xmlns:a14="http://schemas.microsoft.com/office/drawing/2010/main" val="0"/>
                </a:ext>
              </a:extLst>
            </a:blip>
            <a:srcRect l="6931" t="1438" r="3863" b="26801"/>
            <a:stretch>
              <a:fillRect/>
            </a:stretch>
          </p:blipFill>
          <p:spPr>
            <a:xfrm>
              <a:off x="8754366" y="5769163"/>
              <a:ext cx="467892" cy="469434"/>
            </a:xfrm>
            <a:prstGeom prst="rect">
              <a:avLst/>
            </a:prstGeom>
          </p:spPr>
        </p:pic>
      </p:grpSp>
      <p:grpSp>
        <p:nvGrpSpPr>
          <p:cNvPr id="100" name="组合 99"/>
          <p:cNvGrpSpPr/>
          <p:nvPr/>
        </p:nvGrpSpPr>
        <p:grpSpPr>
          <a:xfrm>
            <a:off x="3130727" y="4217948"/>
            <a:ext cx="637026" cy="781819"/>
            <a:chOff x="5203311" y="-1527913"/>
            <a:chExt cx="2338263" cy="2869738"/>
          </a:xfrm>
        </p:grpSpPr>
        <p:sp>
          <p:nvSpPr>
            <p:cNvPr id="101" name="文本框 100"/>
            <p:cNvSpPr txBox="1"/>
            <p:nvPr/>
          </p:nvSpPr>
          <p:spPr>
            <a:xfrm>
              <a:off x="5203311" y="311600"/>
              <a:ext cx="2338263" cy="1030225"/>
            </a:xfrm>
            <a:prstGeom prst="rect">
              <a:avLst/>
            </a:prstGeom>
            <a:noFill/>
          </p:spPr>
          <p:txBody>
            <a:bodyPr wrap="square" rtlCol="0">
              <a:spAutoFit/>
            </a:bodyPr>
            <a:lstStyle/>
            <a:p>
              <a:pPr algn="ctr"/>
              <a:r>
                <a:rPr lang="zh-CN" altLang="en-US" sz="615" spc="300" dirty="0">
                  <a:latin typeface="黑体" panose="02010609060101010101" charset="-122"/>
                  <a:ea typeface="黑体" panose="02010609060101010101" charset="-122"/>
                </a:rPr>
                <a:t>当心碰头</a:t>
              </a:r>
              <a:endParaRPr lang="zh-CN" altLang="en-US" sz="615" spc="300" dirty="0">
                <a:latin typeface="黑体" panose="02010609060101010101" charset="-122"/>
                <a:ea typeface="黑体" panose="02010609060101010101" charset="-122"/>
              </a:endParaRPr>
            </a:p>
          </p:txBody>
        </p:sp>
        <p:sp>
          <p:nvSpPr>
            <p:cNvPr id="102" name="Freeform 16"/>
            <p:cNvSpPr/>
            <p:nvPr/>
          </p:nvSpPr>
          <p:spPr bwMode="auto">
            <a:xfrm>
              <a:off x="5304454" y="-1527913"/>
              <a:ext cx="2040329" cy="1829519"/>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3" name="Freeform 18"/>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4" name="Freeform 22"/>
            <p:cNvSpPr>
              <a:spLocks noEditPoints="1"/>
            </p:cNvSpPr>
            <p:nvPr/>
          </p:nvSpPr>
          <p:spPr bwMode="auto">
            <a:xfrm>
              <a:off x="5357156" y="-1470693"/>
              <a:ext cx="1930407" cy="1719598"/>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pic>
          <p:nvPicPr>
            <p:cNvPr id="105" name="图片 104"/>
            <p:cNvPicPr>
              <a:picLocks noChangeAspect="1"/>
            </p:cNvPicPr>
            <p:nvPr/>
          </p:nvPicPr>
          <p:blipFill rotWithShape="1">
            <a:blip r:embed="rId9" cstate="print">
              <a:extLst>
                <a:ext uri="{28A0092B-C50C-407E-A947-70E740481C1C}">
                  <a14:useLocalDpi xmlns:a14="http://schemas.microsoft.com/office/drawing/2010/main" val="0"/>
                </a:ext>
              </a:extLst>
            </a:blip>
            <a:srcRect l="38583" t="33957" r="27050" b="18539"/>
            <a:stretch>
              <a:fillRect/>
            </a:stretch>
          </p:blipFill>
          <p:spPr>
            <a:xfrm>
              <a:off x="6043256" y="-876300"/>
              <a:ext cx="499012" cy="876300"/>
            </a:xfrm>
            <a:prstGeom prst="rect">
              <a:avLst/>
            </a:prstGeom>
          </p:spPr>
        </p:pic>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锅炉区域风险点告知卡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886325"/>
        </p:xfrm>
        <a:graphic>
          <a:graphicData uri="http://schemas.openxmlformats.org/drawingml/2006/table">
            <a:tbl>
              <a:tblPr firstRow="1" bandRow="1">
                <a:tableStyleId>{5C22544A-7EE6-4342-B048-85BDC9FD1C3A}</a:tableStyleId>
              </a:tblPr>
              <a:tblGrid>
                <a:gridCol w="1459230"/>
                <a:gridCol w="1480185"/>
                <a:gridCol w="1770380"/>
                <a:gridCol w="5168265"/>
              </a:tblGrid>
              <a:tr h="5613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锅炉安全附件及保护装置</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安全附件及保护装置失效，导致锅炉内超压或缺水而引起爆炸。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988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8417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5676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安全阀、压力测量装置、水位测量与示控装置，以及其他保护装置应符合规范要求；锅炉及附件应定期检测。</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419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火灾、锅炉爆炸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299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627849"/>
            <a:ext cx="706943" cy="934896"/>
          </a:xfrm>
          <a:prstGeom prst="rect">
            <a:avLst/>
          </a:prstGeom>
        </p:spPr>
      </p:pic>
      <p:grpSp>
        <p:nvGrpSpPr>
          <p:cNvPr id="8" name="组合 7"/>
          <p:cNvGrpSpPr/>
          <p:nvPr/>
        </p:nvGrpSpPr>
        <p:grpSpPr>
          <a:xfrm>
            <a:off x="1917698" y="3630986"/>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083" y="1086702"/>
            <a:ext cx="6303232"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化学前处理风险点告知卡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754880"/>
        </p:xfrm>
        <a:graphic>
          <a:graphicData uri="http://schemas.openxmlformats.org/drawingml/2006/table">
            <a:tbl>
              <a:tblPr firstRow="1" bandRow="1">
                <a:tableStyleId>{5C22544A-7EE6-4342-B048-85BDC9FD1C3A}</a:tableStyleId>
              </a:tblPr>
              <a:tblGrid>
                <a:gridCol w="1459230"/>
                <a:gridCol w="1480185"/>
                <a:gridCol w="1770380"/>
                <a:gridCol w="5168265"/>
              </a:tblGrid>
              <a:tr h="56515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化学前处理</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使用有毒或低闪点物品清除旧漆，遇高温物体或火花导致爆炸和火灾。</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340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3784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6878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涂漆前处理作业中不应使用苯，大面积除油和清除旧漆作业中不应使用甲苯、二甲苯和汽油等有毒和低闪点物质。</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使用有机溶剂除油、除旧漆作业时，作业点周围</a:t>
                      </a:r>
                      <a:r>
                        <a:rPr lang="en-US" altLang="zh-CN" sz="1230" b="1" kern="1200" dirty="0">
                          <a:solidFill>
                            <a:schemeClr val="tx1"/>
                          </a:solidFill>
                          <a:latin typeface="微软雅黑" panose="020B0503020204020204" charset="-122"/>
                          <a:ea typeface="微软雅黑" panose="020B0503020204020204" charset="-122"/>
                          <a:cs typeface="+mn-cs"/>
                        </a:rPr>
                        <a:t>15m</a:t>
                      </a:r>
                      <a:r>
                        <a:rPr lang="zh-CN" altLang="zh-CN" sz="1230" b="1" kern="1200" dirty="0">
                          <a:solidFill>
                            <a:schemeClr val="tx1"/>
                          </a:solidFill>
                          <a:latin typeface="微软雅黑" panose="020B0503020204020204" charset="-122"/>
                          <a:ea typeface="微软雅黑" panose="020B0503020204020204" charset="-122"/>
                          <a:cs typeface="+mn-cs"/>
                        </a:rPr>
                        <a:t>内不应存放易燃易爆物质。</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制定并执行操作规程。</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688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火灾、其他爆炸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2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889612"/>
            <a:ext cx="706943" cy="934896"/>
          </a:xfrm>
          <a:prstGeom prst="rect">
            <a:avLst/>
          </a:prstGeom>
        </p:spPr>
      </p:pic>
      <p:grpSp>
        <p:nvGrpSpPr>
          <p:cNvPr id="8" name="组合 7"/>
          <p:cNvGrpSpPr/>
          <p:nvPr/>
        </p:nvGrpSpPr>
        <p:grpSpPr>
          <a:xfrm>
            <a:off x="1917698" y="3892750"/>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95083" y="1086702"/>
            <a:ext cx="6303232"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涂装作业区域风险点告知卡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754880"/>
        </p:xfrm>
        <a:graphic>
          <a:graphicData uri="http://schemas.openxmlformats.org/drawingml/2006/table">
            <a:tbl>
              <a:tblPr firstRow="1" bandRow="1">
                <a:tableStyleId>{5C22544A-7EE6-4342-B048-85BDC9FD1C3A}</a:tableStyleId>
              </a:tblPr>
              <a:tblGrid>
                <a:gridCol w="1459230"/>
                <a:gridCol w="1480185"/>
                <a:gridCol w="1770380"/>
                <a:gridCol w="5168265"/>
              </a:tblGrid>
              <a:tr h="56515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涂装作业</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使用有毒或低闪点物品清除旧漆，遇高温物体或火花导致爆炸和火灾。</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340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3784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6878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涂漆前处理作业中不应使用苯，大面积除油和清除旧漆作业中不应使用甲苯、二甲苯和汽油等有毒和低闪点物质。</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使用有机溶剂除油、除旧漆作业时，作业点周围</a:t>
                      </a:r>
                      <a:r>
                        <a:rPr lang="en-US" altLang="zh-CN" sz="1230" b="1" kern="1200" dirty="0">
                          <a:solidFill>
                            <a:schemeClr val="tx1"/>
                          </a:solidFill>
                          <a:latin typeface="微软雅黑" panose="020B0503020204020204" charset="-122"/>
                          <a:ea typeface="微软雅黑" panose="020B0503020204020204" charset="-122"/>
                          <a:cs typeface="+mn-cs"/>
                        </a:rPr>
                        <a:t>15m</a:t>
                      </a:r>
                      <a:r>
                        <a:rPr lang="zh-CN" altLang="zh-CN" sz="1230" b="1" kern="1200" dirty="0">
                          <a:solidFill>
                            <a:schemeClr val="tx1"/>
                          </a:solidFill>
                          <a:latin typeface="微软雅黑" panose="020B0503020204020204" charset="-122"/>
                          <a:ea typeface="微软雅黑" panose="020B0503020204020204" charset="-122"/>
                          <a:cs typeface="+mn-cs"/>
                        </a:rPr>
                        <a:t>内不应存放易燃易爆物质。</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制定并执行操作规程。</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688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火灾、其他爆炸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2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889612"/>
            <a:ext cx="706943" cy="934896"/>
          </a:xfrm>
          <a:prstGeom prst="rect">
            <a:avLst/>
          </a:prstGeom>
        </p:spPr>
      </p:pic>
      <p:grpSp>
        <p:nvGrpSpPr>
          <p:cNvPr id="8" name="组合 7"/>
          <p:cNvGrpSpPr/>
          <p:nvPr/>
        </p:nvGrpSpPr>
        <p:grpSpPr>
          <a:xfrm>
            <a:off x="1917698" y="3892750"/>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焊接（切割）区域风险点告知卡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763770"/>
        </p:xfrm>
        <a:graphic>
          <a:graphicData uri="http://schemas.openxmlformats.org/drawingml/2006/table">
            <a:tbl>
              <a:tblPr firstRow="1" bandRow="1">
                <a:tableStyleId>{5C22544A-7EE6-4342-B048-85BDC9FD1C3A}</a:tableStyleId>
              </a:tblPr>
              <a:tblGrid>
                <a:gridCol w="1459230"/>
                <a:gridCol w="1480185"/>
                <a:gridCol w="1770380"/>
                <a:gridCol w="5168265"/>
              </a:tblGrid>
              <a:tr h="56642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焊接（切割）作业区</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未设置防护屏板，飞溅火花引燃易燃物质发生火灾。</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67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3911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7259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在允许操作的地方和焊接场所，应设置不可燃屏板或屏罩隔开，以形成焊接隔离间。</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及时消除周边作业及下方的易燃易爆物质。</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定期清扫焊接通风管道中的积碳等杂物。</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制定并执行操作规程。</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815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火灾、其他爆炸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2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616365" y="3875118"/>
            <a:ext cx="656398" cy="940730"/>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140" y="3868723"/>
            <a:ext cx="706943" cy="934896"/>
          </a:xfrm>
          <a:prstGeom prst="rect">
            <a:avLst/>
          </a:prstGeom>
        </p:spPr>
      </p:pic>
      <p:grpSp>
        <p:nvGrpSpPr>
          <p:cNvPr id="11" name="Group 90"/>
          <p:cNvGrpSpPr>
            <a:grpSpLocks noChangeAspect="1"/>
          </p:cNvGrpSpPr>
          <p:nvPr/>
        </p:nvGrpSpPr>
        <p:grpSpPr bwMode="auto">
          <a:xfrm>
            <a:off x="2349850" y="3873643"/>
            <a:ext cx="816400" cy="888205"/>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电焊设备操作岗位风险点告知卡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754880"/>
        </p:xfrm>
        <a:graphic>
          <a:graphicData uri="http://schemas.openxmlformats.org/drawingml/2006/table">
            <a:tbl>
              <a:tblPr firstRow="1" bandRow="1">
                <a:tableStyleId>{5C22544A-7EE6-4342-B048-85BDC9FD1C3A}</a:tableStyleId>
              </a:tblPr>
              <a:tblGrid>
                <a:gridCol w="1459230"/>
                <a:gridCol w="1480185"/>
                <a:gridCol w="1770380"/>
                <a:gridCol w="5168265"/>
              </a:tblGrid>
              <a:tr h="56515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电焊设备</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一次线绝缘破损，二次线接头过多或搭接在可燃气体官道上，导致人员触电和可燃气体爆炸。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340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3784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6878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一次线绝缘无破损，二次回路宜直接与被焊工件直接连接或压接。</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焊机在有接地装置的焊件上进行操作，应避免焊机和工件的双重接地。</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禁止搭接或利用厂房金属结构、管道、轨道、设备可移动部位，以及</a:t>
                      </a:r>
                      <a:r>
                        <a:rPr lang="en-US" altLang="zh-CN" sz="1230" b="1" kern="1200" dirty="0">
                          <a:solidFill>
                            <a:schemeClr val="tx1"/>
                          </a:solidFill>
                          <a:latin typeface="微软雅黑" panose="020B0503020204020204" charset="-122"/>
                          <a:ea typeface="微软雅黑" panose="020B0503020204020204" charset="-122"/>
                          <a:cs typeface="+mn-cs"/>
                        </a:rPr>
                        <a:t>PE</a:t>
                      </a:r>
                      <a:r>
                        <a:rPr lang="zh-CN" altLang="zh-CN" sz="1230" b="1" kern="1200" dirty="0">
                          <a:solidFill>
                            <a:schemeClr val="tx1"/>
                          </a:solidFill>
                          <a:latin typeface="微软雅黑" panose="020B0503020204020204" charset="-122"/>
                          <a:ea typeface="微软雅黑" panose="020B0503020204020204" charset="-122"/>
                          <a:cs typeface="+mn-cs"/>
                        </a:rPr>
                        <a:t>线作为焊接二次回路。</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制定并执行操作规程。</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688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en-US" sz="1230" b="1" kern="1200" dirty="0">
                          <a:solidFill>
                            <a:schemeClr val="tx1"/>
                          </a:solidFill>
                          <a:latin typeface="微软雅黑" panose="020B0503020204020204" charset="-122"/>
                          <a:ea typeface="微软雅黑" panose="020B0503020204020204" charset="-122"/>
                          <a:cs typeface="+mn-cs"/>
                        </a:rPr>
                        <a:t>触电</a:t>
                      </a:r>
                      <a:r>
                        <a:rPr lang="zh-CN" altLang="zh-CN" sz="1230" b="1" kern="1200" dirty="0">
                          <a:solidFill>
                            <a:schemeClr val="tx1"/>
                          </a:solidFill>
                          <a:latin typeface="微软雅黑" panose="020B0503020204020204" charset="-122"/>
                          <a:ea typeface="微软雅黑" panose="020B0503020204020204" charset="-122"/>
                          <a:cs typeface="+mn-cs"/>
                        </a:rPr>
                        <a:t>、其他爆炸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2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889612"/>
            <a:ext cx="706943" cy="934896"/>
          </a:xfrm>
          <a:prstGeom prst="rect">
            <a:avLst/>
          </a:prstGeom>
        </p:spPr>
      </p:pic>
      <p:grpSp>
        <p:nvGrpSpPr>
          <p:cNvPr id="8" name="组合 7"/>
          <p:cNvGrpSpPr/>
          <p:nvPr/>
        </p:nvGrpSpPr>
        <p:grpSpPr>
          <a:xfrm>
            <a:off x="1917698" y="3892750"/>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切割机风险点告知卡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868545"/>
        </p:xfrm>
        <a:graphic>
          <a:graphicData uri="http://schemas.openxmlformats.org/drawingml/2006/table">
            <a:tbl>
              <a:tblPr firstRow="1" bandRow="1">
                <a:tableStyleId>{5C22544A-7EE6-4342-B048-85BDC9FD1C3A}</a:tableStyleId>
              </a:tblPr>
              <a:tblGrid>
                <a:gridCol w="1459230"/>
                <a:gridCol w="1480185"/>
                <a:gridCol w="1770380"/>
                <a:gridCol w="5168265"/>
              </a:tblGrid>
              <a:tr h="56515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切割机</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由于人员误操作、设备缺陷、外力因素等导致消防水泵故障，易发生机械伤害等事故。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340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3784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78244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禁止设备之上摆放物品</a:t>
                      </a:r>
                      <a:r>
                        <a:rPr lang="en-US" altLang="zh-CN" sz="1230" b="1" kern="1200" dirty="0">
                          <a:solidFill>
                            <a:schemeClr val="tx1"/>
                          </a:solidFill>
                          <a:latin typeface="微软雅黑" panose="020B0503020204020204" charset="-122"/>
                          <a:ea typeface="微软雅黑" panose="020B0503020204020204" charset="-122"/>
                          <a:cs typeface="+mn-cs"/>
                        </a:rPr>
                        <a:t>				</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按标准佩戴劳保用品；用专用工具及时清理铁屑。</a:t>
                      </a:r>
                      <a:r>
                        <a:rPr lang="en-US" altLang="zh-CN" sz="1230" b="1" kern="1200" dirty="0">
                          <a:solidFill>
                            <a:schemeClr val="tx1"/>
                          </a:solidFill>
                          <a:latin typeface="微软雅黑" panose="020B0503020204020204" charset="-122"/>
                          <a:ea typeface="微软雅黑" panose="020B0503020204020204" charset="-122"/>
                          <a:cs typeface="+mn-cs"/>
                        </a:rPr>
                        <a:t>		</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及时清理地面油污、水渍，保持地面卫生。</a:t>
                      </a:r>
                      <a:r>
                        <a:rPr lang="en-US" altLang="zh-CN" sz="1230" b="1" kern="1200" dirty="0">
                          <a:solidFill>
                            <a:schemeClr val="tx1"/>
                          </a:solidFill>
                          <a:latin typeface="微软雅黑" panose="020B0503020204020204" charset="-122"/>
                          <a:ea typeface="微软雅黑" panose="020B0503020204020204" charset="-122"/>
                          <a:cs typeface="+mn-cs"/>
                        </a:rPr>
                        <a:t>		</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严格按加工工艺参数进行加工。</a:t>
                      </a:r>
                      <a:r>
                        <a:rPr lang="en-US" altLang="zh-CN" sz="1230" b="1" kern="1200" dirty="0">
                          <a:solidFill>
                            <a:schemeClr val="tx1"/>
                          </a:solidFill>
                          <a:latin typeface="微软雅黑" panose="020B0503020204020204" charset="-122"/>
                          <a:ea typeface="微软雅黑" panose="020B0503020204020204" charset="-122"/>
                          <a:cs typeface="+mn-cs"/>
                        </a:rPr>
                        <a:t>			</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禁止非专业资质人员操作设备</a:t>
                      </a:r>
                      <a:r>
                        <a:rPr lang="en-US" altLang="zh-CN" sz="1230" b="1" kern="1200" dirty="0">
                          <a:solidFill>
                            <a:schemeClr val="tx1"/>
                          </a:solidFill>
                          <a:latin typeface="微软雅黑" panose="020B0503020204020204" charset="-122"/>
                          <a:ea typeface="微软雅黑" panose="020B0503020204020204" charset="-122"/>
                          <a:cs typeface="+mn-cs"/>
                        </a:rPr>
                        <a:t>				</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严格按设备操作规程进行作业。</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688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机械伤害等</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2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90"/>
          <p:cNvGrpSpPr>
            <a:grpSpLocks noChangeAspect="1"/>
          </p:cNvGrpSpPr>
          <p:nvPr/>
        </p:nvGrpSpPr>
        <p:grpSpPr bwMode="auto">
          <a:xfrm>
            <a:off x="1422981" y="3901188"/>
            <a:ext cx="907694" cy="987529"/>
            <a:chOff x="4883" y="2370"/>
            <a:chExt cx="1353" cy="1472"/>
          </a:xfrm>
        </p:grpSpPr>
        <p:sp>
          <p:nvSpPr>
            <p:cNvPr id="7"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8"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9"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12"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气瓶风险点告知卡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754880"/>
        </p:xfrm>
        <a:graphic>
          <a:graphicData uri="http://schemas.openxmlformats.org/drawingml/2006/table">
            <a:tbl>
              <a:tblPr firstRow="1" bandRow="1">
                <a:tableStyleId>{5C22544A-7EE6-4342-B048-85BDC9FD1C3A}</a:tableStyleId>
              </a:tblPr>
              <a:tblGrid>
                <a:gridCol w="1459230"/>
                <a:gridCol w="1480185"/>
                <a:gridCol w="1770380"/>
                <a:gridCol w="5168265"/>
              </a:tblGrid>
              <a:tr h="56515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气瓶</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由于人员误操作、设备缺陷、外力因素等导致液氨泄漏，遇明火或静电火花会发生火灾、爆炸等事故。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340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3784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6878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容器、管道的设计压力应当不小于在操作中可能遇到的最高的压力与温度组合工况的压力。容器、管道不应超压运行；</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应按规定设置安全阀、爆破片、紧急切断装置、压力表、液面计等；</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按操作规程执行。</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688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火灾、爆炸、中毒窒息</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2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32" name="组合 31"/>
          <p:cNvGrpSpPr/>
          <p:nvPr/>
        </p:nvGrpSpPr>
        <p:grpSpPr>
          <a:xfrm>
            <a:off x="616365" y="3875118"/>
            <a:ext cx="656398" cy="940730"/>
            <a:chOff x="7460120" y="5755406"/>
            <a:chExt cx="486444" cy="697157"/>
          </a:xfrm>
        </p:grpSpPr>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34"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pic>
        <p:nvPicPr>
          <p:cNvPr id="35" name="图片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140" y="3868723"/>
            <a:ext cx="706943" cy="934896"/>
          </a:xfrm>
          <a:prstGeom prst="rect">
            <a:avLst/>
          </a:prstGeom>
        </p:spPr>
      </p:pic>
      <p:grpSp>
        <p:nvGrpSpPr>
          <p:cNvPr id="43" name="组合 42"/>
          <p:cNvGrpSpPr/>
          <p:nvPr/>
        </p:nvGrpSpPr>
        <p:grpSpPr>
          <a:xfrm>
            <a:off x="2355155" y="3892750"/>
            <a:ext cx="836714" cy="910869"/>
            <a:chOff x="7545390" y="1668463"/>
            <a:chExt cx="2149476" cy="2339976"/>
          </a:xfrm>
        </p:grpSpPr>
        <p:sp>
          <p:nvSpPr>
            <p:cNvPr id="44"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5"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6"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7"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8"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手持电钻风险点告知</a:t>
            </a:r>
            <a:r>
              <a:rPr lang="zh-CN" altLang="en-US" sz="3160" b="1" spc="600" dirty="0">
                <a:solidFill>
                  <a:srgbClr val="C00000"/>
                </a:solidFill>
                <a:latin typeface="微软雅黑" panose="020B0503020204020204" charset="-122"/>
                <a:ea typeface="微软雅黑" panose="020B0503020204020204" charset="-122"/>
              </a:rPr>
              <a:t>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771390"/>
        </p:xfrm>
        <a:graphic>
          <a:graphicData uri="http://schemas.openxmlformats.org/drawingml/2006/table">
            <a:tbl>
              <a:tblPr firstRow="1" bandRow="1">
                <a:tableStyleId>{5C22544A-7EE6-4342-B048-85BDC9FD1C3A}</a:tableStyleId>
              </a:tblPr>
              <a:tblGrid>
                <a:gridCol w="1459230"/>
                <a:gridCol w="1480185"/>
                <a:gridCol w="1770380"/>
                <a:gridCol w="5168265"/>
              </a:tblGrid>
              <a:tr h="48260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手持电钻</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由于人员误操作、设备缺陷、外力因素等导致设备故障，易发生机械伤害等事故。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512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6101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94564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做好设备预防性维修；</a:t>
                      </a:r>
                      <a:endParaRPr lang="zh-CN" altLang="en-US"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设备护罩、护栏可靠齐备；</a:t>
                      </a:r>
                      <a:endParaRPr lang="zh-CN" altLang="en-US"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完善设备急停开关、连锁装置；</a:t>
                      </a:r>
                      <a:endParaRPr lang="zh-CN" altLang="en-US"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严格执行维修时的上锁挂牌程序；</a:t>
                      </a:r>
                      <a:endParaRPr lang="zh-CN" altLang="en-US"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运行时不得检查擦拭设备；</a:t>
                      </a:r>
                      <a:endParaRPr lang="zh-CN" altLang="en-US"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加强安全教育；</a:t>
                      </a:r>
                      <a:endParaRPr lang="zh-CN" altLang="en-US"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员工配发相应劳保用品，并经常组织检查员工佩戴情况；</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marR="0" lvl="0" indent="0" algn="l" defTabSz="914400" rtl="0" eaLnBrk="1" fontAlgn="auto" latinLnBrk="0" hangingPunct="1">
                        <a:lnSpc>
                          <a:spcPct val="130000"/>
                        </a:lnSpc>
                        <a:spcBef>
                          <a:spcPts val="0"/>
                        </a:spcBef>
                        <a:spcAft>
                          <a:spcPts val="0"/>
                        </a:spcAft>
                        <a:buClrTx/>
                        <a:buSzTx/>
                        <a:buFont typeface="+mj-lt"/>
                        <a:buAutoNum type="arabicPeriod"/>
                        <a:defRPr/>
                      </a:pPr>
                      <a:r>
                        <a:rPr lang="zh-CN" altLang="zh-CN" sz="1230" b="1" kern="1200" dirty="0">
                          <a:solidFill>
                            <a:schemeClr val="tx1"/>
                          </a:solidFill>
                          <a:latin typeface="微软雅黑" panose="020B0503020204020204" charset="-122"/>
                          <a:ea typeface="微软雅黑" panose="020B0503020204020204" charset="-122"/>
                          <a:cs typeface="+mn-cs"/>
                        </a:rPr>
                        <a:t>危险区张贴警示标志、危害告知牌。</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100250" marR="100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784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触电、机械伤害等</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917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759623" y="3569045"/>
            <a:ext cx="907694" cy="987529"/>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14" name="Group 70"/>
          <p:cNvGrpSpPr>
            <a:grpSpLocks noChangeAspect="1"/>
          </p:cNvGrpSpPr>
          <p:nvPr/>
        </p:nvGrpSpPr>
        <p:grpSpPr bwMode="auto">
          <a:xfrm>
            <a:off x="2044014" y="3592525"/>
            <a:ext cx="887422" cy="964049"/>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冲击钻风险点告知</a:t>
            </a:r>
            <a:r>
              <a:rPr lang="zh-CN" altLang="en-US" sz="3160" b="1" spc="600" dirty="0">
                <a:solidFill>
                  <a:srgbClr val="C00000"/>
                </a:solidFill>
                <a:latin typeface="微软雅黑" panose="020B0503020204020204" charset="-122"/>
                <a:ea typeface="微软雅黑" panose="020B0503020204020204" charset="-122"/>
              </a:rPr>
              <a:t>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769485"/>
        </p:xfrm>
        <a:graphic>
          <a:graphicData uri="http://schemas.openxmlformats.org/drawingml/2006/table">
            <a:tbl>
              <a:tblPr firstRow="1" bandRow="1">
                <a:tableStyleId>{5C22544A-7EE6-4342-B048-85BDC9FD1C3A}</a:tableStyleId>
              </a:tblPr>
              <a:tblGrid>
                <a:gridCol w="1459230"/>
                <a:gridCol w="1480185"/>
                <a:gridCol w="1770380"/>
                <a:gridCol w="5168265"/>
              </a:tblGrid>
              <a:tr h="49466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冲击钻</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由于人员误操作、设备缺陷、外力因素等导致设备故障，易发生机械伤害等事故。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751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465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94564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做好设备预防性维修；</a:t>
                      </a:r>
                      <a:endParaRPr lang="zh-CN" altLang="en-US"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设备护罩、护栏可靠齐备；</a:t>
                      </a:r>
                      <a:endParaRPr lang="zh-CN" altLang="en-US"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完善设备急停开关、连锁装置；</a:t>
                      </a:r>
                      <a:endParaRPr lang="zh-CN" altLang="en-US"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严格执行维修时的上锁挂牌程序；</a:t>
                      </a:r>
                      <a:endParaRPr lang="zh-CN" altLang="en-US"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运行时不得检查擦拭设备；</a:t>
                      </a:r>
                      <a:endParaRPr lang="zh-CN" altLang="en-US"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加强安全教育；</a:t>
                      </a:r>
                      <a:endParaRPr lang="zh-CN" altLang="en-US"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en-US" sz="1230" b="1" kern="1200" dirty="0">
                          <a:solidFill>
                            <a:schemeClr val="tx1"/>
                          </a:solidFill>
                          <a:latin typeface="微软雅黑" panose="020B0503020204020204" charset="-122"/>
                          <a:ea typeface="微软雅黑" panose="020B0503020204020204" charset="-122"/>
                          <a:cs typeface="+mn-cs"/>
                        </a:rPr>
                        <a:t>员工配发相应劳保用品，并经常组织检查员工佩戴情况；</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危险区张贴警示标志、危害告知牌。</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100250" marR="1002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847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触电、机械伤害等</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854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759623" y="3569045"/>
            <a:ext cx="907694" cy="987529"/>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14" name="Group 70"/>
          <p:cNvGrpSpPr>
            <a:grpSpLocks noChangeAspect="1"/>
          </p:cNvGrpSpPr>
          <p:nvPr/>
        </p:nvGrpSpPr>
        <p:grpSpPr bwMode="auto">
          <a:xfrm>
            <a:off x="2044014" y="3592525"/>
            <a:ext cx="887422" cy="964049"/>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贮液器风险点告知</a:t>
            </a:r>
            <a:r>
              <a:rPr lang="zh-CN" altLang="en-US" sz="3160" b="1" spc="600" dirty="0">
                <a:solidFill>
                  <a:srgbClr val="C00000"/>
                </a:solidFill>
                <a:latin typeface="微软雅黑" panose="020B0503020204020204" charset="-122"/>
                <a:ea typeface="微软雅黑" panose="020B0503020204020204" charset="-122"/>
              </a:rPr>
              <a:t>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10100"/>
        </p:xfrm>
        <a:graphic>
          <a:graphicData uri="http://schemas.openxmlformats.org/drawingml/2006/table">
            <a:tbl>
              <a:tblPr firstRow="1" bandRow="1">
                <a:tableStyleId>{5C22544A-7EE6-4342-B048-85BDC9FD1C3A}</a:tableStyleId>
              </a:tblPr>
              <a:tblGrid>
                <a:gridCol w="1459230"/>
                <a:gridCol w="1480185"/>
                <a:gridCol w="1770380"/>
                <a:gridCol w="5168265"/>
              </a:tblGrid>
              <a:tr h="49276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贮液器</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由于人员误操作、设备缺陷、外力因素等导致泄露，遇明火或静电火花会发生火灾、爆炸等事故。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624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274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7964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定期进行放油操作；</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定期进行放空气操作；</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做好设备运行记录；</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制定并执行操作规程。</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5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火灾、爆炸、中毒窒息</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36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711391"/>
            <a:ext cx="706943" cy="934896"/>
          </a:xfrm>
          <a:prstGeom prst="rect">
            <a:avLst/>
          </a:prstGeom>
        </p:spPr>
      </p:pic>
      <p:grpSp>
        <p:nvGrpSpPr>
          <p:cNvPr id="8" name="组合 7"/>
          <p:cNvGrpSpPr/>
          <p:nvPr/>
        </p:nvGrpSpPr>
        <p:grpSpPr>
          <a:xfrm>
            <a:off x="1917698" y="3714528"/>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36564" y="1865525"/>
          <a:ext cx="9810115" cy="4632325"/>
        </p:xfrm>
        <a:graphic>
          <a:graphicData uri="http://schemas.openxmlformats.org/drawingml/2006/table">
            <a:tbl>
              <a:tblPr firstRow="1" bandRow="1">
                <a:tableStyleId>{5C22544A-7EE6-4342-B048-85BDC9FD1C3A}</a:tableStyleId>
              </a:tblPr>
              <a:tblGrid>
                <a:gridCol w="1362075"/>
                <a:gridCol w="958850"/>
                <a:gridCol w="1320800"/>
                <a:gridCol w="6168390"/>
              </a:tblGrid>
              <a:tr h="445770">
                <a:tc rowSpan="2"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2052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0220">
                <a:tc rowSpan="2"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65468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1345">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9785">
                <a:tc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2990810" y="1086702"/>
            <a:ext cx="4711779" cy="577215"/>
          </a:xfrm>
          <a:prstGeom prst="rect">
            <a:avLst/>
          </a:prstGeom>
          <a:noFill/>
        </p:spPr>
        <p:txBody>
          <a:bodyPr wrap="square" rtlCol="0">
            <a:spAutoFit/>
          </a:bodyPr>
          <a:lstStyle/>
          <a:p>
            <a:pPr algn="ctr"/>
            <a:r>
              <a:rPr lang="zh-CN" altLang="en-US" sz="3160" b="1" spc="600" dirty="0">
                <a:solidFill>
                  <a:srgbClr val="C00000"/>
                </a:solidFill>
                <a:latin typeface="微软雅黑" panose="020B0503020204020204" charset="-122"/>
                <a:ea typeface="微软雅黑" panose="020B0503020204020204" charset="-122"/>
              </a:rPr>
              <a:t>危险源风险告知卡</a:t>
            </a:r>
            <a:endParaRPr lang="zh-CN" altLang="en-US" sz="3160" b="1" spc="600" dirty="0">
              <a:solidFill>
                <a:srgbClr val="C00000"/>
              </a:solidFill>
              <a:latin typeface="微软雅黑" panose="020B0503020204020204" charset="-122"/>
              <a:ea typeface="微软雅黑" panose="020B0503020204020204" charset="-122"/>
            </a:endParaRPr>
          </a:p>
        </p:txBody>
      </p:sp>
      <p:sp>
        <p:nvSpPr>
          <p:cNvPr id="9" name="文本框 8"/>
          <p:cNvSpPr txBox="1"/>
          <p:nvPr/>
        </p:nvSpPr>
        <p:spPr>
          <a:xfrm>
            <a:off x="601504" y="1965775"/>
            <a:ext cx="1681983" cy="334010"/>
          </a:xfrm>
          <a:prstGeom prst="rect">
            <a:avLst/>
          </a:prstGeom>
          <a:noFill/>
        </p:spPr>
        <p:txBody>
          <a:bodyPr wrap="square" rtlCol="0">
            <a:spAutoFit/>
          </a:bodyPr>
          <a:lstStyle/>
          <a:p>
            <a:r>
              <a:rPr lang="zh-CN" altLang="en-US" sz="1580" b="1" dirty="0">
                <a:solidFill>
                  <a:schemeClr val="tx1">
                    <a:lumMod val="95000"/>
                    <a:lumOff val="5000"/>
                  </a:schemeClr>
                </a:solidFill>
                <a:latin typeface="微软雅黑" panose="020B0503020204020204" charset="-122"/>
                <a:ea typeface="微软雅黑" panose="020B0503020204020204" charset="-122"/>
              </a:rPr>
              <a:t>危险源名称：</a:t>
            </a:r>
            <a:endParaRPr lang="zh-CN" altLang="en-US" sz="1580" b="1" dirty="0">
              <a:solidFill>
                <a:schemeClr val="tx1">
                  <a:lumMod val="95000"/>
                  <a:lumOff val="5000"/>
                </a:schemeClr>
              </a:solidFill>
              <a:latin typeface="微软雅黑" panose="020B0503020204020204" charset="-122"/>
              <a:ea typeface="微软雅黑" panose="020B0503020204020204" charset="-122"/>
            </a:endParaRPr>
          </a:p>
        </p:txBody>
      </p:sp>
      <p:sp>
        <p:nvSpPr>
          <p:cNvPr id="10" name="文本框 9"/>
          <p:cNvSpPr txBox="1"/>
          <p:nvPr/>
        </p:nvSpPr>
        <p:spPr>
          <a:xfrm>
            <a:off x="2905877" y="1923129"/>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危险因素</a:t>
            </a:r>
            <a:endParaRPr lang="zh-CN" altLang="en-US" sz="1580" b="1" dirty="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6584516" y="1910080"/>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事故诱因</a:t>
            </a:r>
            <a:endParaRPr lang="zh-CN" altLang="en-US" sz="1580" b="1"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6584516" y="4010567"/>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防范措施</a:t>
            </a:r>
            <a:endParaRPr lang="zh-CN" altLang="en-US" sz="158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447703" y="5164322"/>
            <a:ext cx="1345029" cy="415290"/>
          </a:xfrm>
          <a:prstGeom prst="rect">
            <a:avLst/>
          </a:prstGeom>
          <a:noFill/>
        </p:spPr>
        <p:txBody>
          <a:bodyPr wrap="square" rtlCol="0">
            <a:spAutoFit/>
          </a:bodyPr>
          <a:lstStyle/>
          <a:p>
            <a:pPr algn="ctr"/>
            <a:r>
              <a:rPr lang="zh-CN" altLang="en-US" sz="2105" b="1" dirty="0">
                <a:solidFill>
                  <a:schemeClr val="bg1"/>
                </a:solidFill>
                <a:latin typeface="微软雅黑" panose="020B0503020204020204" charset="-122"/>
                <a:ea typeface="微软雅黑" panose="020B0503020204020204" charset="-122"/>
              </a:rPr>
              <a:t>重要提示</a:t>
            </a:r>
            <a:endParaRPr lang="zh-CN" altLang="en-US" sz="2105"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1090900" y="2389960"/>
            <a:ext cx="1203007" cy="334010"/>
          </a:xfrm>
          <a:prstGeom prst="rect">
            <a:avLst/>
          </a:prstGeom>
          <a:noFill/>
        </p:spPr>
        <p:txBody>
          <a:bodyPr wrap="square" rtlCol="0">
            <a:spAutoFit/>
          </a:bodyPr>
          <a:lstStyle/>
          <a:p>
            <a:r>
              <a:rPr lang="zh-CN" altLang="zh-CN" sz="1580" b="1" dirty="0">
                <a:solidFill>
                  <a:schemeClr val="tx1">
                    <a:lumMod val="95000"/>
                    <a:lumOff val="5000"/>
                  </a:schemeClr>
                </a:solidFill>
                <a:latin typeface="微软雅黑" panose="020B0503020204020204" charset="-122"/>
                <a:ea typeface="微软雅黑" panose="020B0503020204020204" charset="-122"/>
              </a:rPr>
              <a:t>喷漆工位一</a:t>
            </a:r>
            <a:endParaRPr lang="zh-CN" altLang="zh-CN" sz="1580" b="1" dirty="0">
              <a:solidFill>
                <a:schemeClr val="tx1">
                  <a:lumMod val="95000"/>
                  <a:lumOff val="5000"/>
                </a:schemeClr>
              </a:solidFill>
              <a:latin typeface="微软雅黑" panose="020B0503020204020204" charset="-122"/>
              <a:ea typeface="微软雅黑" panose="020B0503020204020204" charset="-122"/>
            </a:endParaRPr>
          </a:p>
        </p:txBody>
      </p:sp>
      <p:sp>
        <p:nvSpPr>
          <p:cNvPr id="3" name="矩形 2"/>
          <p:cNvSpPr/>
          <p:nvPr/>
        </p:nvSpPr>
        <p:spPr>
          <a:xfrm>
            <a:off x="2905877" y="2356393"/>
            <a:ext cx="1203008" cy="1360805"/>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1、火灾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2、中毒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3、触电</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4、高温</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5、高压气喷</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6、高处坠落</a:t>
            </a:r>
            <a:endParaRPr lang="zh-CN" altLang="zh-CN" sz="1055" b="1" dirty="0">
              <a:latin typeface="微软雅黑" panose="020B0503020204020204" charset="-122"/>
              <a:ea typeface="微软雅黑" panose="020B0503020204020204" charset="-122"/>
            </a:endParaRPr>
          </a:p>
        </p:txBody>
      </p:sp>
      <p:sp>
        <p:nvSpPr>
          <p:cNvPr id="4" name="矩形 3"/>
          <p:cNvSpPr/>
          <p:nvPr/>
        </p:nvSpPr>
        <p:spPr>
          <a:xfrm>
            <a:off x="4108885" y="2356393"/>
            <a:ext cx="5983012" cy="157226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1、在现场吸烟，携带火种进入喷漆房，电源开关不防爆，易燃垃圾清理不及时均可能引发火灾；</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2、油漆中含有甲苯、二甲苯，稀料中含有丙酮，不按规定穿戴劳动防护用品，不戴防毒面具，引发中毒事故；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3、漆房内电源线路破损；绝缘、接地不良引发事故；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4、通风设备不完好，引发高温。</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5、处理喷枪堵塞时可能引发高压气喷伤害；</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6、登高作业时，可能引发坠落。</a:t>
            </a:r>
            <a:endParaRPr lang="zh-CN" altLang="zh-CN" sz="1055" b="1" dirty="0">
              <a:latin typeface="微软雅黑" panose="020B0503020204020204" charset="-122"/>
              <a:ea typeface="微软雅黑" panose="020B0503020204020204" charset="-122"/>
            </a:endParaRPr>
          </a:p>
        </p:txBody>
      </p:sp>
      <p:sp>
        <p:nvSpPr>
          <p:cNvPr id="6" name="矩形 5"/>
          <p:cNvSpPr/>
          <p:nvPr/>
        </p:nvSpPr>
        <p:spPr>
          <a:xfrm>
            <a:off x="4108885" y="4405368"/>
            <a:ext cx="5346700" cy="157226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1、喷漆作业人员应接受喷漆作业专业及安全技术培训后方可上岗；</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2、操作人员熟知本岗位安全操作规程，并按规程要求操作；</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3、操作人员必须戴防毒面具，穿喷漆服，戴胶手套；</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4、严禁烟火，现场易燃垃圾要及时清理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5、加强通风，保证喷漆房内的温度不过高，蒸汽浓度不超标。</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6、处理喷枪堵塞时，用钢针通畅后，应对地45°角试喷；</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7、高处作业时，必须系安全带。</a:t>
            </a:r>
            <a:endParaRPr lang="zh-CN" altLang="zh-CN" sz="1055" b="1" dirty="0">
              <a:latin typeface="微软雅黑" panose="020B0503020204020204" charset="-122"/>
              <a:ea typeface="微软雅黑" panose="020B0503020204020204" charset="-122"/>
            </a:endParaRPr>
          </a:p>
        </p:txBody>
      </p:sp>
      <p:sp>
        <p:nvSpPr>
          <p:cNvPr id="28" name="矩形 27"/>
          <p:cNvSpPr/>
          <p:nvPr/>
        </p:nvSpPr>
        <p:spPr>
          <a:xfrm>
            <a:off x="499888"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火灾报警电话：</a:t>
            </a:r>
            <a:r>
              <a:rPr lang="en-US" altLang="zh-CN" sz="1055" b="1" dirty="0">
                <a:solidFill>
                  <a:schemeClr val="bg1"/>
                </a:solidFill>
                <a:latin typeface="微软雅黑" panose="020B0503020204020204" charset="-122"/>
                <a:ea typeface="微软雅黑" panose="020B0503020204020204" charset="-122"/>
              </a:rPr>
              <a:t>119</a:t>
            </a:r>
            <a:endParaRPr lang="zh-CN" altLang="zh-CN" sz="1055" b="1" dirty="0">
              <a:solidFill>
                <a:schemeClr val="bg1"/>
              </a:solidFill>
              <a:latin typeface="微软雅黑" panose="020B0503020204020204" charset="-122"/>
              <a:ea typeface="微软雅黑" panose="020B0503020204020204" charset="-122"/>
            </a:endParaRPr>
          </a:p>
        </p:txBody>
      </p:sp>
      <p:sp>
        <p:nvSpPr>
          <p:cNvPr id="29" name="矩形 28"/>
          <p:cNvSpPr/>
          <p:nvPr/>
        </p:nvSpPr>
        <p:spPr>
          <a:xfrm>
            <a:off x="2071702"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急救电话：</a:t>
            </a:r>
            <a:r>
              <a:rPr lang="en-US" altLang="zh-CN" sz="1055" b="1" dirty="0">
                <a:solidFill>
                  <a:schemeClr val="bg1"/>
                </a:solidFill>
                <a:latin typeface="微软雅黑" panose="020B0503020204020204" charset="-122"/>
                <a:ea typeface="微软雅黑" panose="020B0503020204020204" charset="-122"/>
              </a:rPr>
              <a:t>120</a:t>
            </a:r>
            <a:endParaRPr lang="zh-CN" altLang="zh-CN" sz="1055" b="1" dirty="0">
              <a:solidFill>
                <a:schemeClr val="bg1"/>
              </a:solidFill>
              <a:latin typeface="微软雅黑" panose="020B0503020204020204" charset="-122"/>
              <a:ea typeface="微软雅黑" panose="020B0503020204020204" charset="-122"/>
            </a:endParaRPr>
          </a:p>
        </p:txBody>
      </p:sp>
      <p:sp>
        <p:nvSpPr>
          <p:cNvPr id="30" name="矩形 29"/>
          <p:cNvSpPr/>
          <p:nvPr/>
        </p:nvSpPr>
        <p:spPr>
          <a:xfrm>
            <a:off x="499888" y="5974661"/>
            <a:ext cx="3651461"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公司应急电话：白天：</a:t>
            </a:r>
            <a:r>
              <a:rPr lang="en-US" altLang="zh-CN" sz="1055" b="1" dirty="0">
                <a:solidFill>
                  <a:schemeClr val="bg1"/>
                </a:solidFill>
                <a:latin typeface="微软雅黑" panose="020B0503020204020204" charset="-122"/>
                <a:ea typeface="微软雅黑" panose="020B0503020204020204" charset="-122"/>
              </a:rPr>
              <a:t>888888         </a:t>
            </a:r>
            <a:r>
              <a:rPr lang="zh-CN" altLang="en-US" sz="1055" b="1" dirty="0">
                <a:solidFill>
                  <a:schemeClr val="bg1"/>
                </a:solidFill>
                <a:latin typeface="微软雅黑" panose="020B0503020204020204" charset="-122"/>
                <a:ea typeface="微软雅黑" panose="020B0503020204020204" charset="-122"/>
              </a:rPr>
              <a:t>夜间：</a:t>
            </a:r>
            <a:r>
              <a:rPr lang="en-US" altLang="zh-CN" sz="1055" b="1" dirty="0">
                <a:solidFill>
                  <a:schemeClr val="bg1"/>
                </a:solidFill>
                <a:latin typeface="微软雅黑" panose="020B0503020204020204" charset="-122"/>
                <a:ea typeface="微软雅黑" panose="020B0503020204020204" charset="-122"/>
              </a:rPr>
              <a:t>888888</a:t>
            </a:r>
            <a:endParaRPr lang="zh-CN" altLang="zh-CN" sz="1055" b="1" dirty="0">
              <a:solidFill>
                <a:schemeClr val="bg1"/>
              </a:solidFill>
              <a:latin typeface="微软雅黑" panose="020B0503020204020204" charset="-122"/>
              <a:ea typeface="微软雅黑" panose="020B0503020204020204" charset="-122"/>
            </a:endParaRPr>
          </a:p>
        </p:txBody>
      </p:sp>
      <p:sp>
        <p:nvSpPr>
          <p:cNvPr id="31" name="矩形 30"/>
          <p:cNvSpPr/>
          <p:nvPr/>
        </p:nvSpPr>
        <p:spPr>
          <a:xfrm>
            <a:off x="499888" y="6215826"/>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市医院电话：</a:t>
            </a:r>
            <a:r>
              <a:rPr lang="en-US" altLang="zh-CN" sz="1055" b="1" dirty="0">
                <a:solidFill>
                  <a:schemeClr val="bg1"/>
                </a:solidFill>
                <a:latin typeface="微软雅黑" panose="020B0503020204020204" charset="-122"/>
                <a:ea typeface="微软雅黑" panose="020B0503020204020204" charset="-122"/>
              </a:rPr>
              <a:t>8888888</a:t>
            </a:r>
            <a:endParaRPr lang="zh-CN" altLang="zh-CN" sz="1055"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1909462" y="5096779"/>
            <a:ext cx="2261958" cy="577215"/>
          </a:xfrm>
          <a:prstGeom prst="rect">
            <a:avLst/>
          </a:prstGeom>
        </p:spPr>
        <p:txBody>
          <a:bodyPr wrap="square">
            <a:spAutoFit/>
          </a:bodyPr>
          <a:lstStyle/>
          <a:p>
            <a:r>
              <a:rPr lang="zh-CN" altLang="zh-CN" sz="1580" b="1" dirty="0"/>
              <a:t>非喷漆人员禁止操作！</a:t>
            </a:r>
            <a:endParaRPr lang="zh-CN" altLang="zh-CN" sz="1580" b="1" dirty="0"/>
          </a:p>
          <a:p>
            <a:r>
              <a:rPr lang="zh-CN" altLang="zh-CN" sz="1580" b="1" dirty="0"/>
              <a:t>必须进行安全点检！</a:t>
            </a:r>
            <a:endParaRPr lang="zh-CN" altLang="zh-CN" sz="1580" b="1" dirty="0"/>
          </a:p>
        </p:txBody>
      </p:sp>
      <p:grpSp>
        <p:nvGrpSpPr>
          <p:cNvPr id="18" name="组合 17"/>
          <p:cNvGrpSpPr/>
          <p:nvPr/>
        </p:nvGrpSpPr>
        <p:grpSpPr>
          <a:xfrm>
            <a:off x="6064288" y="5881353"/>
            <a:ext cx="427628" cy="603517"/>
            <a:chOff x="6760828" y="5703675"/>
            <a:chExt cx="487557" cy="688095"/>
          </a:xfrm>
        </p:grpSpPr>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l="1190"/>
            <a:stretch>
              <a:fillRect/>
            </a:stretch>
          </p:blipFill>
          <p:spPr>
            <a:xfrm>
              <a:off x="6760828" y="5703675"/>
              <a:ext cx="487557" cy="683872"/>
            </a:xfrm>
            <a:prstGeom prst="rect">
              <a:avLst/>
            </a:prstGeom>
          </p:spPr>
        </p:pic>
        <p:sp>
          <p:nvSpPr>
            <p:cNvPr id="32" name="Rectangle 74"/>
            <p:cNvSpPr>
              <a:spLocks noChangeArrowheads="1"/>
            </p:cNvSpPr>
            <p:nvPr/>
          </p:nvSpPr>
          <p:spPr bwMode="auto">
            <a:xfrm>
              <a:off x="6760829" y="570367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37" name="组合 36"/>
          <p:cNvGrpSpPr/>
          <p:nvPr/>
        </p:nvGrpSpPr>
        <p:grpSpPr>
          <a:xfrm>
            <a:off x="5153765" y="5873766"/>
            <a:ext cx="440551" cy="603517"/>
            <a:chOff x="5048562" y="5751300"/>
            <a:chExt cx="502291" cy="688095"/>
          </a:xfrm>
        </p:grpSpPr>
        <p:pic>
          <p:nvPicPr>
            <p:cNvPr id="38" name="图片 37"/>
            <p:cNvPicPr>
              <a:picLocks noChangeAspect="1"/>
            </p:cNvPicPr>
            <p:nvPr/>
          </p:nvPicPr>
          <p:blipFill rotWithShape="1">
            <a:blip r:embed="rId2"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49"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50" name="组合 49"/>
          <p:cNvGrpSpPr/>
          <p:nvPr/>
        </p:nvGrpSpPr>
        <p:grpSpPr>
          <a:xfrm>
            <a:off x="6961888" y="5882371"/>
            <a:ext cx="426652" cy="607118"/>
            <a:chOff x="6231394" y="5751300"/>
            <a:chExt cx="486444" cy="692201"/>
          </a:xfrm>
        </p:grpSpPr>
        <p:pic>
          <p:nvPicPr>
            <p:cNvPr id="51" name="图片 50"/>
            <p:cNvPicPr>
              <a:picLocks noChangeAspect="1"/>
            </p:cNvPicPr>
            <p:nvPr/>
          </p:nvPicPr>
          <p:blipFill rotWithShape="1">
            <a:blip r:embed="rId3"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52"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53" name="组合 52"/>
          <p:cNvGrpSpPr/>
          <p:nvPr/>
        </p:nvGrpSpPr>
        <p:grpSpPr>
          <a:xfrm>
            <a:off x="8755134" y="5877857"/>
            <a:ext cx="426652" cy="603517"/>
            <a:chOff x="8735814" y="5755986"/>
            <a:chExt cx="486444" cy="688095"/>
          </a:xfrm>
        </p:grpSpPr>
        <p:pic>
          <p:nvPicPr>
            <p:cNvPr id="54" name="图片 53"/>
            <p:cNvPicPr>
              <a:picLocks noChangeAspect="1"/>
            </p:cNvPicPr>
            <p:nvPr/>
          </p:nvPicPr>
          <p:blipFill rotWithShape="1">
            <a:blip r:embed="rId4" cstate="print">
              <a:extLst>
                <a:ext uri="{28A0092B-C50C-407E-A947-70E740481C1C}">
                  <a14:useLocalDpi xmlns:a14="http://schemas.microsoft.com/office/drawing/2010/main" val="0"/>
                </a:ext>
              </a:extLst>
            </a:blip>
            <a:srcRect t="73996"/>
            <a:stretch>
              <a:fillRect/>
            </a:stretch>
          </p:blipFill>
          <p:spPr>
            <a:xfrm>
              <a:off x="8769807" y="6298257"/>
              <a:ext cx="418458" cy="135716"/>
            </a:xfrm>
            <a:prstGeom prst="rect">
              <a:avLst/>
            </a:prstGeom>
          </p:spPr>
        </p:pic>
        <p:sp>
          <p:nvSpPr>
            <p:cNvPr id="55" name="Rectangle 74"/>
            <p:cNvSpPr>
              <a:spLocks noChangeArrowheads="1"/>
            </p:cNvSpPr>
            <p:nvPr/>
          </p:nvSpPr>
          <p:spPr bwMode="auto">
            <a:xfrm>
              <a:off x="8735814" y="575598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pic>
          <p:nvPicPr>
            <p:cNvPr id="56" name="图片 55"/>
            <p:cNvPicPr>
              <a:picLocks noChangeAspect="1"/>
            </p:cNvPicPr>
            <p:nvPr/>
          </p:nvPicPr>
          <p:blipFill rotWithShape="1">
            <a:blip r:embed="rId4" cstate="print">
              <a:extLst>
                <a:ext uri="{28A0092B-C50C-407E-A947-70E740481C1C}">
                  <a14:useLocalDpi xmlns:a14="http://schemas.microsoft.com/office/drawing/2010/main" val="0"/>
                </a:ext>
              </a:extLst>
            </a:blip>
            <a:srcRect l="6931" t="1438" r="3863" b="26801"/>
            <a:stretch>
              <a:fillRect/>
            </a:stretch>
          </p:blipFill>
          <p:spPr>
            <a:xfrm>
              <a:off x="8754366" y="5769163"/>
              <a:ext cx="467892" cy="469434"/>
            </a:xfrm>
            <a:prstGeom prst="rect">
              <a:avLst/>
            </a:prstGeom>
          </p:spPr>
        </p:pic>
      </p:grpSp>
      <p:grpSp>
        <p:nvGrpSpPr>
          <p:cNvPr id="57" name="组合 56"/>
          <p:cNvGrpSpPr/>
          <p:nvPr/>
        </p:nvGrpSpPr>
        <p:grpSpPr>
          <a:xfrm>
            <a:off x="7858512" y="5878081"/>
            <a:ext cx="426652" cy="605096"/>
            <a:chOff x="6832165" y="5753605"/>
            <a:chExt cx="486444" cy="689896"/>
          </a:xfrm>
        </p:grpSpPr>
        <p:pic>
          <p:nvPicPr>
            <p:cNvPr id="58" name="图片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59"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pic>
        <p:nvPicPr>
          <p:cNvPr id="22" name="图片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916" y="4089447"/>
            <a:ext cx="605948" cy="801336"/>
          </a:xfrm>
          <a:prstGeom prst="rect">
            <a:avLst/>
          </a:prstGeom>
        </p:spPr>
      </p:pic>
      <p:grpSp>
        <p:nvGrpSpPr>
          <p:cNvPr id="60" name="组合 59"/>
          <p:cNvGrpSpPr/>
          <p:nvPr/>
        </p:nvGrpSpPr>
        <p:grpSpPr>
          <a:xfrm>
            <a:off x="2573296" y="4169450"/>
            <a:ext cx="622521" cy="677193"/>
            <a:chOff x="5300437" y="861933"/>
            <a:chExt cx="2151063" cy="2339976"/>
          </a:xfrm>
        </p:grpSpPr>
        <p:sp>
          <p:nvSpPr>
            <p:cNvPr id="61"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2"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3"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4"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65" name="组合 64"/>
          <p:cNvGrpSpPr/>
          <p:nvPr/>
        </p:nvGrpSpPr>
        <p:grpSpPr>
          <a:xfrm>
            <a:off x="3317939" y="4168752"/>
            <a:ext cx="630679" cy="684551"/>
            <a:chOff x="9169401" y="2735263"/>
            <a:chExt cx="2155825" cy="2339975"/>
          </a:xfrm>
        </p:grpSpPr>
        <p:sp>
          <p:nvSpPr>
            <p:cNvPr id="66" name="Freeform 49"/>
            <p:cNvSpPr/>
            <p:nvPr/>
          </p:nvSpPr>
          <p:spPr bwMode="auto">
            <a:xfrm>
              <a:off x="9169401" y="2735263"/>
              <a:ext cx="2155825" cy="1931988"/>
            </a:xfrm>
            <a:custGeom>
              <a:avLst/>
              <a:gdLst>
                <a:gd name="T0" fmla="*/ 116 w 1358"/>
                <a:gd name="T1" fmla="*/ 1217 h 1217"/>
                <a:gd name="T2" fmla="*/ 1240 w 1358"/>
                <a:gd name="T3" fmla="*/ 1217 h 1217"/>
                <a:gd name="T4" fmla="*/ 1250 w 1358"/>
                <a:gd name="T5" fmla="*/ 1217 h 1217"/>
                <a:gd name="T6" fmla="*/ 1264 w 1358"/>
                <a:gd name="T7" fmla="*/ 1214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8 h 1217"/>
                <a:gd name="T18" fmla="*/ 1328 w 1358"/>
                <a:gd name="T19" fmla="*/ 1177 h 1217"/>
                <a:gd name="T20" fmla="*/ 1336 w 1358"/>
                <a:gd name="T21" fmla="*/ 1169 h 1217"/>
                <a:gd name="T22" fmla="*/ 1344 w 1358"/>
                <a:gd name="T23" fmla="*/ 1150 h 1217"/>
                <a:gd name="T24" fmla="*/ 1350 w 1358"/>
                <a:gd name="T25" fmla="*/ 1139 h 1217"/>
                <a:gd name="T26" fmla="*/ 1355 w 1358"/>
                <a:gd name="T27" fmla="*/ 1126 h 1217"/>
                <a:gd name="T28" fmla="*/ 1358 w 1358"/>
                <a:gd name="T29" fmla="*/ 1112 h 1217"/>
                <a:gd name="T30" fmla="*/ 1358 w 1358"/>
                <a:gd name="T31" fmla="*/ 1088 h 1217"/>
                <a:gd name="T32" fmla="*/ 1352 w 1358"/>
                <a:gd name="T33" fmla="*/ 1072 h 1217"/>
                <a:gd name="T34" fmla="*/ 1350 w 1358"/>
                <a:gd name="T35" fmla="*/ 1062 h 1217"/>
                <a:gd name="T36" fmla="*/ 1339 w 1358"/>
                <a:gd name="T37" fmla="*/ 1037 h 1217"/>
                <a:gd name="T38" fmla="*/ 1315 w 1358"/>
                <a:gd name="T39" fmla="*/ 997 h 1217"/>
                <a:gd name="T40" fmla="*/ 784 w 1358"/>
                <a:gd name="T41" fmla="*/ 56 h 1217"/>
                <a:gd name="T42" fmla="*/ 765 w 1358"/>
                <a:gd name="T43" fmla="*/ 35 h 1217"/>
                <a:gd name="T44" fmla="*/ 757 w 1358"/>
                <a:gd name="T45" fmla="*/ 27 h 1217"/>
                <a:gd name="T46" fmla="*/ 746 w 1358"/>
                <a:gd name="T47" fmla="*/ 19 h 1217"/>
                <a:gd name="T48" fmla="*/ 735 w 1358"/>
                <a:gd name="T49" fmla="*/ 13 h 1217"/>
                <a:gd name="T50" fmla="*/ 727 w 1358"/>
                <a:gd name="T51" fmla="*/ 8 h 1217"/>
                <a:gd name="T52" fmla="*/ 719 w 1358"/>
                <a:gd name="T53" fmla="*/ 5 h 1217"/>
                <a:gd name="T54" fmla="*/ 711 w 1358"/>
                <a:gd name="T55" fmla="*/ 2 h 1217"/>
                <a:gd name="T56" fmla="*/ 700 w 1358"/>
                <a:gd name="T57" fmla="*/ 0 h 1217"/>
                <a:gd name="T58" fmla="*/ 690 w 1358"/>
                <a:gd name="T59" fmla="*/ 0 h 1217"/>
                <a:gd name="T60" fmla="*/ 679 w 1358"/>
                <a:gd name="T61" fmla="*/ 2 h 1217"/>
                <a:gd name="T62" fmla="*/ 668 w 1358"/>
                <a:gd name="T63" fmla="*/ 5 h 1217"/>
                <a:gd name="T64" fmla="*/ 655 w 1358"/>
                <a:gd name="T65" fmla="*/ 11 h 1217"/>
                <a:gd name="T66" fmla="*/ 641 w 1358"/>
                <a:gd name="T67" fmla="*/ 16 h 1217"/>
                <a:gd name="T68" fmla="*/ 633 w 1358"/>
                <a:gd name="T69" fmla="*/ 24 h 1217"/>
                <a:gd name="T70" fmla="*/ 620 w 1358"/>
                <a:gd name="T71" fmla="*/ 35 h 1217"/>
                <a:gd name="T72" fmla="*/ 8 w 1358"/>
                <a:gd name="T73" fmla="*/ 1059 h 1217"/>
                <a:gd name="T74" fmla="*/ 0 w 1358"/>
                <a:gd name="T75" fmla="*/ 1099 h 1217"/>
                <a:gd name="T76" fmla="*/ 3 w 1358"/>
                <a:gd name="T77" fmla="*/ 1118 h 1217"/>
                <a:gd name="T78" fmla="*/ 6 w 1358"/>
                <a:gd name="T79" fmla="*/ 1131 h 1217"/>
                <a:gd name="T80" fmla="*/ 11 w 1358"/>
                <a:gd name="T81" fmla="*/ 1142 h 1217"/>
                <a:gd name="T82" fmla="*/ 14 w 1358"/>
                <a:gd name="T83" fmla="*/ 1153 h 1217"/>
                <a:gd name="T84" fmla="*/ 24 w 1358"/>
                <a:gd name="T85" fmla="*/ 1171 h 1217"/>
                <a:gd name="T86" fmla="*/ 38 w 1358"/>
                <a:gd name="T87" fmla="*/ 1182 h 1217"/>
                <a:gd name="T88" fmla="*/ 46 w 1358"/>
                <a:gd name="T89" fmla="*/ 1190 h 1217"/>
                <a:gd name="T90" fmla="*/ 57 w 1358"/>
                <a:gd name="T91" fmla="*/ 1196 h 1217"/>
                <a:gd name="T92" fmla="*/ 67 w 1358"/>
                <a:gd name="T93" fmla="*/ 1201 h 1217"/>
                <a:gd name="T94" fmla="*/ 83 w 1358"/>
                <a:gd name="T95" fmla="*/ 1209 h 1217"/>
                <a:gd name="T96" fmla="*/ 116 w 1358"/>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7"/>
                  </a:moveTo>
                  <a:lnTo>
                    <a:pt x="1240" y="1217"/>
                  </a:lnTo>
                  <a:lnTo>
                    <a:pt x="1250" y="1217"/>
                  </a:lnTo>
                  <a:lnTo>
                    <a:pt x="1264" y="1214"/>
                  </a:lnTo>
                  <a:lnTo>
                    <a:pt x="1274" y="1212"/>
                  </a:lnTo>
                  <a:lnTo>
                    <a:pt x="1285" y="1209"/>
                  </a:lnTo>
                  <a:lnTo>
                    <a:pt x="1299" y="1201"/>
                  </a:lnTo>
                  <a:lnTo>
                    <a:pt x="1307" y="1196"/>
                  </a:lnTo>
                  <a:lnTo>
                    <a:pt x="1320" y="1188"/>
                  </a:lnTo>
                  <a:lnTo>
                    <a:pt x="1328" y="1177"/>
                  </a:lnTo>
                  <a:lnTo>
                    <a:pt x="1336" y="1169"/>
                  </a:lnTo>
                  <a:lnTo>
                    <a:pt x="1344" y="1150"/>
                  </a:lnTo>
                  <a:lnTo>
                    <a:pt x="1350" y="1139"/>
                  </a:lnTo>
                  <a:lnTo>
                    <a:pt x="1355" y="1126"/>
                  </a:lnTo>
                  <a:lnTo>
                    <a:pt x="1358" y="1112"/>
                  </a:lnTo>
                  <a:lnTo>
                    <a:pt x="1358" y="1088"/>
                  </a:lnTo>
                  <a:lnTo>
                    <a:pt x="1352" y="1072"/>
                  </a:lnTo>
                  <a:lnTo>
                    <a:pt x="1350" y="1062"/>
                  </a:lnTo>
                  <a:lnTo>
                    <a:pt x="1339" y="1037"/>
                  </a:lnTo>
                  <a:lnTo>
                    <a:pt x="1315" y="997"/>
                  </a:lnTo>
                  <a:lnTo>
                    <a:pt x="784" y="56"/>
                  </a:lnTo>
                  <a:lnTo>
                    <a:pt x="765" y="35"/>
                  </a:lnTo>
                  <a:lnTo>
                    <a:pt x="757" y="27"/>
                  </a:lnTo>
                  <a:lnTo>
                    <a:pt x="746" y="19"/>
                  </a:lnTo>
                  <a:lnTo>
                    <a:pt x="735" y="13"/>
                  </a:lnTo>
                  <a:lnTo>
                    <a:pt x="727" y="8"/>
                  </a:lnTo>
                  <a:lnTo>
                    <a:pt x="719" y="5"/>
                  </a:lnTo>
                  <a:lnTo>
                    <a:pt x="711" y="2"/>
                  </a:lnTo>
                  <a:lnTo>
                    <a:pt x="700" y="0"/>
                  </a:lnTo>
                  <a:lnTo>
                    <a:pt x="690" y="0"/>
                  </a:lnTo>
                  <a:lnTo>
                    <a:pt x="679" y="2"/>
                  </a:lnTo>
                  <a:lnTo>
                    <a:pt x="668" y="5"/>
                  </a:lnTo>
                  <a:lnTo>
                    <a:pt x="655" y="11"/>
                  </a:lnTo>
                  <a:lnTo>
                    <a:pt x="641" y="16"/>
                  </a:lnTo>
                  <a:lnTo>
                    <a:pt x="633" y="24"/>
                  </a:lnTo>
                  <a:lnTo>
                    <a:pt x="620" y="35"/>
                  </a:lnTo>
                  <a:lnTo>
                    <a:pt x="8" y="1059"/>
                  </a:lnTo>
                  <a:lnTo>
                    <a:pt x="0" y="1099"/>
                  </a:lnTo>
                  <a:lnTo>
                    <a:pt x="3" y="1118"/>
                  </a:lnTo>
                  <a:lnTo>
                    <a:pt x="6" y="1131"/>
                  </a:lnTo>
                  <a:lnTo>
                    <a:pt x="11" y="1142"/>
                  </a:lnTo>
                  <a:lnTo>
                    <a:pt x="14" y="1153"/>
                  </a:lnTo>
                  <a:lnTo>
                    <a:pt x="24" y="1171"/>
                  </a:lnTo>
                  <a:lnTo>
                    <a:pt x="38" y="1182"/>
                  </a:lnTo>
                  <a:lnTo>
                    <a:pt x="46" y="1190"/>
                  </a:lnTo>
                  <a:lnTo>
                    <a:pt x="57" y="1196"/>
                  </a:lnTo>
                  <a:lnTo>
                    <a:pt x="67" y="1201"/>
                  </a:lnTo>
                  <a:lnTo>
                    <a:pt x="83" y="1209"/>
                  </a:lnTo>
                  <a:lnTo>
                    <a:pt x="116"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7" name="Freeform 50"/>
            <p:cNvSpPr>
              <a:spLocks noEditPoints="1"/>
            </p:cNvSpPr>
            <p:nvPr/>
          </p:nvSpPr>
          <p:spPr bwMode="auto">
            <a:xfrm>
              <a:off x="9229726" y="2794000"/>
              <a:ext cx="2035175" cy="1814513"/>
            </a:xfrm>
            <a:custGeom>
              <a:avLst/>
              <a:gdLst>
                <a:gd name="T0" fmla="*/ 182 w 1282"/>
                <a:gd name="T1" fmla="*/ 998 h 1143"/>
                <a:gd name="T2" fmla="*/ 652 w 1282"/>
                <a:gd name="T3" fmla="*/ 193 h 1143"/>
                <a:gd name="T4" fmla="*/ 1116 w 1282"/>
                <a:gd name="T5" fmla="*/ 998 h 1143"/>
                <a:gd name="T6" fmla="*/ 182 w 1282"/>
                <a:gd name="T7" fmla="*/ 998 h 1143"/>
                <a:gd name="T8" fmla="*/ 182 w 1282"/>
                <a:gd name="T9" fmla="*/ 998 h 1143"/>
                <a:gd name="T10" fmla="*/ 182 w 1282"/>
                <a:gd name="T11" fmla="*/ 998 h 1143"/>
                <a:gd name="T12" fmla="*/ 83 w 1282"/>
                <a:gd name="T13" fmla="*/ 1143 h 1143"/>
                <a:gd name="T14" fmla="*/ 1202 w 1282"/>
                <a:gd name="T15" fmla="*/ 1143 h 1143"/>
                <a:gd name="T16" fmla="*/ 1210 w 1282"/>
                <a:gd name="T17" fmla="*/ 1143 h 1143"/>
                <a:gd name="T18" fmla="*/ 1218 w 1282"/>
                <a:gd name="T19" fmla="*/ 1143 h 1143"/>
                <a:gd name="T20" fmla="*/ 1226 w 1282"/>
                <a:gd name="T21" fmla="*/ 1140 h 1143"/>
                <a:gd name="T22" fmla="*/ 1234 w 1282"/>
                <a:gd name="T23" fmla="*/ 1137 h 1143"/>
                <a:gd name="T24" fmla="*/ 1242 w 1282"/>
                <a:gd name="T25" fmla="*/ 1134 h 1143"/>
                <a:gd name="T26" fmla="*/ 1247 w 1282"/>
                <a:gd name="T27" fmla="*/ 1129 h 1143"/>
                <a:gd name="T28" fmla="*/ 1253 w 1282"/>
                <a:gd name="T29" fmla="*/ 1126 h 1143"/>
                <a:gd name="T30" fmla="*/ 1258 w 1282"/>
                <a:gd name="T31" fmla="*/ 1121 h 1143"/>
                <a:gd name="T32" fmla="*/ 1263 w 1282"/>
                <a:gd name="T33" fmla="*/ 1118 h 1143"/>
                <a:gd name="T34" fmla="*/ 1266 w 1282"/>
                <a:gd name="T35" fmla="*/ 1113 h 1143"/>
                <a:gd name="T36" fmla="*/ 1274 w 1282"/>
                <a:gd name="T37" fmla="*/ 1097 h 1143"/>
                <a:gd name="T38" fmla="*/ 1277 w 1282"/>
                <a:gd name="T39" fmla="*/ 1089 h 1143"/>
                <a:gd name="T40" fmla="*/ 1279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7 w 1282"/>
                <a:gd name="T51" fmla="*/ 1038 h 1143"/>
                <a:gd name="T52" fmla="*/ 1269 w 1282"/>
                <a:gd name="T53" fmla="*/ 1019 h 1143"/>
                <a:gd name="T54" fmla="*/ 1247 w 1282"/>
                <a:gd name="T55" fmla="*/ 979 h 1143"/>
                <a:gd name="T56" fmla="*/ 713 w 1282"/>
                <a:gd name="T57" fmla="*/ 41 h 1143"/>
                <a:gd name="T58" fmla="*/ 700 w 1282"/>
                <a:gd name="T59" fmla="*/ 24 h 1143"/>
                <a:gd name="T60" fmla="*/ 695 w 1282"/>
                <a:gd name="T61" fmla="*/ 16 h 1143"/>
                <a:gd name="T62" fmla="*/ 687 w 1282"/>
                <a:gd name="T63" fmla="*/ 11 h 1143"/>
                <a:gd name="T64" fmla="*/ 681 w 1282"/>
                <a:gd name="T65" fmla="*/ 8 h 1143"/>
                <a:gd name="T66" fmla="*/ 676 w 1282"/>
                <a:gd name="T67" fmla="*/ 6 h 1143"/>
                <a:gd name="T68" fmla="*/ 670 w 1282"/>
                <a:gd name="T69" fmla="*/ 3 h 1143"/>
                <a:gd name="T70" fmla="*/ 665 w 1282"/>
                <a:gd name="T71" fmla="*/ 3 h 1143"/>
                <a:gd name="T72" fmla="*/ 657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7 w 1282"/>
                <a:gd name="T87" fmla="*/ 16 h 1143"/>
                <a:gd name="T88" fmla="*/ 611 w 1282"/>
                <a:gd name="T89" fmla="*/ 22 h 1143"/>
                <a:gd name="T90" fmla="*/ 5 w 1282"/>
                <a:gd name="T91" fmla="*/ 1035 h 1143"/>
                <a:gd name="T92" fmla="*/ 0 w 1282"/>
                <a:gd name="T93" fmla="*/ 1062 h 1143"/>
                <a:gd name="T94" fmla="*/ 0 w 1282"/>
                <a:gd name="T95" fmla="*/ 1075 h 1143"/>
                <a:gd name="T96" fmla="*/ 3 w 1282"/>
                <a:gd name="T97" fmla="*/ 1084 h 1143"/>
                <a:gd name="T98" fmla="*/ 5 w 1282"/>
                <a:gd name="T99" fmla="*/ 1092 h 1143"/>
                <a:gd name="T100" fmla="*/ 8 w 1282"/>
                <a:gd name="T101" fmla="*/ 1100 h 1143"/>
                <a:gd name="T102" fmla="*/ 13 w 1282"/>
                <a:gd name="T103" fmla="*/ 1105 h 1143"/>
                <a:gd name="T104" fmla="*/ 16 w 1282"/>
                <a:gd name="T105" fmla="*/ 1110 h 1143"/>
                <a:gd name="T106" fmla="*/ 21 w 1282"/>
                <a:gd name="T107" fmla="*/ 1113 h 1143"/>
                <a:gd name="T108" fmla="*/ 24 w 1282"/>
                <a:gd name="T109" fmla="*/ 1118 h 1143"/>
                <a:gd name="T110" fmla="*/ 29 w 1282"/>
                <a:gd name="T111" fmla="*/ 1124 h 1143"/>
                <a:gd name="T112" fmla="*/ 37 w 1282"/>
                <a:gd name="T113" fmla="*/ 1126 h 1143"/>
                <a:gd name="T114" fmla="*/ 45 w 1282"/>
                <a:gd name="T115" fmla="*/ 1132 h 1143"/>
                <a:gd name="T116" fmla="*/ 56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2" y="998"/>
                  </a:moveTo>
                  <a:lnTo>
                    <a:pt x="652" y="193"/>
                  </a:lnTo>
                  <a:lnTo>
                    <a:pt x="1116" y="998"/>
                  </a:lnTo>
                  <a:lnTo>
                    <a:pt x="182" y="998"/>
                  </a:lnTo>
                  <a:lnTo>
                    <a:pt x="182" y="998"/>
                  </a:lnTo>
                  <a:lnTo>
                    <a:pt x="182" y="998"/>
                  </a:lnTo>
                  <a:close/>
                  <a:moveTo>
                    <a:pt x="83" y="1143"/>
                  </a:moveTo>
                  <a:lnTo>
                    <a:pt x="1202" y="1143"/>
                  </a:lnTo>
                  <a:lnTo>
                    <a:pt x="1210" y="1143"/>
                  </a:lnTo>
                  <a:lnTo>
                    <a:pt x="1218"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79" y="1081"/>
                  </a:lnTo>
                  <a:lnTo>
                    <a:pt x="1282" y="1073"/>
                  </a:lnTo>
                  <a:lnTo>
                    <a:pt x="1282" y="1065"/>
                  </a:lnTo>
                  <a:lnTo>
                    <a:pt x="1282" y="1054"/>
                  </a:lnTo>
                  <a:lnTo>
                    <a:pt x="1279" y="1046"/>
                  </a:lnTo>
                  <a:lnTo>
                    <a:pt x="1277" y="1038"/>
                  </a:lnTo>
                  <a:lnTo>
                    <a:pt x="1269" y="1019"/>
                  </a:lnTo>
                  <a:lnTo>
                    <a:pt x="1247" y="979"/>
                  </a:lnTo>
                  <a:lnTo>
                    <a:pt x="713" y="41"/>
                  </a:lnTo>
                  <a:lnTo>
                    <a:pt x="700" y="24"/>
                  </a:lnTo>
                  <a:lnTo>
                    <a:pt x="695" y="16"/>
                  </a:lnTo>
                  <a:lnTo>
                    <a:pt x="687" y="11"/>
                  </a:lnTo>
                  <a:lnTo>
                    <a:pt x="681" y="8"/>
                  </a:lnTo>
                  <a:lnTo>
                    <a:pt x="676" y="6"/>
                  </a:lnTo>
                  <a:lnTo>
                    <a:pt x="670" y="3"/>
                  </a:lnTo>
                  <a:lnTo>
                    <a:pt x="665" y="3"/>
                  </a:lnTo>
                  <a:lnTo>
                    <a:pt x="657" y="0"/>
                  </a:lnTo>
                  <a:lnTo>
                    <a:pt x="657" y="0"/>
                  </a:lnTo>
                  <a:lnTo>
                    <a:pt x="654" y="0"/>
                  </a:lnTo>
                  <a:lnTo>
                    <a:pt x="649" y="0"/>
                  </a:lnTo>
                  <a:lnTo>
                    <a:pt x="641" y="3"/>
                  </a:lnTo>
                  <a:lnTo>
                    <a:pt x="633" y="6"/>
                  </a:lnTo>
                  <a:lnTo>
                    <a:pt x="625" y="11"/>
                  </a:lnTo>
                  <a:lnTo>
                    <a:pt x="617" y="16"/>
                  </a:lnTo>
                  <a:lnTo>
                    <a:pt x="611" y="22"/>
                  </a:lnTo>
                  <a:lnTo>
                    <a:pt x="5" y="1035"/>
                  </a:lnTo>
                  <a:lnTo>
                    <a:pt x="0" y="1062"/>
                  </a:lnTo>
                  <a:lnTo>
                    <a:pt x="0" y="1075"/>
                  </a:lnTo>
                  <a:lnTo>
                    <a:pt x="3" y="1084"/>
                  </a:lnTo>
                  <a:lnTo>
                    <a:pt x="5" y="1092"/>
                  </a:lnTo>
                  <a:lnTo>
                    <a:pt x="8" y="1100"/>
                  </a:lnTo>
                  <a:lnTo>
                    <a:pt x="13" y="1105"/>
                  </a:lnTo>
                  <a:lnTo>
                    <a:pt x="16" y="1110"/>
                  </a:lnTo>
                  <a:lnTo>
                    <a:pt x="21" y="1113"/>
                  </a:lnTo>
                  <a:lnTo>
                    <a:pt x="24" y="1118"/>
                  </a:lnTo>
                  <a:lnTo>
                    <a:pt x="29" y="1124"/>
                  </a:lnTo>
                  <a:lnTo>
                    <a:pt x="37" y="1126"/>
                  </a:lnTo>
                  <a:lnTo>
                    <a:pt x="45" y="1132"/>
                  </a:lnTo>
                  <a:lnTo>
                    <a:pt x="56"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8" name="Freeform 51"/>
            <p:cNvSpPr>
              <a:spLocks noEditPoints="1"/>
            </p:cNvSpPr>
            <p:nvPr/>
          </p:nvSpPr>
          <p:spPr bwMode="auto">
            <a:xfrm>
              <a:off x="9621838" y="4773613"/>
              <a:ext cx="1319213" cy="301625"/>
            </a:xfrm>
            <a:custGeom>
              <a:avLst/>
              <a:gdLst>
                <a:gd name="T0" fmla="*/ 29 w 310"/>
                <a:gd name="T1" fmla="*/ 1 h 71"/>
                <a:gd name="T2" fmla="*/ 12 w 310"/>
                <a:gd name="T3" fmla="*/ 28 h 71"/>
                <a:gd name="T4" fmla="*/ 49 w 310"/>
                <a:gd name="T5" fmla="*/ 34 h 71"/>
                <a:gd name="T6" fmla="*/ 3 w 310"/>
                <a:gd name="T7" fmla="*/ 50 h 71"/>
                <a:gd name="T8" fmla="*/ 10 w 310"/>
                <a:gd name="T9" fmla="*/ 60 h 71"/>
                <a:gd name="T10" fmla="*/ 49 w 310"/>
                <a:gd name="T11" fmla="*/ 65 h 71"/>
                <a:gd name="T12" fmla="*/ 56 w 310"/>
                <a:gd name="T13" fmla="*/ 35 h 71"/>
                <a:gd name="T14" fmla="*/ 33 w 310"/>
                <a:gd name="T15" fmla="*/ 9 h 71"/>
                <a:gd name="T16" fmla="*/ 41 w 310"/>
                <a:gd name="T17" fmla="*/ 21 h 71"/>
                <a:gd name="T18" fmla="*/ 1 w 310"/>
                <a:gd name="T19" fmla="*/ 10 h 71"/>
                <a:gd name="T20" fmla="*/ 110 w 310"/>
                <a:gd name="T21" fmla="*/ 3 h 71"/>
                <a:gd name="T22" fmla="*/ 97 w 310"/>
                <a:gd name="T23" fmla="*/ 21 h 71"/>
                <a:gd name="T24" fmla="*/ 104 w 310"/>
                <a:gd name="T25" fmla="*/ 40 h 71"/>
                <a:gd name="T26" fmla="*/ 107 w 310"/>
                <a:gd name="T27" fmla="*/ 62 h 71"/>
                <a:gd name="T28" fmla="*/ 130 w 310"/>
                <a:gd name="T29" fmla="*/ 55 h 71"/>
                <a:gd name="T30" fmla="*/ 98 w 310"/>
                <a:gd name="T31" fmla="*/ 65 h 71"/>
                <a:gd name="T32" fmla="*/ 146 w 310"/>
                <a:gd name="T33" fmla="*/ 47 h 71"/>
                <a:gd name="T34" fmla="*/ 146 w 310"/>
                <a:gd name="T35" fmla="*/ 47 h 71"/>
                <a:gd name="T36" fmla="*/ 92 w 310"/>
                <a:gd name="T37" fmla="*/ 28 h 71"/>
                <a:gd name="T38" fmla="*/ 197 w 310"/>
                <a:gd name="T39" fmla="*/ 6 h 71"/>
                <a:gd name="T40" fmla="*/ 190 w 310"/>
                <a:gd name="T41" fmla="*/ 16 h 71"/>
                <a:gd name="T42" fmla="*/ 164 w 310"/>
                <a:gd name="T43" fmla="*/ 38 h 71"/>
                <a:gd name="T44" fmla="*/ 190 w 310"/>
                <a:gd name="T45" fmla="*/ 45 h 71"/>
                <a:gd name="T46" fmla="*/ 196 w 310"/>
                <a:gd name="T47" fmla="*/ 59 h 71"/>
                <a:gd name="T48" fmla="*/ 222 w 310"/>
                <a:gd name="T49" fmla="*/ 50 h 71"/>
                <a:gd name="T50" fmla="*/ 206 w 310"/>
                <a:gd name="T51" fmla="*/ 16 h 71"/>
                <a:gd name="T52" fmla="*/ 214 w 310"/>
                <a:gd name="T53" fmla="*/ 21 h 71"/>
                <a:gd name="T54" fmla="*/ 190 w 310"/>
                <a:gd name="T55" fmla="*/ 40 h 71"/>
                <a:gd name="T56" fmla="*/ 278 w 310"/>
                <a:gd name="T57" fmla="*/ 6 h 71"/>
                <a:gd name="T58" fmla="*/ 272 w 310"/>
                <a:gd name="T59" fmla="*/ 0 h 71"/>
                <a:gd name="T60" fmla="*/ 246 w 310"/>
                <a:gd name="T61" fmla="*/ 5 h 71"/>
                <a:gd name="T62" fmla="*/ 272 w 310"/>
                <a:gd name="T63" fmla="*/ 15 h 71"/>
                <a:gd name="T64" fmla="*/ 249 w 310"/>
                <a:gd name="T65" fmla="*/ 20 h 71"/>
                <a:gd name="T66" fmla="*/ 258 w 310"/>
                <a:gd name="T67" fmla="*/ 24 h 71"/>
                <a:gd name="T68" fmla="*/ 258 w 310"/>
                <a:gd name="T69" fmla="*/ 28 h 71"/>
                <a:gd name="T70" fmla="*/ 304 w 310"/>
                <a:gd name="T71" fmla="*/ 24 h 71"/>
                <a:gd name="T72" fmla="*/ 289 w 310"/>
                <a:gd name="T73" fmla="*/ 19 h 71"/>
                <a:gd name="T74" fmla="*/ 298 w 310"/>
                <a:gd name="T75" fmla="*/ 15 h 71"/>
                <a:gd name="T76" fmla="*/ 293 w 310"/>
                <a:gd name="T77" fmla="*/ 11 h 71"/>
                <a:gd name="T78" fmla="*/ 293 w 310"/>
                <a:gd name="T79" fmla="*/ 6 h 71"/>
                <a:gd name="T80" fmla="*/ 252 w 310"/>
                <a:gd name="T81" fmla="*/ 31 h 71"/>
                <a:gd name="T82" fmla="*/ 240 w 310"/>
                <a:gd name="T83" fmla="*/ 49 h 71"/>
                <a:gd name="T84" fmla="*/ 255 w 310"/>
                <a:gd name="T85" fmla="*/ 62 h 71"/>
                <a:gd name="T86" fmla="*/ 282 w 310"/>
                <a:gd name="T87" fmla="*/ 64 h 71"/>
                <a:gd name="T88" fmla="*/ 304 w 310"/>
                <a:gd name="T89" fmla="*/ 63 h 71"/>
                <a:gd name="T90" fmla="*/ 298 w 310"/>
                <a:gd name="T91" fmla="*/ 49 h 71"/>
                <a:gd name="T92" fmla="*/ 298 w 310"/>
                <a:gd name="T93" fmla="*/ 41 h 71"/>
                <a:gd name="T94" fmla="*/ 271 w 310"/>
                <a:gd name="T95" fmla="*/ 32 h 71"/>
                <a:gd name="T96" fmla="*/ 273 w 310"/>
                <a:gd name="T97" fmla="*/ 37 h 71"/>
                <a:gd name="T98" fmla="*/ 291 w 310"/>
                <a:gd name="T99" fmla="*/ 58 h 71"/>
                <a:gd name="T100" fmla="*/ 258 w 310"/>
                <a:gd name="T101" fmla="*/ 45 h 71"/>
                <a:gd name="T102" fmla="*/ 268 w 310"/>
                <a:gd name="T103" fmla="*/ 53 h 71"/>
                <a:gd name="T104" fmla="*/ 268 w 310"/>
                <a:gd name="T105" fmla="*/ 53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0" h="71">
                  <a:moveTo>
                    <a:pt x="33" y="9"/>
                  </a:moveTo>
                  <a:cubicBezTo>
                    <a:pt x="33" y="7"/>
                    <a:pt x="34" y="5"/>
                    <a:pt x="35" y="3"/>
                  </a:cubicBezTo>
                  <a:cubicBezTo>
                    <a:pt x="35" y="2"/>
                    <a:pt x="36" y="2"/>
                    <a:pt x="36" y="2"/>
                  </a:cubicBezTo>
                  <a:cubicBezTo>
                    <a:pt x="36" y="1"/>
                    <a:pt x="34" y="1"/>
                    <a:pt x="29" y="1"/>
                  </a:cubicBezTo>
                  <a:cubicBezTo>
                    <a:pt x="28" y="1"/>
                    <a:pt x="27" y="1"/>
                    <a:pt x="26" y="1"/>
                  </a:cubicBezTo>
                  <a:cubicBezTo>
                    <a:pt x="27" y="3"/>
                    <a:pt x="27" y="5"/>
                    <a:pt x="27" y="9"/>
                  </a:cubicBezTo>
                  <a:cubicBezTo>
                    <a:pt x="27" y="28"/>
                    <a:pt x="27" y="28"/>
                    <a:pt x="27" y="28"/>
                  </a:cubicBezTo>
                  <a:cubicBezTo>
                    <a:pt x="12" y="28"/>
                    <a:pt x="12" y="28"/>
                    <a:pt x="12" y="28"/>
                  </a:cubicBezTo>
                  <a:cubicBezTo>
                    <a:pt x="6" y="28"/>
                    <a:pt x="2" y="28"/>
                    <a:pt x="1" y="28"/>
                  </a:cubicBezTo>
                  <a:cubicBezTo>
                    <a:pt x="1" y="35"/>
                    <a:pt x="1" y="35"/>
                    <a:pt x="1" y="35"/>
                  </a:cubicBezTo>
                  <a:cubicBezTo>
                    <a:pt x="3" y="34"/>
                    <a:pt x="6" y="34"/>
                    <a:pt x="12" y="34"/>
                  </a:cubicBezTo>
                  <a:cubicBezTo>
                    <a:pt x="49" y="34"/>
                    <a:pt x="49" y="34"/>
                    <a:pt x="49" y="34"/>
                  </a:cubicBezTo>
                  <a:cubicBezTo>
                    <a:pt x="49" y="44"/>
                    <a:pt x="49" y="44"/>
                    <a:pt x="49" y="44"/>
                  </a:cubicBezTo>
                  <a:cubicBezTo>
                    <a:pt x="13" y="44"/>
                    <a:pt x="13" y="44"/>
                    <a:pt x="13" y="44"/>
                  </a:cubicBezTo>
                  <a:cubicBezTo>
                    <a:pt x="8" y="44"/>
                    <a:pt x="4" y="44"/>
                    <a:pt x="3" y="43"/>
                  </a:cubicBezTo>
                  <a:cubicBezTo>
                    <a:pt x="3" y="50"/>
                    <a:pt x="3" y="50"/>
                    <a:pt x="3" y="50"/>
                  </a:cubicBezTo>
                  <a:cubicBezTo>
                    <a:pt x="5" y="50"/>
                    <a:pt x="8" y="50"/>
                    <a:pt x="14" y="50"/>
                  </a:cubicBezTo>
                  <a:cubicBezTo>
                    <a:pt x="49" y="50"/>
                    <a:pt x="49" y="50"/>
                    <a:pt x="49" y="50"/>
                  </a:cubicBezTo>
                  <a:cubicBezTo>
                    <a:pt x="49" y="60"/>
                    <a:pt x="49" y="60"/>
                    <a:pt x="49" y="60"/>
                  </a:cubicBezTo>
                  <a:cubicBezTo>
                    <a:pt x="10" y="60"/>
                    <a:pt x="10" y="60"/>
                    <a:pt x="10" y="60"/>
                  </a:cubicBezTo>
                  <a:cubicBezTo>
                    <a:pt x="5" y="60"/>
                    <a:pt x="2" y="59"/>
                    <a:pt x="0" y="59"/>
                  </a:cubicBezTo>
                  <a:cubicBezTo>
                    <a:pt x="0" y="65"/>
                    <a:pt x="0" y="65"/>
                    <a:pt x="0" y="65"/>
                  </a:cubicBezTo>
                  <a:cubicBezTo>
                    <a:pt x="2" y="65"/>
                    <a:pt x="5" y="65"/>
                    <a:pt x="11" y="65"/>
                  </a:cubicBezTo>
                  <a:cubicBezTo>
                    <a:pt x="49" y="65"/>
                    <a:pt x="49" y="65"/>
                    <a:pt x="49" y="65"/>
                  </a:cubicBezTo>
                  <a:cubicBezTo>
                    <a:pt x="49" y="70"/>
                    <a:pt x="49" y="70"/>
                    <a:pt x="49" y="70"/>
                  </a:cubicBezTo>
                  <a:cubicBezTo>
                    <a:pt x="56" y="70"/>
                    <a:pt x="56" y="70"/>
                    <a:pt x="56" y="70"/>
                  </a:cubicBezTo>
                  <a:cubicBezTo>
                    <a:pt x="56" y="69"/>
                    <a:pt x="56" y="67"/>
                    <a:pt x="56" y="63"/>
                  </a:cubicBezTo>
                  <a:cubicBezTo>
                    <a:pt x="56" y="35"/>
                    <a:pt x="56" y="35"/>
                    <a:pt x="56" y="35"/>
                  </a:cubicBezTo>
                  <a:cubicBezTo>
                    <a:pt x="56" y="31"/>
                    <a:pt x="56" y="29"/>
                    <a:pt x="56" y="28"/>
                  </a:cubicBezTo>
                  <a:cubicBezTo>
                    <a:pt x="56" y="28"/>
                    <a:pt x="54" y="28"/>
                    <a:pt x="48" y="28"/>
                  </a:cubicBezTo>
                  <a:cubicBezTo>
                    <a:pt x="33" y="28"/>
                    <a:pt x="33" y="28"/>
                    <a:pt x="33" y="28"/>
                  </a:cubicBezTo>
                  <a:cubicBezTo>
                    <a:pt x="33" y="9"/>
                    <a:pt x="33" y="9"/>
                    <a:pt x="33" y="9"/>
                  </a:cubicBezTo>
                  <a:close/>
                  <a:moveTo>
                    <a:pt x="52" y="5"/>
                  </a:moveTo>
                  <a:cubicBezTo>
                    <a:pt x="58" y="9"/>
                    <a:pt x="58" y="9"/>
                    <a:pt x="58" y="9"/>
                  </a:cubicBezTo>
                  <a:cubicBezTo>
                    <a:pt x="55" y="16"/>
                    <a:pt x="51" y="21"/>
                    <a:pt x="47" y="25"/>
                  </a:cubicBezTo>
                  <a:cubicBezTo>
                    <a:pt x="46" y="24"/>
                    <a:pt x="44" y="22"/>
                    <a:pt x="41" y="21"/>
                  </a:cubicBezTo>
                  <a:cubicBezTo>
                    <a:pt x="46" y="17"/>
                    <a:pt x="49" y="12"/>
                    <a:pt x="52" y="5"/>
                  </a:cubicBezTo>
                  <a:close/>
                  <a:moveTo>
                    <a:pt x="19" y="21"/>
                  </a:moveTo>
                  <a:cubicBezTo>
                    <a:pt x="13" y="24"/>
                    <a:pt x="13" y="24"/>
                    <a:pt x="13" y="24"/>
                  </a:cubicBezTo>
                  <a:cubicBezTo>
                    <a:pt x="10" y="19"/>
                    <a:pt x="6" y="14"/>
                    <a:pt x="1" y="10"/>
                  </a:cubicBezTo>
                  <a:cubicBezTo>
                    <a:pt x="7" y="7"/>
                    <a:pt x="7" y="7"/>
                    <a:pt x="7" y="7"/>
                  </a:cubicBezTo>
                  <a:cubicBezTo>
                    <a:pt x="12" y="11"/>
                    <a:pt x="16" y="16"/>
                    <a:pt x="19" y="21"/>
                  </a:cubicBezTo>
                  <a:close/>
                  <a:moveTo>
                    <a:pt x="121" y="18"/>
                  </a:moveTo>
                  <a:cubicBezTo>
                    <a:pt x="117"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2"/>
                    <a:pt x="106" y="22"/>
                    <a:pt x="106" y="23"/>
                  </a:cubicBezTo>
                  <a:cubicBezTo>
                    <a:pt x="106" y="24"/>
                    <a:pt x="106" y="24"/>
                    <a:pt x="105" y="25"/>
                  </a:cubicBezTo>
                  <a:cubicBezTo>
                    <a:pt x="105" y="25"/>
                    <a:pt x="105" y="26"/>
                    <a:pt x="105" y="27"/>
                  </a:cubicBezTo>
                  <a:cubicBezTo>
                    <a:pt x="104" y="31"/>
                    <a:pt x="104" y="35"/>
                    <a:pt x="104" y="40"/>
                  </a:cubicBezTo>
                  <a:cubicBezTo>
                    <a:pt x="104" y="42"/>
                    <a:pt x="104" y="44"/>
                    <a:pt x="104" y="47"/>
                  </a:cubicBezTo>
                  <a:cubicBezTo>
                    <a:pt x="104" y="49"/>
                    <a:pt x="104" y="53"/>
                    <a:pt x="104" y="57"/>
                  </a:cubicBezTo>
                  <a:cubicBezTo>
                    <a:pt x="104" y="59"/>
                    <a:pt x="104" y="60"/>
                    <a:pt x="105" y="61"/>
                  </a:cubicBezTo>
                  <a:cubicBezTo>
                    <a:pt x="105" y="61"/>
                    <a:pt x="106" y="62"/>
                    <a:pt x="107" y="62"/>
                  </a:cubicBezTo>
                  <a:cubicBezTo>
                    <a:pt x="110" y="62"/>
                    <a:pt x="113" y="62"/>
                    <a:pt x="115" y="62"/>
                  </a:cubicBezTo>
                  <a:cubicBezTo>
                    <a:pt x="117" y="62"/>
                    <a:pt x="119" y="62"/>
                    <a:pt x="119" y="61"/>
                  </a:cubicBezTo>
                  <a:cubicBezTo>
                    <a:pt x="121" y="60"/>
                    <a:pt x="123" y="57"/>
                    <a:pt x="123" y="52"/>
                  </a:cubicBezTo>
                  <a:cubicBezTo>
                    <a:pt x="125" y="54"/>
                    <a:pt x="127" y="55"/>
                    <a:pt x="130" y="55"/>
                  </a:cubicBezTo>
                  <a:cubicBezTo>
                    <a:pt x="129" y="61"/>
                    <a:pt x="128" y="64"/>
                    <a:pt x="126" y="66"/>
                  </a:cubicBezTo>
                  <a:cubicBezTo>
                    <a:pt x="124" y="67"/>
                    <a:pt x="121" y="68"/>
                    <a:pt x="117" y="68"/>
                  </a:cubicBezTo>
                  <a:cubicBezTo>
                    <a:pt x="112" y="68"/>
                    <a:pt x="107" y="68"/>
                    <a:pt x="103" y="67"/>
                  </a:cubicBezTo>
                  <a:cubicBezTo>
                    <a:pt x="100" y="67"/>
                    <a:pt x="99" y="66"/>
                    <a:pt x="98" y="65"/>
                  </a:cubicBezTo>
                  <a:cubicBezTo>
                    <a:pt x="98" y="65"/>
                    <a:pt x="97" y="63"/>
                    <a:pt x="97" y="61"/>
                  </a:cubicBezTo>
                  <a:cubicBezTo>
                    <a:pt x="97" y="60"/>
                    <a:pt x="97" y="59"/>
                    <a:pt x="97" y="60"/>
                  </a:cubicBezTo>
                  <a:cubicBezTo>
                    <a:pt x="98" y="39"/>
                    <a:pt x="98" y="27"/>
                    <a:pt x="97" y="21"/>
                  </a:cubicBezTo>
                  <a:close/>
                  <a:moveTo>
                    <a:pt x="146" y="47"/>
                  </a:moveTo>
                  <a:cubicBezTo>
                    <a:pt x="142" y="40"/>
                    <a:pt x="138" y="33"/>
                    <a:pt x="132" y="25"/>
                  </a:cubicBezTo>
                  <a:cubicBezTo>
                    <a:pt x="126" y="28"/>
                    <a:pt x="126" y="28"/>
                    <a:pt x="126" y="28"/>
                  </a:cubicBezTo>
                  <a:cubicBezTo>
                    <a:pt x="132" y="38"/>
                    <a:pt x="136" y="45"/>
                    <a:pt x="137" y="51"/>
                  </a:cubicBezTo>
                  <a:cubicBezTo>
                    <a:pt x="146" y="47"/>
                    <a:pt x="146" y="47"/>
                    <a:pt x="146" y="47"/>
                  </a:cubicBezTo>
                  <a:close/>
                  <a:moveTo>
                    <a:pt x="83" y="26"/>
                  </a:moveTo>
                  <a:cubicBezTo>
                    <a:pt x="82" y="37"/>
                    <a:pt x="80" y="46"/>
                    <a:pt x="76" y="53"/>
                  </a:cubicBezTo>
                  <a:cubicBezTo>
                    <a:pt x="79" y="54"/>
                    <a:pt x="81" y="54"/>
                    <a:pt x="84" y="55"/>
                  </a:cubicBezTo>
                  <a:cubicBezTo>
                    <a:pt x="87" y="47"/>
                    <a:pt x="90" y="37"/>
                    <a:pt x="92" y="28"/>
                  </a:cubicBezTo>
                  <a:cubicBezTo>
                    <a:pt x="83" y="26"/>
                    <a:pt x="83" y="26"/>
                    <a:pt x="83" y="26"/>
                  </a:cubicBezTo>
                  <a:close/>
                  <a:moveTo>
                    <a:pt x="196" y="16"/>
                  </a:moveTo>
                  <a:cubicBezTo>
                    <a:pt x="196" y="14"/>
                    <a:pt x="196" y="12"/>
                    <a:pt x="196" y="11"/>
                  </a:cubicBezTo>
                  <a:cubicBezTo>
                    <a:pt x="196" y="10"/>
                    <a:pt x="196" y="8"/>
                    <a:pt x="197" y="6"/>
                  </a:cubicBezTo>
                  <a:cubicBezTo>
                    <a:pt x="197" y="5"/>
                    <a:pt x="197" y="4"/>
                    <a:pt x="198" y="3"/>
                  </a:cubicBezTo>
                  <a:cubicBezTo>
                    <a:pt x="198" y="3"/>
                    <a:pt x="198" y="2"/>
                    <a:pt x="198" y="2"/>
                  </a:cubicBezTo>
                  <a:cubicBezTo>
                    <a:pt x="198" y="2"/>
                    <a:pt x="195" y="1"/>
                    <a:pt x="189" y="1"/>
                  </a:cubicBezTo>
                  <a:cubicBezTo>
                    <a:pt x="189" y="3"/>
                    <a:pt x="190" y="8"/>
                    <a:pt x="190" y="16"/>
                  </a:cubicBezTo>
                  <a:cubicBezTo>
                    <a:pt x="179" y="16"/>
                    <a:pt x="179" y="16"/>
                    <a:pt x="179" y="16"/>
                  </a:cubicBezTo>
                  <a:cubicBezTo>
                    <a:pt x="171" y="16"/>
                    <a:pt x="166" y="16"/>
                    <a:pt x="164" y="15"/>
                  </a:cubicBezTo>
                  <a:cubicBezTo>
                    <a:pt x="164" y="19"/>
                    <a:pt x="164" y="23"/>
                    <a:pt x="164" y="29"/>
                  </a:cubicBezTo>
                  <a:cubicBezTo>
                    <a:pt x="164" y="38"/>
                    <a:pt x="164" y="38"/>
                    <a:pt x="164" y="38"/>
                  </a:cubicBezTo>
                  <a:cubicBezTo>
                    <a:pt x="164" y="44"/>
                    <a:pt x="164" y="48"/>
                    <a:pt x="164" y="51"/>
                  </a:cubicBezTo>
                  <a:cubicBezTo>
                    <a:pt x="171" y="51"/>
                    <a:pt x="171" y="51"/>
                    <a:pt x="171" y="51"/>
                  </a:cubicBezTo>
                  <a:cubicBezTo>
                    <a:pt x="171" y="49"/>
                    <a:pt x="171" y="47"/>
                    <a:pt x="171" y="45"/>
                  </a:cubicBezTo>
                  <a:cubicBezTo>
                    <a:pt x="190" y="45"/>
                    <a:pt x="190" y="45"/>
                    <a:pt x="190" y="45"/>
                  </a:cubicBezTo>
                  <a:cubicBezTo>
                    <a:pt x="190" y="59"/>
                    <a:pt x="190" y="59"/>
                    <a:pt x="190" y="59"/>
                  </a:cubicBezTo>
                  <a:cubicBezTo>
                    <a:pt x="190" y="65"/>
                    <a:pt x="190" y="69"/>
                    <a:pt x="189" y="71"/>
                  </a:cubicBezTo>
                  <a:cubicBezTo>
                    <a:pt x="197" y="71"/>
                    <a:pt x="197" y="71"/>
                    <a:pt x="197" y="71"/>
                  </a:cubicBezTo>
                  <a:cubicBezTo>
                    <a:pt x="197" y="69"/>
                    <a:pt x="196" y="65"/>
                    <a:pt x="196" y="59"/>
                  </a:cubicBezTo>
                  <a:cubicBezTo>
                    <a:pt x="196" y="45"/>
                    <a:pt x="196" y="45"/>
                    <a:pt x="196" y="45"/>
                  </a:cubicBezTo>
                  <a:cubicBezTo>
                    <a:pt x="214" y="45"/>
                    <a:pt x="214" y="45"/>
                    <a:pt x="214" y="45"/>
                  </a:cubicBezTo>
                  <a:cubicBezTo>
                    <a:pt x="214" y="47"/>
                    <a:pt x="214" y="48"/>
                    <a:pt x="214" y="50"/>
                  </a:cubicBezTo>
                  <a:cubicBezTo>
                    <a:pt x="222" y="50"/>
                    <a:pt x="222" y="50"/>
                    <a:pt x="222" y="50"/>
                  </a:cubicBezTo>
                  <a:cubicBezTo>
                    <a:pt x="222" y="48"/>
                    <a:pt x="222" y="44"/>
                    <a:pt x="221" y="38"/>
                  </a:cubicBezTo>
                  <a:cubicBezTo>
                    <a:pt x="221" y="30"/>
                    <a:pt x="221" y="30"/>
                    <a:pt x="221" y="30"/>
                  </a:cubicBezTo>
                  <a:cubicBezTo>
                    <a:pt x="222" y="25"/>
                    <a:pt x="222" y="20"/>
                    <a:pt x="222" y="15"/>
                  </a:cubicBezTo>
                  <a:cubicBezTo>
                    <a:pt x="218" y="16"/>
                    <a:pt x="212" y="16"/>
                    <a:pt x="206" y="16"/>
                  </a:cubicBezTo>
                  <a:cubicBezTo>
                    <a:pt x="196" y="16"/>
                    <a:pt x="196" y="16"/>
                    <a:pt x="196" y="16"/>
                  </a:cubicBezTo>
                  <a:close/>
                  <a:moveTo>
                    <a:pt x="196" y="40"/>
                  </a:moveTo>
                  <a:cubicBezTo>
                    <a:pt x="196" y="21"/>
                    <a:pt x="196" y="21"/>
                    <a:pt x="196" y="21"/>
                  </a:cubicBezTo>
                  <a:cubicBezTo>
                    <a:pt x="214" y="21"/>
                    <a:pt x="214" y="21"/>
                    <a:pt x="214" y="21"/>
                  </a:cubicBezTo>
                  <a:cubicBezTo>
                    <a:pt x="214" y="40"/>
                    <a:pt x="214" y="40"/>
                    <a:pt x="214" y="40"/>
                  </a:cubicBezTo>
                  <a:cubicBezTo>
                    <a:pt x="196" y="40"/>
                    <a:pt x="196" y="40"/>
                    <a:pt x="196" y="40"/>
                  </a:cubicBezTo>
                  <a:close/>
                  <a:moveTo>
                    <a:pt x="190" y="21"/>
                  </a:moveTo>
                  <a:cubicBezTo>
                    <a:pt x="190" y="40"/>
                    <a:pt x="190" y="40"/>
                    <a:pt x="190" y="40"/>
                  </a:cubicBezTo>
                  <a:cubicBezTo>
                    <a:pt x="171" y="40"/>
                    <a:pt x="171" y="40"/>
                    <a:pt x="171" y="40"/>
                  </a:cubicBezTo>
                  <a:cubicBezTo>
                    <a:pt x="171" y="21"/>
                    <a:pt x="171" y="21"/>
                    <a:pt x="171" y="21"/>
                  </a:cubicBezTo>
                  <a:cubicBezTo>
                    <a:pt x="190" y="21"/>
                    <a:pt x="190" y="21"/>
                    <a:pt x="190" y="21"/>
                  </a:cubicBezTo>
                  <a:close/>
                  <a:moveTo>
                    <a:pt x="278" y="6"/>
                  </a:moveTo>
                  <a:cubicBezTo>
                    <a:pt x="278" y="4"/>
                    <a:pt x="279" y="2"/>
                    <a:pt x="279" y="1"/>
                  </a:cubicBezTo>
                  <a:cubicBezTo>
                    <a:pt x="280" y="1"/>
                    <a:pt x="280" y="0"/>
                    <a:pt x="280" y="0"/>
                  </a:cubicBezTo>
                  <a:cubicBezTo>
                    <a:pt x="279" y="0"/>
                    <a:pt x="277" y="0"/>
                    <a:pt x="272" y="0"/>
                  </a:cubicBezTo>
                  <a:cubicBezTo>
                    <a:pt x="272" y="0"/>
                    <a:pt x="272" y="0"/>
                    <a:pt x="272" y="0"/>
                  </a:cubicBezTo>
                  <a:cubicBezTo>
                    <a:pt x="272" y="2"/>
                    <a:pt x="272" y="3"/>
                    <a:pt x="272" y="6"/>
                  </a:cubicBezTo>
                  <a:cubicBezTo>
                    <a:pt x="260" y="6"/>
                    <a:pt x="260" y="6"/>
                    <a:pt x="260" y="6"/>
                  </a:cubicBezTo>
                  <a:cubicBezTo>
                    <a:pt x="255" y="6"/>
                    <a:pt x="252" y="6"/>
                    <a:pt x="250" y="6"/>
                  </a:cubicBezTo>
                  <a:cubicBezTo>
                    <a:pt x="248" y="6"/>
                    <a:pt x="247" y="5"/>
                    <a:pt x="246" y="5"/>
                  </a:cubicBezTo>
                  <a:cubicBezTo>
                    <a:pt x="246" y="11"/>
                    <a:pt x="246" y="11"/>
                    <a:pt x="246" y="11"/>
                  </a:cubicBezTo>
                  <a:cubicBezTo>
                    <a:pt x="247" y="11"/>
                    <a:pt x="252" y="11"/>
                    <a:pt x="260" y="11"/>
                  </a:cubicBezTo>
                  <a:cubicBezTo>
                    <a:pt x="272" y="11"/>
                    <a:pt x="272" y="11"/>
                    <a:pt x="272" y="11"/>
                  </a:cubicBezTo>
                  <a:cubicBezTo>
                    <a:pt x="272" y="15"/>
                    <a:pt x="272" y="15"/>
                    <a:pt x="272" y="15"/>
                  </a:cubicBezTo>
                  <a:cubicBezTo>
                    <a:pt x="262" y="15"/>
                    <a:pt x="262" y="15"/>
                    <a:pt x="262" y="15"/>
                  </a:cubicBezTo>
                  <a:cubicBezTo>
                    <a:pt x="258" y="15"/>
                    <a:pt x="255" y="15"/>
                    <a:pt x="253" y="15"/>
                  </a:cubicBezTo>
                  <a:cubicBezTo>
                    <a:pt x="251" y="15"/>
                    <a:pt x="250" y="14"/>
                    <a:pt x="249" y="14"/>
                  </a:cubicBezTo>
                  <a:cubicBezTo>
                    <a:pt x="249" y="20"/>
                    <a:pt x="249" y="20"/>
                    <a:pt x="249" y="20"/>
                  </a:cubicBezTo>
                  <a:cubicBezTo>
                    <a:pt x="252" y="20"/>
                    <a:pt x="256" y="19"/>
                    <a:pt x="263" y="19"/>
                  </a:cubicBezTo>
                  <a:cubicBezTo>
                    <a:pt x="272" y="19"/>
                    <a:pt x="272" y="19"/>
                    <a:pt x="272" y="19"/>
                  </a:cubicBezTo>
                  <a:cubicBezTo>
                    <a:pt x="272" y="24"/>
                    <a:pt x="272" y="24"/>
                    <a:pt x="272" y="24"/>
                  </a:cubicBezTo>
                  <a:cubicBezTo>
                    <a:pt x="258" y="24"/>
                    <a:pt x="258" y="24"/>
                    <a:pt x="258" y="24"/>
                  </a:cubicBezTo>
                  <a:cubicBezTo>
                    <a:pt x="253" y="24"/>
                    <a:pt x="249" y="24"/>
                    <a:pt x="247" y="24"/>
                  </a:cubicBezTo>
                  <a:cubicBezTo>
                    <a:pt x="245" y="23"/>
                    <a:pt x="243" y="23"/>
                    <a:pt x="243" y="23"/>
                  </a:cubicBezTo>
                  <a:cubicBezTo>
                    <a:pt x="243" y="29"/>
                    <a:pt x="243" y="29"/>
                    <a:pt x="243" y="29"/>
                  </a:cubicBezTo>
                  <a:cubicBezTo>
                    <a:pt x="245" y="29"/>
                    <a:pt x="250" y="28"/>
                    <a:pt x="258" y="28"/>
                  </a:cubicBezTo>
                  <a:cubicBezTo>
                    <a:pt x="294" y="28"/>
                    <a:pt x="294" y="28"/>
                    <a:pt x="294" y="28"/>
                  </a:cubicBezTo>
                  <a:cubicBezTo>
                    <a:pt x="302" y="28"/>
                    <a:pt x="307" y="29"/>
                    <a:pt x="308" y="29"/>
                  </a:cubicBezTo>
                  <a:cubicBezTo>
                    <a:pt x="308" y="23"/>
                    <a:pt x="308" y="23"/>
                    <a:pt x="308" y="23"/>
                  </a:cubicBezTo>
                  <a:cubicBezTo>
                    <a:pt x="307" y="23"/>
                    <a:pt x="306" y="23"/>
                    <a:pt x="304" y="24"/>
                  </a:cubicBezTo>
                  <a:cubicBezTo>
                    <a:pt x="303" y="24"/>
                    <a:pt x="299" y="24"/>
                    <a:pt x="293" y="24"/>
                  </a:cubicBezTo>
                  <a:cubicBezTo>
                    <a:pt x="278" y="24"/>
                    <a:pt x="278" y="24"/>
                    <a:pt x="278" y="24"/>
                  </a:cubicBezTo>
                  <a:cubicBezTo>
                    <a:pt x="278" y="19"/>
                    <a:pt x="278" y="19"/>
                    <a:pt x="278" y="19"/>
                  </a:cubicBezTo>
                  <a:cubicBezTo>
                    <a:pt x="289" y="19"/>
                    <a:pt x="289" y="19"/>
                    <a:pt x="289" y="19"/>
                  </a:cubicBezTo>
                  <a:cubicBezTo>
                    <a:pt x="294" y="19"/>
                    <a:pt x="297" y="19"/>
                    <a:pt x="298" y="19"/>
                  </a:cubicBezTo>
                  <a:cubicBezTo>
                    <a:pt x="300" y="20"/>
                    <a:pt x="301" y="20"/>
                    <a:pt x="302" y="20"/>
                  </a:cubicBezTo>
                  <a:cubicBezTo>
                    <a:pt x="302" y="14"/>
                    <a:pt x="302" y="14"/>
                    <a:pt x="302" y="14"/>
                  </a:cubicBezTo>
                  <a:cubicBezTo>
                    <a:pt x="301" y="14"/>
                    <a:pt x="300" y="15"/>
                    <a:pt x="298" y="15"/>
                  </a:cubicBezTo>
                  <a:cubicBezTo>
                    <a:pt x="296" y="15"/>
                    <a:pt x="293" y="15"/>
                    <a:pt x="289" y="15"/>
                  </a:cubicBezTo>
                  <a:cubicBezTo>
                    <a:pt x="278" y="15"/>
                    <a:pt x="278" y="15"/>
                    <a:pt x="278" y="15"/>
                  </a:cubicBezTo>
                  <a:cubicBezTo>
                    <a:pt x="278" y="11"/>
                    <a:pt x="278" y="11"/>
                    <a:pt x="278" y="11"/>
                  </a:cubicBezTo>
                  <a:cubicBezTo>
                    <a:pt x="293" y="11"/>
                    <a:pt x="293" y="11"/>
                    <a:pt x="293" y="11"/>
                  </a:cubicBezTo>
                  <a:cubicBezTo>
                    <a:pt x="299" y="11"/>
                    <a:pt x="304" y="11"/>
                    <a:pt x="305" y="11"/>
                  </a:cubicBezTo>
                  <a:cubicBezTo>
                    <a:pt x="305" y="5"/>
                    <a:pt x="305" y="5"/>
                    <a:pt x="305" y="5"/>
                  </a:cubicBezTo>
                  <a:cubicBezTo>
                    <a:pt x="304" y="5"/>
                    <a:pt x="303" y="6"/>
                    <a:pt x="302" y="6"/>
                  </a:cubicBezTo>
                  <a:cubicBezTo>
                    <a:pt x="300" y="6"/>
                    <a:pt x="297" y="6"/>
                    <a:pt x="293" y="6"/>
                  </a:cubicBezTo>
                  <a:cubicBezTo>
                    <a:pt x="278" y="6"/>
                    <a:pt x="278" y="6"/>
                    <a:pt x="278" y="6"/>
                  </a:cubicBezTo>
                  <a:close/>
                  <a:moveTo>
                    <a:pt x="271" y="32"/>
                  </a:moveTo>
                  <a:cubicBezTo>
                    <a:pt x="265" y="32"/>
                    <a:pt x="261" y="32"/>
                    <a:pt x="259" y="32"/>
                  </a:cubicBezTo>
                  <a:cubicBezTo>
                    <a:pt x="256" y="32"/>
                    <a:pt x="254" y="32"/>
                    <a:pt x="252" y="31"/>
                  </a:cubicBezTo>
                  <a:cubicBezTo>
                    <a:pt x="253" y="33"/>
                    <a:pt x="253" y="36"/>
                    <a:pt x="253" y="39"/>
                  </a:cubicBezTo>
                  <a:cubicBezTo>
                    <a:pt x="252" y="45"/>
                    <a:pt x="252" y="45"/>
                    <a:pt x="252" y="45"/>
                  </a:cubicBezTo>
                  <a:cubicBezTo>
                    <a:pt x="246" y="45"/>
                    <a:pt x="241" y="44"/>
                    <a:pt x="240" y="44"/>
                  </a:cubicBezTo>
                  <a:cubicBezTo>
                    <a:pt x="240" y="49"/>
                    <a:pt x="240" y="49"/>
                    <a:pt x="240" y="49"/>
                  </a:cubicBezTo>
                  <a:cubicBezTo>
                    <a:pt x="241" y="49"/>
                    <a:pt x="242" y="49"/>
                    <a:pt x="244" y="49"/>
                  </a:cubicBezTo>
                  <a:cubicBezTo>
                    <a:pt x="245" y="49"/>
                    <a:pt x="248" y="49"/>
                    <a:pt x="252" y="49"/>
                  </a:cubicBezTo>
                  <a:cubicBezTo>
                    <a:pt x="252" y="56"/>
                    <a:pt x="251" y="61"/>
                    <a:pt x="250" y="63"/>
                  </a:cubicBezTo>
                  <a:cubicBezTo>
                    <a:pt x="251" y="63"/>
                    <a:pt x="253" y="63"/>
                    <a:pt x="255" y="62"/>
                  </a:cubicBezTo>
                  <a:cubicBezTo>
                    <a:pt x="257" y="62"/>
                    <a:pt x="261" y="62"/>
                    <a:pt x="265" y="62"/>
                  </a:cubicBezTo>
                  <a:cubicBezTo>
                    <a:pt x="291" y="62"/>
                    <a:pt x="291" y="62"/>
                    <a:pt x="291" y="62"/>
                  </a:cubicBezTo>
                  <a:cubicBezTo>
                    <a:pt x="291" y="63"/>
                    <a:pt x="291" y="64"/>
                    <a:pt x="289" y="65"/>
                  </a:cubicBezTo>
                  <a:cubicBezTo>
                    <a:pt x="288" y="65"/>
                    <a:pt x="286" y="65"/>
                    <a:pt x="282" y="64"/>
                  </a:cubicBezTo>
                  <a:cubicBezTo>
                    <a:pt x="284" y="66"/>
                    <a:pt x="285" y="69"/>
                    <a:pt x="285" y="71"/>
                  </a:cubicBezTo>
                  <a:cubicBezTo>
                    <a:pt x="290" y="71"/>
                    <a:pt x="294" y="70"/>
                    <a:pt x="295" y="68"/>
                  </a:cubicBezTo>
                  <a:cubicBezTo>
                    <a:pt x="296" y="67"/>
                    <a:pt x="297" y="65"/>
                    <a:pt x="297" y="62"/>
                  </a:cubicBezTo>
                  <a:cubicBezTo>
                    <a:pt x="300" y="62"/>
                    <a:pt x="302" y="62"/>
                    <a:pt x="304" y="63"/>
                  </a:cubicBezTo>
                  <a:cubicBezTo>
                    <a:pt x="304" y="57"/>
                    <a:pt x="304" y="57"/>
                    <a:pt x="304" y="57"/>
                  </a:cubicBezTo>
                  <a:cubicBezTo>
                    <a:pt x="304" y="57"/>
                    <a:pt x="303" y="57"/>
                    <a:pt x="302" y="57"/>
                  </a:cubicBezTo>
                  <a:cubicBezTo>
                    <a:pt x="301" y="57"/>
                    <a:pt x="300" y="57"/>
                    <a:pt x="297" y="57"/>
                  </a:cubicBezTo>
                  <a:cubicBezTo>
                    <a:pt x="298" y="49"/>
                    <a:pt x="298" y="49"/>
                    <a:pt x="298" y="49"/>
                  </a:cubicBezTo>
                  <a:cubicBezTo>
                    <a:pt x="305" y="49"/>
                    <a:pt x="309" y="49"/>
                    <a:pt x="310" y="50"/>
                  </a:cubicBezTo>
                  <a:cubicBezTo>
                    <a:pt x="310" y="43"/>
                    <a:pt x="310" y="43"/>
                    <a:pt x="310" y="43"/>
                  </a:cubicBezTo>
                  <a:cubicBezTo>
                    <a:pt x="308" y="44"/>
                    <a:pt x="304" y="44"/>
                    <a:pt x="298" y="44"/>
                  </a:cubicBezTo>
                  <a:cubicBezTo>
                    <a:pt x="298" y="43"/>
                    <a:pt x="298" y="42"/>
                    <a:pt x="298" y="41"/>
                  </a:cubicBezTo>
                  <a:cubicBezTo>
                    <a:pt x="298" y="36"/>
                    <a:pt x="299" y="33"/>
                    <a:pt x="299" y="31"/>
                  </a:cubicBezTo>
                  <a:cubicBezTo>
                    <a:pt x="298" y="32"/>
                    <a:pt x="296" y="32"/>
                    <a:pt x="293" y="32"/>
                  </a:cubicBezTo>
                  <a:cubicBezTo>
                    <a:pt x="290" y="32"/>
                    <a:pt x="286" y="32"/>
                    <a:pt x="280" y="32"/>
                  </a:cubicBezTo>
                  <a:cubicBezTo>
                    <a:pt x="271" y="32"/>
                    <a:pt x="271" y="32"/>
                    <a:pt x="271" y="32"/>
                  </a:cubicBezTo>
                  <a:close/>
                  <a:moveTo>
                    <a:pt x="280" y="41"/>
                  </a:moveTo>
                  <a:cubicBezTo>
                    <a:pt x="277" y="44"/>
                    <a:pt x="277" y="44"/>
                    <a:pt x="277" y="44"/>
                  </a:cubicBezTo>
                  <a:cubicBezTo>
                    <a:pt x="274" y="42"/>
                    <a:pt x="272" y="41"/>
                    <a:pt x="269" y="40"/>
                  </a:cubicBezTo>
                  <a:cubicBezTo>
                    <a:pt x="273" y="37"/>
                    <a:pt x="273" y="37"/>
                    <a:pt x="273" y="37"/>
                  </a:cubicBezTo>
                  <a:cubicBezTo>
                    <a:pt x="276" y="38"/>
                    <a:pt x="279" y="39"/>
                    <a:pt x="280" y="41"/>
                  </a:cubicBezTo>
                  <a:close/>
                  <a:moveTo>
                    <a:pt x="258" y="49"/>
                  </a:moveTo>
                  <a:cubicBezTo>
                    <a:pt x="292" y="49"/>
                    <a:pt x="292" y="49"/>
                    <a:pt x="292" y="49"/>
                  </a:cubicBezTo>
                  <a:cubicBezTo>
                    <a:pt x="291" y="54"/>
                    <a:pt x="291" y="57"/>
                    <a:pt x="291" y="58"/>
                  </a:cubicBezTo>
                  <a:cubicBezTo>
                    <a:pt x="258" y="58"/>
                    <a:pt x="258" y="58"/>
                    <a:pt x="258" y="58"/>
                  </a:cubicBezTo>
                  <a:cubicBezTo>
                    <a:pt x="258" y="49"/>
                    <a:pt x="258" y="49"/>
                    <a:pt x="258" y="49"/>
                  </a:cubicBezTo>
                  <a:close/>
                  <a:moveTo>
                    <a:pt x="292" y="45"/>
                  </a:moveTo>
                  <a:cubicBezTo>
                    <a:pt x="258" y="45"/>
                    <a:pt x="258" y="45"/>
                    <a:pt x="258" y="45"/>
                  </a:cubicBezTo>
                  <a:cubicBezTo>
                    <a:pt x="259" y="37"/>
                    <a:pt x="259" y="37"/>
                    <a:pt x="259" y="37"/>
                  </a:cubicBezTo>
                  <a:cubicBezTo>
                    <a:pt x="292" y="37"/>
                    <a:pt x="292" y="37"/>
                    <a:pt x="292" y="37"/>
                  </a:cubicBezTo>
                  <a:cubicBezTo>
                    <a:pt x="292" y="45"/>
                    <a:pt x="292" y="45"/>
                    <a:pt x="292" y="45"/>
                  </a:cubicBezTo>
                  <a:close/>
                  <a:moveTo>
                    <a:pt x="268" y="53"/>
                  </a:moveTo>
                  <a:cubicBezTo>
                    <a:pt x="271" y="50"/>
                    <a:pt x="271" y="50"/>
                    <a:pt x="271" y="50"/>
                  </a:cubicBezTo>
                  <a:cubicBezTo>
                    <a:pt x="274" y="50"/>
                    <a:pt x="277" y="52"/>
                    <a:pt x="280" y="53"/>
                  </a:cubicBezTo>
                  <a:cubicBezTo>
                    <a:pt x="276" y="57"/>
                    <a:pt x="276" y="57"/>
                    <a:pt x="276" y="57"/>
                  </a:cubicBezTo>
                  <a:cubicBezTo>
                    <a:pt x="275" y="56"/>
                    <a:pt x="272" y="55"/>
                    <a:pt x="268" y="53"/>
                  </a:cubicBezTo>
                  <a:cubicBezTo>
                    <a:pt x="271" y="55"/>
                    <a:pt x="271" y="54"/>
                    <a:pt x="268" y="5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9" name="Freeform 52"/>
            <p:cNvSpPr>
              <a:spLocks noEditPoints="1"/>
            </p:cNvSpPr>
            <p:nvPr/>
          </p:nvSpPr>
          <p:spPr bwMode="auto">
            <a:xfrm>
              <a:off x="9850438" y="3594100"/>
              <a:ext cx="835025" cy="754063"/>
            </a:xfrm>
            <a:custGeom>
              <a:avLst/>
              <a:gdLst>
                <a:gd name="T0" fmla="*/ 521 w 526"/>
                <a:gd name="T1" fmla="*/ 419 h 475"/>
                <a:gd name="T2" fmla="*/ 524 w 526"/>
                <a:gd name="T3" fmla="*/ 395 h 475"/>
                <a:gd name="T4" fmla="*/ 424 w 526"/>
                <a:gd name="T5" fmla="*/ 386 h 475"/>
                <a:gd name="T6" fmla="*/ 448 w 526"/>
                <a:gd name="T7" fmla="*/ 325 h 475"/>
                <a:gd name="T8" fmla="*/ 491 w 526"/>
                <a:gd name="T9" fmla="*/ 327 h 475"/>
                <a:gd name="T10" fmla="*/ 518 w 526"/>
                <a:gd name="T11" fmla="*/ 271 h 475"/>
                <a:gd name="T12" fmla="*/ 507 w 526"/>
                <a:gd name="T13" fmla="*/ 244 h 475"/>
                <a:gd name="T14" fmla="*/ 398 w 526"/>
                <a:gd name="T15" fmla="*/ 242 h 475"/>
                <a:gd name="T16" fmla="*/ 395 w 526"/>
                <a:gd name="T17" fmla="*/ 199 h 475"/>
                <a:gd name="T18" fmla="*/ 419 w 526"/>
                <a:gd name="T19" fmla="*/ 108 h 475"/>
                <a:gd name="T20" fmla="*/ 247 w 526"/>
                <a:gd name="T21" fmla="*/ 0 h 475"/>
                <a:gd name="T22" fmla="*/ 92 w 526"/>
                <a:gd name="T23" fmla="*/ 105 h 475"/>
                <a:gd name="T24" fmla="*/ 108 w 526"/>
                <a:gd name="T25" fmla="*/ 172 h 475"/>
                <a:gd name="T26" fmla="*/ 145 w 526"/>
                <a:gd name="T27" fmla="*/ 73 h 475"/>
                <a:gd name="T28" fmla="*/ 317 w 526"/>
                <a:gd name="T29" fmla="*/ 38 h 475"/>
                <a:gd name="T30" fmla="*/ 392 w 526"/>
                <a:gd name="T31" fmla="*/ 140 h 475"/>
                <a:gd name="T32" fmla="*/ 363 w 526"/>
                <a:gd name="T33" fmla="*/ 113 h 475"/>
                <a:gd name="T34" fmla="*/ 352 w 526"/>
                <a:gd name="T35" fmla="*/ 153 h 475"/>
                <a:gd name="T36" fmla="*/ 373 w 526"/>
                <a:gd name="T37" fmla="*/ 260 h 475"/>
                <a:gd name="T38" fmla="*/ 290 w 526"/>
                <a:gd name="T39" fmla="*/ 309 h 475"/>
                <a:gd name="T40" fmla="*/ 140 w 526"/>
                <a:gd name="T41" fmla="*/ 266 h 475"/>
                <a:gd name="T42" fmla="*/ 137 w 526"/>
                <a:gd name="T43" fmla="*/ 226 h 475"/>
                <a:gd name="T44" fmla="*/ 148 w 526"/>
                <a:gd name="T45" fmla="*/ 116 h 475"/>
                <a:gd name="T46" fmla="*/ 132 w 526"/>
                <a:gd name="T47" fmla="*/ 177 h 475"/>
                <a:gd name="T48" fmla="*/ 97 w 526"/>
                <a:gd name="T49" fmla="*/ 252 h 475"/>
                <a:gd name="T50" fmla="*/ 121 w 526"/>
                <a:gd name="T51" fmla="*/ 285 h 475"/>
                <a:gd name="T52" fmla="*/ 19 w 526"/>
                <a:gd name="T53" fmla="*/ 220 h 475"/>
                <a:gd name="T54" fmla="*/ 11 w 526"/>
                <a:gd name="T55" fmla="*/ 223 h 475"/>
                <a:gd name="T56" fmla="*/ 14 w 526"/>
                <a:gd name="T57" fmla="*/ 260 h 475"/>
                <a:gd name="T58" fmla="*/ 113 w 526"/>
                <a:gd name="T59" fmla="*/ 336 h 475"/>
                <a:gd name="T60" fmla="*/ 124 w 526"/>
                <a:gd name="T61" fmla="*/ 349 h 475"/>
                <a:gd name="T62" fmla="*/ 57 w 526"/>
                <a:gd name="T63" fmla="*/ 386 h 475"/>
                <a:gd name="T64" fmla="*/ 22 w 526"/>
                <a:gd name="T65" fmla="*/ 376 h 475"/>
                <a:gd name="T66" fmla="*/ 3 w 526"/>
                <a:gd name="T67" fmla="*/ 392 h 475"/>
                <a:gd name="T68" fmla="*/ 25 w 526"/>
                <a:gd name="T69" fmla="*/ 451 h 475"/>
                <a:gd name="T70" fmla="*/ 46 w 526"/>
                <a:gd name="T71" fmla="*/ 456 h 475"/>
                <a:gd name="T72" fmla="*/ 116 w 526"/>
                <a:gd name="T73" fmla="*/ 397 h 475"/>
                <a:gd name="T74" fmla="*/ 239 w 526"/>
                <a:gd name="T75" fmla="*/ 435 h 475"/>
                <a:gd name="T76" fmla="*/ 336 w 526"/>
                <a:gd name="T77" fmla="*/ 408 h 475"/>
                <a:gd name="T78" fmla="*/ 443 w 526"/>
                <a:gd name="T79" fmla="*/ 459 h 475"/>
                <a:gd name="T80" fmla="*/ 199 w 526"/>
                <a:gd name="T81" fmla="*/ 376 h 475"/>
                <a:gd name="T82" fmla="*/ 290 w 526"/>
                <a:gd name="T83" fmla="*/ 386 h 475"/>
                <a:gd name="T84" fmla="*/ 341 w 526"/>
                <a:gd name="T85" fmla="*/ 373 h 475"/>
                <a:gd name="T86" fmla="*/ 239 w 526"/>
                <a:gd name="T87" fmla="*/ 421 h 475"/>
                <a:gd name="T88" fmla="*/ 119 w 526"/>
                <a:gd name="T89" fmla="*/ 317 h 475"/>
                <a:gd name="T90" fmla="*/ 301 w 526"/>
                <a:gd name="T91" fmla="*/ 376 h 475"/>
                <a:gd name="T92" fmla="*/ 266 w 526"/>
                <a:gd name="T93" fmla="*/ 336 h 475"/>
                <a:gd name="T94" fmla="*/ 237 w 526"/>
                <a:gd name="T95" fmla="*/ 344 h 475"/>
                <a:gd name="T96" fmla="*/ 204 w 526"/>
                <a:gd name="T97" fmla="*/ 330 h 475"/>
                <a:gd name="T98" fmla="*/ 161 w 526"/>
                <a:gd name="T99" fmla="*/ 303 h 475"/>
                <a:gd name="T100" fmla="*/ 355 w 526"/>
                <a:gd name="T101" fmla="*/ 309 h 475"/>
                <a:gd name="T102" fmla="*/ 258 w 526"/>
                <a:gd name="T103" fmla="*/ 277 h 475"/>
                <a:gd name="T104" fmla="*/ 247 w 526"/>
                <a:gd name="T105" fmla="*/ 282 h 475"/>
                <a:gd name="T106" fmla="*/ 247 w 526"/>
                <a:gd name="T107" fmla="*/ 210 h 475"/>
                <a:gd name="T108" fmla="*/ 231 w 526"/>
                <a:gd name="T109" fmla="*/ 220 h 475"/>
                <a:gd name="T110" fmla="*/ 196 w 526"/>
                <a:gd name="T111" fmla="*/ 234 h 475"/>
                <a:gd name="T112" fmla="*/ 167 w 526"/>
                <a:gd name="T113" fmla="*/ 188 h 475"/>
                <a:gd name="T114" fmla="*/ 239 w 526"/>
                <a:gd name="T115" fmla="*/ 172 h 475"/>
                <a:gd name="T116" fmla="*/ 347 w 526"/>
                <a:gd name="T117" fmla="*/ 183 h 475"/>
                <a:gd name="T118" fmla="*/ 344 w 526"/>
                <a:gd name="T119" fmla="*/ 231 h 475"/>
                <a:gd name="T120" fmla="*/ 290 w 526"/>
                <a:gd name="T121" fmla="*/ 22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475">
                  <a:moveTo>
                    <a:pt x="470" y="475"/>
                  </a:moveTo>
                  <a:lnTo>
                    <a:pt x="491" y="440"/>
                  </a:lnTo>
                  <a:lnTo>
                    <a:pt x="494" y="437"/>
                  </a:lnTo>
                  <a:lnTo>
                    <a:pt x="494" y="435"/>
                  </a:lnTo>
                  <a:lnTo>
                    <a:pt x="499" y="432"/>
                  </a:lnTo>
                  <a:lnTo>
                    <a:pt x="510" y="427"/>
                  </a:lnTo>
                  <a:lnTo>
                    <a:pt x="513" y="424"/>
                  </a:lnTo>
                  <a:lnTo>
                    <a:pt x="516" y="421"/>
                  </a:lnTo>
                  <a:lnTo>
                    <a:pt x="518" y="421"/>
                  </a:lnTo>
                  <a:lnTo>
                    <a:pt x="521" y="419"/>
                  </a:lnTo>
                  <a:lnTo>
                    <a:pt x="521" y="416"/>
                  </a:lnTo>
                  <a:lnTo>
                    <a:pt x="524" y="411"/>
                  </a:lnTo>
                  <a:lnTo>
                    <a:pt x="526" y="403"/>
                  </a:lnTo>
                  <a:lnTo>
                    <a:pt x="526" y="403"/>
                  </a:lnTo>
                  <a:lnTo>
                    <a:pt x="526" y="400"/>
                  </a:lnTo>
                  <a:lnTo>
                    <a:pt x="526" y="400"/>
                  </a:lnTo>
                  <a:lnTo>
                    <a:pt x="526" y="397"/>
                  </a:lnTo>
                  <a:lnTo>
                    <a:pt x="526" y="397"/>
                  </a:lnTo>
                  <a:lnTo>
                    <a:pt x="526" y="397"/>
                  </a:lnTo>
                  <a:lnTo>
                    <a:pt x="524" y="395"/>
                  </a:lnTo>
                  <a:lnTo>
                    <a:pt x="524" y="395"/>
                  </a:lnTo>
                  <a:lnTo>
                    <a:pt x="521" y="392"/>
                  </a:lnTo>
                  <a:lnTo>
                    <a:pt x="518" y="392"/>
                  </a:lnTo>
                  <a:lnTo>
                    <a:pt x="518" y="389"/>
                  </a:lnTo>
                  <a:lnTo>
                    <a:pt x="513" y="389"/>
                  </a:lnTo>
                  <a:lnTo>
                    <a:pt x="507" y="386"/>
                  </a:lnTo>
                  <a:lnTo>
                    <a:pt x="494" y="384"/>
                  </a:lnTo>
                  <a:lnTo>
                    <a:pt x="448" y="389"/>
                  </a:lnTo>
                  <a:lnTo>
                    <a:pt x="438" y="389"/>
                  </a:lnTo>
                  <a:lnTo>
                    <a:pt x="424" y="386"/>
                  </a:lnTo>
                  <a:lnTo>
                    <a:pt x="416" y="384"/>
                  </a:lnTo>
                  <a:lnTo>
                    <a:pt x="395" y="376"/>
                  </a:lnTo>
                  <a:lnTo>
                    <a:pt x="355" y="357"/>
                  </a:lnTo>
                  <a:lnTo>
                    <a:pt x="389" y="336"/>
                  </a:lnTo>
                  <a:lnTo>
                    <a:pt x="395" y="333"/>
                  </a:lnTo>
                  <a:lnTo>
                    <a:pt x="408" y="330"/>
                  </a:lnTo>
                  <a:lnTo>
                    <a:pt x="419" y="327"/>
                  </a:lnTo>
                  <a:lnTo>
                    <a:pt x="443" y="325"/>
                  </a:lnTo>
                  <a:lnTo>
                    <a:pt x="446" y="325"/>
                  </a:lnTo>
                  <a:lnTo>
                    <a:pt x="448" y="325"/>
                  </a:lnTo>
                  <a:lnTo>
                    <a:pt x="454" y="325"/>
                  </a:lnTo>
                  <a:lnTo>
                    <a:pt x="470" y="330"/>
                  </a:lnTo>
                  <a:lnTo>
                    <a:pt x="475" y="330"/>
                  </a:lnTo>
                  <a:lnTo>
                    <a:pt x="478" y="330"/>
                  </a:lnTo>
                  <a:lnTo>
                    <a:pt x="481" y="330"/>
                  </a:lnTo>
                  <a:lnTo>
                    <a:pt x="483" y="330"/>
                  </a:lnTo>
                  <a:lnTo>
                    <a:pt x="486" y="330"/>
                  </a:lnTo>
                  <a:lnTo>
                    <a:pt x="486" y="330"/>
                  </a:lnTo>
                  <a:lnTo>
                    <a:pt x="489" y="330"/>
                  </a:lnTo>
                  <a:lnTo>
                    <a:pt x="491" y="327"/>
                  </a:lnTo>
                  <a:lnTo>
                    <a:pt x="497" y="322"/>
                  </a:lnTo>
                  <a:lnTo>
                    <a:pt x="502" y="317"/>
                  </a:lnTo>
                  <a:lnTo>
                    <a:pt x="505" y="311"/>
                  </a:lnTo>
                  <a:lnTo>
                    <a:pt x="507" y="306"/>
                  </a:lnTo>
                  <a:lnTo>
                    <a:pt x="507" y="301"/>
                  </a:lnTo>
                  <a:lnTo>
                    <a:pt x="510" y="293"/>
                  </a:lnTo>
                  <a:lnTo>
                    <a:pt x="513" y="282"/>
                  </a:lnTo>
                  <a:lnTo>
                    <a:pt x="516" y="277"/>
                  </a:lnTo>
                  <a:lnTo>
                    <a:pt x="516" y="274"/>
                  </a:lnTo>
                  <a:lnTo>
                    <a:pt x="518" y="271"/>
                  </a:lnTo>
                  <a:lnTo>
                    <a:pt x="521" y="269"/>
                  </a:lnTo>
                  <a:lnTo>
                    <a:pt x="524" y="263"/>
                  </a:lnTo>
                  <a:lnTo>
                    <a:pt x="521" y="260"/>
                  </a:lnTo>
                  <a:lnTo>
                    <a:pt x="518" y="255"/>
                  </a:lnTo>
                  <a:lnTo>
                    <a:pt x="516" y="252"/>
                  </a:lnTo>
                  <a:lnTo>
                    <a:pt x="516" y="250"/>
                  </a:lnTo>
                  <a:lnTo>
                    <a:pt x="513" y="250"/>
                  </a:lnTo>
                  <a:lnTo>
                    <a:pt x="510" y="247"/>
                  </a:lnTo>
                  <a:lnTo>
                    <a:pt x="507" y="247"/>
                  </a:lnTo>
                  <a:lnTo>
                    <a:pt x="507" y="244"/>
                  </a:lnTo>
                  <a:lnTo>
                    <a:pt x="505" y="244"/>
                  </a:lnTo>
                  <a:lnTo>
                    <a:pt x="502" y="244"/>
                  </a:lnTo>
                  <a:lnTo>
                    <a:pt x="427" y="285"/>
                  </a:lnTo>
                  <a:lnTo>
                    <a:pt x="387" y="301"/>
                  </a:lnTo>
                  <a:lnTo>
                    <a:pt x="389" y="298"/>
                  </a:lnTo>
                  <a:lnTo>
                    <a:pt x="392" y="290"/>
                  </a:lnTo>
                  <a:lnTo>
                    <a:pt x="398" y="260"/>
                  </a:lnTo>
                  <a:lnTo>
                    <a:pt x="400" y="244"/>
                  </a:lnTo>
                  <a:lnTo>
                    <a:pt x="400" y="244"/>
                  </a:lnTo>
                  <a:lnTo>
                    <a:pt x="398" y="242"/>
                  </a:lnTo>
                  <a:lnTo>
                    <a:pt x="398" y="234"/>
                  </a:lnTo>
                  <a:lnTo>
                    <a:pt x="392" y="218"/>
                  </a:lnTo>
                  <a:lnTo>
                    <a:pt x="389" y="212"/>
                  </a:lnTo>
                  <a:lnTo>
                    <a:pt x="389" y="210"/>
                  </a:lnTo>
                  <a:lnTo>
                    <a:pt x="389" y="207"/>
                  </a:lnTo>
                  <a:lnTo>
                    <a:pt x="389" y="207"/>
                  </a:lnTo>
                  <a:lnTo>
                    <a:pt x="389" y="204"/>
                  </a:lnTo>
                  <a:lnTo>
                    <a:pt x="392" y="204"/>
                  </a:lnTo>
                  <a:lnTo>
                    <a:pt x="392" y="201"/>
                  </a:lnTo>
                  <a:lnTo>
                    <a:pt x="395" y="199"/>
                  </a:lnTo>
                  <a:lnTo>
                    <a:pt x="403" y="188"/>
                  </a:lnTo>
                  <a:lnTo>
                    <a:pt x="406" y="185"/>
                  </a:lnTo>
                  <a:lnTo>
                    <a:pt x="408" y="185"/>
                  </a:lnTo>
                  <a:lnTo>
                    <a:pt x="408" y="180"/>
                  </a:lnTo>
                  <a:lnTo>
                    <a:pt x="414" y="169"/>
                  </a:lnTo>
                  <a:lnTo>
                    <a:pt x="422" y="140"/>
                  </a:lnTo>
                  <a:lnTo>
                    <a:pt x="424" y="134"/>
                  </a:lnTo>
                  <a:lnTo>
                    <a:pt x="424" y="132"/>
                  </a:lnTo>
                  <a:lnTo>
                    <a:pt x="422" y="118"/>
                  </a:lnTo>
                  <a:lnTo>
                    <a:pt x="419" y="108"/>
                  </a:lnTo>
                  <a:lnTo>
                    <a:pt x="416" y="92"/>
                  </a:lnTo>
                  <a:lnTo>
                    <a:pt x="411" y="81"/>
                  </a:lnTo>
                  <a:lnTo>
                    <a:pt x="398" y="65"/>
                  </a:lnTo>
                  <a:lnTo>
                    <a:pt x="384" y="46"/>
                  </a:lnTo>
                  <a:lnTo>
                    <a:pt x="368" y="33"/>
                  </a:lnTo>
                  <a:lnTo>
                    <a:pt x="349" y="22"/>
                  </a:lnTo>
                  <a:lnTo>
                    <a:pt x="330" y="11"/>
                  </a:lnTo>
                  <a:lnTo>
                    <a:pt x="304" y="3"/>
                  </a:lnTo>
                  <a:lnTo>
                    <a:pt x="274" y="0"/>
                  </a:lnTo>
                  <a:lnTo>
                    <a:pt x="247" y="0"/>
                  </a:lnTo>
                  <a:lnTo>
                    <a:pt x="218" y="6"/>
                  </a:lnTo>
                  <a:lnTo>
                    <a:pt x="191" y="14"/>
                  </a:lnTo>
                  <a:lnTo>
                    <a:pt x="164" y="25"/>
                  </a:lnTo>
                  <a:lnTo>
                    <a:pt x="151" y="33"/>
                  </a:lnTo>
                  <a:lnTo>
                    <a:pt x="135" y="46"/>
                  </a:lnTo>
                  <a:lnTo>
                    <a:pt x="121" y="59"/>
                  </a:lnTo>
                  <a:lnTo>
                    <a:pt x="110" y="73"/>
                  </a:lnTo>
                  <a:lnTo>
                    <a:pt x="102" y="84"/>
                  </a:lnTo>
                  <a:lnTo>
                    <a:pt x="97" y="94"/>
                  </a:lnTo>
                  <a:lnTo>
                    <a:pt x="92" y="105"/>
                  </a:lnTo>
                  <a:lnTo>
                    <a:pt x="89" y="116"/>
                  </a:lnTo>
                  <a:lnTo>
                    <a:pt x="89" y="129"/>
                  </a:lnTo>
                  <a:lnTo>
                    <a:pt x="89" y="134"/>
                  </a:lnTo>
                  <a:lnTo>
                    <a:pt x="89" y="140"/>
                  </a:lnTo>
                  <a:lnTo>
                    <a:pt x="92" y="151"/>
                  </a:lnTo>
                  <a:lnTo>
                    <a:pt x="94" y="156"/>
                  </a:lnTo>
                  <a:lnTo>
                    <a:pt x="100" y="167"/>
                  </a:lnTo>
                  <a:lnTo>
                    <a:pt x="102" y="169"/>
                  </a:lnTo>
                  <a:lnTo>
                    <a:pt x="105" y="172"/>
                  </a:lnTo>
                  <a:lnTo>
                    <a:pt x="108" y="172"/>
                  </a:lnTo>
                  <a:lnTo>
                    <a:pt x="108" y="175"/>
                  </a:lnTo>
                  <a:lnTo>
                    <a:pt x="110" y="175"/>
                  </a:lnTo>
                  <a:lnTo>
                    <a:pt x="116" y="177"/>
                  </a:lnTo>
                  <a:lnTo>
                    <a:pt x="113" y="159"/>
                  </a:lnTo>
                  <a:lnTo>
                    <a:pt x="113" y="137"/>
                  </a:lnTo>
                  <a:lnTo>
                    <a:pt x="119" y="118"/>
                  </a:lnTo>
                  <a:lnTo>
                    <a:pt x="124" y="108"/>
                  </a:lnTo>
                  <a:lnTo>
                    <a:pt x="129" y="94"/>
                  </a:lnTo>
                  <a:lnTo>
                    <a:pt x="137" y="84"/>
                  </a:lnTo>
                  <a:lnTo>
                    <a:pt x="145" y="73"/>
                  </a:lnTo>
                  <a:lnTo>
                    <a:pt x="156" y="65"/>
                  </a:lnTo>
                  <a:lnTo>
                    <a:pt x="164" y="57"/>
                  </a:lnTo>
                  <a:lnTo>
                    <a:pt x="188" y="43"/>
                  </a:lnTo>
                  <a:lnTo>
                    <a:pt x="212" y="33"/>
                  </a:lnTo>
                  <a:lnTo>
                    <a:pt x="239" y="27"/>
                  </a:lnTo>
                  <a:lnTo>
                    <a:pt x="266" y="27"/>
                  </a:lnTo>
                  <a:lnTo>
                    <a:pt x="279" y="27"/>
                  </a:lnTo>
                  <a:lnTo>
                    <a:pt x="293" y="30"/>
                  </a:lnTo>
                  <a:lnTo>
                    <a:pt x="304" y="33"/>
                  </a:lnTo>
                  <a:lnTo>
                    <a:pt x="317" y="38"/>
                  </a:lnTo>
                  <a:lnTo>
                    <a:pt x="336" y="46"/>
                  </a:lnTo>
                  <a:lnTo>
                    <a:pt x="352" y="59"/>
                  </a:lnTo>
                  <a:lnTo>
                    <a:pt x="368" y="73"/>
                  </a:lnTo>
                  <a:lnTo>
                    <a:pt x="379" y="92"/>
                  </a:lnTo>
                  <a:lnTo>
                    <a:pt x="387" y="105"/>
                  </a:lnTo>
                  <a:lnTo>
                    <a:pt x="389" y="113"/>
                  </a:lnTo>
                  <a:lnTo>
                    <a:pt x="392" y="121"/>
                  </a:lnTo>
                  <a:lnTo>
                    <a:pt x="395" y="126"/>
                  </a:lnTo>
                  <a:lnTo>
                    <a:pt x="395" y="134"/>
                  </a:lnTo>
                  <a:lnTo>
                    <a:pt x="392" y="140"/>
                  </a:lnTo>
                  <a:lnTo>
                    <a:pt x="392" y="145"/>
                  </a:lnTo>
                  <a:lnTo>
                    <a:pt x="389" y="153"/>
                  </a:lnTo>
                  <a:lnTo>
                    <a:pt x="376" y="172"/>
                  </a:lnTo>
                  <a:lnTo>
                    <a:pt x="371" y="159"/>
                  </a:lnTo>
                  <a:lnTo>
                    <a:pt x="368" y="140"/>
                  </a:lnTo>
                  <a:lnTo>
                    <a:pt x="368" y="126"/>
                  </a:lnTo>
                  <a:lnTo>
                    <a:pt x="368" y="121"/>
                  </a:lnTo>
                  <a:lnTo>
                    <a:pt x="365" y="118"/>
                  </a:lnTo>
                  <a:lnTo>
                    <a:pt x="365" y="116"/>
                  </a:lnTo>
                  <a:lnTo>
                    <a:pt x="363" y="113"/>
                  </a:lnTo>
                  <a:lnTo>
                    <a:pt x="363" y="113"/>
                  </a:lnTo>
                  <a:lnTo>
                    <a:pt x="363" y="110"/>
                  </a:lnTo>
                  <a:lnTo>
                    <a:pt x="363" y="110"/>
                  </a:lnTo>
                  <a:lnTo>
                    <a:pt x="360" y="110"/>
                  </a:lnTo>
                  <a:lnTo>
                    <a:pt x="360" y="110"/>
                  </a:lnTo>
                  <a:lnTo>
                    <a:pt x="357" y="108"/>
                  </a:lnTo>
                  <a:lnTo>
                    <a:pt x="357" y="108"/>
                  </a:lnTo>
                  <a:lnTo>
                    <a:pt x="352" y="108"/>
                  </a:lnTo>
                  <a:lnTo>
                    <a:pt x="352" y="142"/>
                  </a:lnTo>
                  <a:lnTo>
                    <a:pt x="352" y="153"/>
                  </a:lnTo>
                  <a:lnTo>
                    <a:pt x="355" y="161"/>
                  </a:lnTo>
                  <a:lnTo>
                    <a:pt x="373" y="212"/>
                  </a:lnTo>
                  <a:lnTo>
                    <a:pt x="376" y="220"/>
                  </a:lnTo>
                  <a:lnTo>
                    <a:pt x="376" y="231"/>
                  </a:lnTo>
                  <a:lnTo>
                    <a:pt x="376" y="239"/>
                  </a:lnTo>
                  <a:lnTo>
                    <a:pt x="376" y="250"/>
                  </a:lnTo>
                  <a:lnTo>
                    <a:pt x="376" y="255"/>
                  </a:lnTo>
                  <a:lnTo>
                    <a:pt x="376" y="258"/>
                  </a:lnTo>
                  <a:lnTo>
                    <a:pt x="373" y="260"/>
                  </a:lnTo>
                  <a:lnTo>
                    <a:pt x="373" y="260"/>
                  </a:lnTo>
                  <a:lnTo>
                    <a:pt x="373" y="263"/>
                  </a:lnTo>
                  <a:lnTo>
                    <a:pt x="371" y="266"/>
                  </a:lnTo>
                  <a:lnTo>
                    <a:pt x="371" y="266"/>
                  </a:lnTo>
                  <a:lnTo>
                    <a:pt x="368" y="269"/>
                  </a:lnTo>
                  <a:lnTo>
                    <a:pt x="363" y="271"/>
                  </a:lnTo>
                  <a:lnTo>
                    <a:pt x="344" y="282"/>
                  </a:lnTo>
                  <a:lnTo>
                    <a:pt x="320" y="298"/>
                  </a:lnTo>
                  <a:lnTo>
                    <a:pt x="306" y="306"/>
                  </a:lnTo>
                  <a:lnTo>
                    <a:pt x="296" y="309"/>
                  </a:lnTo>
                  <a:lnTo>
                    <a:pt x="290" y="309"/>
                  </a:lnTo>
                  <a:lnTo>
                    <a:pt x="288" y="309"/>
                  </a:lnTo>
                  <a:lnTo>
                    <a:pt x="285" y="309"/>
                  </a:lnTo>
                  <a:lnTo>
                    <a:pt x="271" y="309"/>
                  </a:lnTo>
                  <a:lnTo>
                    <a:pt x="231" y="303"/>
                  </a:lnTo>
                  <a:lnTo>
                    <a:pt x="186" y="293"/>
                  </a:lnTo>
                  <a:lnTo>
                    <a:pt x="164" y="285"/>
                  </a:lnTo>
                  <a:lnTo>
                    <a:pt x="156" y="279"/>
                  </a:lnTo>
                  <a:lnTo>
                    <a:pt x="151" y="277"/>
                  </a:lnTo>
                  <a:lnTo>
                    <a:pt x="145" y="271"/>
                  </a:lnTo>
                  <a:lnTo>
                    <a:pt x="140" y="266"/>
                  </a:lnTo>
                  <a:lnTo>
                    <a:pt x="137" y="263"/>
                  </a:lnTo>
                  <a:lnTo>
                    <a:pt x="135" y="260"/>
                  </a:lnTo>
                  <a:lnTo>
                    <a:pt x="135" y="258"/>
                  </a:lnTo>
                  <a:lnTo>
                    <a:pt x="135" y="255"/>
                  </a:lnTo>
                  <a:lnTo>
                    <a:pt x="135" y="252"/>
                  </a:lnTo>
                  <a:lnTo>
                    <a:pt x="132" y="250"/>
                  </a:lnTo>
                  <a:lnTo>
                    <a:pt x="132" y="242"/>
                  </a:lnTo>
                  <a:lnTo>
                    <a:pt x="135" y="236"/>
                  </a:lnTo>
                  <a:lnTo>
                    <a:pt x="135" y="234"/>
                  </a:lnTo>
                  <a:lnTo>
                    <a:pt x="137" y="226"/>
                  </a:lnTo>
                  <a:lnTo>
                    <a:pt x="151" y="196"/>
                  </a:lnTo>
                  <a:lnTo>
                    <a:pt x="153" y="188"/>
                  </a:lnTo>
                  <a:lnTo>
                    <a:pt x="156" y="169"/>
                  </a:lnTo>
                  <a:lnTo>
                    <a:pt x="161" y="137"/>
                  </a:lnTo>
                  <a:lnTo>
                    <a:pt x="161" y="108"/>
                  </a:lnTo>
                  <a:lnTo>
                    <a:pt x="151" y="110"/>
                  </a:lnTo>
                  <a:lnTo>
                    <a:pt x="151" y="110"/>
                  </a:lnTo>
                  <a:lnTo>
                    <a:pt x="151" y="113"/>
                  </a:lnTo>
                  <a:lnTo>
                    <a:pt x="148" y="113"/>
                  </a:lnTo>
                  <a:lnTo>
                    <a:pt x="148" y="116"/>
                  </a:lnTo>
                  <a:lnTo>
                    <a:pt x="145" y="118"/>
                  </a:lnTo>
                  <a:lnTo>
                    <a:pt x="145" y="124"/>
                  </a:lnTo>
                  <a:lnTo>
                    <a:pt x="143" y="137"/>
                  </a:lnTo>
                  <a:lnTo>
                    <a:pt x="137" y="161"/>
                  </a:lnTo>
                  <a:lnTo>
                    <a:pt x="135" y="169"/>
                  </a:lnTo>
                  <a:lnTo>
                    <a:pt x="135" y="172"/>
                  </a:lnTo>
                  <a:lnTo>
                    <a:pt x="132" y="175"/>
                  </a:lnTo>
                  <a:lnTo>
                    <a:pt x="132" y="177"/>
                  </a:lnTo>
                  <a:lnTo>
                    <a:pt x="132" y="177"/>
                  </a:lnTo>
                  <a:lnTo>
                    <a:pt x="132" y="177"/>
                  </a:lnTo>
                  <a:lnTo>
                    <a:pt x="129" y="180"/>
                  </a:lnTo>
                  <a:lnTo>
                    <a:pt x="129" y="180"/>
                  </a:lnTo>
                  <a:lnTo>
                    <a:pt x="129" y="180"/>
                  </a:lnTo>
                  <a:lnTo>
                    <a:pt x="116" y="177"/>
                  </a:lnTo>
                  <a:lnTo>
                    <a:pt x="108" y="193"/>
                  </a:lnTo>
                  <a:lnTo>
                    <a:pt x="100" y="212"/>
                  </a:lnTo>
                  <a:lnTo>
                    <a:pt x="97" y="231"/>
                  </a:lnTo>
                  <a:lnTo>
                    <a:pt x="100" y="244"/>
                  </a:lnTo>
                  <a:lnTo>
                    <a:pt x="97" y="250"/>
                  </a:lnTo>
                  <a:lnTo>
                    <a:pt x="97" y="252"/>
                  </a:lnTo>
                  <a:lnTo>
                    <a:pt x="97" y="255"/>
                  </a:lnTo>
                  <a:lnTo>
                    <a:pt x="97" y="255"/>
                  </a:lnTo>
                  <a:lnTo>
                    <a:pt x="97" y="258"/>
                  </a:lnTo>
                  <a:lnTo>
                    <a:pt x="97" y="258"/>
                  </a:lnTo>
                  <a:lnTo>
                    <a:pt x="97" y="258"/>
                  </a:lnTo>
                  <a:lnTo>
                    <a:pt x="97" y="260"/>
                  </a:lnTo>
                  <a:lnTo>
                    <a:pt x="97" y="260"/>
                  </a:lnTo>
                  <a:lnTo>
                    <a:pt x="97" y="263"/>
                  </a:lnTo>
                  <a:lnTo>
                    <a:pt x="127" y="287"/>
                  </a:lnTo>
                  <a:lnTo>
                    <a:pt x="121" y="285"/>
                  </a:lnTo>
                  <a:lnTo>
                    <a:pt x="116" y="285"/>
                  </a:lnTo>
                  <a:lnTo>
                    <a:pt x="110" y="282"/>
                  </a:lnTo>
                  <a:lnTo>
                    <a:pt x="102" y="279"/>
                  </a:lnTo>
                  <a:lnTo>
                    <a:pt x="97" y="277"/>
                  </a:lnTo>
                  <a:lnTo>
                    <a:pt x="76" y="263"/>
                  </a:lnTo>
                  <a:lnTo>
                    <a:pt x="43" y="236"/>
                  </a:lnTo>
                  <a:lnTo>
                    <a:pt x="30" y="226"/>
                  </a:lnTo>
                  <a:lnTo>
                    <a:pt x="25" y="223"/>
                  </a:lnTo>
                  <a:lnTo>
                    <a:pt x="22" y="220"/>
                  </a:lnTo>
                  <a:lnTo>
                    <a:pt x="19" y="220"/>
                  </a:lnTo>
                  <a:lnTo>
                    <a:pt x="17" y="220"/>
                  </a:lnTo>
                  <a:lnTo>
                    <a:pt x="17" y="220"/>
                  </a:lnTo>
                  <a:lnTo>
                    <a:pt x="14" y="220"/>
                  </a:lnTo>
                  <a:lnTo>
                    <a:pt x="14" y="220"/>
                  </a:lnTo>
                  <a:lnTo>
                    <a:pt x="14" y="220"/>
                  </a:lnTo>
                  <a:lnTo>
                    <a:pt x="14" y="220"/>
                  </a:lnTo>
                  <a:lnTo>
                    <a:pt x="11" y="220"/>
                  </a:lnTo>
                  <a:lnTo>
                    <a:pt x="11" y="223"/>
                  </a:lnTo>
                  <a:lnTo>
                    <a:pt x="11" y="223"/>
                  </a:lnTo>
                  <a:lnTo>
                    <a:pt x="11" y="223"/>
                  </a:lnTo>
                  <a:lnTo>
                    <a:pt x="9" y="223"/>
                  </a:lnTo>
                  <a:lnTo>
                    <a:pt x="9" y="226"/>
                  </a:lnTo>
                  <a:lnTo>
                    <a:pt x="9" y="226"/>
                  </a:lnTo>
                  <a:lnTo>
                    <a:pt x="9" y="228"/>
                  </a:lnTo>
                  <a:lnTo>
                    <a:pt x="9" y="228"/>
                  </a:lnTo>
                  <a:lnTo>
                    <a:pt x="9" y="231"/>
                  </a:lnTo>
                  <a:lnTo>
                    <a:pt x="9" y="234"/>
                  </a:lnTo>
                  <a:lnTo>
                    <a:pt x="9" y="242"/>
                  </a:lnTo>
                  <a:lnTo>
                    <a:pt x="14" y="255"/>
                  </a:lnTo>
                  <a:lnTo>
                    <a:pt x="14" y="260"/>
                  </a:lnTo>
                  <a:lnTo>
                    <a:pt x="14" y="263"/>
                  </a:lnTo>
                  <a:lnTo>
                    <a:pt x="14" y="266"/>
                  </a:lnTo>
                  <a:lnTo>
                    <a:pt x="14" y="266"/>
                  </a:lnTo>
                  <a:lnTo>
                    <a:pt x="14" y="269"/>
                  </a:lnTo>
                  <a:lnTo>
                    <a:pt x="11" y="274"/>
                  </a:lnTo>
                  <a:lnTo>
                    <a:pt x="0" y="298"/>
                  </a:lnTo>
                  <a:lnTo>
                    <a:pt x="41" y="306"/>
                  </a:lnTo>
                  <a:lnTo>
                    <a:pt x="89" y="322"/>
                  </a:lnTo>
                  <a:lnTo>
                    <a:pt x="108" y="330"/>
                  </a:lnTo>
                  <a:lnTo>
                    <a:pt x="113" y="336"/>
                  </a:lnTo>
                  <a:lnTo>
                    <a:pt x="116" y="336"/>
                  </a:lnTo>
                  <a:lnTo>
                    <a:pt x="119" y="338"/>
                  </a:lnTo>
                  <a:lnTo>
                    <a:pt x="121" y="341"/>
                  </a:lnTo>
                  <a:lnTo>
                    <a:pt x="121" y="341"/>
                  </a:lnTo>
                  <a:lnTo>
                    <a:pt x="124" y="344"/>
                  </a:lnTo>
                  <a:lnTo>
                    <a:pt x="124" y="344"/>
                  </a:lnTo>
                  <a:lnTo>
                    <a:pt x="124" y="346"/>
                  </a:lnTo>
                  <a:lnTo>
                    <a:pt x="124" y="346"/>
                  </a:lnTo>
                  <a:lnTo>
                    <a:pt x="124" y="346"/>
                  </a:lnTo>
                  <a:lnTo>
                    <a:pt x="124" y="349"/>
                  </a:lnTo>
                  <a:lnTo>
                    <a:pt x="121" y="349"/>
                  </a:lnTo>
                  <a:lnTo>
                    <a:pt x="121" y="352"/>
                  </a:lnTo>
                  <a:lnTo>
                    <a:pt x="119" y="354"/>
                  </a:lnTo>
                  <a:lnTo>
                    <a:pt x="116" y="357"/>
                  </a:lnTo>
                  <a:lnTo>
                    <a:pt x="113" y="360"/>
                  </a:lnTo>
                  <a:lnTo>
                    <a:pt x="100" y="370"/>
                  </a:lnTo>
                  <a:lnTo>
                    <a:pt x="84" y="378"/>
                  </a:lnTo>
                  <a:lnTo>
                    <a:pt x="70" y="384"/>
                  </a:lnTo>
                  <a:lnTo>
                    <a:pt x="62" y="386"/>
                  </a:lnTo>
                  <a:lnTo>
                    <a:pt x="57" y="386"/>
                  </a:lnTo>
                  <a:lnTo>
                    <a:pt x="54" y="386"/>
                  </a:lnTo>
                  <a:lnTo>
                    <a:pt x="54" y="386"/>
                  </a:lnTo>
                  <a:lnTo>
                    <a:pt x="51" y="386"/>
                  </a:lnTo>
                  <a:lnTo>
                    <a:pt x="49" y="386"/>
                  </a:lnTo>
                  <a:lnTo>
                    <a:pt x="46" y="384"/>
                  </a:lnTo>
                  <a:lnTo>
                    <a:pt x="33" y="378"/>
                  </a:lnTo>
                  <a:lnTo>
                    <a:pt x="27" y="376"/>
                  </a:lnTo>
                  <a:lnTo>
                    <a:pt x="25" y="376"/>
                  </a:lnTo>
                  <a:lnTo>
                    <a:pt x="22" y="376"/>
                  </a:lnTo>
                  <a:lnTo>
                    <a:pt x="22" y="376"/>
                  </a:lnTo>
                  <a:lnTo>
                    <a:pt x="19" y="376"/>
                  </a:lnTo>
                  <a:lnTo>
                    <a:pt x="17" y="376"/>
                  </a:lnTo>
                  <a:lnTo>
                    <a:pt x="17" y="376"/>
                  </a:lnTo>
                  <a:lnTo>
                    <a:pt x="14" y="378"/>
                  </a:lnTo>
                  <a:lnTo>
                    <a:pt x="11" y="381"/>
                  </a:lnTo>
                  <a:lnTo>
                    <a:pt x="9" y="381"/>
                  </a:lnTo>
                  <a:lnTo>
                    <a:pt x="9" y="384"/>
                  </a:lnTo>
                  <a:lnTo>
                    <a:pt x="6" y="386"/>
                  </a:lnTo>
                  <a:lnTo>
                    <a:pt x="3" y="389"/>
                  </a:lnTo>
                  <a:lnTo>
                    <a:pt x="3" y="392"/>
                  </a:lnTo>
                  <a:lnTo>
                    <a:pt x="0" y="397"/>
                  </a:lnTo>
                  <a:lnTo>
                    <a:pt x="0" y="403"/>
                  </a:lnTo>
                  <a:lnTo>
                    <a:pt x="0" y="408"/>
                  </a:lnTo>
                  <a:lnTo>
                    <a:pt x="3" y="413"/>
                  </a:lnTo>
                  <a:lnTo>
                    <a:pt x="3" y="416"/>
                  </a:lnTo>
                  <a:lnTo>
                    <a:pt x="6" y="424"/>
                  </a:lnTo>
                  <a:lnTo>
                    <a:pt x="9" y="432"/>
                  </a:lnTo>
                  <a:lnTo>
                    <a:pt x="14" y="437"/>
                  </a:lnTo>
                  <a:lnTo>
                    <a:pt x="17" y="443"/>
                  </a:lnTo>
                  <a:lnTo>
                    <a:pt x="25" y="451"/>
                  </a:lnTo>
                  <a:lnTo>
                    <a:pt x="27" y="454"/>
                  </a:lnTo>
                  <a:lnTo>
                    <a:pt x="30" y="454"/>
                  </a:lnTo>
                  <a:lnTo>
                    <a:pt x="33" y="456"/>
                  </a:lnTo>
                  <a:lnTo>
                    <a:pt x="33" y="456"/>
                  </a:lnTo>
                  <a:lnTo>
                    <a:pt x="35" y="456"/>
                  </a:lnTo>
                  <a:lnTo>
                    <a:pt x="38" y="456"/>
                  </a:lnTo>
                  <a:lnTo>
                    <a:pt x="41" y="456"/>
                  </a:lnTo>
                  <a:lnTo>
                    <a:pt x="41" y="456"/>
                  </a:lnTo>
                  <a:lnTo>
                    <a:pt x="43" y="456"/>
                  </a:lnTo>
                  <a:lnTo>
                    <a:pt x="46" y="456"/>
                  </a:lnTo>
                  <a:lnTo>
                    <a:pt x="49" y="456"/>
                  </a:lnTo>
                  <a:lnTo>
                    <a:pt x="51" y="454"/>
                  </a:lnTo>
                  <a:lnTo>
                    <a:pt x="54" y="451"/>
                  </a:lnTo>
                  <a:lnTo>
                    <a:pt x="60" y="445"/>
                  </a:lnTo>
                  <a:lnTo>
                    <a:pt x="84" y="419"/>
                  </a:lnTo>
                  <a:lnTo>
                    <a:pt x="94" y="411"/>
                  </a:lnTo>
                  <a:lnTo>
                    <a:pt x="100" y="405"/>
                  </a:lnTo>
                  <a:lnTo>
                    <a:pt x="105" y="403"/>
                  </a:lnTo>
                  <a:lnTo>
                    <a:pt x="110" y="400"/>
                  </a:lnTo>
                  <a:lnTo>
                    <a:pt x="116" y="397"/>
                  </a:lnTo>
                  <a:lnTo>
                    <a:pt x="121" y="397"/>
                  </a:lnTo>
                  <a:lnTo>
                    <a:pt x="127" y="397"/>
                  </a:lnTo>
                  <a:lnTo>
                    <a:pt x="140" y="397"/>
                  </a:lnTo>
                  <a:lnTo>
                    <a:pt x="143" y="397"/>
                  </a:lnTo>
                  <a:lnTo>
                    <a:pt x="148" y="397"/>
                  </a:lnTo>
                  <a:lnTo>
                    <a:pt x="156" y="400"/>
                  </a:lnTo>
                  <a:lnTo>
                    <a:pt x="169" y="405"/>
                  </a:lnTo>
                  <a:lnTo>
                    <a:pt x="218" y="429"/>
                  </a:lnTo>
                  <a:lnTo>
                    <a:pt x="231" y="435"/>
                  </a:lnTo>
                  <a:lnTo>
                    <a:pt x="239" y="435"/>
                  </a:lnTo>
                  <a:lnTo>
                    <a:pt x="258" y="437"/>
                  </a:lnTo>
                  <a:lnTo>
                    <a:pt x="266" y="437"/>
                  </a:lnTo>
                  <a:lnTo>
                    <a:pt x="277" y="437"/>
                  </a:lnTo>
                  <a:lnTo>
                    <a:pt x="282" y="435"/>
                  </a:lnTo>
                  <a:lnTo>
                    <a:pt x="290" y="432"/>
                  </a:lnTo>
                  <a:lnTo>
                    <a:pt x="296" y="429"/>
                  </a:lnTo>
                  <a:lnTo>
                    <a:pt x="304" y="427"/>
                  </a:lnTo>
                  <a:lnTo>
                    <a:pt x="328" y="411"/>
                  </a:lnTo>
                  <a:lnTo>
                    <a:pt x="330" y="408"/>
                  </a:lnTo>
                  <a:lnTo>
                    <a:pt x="336" y="408"/>
                  </a:lnTo>
                  <a:lnTo>
                    <a:pt x="338" y="405"/>
                  </a:lnTo>
                  <a:lnTo>
                    <a:pt x="341" y="405"/>
                  </a:lnTo>
                  <a:lnTo>
                    <a:pt x="347" y="405"/>
                  </a:lnTo>
                  <a:lnTo>
                    <a:pt x="355" y="405"/>
                  </a:lnTo>
                  <a:lnTo>
                    <a:pt x="360" y="405"/>
                  </a:lnTo>
                  <a:lnTo>
                    <a:pt x="371" y="408"/>
                  </a:lnTo>
                  <a:lnTo>
                    <a:pt x="376" y="413"/>
                  </a:lnTo>
                  <a:lnTo>
                    <a:pt x="389" y="419"/>
                  </a:lnTo>
                  <a:lnTo>
                    <a:pt x="408" y="432"/>
                  </a:lnTo>
                  <a:lnTo>
                    <a:pt x="443" y="459"/>
                  </a:lnTo>
                  <a:lnTo>
                    <a:pt x="462" y="470"/>
                  </a:lnTo>
                  <a:lnTo>
                    <a:pt x="470" y="475"/>
                  </a:lnTo>
                  <a:lnTo>
                    <a:pt x="470" y="475"/>
                  </a:lnTo>
                  <a:close/>
                  <a:moveTo>
                    <a:pt x="119" y="317"/>
                  </a:moveTo>
                  <a:lnTo>
                    <a:pt x="121" y="317"/>
                  </a:lnTo>
                  <a:lnTo>
                    <a:pt x="124" y="317"/>
                  </a:lnTo>
                  <a:lnTo>
                    <a:pt x="127" y="319"/>
                  </a:lnTo>
                  <a:lnTo>
                    <a:pt x="129" y="322"/>
                  </a:lnTo>
                  <a:lnTo>
                    <a:pt x="148" y="338"/>
                  </a:lnTo>
                  <a:lnTo>
                    <a:pt x="199" y="376"/>
                  </a:lnTo>
                  <a:lnTo>
                    <a:pt x="218" y="389"/>
                  </a:lnTo>
                  <a:lnTo>
                    <a:pt x="226" y="392"/>
                  </a:lnTo>
                  <a:lnTo>
                    <a:pt x="237" y="395"/>
                  </a:lnTo>
                  <a:lnTo>
                    <a:pt x="247" y="397"/>
                  </a:lnTo>
                  <a:lnTo>
                    <a:pt x="258" y="397"/>
                  </a:lnTo>
                  <a:lnTo>
                    <a:pt x="263" y="397"/>
                  </a:lnTo>
                  <a:lnTo>
                    <a:pt x="274" y="397"/>
                  </a:lnTo>
                  <a:lnTo>
                    <a:pt x="274" y="395"/>
                  </a:lnTo>
                  <a:lnTo>
                    <a:pt x="277" y="395"/>
                  </a:lnTo>
                  <a:lnTo>
                    <a:pt x="290" y="386"/>
                  </a:lnTo>
                  <a:lnTo>
                    <a:pt x="314" y="370"/>
                  </a:lnTo>
                  <a:lnTo>
                    <a:pt x="322" y="365"/>
                  </a:lnTo>
                  <a:lnTo>
                    <a:pt x="341" y="346"/>
                  </a:lnTo>
                  <a:lnTo>
                    <a:pt x="349" y="341"/>
                  </a:lnTo>
                  <a:lnTo>
                    <a:pt x="352" y="338"/>
                  </a:lnTo>
                  <a:lnTo>
                    <a:pt x="352" y="352"/>
                  </a:lnTo>
                  <a:lnTo>
                    <a:pt x="349" y="357"/>
                  </a:lnTo>
                  <a:lnTo>
                    <a:pt x="347" y="362"/>
                  </a:lnTo>
                  <a:lnTo>
                    <a:pt x="344" y="368"/>
                  </a:lnTo>
                  <a:lnTo>
                    <a:pt x="341" y="373"/>
                  </a:lnTo>
                  <a:lnTo>
                    <a:pt x="333" y="378"/>
                  </a:lnTo>
                  <a:lnTo>
                    <a:pt x="317" y="392"/>
                  </a:lnTo>
                  <a:lnTo>
                    <a:pt x="304" y="403"/>
                  </a:lnTo>
                  <a:lnTo>
                    <a:pt x="288" y="411"/>
                  </a:lnTo>
                  <a:lnTo>
                    <a:pt x="271" y="419"/>
                  </a:lnTo>
                  <a:lnTo>
                    <a:pt x="258" y="421"/>
                  </a:lnTo>
                  <a:lnTo>
                    <a:pt x="253" y="421"/>
                  </a:lnTo>
                  <a:lnTo>
                    <a:pt x="245" y="421"/>
                  </a:lnTo>
                  <a:lnTo>
                    <a:pt x="245" y="421"/>
                  </a:lnTo>
                  <a:lnTo>
                    <a:pt x="239" y="421"/>
                  </a:lnTo>
                  <a:lnTo>
                    <a:pt x="231" y="419"/>
                  </a:lnTo>
                  <a:lnTo>
                    <a:pt x="218" y="413"/>
                  </a:lnTo>
                  <a:lnTo>
                    <a:pt x="169" y="384"/>
                  </a:lnTo>
                  <a:lnTo>
                    <a:pt x="159" y="376"/>
                  </a:lnTo>
                  <a:lnTo>
                    <a:pt x="156" y="370"/>
                  </a:lnTo>
                  <a:lnTo>
                    <a:pt x="148" y="365"/>
                  </a:lnTo>
                  <a:lnTo>
                    <a:pt x="135" y="346"/>
                  </a:lnTo>
                  <a:lnTo>
                    <a:pt x="124" y="325"/>
                  </a:lnTo>
                  <a:lnTo>
                    <a:pt x="119" y="317"/>
                  </a:lnTo>
                  <a:lnTo>
                    <a:pt x="119" y="317"/>
                  </a:lnTo>
                  <a:close/>
                  <a:moveTo>
                    <a:pt x="255" y="378"/>
                  </a:moveTo>
                  <a:lnTo>
                    <a:pt x="255" y="365"/>
                  </a:lnTo>
                  <a:lnTo>
                    <a:pt x="263" y="365"/>
                  </a:lnTo>
                  <a:lnTo>
                    <a:pt x="263" y="378"/>
                  </a:lnTo>
                  <a:lnTo>
                    <a:pt x="255" y="378"/>
                  </a:lnTo>
                  <a:lnTo>
                    <a:pt x="255" y="378"/>
                  </a:lnTo>
                  <a:close/>
                  <a:moveTo>
                    <a:pt x="290" y="376"/>
                  </a:moveTo>
                  <a:lnTo>
                    <a:pt x="290" y="362"/>
                  </a:lnTo>
                  <a:lnTo>
                    <a:pt x="301" y="362"/>
                  </a:lnTo>
                  <a:lnTo>
                    <a:pt x="301" y="376"/>
                  </a:lnTo>
                  <a:lnTo>
                    <a:pt x="290" y="376"/>
                  </a:lnTo>
                  <a:lnTo>
                    <a:pt x="290" y="376"/>
                  </a:lnTo>
                  <a:close/>
                  <a:moveTo>
                    <a:pt x="215" y="370"/>
                  </a:moveTo>
                  <a:lnTo>
                    <a:pt x="215" y="357"/>
                  </a:lnTo>
                  <a:lnTo>
                    <a:pt x="223" y="357"/>
                  </a:lnTo>
                  <a:lnTo>
                    <a:pt x="223" y="370"/>
                  </a:lnTo>
                  <a:lnTo>
                    <a:pt x="215" y="370"/>
                  </a:lnTo>
                  <a:lnTo>
                    <a:pt x="215" y="370"/>
                  </a:lnTo>
                  <a:close/>
                  <a:moveTo>
                    <a:pt x="266" y="349"/>
                  </a:moveTo>
                  <a:lnTo>
                    <a:pt x="266" y="336"/>
                  </a:lnTo>
                  <a:lnTo>
                    <a:pt x="277" y="336"/>
                  </a:lnTo>
                  <a:lnTo>
                    <a:pt x="277" y="349"/>
                  </a:lnTo>
                  <a:lnTo>
                    <a:pt x="266" y="349"/>
                  </a:lnTo>
                  <a:lnTo>
                    <a:pt x="266" y="349"/>
                  </a:lnTo>
                  <a:close/>
                  <a:moveTo>
                    <a:pt x="237" y="344"/>
                  </a:moveTo>
                  <a:lnTo>
                    <a:pt x="237" y="327"/>
                  </a:lnTo>
                  <a:lnTo>
                    <a:pt x="245" y="327"/>
                  </a:lnTo>
                  <a:lnTo>
                    <a:pt x="245" y="344"/>
                  </a:lnTo>
                  <a:lnTo>
                    <a:pt x="237" y="344"/>
                  </a:lnTo>
                  <a:lnTo>
                    <a:pt x="237" y="344"/>
                  </a:lnTo>
                  <a:close/>
                  <a:moveTo>
                    <a:pt x="298" y="344"/>
                  </a:moveTo>
                  <a:lnTo>
                    <a:pt x="298" y="327"/>
                  </a:lnTo>
                  <a:lnTo>
                    <a:pt x="309" y="327"/>
                  </a:lnTo>
                  <a:lnTo>
                    <a:pt x="309" y="344"/>
                  </a:lnTo>
                  <a:lnTo>
                    <a:pt x="298" y="344"/>
                  </a:lnTo>
                  <a:lnTo>
                    <a:pt x="298" y="344"/>
                  </a:lnTo>
                  <a:close/>
                  <a:moveTo>
                    <a:pt x="196" y="330"/>
                  </a:moveTo>
                  <a:lnTo>
                    <a:pt x="196" y="317"/>
                  </a:lnTo>
                  <a:lnTo>
                    <a:pt x="204" y="317"/>
                  </a:lnTo>
                  <a:lnTo>
                    <a:pt x="204" y="330"/>
                  </a:lnTo>
                  <a:lnTo>
                    <a:pt x="196" y="330"/>
                  </a:lnTo>
                  <a:lnTo>
                    <a:pt x="196" y="330"/>
                  </a:lnTo>
                  <a:close/>
                  <a:moveTo>
                    <a:pt x="325" y="330"/>
                  </a:moveTo>
                  <a:lnTo>
                    <a:pt x="325" y="317"/>
                  </a:lnTo>
                  <a:lnTo>
                    <a:pt x="336" y="317"/>
                  </a:lnTo>
                  <a:lnTo>
                    <a:pt x="336" y="330"/>
                  </a:lnTo>
                  <a:lnTo>
                    <a:pt x="325" y="330"/>
                  </a:lnTo>
                  <a:lnTo>
                    <a:pt x="325" y="330"/>
                  </a:lnTo>
                  <a:close/>
                  <a:moveTo>
                    <a:pt x="161" y="319"/>
                  </a:moveTo>
                  <a:lnTo>
                    <a:pt x="161" y="303"/>
                  </a:lnTo>
                  <a:lnTo>
                    <a:pt x="172" y="303"/>
                  </a:lnTo>
                  <a:lnTo>
                    <a:pt x="172" y="319"/>
                  </a:lnTo>
                  <a:lnTo>
                    <a:pt x="161" y="319"/>
                  </a:lnTo>
                  <a:lnTo>
                    <a:pt x="161" y="319"/>
                  </a:lnTo>
                  <a:close/>
                  <a:moveTo>
                    <a:pt x="355" y="309"/>
                  </a:moveTo>
                  <a:lnTo>
                    <a:pt x="355" y="298"/>
                  </a:lnTo>
                  <a:lnTo>
                    <a:pt x="365" y="298"/>
                  </a:lnTo>
                  <a:lnTo>
                    <a:pt x="365" y="309"/>
                  </a:lnTo>
                  <a:lnTo>
                    <a:pt x="355" y="309"/>
                  </a:lnTo>
                  <a:lnTo>
                    <a:pt x="355" y="309"/>
                  </a:lnTo>
                  <a:close/>
                  <a:moveTo>
                    <a:pt x="263" y="285"/>
                  </a:moveTo>
                  <a:lnTo>
                    <a:pt x="263" y="282"/>
                  </a:lnTo>
                  <a:lnTo>
                    <a:pt x="263" y="279"/>
                  </a:lnTo>
                  <a:lnTo>
                    <a:pt x="261" y="277"/>
                  </a:lnTo>
                  <a:lnTo>
                    <a:pt x="261" y="277"/>
                  </a:lnTo>
                  <a:lnTo>
                    <a:pt x="261" y="277"/>
                  </a:lnTo>
                  <a:lnTo>
                    <a:pt x="261" y="277"/>
                  </a:lnTo>
                  <a:lnTo>
                    <a:pt x="261" y="277"/>
                  </a:lnTo>
                  <a:lnTo>
                    <a:pt x="258" y="277"/>
                  </a:lnTo>
                  <a:lnTo>
                    <a:pt x="258" y="277"/>
                  </a:lnTo>
                  <a:lnTo>
                    <a:pt x="258" y="274"/>
                  </a:lnTo>
                  <a:lnTo>
                    <a:pt x="258" y="274"/>
                  </a:lnTo>
                  <a:lnTo>
                    <a:pt x="258" y="274"/>
                  </a:lnTo>
                  <a:lnTo>
                    <a:pt x="258" y="274"/>
                  </a:lnTo>
                  <a:lnTo>
                    <a:pt x="255" y="274"/>
                  </a:lnTo>
                  <a:lnTo>
                    <a:pt x="255" y="277"/>
                  </a:lnTo>
                  <a:lnTo>
                    <a:pt x="255" y="277"/>
                  </a:lnTo>
                  <a:lnTo>
                    <a:pt x="255" y="277"/>
                  </a:lnTo>
                  <a:lnTo>
                    <a:pt x="253" y="277"/>
                  </a:lnTo>
                  <a:lnTo>
                    <a:pt x="247" y="282"/>
                  </a:lnTo>
                  <a:lnTo>
                    <a:pt x="245" y="282"/>
                  </a:lnTo>
                  <a:lnTo>
                    <a:pt x="245" y="282"/>
                  </a:lnTo>
                  <a:lnTo>
                    <a:pt x="245" y="285"/>
                  </a:lnTo>
                  <a:lnTo>
                    <a:pt x="229" y="282"/>
                  </a:lnTo>
                  <a:lnTo>
                    <a:pt x="229" y="277"/>
                  </a:lnTo>
                  <a:lnTo>
                    <a:pt x="231" y="266"/>
                  </a:lnTo>
                  <a:lnTo>
                    <a:pt x="234" y="244"/>
                  </a:lnTo>
                  <a:lnTo>
                    <a:pt x="242" y="226"/>
                  </a:lnTo>
                  <a:lnTo>
                    <a:pt x="245" y="215"/>
                  </a:lnTo>
                  <a:lnTo>
                    <a:pt x="247" y="210"/>
                  </a:lnTo>
                  <a:lnTo>
                    <a:pt x="253" y="204"/>
                  </a:lnTo>
                  <a:lnTo>
                    <a:pt x="261" y="210"/>
                  </a:lnTo>
                  <a:lnTo>
                    <a:pt x="288" y="282"/>
                  </a:lnTo>
                  <a:lnTo>
                    <a:pt x="263" y="285"/>
                  </a:lnTo>
                  <a:lnTo>
                    <a:pt x="263" y="285"/>
                  </a:lnTo>
                  <a:close/>
                  <a:moveTo>
                    <a:pt x="239" y="172"/>
                  </a:moveTo>
                  <a:lnTo>
                    <a:pt x="239" y="183"/>
                  </a:lnTo>
                  <a:lnTo>
                    <a:pt x="234" y="210"/>
                  </a:lnTo>
                  <a:lnTo>
                    <a:pt x="231" y="218"/>
                  </a:lnTo>
                  <a:lnTo>
                    <a:pt x="231" y="220"/>
                  </a:lnTo>
                  <a:lnTo>
                    <a:pt x="231" y="220"/>
                  </a:lnTo>
                  <a:lnTo>
                    <a:pt x="231" y="223"/>
                  </a:lnTo>
                  <a:lnTo>
                    <a:pt x="229" y="223"/>
                  </a:lnTo>
                  <a:lnTo>
                    <a:pt x="229" y="223"/>
                  </a:lnTo>
                  <a:lnTo>
                    <a:pt x="229" y="223"/>
                  </a:lnTo>
                  <a:lnTo>
                    <a:pt x="226" y="226"/>
                  </a:lnTo>
                  <a:lnTo>
                    <a:pt x="223" y="226"/>
                  </a:lnTo>
                  <a:lnTo>
                    <a:pt x="218" y="228"/>
                  </a:lnTo>
                  <a:lnTo>
                    <a:pt x="207" y="234"/>
                  </a:lnTo>
                  <a:lnTo>
                    <a:pt x="196" y="234"/>
                  </a:lnTo>
                  <a:lnTo>
                    <a:pt x="188" y="236"/>
                  </a:lnTo>
                  <a:lnTo>
                    <a:pt x="188" y="236"/>
                  </a:lnTo>
                  <a:lnTo>
                    <a:pt x="175" y="231"/>
                  </a:lnTo>
                  <a:lnTo>
                    <a:pt x="167" y="212"/>
                  </a:lnTo>
                  <a:lnTo>
                    <a:pt x="167" y="204"/>
                  </a:lnTo>
                  <a:lnTo>
                    <a:pt x="164" y="201"/>
                  </a:lnTo>
                  <a:lnTo>
                    <a:pt x="167" y="196"/>
                  </a:lnTo>
                  <a:lnTo>
                    <a:pt x="167" y="193"/>
                  </a:lnTo>
                  <a:lnTo>
                    <a:pt x="167" y="191"/>
                  </a:lnTo>
                  <a:lnTo>
                    <a:pt x="167" y="188"/>
                  </a:lnTo>
                  <a:lnTo>
                    <a:pt x="169" y="185"/>
                  </a:lnTo>
                  <a:lnTo>
                    <a:pt x="169" y="185"/>
                  </a:lnTo>
                  <a:lnTo>
                    <a:pt x="172" y="183"/>
                  </a:lnTo>
                  <a:lnTo>
                    <a:pt x="175" y="180"/>
                  </a:lnTo>
                  <a:lnTo>
                    <a:pt x="178" y="180"/>
                  </a:lnTo>
                  <a:lnTo>
                    <a:pt x="180" y="177"/>
                  </a:lnTo>
                  <a:lnTo>
                    <a:pt x="183" y="177"/>
                  </a:lnTo>
                  <a:lnTo>
                    <a:pt x="188" y="175"/>
                  </a:lnTo>
                  <a:lnTo>
                    <a:pt x="204" y="175"/>
                  </a:lnTo>
                  <a:lnTo>
                    <a:pt x="239" y="172"/>
                  </a:lnTo>
                  <a:lnTo>
                    <a:pt x="239" y="172"/>
                  </a:lnTo>
                  <a:close/>
                  <a:moveTo>
                    <a:pt x="279" y="172"/>
                  </a:moveTo>
                  <a:lnTo>
                    <a:pt x="279" y="172"/>
                  </a:lnTo>
                  <a:lnTo>
                    <a:pt x="322" y="175"/>
                  </a:lnTo>
                  <a:lnTo>
                    <a:pt x="330" y="175"/>
                  </a:lnTo>
                  <a:lnTo>
                    <a:pt x="333" y="175"/>
                  </a:lnTo>
                  <a:lnTo>
                    <a:pt x="338" y="177"/>
                  </a:lnTo>
                  <a:lnTo>
                    <a:pt x="341" y="177"/>
                  </a:lnTo>
                  <a:lnTo>
                    <a:pt x="344" y="180"/>
                  </a:lnTo>
                  <a:lnTo>
                    <a:pt x="347" y="183"/>
                  </a:lnTo>
                  <a:lnTo>
                    <a:pt x="347" y="183"/>
                  </a:lnTo>
                  <a:lnTo>
                    <a:pt x="349" y="185"/>
                  </a:lnTo>
                  <a:lnTo>
                    <a:pt x="352" y="188"/>
                  </a:lnTo>
                  <a:lnTo>
                    <a:pt x="352" y="191"/>
                  </a:lnTo>
                  <a:lnTo>
                    <a:pt x="352" y="191"/>
                  </a:lnTo>
                  <a:lnTo>
                    <a:pt x="352" y="193"/>
                  </a:lnTo>
                  <a:lnTo>
                    <a:pt x="352" y="201"/>
                  </a:lnTo>
                  <a:lnTo>
                    <a:pt x="352" y="204"/>
                  </a:lnTo>
                  <a:lnTo>
                    <a:pt x="352" y="212"/>
                  </a:lnTo>
                  <a:lnTo>
                    <a:pt x="344" y="231"/>
                  </a:lnTo>
                  <a:lnTo>
                    <a:pt x="333" y="236"/>
                  </a:lnTo>
                  <a:lnTo>
                    <a:pt x="325" y="234"/>
                  </a:lnTo>
                  <a:lnTo>
                    <a:pt x="309" y="231"/>
                  </a:lnTo>
                  <a:lnTo>
                    <a:pt x="301" y="228"/>
                  </a:lnTo>
                  <a:lnTo>
                    <a:pt x="296" y="226"/>
                  </a:lnTo>
                  <a:lnTo>
                    <a:pt x="293" y="226"/>
                  </a:lnTo>
                  <a:lnTo>
                    <a:pt x="290" y="223"/>
                  </a:lnTo>
                  <a:lnTo>
                    <a:pt x="290" y="223"/>
                  </a:lnTo>
                  <a:lnTo>
                    <a:pt x="290" y="223"/>
                  </a:lnTo>
                  <a:lnTo>
                    <a:pt x="290" y="223"/>
                  </a:lnTo>
                  <a:lnTo>
                    <a:pt x="290" y="223"/>
                  </a:lnTo>
                  <a:lnTo>
                    <a:pt x="288" y="220"/>
                  </a:lnTo>
                  <a:lnTo>
                    <a:pt x="288" y="220"/>
                  </a:lnTo>
                  <a:lnTo>
                    <a:pt x="288" y="218"/>
                  </a:lnTo>
                  <a:lnTo>
                    <a:pt x="285" y="210"/>
                  </a:lnTo>
                  <a:lnTo>
                    <a:pt x="279" y="183"/>
                  </a:lnTo>
                  <a:lnTo>
                    <a:pt x="279" y="1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70" name="Freeform 54"/>
            <p:cNvSpPr>
              <a:spLocks noEditPoints="1"/>
            </p:cNvSpPr>
            <p:nvPr/>
          </p:nvSpPr>
          <p:spPr bwMode="auto">
            <a:xfrm>
              <a:off x="9229726" y="2794000"/>
              <a:ext cx="2035175" cy="1814513"/>
            </a:xfrm>
            <a:custGeom>
              <a:avLst/>
              <a:gdLst>
                <a:gd name="T0" fmla="*/ 182 w 1282"/>
                <a:gd name="T1" fmla="*/ 998 h 1143"/>
                <a:gd name="T2" fmla="*/ 652 w 1282"/>
                <a:gd name="T3" fmla="*/ 193 h 1143"/>
                <a:gd name="T4" fmla="*/ 1116 w 1282"/>
                <a:gd name="T5" fmla="*/ 998 h 1143"/>
                <a:gd name="T6" fmla="*/ 182 w 1282"/>
                <a:gd name="T7" fmla="*/ 998 h 1143"/>
                <a:gd name="T8" fmla="*/ 182 w 1282"/>
                <a:gd name="T9" fmla="*/ 998 h 1143"/>
                <a:gd name="T10" fmla="*/ 182 w 1282"/>
                <a:gd name="T11" fmla="*/ 998 h 1143"/>
                <a:gd name="T12" fmla="*/ 83 w 1282"/>
                <a:gd name="T13" fmla="*/ 1143 h 1143"/>
                <a:gd name="T14" fmla="*/ 1202 w 1282"/>
                <a:gd name="T15" fmla="*/ 1143 h 1143"/>
                <a:gd name="T16" fmla="*/ 1210 w 1282"/>
                <a:gd name="T17" fmla="*/ 1143 h 1143"/>
                <a:gd name="T18" fmla="*/ 1218 w 1282"/>
                <a:gd name="T19" fmla="*/ 1143 h 1143"/>
                <a:gd name="T20" fmla="*/ 1226 w 1282"/>
                <a:gd name="T21" fmla="*/ 1140 h 1143"/>
                <a:gd name="T22" fmla="*/ 1234 w 1282"/>
                <a:gd name="T23" fmla="*/ 1137 h 1143"/>
                <a:gd name="T24" fmla="*/ 1242 w 1282"/>
                <a:gd name="T25" fmla="*/ 1134 h 1143"/>
                <a:gd name="T26" fmla="*/ 1247 w 1282"/>
                <a:gd name="T27" fmla="*/ 1129 h 1143"/>
                <a:gd name="T28" fmla="*/ 1253 w 1282"/>
                <a:gd name="T29" fmla="*/ 1126 h 1143"/>
                <a:gd name="T30" fmla="*/ 1258 w 1282"/>
                <a:gd name="T31" fmla="*/ 1121 h 1143"/>
                <a:gd name="T32" fmla="*/ 1263 w 1282"/>
                <a:gd name="T33" fmla="*/ 1118 h 1143"/>
                <a:gd name="T34" fmla="*/ 1266 w 1282"/>
                <a:gd name="T35" fmla="*/ 1113 h 1143"/>
                <a:gd name="T36" fmla="*/ 1274 w 1282"/>
                <a:gd name="T37" fmla="*/ 1097 h 1143"/>
                <a:gd name="T38" fmla="*/ 1277 w 1282"/>
                <a:gd name="T39" fmla="*/ 1089 h 1143"/>
                <a:gd name="T40" fmla="*/ 1279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7 w 1282"/>
                <a:gd name="T51" fmla="*/ 1038 h 1143"/>
                <a:gd name="T52" fmla="*/ 1269 w 1282"/>
                <a:gd name="T53" fmla="*/ 1019 h 1143"/>
                <a:gd name="T54" fmla="*/ 1247 w 1282"/>
                <a:gd name="T55" fmla="*/ 979 h 1143"/>
                <a:gd name="T56" fmla="*/ 713 w 1282"/>
                <a:gd name="T57" fmla="*/ 41 h 1143"/>
                <a:gd name="T58" fmla="*/ 700 w 1282"/>
                <a:gd name="T59" fmla="*/ 24 h 1143"/>
                <a:gd name="T60" fmla="*/ 695 w 1282"/>
                <a:gd name="T61" fmla="*/ 16 h 1143"/>
                <a:gd name="T62" fmla="*/ 687 w 1282"/>
                <a:gd name="T63" fmla="*/ 11 h 1143"/>
                <a:gd name="T64" fmla="*/ 681 w 1282"/>
                <a:gd name="T65" fmla="*/ 8 h 1143"/>
                <a:gd name="T66" fmla="*/ 676 w 1282"/>
                <a:gd name="T67" fmla="*/ 6 h 1143"/>
                <a:gd name="T68" fmla="*/ 670 w 1282"/>
                <a:gd name="T69" fmla="*/ 3 h 1143"/>
                <a:gd name="T70" fmla="*/ 665 w 1282"/>
                <a:gd name="T71" fmla="*/ 3 h 1143"/>
                <a:gd name="T72" fmla="*/ 657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7 w 1282"/>
                <a:gd name="T87" fmla="*/ 16 h 1143"/>
                <a:gd name="T88" fmla="*/ 611 w 1282"/>
                <a:gd name="T89" fmla="*/ 22 h 1143"/>
                <a:gd name="T90" fmla="*/ 5 w 1282"/>
                <a:gd name="T91" fmla="*/ 1035 h 1143"/>
                <a:gd name="T92" fmla="*/ 0 w 1282"/>
                <a:gd name="T93" fmla="*/ 1062 h 1143"/>
                <a:gd name="T94" fmla="*/ 0 w 1282"/>
                <a:gd name="T95" fmla="*/ 1075 h 1143"/>
                <a:gd name="T96" fmla="*/ 3 w 1282"/>
                <a:gd name="T97" fmla="*/ 1084 h 1143"/>
                <a:gd name="T98" fmla="*/ 5 w 1282"/>
                <a:gd name="T99" fmla="*/ 1092 h 1143"/>
                <a:gd name="T100" fmla="*/ 8 w 1282"/>
                <a:gd name="T101" fmla="*/ 1100 h 1143"/>
                <a:gd name="T102" fmla="*/ 13 w 1282"/>
                <a:gd name="T103" fmla="*/ 1105 h 1143"/>
                <a:gd name="T104" fmla="*/ 16 w 1282"/>
                <a:gd name="T105" fmla="*/ 1110 h 1143"/>
                <a:gd name="T106" fmla="*/ 21 w 1282"/>
                <a:gd name="T107" fmla="*/ 1113 h 1143"/>
                <a:gd name="T108" fmla="*/ 24 w 1282"/>
                <a:gd name="T109" fmla="*/ 1118 h 1143"/>
                <a:gd name="T110" fmla="*/ 29 w 1282"/>
                <a:gd name="T111" fmla="*/ 1124 h 1143"/>
                <a:gd name="T112" fmla="*/ 37 w 1282"/>
                <a:gd name="T113" fmla="*/ 1126 h 1143"/>
                <a:gd name="T114" fmla="*/ 45 w 1282"/>
                <a:gd name="T115" fmla="*/ 1132 h 1143"/>
                <a:gd name="T116" fmla="*/ 56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2" y="998"/>
                  </a:moveTo>
                  <a:lnTo>
                    <a:pt x="652" y="193"/>
                  </a:lnTo>
                  <a:lnTo>
                    <a:pt x="1116" y="998"/>
                  </a:lnTo>
                  <a:lnTo>
                    <a:pt x="182" y="998"/>
                  </a:lnTo>
                  <a:lnTo>
                    <a:pt x="182" y="998"/>
                  </a:lnTo>
                  <a:lnTo>
                    <a:pt x="182" y="998"/>
                  </a:lnTo>
                  <a:close/>
                  <a:moveTo>
                    <a:pt x="83" y="1143"/>
                  </a:moveTo>
                  <a:lnTo>
                    <a:pt x="1202" y="1143"/>
                  </a:lnTo>
                  <a:lnTo>
                    <a:pt x="1210" y="1143"/>
                  </a:lnTo>
                  <a:lnTo>
                    <a:pt x="1218"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79" y="1081"/>
                  </a:lnTo>
                  <a:lnTo>
                    <a:pt x="1282" y="1073"/>
                  </a:lnTo>
                  <a:lnTo>
                    <a:pt x="1282" y="1065"/>
                  </a:lnTo>
                  <a:lnTo>
                    <a:pt x="1282" y="1054"/>
                  </a:lnTo>
                  <a:lnTo>
                    <a:pt x="1279" y="1046"/>
                  </a:lnTo>
                  <a:lnTo>
                    <a:pt x="1277" y="1038"/>
                  </a:lnTo>
                  <a:lnTo>
                    <a:pt x="1269" y="1019"/>
                  </a:lnTo>
                  <a:lnTo>
                    <a:pt x="1247" y="979"/>
                  </a:lnTo>
                  <a:lnTo>
                    <a:pt x="713" y="41"/>
                  </a:lnTo>
                  <a:lnTo>
                    <a:pt x="700" y="24"/>
                  </a:lnTo>
                  <a:lnTo>
                    <a:pt x="695" y="16"/>
                  </a:lnTo>
                  <a:lnTo>
                    <a:pt x="687" y="11"/>
                  </a:lnTo>
                  <a:lnTo>
                    <a:pt x="681" y="8"/>
                  </a:lnTo>
                  <a:lnTo>
                    <a:pt x="676" y="6"/>
                  </a:lnTo>
                  <a:lnTo>
                    <a:pt x="670" y="3"/>
                  </a:lnTo>
                  <a:lnTo>
                    <a:pt x="665" y="3"/>
                  </a:lnTo>
                  <a:lnTo>
                    <a:pt x="657" y="0"/>
                  </a:lnTo>
                  <a:lnTo>
                    <a:pt x="657" y="0"/>
                  </a:lnTo>
                  <a:lnTo>
                    <a:pt x="654" y="0"/>
                  </a:lnTo>
                  <a:lnTo>
                    <a:pt x="649" y="0"/>
                  </a:lnTo>
                  <a:lnTo>
                    <a:pt x="641" y="3"/>
                  </a:lnTo>
                  <a:lnTo>
                    <a:pt x="633" y="6"/>
                  </a:lnTo>
                  <a:lnTo>
                    <a:pt x="625" y="11"/>
                  </a:lnTo>
                  <a:lnTo>
                    <a:pt x="617" y="16"/>
                  </a:lnTo>
                  <a:lnTo>
                    <a:pt x="611" y="22"/>
                  </a:lnTo>
                  <a:lnTo>
                    <a:pt x="5" y="1035"/>
                  </a:lnTo>
                  <a:lnTo>
                    <a:pt x="0" y="1062"/>
                  </a:lnTo>
                  <a:lnTo>
                    <a:pt x="0" y="1075"/>
                  </a:lnTo>
                  <a:lnTo>
                    <a:pt x="3" y="1084"/>
                  </a:lnTo>
                  <a:lnTo>
                    <a:pt x="5" y="1092"/>
                  </a:lnTo>
                  <a:lnTo>
                    <a:pt x="8" y="1100"/>
                  </a:lnTo>
                  <a:lnTo>
                    <a:pt x="13" y="1105"/>
                  </a:lnTo>
                  <a:lnTo>
                    <a:pt x="16" y="1110"/>
                  </a:lnTo>
                  <a:lnTo>
                    <a:pt x="21" y="1113"/>
                  </a:lnTo>
                  <a:lnTo>
                    <a:pt x="24" y="1118"/>
                  </a:lnTo>
                  <a:lnTo>
                    <a:pt x="29" y="1124"/>
                  </a:lnTo>
                  <a:lnTo>
                    <a:pt x="37" y="1126"/>
                  </a:lnTo>
                  <a:lnTo>
                    <a:pt x="45" y="1132"/>
                  </a:lnTo>
                  <a:lnTo>
                    <a:pt x="56"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71" name="Freeform 56"/>
            <p:cNvSpPr>
              <a:spLocks noEditPoints="1"/>
            </p:cNvSpPr>
            <p:nvPr/>
          </p:nvSpPr>
          <p:spPr bwMode="auto">
            <a:xfrm>
              <a:off x="9850438" y="3594100"/>
              <a:ext cx="835025" cy="754063"/>
            </a:xfrm>
            <a:custGeom>
              <a:avLst/>
              <a:gdLst>
                <a:gd name="T0" fmla="*/ 521 w 526"/>
                <a:gd name="T1" fmla="*/ 419 h 475"/>
                <a:gd name="T2" fmla="*/ 524 w 526"/>
                <a:gd name="T3" fmla="*/ 395 h 475"/>
                <a:gd name="T4" fmla="*/ 424 w 526"/>
                <a:gd name="T5" fmla="*/ 386 h 475"/>
                <a:gd name="T6" fmla="*/ 448 w 526"/>
                <a:gd name="T7" fmla="*/ 325 h 475"/>
                <a:gd name="T8" fmla="*/ 491 w 526"/>
                <a:gd name="T9" fmla="*/ 327 h 475"/>
                <a:gd name="T10" fmla="*/ 518 w 526"/>
                <a:gd name="T11" fmla="*/ 271 h 475"/>
                <a:gd name="T12" fmla="*/ 507 w 526"/>
                <a:gd name="T13" fmla="*/ 244 h 475"/>
                <a:gd name="T14" fmla="*/ 398 w 526"/>
                <a:gd name="T15" fmla="*/ 242 h 475"/>
                <a:gd name="T16" fmla="*/ 395 w 526"/>
                <a:gd name="T17" fmla="*/ 199 h 475"/>
                <a:gd name="T18" fmla="*/ 419 w 526"/>
                <a:gd name="T19" fmla="*/ 108 h 475"/>
                <a:gd name="T20" fmla="*/ 247 w 526"/>
                <a:gd name="T21" fmla="*/ 0 h 475"/>
                <a:gd name="T22" fmla="*/ 92 w 526"/>
                <a:gd name="T23" fmla="*/ 105 h 475"/>
                <a:gd name="T24" fmla="*/ 108 w 526"/>
                <a:gd name="T25" fmla="*/ 172 h 475"/>
                <a:gd name="T26" fmla="*/ 145 w 526"/>
                <a:gd name="T27" fmla="*/ 73 h 475"/>
                <a:gd name="T28" fmla="*/ 317 w 526"/>
                <a:gd name="T29" fmla="*/ 38 h 475"/>
                <a:gd name="T30" fmla="*/ 392 w 526"/>
                <a:gd name="T31" fmla="*/ 140 h 475"/>
                <a:gd name="T32" fmla="*/ 363 w 526"/>
                <a:gd name="T33" fmla="*/ 113 h 475"/>
                <a:gd name="T34" fmla="*/ 352 w 526"/>
                <a:gd name="T35" fmla="*/ 153 h 475"/>
                <a:gd name="T36" fmla="*/ 373 w 526"/>
                <a:gd name="T37" fmla="*/ 260 h 475"/>
                <a:gd name="T38" fmla="*/ 290 w 526"/>
                <a:gd name="T39" fmla="*/ 309 h 475"/>
                <a:gd name="T40" fmla="*/ 140 w 526"/>
                <a:gd name="T41" fmla="*/ 266 h 475"/>
                <a:gd name="T42" fmla="*/ 137 w 526"/>
                <a:gd name="T43" fmla="*/ 226 h 475"/>
                <a:gd name="T44" fmla="*/ 148 w 526"/>
                <a:gd name="T45" fmla="*/ 116 h 475"/>
                <a:gd name="T46" fmla="*/ 132 w 526"/>
                <a:gd name="T47" fmla="*/ 177 h 475"/>
                <a:gd name="T48" fmla="*/ 97 w 526"/>
                <a:gd name="T49" fmla="*/ 252 h 475"/>
                <a:gd name="T50" fmla="*/ 121 w 526"/>
                <a:gd name="T51" fmla="*/ 285 h 475"/>
                <a:gd name="T52" fmla="*/ 19 w 526"/>
                <a:gd name="T53" fmla="*/ 220 h 475"/>
                <a:gd name="T54" fmla="*/ 11 w 526"/>
                <a:gd name="T55" fmla="*/ 223 h 475"/>
                <a:gd name="T56" fmla="*/ 14 w 526"/>
                <a:gd name="T57" fmla="*/ 260 h 475"/>
                <a:gd name="T58" fmla="*/ 113 w 526"/>
                <a:gd name="T59" fmla="*/ 336 h 475"/>
                <a:gd name="T60" fmla="*/ 124 w 526"/>
                <a:gd name="T61" fmla="*/ 349 h 475"/>
                <a:gd name="T62" fmla="*/ 57 w 526"/>
                <a:gd name="T63" fmla="*/ 386 h 475"/>
                <a:gd name="T64" fmla="*/ 22 w 526"/>
                <a:gd name="T65" fmla="*/ 376 h 475"/>
                <a:gd name="T66" fmla="*/ 3 w 526"/>
                <a:gd name="T67" fmla="*/ 392 h 475"/>
                <a:gd name="T68" fmla="*/ 25 w 526"/>
                <a:gd name="T69" fmla="*/ 451 h 475"/>
                <a:gd name="T70" fmla="*/ 46 w 526"/>
                <a:gd name="T71" fmla="*/ 456 h 475"/>
                <a:gd name="T72" fmla="*/ 116 w 526"/>
                <a:gd name="T73" fmla="*/ 397 h 475"/>
                <a:gd name="T74" fmla="*/ 239 w 526"/>
                <a:gd name="T75" fmla="*/ 435 h 475"/>
                <a:gd name="T76" fmla="*/ 336 w 526"/>
                <a:gd name="T77" fmla="*/ 408 h 475"/>
                <a:gd name="T78" fmla="*/ 443 w 526"/>
                <a:gd name="T79" fmla="*/ 459 h 475"/>
                <a:gd name="T80" fmla="*/ 199 w 526"/>
                <a:gd name="T81" fmla="*/ 376 h 475"/>
                <a:gd name="T82" fmla="*/ 290 w 526"/>
                <a:gd name="T83" fmla="*/ 386 h 475"/>
                <a:gd name="T84" fmla="*/ 341 w 526"/>
                <a:gd name="T85" fmla="*/ 373 h 475"/>
                <a:gd name="T86" fmla="*/ 239 w 526"/>
                <a:gd name="T87" fmla="*/ 421 h 475"/>
                <a:gd name="T88" fmla="*/ 119 w 526"/>
                <a:gd name="T89" fmla="*/ 317 h 475"/>
                <a:gd name="T90" fmla="*/ 301 w 526"/>
                <a:gd name="T91" fmla="*/ 376 h 475"/>
                <a:gd name="T92" fmla="*/ 266 w 526"/>
                <a:gd name="T93" fmla="*/ 336 h 475"/>
                <a:gd name="T94" fmla="*/ 237 w 526"/>
                <a:gd name="T95" fmla="*/ 344 h 475"/>
                <a:gd name="T96" fmla="*/ 204 w 526"/>
                <a:gd name="T97" fmla="*/ 330 h 475"/>
                <a:gd name="T98" fmla="*/ 161 w 526"/>
                <a:gd name="T99" fmla="*/ 303 h 475"/>
                <a:gd name="T100" fmla="*/ 355 w 526"/>
                <a:gd name="T101" fmla="*/ 309 h 475"/>
                <a:gd name="T102" fmla="*/ 258 w 526"/>
                <a:gd name="T103" fmla="*/ 277 h 475"/>
                <a:gd name="T104" fmla="*/ 247 w 526"/>
                <a:gd name="T105" fmla="*/ 282 h 475"/>
                <a:gd name="T106" fmla="*/ 247 w 526"/>
                <a:gd name="T107" fmla="*/ 210 h 475"/>
                <a:gd name="T108" fmla="*/ 231 w 526"/>
                <a:gd name="T109" fmla="*/ 220 h 475"/>
                <a:gd name="T110" fmla="*/ 196 w 526"/>
                <a:gd name="T111" fmla="*/ 234 h 475"/>
                <a:gd name="T112" fmla="*/ 167 w 526"/>
                <a:gd name="T113" fmla="*/ 188 h 475"/>
                <a:gd name="T114" fmla="*/ 239 w 526"/>
                <a:gd name="T115" fmla="*/ 172 h 475"/>
                <a:gd name="T116" fmla="*/ 347 w 526"/>
                <a:gd name="T117" fmla="*/ 183 h 475"/>
                <a:gd name="T118" fmla="*/ 344 w 526"/>
                <a:gd name="T119" fmla="*/ 231 h 475"/>
                <a:gd name="T120" fmla="*/ 290 w 526"/>
                <a:gd name="T121" fmla="*/ 223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26" h="475">
                  <a:moveTo>
                    <a:pt x="470" y="475"/>
                  </a:moveTo>
                  <a:lnTo>
                    <a:pt x="491" y="440"/>
                  </a:lnTo>
                  <a:lnTo>
                    <a:pt x="494" y="437"/>
                  </a:lnTo>
                  <a:lnTo>
                    <a:pt x="494" y="435"/>
                  </a:lnTo>
                  <a:lnTo>
                    <a:pt x="499" y="432"/>
                  </a:lnTo>
                  <a:lnTo>
                    <a:pt x="510" y="427"/>
                  </a:lnTo>
                  <a:lnTo>
                    <a:pt x="513" y="424"/>
                  </a:lnTo>
                  <a:lnTo>
                    <a:pt x="516" y="421"/>
                  </a:lnTo>
                  <a:lnTo>
                    <a:pt x="518" y="421"/>
                  </a:lnTo>
                  <a:lnTo>
                    <a:pt x="521" y="419"/>
                  </a:lnTo>
                  <a:lnTo>
                    <a:pt x="521" y="416"/>
                  </a:lnTo>
                  <a:lnTo>
                    <a:pt x="524" y="411"/>
                  </a:lnTo>
                  <a:lnTo>
                    <a:pt x="526" y="403"/>
                  </a:lnTo>
                  <a:lnTo>
                    <a:pt x="526" y="403"/>
                  </a:lnTo>
                  <a:lnTo>
                    <a:pt x="526" y="400"/>
                  </a:lnTo>
                  <a:lnTo>
                    <a:pt x="526" y="400"/>
                  </a:lnTo>
                  <a:lnTo>
                    <a:pt x="526" y="397"/>
                  </a:lnTo>
                  <a:lnTo>
                    <a:pt x="526" y="397"/>
                  </a:lnTo>
                  <a:lnTo>
                    <a:pt x="526" y="397"/>
                  </a:lnTo>
                  <a:lnTo>
                    <a:pt x="524" y="395"/>
                  </a:lnTo>
                  <a:lnTo>
                    <a:pt x="524" y="395"/>
                  </a:lnTo>
                  <a:lnTo>
                    <a:pt x="521" y="392"/>
                  </a:lnTo>
                  <a:lnTo>
                    <a:pt x="518" y="392"/>
                  </a:lnTo>
                  <a:lnTo>
                    <a:pt x="518" y="389"/>
                  </a:lnTo>
                  <a:lnTo>
                    <a:pt x="513" y="389"/>
                  </a:lnTo>
                  <a:lnTo>
                    <a:pt x="507" y="386"/>
                  </a:lnTo>
                  <a:lnTo>
                    <a:pt x="494" y="384"/>
                  </a:lnTo>
                  <a:lnTo>
                    <a:pt x="448" y="389"/>
                  </a:lnTo>
                  <a:lnTo>
                    <a:pt x="438" y="389"/>
                  </a:lnTo>
                  <a:lnTo>
                    <a:pt x="424" y="386"/>
                  </a:lnTo>
                  <a:lnTo>
                    <a:pt x="416" y="384"/>
                  </a:lnTo>
                  <a:lnTo>
                    <a:pt x="395" y="376"/>
                  </a:lnTo>
                  <a:lnTo>
                    <a:pt x="355" y="357"/>
                  </a:lnTo>
                  <a:lnTo>
                    <a:pt x="389" y="336"/>
                  </a:lnTo>
                  <a:lnTo>
                    <a:pt x="395" y="333"/>
                  </a:lnTo>
                  <a:lnTo>
                    <a:pt x="408" y="330"/>
                  </a:lnTo>
                  <a:lnTo>
                    <a:pt x="419" y="327"/>
                  </a:lnTo>
                  <a:lnTo>
                    <a:pt x="443" y="325"/>
                  </a:lnTo>
                  <a:lnTo>
                    <a:pt x="446" y="325"/>
                  </a:lnTo>
                  <a:lnTo>
                    <a:pt x="448" y="325"/>
                  </a:lnTo>
                  <a:lnTo>
                    <a:pt x="454" y="325"/>
                  </a:lnTo>
                  <a:lnTo>
                    <a:pt x="470" y="330"/>
                  </a:lnTo>
                  <a:lnTo>
                    <a:pt x="475" y="330"/>
                  </a:lnTo>
                  <a:lnTo>
                    <a:pt x="478" y="330"/>
                  </a:lnTo>
                  <a:lnTo>
                    <a:pt x="481" y="330"/>
                  </a:lnTo>
                  <a:lnTo>
                    <a:pt x="483" y="330"/>
                  </a:lnTo>
                  <a:lnTo>
                    <a:pt x="486" y="330"/>
                  </a:lnTo>
                  <a:lnTo>
                    <a:pt x="486" y="330"/>
                  </a:lnTo>
                  <a:lnTo>
                    <a:pt x="489" y="330"/>
                  </a:lnTo>
                  <a:lnTo>
                    <a:pt x="491" y="327"/>
                  </a:lnTo>
                  <a:lnTo>
                    <a:pt x="497" y="322"/>
                  </a:lnTo>
                  <a:lnTo>
                    <a:pt x="502" y="317"/>
                  </a:lnTo>
                  <a:lnTo>
                    <a:pt x="505" y="311"/>
                  </a:lnTo>
                  <a:lnTo>
                    <a:pt x="507" y="306"/>
                  </a:lnTo>
                  <a:lnTo>
                    <a:pt x="507" y="301"/>
                  </a:lnTo>
                  <a:lnTo>
                    <a:pt x="510" y="293"/>
                  </a:lnTo>
                  <a:lnTo>
                    <a:pt x="513" y="282"/>
                  </a:lnTo>
                  <a:lnTo>
                    <a:pt x="516" y="277"/>
                  </a:lnTo>
                  <a:lnTo>
                    <a:pt x="516" y="274"/>
                  </a:lnTo>
                  <a:lnTo>
                    <a:pt x="518" y="271"/>
                  </a:lnTo>
                  <a:lnTo>
                    <a:pt x="521" y="269"/>
                  </a:lnTo>
                  <a:lnTo>
                    <a:pt x="524" y="263"/>
                  </a:lnTo>
                  <a:lnTo>
                    <a:pt x="521" y="260"/>
                  </a:lnTo>
                  <a:lnTo>
                    <a:pt x="518" y="255"/>
                  </a:lnTo>
                  <a:lnTo>
                    <a:pt x="516" y="252"/>
                  </a:lnTo>
                  <a:lnTo>
                    <a:pt x="516" y="250"/>
                  </a:lnTo>
                  <a:lnTo>
                    <a:pt x="513" y="250"/>
                  </a:lnTo>
                  <a:lnTo>
                    <a:pt x="510" y="247"/>
                  </a:lnTo>
                  <a:lnTo>
                    <a:pt x="507" y="247"/>
                  </a:lnTo>
                  <a:lnTo>
                    <a:pt x="507" y="244"/>
                  </a:lnTo>
                  <a:lnTo>
                    <a:pt x="505" y="244"/>
                  </a:lnTo>
                  <a:lnTo>
                    <a:pt x="502" y="244"/>
                  </a:lnTo>
                  <a:lnTo>
                    <a:pt x="427" y="285"/>
                  </a:lnTo>
                  <a:lnTo>
                    <a:pt x="387" y="301"/>
                  </a:lnTo>
                  <a:lnTo>
                    <a:pt x="389" y="298"/>
                  </a:lnTo>
                  <a:lnTo>
                    <a:pt x="392" y="290"/>
                  </a:lnTo>
                  <a:lnTo>
                    <a:pt x="398" y="260"/>
                  </a:lnTo>
                  <a:lnTo>
                    <a:pt x="400" y="244"/>
                  </a:lnTo>
                  <a:lnTo>
                    <a:pt x="400" y="244"/>
                  </a:lnTo>
                  <a:lnTo>
                    <a:pt x="398" y="242"/>
                  </a:lnTo>
                  <a:lnTo>
                    <a:pt x="398" y="234"/>
                  </a:lnTo>
                  <a:lnTo>
                    <a:pt x="392" y="218"/>
                  </a:lnTo>
                  <a:lnTo>
                    <a:pt x="389" y="212"/>
                  </a:lnTo>
                  <a:lnTo>
                    <a:pt x="389" y="210"/>
                  </a:lnTo>
                  <a:lnTo>
                    <a:pt x="389" y="207"/>
                  </a:lnTo>
                  <a:lnTo>
                    <a:pt x="389" y="207"/>
                  </a:lnTo>
                  <a:lnTo>
                    <a:pt x="389" y="204"/>
                  </a:lnTo>
                  <a:lnTo>
                    <a:pt x="392" y="204"/>
                  </a:lnTo>
                  <a:lnTo>
                    <a:pt x="392" y="201"/>
                  </a:lnTo>
                  <a:lnTo>
                    <a:pt x="395" y="199"/>
                  </a:lnTo>
                  <a:lnTo>
                    <a:pt x="403" y="188"/>
                  </a:lnTo>
                  <a:lnTo>
                    <a:pt x="406" y="185"/>
                  </a:lnTo>
                  <a:lnTo>
                    <a:pt x="408" y="185"/>
                  </a:lnTo>
                  <a:lnTo>
                    <a:pt x="408" y="180"/>
                  </a:lnTo>
                  <a:lnTo>
                    <a:pt x="414" y="169"/>
                  </a:lnTo>
                  <a:lnTo>
                    <a:pt x="422" y="140"/>
                  </a:lnTo>
                  <a:lnTo>
                    <a:pt x="424" y="134"/>
                  </a:lnTo>
                  <a:lnTo>
                    <a:pt x="424" y="132"/>
                  </a:lnTo>
                  <a:lnTo>
                    <a:pt x="422" y="118"/>
                  </a:lnTo>
                  <a:lnTo>
                    <a:pt x="419" y="108"/>
                  </a:lnTo>
                  <a:lnTo>
                    <a:pt x="416" y="92"/>
                  </a:lnTo>
                  <a:lnTo>
                    <a:pt x="411" y="81"/>
                  </a:lnTo>
                  <a:lnTo>
                    <a:pt x="398" y="65"/>
                  </a:lnTo>
                  <a:lnTo>
                    <a:pt x="384" y="46"/>
                  </a:lnTo>
                  <a:lnTo>
                    <a:pt x="368" y="33"/>
                  </a:lnTo>
                  <a:lnTo>
                    <a:pt x="349" y="22"/>
                  </a:lnTo>
                  <a:lnTo>
                    <a:pt x="330" y="11"/>
                  </a:lnTo>
                  <a:lnTo>
                    <a:pt x="304" y="3"/>
                  </a:lnTo>
                  <a:lnTo>
                    <a:pt x="274" y="0"/>
                  </a:lnTo>
                  <a:lnTo>
                    <a:pt x="247" y="0"/>
                  </a:lnTo>
                  <a:lnTo>
                    <a:pt x="218" y="6"/>
                  </a:lnTo>
                  <a:lnTo>
                    <a:pt x="191" y="14"/>
                  </a:lnTo>
                  <a:lnTo>
                    <a:pt x="164" y="25"/>
                  </a:lnTo>
                  <a:lnTo>
                    <a:pt x="151" y="33"/>
                  </a:lnTo>
                  <a:lnTo>
                    <a:pt x="135" y="46"/>
                  </a:lnTo>
                  <a:lnTo>
                    <a:pt x="121" y="59"/>
                  </a:lnTo>
                  <a:lnTo>
                    <a:pt x="110" y="73"/>
                  </a:lnTo>
                  <a:lnTo>
                    <a:pt x="102" y="84"/>
                  </a:lnTo>
                  <a:lnTo>
                    <a:pt x="97" y="94"/>
                  </a:lnTo>
                  <a:lnTo>
                    <a:pt x="92" y="105"/>
                  </a:lnTo>
                  <a:lnTo>
                    <a:pt x="89" y="116"/>
                  </a:lnTo>
                  <a:lnTo>
                    <a:pt x="89" y="129"/>
                  </a:lnTo>
                  <a:lnTo>
                    <a:pt x="89" y="134"/>
                  </a:lnTo>
                  <a:lnTo>
                    <a:pt x="89" y="140"/>
                  </a:lnTo>
                  <a:lnTo>
                    <a:pt x="92" y="151"/>
                  </a:lnTo>
                  <a:lnTo>
                    <a:pt x="94" y="156"/>
                  </a:lnTo>
                  <a:lnTo>
                    <a:pt x="100" y="167"/>
                  </a:lnTo>
                  <a:lnTo>
                    <a:pt x="102" y="169"/>
                  </a:lnTo>
                  <a:lnTo>
                    <a:pt x="105" y="172"/>
                  </a:lnTo>
                  <a:lnTo>
                    <a:pt x="108" y="172"/>
                  </a:lnTo>
                  <a:lnTo>
                    <a:pt x="108" y="175"/>
                  </a:lnTo>
                  <a:lnTo>
                    <a:pt x="110" y="175"/>
                  </a:lnTo>
                  <a:lnTo>
                    <a:pt x="116" y="177"/>
                  </a:lnTo>
                  <a:lnTo>
                    <a:pt x="113" y="159"/>
                  </a:lnTo>
                  <a:lnTo>
                    <a:pt x="113" y="137"/>
                  </a:lnTo>
                  <a:lnTo>
                    <a:pt x="119" y="118"/>
                  </a:lnTo>
                  <a:lnTo>
                    <a:pt x="124" y="108"/>
                  </a:lnTo>
                  <a:lnTo>
                    <a:pt x="129" y="94"/>
                  </a:lnTo>
                  <a:lnTo>
                    <a:pt x="137" y="84"/>
                  </a:lnTo>
                  <a:lnTo>
                    <a:pt x="145" y="73"/>
                  </a:lnTo>
                  <a:lnTo>
                    <a:pt x="156" y="65"/>
                  </a:lnTo>
                  <a:lnTo>
                    <a:pt x="164" y="57"/>
                  </a:lnTo>
                  <a:lnTo>
                    <a:pt x="188" y="43"/>
                  </a:lnTo>
                  <a:lnTo>
                    <a:pt x="212" y="33"/>
                  </a:lnTo>
                  <a:lnTo>
                    <a:pt x="239" y="27"/>
                  </a:lnTo>
                  <a:lnTo>
                    <a:pt x="266" y="27"/>
                  </a:lnTo>
                  <a:lnTo>
                    <a:pt x="279" y="27"/>
                  </a:lnTo>
                  <a:lnTo>
                    <a:pt x="293" y="30"/>
                  </a:lnTo>
                  <a:lnTo>
                    <a:pt x="304" y="33"/>
                  </a:lnTo>
                  <a:lnTo>
                    <a:pt x="317" y="38"/>
                  </a:lnTo>
                  <a:lnTo>
                    <a:pt x="336" y="46"/>
                  </a:lnTo>
                  <a:lnTo>
                    <a:pt x="352" y="59"/>
                  </a:lnTo>
                  <a:lnTo>
                    <a:pt x="368" y="73"/>
                  </a:lnTo>
                  <a:lnTo>
                    <a:pt x="379" y="92"/>
                  </a:lnTo>
                  <a:lnTo>
                    <a:pt x="387" y="105"/>
                  </a:lnTo>
                  <a:lnTo>
                    <a:pt x="389" y="113"/>
                  </a:lnTo>
                  <a:lnTo>
                    <a:pt x="392" y="121"/>
                  </a:lnTo>
                  <a:lnTo>
                    <a:pt x="395" y="126"/>
                  </a:lnTo>
                  <a:lnTo>
                    <a:pt x="395" y="134"/>
                  </a:lnTo>
                  <a:lnTo>
                    <a:pt x="392" y="140"/>
                  </a:lnTo>
                  <a:lnTo>
                    <a:pt x="392" y="145"/>
                  </a:lnTo>
                  <a:lnTo>
                    <a:pt x="389" y="153"/>
                  </a:lnTo>
                  <a:lnTo>
                    <a:pt x="376" y="172"/>
                  </a:lnTo>
                  <a:lnTo>
                    <a:pt x="371" y="159"/>
                  </a:lnTo>
                  <a:lnTo>
                    <a:pt x="368" y="140"/>
                  </a:lnTo>
                  <a:lnTo>
                    <a:pt x="368" y="126"/>
                  </a:lnTo>
                  <a:lnTo>
                    <a:pt x="368" y="121"/>
                  </a:lnTo>
                  <a:lnTo>
                    <a:pt x="365" y="118"/>
                  </a:lnTo>
                  <a:lnTo>
                    <a:pt x="365" y="116"/>
                  </a:lnTo>
                  <a:lnTo>
                    <a:pt x="363" y="113"/>
                  </a:lnTo>
                  <a:lnTo>
                    <a:pt x="363" y="113"/>
                  </a:lnTo>
                  <a:lnTo>
                    <a:pt x="363" y="110"/>
                  </a:lnTo>
                  <a:lnTo>
                    <a:pt x="363" y="110"/>
                  </a:lnTo>
                  <a:lnTo>
                    <a:pt x="360" y="110"/>
                  </a:lnTo>
                  <a:lnTo>
                    <a:pt x="360" y="110"/>
                  </a:lnTo>
                  <a:lnTo>
                    <a:pt x="357" y="108"/>
                  </a:lnTo>
                  <a:lnTo>
                    <a:pt x="357" y="108"/>
                  </a:lnTo>
                  <a:lnTo>
                    <a:pt x="352" y="108"/>
                  </a:lnTo>
                  <a:lnTo>
                    <a:pt x="352" y="142"/>
                  </a:lnTo>
                  <a:lnTo>
                    <a:pt x="352" y="153"/>
                  </a:lnTo>
                  <a:lnTo>
                    <a:pt x="355" y="161"/>
                  </a:lnTo>
                  <a:lnTo>
                    <a:pt x="373" y="212"/>
                  </a:lnTo>
                  <a:lnTo>
                    <a:pt x="376" y="220"/>
                  </a:lnTo>
                  <a:lnTo>
                    <a:pt x="376" y="231"/>
                  </a:lnTo>
                  <a:lnTo>
                    <a:pt x="376" y="239"/>
                  </a:lnTo>
                  <a:lnTo>
                    <a:pt x="376" y="250"/>
                  </a:lnTo>
                  <a:lnTo>
                    <a:pt x="376" y="255"/>
                  </a:lnTo>
                  <a:lnTo>
                    <a:pt x="376" y="258"/>
                  </a:lnTo>
                  <a:lnTo>
                    <a:pt x="373" y="260"/>
                  </a:lnTo>
                  <a:lnTo>
                    <a:pt x="373" y="260"/>
                  </a:lnTo>
                  <a:lnTo>
                    <a:pt x="373" y="263"/>
                  </a:lnTo>
                  <a:lnTo>
                    <a:pt x="371" y="266"/>
                  </a:lnTo>
                  <a:lnTo>
                    <a:pt x="371" y="266"/>
                  </a:lnTo>
                  <a:lnTo>
                    <a:pt x="368" y="269"/>
                  </a:lnTo>
                  <a:lnTo>
                    <a:pt x="363" y="271"/>
                  </a:lnTo>
                  <a:lnTo>
                    <a:pt x="344" y="282"/>
                  </a:lnTo>
                  <a:lnTo>
                    <a:pt x="320" y="298"/>
                  </a:lnTo>
                  <a:lnTo>
                    <a:pt x="306" y="306"/>
                  </a:lnTo>
                  <a:lnTo>
                    <a:pt x="296" y="309"/>
                  </a:lnTo>
                  <a:lnTo>
                    <a:pt x="290" y="309"/>
                  </a:lnTo>
                  <a:lnTo>
                    <a:pt x="288" y="309"/>
                  </a:lnTo>
                  <a:lnTo>
                    <a:pt x="285" y="309"/>
                  </a:lnTo>
                  <a:lnTo>
                    <a:pt x="271" y="309"/>
                  </a:lnTo>
                  <a:lnTo>
                    <a:pt x="231" y="303"/>
                  </a:lnTo>
                  <a:lnTo>
                    <a:pt x="186" y="293"/>
                  </a:lnTo>
                  <a:lnTo>
                    <a:pt x="164" y="285"/>
                  </a:lnTo>
                  <a:lnTo>
                    <a:pt x="156" y="279"/>
                  </a:lnTo>
                  <a:lnTo>
                    <a:pt x="151" y="277"/>
                  </a:lnTo>
                  <a:lnTo>
                    <a:pt x="145" y="271"/>
                  </a:lnTo>
                  <a:lnTo>
                    <a:pt x="140" y="266"/>
                  </a:lnTo>
                  <a:lnTo>
                    <a:pt x="137" y="263"/>
                  </a:lnTo>
                  <a:lnTo>
                    <a:pt x="135" y="260"/>
                  </a:lnTo>
                  <a:lnTo>
                    <a:pt x="135" y="258"/>
                  </a:lnTo>
                  <a:lnTo>
                    <a:pt x="135" y="255"/>
                  </a:lnTo>
                  <a:lnTo>
                    <a:pt x="135" y="252"/>
                  </a:lnTo>
                  <a:lnTo>
                    <a:pt x="132" y="250"/>
                  </a:lnTo>
                  <a:lnTo>
                    <a:pt x="132" y="242"/>
                  </a:lnTo>
                  <a:lnTo>
                    <a:pt x="135" y="236"/>
                  </a:lnTo>
                  <a:lnTo>
                    <a:pt x="135" y="234"/>
                  </a:lnTo>
                  <a:lnTo>
                    <a:pt x="137" y="226"/>
                  </a:lnTo>
                  <a:lnTo>
                    <a:pt x="151" y="196"/>
                  </a:lnTo>
                  <a:lnTo>
                    <a:pt x="153" y="188"/>
                  </a:lnTo>
                  <a:lnTo>
                    <a:pt x="156" y="169"/>
                  </a:lnTo>
                  <a:lnTo>
                    <a:pt x="161" y="137"/>
                  </a:lnTo>
                  <a:lnTo>
                    <a:pt x="161" y="108"/>
                  </a:lnTo>
                  <a:lnTo>
                    <a:pt x="151" y="110"/>
                  </a:lnTo>
                  <a:lnTo>
                    <a:pt x="151" y="110"/>
                  </a:lnTo>
                  <a:lnTo>
                    <a:pt x="151" y="113"/>
                  </a:lnTo>
                  <a:lnTo>
                    <a:pt x="148" y="113"/>
                  </a:lnTo>
                  <a:lnTo>
                    <a:pt x="148" y="116"/>
                  </a:lnTo>
                  <a:lnTo>
                    <a:pt x="145" y="118"/>
                  </a:lnTo>
                  <a:lnTo>
                    <a:pt x="145" y="124"/>
                  </a:lnTo>
                  <a:lnTo>
                    <a:pt x="143" y="137"/>
                  </a:lnTo>
                  <a:lnTo>
                    <a:pt x="137" y="161"/>
                  </a:lnTo>
                  <a:lnTo>
                    <a:pt x="135" y="169"/>
                  </a:lnTo>
                  <a:lnTo>
                    <a:pt x="135" y="172"/>
                  </a:lnTo>
                  <a:lnTo>
                    <a:pt x="132" y="175"/>
                  </a:lnTo>
                  <a:lnTo>
                    <a:pt x="132" y="177"/>
                  </a:lnTo>
                  <a:lnTo>
                    <a:pt x="132" y="177"/>
                  </a:lnTo>
                  <a:lnTo>
                    <a:pt x="132" y="177"/>
                  </a:lnTo>
                  <a:lnTo>
                    <a:pt x="129" y="180"/>
                  </a:lnTo>
                  <a:lnTo>
                    <a:pt x="129" y="180"/>
                  </a:lnTo>
                  <a:lnTo>
                    <a:pt x="129" y="180"/>
                  </a:lnTo>
                  <a:lnTo>
                    <a:pt x="116" y="177"/>
                  </a:lnTo>
                  <a:lnTo>
                    <a:pt x="108" y="193"/>
                  </a:lnTo>
                  <a:lnTo>
                    <a:pt x="100" y="212"/>
                  </a:lnTo>
                  <a:lnTo>
                    <a:pt x="97" y="231"/>
                  </a:lnTo>
                  <a:lnTo>
                    <a:pt x="100" y="244"/>
                  </a:lnTo>
                  <a:lnTo>
                    <a:pt x="97" y="250"/>
                  </a:lnTo>
                  <a:lnTo>
                    <a:pt x="97" y="252"/>
                  </a:lnTo>
                  <a:lnTo>
                    <a:pt x="97" y="255"/>
                  </a:lnTo>
                  <a:lnTo>
                    <a:pt x="97" y="255"/>
                  </a:lnTo>
                  <a:lnTo>
                    <a:pt x="97" y="258"/>
                  </a:lnTo>
                  <a:lnTo>
                    <a:pt x="97" y="258"/>
                  </a:lnTo>
                  <a:lnTo>
                    <a:pt x="97" y="258"/>
                  </a:lnTo>
                  <a:lnTo>
                    <a:pt x="97" y="260"/>
                  </a:lnTo>
                  <a:lnTo>
                    <a:pt x="97" y="260"/>
                  </a:lnTo>
                  <a:lnTo>
                    <a:pt x="97" y="263"/>
                  </a:lnTo>
                  <a:lnTo>
                    <a:pt x="127" y="287"/>
                  </a:lnTo>
                  <a:lnTo>
                    <a:pt x="121" y="285"/>
                  </a:lnTo>
                  <a:lnTo>
                    <a:pt x="116" y="285"/>
                  </a:lnTo>
                  <a:lnTo>
                    <a:pt x="110" y="282"/>
                  </a:lnTo>
                  <a:lnTo>
                    <a:pt x="102" y="279"/>
                  </a:lnTo>
                  <a:lnTo>
                    <a:pt x="97" y="277"/>
                  </a:lnTo>
                  <a:lnTo>
                    <a:pt x="76" y="263"/>
                  </a:lnTo>
                  <a:lnTo>
                    <a:pt x="43" y="236"/>
                  </a:lnTo>
                  <a:lnTo>
                    <a:pt x="30" y="226"/>
                  </a:lnTo>
                  <a:lnTo>
                    <a:pt x="25" y="223"/>
                  </a:lnTo>
                  <a:lnTo>
                    <a:pt x="22" y="220"/>
                  </a:lnTo>
                  <a:lnTo>
                    <a:pt x="19" y="220"/>
                  </a:lnTo>
                  <a:lnTo>
                    <a:pt x="17" y="220"/>
                  </a:lnTo>
                  <a:lnTo>
                    <a:pt x="17" y="220"/>
                  </a:lnTo>
                  <a:lnTo>
                    <a:pt x="14" y="220"/>
                  </a:lnTo>
                  <a:lnTo>
                    <a:pt x="14" y="220"/>
                  </a:lnTo>
                  <a:lnTo>
                    <a:pt x="14" y="220"/>
                  </a:lnTo>
                  <a:lnTo>
                    <a:pt x="14" y="220"/>
                  </a:lnTo>
                  <a:lnTo>
                    <a:pt x="11" y="220"/>
                  </a:lnTo>
                  <a:lnTo>
                    <a:pt x="11" y="223"/>
                  </a:lnTo>
                  <a:lnTo>
                    <a:pt x="11" y="223"/>
                  </a:lnTo>
                  <a:lnTo>
                    <a:pt x="11" y="223"/>
                  </a:lnTo>
                  <a:lnTo>
                    <a:pt x="9" y="223"/>
                  </a:lnTo>
                  <a:lnTo>
                    <a:pt x="9" y="226"/>
                  </a:lnTo>
                  <a:lnTo>
                    <a:pt x="9" y="226"/>
                  </a:lnTo>
                  <a:lnTo>
                    <a:pt x="9" y="228"/>
                  </a:lnTo>
                  <a:lnTo>
                    <a:pt x="9" y="228"/>
                  </a:lnTo>
                  <a:lnTo>
                    <a:pt x="9" y="231"/>
                  </a:lnTo>
                  <a:lnTo>
                    <a:pt x="9" y="234"/>
                  </a:lnTo>
                  <a:lnTo>
                    <a:pt x="9" y="242"/>
                  </a:lnTo>
                  <a:lnTo>
                    <a:pt x="14" y="255"/>
                  </a:lnTo>
                  <a:lnTo>
                    <a:pt x="14" y="260"/>
                  </a:lnTo>
                  <a:lnTo>
                    <a:pt x="14" y="263"/>
                  </a:lnTo>
                  <a:lnTo>
                    <a:pt x="14" y="266"/>
                  </a:lnTo>
                  <a:lnTo>
                    <a:pt x="14" y="266"/>
                  </a:lnTo>
                  <a:lnTo>
                    <a:pt x="14" y="269"/>
                  </a:lnTo>
                  <a:lnTo>
                    <a:pt x="11" y="274"/>
                  </a:lnTo>
                  <a:lnTo>
                    <a:pt x="0" y="298"/>
                  </a:lnTo>
                  <a:lnTo>
                    <a:pt x="41" y="306"/>
                  </a:lnTo>
                  <a:lnTo>
                    <a:pt x="89" y="322"/>
                  </a:lnTo>
                  <a:lnTo>
                    <a:pt x="108" y="330"/>
                  </a:lnTo>
                  <a:lnTo>
                    <a:pt x="113" y="336"/>
                  </a:lnTo>
                  <a:lnTo>
                    <a:pt x="116" y="336"/>
                  </a:lnTo>
                  <a:lnTo>
                    <a:pt x="119" y="338"/>
                  </a:lnTo>
                  <a:lnTo>
                    <a:pt x="121" y="341"/>
                  </a:lnTo>
                  <a:lnTo>
                    <a:pt x="121" y="341"/>
                  </a:lnTo>
                  <a:lnTo>
                    <a:pt x="124" y="344"/>
                  </a:lnTo>
                  <a:lnTo>
                    <a:pt x="124" y="344"/>
                  </a:lnTo>
                  <a:lnTo>
                    <a:pt x="124" y="346"/>
                  </a:lnTo>
                  <a:lnTo>
                    <a:pt x="124" y="346"/>
                  </a:lnTo>
                  <a:lnTo>
                    <a:pt x="124" y="346"/>
                  </a:lnTo>
                  <a:lnTo>
                    <a:pt x="124" y="349"/>
                  </a:lnTo>
                  <a:lnTo>
                    <a:pt x="121" y="349"/>
                  </a:lnTo>
                  <a:lnTo>
                    <a:pt x="121" y="352"/>
                  </a:lnTo>
                  <a:lnTo>
                    <a:pt x="119" y="354"/>
                  </a:lnTo>
                  <a:lnTo>
                    <a:pt x="116" y="357"/>
                  </a:lnTo>
                  <a:lnTo>
                    <a:pt x="113" y="360"/>
                  </a:lnTo>
                  <a:lnTo>
                    <a:pt x="100" y="370"/>
                  </a:lnTo>
                  <a:lnTo>
                    <a:pt x="84" y="378"/>
                  </a:lnTo>
                  <a:lnTo>
                    <a:pt x="70" y="384"/>
                  </a:lnTo>
                  <a:lnTo>
                    <a:pt x="62" y="386"/>
                  </a:lnTo>
                  <a:lnTo>
                    <a:pt x="57" y="386"/>
                  </a:lnTo>
                  <a:lnTo>
                    <a:pt x="54" y="386"/>
                  </a:lnTo>
                  <a:lnTo>
                    <a:pt x="54" y="386"/>
                  </a:lnTo>
                  <a:lnTo>
                    <a:pt x="51" y="386"/>
                  </a:lnTo>
                  <a:lnTo>
                    <a:pt x="49" y="386"/>
                  </a:lnTo>
                  <a:lnTo>
                    <a:pt x="46" y="384"/>
                  </a:lnTo>
                  <a:lnTo>
                    <a:pt x="33" y="378"/>
                  </a:lnTo>
                  <a:lnTo>
                    <a:pt x="27" y="376"/>
                  </a:lnTo>
                  <a:lnTo>
                    <a:pt x="25" y="376"/>
                  </a:lnTo>
                  <a:lnTo>
                    <a:pt x="22" y="376"/>
                  </a:lnTo>
                  <a:lnTo>
                    <a:pt x="22" y="376"/>
                  </a:lnTo>
                  <a:lnTo>
                    <a:pt x="19" y="376"/>
                  </a:lnTo>
                  <a:lnTo>
                    <a:pt x="17" y="376"/>
                  </a:lnTo>
                  <a:lnTo>
                    <a:pt x="17" y="376"/>
                  </a:lnTo>
                  <a:lnTo>
                    <a:pt x="14" y="378"/>
                  </a:lnTo>
                  <a:lnTo>
                    <a:pt x="11" y="381"/>
                  </a:lnTo>
                  <a:lnTo>
                    <a:pt x="9" y="381"/>
                  </a:lnTo>
                  <a:lnTo>
                    <a:pt x="9" y="384"/>
                  </a:lnTo>
                  <a:lnTo>
                    <a:pt x="6" y="386"/>
                  </a:lnTo>
                  <a:lnTo>
                    <a:pt x="3" y="389"/>
                  </a:lnTo>
                  <a:lnTo>
                    <a:pt x="3" y="392"/>
                  </a:lnTo>
                  <a:lnTo>
                    <a:pt x="0" y="397"/>
                  </a:lnTo>
                  <a:lnTo>
                    <a:pt x="0" y="403"/>
                  </a:lnTo>
                  <a:lnTo>
                    <a:pt x="0" y="408"/>
                  </a:lnTo>
                  <a:lnTo>
                    <a:pt x="3" y="413"/>
                  </a:lnTo>
                  <a:lnTo>
                    <a:pt x="3" y="416"/>
                  </a:lnTo>
                  <a:lnTo>
                    <a:pt x="6" y="424"/>
                  </a:lnTo>
                  <a:lnTo>
                    <a:pt x="9" y="432"/>
                  </a:lnTo>
                  <a:lnTo>
                    <a:pt x="14" y="437"/>
                  </a:lnTo>
                  <a:lnTo>
                    <a:pt x="17" y="443"/>
                  </a:lnTo>
                  <a:lnTo>
                    <a:pt x="25" y="451"/>
                  </a:lnTo>
                  <a:lnTo>
                    <a:pt x="27" y="454"/>
                  </a:lnTo>
                  <a:lnTo>
                    <a:pt x="30" y="454"/>
                  </a:lnTo>
                  <a:lnTo>
                    <a:pt x="33" y="456"/>
                  </a:lnTo>
                  <a:lnTo>
                    <a:pt x="33" y="456"/>
                  </a:lnTo>
                  <a:lnTo>
                    <a:pt x="35" y="456"/>
                  </a:lnTo>
                  <a:lnTo>
                    <a:pt x="38" y="456"/>
                  </a:lnTo>
                  <a:lnTo>
                    <a:pt x="41" y="456"/>
                  </a:lnTo>
                  <a:lnTo>
                    <a:pt x="41" y="456"/>
                  </a:lnTo>
                  <a:lnTo>
                    <a:pt x="43" y="456"/>
                  </a:lnTo>
                  <a:lnTo>
                    <a:pt x="46" y="456"/>
                  </a:lnTo>
                  <a:lnTo>
                    <a:pt x="49" y="456"/>
                  </a:lnTo>
                  <a:lnTo>
                    <a:pt x="51" y="454"/>
                  </a:lnTo>
                  <a:lnTo>
                    <a:pt x="54" y="451"/>
                  </a:lnTo>
                  <a:lnTo>
                    <a:pt x="60" y="445"/>
                  </a:lnTo>
                  <a:lnTo>
                    <a:pt x="84" y="419"/>
                  </a:lnTo>
                  <a:lnTo>
                    <a:pt x="94" y="411"/>
                  </a:lnTo>
                  <a:lnTo>
                    <a:pt x="100" y="405"/>
                  </a:lnTo>
                  <a:lnTo>
                    <a:pt x="105" y="403"/>
                  </a:lnTo>
                  <a:lnTo>
                    <a:pt x="110" y="400"/>
                  </a:lnTo>
                  <a:lnTo>
                    <a:pt x="116" y="397"/>
                  </a:lnTo>
                  <a:lnTo>
                    <a:pt x="121" y="397"/>
                  </a:lnTo>
                  <a:lnTo>
                    <a:pt x="127" y="397"/>
                  </a:lnTo>
                  <a:lnTo>
                    <a:pt x="140" y="397"/>
                  </a:lnTo>
                  <a:lnTo>
                    <a:pt x="143" y="397"/>
                  </a:lnTo>
                  <a:lnTo>
                    <a:pt x="148" y="397"/>
                  </a:lnTo>
                  <a:lnTo>
                    <a:pt x="156" y="400"/>
                  </a:lnTo>
                  <a:lnTo>
                    <a:pt x="169" y="405"/>
                  </a:lnTo>
                  <a:lnTo>
                    <a:pt x="218" y="429"/>
                  </a:lnTo>
                  <a:lnTo>
                    <a:pt x="231" y="435"/>
                  </a:lnTo>
                  <a:lnTo>
                    <a:pt x="239" y="435"/>
                  </a:lnTo>
                  <a:lnTo>
                    <a:pt x="258" y="437"/>
                  </a:lnTo>
                  <a:lnTo>
                    <a:pt x="266" y="437"/>
                  </a:lnTo>
                  <a:lnTo>
                    <a:pt x="277" y="437"/>
                  </a:lnTo>
                  <a:lnTo>
                    <a:pt x="282" y="435"/>
                  </a:lnTo>
                  <a:lnTo>
                    <a:pt x="290" y="432"/>
                  </a:lnTo>
                  <a:lnTo>
                    <a:pt x="296" y="429"/>
                  </a:lnTo>
                  <a:lnTo>
                    <a:pt x="304" y="427"/>
                  </a:lnTo>
                  <a:lnTo>
                    <a:pt x="328" y="411"/>
                  </a:lnTo>
                  <a:lnTo>
                    <a:pt x="330" y="408"/>
                  </a:lnTo>
                  <a:lnTo>
                    <a:pt x="336" y="408"/>
                  </a:lnTo>
                  <a:lnTo>
                    <a:pt x="338" y="405"/>
                  </a:lnTo>
                  <a:lnTo>
                    <a:pt x="341" y="405"/>
                  </a:lnTo>
                  <a:lnTo>
                    <a:pt x="347" y="405"/>
                  </a:lnTo>
                  <a:lnTo>
                    <a:pt x="355" y="405"/>
                  </a:lnTo>
                  <a:lnTo>
                    <a:pt x="360" y="405"/>
                  </a:lnTo>
                  <a:lnTo>
                    <a:pt x="371" y="408"/>
                  </a:lnTo>
                  <a:lnTo>
                    <a:pt x="376" y="413"/>
                  </a:lnTo>
                  <a:lnTo>
                    <a:pt x="389" y="419"/>
                  </a:lnTo>
                  <a:lnTo>
                    <a:pt x="408" y="432"/>
                  </a:lnTo>
                  <a:lnTo>
                    <a:pt x="443" y="459"/>
                  </a:lnTo>
                  <a:lnTo>
                    <a:pt x="462" y="470"/>
                  </a:lnTo>
                  <a:lnTo>
                    <a:pt x="470" y="475"/>
                  </a:lnTo>
                  <a:lnTo>
                    <a:pt x="470" y="475"/>
                  </a:lnTo>
                  <a:close/>
                  <a:moveTo>
                    <a:pt x="119" y="317"/>
                  </a:moveTo>
                  <a:lnTo>
                    <a:pt x="121" y="317"/>
                  </a:lnTo>
                  <a:lnTo>
                    <a:pt x="124" y="317"/>
                  </a:lnTo>
                  <a:lnTo>
                    <a:pt x="127" y="319"/>
                  </a:lnTo>
                  <a:lnTo>
                    <a:pt x="129" y="322"/>
                  </a:lnTo>
                  <a:lnTo>
                    <a:pt x="148" y="338"/>
                  </a:lnTo>
                  <a:lnTo>
                    <a:pt x="199" y="376"/>
                  </a:lnTo>
                  <a:lnTo>
                    <a:pt x="218" y="389"/>
                  </a:lnTo>
                  <a:lnTo>
                    <a:pt x="226" y="392"/>
                  </a:lnTo>
                  <a:lnTo>
                    <a:pt x="237" y="395"/>
                  </a:lnTo>
                  <a:lnTo>
                    <a:pt x="247" y="397"/>
                  </a:lnTo>
                  <a:lnTo>
                    <a:pt x="258" y="397"/>
                  </a:lnTo>
                  <a:lnTo>
                    <a:pt x="263" y="397"/>
                  </a:lnTo>
                  <a:lnTo>
                    <a:pt x="274" y="397"/>
                  </a:lnTo>
                  <a:lnTo>
                    <a:pt x="274" y="395"/>
                  </a:lnTo>
                  <a:lnTo>
                    <a:pt x="277" y="395"/>
                  </a:lnTo>
                  <a:lnTo>
                    <a:pt x="290" y="386"/>
                  </a:lnTo>
                  <a:lnTo>
                    <a:pt x="314" y="370"/>
                  </a:lnTo>
                  <a:lnTo>
                    <a:pt x="322" y="365"/>
                  </a:lnTo>
                  <a:lnTo>
                    <a:pt x="341" y="346"/>
                  </a:lnTo>
                  <a:lnTo>
                    <a:pt x="349" y="341"/>
                  </a:lnTo>
                  <a:lnTo>
                    <a:pt x="352" y="338"/>
                  </a:lnTo>
                  <a:lnTo>
                    <a:pt x="352" y="352"/>
                  </a:lnTo>
                  <a:lnTo>
                    <a:pt x="349" y="357"/>
                  </a:lnTo>
                  <a:lnTo>
                    <a:pt x="347" y="362"/>
                  </a:lnTo>
                  <a:lnTo>
                    <a:pt x="344" y="368"/>
                  </a:lnTo>
                  <a:lnTo>
                    <a:pt x="341" y="373"/>
                  </a:lnTo>
                  <a:lnTo>
                    <a:pt x="333" y="378"/>
                  </a:lnTo>
                  <a:lnTo>
                    <a:pt x="317" y="392"/>
                  </a:lnTo>
                  <a:lnTo>
                    <a:pt x="304" y="403"/>
                  </a:lnTo>
                  <a:lnTo>
                    <a:pt x="288" y="411"/>
                  </a:lnTo>
                  <a:lnTo>
                    <a:pt x="271" y="419"/>
                  </a:lnTo>
                  <a:lnTo>
                    <a:pt x="258" y="421"/>
                  </a:lnTo>
                  <a:lnTo>
                    <a:pt x="253" y="421"/>
                  </a:lnTo>
                  <a:lnTo>
                    <a:pt x="245" y="421"/>
                  </a:lnTo>
                  <a:lnTo>
                    <a:pt x="245" y="421"/>
                  </a:lnTo>
                  <a:lnTo>
                    <a:pt x="239" y="421"/>
                  </a:lnTo>
                  <a:lnTo>
                    <a:pt x="231" y="419"/>
                  </a:lnTo>
                  <a:lnTo>
                    <a:pt x="218" y="413"/>
                  </a:lnTo>
                  <a:lnTo>
                    <a:pt x="169" y="384"/>
                  </a:lnTo>
                  <a:lnTo>
                    <a:pt x="159" y="376"/>
                  </a:lnTo>
                  <a:lnTo>
                    <a:pt x="156" y="370"/>
                  </a:lnTo>
                  <a:lnTo>
                    <a:pt x="148" y="365"/>
                  </a:lnTo>
                  <a:lnTo>
                    <a:pt x="135" y="346"/>
                  </a:lnTo>
                  <a:lnTo>
                    <a:pt x="124" y="325"/>
                  </a:lnTo>
                  <a:lnTo>
                    <a:pt x="119" y="317"/>
                  </a:lnTo>
                  <a:lnTo>
                    <a:pt x="119" y="317"/>
                  </a:lnTo>
                  <a:close/>
                  <a:moveTo>
                    <a:pt x="255" y="378"/>
                  </a:moveTo>
                  <a:lnTo>
                    <a:pt x="255" y="365"/>
                  </a:lnTo>
                  <a:lnTo>
                    <a:pt x="263" y="365"/>
                  </a:lnTo>
                  <a:lnTo>
                    <a:pt x="263" y="378"/>
                  </a:lnTo>
                  <a:lnTo>
                    <a:pt x="255" y="378"/>
                  </a:lnTo>
                  <a:lnTo>
                    <a:pt x="255" y="378"/>
                  </a:lnTo>
                  <a:close/>
                  <a:moveTo>
                    <a:pt x="290" y="376"/>
                  </a:moveTo>
                  <a:lnTo>
                    <a:pt x="290" y="362"/>
                  </a:lnTo>
                  <a:lnTo>
                    <a:pt x="301" y="362"/>
                  </a:lnTo>
                  <a:lnTo>
                    <a:pt x="301" y="376"/>
                  </a:lnTo>
                  <a:lnTo>
                    <a:pt x="290" y="376"/>
                  </a:lnTo>
                  <a:lnTo>
                    <a:pt x="290" y="376"/>
                  </a:lnTo>
                  <a:close/>
                  <a:moveTo>
                    <a:pt x="215" y="370"/>
                  </a:moveTo>
                  <a:lnTo>
                    <a:pt x="215" y="357"/>
                  </a:lnTo>
                  <a:lnTo>
                    <a:pt x="223" y="357"/>
                  </a:lnTo>
                  <a:lnTo>
                    <a:pt x="223" y="370"/>
                  </a:lnTo>
                  <a:lnTo>
                    <a:pt x="215" y="370"/>
                  </a:lnTo>
                  <a:lnTo>
                    <a:pt x="215" y="370"/>
                  </a:lnTo>
                  <a:close/>
                  <a:moveTo>
                    <a:pt x="266" y="349"/>
                  </a:moveTo>
                  <a:lnTo>
                    <a:pt x="266" y="336"/>
                  </a:lnTo>
                  <a:lnTo>
                    <a:pt x="277" y="336"/>
                  </a:lnTo>
                  <a:lnTo>
                    <a:pt x="277" y="349"/>
                  </a:lnTo>
                  <a:lnTo>
                    <a:pt x="266" y="349"/>
                  </a:lnTo>
                  <a:lnTo>
                    <a:pt x="266" y="349"/>
                  </a:lnTo>
                  <a:close/>
                  <a:moveTo>
                    <a:pt x="237" y="344"/>
                  </a:moveTo>
                  <a:lnTo>
                    <a:pt x="237" y="327"/>
                  </a:lnTo>
                  <a:lnTo>
                    <a:pt x="245" y="327"/>
                  </a:lnTo>
                  <a:lnTo>
                    <a:pt x="245" y="344"/>
                  </a:lnTo>
                  <a:lnTo>
                    <a:pt x="237" y="344"/>
                  </a:lnTo>
                  <a:lnTo>
                    <a:pt x="237" y="344"/>
                  </a:lnTo>
                  <a:close/>
                  <a:moveTo>
                    <a:pt x="298" y="344"/>
                  </a:moveTo>
                  <a:lnTo>
                    <a:pt x="298" y="327"/>
                  </a:lnTo>
                  <a:lnTo>
                    <a:pt x="309" y="327"/>
                  </a:lnTo>
                  <a:lnTo>
                    <a:pt x="309" y="344"/>
                  </a:lnTo>
                  <a:lnTo>
                    <a:pt x="298" y="344"/>
                  </a:lnTo>
                  <a:lnTo>
                    <a:pt x="298" y="344"/>
                  </a:lnTo>
                  <a:close/>
                  <a:moveTo>
                    <a:pt x="196" y="330"/>
                  </a:moveTo>
                  <a:lnTo>
                    <a:pt x="196" y="317"/>
                  </a:lnTo>
                  <a:lnTo>
                    <a:pt x="204" y="317"/>
                  </a:lnTo>
                  <a:lnTo>
                    <a:pt x="204" y="330"/>
                  </a:lnTo>
                  <a:lnTo>
                    <a:pt x="196" y="330"/>
                  </a:lnTo>
                  <a:lnTo>
                    <a:pt x="196" y="330"/>
                  </a:lnTo>
                  <a:close/>
                  <a:moveTo>
                    <a:pt x="325" y="330"/>
                  </a:moveTo>
                  <a:lnTo>
                    <a:pt x="325" y="317"/>
                  </a:lnTo>
                  <a:lnTo>
                    <a:pt x="336" y="317"/>
                  </a:lnTo>
                  <a:lnTo>
                    <a:pt x="336" y="330"/>
                  </a:lnTo>
                  <a:lnTo>
                    <a:pt x="325" y="330"/>
                  </a:lnTo>
                  <a:lnTo>
                    <a:pt x="325" y="330"/>
                  </a:lnTo>
                  <a:close/>
                  <a:moveTo>
                    <a:pt x="161" y="319"/>
                  </a:moveTo>
                  <a:lnTo>
                    <a:pt x="161" y="303"/>
                  </a:lnTo>
                  <a:lnTo>
                    <a:pt x="172" y="303"/>
                  </a:lnTo>
                  <a:lnTo>
                    <a:pt x="172" y="319"/>
                  </a:lnTo>
                  <a:lnTo>
                    <a:pt x="161" y="319"/>
                  </a:lnTo>
                  <a:lnTo>
                    <a:pt x="161" y="319"/>
                  </a:lnTo>
                  <a:close/>
                  <a:moveTo>
                    <a:pt x="355" y="309"/>
                  </a:moveTo>
                  <a:lnTo>
                    <a:pt x="355" y="298"/>
                  </a:lnTo>
                  <a:lnTo>
                    <a:pt x="365" y="298"/>
                  </a:lnTo>
                  <a:lnTo>
                    <a:pt x="365" y="309"/>
                  </a:lnTo>
                  <a:lnTo>
                    <a:pt x="355" y="309"/>
                  </a:lnTo>
                  <a:lnTo>
                    <a:pt x="355" y="309"/>
                  </a:lnTo>
                  <a:close/>
                  <a:moveTo>
                    <a:pt x="263" y="285"/>
                  </a:moveTo>
                  <a:lnTo>
                    <a:pt x="263" y="282"/>
                  </a:lnTo>
                  <a:lnTo>
                    <a:pt x="263" y="279"/>
                  </a:lnTo>
                  <a:lnTo>
                    <a:pt x="261" y="277"/>
                  </a:lnTo>
                  <a:lnTo>
                    <a:pt x="261" y="277"/>
                  </a:lnTo>
                  <a:lnTo>
                    <a:pt x="261" y="277"/>
                  </a:lnTo>
                  <a:lnTo>
                    <a:pt x="261" y="277"/>
                  </a:lnTo>
                  <a:lnTo>
                    <a:pt x="261" y="277"/>
                  </a:lnTo>
                  <a:lnTo>
                    <a:pt x="258" y="277"/>
                  </a:lnTo>
                  <a:lnTo>
                    <a:pt x="258" y="277"/>
                  </a:lnTo>
                  <a:lnTo>
                    <a:pt x="258" y="274"/>
                  </a:lnTo>
                  <a:lnTo>
                    <a:pt x="258" y="274"/>
                  </a:lnTo>
                  <a:lnTo>
                    <a:pt x="258" y="274"/>
                  </a:lnTo>
                  <a:lnTo>
                    <a:pt x="258" y="274"/>
                  </a:lnTo>
                  <a:lnTo>
                    <a:pt x="255" y="274"/>
                  </a:lnTo>
                  <a:lnTo>
                    <a:pt x="255" y="277"/>
                  </a:lnTo>
                  <a:lnTo>
                    <a:pt x="255" y="277"/>
                  </a:lnTo>
                  <a:lnTo>
                    <a:pt x="255" y="277"/>
                  </a:lnTo>
                  <a:lnTo>
                    <a:pt x="253" y="277"/>
                  </a:lnTo>
                  <a:lnTo>
                    <a:pt x="247" y="282"/>
                  </a:lnTo>
                  <a:lnTo>
                    <a:pt x="245" y="282"/>
                  </a:lnTo>
                  <a:lnTo>
                    <a:pt x="245" y="282"/>
                  </a:lnTo>
                  <a:lnTo>
                    <a:pt x="245" y="285"/>
                  </a:lnTo>
                  <a:lnTo>
                    <a:pt x="229" y="282"/>
                  </a:lnTo>
                  <a:lnTo>
                    <a:pt x="229" y="277"/>
                  </a:lnTo>
                  <a:lnTo>
                    <a:pt x="231" y="266"/>
                  </a:lnTo>
                  <a:lnTo>
                    <a:pt x="234" y="244"/>
                  </a:lnTo>
                  <a:lnTo>
                    <a:pt x="242" y="226"/>
                  </a:lnTo>
                  <a:lnTo>
                    <a:pt x="245" y="215"/>
                  </a:lnTo>
                  <a:lnTo>
                    <a:pt x="247" y="210"/>
                  </a:lnTo>
                  <a:lnTo>
                    <a:pt x="253" y="204"/>
                  </a:lnTo>
                  <a:lnTo>
                    <a:pt x="261" y="210"/>
                  </a:lnTo>
                  <a:lnTo>
                    <a:pt x="288" y="282"/>
                  </a:lnTo>
                  <a:lnTo>
                    <a:pt x="263" y="285"/>
                  </a:lnTo>
                  <a:lnTo>
                    <a:pt x="263" y="285"/>
                  </a:lnTo>
                  <a:close/>
                  <a:moveTo>
                    <a:pt x="239" y="172"/>
                  </a:moveTo>
                  <a:lnTo>
                    <a:pt x="239" y="183"/>
                  </a:lnTo>
                  <a:lnTo>
                    <a:pt x="234" y="210"/>
                  </a:lnTo>
                  <a:lnTo>
                    <a:pt x="231" y="218"/>
                  </a:lnTo>
                  <a:lnTo>
                    <a:pt x="231" y="220"/>
                  </a:lnTo>
                  <a:lnTo>
                    <a:pt x="231" y="220"/>
                  </a:lnTo>
                  <a:lnTo>
                    <a:pt x="231" y="223"/>
                  </a:lnTo>
                  <a:lnTo>
                    <a:pt x="229" y="223"/>
                  </a:lnTo>
                  <a:lnTo>
                    <a:pt x="229" y="223"/>
                  </a:lnTo>
                  <a:lnTo>
                    <a:pt x="229" y="223"/>
                  </a:lnTo>
                  <a:lnTo>
                    <a:pt x="226" y="226"/>
                  </a:lnTo>
                  <a:lnTo>
                    <a:pt x="223" y="226"/>
                  </a:lnTo>
                  <a:lnTo>
                    <a:pt x="218" y="228"/>
                  </a:lnTo>
                  <a:lnTo>
                    <a:pt x="207" y="234"/>
                  </a:lnTo>
                  <a:lnTo>
                    <a:pt x="196" y="234"/>
                  </a:lnTo>
                  <a:lnTo>
                    <a:pt x="188" y="236"/>
                  </a:lnTo>
                  <a:lnTo>
                    <a:pt x="188" y="236"/>
                  </a:lnTo>
                  <a:lnTo>
                    <a:pt x="175" y="231"/>
                  </a:lnTo>
                  <a:lnTo>
                    <a:pt x="167" y="212"/>
                  </a:lnTo>
                  <a:lnTo>
                    <a:pt x="167" y="204"/>
                  </a:lnTo>
                  <a:lnTo>
                    <a:pt x="164" y="201"/>
                  </a:lnTo>
                  <a:lnTo>
                    <a:pt x="167" y="196"/>
                  </a:lnTo>
                  <a:lnTo>
                    <a:pt x="167" y="193"/>
                  </a:lnTo>
                  <a:lnTo>
                    <a:pt x="167" y="191"/>
                  </a:lnTo>
                  <a:lnTo>
                    <a:pt x="167" y="188"/>
                  </a:lnTo>
                  <a:lnTo>
                    <a:pt x="169" y="185"/>
                  </a:lnTo>
                  <a:lnTo>
                    <a:pt x="169" y="185"/>
                  </a:lnTo>
                  <a:lnTo>
                    <a:pt x="172" y="183"/>
                  </a:lnTo>
                  <a:lnTo>
                    <a:pt x="175" y="180"/>
                  </a:lnTo>
                  <a:lnTo>
                    <a:pt x="178" y="180"/>
                  </a:lnTo>
                  <a:lnTo>
                    <a:pt x="180" y="177"/>
                  </a:lnTo>
                  <a:lnTo>
                    <a:pt x="183" y="177"/>
                  </a:lnTo>
                  <a:lnTo>
                    <a:pt x="188" y="175"/>
                  </a:lnTo>
                  <a:lnTo>
                    <a:pt x="204" y="175"/>
                  </a:lnTo>
                  <a:lnTo>
                    <a:pt x="239" y="172"/>
                  </a:lnTo>
                  <a:lnTo>
                    <a:pt x="239" y="172"/>
                  </a:lnTo>
                  <a:close/>
                  <a:moveTo>
                    <a:pt x="279" y="172"/>
                  </a:moveTo>
                  <a:lnTo>
                    <a:pt x="279" y="172"/>
                  </a:lnTo>
                  <a:lnTo>
                    <a:pt x="322" y="175"/>
                  </a:lnTo>
                  <a:lnTo>
                    <a:pt x="330" y="175"/>
                  </a:lnTo>
                  <a:lnTo>
                    <a:pt x="333" y="175"/>
                  </a:lnTo>
                  <a:lnTo>
                    <a:pt x="338" y="177"/>
                  </a:lnTo>
                  <a:lnTo>
                    <a:pt x="341" y="177"/>
                  </a:lnTo>
                  <a:lnTo>
                    <a:pt x="344" y="180"/>
                  </a:lnTo>
                  <a:lnTo>
                    <a:pt x="347" y="183"/>
                  </a:lnTo>
                  <a:lnTo>
                    <a:pt x="347" y="183"/>
                  </a:lnTo>
                  <a:lnTo>
                    <a:pt x="349" y="185"/>
                  </a:lnTo>
                  <a:lnTo>
                    <a:pt x="352" y="188"/>
                  </a:lnTo>
                  <a:lnTo>
                    <a:pt x="352" y="191"/>
                  </a:lnTo>
                  <a:lnTo>
                    <a:pt x="352" y="191"/>
                  </a:lnTo>
                  <a:lnTo>
                    <a:pt x="352" y="193"/>
                  </a:lnTo>
                  <a:lnTo>
                    <a:pt x="352" y="201"/>
                  </a:lnTo>
                  <a:lnTo>
                    <a:pt x="352" y="204"/>
                  </a:lnTo>
                  <a:lnTo>
                    <a:pt x="352" y="212"/>
                  </a:lnTo>
                  <a:lnTo>
                    <a:pt x="344" y="231"/>
                  </a:lnTo>
                  <a:lnTo>
                    <a:pt x="333" y="236"/>
                  </a:lnTo>
                  <a:lnTo>
                    <a:pt x="325" y="234"/>
                  </a:lnTo>
                  <a:lnTo>
                    <a:pt x="309" y="231"/>
                  </a:lnTo>
                  <a:lnTo>
                    <a:pt x="301" y="228"/>
                  </a:lnTo>
                  <a:lnTo>
                    <a:pt x="296" y="226"/>
                  </a:lnTo>
                  <a:lnTo>
                    <a:pt x="293" y="226"/>
                  </a:lnTo>
                  <a:lnTo>
                    <a:pt x="290" y="223"/>
                  </a:lnTo>
                  <a:lnTo>
                    <a:pt x="290" y="223"/>
                  </a:lnTo>
                  <a:lnTo>
                    <a:pt x="290" y="223"/>
                  </a:lnTo>
                  <a:lnTo>
                    <a:pt x="290" y="223"/>
                  </a:lnTo>
                  <a:lnTo>
                    <a:pt x="290" y="223"/>
                  </a:lnTo>
                  <a:lnTo>
                    <a:pt x="288" y="220"/>
                  </a:lnTo>
                  <a:lnTo>
                    <a:pt x="288" y="220"/>
                  </a:lnTo>
                  <a:lnTo>
                    <a:pt x="288" y="218"/>
                  </a:lnTo>
                  <a:lnTo>
                    <a:pt x="285" y="210"/>
                  </a:lnTo>
                  <a:lnTo>
                    <a:pt x="279" y="183"/>
                  </a:lnTo>
                  <a:lnTo>
                    <a:pt x="279" y="17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36987" y="4117379"/>
            <a:ext cx="550353" cy="773403"/>
          </a:xfrm>
          <a:prstGeom prst="rect">
            <a:avLst/>
          </a:prstGeom>
        </p:spPr>
      </p:pic>
      <p:pic>
        <p:nvPicPr>
          <p:cNvPr id="26" name="图片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909462" y="4094947"/>
            <a:ext cx="541711" cy="78989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压力容器、压力管道风险点告知</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2"/>
          <a:ext cx="9878060" cy="4610100"/>
        </p:xfrm>
        <a:graphic>
          <a:graphicData uri="http://schemas.openxmlformats.org/drawingml/2006/table">
            <a:tbl>
              <a:tblPr firstRow="1" bandRow="1">
                <a:tableStyleId>{5C22544A-7EE6-4342-B048-85BDC9FD1C3A}</a:tableStyleId>
              </a:tblPr>
              <a:tblGrid>
                <a:gridCol w="1459230"/>
                <a:gridCol w="1480185"/>
                <a:gridCol w="1770380"/>
                <a:gridCol w="5168265"/>
              </a:tblGrid>
              <a:tr h="53022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405" b="1" kern="1200" dirty="0">
                          <a:solidFill>
                            <a:schemeClr val="tx1">
                              <a:lumMod val="95000"/>
                              <a:lumOff val="5000"/>
                            </a:schemeClr>
                          </a:solidFill>
                          <a:latin typeface="微软雅黑" panose="020B0503020204020204" charset="-122"/>
                          <a:ea typeface="微软雅黑" panose="020B0503020204020204" charset="-122"/>
                          <a:cs typeface="+mn-cs"/>
                        </a:rPr>
                        <a:t>压力容器、压力管道风险点告知</a:t>
                      </a:r>
                      <a:endParaRPr lang="zh-CN" altLang="en-US" sz="1405"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由于人员误操作、设备缺陷、外力因素等导致泄漏，遇明火或静电火花会发生火灾、爆炸等事故。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180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020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77990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容器、管道的设计压力应当不小于在操作中可能遇到的最高的压力与温度组合工况的压力。容器、管道不应超压运行；</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应按规定设置安全阀、爆破片、紧急切断装置、压力表、液面计等；</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按操作规程执行。</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212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火灾、爆炸、中毒窒息</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0584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0" name="组合 9"/>
          <p:cNvGrpSpPr/>
          <p:nvPr/>
        </p:nvGrpSpPr>
        <p:grpSpPr>
          <a:xfrm>
            <a:off x="616365" y="3753603"/>
            <a:ext cx="656398" cy="940730"/>
            <a:chOff x="7460120" y="5755406"/>
            <a:chExt cx="486444" cy="697157"/>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2"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140" y="3747208"/>
            <a:ext cx="706943" cy="934896"/>
          </a:xfrm>
          <a:prstGeom prst="rect">
            <a:avLst/>
          </a:prstGeom>
        </p:spPr>
      </p:pic>
      <p:grpSp>
        <p:nvGrpSpPr>
          <p:cNvPr id="14" name="组合 13"/>
          <p:cNvGrpSpPr/>
          <p:nvPr/>
        </p:nvGrpSpPr>
        <p:grpSpPr>
          <a:xfrm>
            <a:off x="2355155" y="3771235"/>
            <a:ext cx="836714" cy="910869"/>
            <a:chOff x="7545390" y="1668463"/>
            <a:chExt cx="2149476" cy="2339976"/>
          </a:xfrm>
        </p:grpSpPr>
        <p:sp>
          <p:nvSpPr>
            <p:cNvPr id="15"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6"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7"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8"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9"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叉车风险点告知</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756150"/>
        </p:xfrm>
        <a:graphic>
          <a:graphicData uri="http://schemas.openxmlformats.org/drawingml/2006/table">
            <a:tbl>
              <a:tblPr firstRow="1" bandRow="1">
                <a:tableStyleId>{5C22544A-7EE6-4342-B048-85BDC9FD1C3A}</a:tableStyleId>
              </a:tblPr>
              <a:tblGrid>
                <a:gridCol w="1459230"/>
                <a:gridCol w="1480185"/>
                <a:gridCol w="1770380"/>
                <a:gridCol w="5168265"/>
              </a:tblGrid>
              <a:tr h="41402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叉车</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由于人员误操作、设备缺陷、外力因素等导致叉车故障，易发生火灾、触电、车辆伤害等事故。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894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8544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94564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叉车充电区域保证通风；</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发生触电，区域急救人员先断电，呼吸、心跳停止进行心肺复苏；</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每月对于叉车进行点检，发现异常及时进行维修；</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对于叉车进行限速行驶的速度为</a:t>
                      </a:r>
                      <a:r>
                        <a:rPr lang="en-US" altLang="zh-CN" sz="1230" b="1" kern="1200" dirty="0">
                          <a:solidFill>
                            <a:schemeClr val="tx1"/>
                          </a:solidFill>
                          <a:latin typeface="微软雅黑" panose="020B0503020204020204" charset="-122"/>
                          <a:ea typeface="微软雅黑" panose="020B0503020204020204" charset="-122"/>
                          <a:cs typeface="+mn-cs"/>
                        </a:rPr>
                        <a:t>7</a:t>
                      </a:r>
                      <a:r>
                        <a:rPr lang="zh-CN" altLang="zh-CN" sz="1230" b="1" kern="1200" dirty="0">
                          <a:solidFill>
                            <a:schemeClr val="tx1"/>
                          </a:solidFill>
                          <a:latin typeface="微软雅黑" panose="020B0503020204020204" charset="-122"/>
                          <a:ea typeface="微软雅黑" panose="020B0503020204020204" charset="-122"/>
                          <a:cs typeface="+mn-cs"/>
                        </a:rPr>
                        <a:t>公里以下，货物超出本身视线，要进行倒车行驶。</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叉车速度限速</a:t>
                      </a:r>
                      <a:r>
                        <a:rPr lang="en-US" altLang="zh-CN" sz="1230" b="1" kern="1200" dirty="0">
                          <a:solidFill>
                            <a:schemeClr val="tx1"/>
                          </a:solidFill>
                          <a:latin typeface="微软雅黑" panose="020B0503020204020204" charset="-122"/>
                          <a:ea typeface="微软雅黑" panose="020B0503020204020204" charset="-122"/>
                          <a:cs typeface="+mn-cs"/>
                        </a:rPr>
                        <a:t>5</a:t>
                      </a:r>
                      <a:r>
                        <a:rPr lang="zh-CN" altLang="zh-CN" sz="1230" b="1" kern="1200" dirty="0">
                          <a:solidFill>
                            <a:schemeClr val="tx1"/>
                          </a:solidFill>
                          <a:latin typeface="微软雅黑" panose="020B0503020204020204" charset="-122"/>
                          <a:ea typeface="微软雅黑" panose="020B0503020204020204" charset="-122"/>
                          <a:cs typeface="+mn-cs"/>
                        </a:rPr>
                        <a:t>公里；</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张贴警示标示及操作规程；</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严格按照操作规程操作。</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308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火灾、触电、车辆伤害、物体打击等</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490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0" name="组合 9"/>
          <p:cNvGrpSpPr/>
          <p:nvPr/>
        </p:nvGrpSpPr>
        <p:grpSpPr>
          <a:xfrm>
            <a:off x="616365" y="3688794"/>
            <a:ext cx="656398" cy="940730"/>
            <a:chOff x="7460120" y="5755406"/>
            <a:chExt cx="486444" cy="697157"/>
          </a:xfrm>
        </p:grpSpPr>
        <p:pic>
          <p:nvPicPr>
            <p:cNvPr id="11" name="图片 10"/>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2"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140" y="3682400"/>
            <a:ext cx="706943" cy="934896"/>
          </a:xfrm>
          <a:prstGeom prst="rect">
            <a:avLst/>
          </a:prstGeom>
        </p:spPr>
      </p:pic>
      <p:grpSp>
        <p:nvGrpSpPr>
          <p:cNvPr id="14" name="组合 13"/>
          <p:cNvGrpSpPr/>
          <p:nvPr/>
        </p:nvGrpSpPr>
        <p:grpSpPr>
          <a:xfrm>
            <a:off x="2355155" y="3706426"/>
            <a:ext cx="836714" cy="910869"/>
            <a:chOff x="7545390" y="1668463"/>
            <a:chExt cx="2149476" cy="2339976"/>
          </a:xfrm>
        </p:grpSpPr>
        <p:sp>
          <p:nvSpPr>
            <p:cNvPr id="15"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6"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7"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8"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9"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皮带运输机岗位风险点告知卡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41850"/>
        </p:xfrm>
        <a:graphic>
          <a:graphicData uri="http://schemas.openxmlformats.org/drawingml/2006/table">
            <a:tbl>
              <a:tblPr firstRow="1" bandRow="1">
                <a:tableStyleId>{5C22544A-7EE6-4342-B048-85BDC9FD1C3A}</a:tableStyleId>
              </a:tblPr>
              <a:tblGrid>
                <a:gridCol w="1459230"/>
                <a:gridCol w="1480185"/>
                <a:gridCol w="1770380"/>
                <a:gridCol w="5168265"/>
              </a:tblGrid>
              <a:tr h="37846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皮带运输机</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皮带运输机事故开关、紧急拉绳等安全装置缺失、损失或失效。</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4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909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2692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带式输送机应有防打滑、防跑偏和防纵向撕裂的措施以及能随时停机的事故开关盒事故警铃。</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带式运输机运转期间，不进行清扫和维修作业。</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制定并执行操作规程。</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5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火灾、其他爆炸、中毒和窒息</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36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88140" y="3563415"/>
            <a:ext cx="706943" cy="934896"/>
          </a:xfrm>
          <a:prstGeom prst="rect">
            <a:avLst/>
          </a:prstGeom>
        </p:spPr>
      </p:pic>
      <p:grpSp>
        <p:nvGrpSpPr>
          <p:cNvPr id="24" name="Group 90"/>
          <p:cNvGrpSpPr>
            <a:grpSpLocks noChangeAspect="1"/>
          </p:cNvGrpSpPr>
          <p:nvPr/>
        </p:nvGrpSpPr>
        <p:grpSpPr bwMode="auto">
          <a:xfrm>
            <a:off x="557583" y="3608873"/>
            <a:ext cx="779776" cy="848360"/>
            <a:chOff x="4883" y="2370"/>
            <a:chExt cx="1353" cy="1472"/>
          </a:xfrm>
        </p:grpSpPr>
        <p:sp>
          <p:nvSpPr>
            <p:cNvPr id="25"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6"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7"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8"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9"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30"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31" name="Group 48"/>
          <p:cNvGrpSpPr>
            <a:grpSpLocks noChangeAspect="1"/>
          </p:cNvGrpSpPr>
          <p:nvPr/>
        </p:nvGrpSpPr>
        <p:grpSpPr bwMode="auto">
          <a:xfrm>
            <a:off x="2389888" y="3629044"/>
            <a:ext cx="762495" cy="828189"/>
            <a:chOff x="5940" y="596"/>
            <a:chExt cx="1358" cy="1475"/>
          </a:xfrm>
        </p:grpSpPr>
        <p:sp>
          <p:nvSpPr>
            <p:cNvPr id="32" name="Freeform 49"/>
            <p:cNvSpPr/>
            <p:nvPr/>
          </p:nvSpPr>
          <p:spPr bwMode="auto">
            <a:xfrm>
              <a:off x="5940" y="596"/>
              <a:ext cx="1358" cy="1217"/>
            </a:xfrm>
            <a:custGeom>
              <a:avLst/>
              <a:gdLst>
                <a:gd name="T0" fmla="*/ 116 w 1358"/>
                <a:gd name="T1" fmla="*/ 1215 h 1217"/>
                <a:gd name="T2" fmla="*/ 1240 w 1358"/>
                <a:gd name="T3" fmla="*/ 1217 h 1217"/>
                <a:gd name="T4" fmla="*/ 1250 w 1358"/>
                <a:gd name="T5" fmla="*/ 1217 h 1217"/>
                <a:gd name="T6" fmla="*/ 1264 w 1358"/>
                <a:gd name="T7" fmla="*/ 1215 h 1217"/>
                <a:gd name="T8" fmla="*/ 1274 w 1358"/>
                <a:gd name="T9" fmla="*/ 1212 h 1217"/>
                <a:gd name="T10" fmla="*/ 1285 w 1358"/>
                <a:gd name="T11" fmla="*/ 1209 h 1217"/>
                <a:gd name="T12" fmla="*/ 1299 w 1358"/>
                <a:gd name="T13" fmla="*/ 1201 h 1217"/>
                <a:gd name="T14" fmla="*/ 1307 w 1358"/>
                <a:gd name="T15" fmla="*/ 1196 h 1217"/>
                <a:gd name="T16" fmla="*/ 1320 w 1358"/>
                <a:gd name="T17" fmla="*/ 1185 h 1217"/>
                <a:gd name="T18" fmla="*/ 1328 w 1358"/>
                <a:gd name="T19" fmla="*/ 1177 h 1217"/>
                <a:gd name="T20" fmla="*/ 1336 w 1358"/>
                <a:gd name="T21" fmla="*/ 1166 h 1217"/>
                <a:gd name="T22" fmla="*/ 1344 w 1358"/>
                <a:gd name="T23" fmla="*/ 1150 h 1217"/>
                <a:gd name="T24" fmla="*/ 1350 w 1358"/>
                <a:gd name="T25" fmla="*/ 1140 h 1217"/>
                <a:gd name="T26" fmla="*/ 1355 w 1358"/>
                <a:gd name="T27" fmla="*/ 1126 h 1217"/>
                <a:gd name="T28" fmla="*/ 1358 w 1358"/>
                <a:gd name="T29" fmla="*/ 1113 h 1217"/>
                <a:gd name="T30" fmla="*/ 1358 w 1358"/>
                <a:gd name="T31" fmla="*/ 1089 h 1217"/>
                <a:gd name="T32" fmla="*/ 1352 w 1358"/>
                <a:gd name="T33" fmla="*/ 1073 h 1217"/>
                <a:gd name="T34" fmla="*/ 1350 w 1358"/>
                <a:gd name="T35" fmla="*/ 1059 h 1217"/>
                <a:gd name="T36" fmla="*/ 1339 w 1358"/>
                <a:gd name="T37" fmla="*/ 1038 h 1217"/>
                <a:gd name="T38" fmla="*/ 1315 w 1358"/>
                <a:gd name="T39" fmla="*/ 997 h 1217"/>
                <a:gd name="T40" fmla="*/ 784 w 1358"/>
                <a:gd name="T41" fmla="*/ 54 h 1217"/>
                <a:gd name="T42" fmla="*/ 765 w 1358"/>
                <a:gd name="T43" fmla="*/ 35 h 1217"/>
                <a:gd name="T44" fmla="*/ 757 w 1358"/>
                <a:gd name="T45" fmla="*/ 27 h 1217"/>
                <a:gd name="T46" fmla="*/ 746 w 1358"/>
                <a:gd name="T47" fmla="*/ 19 h 1217"/>
                <a:gd name="T48" fmla="*/ 735 w 1358"/>
                <a:gd name="T49" fmla="*/ 14 h 1217"/>
                <a:gd name="T50" fmla="*/ 727 w 1358"/>
                <a:gd name="T51" fmla="*/ 8 h 1217"/>
                <a:gd name="T52" fmla="*/ 719 w 1358"/>
                <a:gd name="T53" fmla="*/ 5 h 1217"/>
                <a:gd name="T54" fmla="*/ 711 w 1358"/>
                <a:gd name="T55" fmla="*/ 3 h 1217"/>
                <a:gd name="T56" fmla="*/ 700 w 1358"/>
                <a:gd name="T57" fmla="*/ 0 h 1217"/>
                <a:gd name="T58" fmla="*/ 690 w 1358"/>
                <a:gd name="T59" fmla="*/ 0 h 1217"/>
                <a:gd name="T60" fmla="*/ 679 w 1358"/>
                <a:gd name="T61" fmla="*/ 3 h 1217"/>
                <a:gd name="T62" fmla="*/ 668 w 1358"/>
                <a:gd name="T63" fmla="*/ 5 h 1217"/>
                <a:gd name="T64" fmla="*/ 655 w 1358"/>
                <a:gd name="T65" fmla="*/ 8 h 1217"/>
                <a:gd name="T66" fmla="*/ 641 w 1358"/>
                <a:gd name="T67" fmla="*/ 16 h 1217"/>
                <a:gd name="T68" fmla="*/ 633 w 1358"/>
                <a:gd name="T69" fmla="*/ 24 h 1217"/>
                <a:gd name="T70" fmla="*/ 620 w 1358"/>
                <a:gd name="T71" fmla="*/ 32 h 1217"/>
                <a:gd name="T72" fmla="*/ 8 w 1358"/>
                <a:gd name="T73" fmla="*/ 1059 h 1217"/>
                <a:gd name="T74" fmla="*/ 0 w 1358"/>
                <a:gd name="T75" fmla="*/ 1097 h 1217"/>
                <a:gd name="T76" fmla="*/ 3 w 1358"/>
                <a:gd name="T77" fmla="*/ 1115 h 1217"/>
                <a:gd name="T78" fmla="*/ 6 w 1358"/>
                <a:gd name="T79" fmla="*/ 1132 h 1217"/>
                <a:gd name="T80" fmla="*/ 11 w 1358"/>
                <a:gd name="T81" fmla="*/ 1142 h 1217"/>
                <a:gd name="T82" fmla="*/ 14 w 1358"/>
                <a:gd name="T83" fmla="*/ 1153 h 1217"/>
                <a:gd name="T84" fmla="*/ 24 w 1358"/>
                <a:gd name="T85" fmla="*/ 1169 h 1217"/>
                <a:gd name="T86" fmla="*/ 38 w 1358"/>
                <a:gd name="T87" fmla="*/ 1182 h 1217"/>
                <a:gd name="T88" fmla="*/ 46 w 1358"/>
                <a:gd name="T89" fmla="*/ 1191 h 1217"/>
                <a:gd name="T90" fmla="*/ 57 w 1358"/>
                <a:gd name="T91" fmla="*/ 1196 h 1217"/>
                <a:gd name="T92" fmla="*/ 67 w 1358"/>
                <a:gd name="T93" fmla="*/ 1201 h 1217"/>
                <a:gd name="T94" fmla="*/ 83 w 1358"/>
                <a:gd name="T95" fmla="*/ 1207 h 1217"/>
                <a:gd name="T96" fmla="*/ 116 w 1358"/>
                <a:gd name="T97" fmla="*/ 1215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8" h="1217">
                  <a:moveTo>
                    <a:pt x="116" y="1215"/>
                  </a:moveTo>
                  <a:lnTo>
                    <a:pt x="1240" y="1217"/>
                  </a:lnTo>
                  <a:lnTo>
                    <a:pt x="1250" y="1217"/>
                  </a:lnTo>
                  <a:lnTo>
                    <a:pt x="1264" y="1215"/>
                  </a:lnTo>
                  <a:lnTo>
                    <a:pt x="1274" y="1212"/>
                  </a:lnTo>
                  <a:lnTo>
                    <a:pt x="1285" y="1209"/>
                  </a:lnTo>
                  <a:lnTo>
                    <a:pt x="1299" y="1201"/>
                  </a:lnTo>
                  <a:lnTo>
                    <a:pt x="1307" y="1196"/>
                  </a:lnTo>
                  <a:lnTo>
                    <a:pt x="1320" y="1185"/>
                  </a:lnTo>
                  <a:lnTo>
                    <a:pt x="1328" y="1177"/>
                  </a:lnTo>
                  <a:lnTo>
                    <a:pt x="1336" y="1166"/>
                  </a:lnTo>
                  <a:lnTo>
                    <a:pt x="1344" y="1150"/>
                  </a:lnTo>
                  <a:lnTo>
                    <a:pt x="1350" y="1140"/>
                  </a:lnTo>
                  <a:lnTo>
                    <a:pt x="1355" y="1126"/>
                  </a:lnTo>
                  <a:lnTo>
                    <a:pt x="1358" y="1113"/>
                  </a:lnTo>
                  <a:lnTo>
                    <a:pt x="1358" y="1089"/>
                  </a:lnTo>
                  <a:lnTo>
                    <a:pt x="1352" y="1073"/>
                  </a:lnTo>
                  <a:lnTo>
                    <a:pt x="1350" y="1059"/>
                  </a:lnTo>
                  <a:lnTo>
                    <a:pt x="1339" y="1038"/>
                  </a:lnTo>
                  <a:lnTo>
                    <a:pt x="1315" y="997"/>
                  </a:lnTo>
                  <a:lnTo>
                    <a:pt x="784" y="54"/>
                  </a:lnTo>
                  <a:lnTo>
                    <a:pt x="765" y="35"/>
                  </a:lnTo>
                  <a:lnTo>
                    <a:pt x="757" y="27"/>
                  </a:lnTo>
                  <a:lnTo>
                    <a:pt x="746" y="19"/>
                  </a:lnTo>
                  <a:lnTo>
                    <a:pt x="735" y="14"/>
                  </a:lnTo>
                  <a:lnTo>
                    <a:pt x="727" y="8"/>
                  </a:lnTo>
                  <a:lnTo>
                    <a:pt x="719" y="5"/>
                  </a:lnTo>
                  <a:lnTo>
                    <a:pt x="711" y="3"/>
                  </a:lnTo>
                  <a:lnTo>
                    <a:pt x="700" y="0"/>
                  </a:lnTo>
                  <a:lnTo>
                    <a:pt x="690" y="0"/>
                  </a:lnTo>
                  <a:lnTo>
                    <a:pt x="679" y="3"/>
                  </a:lnTo>
                  <a:lnTo>
                    <a:pt x="668" y="5"/>
                  </a:lnTo>
                  <a:lnTo>
                    <a:pt x="655" y="8"/>
                  </a:lnTo>
                  <a:lnTo>
                    <a:pt x="641" y="16"/>
                  </a:lnTo>
                  <a:lnTo>
                    <a:pt x="633" y="24"/>
                  </a:lnTo>
                  <a:lnTo>
                    <a:pt x="620" y="32"/>
                  </a:lnTo>
                  <a:lnTo>
                    <a:pt x="8" y="1059"/>
                  </a:lnTo>
                  <a:lnTo>
                    <a:pt x="0" y="1097"/>
                  </a:lnTo>
                  <a:lnTo>
                    <a:pt x="3" y="1115"/>
                  </a:lnTo>
                  <a:lnTo>
                    <a:pt x="6" y="1132"/>
                  </a:lnTo>
                  <a:lnTo>
                    <a:pt x="11" y="1142"/>
                  </a:lnTo>
                  <a:lnTo>
                    <a:pt x="14" y="1153"/>
                  </a:lnTo>
                  <a:lnTo>
                    <a:pt x="24" y="1169"/>
                  </a:lnTo>
                  <a:lnTo>
                    <a:pt x="38" y="1182"/>
                  </a:lnTo>
                  <a:lnTo>
                    <a:pt x="46" y="1191"/>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3" name="Freeform 50"/>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4" name="Freeform 51"/>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5" name="Freeform 52"/>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6" name="Freeform 54"/>
            <p:cNvSpPr>
              <a:spLocks noEditPoints="1"/>
            </p:cNvSpPr>
            <p:nvPr/>
          </p:nvSpPr>
          <p:spPr bwMode="auto">
            <a:xfrm>
              <a:off x="5978" y="634"/>
              <a:ext cx="1282" cy="1142"/>
            </a:xfrm>
            <a:custGeom>
              <a:avLst/>
              <a:gdLst>
                <a:gd name="T0" fmla="*/ 182 w 1282"/>
                <a:gd name="T1" fmla="*/ 997 h 1142"/>
                <a:gd name="T2" fmla="*/ 652 w 1282"/>
                <a:gd name="T3" fmla="*/ 193 h 1142"/>
                <a:gd name="T4" fmla="*/ 1116 w 1282"/>
                <a:gd name="T5" fmla="*/ 997 h 1142"/>
                <a:gd name="T6" fmla="*/ 182 w 1282"/>
                <a:gd name="T7" fmla="*/ 997 h 1142"/>
                <a:gd name="T8" fmla="*/ 182 w 1282"/>
                <a:gd name="T9" fmla="*/ 997 h 1142"/>
                <a:gd name="T10" fmla="*/ 182 w 1282"/>
                <a:gd name="T11" fmla="*/ 997 h 1142"/>
                <a:gd name="T12" fmla="*/ 83 w 1282"/>
                <a:gd name="T13" fmla="*/ 1142 h 1142"/>
                <a:gd name="T14" fmla="*/ 1202 w 1282"/>
                <a:gd name="T15" fmla="*/ 1142 h 1142"/>
                <a:gd name="T16" fmla="*/ 1210 w 1282"/>
                <a:gd name="T17" fmla="*/ 1142 h 1142"/>
                <a:gd name="T18" fmla="*/ 1218 w 1282"/>
                <a:gd name="T19" fmla="*/ 1139 h 1142"/>
                <a:gd name="T20" fmla="*/ 1226 w 1282"/>
                <a:gd name="T21" fmla="*/ 1139 h 1142"/>
                <a:gd name="T22" fmla="*/ 1234 w 1282"/>
                <a:gd name="T23" fmla="*/ 1136 h 1142"/>
                <a:gd name="T24" fmla="*/ 1242 w 1282"/>
                <a:gd name="T25" fmla="*/ 1131 h 1142"/>
                <a:gd name="T26" fmla="*/ 1247 w 1282"/>
                <a:gd name="T27" fmla="*/ 1128 h 1142"/>
                <a:gd name="T28" fmla="*/ 1253 w 1282"/>
                <a:gd name="T29" fmla="*/ 1123 h 1142"/>
                <a:gd name="T30" fmla="*/ 1258 w 1282"/>
                <a:gd name="T31" fmla="*/ 1120 h 1142"/>
                <a:gd name="T32" fmla="*/ 1263 w 1282"/>
                <a:gd name="T33" fmla="*/ 1115 h 1142"/>
                <a:gd name="T34" fmla="*/ 1266 w 1282"/>
                <a:gd name="T35" fmla="*/ 1110 h 1142"/>
                <a:gd name="T36" fmla="*/ 1274 w 1282"/>
                <a:gd name="T37" fmla="*/ 1096 h 1142"/>
                <a:gd name="T38" fmla="*/ 1277 w 1282"/>
                <a:gd name="T39" fmla="*/ 1088 h 1142"/>
                <a:gd name="T40" fmla="*/ 1279 w 1282"/>
                <a:gd name="T41" fmla="*/ 1077 h 1142"/>
                <a:gd name="T42" fmla="*/ 1282 w 1282"/>
                <a:gd name="T43" fmla="*/ 1072 h 1142"/>
                <a:gd name="T44" fmla="*/ 1282 w 1282"/>
                <a:gd name="T45" fmla="*/ 1064 h 1142"/>
                <a:gd name="T46" fmla="*/ 1282 w 1282"/>
                <a:gd name="T47" fmla="*/ 1053 h 1142"/>
                <a:gd name="T48" fmla="*/ 1279 w 1282"/>
                <a:gd name="T49" fmla="*/ 1045 h 1142"/>
                <a:gd name="T50" fmla="*/ 1277 w 1282"/>
                <a:gd name="T51" fmla="*/ 1035 h 1142"/>
                <a:gd name="T52" fmla="*/ 1269 w 1282"/>
                <a:gd name="T53" fmla="*/ 1016 h 1142"/>
                <a:gd name="T54" fmla="*/ 1247 w 1282"/>
                <a:gd name="T55" fmla="*/ 978 h 1142"/>
                <a:gd name="T56" fmla="*/ 713 w 1282"/>
                <a:gd name="T57" fmla="*/ 37 h 1142"/>
                <a:gd name="T58" fmla="*/ 700 w 1282"/>
                <a:gd name="T59" fmla="*/ 24 h 1142"/>
                <a:gd name="T60" fmla="*/ 695 w 1282"/>
                <a:gd name="T61" fmla="*/ 16 h 1142"/>
                <a:gd name="T62" fmla="*/ 687 w 1282"/>
                <a:gd name="T63" fmla="*/ 10 h 1142"/>
                <a:gd name="T64" fmla="*/ 681 w 1282"/>
                <a:gd name="T65" fmla="*/ 8 h 1142"/>
                <a:gd name="T66" fmla="*/ 676 w 1282"/>
                <a:gd name="T67" fmla="*/ 5 h 1142"/>
                <a:gd name="T68" fmla="*/ 670 w 1282"/>
                <a:gd name="T69" fmla="*/ 2 h 1142"/>
                <a:gd name="T70" fmla="*/ 665 w 1282"/>
                <a:gd name="T71" fmla="*/ 0 h 1142"/>
                <a:gd name="T72" fmla="*/ 657 w 1282"/>
                <a:gd name="T73" fmla="*/ 0 h 1142"/>
                <a:gd name="T74" fmla="*/ 657 w 1282"/>
                <a:gd name="T75" fmla="*/ 0 h 1142"/>
                <a:gd name="T76" fmla="*/ 654 w 1282"/>
                <a:gd name="T77" fmla="*/ 0 h 1142"/>
                <a:gd name="T78" fmla="*/ 649 w 1282"/>
                <a:gd name="T79" fmla="*/ 0 h 1142"/>
                <a:gd name="T80" fmla="*/ 641 w 1282"/>
                <a:gd name="T81" fmla="*/ 2 h 1142"/>
                <a:gd name="T82" fmla="*/ 633 w 1282"/>
                <a:gd name="T83" fmla="*/ 5 h 1142"/>
                <a:gd name="T84" fmla="*/ 625 w 1282"/>
                <a:gd name="T85" fmla="*/ 10 h 1142"/>
                <a:gd name="T86" fmla="*/ 617 w 1282"/>
                <a:gd name="T87" fmla="*/ 16 h 1142"/>
                <a:gd name="T88" fmla="*/ 611 w 1282"/>
                <a:gd name="T89" fmla="*/ 21 h 1142"/>
                <a:gd name="T90" fmla="*/ 5 w 1282"/>
                <a:gd name="T91" fmla="*/ 1035 h 1142"/>
                <a:gd name="T92" fmla="*/ 0 w 1282"/>
                <a:gd name="T93" fmla="*/ 1061 h 1142"/>
                <a:gd name="T94" fmla="*/ 0 w 1282"/>
                <a:gd name="T95" fmla="*/ 1072 h 1142"/>
                <a:gd name="T96" fmla="*/ 3 w 1282"/>
                <a:gd name="T97" fmla="*/ 1083 h 1142"/>
                <a:gd name="T98" fmla="*/ 5 w 1282"/>
                <a:gd name="T99" fmla="*/ 1091 h 1142"/>
                <a:gd name="T100" fmla="*/ 8 w 1282"/>
                <a:gd name="T101" fmla="*/ 1096 h 1142"/>
                <a:gd name="T102" fmla="*/ 13 w 1282"/>
                <a:gd name="T103" fmla="*/ 1102 h 1142"/>
                <a:gd name="T104" fmla="*/ 16 w 1282"/>
                <a:gd name="T105" fmla="*/ 1110 h 1142"/>
                <a:gd name="T106" fmla="*/ 21 w 1282"/>
                <a:gd name="T107" fmla="*/ 1112 h 1142"/>
                <a:gd name="T108" fmla="*/ 24 w 1282"/>
                <a:gd name="T109" fmla="*/ 1118 h 1142"/>
                <a:gd name="T110" fmla="*/ 29 w 1282"/>
                <a:gd name="T111" fmla="*/ 1120 h 1142"/>
                <a:gd name="T112" fmla="*/ 37 w 1282"/>
                <a:gd name="T113" fmla="*/ 1126 h 1142"/>
                <a:gd name="T114" fmla="*/ 45 w 1282"/>
                <a:gd name="T115" fmla="*/ 1131 h 1142"/>
                <a:gd name="T116" fmla="*/ 56 w 1282"/>
                <a:gd name="T117" fmla="*/ 1134 h 1142"/>
                <a:gd name="T118" fmla="*/ 83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3"/>
                  </a:lnTo>
                  <a:lnTo>
                    <a:pt x="1116" y="997"/>
                  </a:lnTo>
                  <a:lnTo>
                    <a:pt x="182" y="997"/>
                  </a:lnTo>
                  <a:lnTo>
                    <a:pt x="182" y="997"/>
                  </a:lnTo>
                  <a:lnTo>
                    <a:pt x="182" y="997"/>
                  </a:lnTo>
                  <a:close/>
                  <a:moveTo>
                    <a:pt x="83" y="1142"/>
                  </a:moveTo>
                  <a:lnTo>
                    <a:pt x="1202" y="1142"/>
                  </a:lnTo>
                  <a:lnTo>
                    <a:pt x="1210" y="1142"/>
                  </a:lnTo>
                  <a:lnTo>
                    <a:pt x="1218" y="1139"/>
                  </a:lnTo>
                  <a:lnTo>
                    <a:pt x="1226" y="1139"/>
                  </a:lnTo>
                  <a:lnTo>
                    <a:pt x="1234" y="1136"/>
                  </a:lnTo>
                  <a:lnTo>
                    <a:pt x="1242" y="1131"/>
                  </a:lnTo>
                  <a:lnTo>
                    <a:pt x="1247" y="1128"/>
                  </a:lnTo>
                  <a:lnTo>
                    <a:pt x="1253" y="1123"/>
                  </a:lnTo>
                  <a:lnTo>
                    <a:pt x="1258" y="1120"/>
                  </a:lnTo>
                  <a:lnTo>
                    <a:pt x="1263" y="1115"/>
                  </a:lnTo>
                  <a:lnTo>
                    <a:pt x="1266" y="1110"/>
                  </a:lnTo>
                  <a:lnTo>
                    <a:pt x="1274" y="1096"/>
                  </a:lnTo>
                  <a:lnTo>
                    <a:pt x="1277" y="1088"/>
                  </a:lnTo>
                  <a:lnTo>
                    <a:pt x="1279" y="1077"/>
                  </a:lnTo>
                  <a:lnTo>
                    <a:pt x="1282" y="1072"/>
                  </a:lnTo>
                  <a:lnTo>
                    <a:pt x="1282" y="1064"/>
                  </a:lnTo>
                  <a:lnTo>
                    <a:pt x="1282" y="1053"/>
                  </a:lnTo>
                  <a:lnTo>
                    <a:pt x="1279" y="1045"/>
                  </a:lnTo>
                  <a:lnTo>
                    <a:pt x="1277" y="1035"/>
                  </a:lnTo>
                  <a:lnTo>
                    <a:pt x="1269" y="1016"/>
                  </a:lnTo>
                  <a:lnTo>
                    <a:pt x="1247" y="978"/>
                  </a:lnTo>
                  <a:lnTo>
                    <a:pt x="713" y="37"/>
                  </a:lnTo>
                  <a:lnTo>
                    <a:pt x="700" y="24"/>
                  </a:lnTo>
                  <a:lnTo>
                    <a:pt x="695" y="16"/>
                  </a:lnTo>
                  <a:lnTo>
                    <a:pt x="687" y="10"/>
                  </a:lnTo>
                  <a:lnTo>
                    <a:pt x="681" y="8"/>
                  </a:lnTo>
                  <a:lnTo>
                    <a:pt x="676" y="5"/>
                  </a:lnTo>
                  <a:lnTo>
                    <a:pt x="670" y="2"/>
                  </a:lnTo>
                  <a:lnTo>
                    <a:pt x="665" y="0"/>
                  </a:lnTo>
                  <a:lnTo>
                    <a:pt x="657" y="0"/>
                  </a:lnTo>
                  <a:lnTo>
                    <a:pt x="657" y="0"/>
                  </a:lnTo>
                  <a:lnTo>
                    <a:pt x="654" y="0"/>
                  </a:lnTo>
                  <a:lnTo>
                    <a:pt x="649" y="0"/>
                  </a:lnTo>
                  <a:lnTo>
                    <a:pt x="641" y="2"/>
                  </a:lnTo>
                  <a:lnTo>
                    <a:pt x="633" y="5"/>
                  </a:lnTo>
                  <a:lnTo>
                    <a:pt x="625" y="10"/>
                  </a:lnTo>
                  <a:lnTo>
                    <a:pt x="617" y="16"/>
                  </a:lnTo>
                  <a:lnTo>
                    <a:pt x="611" y="21"/>
                  </a:lnTo>
                  <a:lnTo>
                    <a:pt x="5" y="1035"/>
                  </a:lnTo>
                  <a:lnTo>
                    <a:pt x="0" y="1061"/>
                  </a:lnTo>
                  <a:lnTo>
                    <a:pt x="0" y="1072"/>
                  </a:lnTo>
                  <a:lnTo>
                    <a:pt x="3" y="1083"/>
                  </a:lnTo>
                  <a:lnTo>
                    <a:pt x="5" y="1091"/>
                  </a:lnTo>
                  <a:lnTo>
                    <a:pt x="8" y="1096"/>
                  </a:lnTo>
                  <a:lnTo>
                    <a:pt x="13" y="1102"/>
                  </a:lnTo>
                  <a:lnTo>
                    <a:pt x="16" y="1110"/>
                  </a:lnTo>
                  <a:lnTo>
                    <a:pt x="21" y="1112"/>
                  </a:lnTo>
                  <a:lnTo>
                    <a:pt x="24" y="1118"/>
                  </a:lnTo>
                  <a:lnTo>
                    <a:pt x="29" y="1120"/>
                  </a:lnTo>
                  <a:lnTo>
                    <a:pt x="37" y="1126"/>
                  </a:lnTo>
                  <a:lnTo>
                    <a:pt x="45" y="1131"/>
                  </a:lnTo>
                  <a:lnTo>
                    <a:pt x="56" y="1134"/>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7" name="Freeform 55"/>
            <p:cNvSpPr>
              <a:spLocks noEditPoints="1"/>
            </p:cNvSpPr>
            <p:nvPr/>
          </p:nvSpPr>
          <p:spPr bwMode="auto">
            <a:xfrm>
              <a:off x="6225" y="1878"/>
              <a:ext cx="834" cy="193"/>
            </a:xfrm>
            <a:custGeom>
              <a:avLst/>
              <a:gdLst>
                <a:gd name="T0" fmla="*/ 29 w 311"/>
                <a:gd name="T1" fmla="*/ 2 h 72"/>
                <a:gd name="T2" fmla="*/ 12 w 311"/>
                <a:gd name="T3" fmla="*/ 29 h 72"/>
                <a:gd name="T4" fmla="*/ 49 w 311"/>
                <a:gd name="T5" fmla="*/ 35 h 72"/>
                <a:gd name="T6" fmla="*/ 3 w 311"/>
                <a:gd name="T7" fmla="*/ 51 h 72"/>
                <a:gd name="T8" fmla="*/ 10 w 311"/>
                <a:gd name="T9" fmla="*/ 60 h 72"/>
                <a:gd name="T10" fmla="*/ 49 w 311"/>
                <a:gd name="T11" fmla="*/ 66 h 72"/>
                <a:gd name="T12" fmla="*/ 56 w 311"/>
                <a:gd name="T13" fmla="*/ 36 h 72"/>
                <a:gd name="T14" fmla="*/ 33 w 311"/>
                <a:gd name="T15" fmla="*/ 10 h 72"/>
                <a:gd name="T16" fmla="*/ 41 w 311"/>
                <a:gd name="T17" fmla="*/ 22 h 72"/>
                <a:gd name="T18" fmla="*/ 1 w 311"/>
                <a:gd name="T19" fmla="*/ 11 h 72"/>
                <a:gd name="T20" fmla="*/ 110 w 311"/>
                <a:gd name="T21" fmla="*/ 4 h 72"/>
                <a:gd name="T22" fmla="*/ 97 w 311"/>
                <a:gd name="T23" fmla="*/ 22 h 72"/>
                <a:gd name="T24" fmla="*/ 104 w 311"/>
                <a:gd name="T25" fmla="*/ 40 h 72"/>
                <a:gd name="T26" fmla="*/ 107 w 311"/>
                <a:gd name="T27" fmla="*/ 63 h 72"/>
                <a:gd name="T28" fmla="*/ 130 w 311"/>
                <a:gd name="T29" fmla="*/ 56 h 72"/>
                <a:gd name="T30" fmla="*/ 98 w 311"/>
                <a:gd name="T31" fmla="*/ 66 h 72"/>
                <a:gd name="T32" fmla="*/ 146 w 311"/>
                <a:gd name="T33" fmla="*/ 48 h 72"/>
                <a:gd name="T34" fmla="*/ 146 w 311"/>
                <a:gd name="T35" fmla="*/ 48 h 72"/>
                <a:gd name="T36" fmla="*/ 92 w 311"/>
                <a:gd name="T37" fmla="*/ 28 h 72"/>
                <a:gd name="T38" fmla="*/ 192 w 311"/>
                <a:gd name="T39" fmla="*/ 6 h 72"/>
                <a:gd name="T40" fmla="*/ 187 w 311"/>
                <a:gd name="T41" fmla="*/ 0 h 72"/>
                <a:gd name="T42" fmla="*/ 161 w 311"/>
                <a:gd name="T43" fmla="*/ 19 h 72"/>
                <a:gd name="T44" fmla="*/ 165 w 311"/>
                <a:gd name="T45" fmla="*/ 33 h 72"/>
                <a:gd name="T46" fmla="*/ 192 w 311"/>
                <a:gd name="T47" fmla="*/ 40 h 72"/>
                <a:gd name="T48" fmla="*/ 159 w 311"/>
                <a:gd name="T49" fmla="*/ 57 h 72"/>
                <a:gd name="T50" fmla="*/ 191 w 311"/>
                <a:gd name="T51" fmla="*/ 72 h 72"/>
                <a:gd name="T52" fmla="*/ 216 w 311"/>
                <a:gd name="T53" fmla="*/ 56 h 72"/>
                <a:gd name="T54" fmla="*/ 198 w 311"/>
                <a:gd name="T55" fmla="*/ 50 h 72"/>
                <a:gd name="T56" fmla="*/ 220 w 311"/>
                <a:gd name="T57" fmla="*/ 33 h 72"/>
                <a:gd name="T58" fmla="*/ 200 w 311"/>
                <a:gd name="T59" fmla="*/ 25 h 72"/>
                <a:gd name="T60" fmla="*/ 192 w 311"/>
                <a:gd name="T61" fmla="*/ 34 h 72"/>
                <a:gd name="T62" fmla="*/ 224 w 311"/>
                <a:gd name="T63" fmla="*/ 19 h 72"/>
                <a:gd name="T64" fmla="*/ 254 w 311"/>
                <a:gd name="T65" fmla="*/ 13 h 72"/>
                <a:gd name="T66" fmla="*/ 250 w 311"/>
                <a:gd name="T67" fmla="*/ 6 h 72"/>
                <a:gd name="T68" fmla="*/ 240 w 311"/>
                <a:gd name="T69" fmla="*/ 19 h 72"/>
                <a:gd name="T70" fmla="*/ 248 w 311"/>
                <a:gd name="T71" fmla="*/ 40 h 72"/>
                <a:gd name="T72" fmla="*/ 240 w 311"/>
                <a:gd name="T73" fmla="*/ 50 h 72"/>
                <a:gd name="T74" fmla="*/ 253 w 311"/>
                <a:gd name="T75" fmla="*/ 61 h 72"/>
                <a:gd name="T76" fmla="*/ 258 w 311"/>
                <a:gd name="T77" fmla="*/ 61 h 72"/>
                <a:gd name="T78" fmla="*/ 258 w 311"/>
                <a:gd name="T79" fmla="*/ 47 h 72"/>
                <a:gd name="T80" fmla="*/ 265 w 311"/>
                <a:gd name="T81" fmla="*/ 33 h 72"/>
                <a:gd name="T82" fmla="*/ 260 w 311"/>
                <a:gd name="T83" fmla="*/ 23 h 72"/>
                <a:gd name="T84" fmla="*/ 247 w 311"/>
                <a:gd name="T85" fmla="*/ 34 h 72"/>
                <a:gd name="T86" fmla="*/ 265 w 311"/>
                <a:gd name="T87" fmla="*/ 19 h 72"/>
                <a:gd name="T88" fmla="*/ 311 w 311"/>
                <a:gd name="T89" fmla="*/ 7 h 72"/>
                <a:gd name="T90" fmla="*/ 265 w 311"/>
                <a:gd name="T91" fmla="*/ 14 h 72"/>
                <a:gd name="T92" fmla="*/ 274 w 311"/>
                <a:gd name="T93" fmla="*/ 23 h 72"/>
                <a:gd name="T94" fmla="*/ 267 w 311"/>
                <a:gd name="T95" fmla="*/ 70 h 72"/>
                <a:gd name="T96" fmla="*/ 277 w 311"/>
                <a:gd name="T97" fmla="*/ 56 h 72"/>
                <a:gd name="T98" fmla="*/ 282 w 311"/>
                <a:gd name="T99" fmla="*/ 56 h 72"/>
                <a:gd name="T100" fmla="*/ 302 w 311"/>
                <a:gd name="T101" fmla="*/ 50 h 72"/>
                <a:gd name="T102" fmla="*/ 296 w 311"/>
                <a:gd name="T103" fmla="*/ 70 h 72"/>
                <a:gd name="T104" fmla="*/ 308 w 311"/>
                <a:gd name="T105" fmla="*/ 22 h 72"/>
                <a:gd name="T106" fmla="*/ 299 w 311"/>
                <a:gd name="T107" fmla="*/ 13 h 72"/>
                <a:gd name="T108" fmla="*/ 290 w 311"/>
                <a:gd name="T109" fmla="*/ 13 h 72"/>
                <a:gd name="T110" fmla="*/ 290 w 311"/>
                <a:gd name="T111" fmla="*/ 13 h 72"/>
                <a:gd name="T112" fmla="*/ 272 w 311"/>
                <a:gd name="T113" fmla="*/ 27 h 72"/>
                <a:gd name="T114" fmla="*/ 283 w 311"/>
                <a:gd name="T115" fmla="*/ 34 h 72"/>
                <a:gd name="T116" fmla="*/ 302 w 311"/>
                <a:gd name="T117" fmla="*/ 27 h 72"/>
                <a:gd name="T118" fmla="*/ 295 w 311"/>
                <a:gd name="T119" fmla="*/ 2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1" h="72">
                  <a:moveTo>
                    <a:pt x="33" y="10"/>
                  </a:moveTo>
                  <a:cubicBezTo>
                    <a:pt x="33" y="7"/>
                    <a:pt x="34" y="5"/>
                    <a:pt x="35" y="4"/>
                  </a:cubicBezTo>
                  <a:cubicBezTo>
                    <a:pt x="35" y="3"/>
                    <a:pt x="36" y="3"/>
                    <a:pt x="36" y="3"/>
                  </a:cubicBezTo>
                  <a:cubicBezTo>
                    <a:pt x="36" y="2"/>
                    <a:pt x="34" y="2"/>
                    <a:pt x="29" y="2"/>
                  </a:cubicBezTo>
                  <a:cubicBezTo>
                    <a:pt x="28" y="2"/>
                    <a:pt x="27" y="2"/>
                    <a:pt x="26" y="2"/>
                  </a:cubicBezTo>
                  <a:cubicBezTo>
                    <a:pt x="27" y="3"/>
                    <a:pt x="27" y="6"/>
                    <a:pt x="27" y="10"/>
                  </a:cubicBezTo>
                  <a:cubicBezTo>
                    <a:pt x="27" y="29"/>
                    <a:pt x="27" y="29"/>
                    <a:pt x="27" y="29"/>
                  </a:cubicBezTo>
                  <a:cubicBezTo>
                    <a:pt x="12" y="29"/>
                    <a:pt x="12" y="29"/>
                    <a:pt x="12" y="29"/>
                  </a:cubicBezTo>
                  <a:cubicBezTo>
                    <a:pt x="6" y="29"/>
                    <a:pt x="2" y="29"/>
                    <a:pt x="1" y="29"/>
                  </a:cubicBezTo>
                  <a:cubicBezTo>
                    <a:pt x="1" y="35"/>
                    <a:pt x="1" y="35"/>
                    <a:pt x="1" y="35"/>
                  </a:cubicBezTo>
                  <a:cubicBezTo>
                    <a:pt x="3" y="35"/>
                    <a:pt x="6" y="35"/>
                    <a:pt x="12" y="35"/>
                  </a:cubicBezTo>
                  <a:cubicBezTo>
                    <a:pt x="49" y="35"/>
                    <a:pt x="49" y="35"/>
                    <a:pt x="49" y="35"/>
                  </a:cubicBezTo>
                  <a:cubicBezTo>
                    <a:pt x="49" y="45"/>
                    <a:pt x="49" y="45"/>
                    <a:pt x="49" y="45"/>
                  </a:cubicBezTo>
                  <a:cubicBezTo>
                    <a:pt x="13" y="45"/>
                    <a:pt x="13" y="45"/>
                    <a:pt x="13" y="45"/>
                  </a:cubicBezTo>
                  <a:cubicBezTo>
                    <a:pt x="8" y="45"/>
                    <a:pt x="4" y="44"/>
                    <a:pt x="3" y="44"/>
                  </a:cubicBezTo>
                  <a:cubicBezTo>
                    <a:pt x="3" y="51"/>
                    <a:pt x="3" y="51"/>
                    <a:pt x="3" y="51"/>
                  </a:cubicBezTo>
                  <a:cubicBezTo>
                    <a:pt x="5" y="51"/>
                    <a:pt x="8" y="50"/>
                    <a:pt x="14" y="50"/>
                  </a:cubicBezTo>
                  <a:cubicBezTo>
                    <a:pt x="49" y="50"/>
                    <a:pt x="49" y="50"/>
                    <a:pt x="49" y="50"/>
                  </a:cubicBezTo>
                  <a:cubicBezTo>
                    <a:pt x="49" y="60"/>
                    <a:pt x="49" y="60"/>
                    <a:pt x="49" y="60"/>
                  </a:cubicBezTo>
                  <a:cubicBezTo>
                    <a:pt x="10" y="60"/>
                    <a:pt x="10" y="60"/>
                    <a:pt x="10" y="60"/>
                  </a:cubicBezTo>
                  <a:cubicBezTo>
                    <a:pt x="5" y="60"/>
                    <a:pt x="2" y="60"/>
                    <a:pt x="0" y="60"/>
                  </a:cubicBezTo>
                  <a:cubicBezTo>
                    <a:pt x="0" y="66"/>
                    <a:pt x="0" y="66"/>
                    <a:pt x="0" y="66"/>
                  </a:cubicBezTo>
                  <a:cubicBezTo>
                    <a:pt x="2" y="66"/>
                    <a:pt x="5" y="66"/>
                    <a:pt x="11" y="66"/>
                  </a:cubicBezTo>
                  <a:cubicBezTo>
                    <a:pt x="49" y="66"/>
                    <a:pt x="49" y="66"/>
                    <a:pt x="49" y="66"/>
                  </a:cubicBezTo>
                  <a:cubicBezTo>
                    <a:pt x="49" y="71"/>
                    <a:pt x="49" y="71"/>
                    <a:pt x="49" y="71"/>
                  </a:cubicBezTo>
                  <a:cubicBezTo>
                    <a:pt x="56" y="71"/>
                    <a:pt x="56" y="71"/>
                    <a:pt x="56" y="71"/>
                  </a:cubicBezTo>
                  <a:cubicBezTo>
                    <a:pt x="56" y="70"/>
                    <a:pt x="56" y="68"/>
                    <a:pt x="56" y="63"/>
                  </a:cubicBezTo>
                  <a:cubicBezTo>
                    <a:pt x="56" y="36"/>
                    <a:pt x="56" y="36"/>
                    <a:pt x="56" y="36"/>
                  </a:cubicBezTo>
                  <a:cubicBezTo>
                    <a:pt x="56" y="32"/>
                    <a:pt x="56" y="29"/>
                    <a:pt x="56" y="29"/>
                  </a:cubicBezTo>
                  <a:cubicBezTo>
                    <a:pt x="56" y="29"/>
                    <a:pt x="54" y="29"/>
                    <a:pt x="48" y="29"/>
                  </a:cubicBezTo>
                  <a:cubicBezTo>
                    <a:pt x="33" y="29"/>
                    <a:pt x="33" y="29"/>
                    <a:pt x="33" y="29"/>
                  </a:cubicBezTo>
                  <a:cubicBezTo>
                    <a:pt x="33" y="10"/>
                    <a:pt x="33" y="10"/>
                    <a:pt x="33" y="10"/>
                  </a:cubicBezTo>
                  <a:close/>
                  <a:moveTo>
                    <a:pt x="52" y="6"/>
                  </a:moveTo>
                  <a:cubicBezTo>
                    <a:pt x="58" y="10"/>
                    <a:pt x="58" y="10"/>
                    <a:pt x="58" y="10"/>
                  </a:cubicBezTo>
                  <a:cubicBezTo>
                    <a:pt x="55" y="17"/>
                    <a:pt x="51" y="22"/>
                    <a:pt x="47" y="26"/>
                  </a:cubicBezTo>
                  <a:cubicBezTo>
                    <a:pt x="46" y="24"/>
                    <a:pt x="44" y="23"/>
                    <a:pt x="41" y="22"/>
                  </a:cubicBezTo>
                  <a:cubicBezTo>
                    <a:pt x="46" y="18"/>
                    <a:pt x="49" y="13"/>
                    <a:pt x="52" y="6"/>
                  </a:cubicBezTo>
                  <a:close/>
                  <a:moveTo>
                    <a:pt x="19" y="22"/>
                  </a:moveTo>
                  <a:cubicBezTo>
                    <a:pt x="13" y="25"/>
                    <a:pt x="13" y="25"/>
                    <a:pt x="13" y="25"/>
                  </a:cubicBezTo>
                  <a:cubicBezTo>
                    <a:pt x="10" y="19"/>
                    <a:pt x="6" y="15"/>
                    <a:pt x="1" y="11"/>
                  </a:cubicBezTo>
                  <a:cubicBezTo>
                    <a:pt x="7" y="7"/>
                    <a:pt x="7" y="7"/>
                    <a:pt x="7" y="7"/>
                  </a:cubicBezTo>
                  <a:cubicBezTo>
                    <a:pt x="12" y="12"/>
                    <a:pt x="16" y="17"/>
                    <a:pt x="19" y="22"/>
                  </a:cubicBezTo>
                  <a:close/>
                  <a:moveTo>
                    <a:pt x="121" y="19"/>
                  </a:moveTo>
                  <a:cubicBezTo>
                    <a:pt x="117" y="12"/>
                    <a:pt x="113" y="7"/>
                    <a:pt x="110" y="4"/>
                  </a:cubicBezTo>
                  <a:cubicBezTo>
                    <a:pt x="103" y="8"/>
                    <a:pt x="103" y="8"/>
                    <a:pt x="103" y="8"/>
                  </a:cubicBezTo>
                  <a:cubicBezTo>
                    <a:pt x="108" y="13"/>
                    <a:pt x="111" y="18"/>
                    <a:pt x="113" y="23"/>
                  </a:cubicBezTo>
                  <a:cubicBezTo>
                    <a:pt x="121" y="19"/>
                    <a:pt x="121" y="19"/>
                    <a:pt x="121" y="19"/>
                  </a:cubicBezTo>
                  <a:close/>
                  <a:moveTo>
                    <a:pt x="97" y="22"/>
                  </a:moveTo>
                  <a:cubicBezTo>
                    <a:pt x="103" y="23"/>
                    <a:pt x="106" y="23"/>
                    <a:pt x="106" y="24"/>
                  </a:cubicBezTo>
                  <a:cubicBezTo>
                    <a:pt x="106" y="24"/>
                    <a:pt x="106" y="25"/>
                    <a:pt x="105" y="26"/>
                  </a:cubicBezTo>
                  <a:cubicBezTo>
                    <a:pt x="105" y="26"/>
                    <a:pt x="105" y="27"/>
                    <a:pt x="105" y="28"/>
                  </a:cubicBezTo>
                  <a:cubicBezTo>
                    <a:pt x="104" y="32"/>
                    <a:pt x="104" y="36"/>
                    <a:pt x="104" y="40"/>
                  </a:cubicBezTo>
                  <a:cubicBezTo>
                    <a:pt x="104" y="43"/>
                    <a:pt x="104" y="45"/>
                    <a:pt x="104" y="48"/>
                  </a:cubicBezTo>
                  <a:cubicBezTo>
                    <a:pt x="104" y="50"/>
                    <a:pt x="104" y="53"/>
                    <a:pt x="104" y="57"/>
                  </a:cubicBezTo>
                  <a:cubicBezTo>
                    <a:pt x="104" y="60"/>
                    <a:pt x="104" y="61"/>
                    <a:pt x="105" y="61"/>
                  </a:cubicBezTo>
                  <a:cubicBezTo>
                    <a:pt x="105" y="62"/>
                    <a:pt x="106" y="62"/>
                    <a:pt x="107" y="63"/>
                  </a:cubicBezTo>
                  <a:cubicBezTo>
                    <a:pt x="110" y="63"/>
                    <a:pt x="113" y="63"/>
                    <a:pt x="115" y="63"/>
                  </a:cubicBezTo>
                  <a:cubicBezTo>
                    <a:pt x="117" y="63"/>
                    <a:pt x="119" y="62"/>
                    <a:pt x="119" y="62"/>
                  </a:cubicBezTo>
                  <a:cubicBezTo>
                    <a:pt x="121" y="61"/>
                    <a:pt x="123" y="58"/>
                    <a:pt x="123" y="53"/>
                  </a:cubicBezTo>
                  <a:cubicBezTo>
                    <a:pt x="125" y="55"/>
                    <a:pt x="127" y="56"/>
                    <a:pt x="130" y="56"/>
                  </a:cubicBezTo>
                  <a:cubicBezTo>
                    <a:pt x="129" y="61"/>
                    <a:pt x="128" y="65"/>
                    <a:pt x="126" y="67"/>
                  </a:cubicBezTo>
                  <a:cubicBezTo>
                    <a:pt x="124" y="68"/>
                    <a:pt x="121" y="68"/>
                    <a:pt x="117" y="69"/>
                  </a:cubicBezTo>
                  <a:cubicBezTo>
                    <a:pt x="112" y="69"/>
                    <a:pt x="107" y="69"/>
                    <a:pt x="103" y="68"/>
                  </a:cubicBezTo>
                  <a:cubicBezTo>
                    <a:pt x="100" y="67"/>
                    <a:pt x="99" y="67"/>
                    <a:pt x="98" y="66"/>
                  </a:cubicBezTo>
                  <a:cubicBezTo>
                    <a:pt x="98" y="65"/>
                    <a:pt x="97" y="64"/>
                    <a:pt x="97" y="61"/>
                  </a:cubicBezTo>
                  <a:cubicBezTo>
                    <a:pt x="97" y="60"/>
                    <a:pt x="97" y="60"/>
                    <a:pt x="97" y="61"/>
                  </a:cubicBezTo>
                  <a:cubicBezTo>
                    <a:pt x="98" y="40"/>
                    <a:pt x="98" y="27"/>
                    <a:pt x="97" y="22"/>
                  </a:cubicBezTo>
                  <a:close/>
                  <a:moveTo>
                    <a:pt x="146" y="48"/>
                  </a:moveTo>
                  <a:cubicBezTo>
                    <a:pt x="142" y="41"/>
                    <a:pt x="138" y="34"/>
                    <a:pt x="132" y="26"/>
                  </a:cubicBezTo>
                  <a:cubicBezTo>
                    <a:pt x="126" y="29"/>
                    <a:pt x="126" y="29"/>
                    <a:pt x="126" y="29"/>
                  </a:cubicBezTo>
                  <a:cubicBezTo>
                    <a:pt x="132" y="39"/>
                    <a:pt x="136" y="46"/>
                    <a:pt x="137" y="52"/>
                  </a:cubicBezTo>
                  <a:cubicBezTo>
                    <a:pt x="146" y="48"/>
                    <a:pt x="146" y="48"/>
                    <a:pt x="146" y="48"/>
                  </a:cubicBezTo>
                  <a:close/>
                  <a:moveTo>
                    <a:pt x="83" y="27"/>
                  </a:moveTo>
                  <a:cubicBezTo>
                    <a:pt x="82" y="38"/>
                    <a:pt x="80" y="47"/>
                    <a:pt x="76" y="54"/>
                  </a:cubicBezTo>
                  <a:cubicBezTo>
                    <a:pt x="79" y="54"/>
                    <a:pt x="81" y="55"/>
                    <a:pt x="84" y="56"/>
                  </a:cubicBezTo>
                  <a:cubicBezTo>
                    <a:pt x="87" y="47"/>
                    <a:pt x="90" y="38"/>
                    <a:pt x="92" y="28"/>
                  </a:cubicBezTo>
                  <a:cubicBezTo>
                    <a:pt x="83" y="27"/>
                    <a:pt x="83" y="27"/>
                    <a:pt x="83" y="27"/>
                  </a:cubicBezTo>
                  <a:close/>
                  <a:moveTo>
                    <a:pt x="188" y="12"/>
                  </a:moveTo>
                  <a:cubicBezTo>
                    <a:pt x="189" y="11"/>
                    <a:pt x="190" y="10"/>
                    <a:pt x="191" y="9"/>
                  </a:cubicBezTo>
                  <a:cubicBezTo>
                    <a:pt x="191" y="8"/>
                    <a:pt x="192" y="7"/>
                    <a:pt x="192" y="6"/>
                  </a:cubicBezTo>
                  <a:cubicBezTo>
                    <a:pt x="193" y="6"/>
                    <a:pt x="194" y="5"/>
                    <a:pt x="195" y="4"/>
                  </a:cubicBezTo>
                  <a:cubicBezTo>
                    <a:pt x="195" y="4"/>
                    <a:pt x="196" y="3"/>
                    <a:pt x="196" y="3"/>
                  </a:cubicBezTo>
                  <a:cubicBezTo>
                    <a:pt x="196" y="3"/>
                    <a:pt x="193" y="2"/>
                    <a:pt x="188" y="1"/>
                  </a:cubicBezTo>
                  <a:cubicBezTo>
                    <a:pt x="188" y="1"/>
                    <a:pt x="187" y="0"/>
                    <a:pt x="187" y="0"/>
                  </a:cubicBezTo>
                  <a:cubicBezTo>
                    <a:pt x="186" y="4"/>
                    <a:pt x="184" y="8"/>
                    <a:pt x="182" y="12"/>
                  </a:cubicBezTo>
                  <a:cubicBezTo>
                    <a:pt x="171" y="12"/>
                    <a:pt x="171" y="12"/>
                    <a:pt x="171" y="12"/>
                  </a:cubicBezTo>
                  <a:cubicBezTo>
                    <a:pt x="166" y="12"/>
                    <a:pt x="163" y="12"/>
                    <a:pt x="161" y="12"/>
                  </a:cubicBezTo>
                  <a:cubicBezTo>
                    <a:pt x="161" y="19"/>
                    <a:pt x="161" y="19"/>
                    <a:pt x="161" y="19"/>
                  </a:cubicBezTo>
                  <a:cubicBezTo>
                    <a:pt x="163" y="18"/>
                    <a:pt x="166" y="18"/>
                    <a:pt x="171" y="18"/>
                  </a:cubicBezTo>
                  <a:cubicBezTo>
                    <a:pt x="179" y="18"/>
                    <a:pt x="179" y="18"/>
                    <a:pt x="179" y="18"/>
                  </a:cubicBezTo>
                  <a:cubicBezTo>
                    <a:pt x="179" y="18"/>
                    <a:pt x="178" y="19"/>
                    <a:pt x="178" y="20"/>
                  </a:cubicBezTo>
                  <a:cubicBezTo>
                    <a:pt x="172" y="29"/>
                    <a:pt x="168" y="33"/>
                    <a:pt x="165" y="33"/>
                  </a:cubicBezTo>
                  <a:cubicBezTo>
                    <a:pt x="168" y="41"/>
                    <a:pt x="168" y="41"/>
                    <a:pt x="168" y="41"/>
                  </a:cubicBezTo>
                  <a:cubicBezTo>
                    <a:pt x="168" y="41"/>
                    <a:pt x="169" y="41"/>
                    <a:pt x="170" y="40"/>
                  </a:cubicBezTo>
                  <a:cubicBezTo>
                    <a:pt x="172" y="40"/>
                    <a:pt x="175" y="40"/>
                    <a:pt x="177" y="40"/>
                  </a:cubicBezTo>
                  <a:cubicBezTo>
                    <a:pt x="192" y="40"/>
                    <a:pt x="192" y="40"/>
                    <a:pt x="192" y="40"/>
                  </a:cubicBezTo>
                  <a:cubicBezTo>
                    <a:pt x="192" y="50"/>
                    <a:pt x="192" y="50"/>
                    <a:pt x="192" y="50"/>
                  </a:cubicBezTo>
                  <a:cubicBezTo>
                    <a:pt x="170" y="50"/>
                    <a:pt x="170" y="50"/>
                    <a:pt x="170" y="50"/>
                  </a:cubicBezTo>
                  <a:cubicBezTo>
                    <a:pt x="165" y="50"/>
                    <a:pt x="162" y="50"/>
                    <a:pt x="159" y="50"/>
                  </a:cubicBezTo>
                  <a:cubicBezTo>
                    <a:pt x="159" y="57"/>
                    <a:pt x="159" y="57"/>
                    <a:pt x="159" y="57"/>
                  </a:cubicBezTo>
                  <a:cubicBezTo>
                    <a:pt x="162" y="57"/>
                    <a:pt x="166" y="56"/>
                    <a:pt x="170" y="56"/>
                  </a:cubicBezTo>
                  <a:cubicBezTo>
                    <a:pt x="192" y="56"/>
                    <a:pt x="192" y="56"/>
                    <a:pt x="192" y="56"/>
                  </a:cubicBezTo>
                  <a:cubicBezTo>
                    <a:pt x="192" y="64"/>
                    <a:pt x="192" y="64"/>
                    <a:pt x="192" y="64"/>
                  </a:cubicBezTo>
                  <a:cubicBezTo>
                    <a:pt x="192" y="67"/>
                    <a:pt x="192" y="70"/>
                    <a:pt x="191" y="72"/>
                  </a:cubicBezTo>
                  <a:cubicBezTo>
                    <a:pt x="199" y="72"/>
                    <a:pt x="199" y="72"/>
                    <a:pt x="199" y="72"/>
                  </a:cubicBezTo>
                  <a:cubicBezTo>
                    <a:pt x="199" y="69"/>
                    <a:pt x="198" y="67"/>
                    <a:pt x="198" y="64"/>
                  </a:cubicBezTo>
                  <a:cubicBezTo>
                    <a:pt x="198" y="56"/>
                    <a:pt x="198" y="56"/>
                    <a:pt x="198" y="56"/>
                  </a:cubicBezTo>
                  <a:cubicBezTo>
                    <a:pt x="216" y="56"/>
                    <a:pt x="216" y="56"/>
                    <a:pt x="216" y="56"/>
                  </a:cubicBezTo>
                  <a:cubicBezTo>
                    <a:pt x="221" y="56"/>
                    <a:pt x="225" y="57"/>
                    <a:pt x="227" y="57"/>
                  </a:cubicBezTo>
                  <a:cubicBezTo>
                    <a:pt x="227" y="50"/>
                    <a:pt x="227" y="50"/>
                    <a:pt x="227" y="50"/>
                  </a:cubicBezTo>
                  <a:cubicBezTo>
                    <a:pt x="225" y="50"/>
                    <a:pt x="221" y="50"/>
                    <a:pt x="216" y="50"/>
                  </a:cubicBezTo>
                  <a:cubicBezTo>
                    <a:pt x="198" y="50"/>
                    <a:pt x="198" y="50"/>
                    <a:pt x="198" y="50"/>
                  </a:cubicBezTo>
                  <a:cubicBezTo>
                    <a:pt x="198" y="40"/>
                    <a:pt x="198" y="40"/>
                    <a:pt x="198" y="40"/>
                  </a:cubicBezTo>
                  <a:cubicBezTo>
                    <a:pt x="209" y="40"/>
                    <a:pt x="209" y="40"/>
                    <a:pt x="209" y="40"/>
                  </a:cubicBezTo>
                  <a:cubicBezTo>
                    <a:pt x="214" y="40"/>
                    <a:pt x="218" y="40"/>
                    <a:pt x="220" y="40"/>
                  </a:cubicBezTo>
                  <a:cubicBezTo>
                    <a:pt x="220" y="33"/>
                    <a:pt x="220" y="33"/>
                    <a:pt x="220" y="33"/>
                  </a:cubicBezTo>
                  <a:cubicBezTo>
                    <a:pt x="218" y="34"/>
                    <a:pt x="214" y="34"/>
                    <a:pt x="209" y="34"/>
                  </a:cubicBezTo>
                  <a:cubicBezTo>
                    <a:pt x="198" y="34"/>
                    <a:pt x="198" y="34"/>
                    <a:pt x="198" y="34"/>
                  </a:cubicBezTo>
                  <a:cubicBezTo>
                    <a:pt x="198" y="28"/>
                    <a:pt x="198" y="28"/>
                    <a:pt x="198" y="28"/>
                  </a:cubicBezTo>
                  <a:cubicBezTo>
                    <a:pt x="198" y="27"/>
                    <a:pt x="199" y="26"/>
                    <a:pt x="200" y="25"/>
                  </a:cubicBezTo>
                  <a:cubicBezTo>
                    <a:pt x="200" y="24"/>
                    <a:pt x="200" y="23"/>
                    <a:pt x="200" y="23"/>
                  </a:cubicBezTo>
                  <a:cubicBezTo>
                    <a:pt x="200" y="22"/>
                    <a:pt x="197" y="22"/>
                    <a:pt x="191" y="22"/>
                  </a:cubicBezTo>
                  <a:cubicBezTo>
                    <a:pt x="192" y="25"/>
                    <a:pt x="192" y="26"/>
                    <a:pt x="192" y="28"/>
                  </a:cubicBezTo>
                  <a:cubicBezTo>
                    <a:pt x="192" y="34"/>
                    <a:pt x="192" y="34"/>
                    <a:pt x="192" y="34"/>
                  </a:cubicBezTo>
                  <a:cubicBezTo>
                    <a:pt x="175" y="34"/>
                    <a:pt x="175" y="34"/>
                    <a:pt x="175" y="34"/>
                  </a:cubicBezTo>
                  <a:cubicBezTo>
                    <a:pt x="178" y="30"/>
                    <a:pt x="182" y="25"/>
                    <a:pt x="186" y="18"/>
                  </a:cubicBezTo>
                  <a:cubicBezTo>
                    <a:pt x="213" y="18"/>
                    <a:pt x="213" y="18"/>
                    <a:pt x="213" y="18"/>
                  </a:cubicBezTo>
                  <a:cubicBezTo>
                    <a:pt x="217" y="18"/>
                    <a:pt x="221" y="18"/>
                    <a:pt x="224" y="19"/>
                  </a:cubicBezTo>
                  <a:cubicBezTo>
                    <a:pt x="224" y="12"/>
                    <a:pt x="224" y="12"/>
                    <a:pt x="224" y="12"/>
                  </a:cubicBezTo>
                  <a:cubicBezTo>
                    <a:pt x="224" y="12"/>
                    <a:pt x="221" y="12"/>
                    <a:pt x="213" y="12"/>
                  </a:cubicBezTo>
                  <a:cubicBezTo>
                    <a:pt x="188" y="12"/>
                    <a:pt x="188" y="12"/>
                    <a:pt x="188" y="12"/>
                  </a:cubicBezTo>
                  <a:close/>
                  <a:moveTo>
                    <a:pt x="254" y="13"/>
                  </a:moveTo>
                  <a:cubicBezTo>
                    <a:pt x="255" y="10"/>
                    <a:pt x="257" y="7"/>
                    <a:pt x="258" y="4"/>
                  </a:cubicBezTo>
                  <a:cubicBezTo>
                    <a:pt x="259" y="3"/>
                    <a:pt x="259" y="3"/>
                    <a:pt x="259" y="3"/>
                  </a:cubicBezTo>
                  <a:cubicBezTo>
                    <a:pt x="258" y="3"/>
                    <a:pt x="255" y="2"/>
                    <a:pt x="251" y="2"/>
                  </a:cubicBezTo>
                  <a:cubicBezTo>
                    <a:pt x="251" y="3"/>
                    <a:pt x="251" y="4"/>
                    <a:pt x="250" y="6"/>
                  </a:cubicBezTo>
                  <a:cubicBezTo>
                    <a:pt x="250" y="9"/>
                    <a:pt x="249" y="11"/>
                    <a:pt x="248" y="13"/>
                  </a:cubicBezTo>
                  <a:cubicBezTo>
                    <a:pt x="248" y="13"/>
                    <a:pt x="248" y="13"/>
                    <a:pt x="246" y="13"/>
                  </a:cubicBezTo>
                  <a:cubicBezTo>
                    <a:pt x="242" y="13"/>
                    <a:pt x="240" y="13"/>
                    <a:pt x="240" y="13"/>
                  </a:cubicBezTo>
                  <a:cubicBezTo>
                    <a:pt x="240" y="19"/>
                    <a:pt x="240" y="19"/>
                    <a:pt x="240" y="19"/>
                  </a:cubicBezTo>
                  <a:cubicBezTo>
                    <a:pt x="241" y="19"/>
                    <a:pt x="243" y="19"/>
                    <a:pt x="247" y="18"/>
                  </a:cubicBezTo>
                  <a:cubicBezTo>
                    <a:pt x="244" y="29"/>
                    <a:pt x="242" y="34"/>
                    <a:pt x="239" y="35"/>
                  </a:cubicBezTo>
                  <a:cubicBezTo>
                    <a:pt x="242" y="40"/>
                    <a:pt x="242" y="40"/>
                    <a:pt x="242" y="40"/>
                  </a:cubicBezTo>
                  <a:cubicBezTo>
                    <a:pt x="244" y="40"/>
                    <a:pt x="246" y="40"/>
                    <a:pt x="248" y="40"/>
                  </a:cubicBezTo>
                  <a:cubicBezTo>
                    <a:pt x="253" y="40"/>
                    <a:pt x="253" y="40"/>
                    <a:pt x="253" y="40"/>
                  </a:cubicBezTo>
                  <a:cubicBezTo>
                    <a:pt x="253" y="48"/>
                    <a:pt x="253" y="48"/>
                    <a:pt x="253" y="48"/>
                  </a:cubicBezTo>
                  <a:cubicBezTo>
                    <a:pt x="252" y="49"/>
                    <a:pt x="251" y="49"/>
                    <a:pt x="252" y="49"/>
                  </a:cubicBezTo>
                  <a:cubicBezTo>
                    <a:pt x="248" y="49"/>
                    <a:pt x="244" y="50"/>
                    <a:pt x="240" y="50"/>
                  </a:cubicBezTo>
                  <a:cubicBezTo>
                    <a:pt x="241" y="58"/>
                    <a:pt x="241" y="58"/>
                    <a:pt x="241" y="58"/>
                  </a:cubicBezTo>
                  <a:cubicBezTo>
                    <a:pt x="242" y="57"/>
                    <a:pt x="245" y="56"/>
                    <a:pt x="249" y="55"/>
                  </a:cubicBezTo>
                  <a:cubicBezTo>
                    <a:pt x="251" y="55"/>
                    <a:pt x="252" y="54"/>
                    <a:pt x="253" y="54"/>
                  </a:cubicBezTo>
                  <a:cubicBezTo>
                    <a:pt x="253" y="61"/>
                    <a:pt x="253" y="61"/>
                    <a:pt x="253" y="61"/>
                  </a:cubicBezTo>
                  <a:cubicBezTo>
                    <a:pt x="253" y="64"/>
                    <a:pt x="253" y="67"/>
                    <a:pt x="252" y="70"/>
                  </a:cubicBezTo>
                  <a:cubicBezTo>
                    <a:pt x="252" y="70"/>
                    <a:pt x="252" y="71"/>
                    <a:pt x="252" y="71"/>
                  </a:cubicBezTo>
                  <a:cubicBezTo>
                    <a:pt x="259" y="71"/>
                    <a:pt x="259" y="71"/>
                    <a:pt x="259" y="71"/>
                  </a:cubicBezTo>
                  <a:cubicBezTo>
                    <a:pt x="259" y="70"/>
                    <a:pt x="258" y="67"/>
                    <a:pt x="258" y="61"/>
                  </a:cubicBezTo>
                  <a:cubicBezTo>
                    <a:pt x="258" y="53"/>
                    <a:pt x="258" y="53"/>
                    <a:pt x="258" y="53"/>
                  </a:cubicBezTo>
                  <a:cubicBezTo>
                    <a:pt x="258" y="53"/>
                    <a:pt x="261" y="52"/>
                    <a:pt x="265" y="52"/>
                  </a:cubicBezTo>
                  <a:cubicBezTo>
                    <a:pt x="265" y="46"/>
                    <a:pt x="265" y="46"/>
                    <a:pt x="265" y="46"/>
                  </a:cubicBezTo>
                  <a:cubicBezTo>
                    <a:pt x="258" y="47"/>
                    <a:pt x="258" y="47"/>
                    <a:pt x="258" y="47"/>
                  </a:cubicBezTo>
                  <a:cubicBezTo>
                    <a:pt x="258" y="40"/>
                    <a:pt x="258" y="40"/>
                    <a:pt x="258" y="40"/>
                  </a:cubicBezTo>
                  <a:cubicBezTo>
                    <a:pt x="259" y="40"/>
                    <a:pt x="260" y="40"/>
                    <a:pt x="261" y="40"/>
                  </a:cubicBezTo>
                  <a:cubicBezTo>
                    <a:pt x="263" y="40"/>
                    <a:pt x="264" y="40"/>
                    <a:pt x="265" y="40"/>
                  </a:cubicBezTo>
                  <a:cubicBezTo>
                    <a:pt x="265" y="33"/>
                    <a:pt x="265" y="33"/>
                    <a:pt x="265" y="33"/>
                  </a:cubicBezTo>
                  <a:cubicBezTo>
                    <a:pt x="262" y="34"/>
                    <a:pt x="260" y="34"/>
                    <a:pt x="258" y="34"/>
                  </a:cubicBezTo>
                  <a:cubicBezTo>
                    <a:pt x="258" y="29"/>
                    <a:pt x="258" y="29"/>
                    <a:pt x="258" y="29"/>
                  </a:cubicBezTo>
                  <a:cubicBezTo>
                    <a:pt x="258" y="28"/>
                    <a:pt x="259" y="26"/>
                    <a:pt x="260" y="24"/>
                  </a:cubicBezTo>
                  <a:cubicBezTo>
                    <a:pt x="260" y="24"/>
                    <a:pt x="260" y="24"/>
                    <a:pt x="260" y="23"/>
                  </a:cubicBezTo>
                  <a:cubicBezTo>
                    <a:pt x="258" y="23"/>
                    <a:pt x="256" y="22"/>
                    <a:pt x="252" y="22"/>
                  </a:cubicBezTo>
                  <a:cubicBezTo>
                    <a:pt x="253" y="23"/>
                    <a:pt x="253" y="25"/>
                    <a:pt x="253" y="29"/>
                  </a:cubicBezTo>
                  <a:cubicBezTo>
                    <a:pt x="253" y="34"/>
                    <a:pt x="253" y="34"/>
                    <a:pt x="253" y="34"/>
                  </a:cubicBezTo>
                  <a:cubicBezTo>
                    <a:pt x="247" y="34"/>
                    <a:pt x="247" y="34"/>
                    <a:pt x="247" y="34"/>
                  </a:cubicBezTo>
                  <a:cubicBezTo>
                    <a:pt x="248" y="32"/>
                    <a:pt x="248" y="30"/>
                    <a:pt x="250" y="26"/>
                  </a:cubicBezTo>
                  <a:cubicBezTo>
                    <a:pt x="251" y="23"/>
                    <a:pt x="252" y="20"/>
                    <a:pt x="252" y="18"/>
                  </a:cubicBezTo>
                  <a:cubicBezTo>
                    <a:pt x="256" y="18"/>
                    <a:pt x="256" y="18"/>
                    <a:pt x="256" y="18"/>
                  </a:cubicBezTo>
                  <a:cubicBezTo>
                    <a:pt x="261" y="19"/>
                    <a:pt x="264" y="19"/>
                    <a:pt x="265" y="19"/>
                  </a:cubicBezTo>
                  <a:cubicBezTo>
                    <a:pt x="265" y="13"/>
                    <a:pt x="265" y="13"/>
                    <a:pt x="265" y="13"/>
                  </a:cubicBezTo>
                  <a:cubicBezTo>
                    <a:pt x="262" y="13"/>
                    <a:pt x="259" y="13"/>
                    <a:pt x="255" y="13"/>
                  </a:cubicBezTo>
                  <a:cubicBezTo>
                    <a:pt x="254" y="13"/>
                    <a:pt x="254" y="13"/>
                    <a:pt x="254" y="13"/>
                  </a:cubicBezTo>
                  <a:close/>
                  <a:moveTo>
                    <a:pt x="311" y="7"/>
                  </a:moveTo>
                  <a:cubicBezTo>
                    <a:pt x="308" y="7"/>
                    <a:pt x="304" y="8"/>
                    <a:pt x="299" y="8"/>
                  </a:cubicBezTo>
                  <a:cubicBezTo>
                    <a:pt x="276" y="8"/>
                    <a:pt x="276" y="8"/>
                    <a:pt x="276" y="8"/>
                  </a:cubicBezTo>
                  <a:cubicBezTo>
                    <a:pt x="271" y="8"/>
                    <a:pt x="267" y="7"/>
                    <a:pt x="265" y="7"/>
                  </a:cubicBezTo>
                  <a:cubicBezTo>
                    <a:pt x="265" y="14"/>
                    <a:pt x="265" y="14"/>
                    <a:pt x="265" y="14"/>
                  </a:cubicBezTo>
                  <a:cubicBezTo>
                    <a:pt x="269" y="13"/>
                    <a:pt x="273" y="13"/>
                    <a:pt x="276" y="13"/>
                  </a:cubicBezTo>
                  <a:cubicBezTo>
                    <a:pt x="279" y="13"/>
                    <a:pt x="279" y="13"/>
                    <a:pt x="279" y="13"/>
                  </a:cubicBezTo>
                  <a:cubicBezTo>
                    <a:pt x="279" y="23"/>
                    <a:pt x="279" y="23"/>
                    <a:pt x="279" y="23"/>
                  </a:cubicBezTo>
                  <a:cubicBezTo>
                    <a:pt x="274" y="23"/>
                    <a:pt x="274" y="23"/>
                    <a:pt x="274" y="23"/>
                  </a:cubicBezTo>
                  <a:cubicBezTo>
                    <a:pt x="270" y="22"/>
                    <a:pt x="268" y="22"/>
                    <a:pt x="267" y="22"/>
                  </a:cubicBezTo>
                  <a:cubicBezTo>
                    <a:pt x="267" y="23"/>
                    <a:pt x="267" y="25"/>
                    <a:pt x="267" y="30"/>
                  </a:cubicBezTo>
                  <a:cubicBezTo>
                    <a:pt x="267" y="60"/>
                    <a:pt x="267" y="60"/>
                    <a:pt x="267" y="60"/>
                  </a:cubicBezTo>
                  <a:cubicBezTo>
                    <a:pt x="267" y="65"/>
                    <a:pt x="267" y="69"/>
                    <a:pt x="267" y="70"/>
                  </a:cubicBezTo>
                  <a:cubicBezTo>
                    <a:pt x="273" y="70"/>
                    <a:pt x="273" y="70"/>
                    <a:pt x="273" y="70"/>
                  </a:cubicBezTo>
                  <a:cubicBezTo>
                    <a:pt x="272" y="66"/>
                    <a:pt x="272" y="63"/>
                    <a:pt x="272" y="60"/>
                  </a:cubicBezTo>
                  <a:cubicBezTo>
                    <a:pt x="272" y="54"/>
                    <a:pt x="272" y="54"/>
                    <a:pt x="272" y="54"/>
                  </a:cubicBezTo>
                  <a:cubicBezTo>
                    <a:pt x="273" y="54"/>
                    <a:pt x="275" y="55"/>
                    <a:pt x="277" y="56"/>
                  </a:cubicBezTo>
                  <a:cubicBezTo>
                    <a:pt x="280" y="51"/>
                    <a:pt x="281" y="46"/>
                    <a:pt x="282" y="41"/>
                  </a:cubicBezTo>
                  <a:cubicBezTo>
                    <a:pt x="283" y="42"/>
                    <a:pt x="284" y="44"/>
                    <a:pt x="285" y="46"/>
                  </a:cubicBezTo>
                  <a:cubicBezTo>
                    <a:pt x="288" y="44"/>
                    <a:pt x="288" y="44"/>
                    <a:pt x="288" y="44"/>
                  </a:cubicBezTo>
                  <a:cubicBezTo>
                    <a:pt x="287" y="48"/>
                    <a:pt x="285" y="52"/>
                    <a:pt x="282" y="56"/>
                  </a:cubicBezTo>
                  <a:cubicBezTo>
                    <a:pt x="284" y="56"/>
                    <a:pt x="286" y="57"/>
                    <a:pt x="288" y="58"/>
                  </a:cubicBezTo>
                  <a:cubicBezTo>
                    <a:pt x="290" y="53"/>
                    <a:pt x="292" y="48"/>
                    <a:pt x="293" y="42"/>
                  </a:cubicBezTo>
                  <a:cubicBezTo>
                    <a:pt x="295" y="45"/>
                    <a:pt x="296" y="48"/>
                    <a:pt x="297" y="52"/>
                  </a:cubicBezTo>
                  <a:cubicBezTo>
                    <a:pt x="302" y="50"/>
                    <a:pt x="302" y="50"/>
                    <a:pt x="302" y="50"/>
                  </a:cubicBezTo>
                  <a:cubicBezTo>
                    <a:pt x="302" y="60"/>
                    <a:pt x="302" y="60"/>
                    <a:pt x="302" y="60"/>
                  </a:cubicBezTo>
                  <a:cubicBezTo>
                    <a:pt x="302" y="63"/>
                    <a:pt x="300" y="64"/>
                    <a:pt x="295" y="64"/>
                  </a:cubicBezTo>
                  <a:cubicBezTo>
                    <a:pt x="294" y="64"/>
                    <a:pt x="293" y="63"/>
                    <a:pt x="293" y="63"/>
                  </a:cubicBezTo>
                  <a:cubicBezTo>
                    <a:pt x="295" y="65"/>
                    <a:pt x="296" y="68"/>
                    <a:pt x="296" y="70"/>
                  </a:cubicBezTo>
                  <a:cubicBezTo>
                    <a:pt x="301" y="70"/>
                    <a:pt x="304" y="69"/>
                    <a:pt x="305" y="68"/>
                  </a:cubicBezTo>
                  <a:cubicBezTo>
                    <a:pt x="306" y="67"/>
                    <a:pt x="307" y="65"/>
                    <a:pt x="307" y="61"/>
                  </a:cubicBezTo>
                  <a:cubicBezTo>
                    <a:pt x="307" y="29"/>
                    <a:pt x="307" y="29"/>
                    <a:pt x="307" y="29"/>
                  </a:cubicBezTo>
                  <a:cubicBezTo>
                    <a:pt x="307" y="26"/>
                    <a:pt x="307" y="23"/>
                    <a:pt x="308" y="22"/>
                  </a:cubicBezTo>
                  <a:cubicBezTo>
                    <a:pt x="307" y="22"/>
                    <a:pt x="304" y="22"/>
                    <a:pt x="300" y="23"/>
                  </a:cubicBezTo>
                  <a:cubicBezTo>
                    <a:pt x="295" y="23"/>
                    <a:pt x="295" y="23"/>
                    <a:pt x="295" y="23"/>
                  </a:cubicBezTo>
                  <a:cubicBezTo>
                    <a:pt x="295" y="13"/>
                    <a:pt x="295" y="13"/>
                    <a:pt x="295" y="13"/>
                  </a:cubicBezTo>
                  <a:cubicBezTo>
                    <a:pt x="299" y="13"/>
                    <a:pt x="299" y="13"/>
                    <a:pt x="299" y="13"/>
                  </a:cubicBezTo>
                  <a:cubicBezTo>
                    <a:pt x="300" y="13"/>
                    <a:pt x="302" y="13"/>
                    <a:pt x="305" y="13"/>
                  </a:cubicBezTo>
                  <a:cubicBezTo>
                    <a:pt x="308" y="13"/>
                    <a:pt x="310" y="14"/>
                    <a:pt x="311" y="14"/>
                  </a:cubicBezTo>
                  <a:cubicBezTo>
                    <a:pt x="311" y="7"/>
                    <a:pt x="311" y="7"/>
                    <a:pt x="311" y="7"/>
                  </a:cubicBezTo>
                  <a:close/>
                  <a:moveTo>
                    <a:pt x="290" y="13"/>
                  </a:moveTo>
                  <a:cubicBezTo>
                    <a:pt x="290" y="23"/>
                    <a:pt x="290" y="23"/>
                    <a:pt x="290" y="23"/>
                  </a:cubicBezTo>
                  <a:cubicBezTo>
                    <a:pt x="284" y="23"/>
                    <a:pt x="284" y="23"/>
                    <a:pt x="284" y="23"/>
                  </a:cubicBezTo>
                  <a:cubicBezTo>
                    <a:pt x="284" y="13"/>
                    <a:pt x="284" y="13"/>
                    <a:pt x="284" y="13"/>
                  </a:cubicBezTo>
                  <a:cubicBezTo>
                    <a:pt x="290" y="13"/>
                    <a:pt x="290" y="13"/>
                    <a:pt x="290" y="13"/>
                  </a:cubicBezTo>
                  <a:close/>
                  <a:moveTo>
                    <a:pt x="272" y="27"/>
                  </a:moveTo>
                  <a:cubicBezTo>
                    <a:pt x="279" y="27"/>
                    <a:pt x="279" y="27"/>
                    <a:pt x="279" y="27"/>
                  </a:cubicBezTo>
                  <a:cubicBezTo>
                    <a:pt x="278" y="40"/>
                    <a:pt x="276" y="48"/>
                    <a:pt x="272" y="53"/>
                  </a:cubicBezTo>
                  <a:cubicBezTo>
                    <a:pt x="272" y="27"/>
                    <a:pt x="272" y="27"/>
                    <a:pt x="272" y="27"/>
                  </a:cubicBezTo>
                  <a:close/>
                  <a:moveTo>
                    <a:pt x="290" y="27"/>
                  </a:moveTo>
                  <a:cubicBezTo>
                    <a:pt x="290" y="33"/>
                    <a:pt x="290" y="37"/>
                    <a:pt x="289" y="39"/>
                  </a:cubicBezTo>
                  <a:cubicBezTo>
                    <a:pt x="289" y="40"/>
                    <a:pt x="289" y="41"/>
                    <a:pt x="289" y="43"/>
                  </a:cubicBezTo>
                  <a:cubicBezTo>
                    <a:pt x="286" y="39"/>
                    <a:pt x="284" y="36"/>
                    <a:pt x="283" y="34"/>
                  </a:cubicBezTo>
                  <a:cubicBezTo>
                    <a:pt x="284" y="30"/>
                    <a:pt x="284" y="27"/>
                    <a:pt x="284" y="27"/>
                  </a:cubicBezTo>
                  <a:cubicBezTo>
                    <a:pt x="290" y="27"/>
                    <a:pt x="290" y="27"/>
                    <a:pt x="290" y="27"/>
                  </a:cubicBezTo>
                  <a:close/>
                  <a:moveTo>
                    <a:pt x="295" y="27"/>
                  </a:moveTo>
                  <a:cubicBezTo>
                    <a:pt x="302" y="27"/>
                    <a:pt x="302" y="27"/>
                    <a:pt x="302" y="27"/>
                  </a:cubicBezTo>
                  <a:cubicBezTo>
                    <a:pt x="302" y="46"/>
                    <a:pt x="302" y="46"/>
                    <a:pt x="302" y="46"/>
                  </a:cubicBezTo>
                  <a:cubicBezTo>
                    <a:pt x="301" y="45"/>
                    <a:pt x="299" y="42"/>
                    <a:pt x="296" y="37"/>
                  </a:cubicBezTo>
                  <a:cubicBezTo>
                    <a:pt x="295" y="36"/>
                    <a:pt x="295" y="36"/>
                    <a:pt x="295" y="35"/>
                  </a:cubicBezTo>
                  <a:lnTo>
                    <a:pt x="295"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8" name="Freeform 56"/>
            <p:cNvSpPr>
              <a:spLocks noEditPoints="1"/>
            </p:cNvSpPr>
            <p:nvPr/>
          </p:nvSpPr>
          <p:spPr bwMode="auto">
            <a:xfrm>
              <a:off x="6302" y="1229"/>
              <a:ext cx="684" cy="343"/>
            </a:xfrm>
            <a:custGeom>
              <a:avLst/>
              <a:gdLst>
                <a:gd name="T0" fmla="*/ 405 w 684"/>
                <a:gd name="T1" fmla="*/ 332 h 343"/>
                <a:gd name="T2" fmla="*/ 430 w 684"/>
                <a:gd name="T3" fmla="*/ 281 h 343"/>
                <a:gd name="T4" fmla="*/ 405 w 684"/>
                <a:gd name="T5" fmla="*/ 249 h 343"/>
                <a:gd name="T6" fmla="*/ 344 w 684"/>
                <a:gd name="T7" fmla="*/ 249 h 343"/>
                <a:gd name="T8" fmla="*/ 325 w 684"/>
                <a:gd name="T9" fmla="*/ 297 h 343"/>
                <a:gd name="T10" fmla="*/ 355 w 684"/>
                <a:gd name="T11" fmla="*/ 338 h 343"/>
                <a:gd name="T12" fmla="*/ 234 w 684"/>
                <a:gd name="T13" fmla="*/ 147 h 343"/>
                <a:gd name="T14" fmla="*/ 180 w 684"/>
                <a:gd name="T15" fmla="*/ 83 h 343"/>
                <a:gd name="T16" fmla="*/ 145 w 684"/>
                <a:gd name="T17" fmla="*/ 29 h 343"/>
                <a:gd name="T18" fmla="*/ 127 w 684"/>
                <a:gd name="T19" fmla="*/ 19 h 343"/>
                <a:gd name="T20" fmla="*/ 113 w 684"/>
                <a:gd name="T21" fmla="*/ 21 h 343"/>
                <a:gd name="T22" fmla="*/ 108 w 684"/>
                <a:gd name="T23" fmla="*/ 45 h 343"/>
                <a:gd name="T24" fmla="*/ 159 w 684"/>
                <a:gd name="T25" fmla="*/ 123 h 343"/>
                <a:gd name="T26" fmla="*/ 129 w 684"/>
                <a:gd name="T27" fmla="*/ 150 h 343"/>
                <a:gd name="T28" fmla="*/ 67 w 684"/>
                <a:gd name="T29" fmla="*/ 139 h 343"/>
                <a:gd name="T30" fmla="*/ 0 w 684"/>
                <a:gd name="T31" fmla="*/ 230 h 343"/>
                <a:gd name="T32" fmla="*/ 3 w 684"/>
                <a:gd name="T33" fmla="*/ 249 h 343"/>
                <a:gd name="T34" fmla="*/ 19 w 684"/>
                <a:gd name="T35" fmla="*/ 257 h 343"/>
                <a:gd name="T36" fmla="*/ 43 w 684"/>
                <a:gd name="T37" fmla="*/ 241 h 343"/>
                <a:gd name="T38" fmla="*/ 151 w 684"/>
                <a:gd name="T39" fmla="*/ 335 h 343"/>
                <a:gd name="T40" fmla="*/ 172 w 684"/>
                <a:gd name="T41" fmla="*/ 335 h 343"/>
                <a:gd name="T42" fmla="*/ 183 w 684"/>
                <a:gd name="T43" fmla="*/ 322 h 343"/>
                <a:gd name="T44" fmla="*/ 180 w 684"/>
                <a:gd name="T45" fmla="*/ 303 h 343"/>
                <a:gd name="T46" fmla="*/ 204 w 684"/>
                <a:gd name="T47" fmla="*/ 338 h 343"/>
                <a:gd name="T48" fmla="*/ 218 w 684"/>
                <a:gd name="T49" fmla="*/ 287 h 343"/>
                <a:gd name="T50" fmla="*/ 357 w 684"/>
                <a:gd name="T51" fmla="*/ 308 h 343"/>
                <a:gd name="T52" fmla="*/ 355 w 684"/>
                <a:gd name="T53" fmla="*/ 281 h 343"/>
                <a:gd name="T54" fmla="*/ 373 w 684"/>
                <a:gd name="T55" fmla="*/ 265 h 343"/>
                <a:gd name="T56" fmla="*/ 400 w 684"/>
                <a:gd name="T57" fmla="*/ 273 h 343"/>
                <a:gd name="T58" fmla="*/ 405 w 684"/>
                <a:gd name="T59" fmla="*/ 292 h 343"/>
                <a:gd name="T60" fmla="*/ 395 w 684"/>
                <a:gd name="T61" fmla="*/ 314 h 343"/>
                <a:gd name="T62" fmla="*/ 236 w 684"/>
                <a:gd name="T63" fmla="*/ 263 h 343"/>
                <a:gd name="T64" fmla="*/ 236 w 684"/>
                <a:gd name="T65" fmla="*/ 263 h 343"/>
                <a:gd name="T66" fmla="*/ 435 w 684"/>
                <a:gd name="T67" fmla="*/ 257 h 343"/>
                <a:gd name="T68" fmla="*/ 381 w 684"/>
                <a:gd name="T69" fmla="*/ 222 h 343"/>
                <a:gd name="T70" fmla="*/ 322 w 684"/>
                <a:gd name="T71" fmla="*/ 244 h 343"/>
                <a:gd name="T72" fmla="*/ 277 w 684"/>
                <a:gd name="T73" fmla="*/ 249 h 343"/>
                <a:gd name="T74" fmla="*/ 355 w 684"/>
                <a:gd name="T75" fmla="*/ 126 h 343"/>
                <a:gd name="T76" fmla="*/ 411 w 684"/>
                <a:gd name="T77" fmla="*/ 5 h 343"/>
                <a:gd name="T78" fmla="*/ 540 w 684"/>
                <a:gd name="T79" fmla="*/ 8 h 343"/>
                <a:gd name="T80" fmla="*/ 550 w 684"/>
                <a:gd name="T81" fmla="*/ 129 h 343"/>
                <a:gd name="T82" fmla="*/ 612 w 684"/>
                <a:gd name="T83" fmla="*/ 131 h 343"/>
                <a:gd name="T84" fmla="*/ 215 w 684"/>
                <a:gd name="T85" fmla="*/ 198 h 343"/>
                <a:gd name="T86" fmla="*/ 231 w 684"/>
                <a:gd name="T87" fmla="*/ 107 h 343"/>
                <a:gd name="T88" fmla="*/ 212 w 684"/>
                <a:gd name="T89" fmla="*/ 83 h 343"/>
                <a:gd name="T90" fmla="*/ 228 w 684"/>
                <a:gd name="T91" fmla="*/ 51 h 343"/>
                <a:gd name="T92" fmla="*/ 253 w 684"/>
                <a:gd name="T93" fmla="*/ 48 h 343"/>
                <a:gd name="T94" fmla="*/ 271 w 684"/>
                <a:gd name="T95" fmla="*/ 67 h 343"/>
                <a:gd name="T96" fmla="*/ 263 w 684"/>
                <a:gd name="T97" fmla="*/ 104 h 343"/>
                <a:gd name="T98" fmla="*/ 392 w 684"/>
                <a:gd name="T99" fmla="*/ 102 h 343"/>
                <a:gd name="T100" fmla="*/ 443 w 684"/>
                <a:gd name="T101" fmla="*/ 99 h 343"/>
                <a:gd name="T102" fmla="*/ 467 w 684"/>
                <a:gd name="T103" fmla="*/ 72 h 343"/>
                <a:gd name="T104" fmla="*/ 430 w 684"/>
                <a:gd name="T105" fmla="*/ 29 h 343"/>
                <a:gd name="T106" fmla="*/ 489 w 684"/>
                <a:gd name="T107" fmla="*/ 59 h 343"/>
                <a:gd name="T108" fmla="*/ 497 w 684"/>
                <a:gd name="T109" fmla="*/ 53 h 343"/>
                <a:gd name="T110" fmla="*/ 497 w 684"/>
                <a:gd name="T111" fmla="*/ 45 h 343"/>
                <a:gd name="T112" fmla="*/ 489 w 684"/>
                <a:gd name="T113" fmla="*/ 35 h 343"/>
                <a:gd name="T114" fmla="*/ 478 w 684"/>
                <a:gd name="T115" fmla="*/ 35 h 343"/>
                <a:gd name="T116" fmla="*/ 473 w 684"/>
                <a:gd name="T117" fmla="*/ 45 h 343"/>
                <a:gd name="T118" fmla="*/ 475 w 684"/>
                <a:gd name="T119" fmla="*/ 56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84" h="343">
                  <a:moveTo>
                    <a:pt x="373" y="343"/>
                  </a:moveTo>
                  <a:lnTo>
                    <a:pt x="379" y="343"/>
                  </a:lnTo>
                  <a:lnTo>
                    <a:pt x="384" y="343"/>
                  </a:lnTo>
                  <a:lnTo>
                    <a:pt x="389" y="340"/>
                  </a:lnTo>
                  <a:lnTo>
                    <a:pt x="392" y="340"/>
                  </a:lnTo>
                  <a:lnTo>
                    <a:pt x="397" y="340"/>
                  </a:lnTo>
                  <a:lnTo>
                    <a:pt x="400" y="338"/>
                  </a:lnTo>
                  <a:lnTo>
                    <a:pt x="405" y="332"/>
                  </a:lnTo>
                  <a:lnTo>
                    <a:pt x="411" y="330"/>
                  </a:lnTo>
                  <a:lnTo>
                    <a:pt x="416" y="324"/>
                  </a:lnTo>
                  <a:lnTo>
                    <a:pt x="419" y="319"/>
                  </a:lnTo>
                  <a:lnTo>
                    <a:pt x="424" y="314"/>
                  </a:lnTo>
                  <a:lnTo>
                    <a:pt x="427" y="305"/>
                  </a:lnTo>
                  <a:lnTo>
                    <a:pt x="430" y="295"/>
                  </a:lnTo>
                  <a:lnTo>
                    <a:pt x="430" y="287"/>
                  </a:lnTo>
                  <a:lnTo>
                    <a:pt x="430" y="281"/>
                  </a:lnTo>
                  <a:lnTo>
                    <a:pt x="427" y="276"/>
                  </a:lnTo>
                  <a:lnTo>
                    <a:pt x="427" y="271"/>
                  </a:lnTo>
                  <a:lnTo>
                    <a:pt x="424" y="265"/>
                  </a:lnTo>
                  <a:lnTo>
                    <a:pt x="419" y="260"/>
                  </a:lnTo>
                  <a:lnTo>
                    <a:pt x="416" y="257"/>
                  </a:lnTo>
                  <a:lnTo>
                    <a:pt x="414" y="255"/>
                  </a:lnTo>
                  <a:lnTo>
                    <a:pt x="411" y="252"/>
                  </a:lnTo>
                  <a:lnTo>
                    <a:pt x="405" y="249"/>
                  </a:lnTo>
                  <a:lnTo>
                    <a:pt x="397" y="244"/>
                  </a:lnTo>
                  <a:lnTo>
                    <a:pt x="389" y="241"/>
                  </a:lnTo>
                  <a:lnTo>
                    <a:pt x="381" y="241"/>
                  </a:lnTo>
                  <a:lnTo>
                    <a:pt x="371" y="241"/>
                  </a:lnTo>
                  <a:lnTo>
                    <a:pt x="363" y="241"/>
                  </a:lnTo>
                  <a:lnTo>
                    <a:pt x="355" y="244"/>
                  </a:lnTo>
                  <a:lnTo>
                    <a:pt x="349" y="247"/>
                  </a:lnTo>
                  <a:lnTo>
                    <a:pt x="344" y="249"/>
                  </a:lnTo>
                  <a:lnTo>
                    <a:pt x="341" y="252"/>
                  </a:lnTo>
                  <a:lnTo>
                    <a:pt x="338" y="255"/>
                  </a:lnTo>
                  <a:lnTo>
                    <a:pt x="333" y="260"/>
                  </a:lnTo>
                  <a:lnTo>
                    <a:pt x="330" y="268"/>
                  </a:lnTo>
                  <a:lnTo>
                    <a:pt x="328" y="276"/>
                  </a:lnTo>
                  <a:lnTo>
                    <a:pt x="325" y="284"/>
                  </a:lnTo>
                  <a:lnTo>
                    <a:pt x="325" y="292"/>
                  </a:lnTo>
                  <a:lnTo>
                    <a:pt x="325" y="297"/>
                  </a:lnTo>
                  <a:lnTo>
                    <a:pt x="328" y="303"/>
                  </a:lnTo>
                  <a:lnTo>
                    <a:pt x="328" y="308"/>
                  </a:lnTo>
                  <a:lnTo>
                    <a:pt x="330" y="314"/>
                  </a:lnTo>
                  <a:lnTo>
                    <a:pt x="336" y="322"/>
                  </a:lnTo>
                  <a:lnTo>
                    <a:pt x="341" y="327"/>
                  </a:lnTo>
                  <a:lnTo>
                    <a:pt x="344" y="330"/>
                  </a:lnTo>
                  <a:lnTo>
                    <a:pt x="349" y="332"/>
                  </a:lnTo>
                  <a:lnTo>
                    <a:pt x="355" y="338"/>
                  </a:lnTo>
                  <a:lnTo>
                    <a:pt x="365" y="340"/>
                  </a:lnTo>
                  <a:lnTo>
                    <a:pt x="373" y="343"/>
                  </a:lnTo>
                  <a:lnTo>
                    <a:pt x="373" y="343"/>
                  </a:lnTo>
                  <a:close/>
                  <a:moveTo>
                    <a:pt x="145" y="263"/>
                  </a:moveTo>
                  <a:lnTo>
                    <a:pt x="234" y="150"/>
                  </a:lnTo>
                  <a:lnTo>
                    <a:pt x="234" y="147"/>
                  </a:lnTo>
                  <a:lnTo>
                    <a:pt x="234" y="147"/>
                  </a:lnTo>
                  <a:lnTo>
                    <a:pt x="234" y="147"/>
                  </a:lnTo>
                  <a:lnTo>
                    <a:pt x="234" y="145"/>
                  </a:lnTo>
                  <a:lnTo>
                    <a:pt x="234" y="142"/>
                  </a:lnTo>
                  <a:lnTo>
                    <a:pt x="234" y="142"/>
                  </a:lnTo>
                  <a:lnTo>
                    <a:pt x="231" y="139"/>
                  </a:lnTo>
                  <a:lnTo>
                    <a:pt x="231" y="137"/>
                  </a:lnTo>
                  <a:lnTo>
                    <a:pt x="226" y="129"/>
                  </a:lnTo>
                  <a:lnTo>
                    <a:pt x="210" y="110"/>
                  </a:lnTo>
                  <a:lnTo>
                    <a:pt x="180" y="83"/>
                  </a:lnTo>
                  <a:lnTo>
                    <a:pt x="156" y="51"/>
                  </a:lnTo>
                  <a:lnTo>
                    <a:pt x="153" y="48"/>
                  </a:lnTo>
                  <a:lnTo>
                    <a:pt x="151" y="45"/>
                  </a:lnTo>
                  <a:lnTo>
                    <a:pt x="148" y="35"/>
                  </a:lnTo>
                  <a:lnTo>
                    <a:pt x="148" y="35"/>
                  </a:lnTo>
                  <a:lnTo>
                    <a:pt x="148" y="32"/>
                  </a:lnTo>
                  <a:lnTo>
                    <a:pt x="145" y="29"/>
                  </a:lnTo>
                  <a:lnTo>
                    <a:pt x="145" y="29"/>
                  </a:lnTo>
                  <a:lnTo>
                    <a:pt x="143" y="27"/>
                  </a:lnTo>
                  <a:lnTo>
                    <a:pt x="143" y="24"/>
                  </a:lnTo>
                  <a:lnTo>
                    <a:pt x="137" y="21"/>
                  </a:lnTo>
                  <a:lnTo>
                    <a:pt x="135" y="21"/>
                  </a:lnTo>
                  <a:lnTo>
                    <a:pt x="132" y="19"/>
                  </a:lnTo>
                  <a:lnTo>
                    <a:pt x="129" y="19"/>
                  </a:lnTo>
                  <a:lnTo>
                    <a:pt x="127" y="19"/>
                  </a:lnTo>
                  <a:lnTo>
                    <a:pt x="127" y="19"/>
                  </a:lnTo>
                  <a:lnTo>
                    <a:pt x="124" y="19"/>
                  </a:lnTo>
                  <a:lnTo>
                    <a:pt x="121" y="19"/>
                  </a:lnTo>
                  <a:lnTo>
                    <a:pt x="121" y="19"/>
                  </a:lnTo>
                  <a:lnTo>
                    <a:pt x="121" y="19"/>
                  </a:lnTo>
                  <a:lnTo>
                    <a:pt x="118" y="19"/>
                  </a:lnTo>
                  <a:lnTo>
                    <a:pt x="118" y="19"/>
                  </a:lnTo>
                  <a:lnTo>
                    <a:pt x="116" y="21"/>
                  </a:lnTo>
                  <a:lnTo>
                    <a:pt x="113" y="21"/>
                  </a:lnTo>
                  <a:lnTo>
                    <a:pt x="113" y="24"/>
                  </a:lnTo>
                  <a:lnTo>
                    <a:pt x="113" y="27"/>
                  </a:lnTo>
                  <a:lnTo>
                    <a:pt x="110" y="29"/>
                  </a:lnTo>
                  <a:lnTo>
                    <a:pt x="110" y="32"/>
                  </a:lnTo>
                  <a:lnTo>
                    <a:pt x="108" y="35"/>
                  </a:lnTo>
                  <a:lnTo>
                    <a:pt x="108" y="37"/>
                  </a:lnTo>
                  <a:lnTo>
                    <a:pt x="108" y="43"/>
                  </a:lnTo>
                  <a:lnTo>
                    <a:pt x="108" y="45"/>
                  </a:lnTo>
                  <a:lnTo>
                    <a:pt x="108" y="48"/>
                  </a:lnTo>
                  <a:lnTo>
                    <a:pt x="108" y="53"/>
                  </a:lnTo>
                  <a:lnTo>
                    <a:pt x="110" y="62"/>
                  </a:lnTo>
                  <a:lnTo>
                    <a:pt x="118" y="75"/>
                  </a:lnTo>
                  <a:lnTo>
                    <a:pt x="129" y="94"/>
                  </a:lnTo>
                  <a:lnTo>
                    <a:pt x="145" y="112"/>
                  </a:lnTo>
                  <a:lnTo>
                    <a:pt x="156" y="120"/>
                  </a:lnTo>
                  <a:lnTo>
                    <a:pt x="159" y="123"/>
                  </a:lnTo>
                  <a:lnTo>
                    <a:pt x="137" y="147"/>
                  </a:lnTo>
                  <a:lnTo>
                    <a:pt x="137" y="150"/>
                  </a:lnTo>
                  <a:lnTo>
                    <a:pt x="137" y="150"/>
                  </a:lnTo>
                  <a:lnTo>
                    <a:pt x="135" y="150"/>
                  </a:lnTo>
                  <a:lnTo>
                    <a:pt x="135" y="150"/>
                  </a:lnTo>
                  <a:lnTo>
                    <a:pt x="135" y="150"/>
                  </a:lnTo>
                  <a:lnTo>
                    <a:pt x="132" y="150"/>
                  </a:lnTo>
                  <a:lnTo>
                    <a:pt x="129" y="150"/>
                  </a:lnTo>
                  <a:lnTo>
                    <a:pt x="129" y="150"/>
                  </a:lnTo>
                  <a:lnTo>
                    <a:pt x="124" y="150"/>
                  </a:lnTo>
                  <a:lnTo>
                    <a:pt x="97" y="139"/>
                  </a:lnTo>
                  <a:lnTo>
                    <a:pt x="89" y="139"/>
                  </a:lnTo>
                  <a:lnTo>
                    <a:pt x="86" y="139"/>
                  </a:lnTo>
                  <a:lnTo>
                    <a:pt x="73" y="139"/>
                  </a:lnTo>
                  <a:lnTo>
                    <a:pt x="70" y="139"/>
                  </a:lnTo>
                  <a:lnTo>
                    <a:pt x="67" y="139"/>
                  </a:lnTo>
                  <a:lnTo>
                    <a:pt x="65" y="139"/>
                  </a:lnTo>
                  <a:lnTo>
                    <a:pt x="62" y="142"/>
                  </a:lnTo>
                  <a:lnTo>
                    <a:pt x="57" y="142"/>
                  </a:lnTo>
                  <a:lnTo>
                    <a:pt x="57" y="142"/>
                  </a:lnTo>
                  <a:lnTo>
                    <a:pt x="57" y="145"/>
                  </a:lnTo>
                  <a:lnTo>
                    <a:pt x="46" y="155"/>
                  </a:lnTo>
                  <a:lnTo>
                    <a:pt x="14" y="209"/>
                  </a:lnTo>
                  <a:lnTo>
                    <a:pt x="0" y="230"/>
                  </a:lnTo>
                  <a:lnTo>
                    <a:pt x="0" y="233"/>
                  </a:lnTo>
                  <a:lnTo>
                    <a:pt x="0" y="236"/>
                  </a:lnTo>
                  <a:lnTo>
                    <a:pt x="0" y="236"/>
                  </a:lnTo>
                  <a:lnTo>
                    <a:pt x="0" y="236"/>
                  </a:lnTo>
                  <a:lnTo>
                    <a:pt x="0" y="241"/>
                  </a:lnTo>
                  <a:lnTo>
                    <a:pt x="0" y="244"/>
                  </a:lnTo>
                  <a:lnTo>
                    <a:pt x="3" y="247"/>
                  </a:lnTo>
                  <a:lnTo>
                    <a:pt x="3" y="249"/>
                  </a:lnTo>
                  <a:lnTo>
                    <a:pt x="6" y="249"/>
                  </a:lnTo>
                  <a:lnTo>
                    <a:pt x="6" y="252"/>
                  </a:lnTo>
                  <a:lnTo>
                    <a:pt x="8" y="252"/>
                  </a:lnTo>
                  <a:lnTo>
                    <a:pt x="11" y="252"/>
                  </a:lnTo>
                  <a:lnTo>
                    <a:pt x="11" y="255"/>
                  </a:lnTo>
                  <a:lnTo>
                    <a:pt x="14" y="255"/>
                  </a:lnTo>
                  <a:lnTo>
                    <a:pt x="17" y="255"/>
                  </a:lnTo>
                  <a:lnTo>
                    <a:pt x="19" y="257"/>
                  </a:lnTo>
                  <a:lnTo>
                    <a:pt x="22" y="257"/>
                  </a:lnTo>
                  <a:lnTo>
                    <a:pt x="25" y="255"/>
                  </a:lnTo>
                  <a:lnTo>
                    <a:pt x="27" y="255"/>
                  </a:lnTo>
                  <a:lnTo>
                    <a:pt x="27" y="255"/>
                  </a:lnTo>
                  <a:lnTo>
                    <a:pt x="33" y="252"/>
                  </a:lnTo>
                  <a:lnTo>
                    <a:pt x="35" y="249"/>
                  </a:lnTo>
                  <a:lnTo>
                    <a:pt x="38" y="247"/>
                  </a:lnTo>
                  <a:lnTo>
                    <a:pt x="43" y="241"/>
                  </a:lnTo>
                  <a:lnTo>
                    <a:pt x="59" y="212"/>
                  </a:lnTo>
                  <a:lnTo>
                    <a:pt x="76" y="190"/>
                  </a:lnTo>
                  <a:lnTo>
                    <a:pt x="81" y="182"/>
                  </a:lnTo>
                  <a:lnTo>
                    <a:pt x="81" y="177"/>
                  </a:lnTo>
                  <a:lnTo>
                    <a:pt x="135" y="201"/>
                  </a:lnTo>
                  <a:lnTo>
                    <a:pt x="86" y="263"/>
                  </a:lnTo>
                  <a:lnTo>
                    <a:pt x="148" y="335"/>
                  </a:lnTo>
                  <a:lnTo>
                    <a:pt x="151" y="335"/>
                  </a:lnTo>
                  <a:lnTo>
                    <a:pt x="153" y="338"/>
                  </a:lnTo>
                  <a:lnTo>
                    <a:pt x="153" y="338"/>
                  </a:lnTo>
                  <a:lnTo>
                    <a:pt x="156" y="338"/>
                  </a:lnTo>
                  <a:lnTo>
                    <a:pt x="156" y="338"/>
                  </a:lnTo>
                  <a:lnTo>
                    <a:pt x="159" y="338"/>
                  </a:lnTo>
                  <a:lnTo>
                    <a:pt x="161" y="338"/>
                  </a:lnTo>
                  <a:lnTo>
                    <a:pt x="167" y="338"/>
                  </a:lnTo>
                  <a:lnTo>
                    <a:pt x="172" y="335"/>
                  </a:lnTo>
                  <a:lnTo>
                    <a:pt x="172" y="335"/>
                  </a:lnTo>
                  <a:lnTo>
                    <a:pt x="175" y="332"/>
                  </a:lnTo>
                  <a:lnTo>
                    <a:pt x="177" y="332"/>
                  </a:lnTo>
                  <a:lnTo>
                    <a:pt x="177" y="330"/>
                  </a:lnTo>
                  <a:lnTo>
                    <a:pt x="180" y="330"/>
                  </a:lnTo>
                  <a:lnTo>
                    <a:pt x="180" y="327"/>
                  </a:lnTo>
                  <a:lnTo>
                    <a:pt x="183" y="324"/>
                  </a:lnTo>
                  <a:lnTo>
                    <a:pt x="183" y="322"/>
                  </a:lnTo>
                  <a:lnTo>
                    <a:pt x="183" y="322"/>
                  </a:lnTo>
                  <a:lnTo>
                    <a:pt x="186" y="319"/>
                  </a:lnTo>
                  <a:lnTo>
                    <a:pt x="186" y="316"/>
                  </a:lnTo>
                  <a:lnTo>
                    <a:pt x="186" y="314"/>
                  </a:lnTo>
                  <a:lnTo>
                    <a:pt x="183" y="311"/>
                  </a:lnTo>
                  <a:lnTo>
                    <a:pt x="183" y="308"/>
                  </a:lnTo>
                  <a:lnTo>
                    <a:pt x="183" y="305"/>
                  </a:lnTo>
                  <a:lnTo>
                    <a:pt x="180" y="303"/>
                  </a:lnTo>
                  <a:lnTo>
                    <a:pt x="145" y="263"/>
                  </a:lnTo>
                  <a:lnTo>
                    <a:pt x="145" y="263"/>
                  </a:lnTo>
                  <a:lnTo>
                    <a:pt x="145" y="263"/>
                  </a:lnTo>
                  <a:close/>
                  <a:moveTo>
                    <a:pt x="231" y="292"/>
                  </a:moveTo>
                  <a:lnTo>
                    <a:pt x="231" y="292"/>
                  </a:lnTo>
                  <a:lnTo>
                    <a:pt x="204" y="338"/>
                  </a:lnTo>
                  <a:lnTo>
                    <a:pt x="204" y="338"/>
                  </a:lnTo>
                  <a:lnTo>
                    <a:pt x="204" y="338"/>
                  </a:lnTo>
                  <a:lnTo>
                    <a:pt x="204" y="338"/>
                  </a:lnTo>
                  <a:lnTo>
                    <a:pt x="202" y="338"/>
                  </a:lnTo>
                  <a:lnTo>
                    <a:pt x="202" y="338"/>
                  </a:lnTo>
                  <a:lnTo>
                    <a:pt x="202" y="338"/>
                  </a:lnTo>
                  <a:lnTo>
                    <a:pt x="202" y="338"/>
                  </a:lnTo>
                  <a:lnTo>
                    <a:pt x="199" y="338"/>
                  </a:lnTo>
                  <a:lnTo>
                    <a:pt x="194" y="335"/>
                  </a:lnTo>
                  <a:lnTo>
                    <a:pt x="218" y="287"/>
                  </a:lnTo>
                  <a:lnTo>
                    <a:pt x="231" y="292"/>
                  </a:lnTo>
                  <a:lnTo>
                    <a:pt x="231" y="292"/>
                  </a:lnTo>
                  <a:close/>
                  <a:moveTo>
                    <a:pt x="373" y="316"/>
                  </a:moveTo>
                  <a:lnTo>
                    <a:pt x="368" y="316"/>
                  </a:lnTo>
                  <a:lnTo>
                    <a:pt x="365" y="314"/>
                  </a:lnTo>
                  <a:lnTo>
                    <a:pt x="363" y="311"/>
                  </a:lnTo>
                  <a:lnTo>
                    <a:pt x="360" y="308"/>
                  </a:lnTo>
                  <a:lnTo>
                    <a:pt x="357" y="308"/>
                  </a:lnTo>
                  <a:lnTo>
                    <a:pt x="355" y="303"/>
                  </a:lnTo>
                  <a:lnTo>
                    <a:pt x="355" y="300"/>
                  </a:lnTo>
                  <a:lnTo>
                    <a:pt x="352" y="297"/>
                  </a:lnTo>
                  <a:lnTo>
                    <a:pt x="352" y="295"/>
                  </a:lnTo>
                  <a:lnTo>
                    <a:pt x="352" y="292"/>
                  </a:lnTo>
                  <a:lnTo>
                    <a:pt x="352" y="289"/>
                  </a:lnTo>
                  <a:lnTo>
                    <a:pt x="352" y="284"/>
                  </a:lnTo>
                  <a:lnTo>
                    <a:pt x="355" y="281"/>
                  </a:lnTo>
                  <a:lnTo>
                    <a:pt x="357" y="276"/>
                  </a:lnTo>
                  <a:lnTo>
                    <a:pt x="360" y="273"/>
                  </a:lnTo>
                  <a:lnTo>
                    <a:pt x="363" y="271"/>
                  </a:lnTo>
                  <a:lnTo>
                    <a:pt x="363" y="271"/>
                  </a:lnTo>
                  <a:lnTo>
                    <a:pt x="365" y="268"/>
                  </a:lnTo>
                  <a:lnTo>
                    <a:pt x="371" y="265"/>
                  </a:lnTo>
                  <a:lnTo>
                    <a:pt x="371" y="265"/>
                  </a:lnTo>
                  <a:lnTo>
                    <a:pt x="373" y="265"/>
                  </a:lnTo>
                  <a:lnTo>
                    <a:pt x="376" y="265"/>
                  </a:lnTo>
                  <a:lnTo>
                    <a:pt x="379" y="265"/>
                  </a:lnTo>
                  <a:lnTo>
                    <a:pt x="381" y="265"/>
                  </a:lnTo>
                  <a:lnTo>
                    <a:pt x="381" y="265"/>
                  </a:lnTo>
                  <a:lnTo>
                    <a:pt x="389" y="265"/>
                  </a:lnTo>
                  <a:lnTo>
                    <a:pt x="392" y="268"/>
                  </a:lnTo>
                  <a:lnTo>
                    <a:pt x="395" y="271"/>
                  </a:lnTo>
                  <a:lnTo>
                    <a:pt x="400" y="273"/>
                  </a:lnTo>
                  <a:lnTo>
                    <a:pt x="400" y="276"/>
                  </a:lnTo>
                  <a:lnTo>
                    <a:pt x="403" y="276"/>
                  </a:lnTo>
                  <a:lnTo>
                    <a:pt x="403" y="279"/>
                  </a:lnTo>
                  <a:lnTo>
                    <a:pt x="403" y="281"/>
                  </a:lnTo>
                  <a:lnTo>
                    <a:pt x="405" y="284"/>
                  </a:lnTo>
                  <a:lnTo>
                    <a:pt x="405" y="287"/>
                  </a:lnTo>
                  <a:lnTo>
                    <a:pt x="405" y="289"/>
                  </a:lnTo>
                  <a:lnTo>
                    <a:pt x="405" y="292"/>
                  </a:lnTo>
                  <a:lnTo>
                    <a:pt x="405" y="295"/>
                  </a:lnTo>
                  <a:lnTo>
                    <a:pt x="405" y="300"/>
                  </a:lnTo>
                  <a:lnTo>
                    <a:pt x="403" y="303"/>
                  </a:lnTo>
                  <a:lnTo>
                    <a:pt x="403" y="305"/>
                  </a:lnTo>
                  <a:lnTo>
                    <a:pt x="400" y="308"/>
                  </a:lnTo>
                  <a:lnTo>
                    <a:pt x="397" y="311"/>
                  </a:lnTo>
                  <a:lnTo>
                    <a:pt x="395" y="311"/>
                  </a:lnTo>
                  <a:lnTo>
                    <a:pt x="395" y="314"/>
                  </a:lnTo>
                  <a:lnTo>
                    <a:pt x="392" y="316"/>
                  </a:lnTo>
                  <a:lnTo>
                    <a:pt x="387" y="316"/>
                  </a:lnTo>
                  <a:lnTo>
                    <a:pt x="384" y="316"/>
                  </a:lnTo>
                  <a:lnTo>
                    <a:pt x="379" y="316"/>
                  </a:lnTo>
                  <a:lnTo>
                    <a:pt x="373" y="316"/>
                  </a:lnTo>
                  <a:lnTo>
                    <a:pt x="373" y="316"/>
                  </a:lnTo>
                  <a:close/>
                  <a:moveTo>
                    <a:pt x="236" y="263"/>
                  </a:moveTo>
                  <a:lnTo>
                    <a:pt x="236" y="263"/>
                  </a:lnTo>
                  <a:lnTo>
                    <a:pt x="210" y="271"/>
                  </a:lnTo>
                  <a:lnTo>
                    <a:pt x="180" y="289"/>
                  </a:lnTo>
                  <a:lnTo>
                    <a:pt x="177" y="281"/>
                  </a:lnTo>
                  <a:lnTo>
                    <a:pt x="212" y="255"/>
                  </a:lnTo>
                  <a:lnTo>
                    <a:pt x="226" y="249"/>
                  </a:lnTo>
                  <a:lnTo>
                    <a:pt x="231" y="247"/>
                  </a:lnTo>
                  <a:lnTo>
                    <a:pt x="236" y="263"/>
                  </a:lnTo>
                  <a:lnTo>
                    <a:pt x="236" y="263"/>
                  </a:lnTo>
                  <a:close/>
                  <a:moveTo>
                    <a:pt x="569" y="279"/>
                  </a:moveTo>
                  <a:lnTo>
                    <a:pt x="569" y="279"/>
                  </a:lnTo>
                  <a:lnTo>
                    <a:pt x="443" y="279"/>
                  </a:lnTo>
                  <a:lnTo>
                    <a:pt x="443" y="276"/>
                  </a:lnTo>
                  <a:lnTo>
                    <a:pt x="443" y="273"/>
                  </a:lnTo>
                  <a:lnTo>
                    <a:pt x="440" y="268"/>
                  </a:lnTo>
                  <a:lnTo>
                    <a:pt x="438" y="263"/>
                  </a:lnTo>
                  <a:lnTo>
                    <a:pt x="435" y="257"/>
                  </a:lnTo>
                  <a:lnTo>
                    <a:pt x="430" y="249"/>
                  </a:lnTo>
                  <a:lnTo>
                    <a:pt x="424" y="241"/>
                  </a:lnTo>
                  <a:lnTo>
                    <a:pt x="416" y="236"/>
                  </a:lnTo>
                  <a:lnTo>
                    <a:pt x="411" y="230"/>
                  </a:lnTo>
                  <a:lnTo>
                    <a:pt x="405" y="228"/>
                  </a:lnTo>
                  <a:lnTo>
                    <a:pt x="400" y="225"/>
                  </a:lnTo>
                  <a:lnTo>
                    <a:pt x="392" y="222"/>
                  </a:lnTo>
                  <a:lnTo>
                    <a:pt x="381" y="222"/>
                  </a:lnTo>
                  <a:lnTo>
                    <a:pt x="371" y="220"/>
                  </a:lnTo>
                  <a:lnTo>
                    <a:pt x="360" y="222"/>
                  </a:lnTo>
                  <a:lnTo>
                    <a:pt x="349" y="225"/>
                  </a:lnTo>
                  <a:lnTo>
                    <a:pt x="344" y="228"/>
                  </a:lnTo>
                  <a:lnTo>
                    <a:pt x="341" y="230"/>
                  </a:lnTo>
                  <a:lnTo>
                    <a:pt x="336" y="233"/>
                  </a:lnTo>
                  <a:lnTo>
                    <a:pt x="330" y="236"/>
                  </a:lnTo>
                  <a:lnTo>
                    <a:pt x="322" y="244"/>
                  </a:lnTo>
                  <a:lnTo>
                    <a:pt x="317" y="252"/>
                  </a:lnTo>
                  <a:lnTo>
                    <a:pt x="314" y="257"/>
                  </a:lnTo>
                  <a:lnTo>
                    <a:pt x="309" y="271"/>
                  </a:lnTo>
                  <a:lnTo>
                    <a:pt x="306" y="276"/>
                  </a:lnTo>
                  <a:lnTo>
                    <a:pt x="306" y="279"/>
                  </a:lnTo>
                  <a:lnTo>
                    <a:pt x="258" y="279"/>
                  </a:lnTo>
                  <a:lnTo>
                    <a:pt x="258" y="249"/>
                  </a:lnTo>
                  <a:lnTo>
                    <a:pt x="277" y="249"/>
                  </a:lnTo>
                  <a:lnTo>
                    <a:pt x="277" y="142"/>
                  </a:lnTo>
                  <a:lnTo>
                    <a:pt x="333" y="134"/>
                  </a:lnTo>
                  <a:lnTo>
                    <a:pt x="349" y="129"/>
                  </a:lnTo>
                  <a:lnTo>
                    <a:pt x="352" y="129"/>
                  </a:lnTo>
                  <a:lnTo>
                    <a:pt x="352" y="129"/>
                  </a:lnTo>
                  <a:lnTo>
                    <a:pt x="352" y="129"/>
                  </a:lnTo>
                  <a:lnTo>
                    <a:pt x="352" y="126"/>
                  </a:lnTo>
                  <a:lnTo>
                    <a:pt x="355" y="126"/>
                  </a:lnTo>
                  <a:lnTo>
                    <a:pt x="355" y="126"/>
                  </a:lnTo>
                  <a:lnTo>
                    <a:pt x="357" y="120"/>
                  </a:lnTo>
                  <a:lnTo>
                    <a:pt x="371" y="94"/>
                  </a:lnTo>
                  <a:lnTo>
                    <a:pt x="403" y="21"/>
                  </a:lnTo>
                  <a:lnTo>
                    <a:pt x="408" y="8"/>
                  </a:lnTo>
                  <a:lnTo>
                    <a:pt x="411" y="5"/>
                  </a:lnTo>
                  <a:lnTo>
                    <a:pt x="411" y="5"/>
                  </a:lnTo>
                  <a:lnTo>
                    <a:pt x="411" y="5"/>
                  </a:lnTo>
                  <a:lnTo>
                    <a:pt x="411" y="5"/>
                  </a:lnTo>
                  <a:lnTo>
                    <a:pt x="424" y="3"/>
                  </a:lnTo>
                  <a:lnTo>
                    <a:pt x="499" y="0"/>
                  </a:lnTo>
                  <a:lnTo>
                    <a:pt x="524" y="3"/>
                  </a:lnTo>
                  <a:lnTo>
                    <a:pt x="532" y="5"/>
                  </a:lnTo>
                  <a:lnTo>
                    <a:pt x="534" y="5"/>
                  </a:lnTo>
                  <a:lnTo>
                    <a:pt x="537" y="8"/>
                  </a:lnTo>
                  <a:lnTo>
                    <a:pt x="540" y="8"/>
                  </a:lnTo>
                  <a:lnTo>
                    <a:pt x="542" y="11"/>
                  </a:lnTo>
                  <a:lnTo>
                    <a:pt x="545" y="13"/>
                  </a:lnTo>
                  <a:lnTo>
                    <a:pt x="548" y="16"/>
                  </a:lnTo>
                  <a:lnTo>
                    <a:pt x="548" y="21"/>
                  </a:lnTo>
                  <a:lnTo>
                    <a:pt x="550" y="24"/>
                  </a:lnTo>
                  <a:lnTo>
                    <a:pt x="550" y="32"/>
                  </a:lnTo>
                  <a:lnTo>
                    <a:pt x="553" y="53"/>
                  </a:lnTo>
                  <a:lnTo>
                    <a:pt x="550" y="129"/>
                  </a:lnTo>
                  <a:lnTo>
                    <a:pt x="599" y="129"/>
                  </a:lnTo>
                  <a:lnTo>
                    <a:pt x="607" y="129"/>
                  </a:lnTo>
                  <a:lnTo>
                    <a:pt x="607" y="129"/>
                  </a:lnTo>
                  <a:lnTo>
                    <a:pt x="609" y="131"/>
                  </a:lnTo>
                  <a:lnTo>
                    <a:pt x="609" y="131"/>
                  </a:lnTo>
                  <a:lnTo>
                    <a:pt x="609" y="131"/>
                  </a:lnTo>
                  <a:lnTo>
                    <a:pt x="612" y="131"/>
                  </a:lnTo>
                  <a:lnTo>
                    <a:pt x="612" y="131"/>
                  </a:lnTo>
                  <a:lnTo>
                    <a:pt x="612" y="131"/>
                  </a:lnTo>
                  <a:lnTo>
                    <a:pt x="684" y="263"/>
                  </a:lnTo>
                  <a:lnTo>
                    <a:pt x="569" y="263"/>
                  </a:lnTo>
                  <a:lnTo>
                    <a:pt x="569" y="279"/>
                  </a:lnTo>
                  <a:lnTo>
                    <a:pt x="569" y="279"/>
                  </a:lnTo>
                  <a:close/>
                  <a:moveTo>
                    <a:pt x="247" y="212"/>
                  </a:moveTo>
                  <a:lnTo>
                    <a:pt x="207" y="212"/>
                  </a:lnTo>
                  <a:lnTo>
                    <a:pt x="215" y="198"/>
                  </a:lnTo>
                  <a:lnTo>
                    <a:pt x="228" y="198"/>
                  </a:lnTo>
                  <a:lnTo>
                    <a:pt x="228" y="185"/>
                  </a:lnTo>
                  <a:lnTo>
                    <a:pt x="247" y="185"/>
                  </a:lnTo>
                  <a:lnTo>
                    <a:pt x="247" y="212"/>
                  </a:lnTo>
                  <a:lnTo>
                    <a:pt x="247" y="212"/>
                  </a:lnTo>
                  <a:close/>
                  <a:moveTo>
                    <a:pt x="239" y="112"/>
                  </a:moveTo>
                  <a:lnTo>
                    <a:pt x="234" y="110"/>
                  </a:lnTo>
                  <a:lnTo>
                    <a:pt x="231" y="107"/>
                  </a:lnTo>
                  <a:lnTo>
                    <a:pt x="226" y="104"/>
                  </a:lnTo>
                  <a:lnTo>
                    <a:pt x="223" y="104"/>
                  </a:lnTo>
                  <a:lnTo>
                    <a:pt x="220" y="102"/>
                  </a:lnTo>
                  <a:lnTo>
                    <a:pt x="218" y="96"/>
                  </a:lnTo>
                  <a:lnTo>
                    <a:pt x="215" y="94"/>
                  </a:lnTo>
                  <a:lnTo>
                    <a:pt x="215" y="88"/>
                  </a:lnTo>
                  <a:lnTo>
                    <a:pt x="212" y="86"/>
                  </a:lnTo>
                  <a:lnTo>
                    <a:pt x="212" y="83"/>
                  </a:lnTo>
                  <a:lnTo>
                    <a:pt x="212" y="80"/>
                  </a:lnTo>
                  <a:lnTo>
                    <a:pt x="212" y="75"/>
                  </a:lnTo>
                  <a:lnTo>
                    <a:pt x="215" y="70"/>
                  </a:lnTo>
                  <a:lnTo>
                    <a:pt x="215" y="64"/>
                  </a:lnTo>
                  <a:lnTo>
                    <a:pt x="218" y="59"/>
                  </a:lnTo>
                  <a:lnTo>
                    <a:pt x="220" y="56"/>
                  </a:lnTo>
                  <a:lnTo>
                    <a:pt x="226" y="53"/>
                  </a:lnTo>
                  <a:lnTo>
                    <a:pt x="228" y="51"/>
                  </a:lnTo>
                  <a:lnTo>
                    <a:pt x="231" y="48"/>
                  </a:lnTo>
                  <a:lnTo>
                    <a:pt x="234" y="48"/>
                  </a:lnTo>
                  <a:lnTo>
                    <a:pt x="236" y="48"/>
                  </a:lnTo>
                  <a:lnTo>
                    <a:pt x="239" y="45"/>
                  </a:lnTo>
                  <a:lnTo>
                    <a:pt x="242" y="45"/>
                  </a:lnTo>
                  <a:lnTo>
                    <a:pt x="245" y="48"/>
                  </a:lnTo>
                  <a:lnTo>
                    <a:pt x="250" y="48"/>
                  </a:lnTo>
                  <a:lnTo>
                    <a:pt x="253" y="48"/>
                  </a:lnTo>
                  <a:lnTo>
                    <a:pt x="258" y="51"/>
                  </a:lnTo>
                  <a:lnTo>
                    <a:pt x="261" y="53"/>
                  </a:lnTo>
                  <a:lnTo>
                    <a:pt x="263" y="56"/>
                  </a:lnTo>
                  <a:lnTo>
                    <a:pt x="266" y="59"/>
                  </a:lnTo>
                  <a:lnTo>
                    <a:pt x="269" y="62"/>
                  </a:lnTo>
                  <a:lnTo>
                    <a:pt x="269" y="64"/>
                  </a:lnTo>
                  <a:lnTo>
                    <a:pt x="271" y="64"/>
                  </a:lnTo>
                  <a:lnTo>
                    <a:pt x="271" y="67"/>
                  </a:lnTo>
                  <a:lnTo>
                    <a:pt x="274" y="72"/>
                  </a:lnTo>
                  <a:lnTo>
                    <a:pt x="274" y="78"/>
                  </a:lnTo>
                  <a:lnTo>
                    <a:pt x="274" y="83"/>
                  </a:lnTo>
                  <a:lnTo>
                    <a:pt x="271" y="88"/>
                  </a:lnTo>
                  <a:lnTo>
                    <a:pt x="271" y="94"/>
                  </a:lnTo>
                  <a:lnTo>
                    <a:pt x="269" y="96"/>
                  </a:lnTo>
                  <a:lnTo>
                    <a:pt x="266" y="102"/>
                  </a:lnTo>
                  <a:lnTo>
                    <a:pt x="263" y="104"/>
                  </a:lnTo>
                  <a:lnTo>
                    <a:pt x="261" y="107"/>
                  </a:lnTo>
                  <a:lnTo>
                    <a:pt x="255" y="107"/>
                  </a:lnTo>
                  <a:lnTo>
                    <a:pt x="253" y="110"/>
                  </a:lnTo>
                  <a:lnTo>
                    <a:pt x="250" y="110"/>
                  </a:lnTo>
                  <a:lnTo>
                    <a:pt x="245" y="112"/>
                  </a:lnTo>
                  <a:lnTo>
                    <a:pt x="239" y="112"/>
                  </a:lnTo>
                  <a:lnTo>
                    <a:pt x="239" y="112"/>
                  </a:lnTo>
                  <a:close/>
                  <a:moveTo>
                    <a:pt x="392" y="102"/>
                  </a:moveTo>
                  <a:lnTo>
                    <a:pt x="392" y="102"/>
                  </a:lnTo>
                  <a:lnTo>
                    <a:pt x="430" y="102"/>
                  </a:lnTo>
                  <a:lnTo>
                    <a:pt x="422" y="88"/>
                  </a:lnTo>
                  <a:lnTo>
                    <a:pt x="435" y="83"/>
                  </a:lnTo>
                  <a:lnTo>
                    <a:pt x="440" y="94"/>
                  </a:lnTo>
                  <a:lnTo>
                    <a:pt x="443" y="96"/>
                  </a:lnTo>
                  <a:lnTo>
                    <a:pt x="443" y="99"/>
                  </a:lnTo>
                  <a:lnTo>
                    <a:pt x="443" y="99"/>
                  </a:lnTo>
                  <a:lnTo>
                    <a:pt x="443" y="99"/>
                  </a:lnTo>
                  <a:lnTo>
                    <a:pt x="446" y="102"/>
                  </a:lnTo>
                  <a:lnTo>
                    <a:pt x="446" y="102"/>
                  </a:lnTo>
                  <a:lnTo>
                    <a:pt x="448" y="102"/>
                  </a:lnTo>
                  <a:lnTo>
                    <a:pt x="448" y="102"/>
                  </a:lnTo>
                  <a:lnTo>
                    <a:pt x="451" y="102"/>
                  </a:lnTo>
                  <a:lnTo>
                    <a:pt x="462" y="102"/>
                  </a:lnTo>
                  <a:lnTo>
                    <a:pt x="467" y="72"/>
                  </a:lnTo>
                  <a:lnTo>
                    <a:pt x="505" y="72"/>
                  </a:lnTo>
                  <a:lnTo>
                    <a:pt x="507" y="102"/>
                  </a:lnTo>
                  <a:lnTo>
                    <a:pt x="529" y="102"/>
                  </a:lnTo>
                  <a:lnTo>
                    <a:pt x="529" y="29"/>
                  </a:lnTo>
                  <a:lnTo>
                    <a:pt x="440" y="29"/>
                  </a:lnTo>
                  <a:lnTo>
                    <a:pt x="432" y="29"/>
                  </a:lnTo>
                  <a:lnTo>
                    <a:pt x="430" y="29"/>
                  </a:lnTo>
                  <a:lnTo>
                    <a:pt x="430" y="29"/>
                  </a:lnTo>
                  <a:lnTo>
                    <a:pt x="427" y="29"/>
                  </a:lnTo>
                  <a:lnTo>
                    <a:pt x="424" y="29"/>
                  </a:lnTo>
                  <a:lnTo>
                    <a:pt x="424" y="32"/>
                  </a:lnTo>
                  <a:lnTo>
                    <a:pt x="392" y="102"/>
                  </a:lnTo>
                  <a:lnTo>
                    <a:pt x="392" y="102"/>
                  </a:lnTo>
                  <a:close/>
                  <a:moveTo>
                    <a:pt x="481" y="59"/>
                  </a:moveTo>
                  <a:lnTo>
                    <a:pt x="483" y="59"/>
                  </a:lnTo>
                  <a:lnTo>
                    <a:pt x="489" y="59"/>
                  </a:lnTo>
                  <a:lnTo>
                    <a:pt x="489" y="59"/>
                  </a:lnTo>
                  <a:lnTo>
                    <a:pt x="491" y="59"/>
                  </a:lnTo>
                  <a:lnTo>
                    <a:pt x="491" y="59"/>
                  </a:lnTo>
                  <a:lnTo>
                    <a:pt x="494" y="59"/>
                  </a:lnTo>
                  <a:lnTo>
                    <a:pt x="494" y="56"/>
                  </a:lnTo>
                  <a:lnTo>
                    <a:pt x="494" y="56"/>
                  </a:lnTo>
                  <a:lnTo>
                    <a:pt x="497" y="56"/>
                  </a:lnTo>
                  <a:lnTo>
                    <a:pt x="497" y="53"/>
                  </a:lnTo>
                  <a:lnTo>
                    <a:pt x="497" y="53"/>
                  </a:lnTo>
                  <a:lnTo>
                    <a:pt x="497" y="51"/>
                  </a:lnTo>
                  <a:lnTo>
                    <a:pt x="499" y="51"/>
                  </a:lnTo>
                  <a:lnTo>
                    <a:pt x="499" y="48"/>
                  </a:lnTo>
                  <a:lnTo>
                    <a:pt x="499" y="48"/>
                  </a:lnTo>
                  <a:lnTo>
                    <a:pt x="499" y="45"/>
                  </a:lnTo>
                  <a:lnTo>
                    <a:pt x="499" y="45"/>
                  </a:lnTo>
                  <a:lnTo>
                    <a:pt x="497" y="45"/>
                  </a:lnTo>
                  <a:lnTo>
                    <a:pt x="497" y="43"/>
                  </a:lnTo>
                  <a:lnTo>
                    <a:pt x="497" y="40"/>
                  </a:lnTo>
                  <a:lnTo>
                    <a:pt x="494" y="37"/>
                  </a:lnTo>
                  <a:lnTo>
                    <a:pt x="494" y="37"/>
                  </a:lnTo>
                  <a:lnTo>
                    <a:pt x="491" y="37"/>
                  </a:lnTo>
                  <a:lnTo>
                    <a:pt x="491" y="35"/>
                  </a:lnTo>
                  <a:lnTo>
                    <a:pt x="489" y="35"/>
                  </a:lnTo>
                  <a:lnTo>
                    <a:pt x="489" y="35"/>
                  </a:lnTo>
                  <a:lnTo>
                    <a:pt x="486" y="35"/>
                  </a:lnTo>
                  <a:lnTo>
                    <a:pt x="486" y="35"/>
                  </a:lnTo>
                  <a:lnTo>
                    <a:pt x="483" y="35"/>
                  </a:lnTo>
                  <a:lnTo>
                    <a:pt x="483" y="35"/>
                  </a:lnTo>
                  <a:lnTo>
                    <a:pt x="481" y="35"/>
                  </a:lnTo>
                  <a:lnTo>
                    <a:pt x="481" y="35"/>
                  </a:lnTo>
                  <a:lnTo>
                    <a:pt x="481" y="35"/>
                  </a:lnTo>
                  <a:lnTo>
                    <a:pt x="478" y="35"/>
                  </a:lnTo>
                  <a:lnTo>
                    <a:pt x="478" y="37"/>
                  </a:lnTo>
                  <a:lnTo>
                    <a:pt x="475" y="37"/>
                  </a:lnTo>
                  <a:lnTo>
                    <a:pt x="475" y="40"/>
                  </a:lnTo>
                  <a:lnTo>
                    <a:pt x="475" y="40"/>
                  </a:lnTo>
                  <a:lnTo>
                    <a:pt x="475" y="43"/>
                  </a:lnTo>
                  <a:lnTo>
                    <a:pt x="473" y="43"/>
                  </a:lnTo>
                  <a:lnTo>
                    <a:pt x="473" y="45"/>
                  </a:lnTo>
                  <a:lnTo>
                    <a:pt x="473" y="45"/>
                  </a:lnTo>
                  <a:lnTo>
                    <a:pt x="473" y="45"/>
                  </a:lnTo>
                  <a:lnTo>
                    <a:pt x="473" y="48"/>
                  </a:lnTo>
                  <a:lnTo>
                    <a:pt x="473" y="48"/>
                  </a:lnTo>
                  <a:lnTo>
                    <a:pt x="473" y="51"/>
                  </a:lnTo>
                  <a:lnTo>
                    <a:pt x="473" y="51"/>
                  </a:lnTo>
                  <a:lnTo>
                    <a:pt x="473" y="53"/>
                  </a:lnTo>
                  <a:lnTo>
                    <a:pt x="475" y="53"/>
                  </a:lnTo>
                  <a:lnTo>
                    <a:pt x="475" y="56"/>
                  </a:lnTo>
                  <a:lnTo>
                    <a:pt x="475" y="56"/>
                  </a:lnTo>
                  <a:lnTo>
                    <a:pt x="478" y="59"/>
                  </a:lnTo>
                  <a:lnTo>
                    <a:pt x="481" y="59"/>
                  </a:lnTo>
                  <a:lnTo>
                    <a:pt x="481" y="5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消防水泵风险点告知卡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19625"/>
        </p:xfrm>
        <a:graphic>
          <a:graphicData uri="http://schemas.openxmlformats.org/drawingml/2006/table">
            <a:tbl>
              <a:tblPr firstRow="1" bandRow="1">
                <a:tableStyleId>{5C22544A-7EE6-4342-B048-85BDC9FD1C3A}</a:tableStyleId>
              </a:tblPr>
              <a:tblGrid>
                <a:gridCol w="1459230"/>
                <a:gridCol w="1480185"/>
                <a:gridCol w="1770380"/>
                <a:gridCol w="5168265"/>
              </a:tblGrid>
              <a:tr h="40068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消防水泵</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由于人员误操作、设备缺陷、外力因素等导致消防水泵故障，易发生机械伤害等事故。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497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4343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3769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设备维修严格按照操作规程挂牌、上锁</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5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火灾、触电、车辆伤害、物体打击等</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36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90"/>
          <p:cNvGrpSpPr>
            <a:grpSpLocks noChangeAspect="1"/>
          </p:cNvGrpSpPr>
          <p:nvPr/>
        </p:nvGrpSpPr>
        <p:grpSpPr bwMode="auto">
          <a:xfrm>
            <a:off x="1422981" y="3731068"/>
            <a:ext cx="907694" cy="987529"/>
            <a:chOff x="4883" y="2370"/>
            <a:chExt cx="1353" cy="1472"/>
          </a:xfrm>
        </p:grpSpPr>
        <p:sp>
          <p:nvSpPr>
            <p:cNvPr id="7"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8"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9"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12"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车间电气线路风险点告知</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11370"/>
        </p:xfrm>
        <a:graphic>
          <a:graphicData uri="http://schemas.openxmlformats.org/drawingml/2006/table">
            <a:tbl>
              <a:tblPr firstRow="1" bandRow="1">
                <a:tableStyleId>{5C22544A-7EE6-4342-B048-85BDC9FD1C3A}</a:tableStyleId>
              </a:tblPr>
              <a:tblGrid>
                <a:gridCol w="1459230"/>
                <a:gridCol w="1480185"/>
                <a:gridCol w="1770380"/>
                <a:gridCol w="5168265"/>
              </a:tblGrid>
              <a:tr h="49022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车间电气线路</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由于人员误操作、设备缺陷、外力因素等导致电气线路故障，易发生火灾、触电等事故。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43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846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7964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防爆场所应配用防爆电器；</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每层厂房应设独立电源箱，使用断路保护器；</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临时线路应安装总开关控制和漏电保护装置；</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临时用电设备</a:t>
                      </a:r>
                      <a:r>
                        <a:rPr lang="en-US" altLang="zh-CN" sz="1230" b="1" kern="1200" dirty="0">
                          <a:solidFill>
                            <a:schemeClr val="tx1"/>
                          </a:solidFill>
                          <a:latin typeface="微软雅黑" panose="020B0503020204020204" charset="-122"/>
                          <a:ea typeface="微软雅黑" panose="020B0503020204020204" charset="-122"/>
                          <a:cs typeface="+mn-cs"/>
                        </a:rPr>
                        <a:t>PE</a:t>
                      </a:r>
                      <a:r>
                        <a:rPr lang="zh-CN" altLang="zh-CN" sz="1230" b="1" kern="1200" dirty="0">
                          <a:solidFill>
                            <a:schemeClr val="tx1"/>
                          </a:solidFill>
                          <a:latin typeface="微软雅黑" panose="020B0503020204020204" charset="-122"/>
                          <a:ea typeface="微软雅黑" panose="020B0503020204020204" charset="-122"/>
                          <a:cs typeface="+mn-cs"/>
                        </a:rPr>
                        <a:t>（保护接地）连接可靠。</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5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火灾、触电等</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36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70"/>
          <p:cNvGrpSpPr>
            <a:grpSpLocks noChangeAspect="1"/>
          </p:cNvGrpSpPr>
          <p:nvPr/>
        </p:nvGrpSpPr>
        <p:grpSpPr bwMode="auto">
          <a:xfrm>
            <a:off x="826827" y="3600626"/>
            <a:ext cx="887422" cy="964049"/>
            <a:chOff x="2378" y="2565"/>
            <a:chExt cx="1355" cy="1472"/>
          </a:xfrm>
        </p:grpSpPr>
        <p:sp>
          <p:nvSpPr>
            <p:cNvPr id="8"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9"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pic>
        <p:nvPicPr>
          <p:cNvPr id="12" name="图片 1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120581" y="3623548"/>
            <a:ext cx="706943" cy="93489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冷库作业风险点告知卡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11370"/>
        </p:xfrm>
        <a:graphic>
          <a:graphicData uri="http://schemas.openxmlformats.org/drawingml/2006/table">
            <a:tbl>
              <a:tblPr firstRow="1" bandRow="1">
                <a:tableStyleId>{5C22544A-7EE6-4342-B048-85BDC9FD1C3A}</a:tableStyleId>
              </a:tblPr>
              <a:tblGrid>
                <a:gridCol w="1459230"/>
                <a:gridCol w="1480185"/>
                <a:gridCol w="1770380"/>
                <a:gridCol w="5168265"/>
              </a:tblGrid>
              <a:tr h="49022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冷库作业</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由于人员误操作、设备缺陷、外力因素等导致设备故障，易发生火灾等事故。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43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846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7964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每个冷库设有一个专用安全疏散通道，并安装应急照明灯及疏散指示标识；</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每个冷库门安装有蜂鸣报警装置，紧急情况时按响蜂鸣求救，从外部打开冷库门。</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5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火灾等</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36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1218" y="3703865"/>
            <a:ext cx="706943" cy="934896"/>
          </a:xfrm>
          <a:prstGeom prst="rect">
            <a:avLst/>
          </a:prstGeom>
        </p:spPr>
      </p:pic>
      <p:grpSp>
        <p:nvGrpSpPr>
          <p:cNvPr id="14" name="组合 13"/>
          <p:cNvGrpSpPr/>
          <p:nvPr/>
        </p:nvGrpSpPr>
        <p:grpSpPr>
          <a:xfrm>
            <a:off x="2517942" y="3781425"/>
            <a:ext cx="604506" cy="857337"/>
            <a:chOff x="6832165" y="5753605"/>
            <a:chExt cx="486444" cy="689896"/>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1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5" name="组合 4"/>
          <p:cNvGrpSpPr/>
          <p:nvPr/>
        </p:nvGrpSpPr>
        <p:grpSpPr>
          <a:xfrm>
            <a:off x="1524988" y="3781425"/>
            <a:ext cx="698393" cy="890585"/>
            <a:chOff x="1738704" y="3429000"/>
            <a:chExt cx="796267" cy="1015394"/>
          </a:xfrm>
        </p:grpSpPr>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8704" y="3429000"/>
              <a:ext cx="796267" cy="1015394"/>
            </a:xfrm>
            <a:prstGeom prst="rect">
              <a:avLst/>
            </a:prstGeom>
          </p:spPr>
        </p:pic>
        <p:sp>
          <p:nvSpPr>
            <p:cNvPr id="19" name="Rectangle 74"/>
            <p:cNvSpPr>
              <a:spLocks noChangeArrowheads="1"/>
            </p:cNvSpPr>
            <p:nvPr/>
          </p:nvSpPr>
          <p:spPr bwMode="auto">
            <a:xfrm>
              <a:off x="1808892" y="3429000"/>
              <a:ext cx="689223" cy="974934"/>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污水处理作业风险点告知卡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11370"/>
        </p:xfrm>
        <a:graphic>
          <a:graphicData uri="http://schemas.openxmlformats.org/drawingml/2006/table">
            <a:tbl>
              <a:tblPr firstRow="1" bandRow="1">
                <a:tableStyleId>{5C22544A-7EE6-4342-B048-85BDC9FD1C3A}</a:tableStyleId>
              </a:tblPr>
              <a:tblGrid>
                <a:gridCol w="1459230"/>
                <a:gridCol w="1480185"/>
                <a:gridCol w="1770380"/>
                <a:gridCol w="5168265"/>
              </a:tblGrid>
              <a:tr h="49022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污水处理作业</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由于人员误操作、设备缺陷、外力因素等产生易燃蒸气，遇明火或静电火花会发生火灾、爆炸等事故；</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由于人员误操作、设备缺陷、外力因素等产生硫化氢，易发生中毒窒息事故；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43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846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7964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必须严格执行危险作业审批手续，办理有限空间作业票；</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作业前，应先通风，现场作业人员应佩戴好防毒面具，安全带；</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进入自然通风换气效果不良的有限空间，应采用机械通风。</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作业超过</a:t>
                      </a:r>
                      <a:r>
                        <a:rPr lang="en-US" altLang="zh-CN" sz="1230" b="1" kern="1200" dirty="0">
                          <a:solidFill>
                            <a:schemeClr val="tx1"/>
                          </a:solidFill>
                          <a:latin typeface="微软雅黑" panose="020B0503020204020204" charset="-122"/>
                          <a:ea typeface="微软雅黑" panose="020B0503020204020204" charset="-122"/>
                          <a:cs typeface="+mn-cs"/>
                        </a:rPr>
                        <a:t>30min</a:t>
                      </a:r>
                      <a:r>
                        <a:rPr lang="zh-CN" altLang="zh-CN" sz="1230" b="1" kern="1200" dirty="0">
                          <a:solidFill>
                            <a:schemeClr val="tx1"/>
                          </a:solidFill>
                          <a:latin typeface="微软雅黑" panose="020B0503020204020204" charset="-122"/>
                          <a:ea typeface="微软雅黑" panose="020B0503020204020204" charset="-122"/>
                          <a:cs typeface="+mn-cs"/>
                        </a:rPr>
                        <a:t>时，必须重新进行池内气体检测。</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5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火灾、爆炸、中毒窒息、机械伤害、触电等</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36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616365" y="3753603"/>
            <a:ext cx="656398" cy="940730"/>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140" y="3747208"/>
            <a:ext cx="706943" cy="934896"/>
          </a:xfrm>
          <a:prstGeom prst="rect">
            <a:avLst/>
          </a:prstGeom>
        </p:spPr>
      </p:pic>
      <p:grpSp>
        <p:nvGrpSpPr>
          <p:cNvPr id="11" name="组合 10"/>
          <p:cNvGrpSpPr/>
          <p:nvPr/>
        </p:nvGrpSpPr>
        <p:grpSpPr>
          <a:xfrm>
            <a:off x="2355155" y="3771235"/>
            <a:ext cx="836714" cy="910869"/>
            <a:chOff x="7545390" y="1668463"/>
            <a:chExt cx="2149476" cy="2339976"/>
          </a:xfrm>
        </p:grpSpPr>
        <p:sp>
          <p:nvSpPr>
            <p:cNvPr id="12"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4"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5"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6"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840740"/>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动火作业风险点告知卡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6" y="1464521"/>
          <a:ext cx="9878060" cy="5502275"/>
        </p:xfrm>
        <a:graphic>
          <a:graphicData uri="http://schemas.openxmlformats.org/drawingml/2006/table">
            <a:tbl>
              <a:tblPr firstRow="1" bandRow="1">
                <a:tableStyleId>{5C22544A-7EE6-4342-B048-85BDC9FD1C3A}</a:tableStyleId>
              </a:tblPr>
              <a:tblGrid>
                <a:gridCol w="1459230"/>
                <a:gridCol w="1480185"/>
                <a:gridCol w="1770380"/>
                <a:gridCol w="5168265"/>
              </a:tblGrid>
              <a:tr h="42354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动火作业</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由于人员误操作、设备缺陷、外力因素等存在易燃物质，遇明火易发生火灾、爆炸等事故。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861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6385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四</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67525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依法建立动火作业管理制度；</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在动火作业制度中规定选用有资质的单位、人员；</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动火作业许可部门现场确认是否满足动火条件；</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严格遵守动火作业管理制度监护人职责，监护人不能擅自离开作业场所，如监护人必须离开时动火作业停止。监护人由经过培训考核合格的员工担任；</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作业许可人对劳动防护用品配备情况进行确认，作业监护人监督防护用品使用情况，制止不使用劳动防护用品的行为；</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作业前办理动火作业许可证，对作业人员进行技术交底；</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严格执行动火作业管理制度，作业部门清理现场易燃易爆物质，作业许可人确认现场可燃物清理干净。</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5562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火灾、爆炸、中毒窒息、机械伤害、触电等</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3538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318742"/>
            <a:ext cx="706943" cy="934896"/>
          </a:xfrm>
          <a:prstGeom prst="rect">
            <a:avLst/>
          </a:prstGeom>
        </p:spPr>
      </p:pic>
      <p:grpSp>
        <p:nvGrpSpPr>
          <p:cNvPr id="8" name="组合 7"/>
          <p:cNvGrpSpPr/>
          <p:nvPr/>
        </p:nvGrpSpPr>
        <p:grpSpPr>
          <a:xfrm>
            <a:off x="1917698" y="3321880"/>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有限空间作业区域风险点告知卡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763770"/>
        </p:xfrm>
        <a:graphic>
          <a:graphicData uri="http://schemas.openxmlformats.org/drawingml/2006/table">
            <a:tbl>
              <a:tblPr firstRow="1" bandRow="1">
                <a:tableStyleId>{5C22544A-7EE6-4342-B048-85BDC9FD1C3A}</a:tableStyleId>
              </a:tblPr>
              <a:tblGrid>
                <a:gridCol w="1459230"/>
                <a:gridCol w="1480185"/>
                <a:gridCol w="1770380"/>
                <a:gridCol w="5168265"/>
              </a:tblGrid>
              <a:tr h="56642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有限空间作业场所</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聚集在有限空间内的易燃易爆气体和有毒气体导致爆炸和人员窒息。</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3467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53911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67259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临时作业前必须办理作业审批手续。</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焊接、切割的操作现场必须具备足够的通风条件。</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动火作业前应检测低凹处、地坑和容器内的可燃气体含量，超标时严禁作业。</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7815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indent="0" algn="l" defTabSz="914400" rtl="0" eaLnBrk="1" latinLnBrk="0" hangingPunct="1">
                        <a:lnSpc>
                          <a:spcPct val="130000"/>
                        </a:lnSpc>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中毒窒息、其他爆炸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28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88140" y="3868723"/>
            <a:ext cx="706943" cy="934896"/>
          </a:xfrm>
          <a:prstGeom prst="rect">
            <a:avLst/>
          </a:prstGeom>
        </p:spPr>
      </p:pic>
      <p:grpSp>
        <p:nvGrpSpPr>
          <p:cNvPr id="11" name="Group 90"/>
          <p:cNvGrpSpPr>
            <a:grpSpLocks noChangeAspect="1"/>
          </p:cNvGrpSpPr>
          <p:nvPr/>
        </p:nvGrpSpPr>
        <p:grpSpPr bwMode="auto">
          <a:xfrm>
            <a:off x="2349850" y="3873643"/>
            <a:ext cx="816400" cy="888205"/>
            <a:chOff x="4883" y="2370"/>
            <a:chExt cx="1353" cy="1472"/>
          </a:xfrm>
        </p:grpSpPr>
        <p:sp>
          <p:nvSpPr>
            <p:cNvPr id="12"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4"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5"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6"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17"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5" name="组合 4"/>
          <p:cNvGrpSpPr/>
          <p:nvPr/>
        </p:nvGrpSpPr>
        <p:grpSpPr>
          <a:xfrm>
            <a:off x="602832" y="3871920"/>
            <a:ext cx="669931" cy="931699"/>
            <a:chOff x="687314" y="3532177"/>
            <a:chExt cx="763817" cy="1062270"/>
          </a:xfrm>
        </p:grpSpPr>
        <p:sp>
          <p:nvSpPr>
            <p:cNvPr id="9" name="Rectangle 74"/>
            <p:cNvSpPr>
              <a:spLocks noChangeArrowheads="1"/>
            </p:cNvSpPr>
            <p:nvPr/>
          </p:nvSpPr>
          <p:spPr bwMode="auto">
            <a:xfrm>
              <a:off x="702744" y="3535823"/>
              <a:ext cx="748387" cy="1058624"/>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7314" y="3532177"/>
              <a:ext cx="763817" cy="1058623"/>
            </a:xfrm>
            <a:prstGeom prst="rect">
              <a:avLst/>
            </a:prstGeom>
          </p:spPr>
        </p:pic>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临时用电作业风险点告知</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787551"/>
          <a:ext cx="9878060" cy="4895850"/>
        </p:xfrm>
        <a:graphic>
          <a:graphicData uri="http://schemas.openxmlformats.org/drawingml/2006/table">
            <a:tbl>
              <a:tblPr firstRow="1" bandRow="1">
                <a:tableStyleId>{5C22544A-7EE6-4342-B048-85BDC9FD1C3A}</a:tableStyleId>
              </a:tblPr>
              <a:tblGrid>
                <a:gridCol w="1459230"/>
                <a:gridCol w="1480185"/>
                <a:gridCol w="1770380"/>
                <a:gridCol w="5168265"/>
              </a:tblGrid>
              <a:tr h="41402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临时用电作业</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由于人员误操作、设备缺陷、外力因素等导致设备故障，易发生触电等事故。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496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3147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四</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18884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依法建立临时用电作业管理制度；</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作业许可人现场确认满足作业条件；</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严格遵守临时用电管理制度监护人职责；</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监护人由经过培训考核合格的员工担任；</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电气改造作业选择有资质的单位和个人，临时取电由公司电工在临时取电点进行接线避免私拉乱接，作业许可时对作业人员资质进行审查；</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作业许可人对临时用电设施进行检查确认满足作业条件方可进行临时用电作业，临时用电作业必须安装漏电保护器，每次作业前由监护人检查漏电保护器确保性能可靠。</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2832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火灾、爆炸、中毒窒息、机械伤害、触电等</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7823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Group 90"/>
          <p:cNvGrpSpPr>
            <a:grpSpLocks noChangeAspect="1"/>
          </p:cNvGrpSpPr>
          <p:nvPr/>
        </p:nvGrpSpPr>
        <p:grpSpPr bwMode="auto">
          <a:xfrm>
            <a:off x="759623" y="3569045"/>
            <a:ext cx="907694" cy="987529"/>
            <a:chOff x="4883" y="2370"/>
            <a:chExt cx="1353" cy="1472"/>
          </a:xfrm>
        </p:grpSpPr>
        <p:sp>
          <p:nvSpPr>
            <p:cNvPr id="8"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9"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13"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14" name="Group 70"/>
          <p:cNvGrpSpPr>
            <a:grpSpLocks noChangeAspect="1"/>
          </p:cNvGrpSpPr>
          <p:nvPr/>
        </p:nvGrpSpPr>
        <p:grpSpPr bwMode="auto">
          <a:xfrm>
            <a:off x="2044014" y="3592525"/>
            <a:ext cx="887422" cy="964049"/>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36564" y="1865525"/>
          <a:ext cx="9810115" cy="4632325"/>
        </p:xfrm>
        <a:graphic>
          <a:graphicData uri="http://schemas.openxmlformats.org/drawingml/2006/table">
            <a:tbl>
              <a:tblPr firstRow="1" bandRow="1">
                <a:tableStyleId>{5C22544A-7EE6-4342-B048-85BDC9FD1C3A}</a:tableStyleId>
              </a:tblPr>
              <a:tblGrid>
                <a:gridCol w="1362075"/>
                <a:gridCol w="958850"/>
                <a:gridCol w="1320800"/>
                <a:gridCol w="6168390"/>
              </a:tblGrid>
              <a:tr h="445770">
                <a:tc rowSpan="2"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2052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0220">
                <a:tc rowSpan="2"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65468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1345">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9785">
                <a:tc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2990810" y="1086702"/>
            <a:ext cx="4711779" cy="577215"/>
          </a:xfrm>
          <a:prstGeom prst="rect">
            <a:avLst/>
          </a:prstGeom>
          <a:noFill/>
        </p:spPr>
        <p:txBody>
          <a:bodyPr wrap="square" rtlCol="0">
            <a:spAutoFit/>
          </a:bodyPr>
          <a:lstStyle/>
          <a:p>
            <a:pPr algn="ctr"/>
            <a:r>
              <a:rPr lang="zh-CN" altLang="en-US" sz="3160" b="1" spc="600" dirty="0">
                <a:solidFill>
                  <a:srgbClr val="C00000"/>
                </a:solidFill>
                <a:latin typeface="微软雅黑" panose="020B0503020204020204" charset="-122"/>
                <a:ea typeface="微软雅黑" panose="020B0503020204020204" charset="-122"/>
              </a:rPr>
              <a:t>危险源风险告知卡</a:t>
            </a:r>
            <a:endParaRPr lang="zh-CN" altLang="en-US" sz="3160" b="1" spc="600" dirty="0">
              <a:solidFill>
                <a:srgbClr val="C00000"/>
              </a:solidFill>
              <a:latin typeface="微软雅黑" panose="020B0503020204020204" charset="-122"/>
              <a:ea typeface="微软雅黑" panose="020B0503020204020204" charset="-122"/>
            </a:endParaRPr>
          </a:p>
        </p:txBody>
      </p:sp>
      <p:sp>
        <p:nvSpPr>
          <p:cNvPr id="9" name="文本框 8"/>
          <p:cNvSpPr txBox="1"/>
          <p:nvPr/>
        </p:nvSpPr>
        <p:spPr>
          <a:xfrm>
            <a:off x="601504" y="1965775"/>
            <a:ext cx="1681983" cy="334010"/>
          </a:xfrm>
          <a:prstGeom prst="rect">
            <a:avLst/>
          </a:prstGeom>
          <a:noFill/>
        </p:spPr>
        <p:txBody>
          <a:bodyPr wrap="square" rtlCol="0">
            <a:spAutoFit/>
          </a:bodyPr>
          <a:lstStyle/>
          <a:p>
            <a:r>
              <a:rPr lang="zh-CN" altLang="en-US" sz="1580" b="1" dirty="0">
                <a:solidFill>
                  <a:schemeClr val="tx1">
                    <a:lumMod val="95000"/>
                    <a:lumOff val="5000"/>
                  </a:schemeClr>
                </a:solidFill>
                <a:latin typeface="微软雅黑" panose="020B0503020204020204" charset="-122"/>
                <a:ea typeface="微软雅黑" panose="020B0503020204020204" charset="-122"/>
              </a:rPr>
              <a:t>危险源名称：</a:t>
            </a:r>
            <a:endParaRPr lang="zh-CN" altLang="en-US" sz="1580" b="1" dirty="0">
              <a:solidFill>
                <a:schemeClr val="tx1">
                  <a:lumMod val="95000"/>
                  <a:lumOff val="5000"/>
                </a:schemeClr>
              </a:solidFill>
              <a:latin typeface="微软雅黑" panose="020B0503020204020204" charset="-122"/>
              <a:ea typeface="微软雅黑" panose="020B0503020204020204" charset="-122"/>
            </a:endParaRPr>
          </a:p>
        </p:txBody>
      </p:sp>
      <p:sp>
        <p:nvSpPr>
          <p:cNvPr id="10" name="文本框 9"/>
          <p:cNvSpPr txBox="1"/>
          <p:nvPr/>
        </p:nvSpPr>
        <p:spPr>
          <a:xfrm>
            <a:off x="2905877" y="1923129"/>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危险因素</a:t>
            </a:r>
            <a:endParaRPr lang="zh-CN" altLang="en-US" sz="1580" b="1" dirty="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6584516" y="1910080"/>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事故诱因</a:t>
            </a:r>
            <a:endParaRPr lang="zh-CN" altLang="en-US" sz="1580" b="1"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6584516" y="4010567"/>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防范措施</a:t>
            </a:r>
            <a:endParaRPr lang="zh-CN" altLang="en-US" sz="158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447703" y="5164322"/>
            <a:ext cx="1345029" cy="415290"/>
          </a:xfrm>
          <a:prstGeom prst="rect">
            <a:avLst/>
          </a:prstGeom>
          <a:noFill/>
        </p:spPr>
        <p:txBody>
          <a:bodyPr wrap="square" rtlCol="0">
            <a:spAutoFit/>
          </a:bodyPr>
          <a:lstStyle/>
          <a:p>
            <a:pPr algn="ctr"/>
            <a:r>
              <a:rPr lang="zh-CN" altLang="en-US" sz="2105" b="1" dirty="0">
                <a:solidFill>
                  <a:schemeClr val="bg1"/>
                </a:solidFill>
                <a:latin typeface="微软雅黑" panose="020B0503020204020204" charset="-122"/>
                <a:ea typeface="微软雅黑" panose="020B0503020204020204" charset="-122"/>
              </a:rPr>
              <a:t>重要提示</a:t>
            </a:r>
            <a:endParaRPr lang="zh-CN" altLang="en-US" sz="2105"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1090900" y="2389960"/>
            <a:ext cx="1203007" cy="577215"/>
          </a:xfrm>
          <a:prstGeom prst="rect">
            <a:avLst/>
          </a:prstGeom>
          <a:noFill/>
        </p:spPr>
        <p:txBody>
          <a:bodyPr wrap="square" rtlCol="0">
            <a:spAutoFit/>
          </a:bodyPr>
          <a:lstStyle/>
          <a:p>
            <a:r>
              <a:rPr lang="zh-CN" altLang="zh-CN" sz="1580" b="1" dirty="0">
                <a:solidFill>
                  <a:schemeClr val="tx1">
                    <a:lumMod val="95000"/>
                    <a:lumOff val="5000"/>
                  </a:schemeClr>
                </a:solidFill>
                <a:latin typeface="微软雅黑" panose="020B0503020204020204" charset="-122"/>
                <a:ea typeface="微软雅黑" panose="020B0503020204020204" charset="-122"/>
              </a:rPr>
              <a:t>下料组</a:t>
            </a:r>
            <a:endParaRPr lang="zh-CN" altLang="zh-CN" sz="1580" b="1" dirty="0">
              <a:solidFill>
                <a:schemeClr val="tx1">
                  <a:lumMod val="95000"/>
                  <a:lumOff val="5000"/>
                </a:schemeClr>
              </a:solidFill>
              <a:latin typeface="微软雅黑" panose="020B0503020204020204" charset="-122"/>
              <a:ea typeface="微软雅黑" panose="020B0503020204020204" charset="-122"/>
            </a:endParaRPr>
          </a:p>
          <a:p>
            <a:r>
              <a:rPr lang="zh-CN" altLang="zh-CN" sz="1580" b="1" dirty="0">
                <a:solidFill>
                  <a:schemeClr val="tx1">
                    <a:lumMod val="95000"/>
                    <a:lumOff val="5000"/>
                  </a:schemeClr>
                </a:solidFill>
                <a:latin typeface="微软雅黑" panose="020B0503020204020204" charset="-122"/>
                <a:ea typeface="微软雅黑" panose="020B0503020204020204" charset="-122"/>
              </a:rPr>
              <a:t>折弯工位一</a:t>
            </a:r>
            <a:endParaRPr lang="zh-CN" altLang="zh-CN" sz="1580" b="1" dirty="0">
              <a:solidFill>
                <a:schemeClr val="tx1">
                  <a:lumMod val="95000"/>
                  <a:lumOff val="5000"/>
                </a:schemeClr>
              </a:solidFill>
              <a:latin typeface="微软雅黑" panose="020B0503020204020204" charset="-122"/>
              <a:ea typeface="微软雅黑" panose="020B0503020204020204" charset="-122"/>
            </a:endParaRPr>
          </a:p>
        </p:txBody>
      </p:sp>
      <p:sp>
        <p:nvSpPr>
          <p:cNvPr id="3" name="矩形 2"/>
          <p:cNvSpPr/>
          <p:nvPr/>
        </p:nvSpPr>
        <p:spPr>
          <a:xfrm>
            <a:off x="2905877" y="2356393"/>
            <a:ext cx="1203008" cy="157226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1、机械伤害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2、触电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3、挤压、碰撞</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4、物体打击</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5、割伤</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6、噪声</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7、其他伤害</a:t>
            </a:r>
            <a:endParaRPr lang="zh-CN" altLang="zh-CN" sz="1055" b="1" dirty="0">
              <a:latin typeface="微软雅黑" panose="020B0503020204020204" charset="-122"/>
              <a:ea typeface="微软雅黑" panose="020B0503020204020204" charset="-122"/>
            </a:endParaRPr>
          </a:p>
        </p:txBody>
      </p:sp>
      <p:sp>
        <p:nvSpPr>
          <p:cNvPr id="4" name="矩形 3"/>
          <p:cNvSpPr/>
          <p:nvPr/>
        </p:nvSpPr>
        <p:spPr>
          <a:xfrm>
            <a:off x="4108885" y="2356393"/>
            <a:ext cx="5983012" cy="114935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1、安全防护、操纵控制装置等故障、失控引发事故；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2、维护不当电器元件失修、老化、线路破损；绝缘、接地不良引发事故；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3、非本设备操作人员操作设备、违章操作、指挥不当、协调不好、误操作引发事故；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4、未按规定穿戴劳动防护用品等引发事故；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5、操作过程不协调，工件物品摆放、堆置不符合安全要求引发事故。</a:t>
            </a:r>
            <a:endParaRPr lang="zh-CN" altLang="zh-CN" sz="1055" b="1" dirty="0">
              <a:latin typeface="微软雅黑" panose="020B0503020204020204" charset="-122"/>
              <a:ea typeface="微软雅黑" panose="020B0503020204020204" charset="-122"/>
            </a:endParaRPr>
          </a:p>
        </p:txBody>
      </p:sp>
      <p:sp>
        <p:nvSpPr>
          <p:cNvPr id="6" name="矩形 5"/>
          <p:cNvSpPr/>
          <p:nvPr/>
        </p:nvSpPr>
        <p:spPr>
          <a:xfrm>
            <a:off x="4108885" y="4421570"/>
            <a:ext cx="6084627" cy="157226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1、操作人员必须经岗位培训合格方可上岗操作；</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2、操作人员熟知本岗位安全操作规程，并按规程要求操作；</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3、工作前必须对设备进行检查，各部位正常方可作业；</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4、做好设备日常点检和定期检查，并定期维护保养，设备异常及时向机修车间报告，保证设备正常运转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5、操作时做好协调，两人以上操作，必须明确主要操作人员， 统一指挥，有序操作；</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6、操作人员必须按要求穿戴劳动防护用品。</a:t>
            </a:r>
            <a:endParaRPr lang="zh-CN" altLang="zh-CN" sz="1055" b="1" dirty="0">
              <a:latin typeface="微软雅黑" panose="020B0503020204020204" charset="-122"/>
              <a:ea typeface="微软雅黑" panose="020B0503020204020204" charset="-122"/>
            </a:endParaRPr>
          </a:p>
        </p:txBody>
      </p:sp>
      <p:sp>
        <p:nvSpPr>
          <p:cNvPr id="28" name="矩形 27"/>
          <p:cNvSpPr/>
          <p:nvPr/>
        </p:nvSpPr>
        <p:spPr>
          <a:xfrm>
            <a:off x="499888"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火灾报警电话：</a:t>
            </a:r>
            <a:r>
              <a:rPr lang="en-US" altLang="zh-CN" sz="1055" b="1" dirty="0">
                <a:solidFill>
                  <a:schemeClr val="bg1"/>
                </a:solidFill>
                <a:latin typeface="微软雅黑" panose="020B0503020204020204" charset="-122"/>
                <a:ea typeface="微软雅黑" panose="020B0503020204020204" charset="-122"/>
              </a:rPr>
              <a:t>119</a:t>
            </a:r>
            <a:endParaRPr lang="zh-CN" altLang="zh-CN" sz="1055" b="1" dirty="0">
              <a:solidFill>
                <a:schemeClr val="bg1"/>
              </a:solidFill>
              <a:latin typeface="微软雅黑" panose="020B0503020204020204" charset="-122"/>
              <a:ea typeface="微软雅黑" panose="020B0503020204020204" charset="-122"/>
            </a:endParaRPr>
          </a:p>
        </p:txBody>
      </p:sp>
      <p:sp>
        <p:nvSpPr>
          <p:cNvPr id="29" name="矩形 28"/>
          <p:cNvSpPr/>
          <p:nvPr/>
        </p:nvSpPr>
        <p:spPr>
          <a:xfrm>
            <a:off x="2071702"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急救电话：</a:t>
            </a:r>
            <a:r>
              <a:rPr lang="en-US" altLang="zh-CN" sz="1055" b="1" dirty="0">
                <a:solidFill>
                  <a:schemeClr val="bg1"/>
                </a:solidFill>
                <a:latin typeface="微软雅黑" panose="020B0503020204020204" charset="-122"/>
                <a:ea typeface="微软雅黑" panose="020B0503020204020204" charset="-122"/>
              </a:rPr>
              <a:t>120</a:t>
            </a:r>
            <a:endParaRPr lang="zh-CN" altLang="zh-CN" sz="1055" b="1" dirty="0">
              <a:solidFill>
                <a:schemeClr val="bg1"/>
              </a:solidFill>
              <a:latin typeface="微软雅黑" panose="020B0503020204020204" charset="-122"/>
              <a:ea typeface="微软雅黑" panose="020B0503020204020204" charset="-122"/>
            </a:endParaRPr>
          </a:p>
        </p:txBody>
      </p:sp>
      <p:sp>
        <p:nvSpPr>
          <p:cNvPr id="30" name="矩形 29"/>
          <p:cNvSpPr/>
          <p:nvPr/>
        </p:nvSpPr>
        <p:spPr>
          <a:xfrm>
            <a:off x="499888" y="5974661"/>
            <a:ext cx="3651461"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公司应急电话：白天：</a:t>
            </a:r>
            <a:r>
              <a:rPr lang="en-US" altLang="zh-CN" sz="1055" b="1" dirty="0">
                <a:solidFill>
                  <a:schemeClr val="bg1"/>
                </a:solidFill>
                <a:latin typeface="微软雅黑" panose="020B0503020204020204" charset="-122"/>
                <a:ea typeface="微软雅黑" panose="020B0503020204020204" charset="-122"/>
              </a:rPr>
              <a:t>888888         </a:t>
            </a:r>
            <a:r>
              <a:rPr lang="zh-CN" altLang="en-US" sz="1055" b="1" dirty="0">
                <a:solidFill>
                  <a:schemeClr val="bg1"/>
                </a:solidFill>
                <a:latin typeface="微软雅黑" panose="020B0503020204020204" charset="-122"/>
                <a:ea typeface="微软雅黑" panose="020B0503020204020204" charset="-122"/>
              </a:rPr>
              <a:t>夜间：</a:t>
            </a:r>
            <a:r>
              <a:rPr lang="en-US" altLang="zh-CN" sz="1055" b="1" dirty="0">
                <a:solidFill>
                  <a:schemeClr val="bg1"/>
                </a:solidFill>
                <a:latin typeface="微软雅黑" panose="020B0503020204020204" charset="-122"/>
                <a:ea typeface="微软雅黑" panose="020B0503020204020204" charset="-122"/>
              </a:rPr>
              <a:t>888888</a:t>
            </a:r>
            <a:endParaRPr lang="zh-CN" altLang="zh-CN" sz="1055" b="1" dirty="0">
              <a:solidFill>
                <a:schemeClr val="bg1"/>
              </a:solidFill>
              <a:latin typeface="微软雅黑" panose="020B0503020204020204" charset="-122"/>
              <a:ea typeface="微软雅黑" panose="020B0503020204020204" charset="-122"/>
            </a:endParaRPr>
          </a:p>
        </p:txBody>
      </p:sp>
      <p:sp>
        <p:nvSpPr>
          <p:cNvPr id="31" name="矩形 30"/>
          <p:cNvSpPr/>
          <p:nvPr/>
        </p:nvSpPr>
        <p:spPr>
          <a:xfrm>
            <a:off x="499888" y="6215826"/>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市医院电话：</a:t>
            </a:r>
            <a:r>
              <a:rPr lang="en-US" altLang="zh-CN" sz="1055" b="1" dirty="0">
                <a:solidFill>
                  <a:schemeClr val="bg1"/>
                </a:solidFill>
                <a:latin typeface="微软雅黑" panose="020B0503020204020204" charset="-122"/>
                <a:ea typeface="微软雅黑" panose="020B0503020204020204" charset="-122"/>
              </a:rPr>
              <a:t>8888888</a:t>
            </a:r>
            <a:endParaRPr lang="zh-CN" altLang="zh-CN" sz="1055"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1909462" y="5096779"/>
            <a:ext cx="2261958" cy="577215"/>
          </a:xfrm>
          <a:prstGeom prst="rect">
            <a:avLst/>
          </a:prstGeom>
        </p:spPr>
        <p:txBody>
          <a:bodyPr wrap="square">
            <a:spAutoFit/>
          </a:bodyPr>
          <a:lstStyle/>
          <a:p>
            <a:pPr algn="ctr"/>
            <a:r>
              <a:rPr lang="zh-CN" altLang="zh-CN" sz="1580" b="1" dirty="0"/>
              <a:t>非本设备人员禁止操作！</a:t>
            </a:r>
            <a:endParaRPr lang="zh-CN" altLang="zh-CN" sz="1580" b="1" dirty="0"/>
          </a:p>
          <a:p>
            <a:pPr algn="ctr"/>
            <a:r>
              <a:rPr lang="zh-CN" altLang="zh-CN" sz="1580" b="1" dirty="0"/>
              <a:t>必须进行设备点检！</a:t>
            </a:r>
            <a:endParaRPr lang="zh-CN" altLang="zh-CN" sz="1580" b="1" dirty="0"/>
          </a:p>
        </p:txBody>
      </p:sp>
      <p:grpSp>
        <p:nvGrpSpPr>
          <p:cNvPr id="39" name="Group 70"/>
          <p:cNvGrpSpPr>
            <a:grpSpLocks noChangeAspect="1"/>
          </p:cNvGrpSpPr>
          <p:nvPr/>
        </p:nvGrpSpPr>
        <p:grpSpPr bwMode="auto">
          <a:xfrm>
            <a:off x="543815" y="4130705"/>
            <a:ext cx="636499" cy="691459"/>
            <a:chOff x="2378" y="2565"/>
            <a:chExt cx="1355" cy="1472"/>
          </a:xfrm>
        </p:grpSpPr>
        <p:sp>
          <p:nvSpPr>
            <p:cNvPr id="40"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41"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2"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3"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44" name="Group 15"/>
          <p:cNvGrpSpPr>
            <a:grpSpLocks noChangeAspect="1"/>
          </p:cNvGrpSpPr>
          <p:nvPr/>
        </p:nvGrpSpPr>
        <p:grpSpPr bwMode="auto">
          <a:xfrm>
            <a:off x="1295059" y="4136874"/>
            <a:ext cx="624775" cy="678722"/>
            <a:chOff x="1779" y="591"/>
            <a:chExt cx="1355" cy="1472"/>
          </a:xfrm>
        </p:grpSpPr>
        <p:sp>
          <p:nvSpPr>
            <p:cNvPr id="45" name="Freeform 16"/>
            <p:cNvSpPr/>
            <p:nvPr/>
          </p:nvSpPr>
          <p:spPr bwMode="auto">
            <a:xfrm>
              <a:off x="1779" y="591"/>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2 h 1215"/>
                <a:gd name="T14" fmla="*/ 1306 w 1355"/>
                <a:gd name="T15" fmla="*/ 1196 h 1215"/>
                <a:gd name="T16" fmla="*/ 1317 w 1355"/>
                <a:gd name="T17" fmla="*/ 1185 h 1215"/>
                <a:gd name="T18" fmla="*/ 1328 w 1355"/>
                <a:gd name="T19" fmla="*/ 1177 h 1215"/>
                <a:gd name="T20" fmla="*/ 1333 w 1355"/>
                <a:gd name="T21" fmla="*/ 1167 h 1215"/>
                <a:gd name="T22" fmla="*/ 1344 w 1355"/>
                <a:gd name="T23" fmla="*/ 1151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5 h 1215"/>
                <a:gd name="T46" fmla="*/ 743 w 1355"/>
                <a:gd name="T47" fmla="*/ 16 h 1215"/>
                <a:gd name="T48" fmla="*/ 732 w 1355"/>
                <a:gd name="T49" fmla="*/ 11 h 1215"/>
                <a:gd name="T50" fmla="*/ 727 w 1355"/>
                <a:gd name="T51" fmla="*/ 8 h 1215"/>
                <a:gd name="T52" fmla="*/ 716 w 1355"/>
                <a:gd name="T53" fmla="*/ 6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5 h 1215"/>
                <a:gd name="T70" fmla="*/ 620 w 1355"/>
                <a:gd name="T71" fmla="*/ 33 h 1215"/>
                <a:gd name="T72" fmla="*/ 5 w 1355"/>
                <a:gd name="T73" fmla="*/ 1057 h 1215"/>
                <a:gd name="T74" fmla="*/ 0 w 1355"/>
                <a:gd name="T75" fmla="*/ 1097 h 1215"/>
                <a:gd name="T76" fmla="*/ 0 w 1355"/>
                <a:gd name="T77" fmla="*/ 1116 h 1215"/>
                <a:gd name="T78" fmla="*/ 3 w 1355"/>
                <a:gd name="T79" fmla="*/ 1132 h 1215"/>
                <a:gd name="T80" fmla="*/ 8 w 1355"/>
                <a:gd name="T81" fmla="*/ 1143 h 1215"/>
                <a:gd name="T82" fmla="*/ 11 w 1355"/>
                <a:gd name="T83" fmla="*/ 1153 h 1215"/>
                <a:gd name="T84" fmla="*/ 24 w 1355"/>
                <a:gd name="T85" fmla="*/ 1169 h 1215"/>
                <a:gd name="T86" fmla="*/ 35 w 1355"/>
                <a:gd name="T87" fmla="*/ 1183 h 1215"/>
                <a:gd name="T88" fmla="*/ 43 w 1355"/>
                <a:gd name="T89" fmla="*/ 1188 h 1215"/>
                <a:gd name="T90" fmla="*/ 54 w 1355"/>
                <a:gd name="T91" fmla="*/ 1196 h 1215"/>
                <a:gd name="T92" fmla="*/ 67 w 1355"/>
                <a:gd name="T93" fmla="*/ 1202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2"/>
                  </a:lnTo>
                  <a:lnTo>
                    <a:pt x="1306" y="1196"/>
                  </a:lnTo>
                  <a:lnTo>
                    <a:pt x="1317" y="1185"/>
                  </a:lnTo>
                  <a:lnTo>
                    <a:pt x="1328" y="1177"/>
                  </a:lnTo>
                  <a:lnTo>
                    <a:pt x="1333" y="1167"/>
                  </a:lnTo>
                  <a:lnTo>
                    <a:pt x="1344" y="1151"/>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5"/>
                  </a:lnTo>
                  <a:lnTo>
                    <a:pt x="743" y="16"/>
                  </a:lnTo>
                  <a:lnTo>
                    <a:pt x="732" y="11"/>
                  </a:lnTo>
                  <a:lnTo>
                    <a:pt x="727" y="8"/>
                  </a:lnTo>
                  <a:lnTo>
                    <a:pt x="716" y="6"/>
                  </a:lnTo>
                  <a:lnTo>
                    <a:pt x="708" y="3"/>
                  </a:lnTo>
                  <a:lnTo>
                    <a:pt x="698" y="0"/>
                  </a:lnTo>
                  <a:lnTo>
                    <a:pt x="687" y="0"/>
                  </a:lnTo>
                  <a:lnTo>
                    <a:pt x="679" y="0"/>
                  </a:lnTo>
                  <a:lnTo>
                    <a:pt x="665" y="3"/>
                  </a:lnTo>
                  <a:lnTo>
                    <a:pt x="655" y="8"/>
                  </a:lnTo>
                  <a:lnTo>
                    <a:pt x="639" y="16"/>
                  </a:lnTo>
                  <a:lnTo>
                    <a:pt x="630" y="25"/>
                  </a:lnTo>
                  <a:lnTo>
                    <a:pt x="620" y="33"/>
                  </a:lnTo>
                  <a:lnTo>
                    <a:pt x="5" y="1057"/>
                  </a:lnTo>
                  <a:lnTo>
                    <a:pt x="0" y="1097"/>
                  </a:lnTo>
                  <a:lnTo>
                    <a:pt x="0" y="1116"/>
                  </a:lnTo>
                  <a:lnTo>
                    <a:pt x="3" y="1132"/>
                  </a:lnTo>
                  <a:lnTo>
                    <a:pt x="8" y="1143"/>
                  </a:lnTo>
                  <a:lnTo>
                    <a:pt x="11" y="1153"/>
                  </a:lnTo>
                  <a:lnTo>
                    <a:pt x="24"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6" name="Freeform 17"/>
            <p:cNvSpPr>
              <a:spLocks noEditPoints="1"/>
            </p:cNvSpPr>
            <p:nvPr/>
          </p:nvSpPr>
          <p:spPr bwMode="auto">
            <a:xfrm>
              <a:off x="2063" y="1876"/>
              <a:ext cx="824" cy="187"/>
            </a:xfrm>
            <a:custGeom>
              <a:avLst/>
              <a:gdLst>
                <a:gd name="T0" fmla="*/ 35 w 307"/>
                <a:gd name="T1" fmla="*/ 1 h 70"/>
                <a:gd name="T2" fmla="*/ 26 w 307"/>
                <a:gd name="T3" fmla="*/ 8 h 70"/>
                <a:gd name="T4" fmla="*/ 1 w 307"/>
                <a:gd name="T5" fmla="*/ 27 h 70"/>
                <a:gd name="T6" fmla="*/ 49 w 307"/>
                <a:gd name="T7" fmla="*/ 34 h 70"/>
                <a:gd name="T8" fmla="*/ 2 w 307"/>
                <a:gd name="T9" fmla="*/ 43 h 70"/>
                <a:gd name="T10" fmla="*/ 49 w 307"/>
                <a:gd name="T11" fmla="*/ 49 h 70"/>
                <a:gd name="T12" fmla="*/ 0 w 307"/>
                <a:gd name="T13" fmla="*/ 59 h 70"/>
                <a:gd name="T14" fmla="*/ 49 w 307"/>
                <a:gd name="T15" fmla="*/ 65 h 70"/>
                <a:gd name="T16" fmla="*/ 55 w 307"/>
                <a:gd name="T17" fmla="*/ 62 h 70"/>
                <a:gd name="T18" fmla="*/ 47 w 307"/>
                <a:gd name="T19" fmla="*/ 28 h 70"/>
                <a:gd name="T20" fmla="*/ 51 w 307"/>
                <a:gd name="T21" fmla="*/ 5 h 70"/>
                <a:gd name="T22" fmla="*/ 41 w 307"/>
                <a:gd name="T23" fmla="*/ 21 h 70"/>
                <a:gd name="T24" fmla="*/ 13 w 307"/>
                <a:gd name="T25" fmla="*/ 24 h 70"/>
                <a:gd name="T26" fmla="*/ 19 w 307"/>
                <a:gd name="T27" fmla="*/ 20 h 70"/>
                <a:gd name="T28" fmla="*/ 103 w 307"/>
                <a:gd name="T29" fmla="*/ 6 h 70"/>
                <a:gd name="T30" fmla="*/ 97 w 307"/>
                <a:gd name="T31" fmla="*/ 21 h 70"/>
                <a:gd name="T32" fmla="*/ 104 w 307"/>
                <a:gd name="T33" fmla="*/ 26 h 70"/>
                <a:gd name="T34" fmla="*/ 103 w 307"/>
                <a:gd name="T35" fmla="*/ 56 h 70"/>
                <a:gd name="T36" fmla="*/ 114 w 307"/>
                <a:gd name="T37" fmla="*/ 61 h 70"/>
                <a:gd name="T38" fmla="*/ 129 w 307"/>
                <a:gd name="T39" fmla="*/ 55 h 70"/>
                <a:gd name="T40" fmla="*/ 102 w 307"/>
                <a:gd name="T41" fmla="*/ 67 h 70"/>
                <a:gd name="T42" fmla="*/ 97 w 307"/>
                <a:gd name="T43" fmla="*/ 59 h 70"/>
                <a:gd name="T44" fmla="*/ 132 w 307"/>
                <a:gd name="T45" fmla="*/ 25 h 70"/>
                <a:gd name="T46" fmla="*/ 145 w 307"/>
                <a:gd name="T47" fmla="*/ 46 h 70"/>
                <a:gd name="T48" fmla="*/ 84 w 307"/>
                <a:gd name="T49" fmla="*/ 55 h 70"/>
                <a:gd name="T50" fmla="*/ 178 w 307"/>
                <a:gd name="T51" fmla="*/ 3 h 70"/>
                <a:gd name="T52" fmla="*/ 170 w 307"/>
                <a:gd name="T53" fmla="*/ 20 h 70"/>
                <a:gd name="T54" fmla="*/ 189 w 307"/>
                <a:gd name="T55" fmla="*/ 26 h 70"/>
                <a:gd name="T56" fmla="*/ 165 w 307"/>
                <a:gd name="T57" fmla="*/ 34 h 70"/>
                <a:gd name="T58" fmla="*/ 165 w 307"/>
                <a:gd name="T59" fmla="*/ 62 h 70"/>
                <a:gd name="T60" fmla="*/ 172 w 307"/>
                <a:gd name="T61" fmla="*/ 52 h 70"/>
                <a:gd name="T62" fmla="*/ 189 w 307"/>
                <a:gd name="T63" fmla="*/ 59 h 70"/>
                <a:gd name="T64" fmla="*/ 196 w 307"/>
                <a:gd name="T65" fmla="*/ 59 h 70"/>
                <a:gd name="T66" fmla="*/ 214 w 307"/>
                <a:gd name="T67" fmla="*/ 52 h 70"/>
                <a:gd name="T68" fmla="*/ 207 w 307"/>
                <a:gd name="T69" fmla="*/ 65 h 70"/>
                <a:gd name="T70" fmla="*/ 221 w 307"/>
                <a:gd name="T71" fmla="*/ 42 h 70"/>
                <a:gd name="T72" fmla="*/ 196 w 307"/>
                <a:gd name="T73" fmla="*/ 35 h 70"/>
                <a:gd name="T74" fmla="*/ 217 w 307"/>
                <a:gd name="T75" fmla="*/ 27 h 70"/>
                <a:gd name="T76" fmla="*/ 217 w 307"/>
                <a:gd name="T77" fmla="*/ 3 h 70"/>
                <a:gd name="T78" fmla="*/ 210 w 307"/>
                <a:gd name="T79" fmla="*/ 10 h 70"/>
                <a:gd name="T80" fmla="*/ 176 w 307"/>
                <a:gd name="T81" fmla="*/ 10 h 70"/>
                <a:gd name="T82" fmla="*/ 261 w 307"/>
                <a:gd name="T83" fmla="*/ 3 h 70"/>
                <a:gd name="T84" fmla="*/ 254 w 307"/>
                <a:gd name="T85" fmla="*/ 9 h 70"/>
                <a:gd name="T86" fmla="*/ 251 w 307"/>
                <a:gd name="T87" fmla="*/ 12 h 70"/>
                <a:gd name="T88" fmla="*/ 239 w 307"/>
                <a:gd name="T89" fmla="*/ 35 h 70"/>
                <a:gd name="T90" fmla="*/ 248 w 307"/>
                <a:gd name="T91" fmla="*/ 23 h 70"/>
                <a:gd name="T92" fmla="*/ 239 w 307"/>
                <a:gd name="T93" fmla="*/ 46 h 70"/>
                <a:gd name="T94" fmla="*/ 254 w 307"/>
                <a:gd name="T95" fmla="*/ 59 h 70"/>
                <a:gd name="T96" fmla="*/ 260 w 307"/>
                <a:gd name="T97" fmla="*/ 69 h 70"/>
                <a:gd name="T98" fmla="*/ 260 w 307"/>
                <a:gd name="T99" fmla="*/ 44 h 70"/>
                <a:gd name="T100" fmla="*/ 260 w 307"/>
                <a:gd name="T101" fmla="*/ 37 h 70"/>
                <a:gd name="T102" fmla="*/ 266 w 307"/>
                <a:gd name="T103" fmla="*/ 24 h 70"/>
                <a:gd name="T104" fmla="*/ 260 w 307"/>
                <a:gd name="T105" fmla="*/ 19 h 70"/>
                <a:gd name="T106" fmla="*/ 295 w 307"/>
                <a:gd name="T107" fmla="*/ 15 h 70"/>
                <a:gd name="T108" fmla="*/ 288 w 307"/>
                <a:gd name="T109" fmla="*/ 67 h 70"/>
                <a:gd name="T110" fmla="*/ 301 w 307"/>
                <a:gd name="T111" fmla="*/ 20 h 70"/>
                <a:gd name="T112" fmla="*/ 265 w 307"/>
                <a:gd name="T113" fmla="*/ 62 h 70"/>
                <a:gd name="T114" fmla="*/ 270 w 307"/>
                <a:gd name="T115" fmla="*/ 53 h 70"/>
                <a:gd name="T116" fmla="*/ 275 w 307"/>
                <a:gd name="T117" fmla="*/ 20 h 70"/>
                <a:gd name="T118" fmla="*/ 263 w 307"/>
                <a:gd name="T119" fmla="*/ 28 h 70"/>
                <a:gd name="T120" fmla="*/ 285 w 307"/>
                <a:gd name="T121" fmla="*/ 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7"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8" y="3"/>
                  </a:moveTo>
                  <a:cubicBezTo>
                    <a:pt x="175" y="3"/>
                    <a:pt x="172" y="3"/>
                    <a:pt x="169" y="3"/>
                  </a:cubicBezTo>
                  <a:cubicBezTo>
                    <a:pt x="169" y="5"/>
                    <a:pt x="170" y="8"/>
                    <a:pt x="170" y="11"/>
                  </a:cubicBezTo>
                  <a:cubicBezTo>
                    <a:pt x="170" y="20"/>
                    <a:pt x="170" y="20"/>
                    <a:pt x="170" y="20"/>
                  </a:cubicBezTo>
                  <a:cubicBezTo>
                    <a:pt x="170" y="22"/>
                    <a:pt x="169" y="25"/>
                    <a:pt x="169" y="27"/>
                  </a:cubicBezTo>
                  <a:cubicBezTo>
                    <a:pt x="172" y="27"/>
                    <a:pt x="175" y="26"/>
                    <a:pt x="178" y="26"/>
                  </a:cubicBezTo>
                  <a:cubicBezTo>
                    <a:pt x="189" y="26"/>
                    <a:pt x="189" y="26"/>
                    <a:pt x="189" y="26"/>
                  </a:cubicBezTo>
                  <a:cubicBezTo>
                    <a:pt x="189" y="35"/>
                    <a:pt x="189" y="35"/>
                    <a:pt x="189" y="35"/>
                  </a:cubicBezTo>
                  <a:cubicBezTo>
                    <a:pt x="173" y="35"/>
                    <a:pt x="173" y="35"/>
                    <a:pt x="173" y="35"/>
                  </a:cubicBezTo>
                  <a:cubicBezTo>
                    <a:pt x="170" y="35"/>
                    <a:pt x="167" y="35"/>
                    <a:pt x="165" y="34"/>
                  </a:cubicBezTo>
                  <a:cubicBezTo>
                    <a:pt x="165" y="37"/>
                    <a:pt x="165" y="39"/>
                    <a:pt x="165" y="42"/>
                  </a:cubicBezTo>
                  <a:cubicBezTo>
                    <a:pt x="165" y="52"/>
                    <a:pt x="165" y="52"/>
                    <a:pt x="165" y="52"/>
                  </a:cubicBezTo>
                  <a:cubicBezTo>
                    <a:pt x="165" y="57"/>
                    <a:pt x="165" y="60"/>
                    <a:pt x="165" y="62"/>
                  </a:cubicBezTo>
                  <a:cubicBezTo>
                    <a:pt x="173" y="62"/>
                    <a:pt x="173" y="62"/>
                    <a:pt x="173" y="62"/>
                  </a:cubicBezTo>
                  <a:cubicBezTo>
                    <a:pt x="172" y="62"/>
                    <a:pt x="172" y="61"/>
                    <a:pt x="172" y="59"/>
                  </a:cubicBezTo>
                  <a:cubicBezTo>
                    <a:pt x="172" y="58"/>
                    <a:pt x="172" y="55"/>
                    <a:pt x="172" y="52"/>
                  </a:cubicBezTo>
                  <a:cubicBezTo>
                    <a:pt x="172" y="41"/>
                    <a:pt x="172" y="41"/>
                    <a:pt x="172" y="41"/>
                  </a:cubicBezTo>
                  <a:cubicBezTo>
                    <a:pt x="189" y="41"/>
                    <a:pt x="189" y="41"/>
                    <a:pt x="189" y="41"/>
                  </a:cubicBezTo>
                  <a:cubicBezTo>
                    <a:pt x="189" y="59"/>
                    <a:pt x="189" y="59"/>
                    <a:pt x="189" y="59"/>
                  </a:cubicBezTo>
                  <a:cubicBezTo>
                    <a:pt x="189" y="63"/>
                    <a:pt x="189" y="67"/>
                    <a:pt x="189" y="69"/>
                  </a:cubicBezTo>
                  <a:cubicBezTo>
                    <a:pt x="196" y="69"/>
                    <a:pt x="196" y="69"/>
                    <a:pt x="196" y="69"/>
                  </a:cubicBezTo>
                  <a:cubicBezTo>
                    <a:pt x="196" y="67"/>
                    <a:pt x="196" y="63"/>
                    <a:pt x="196" y="59"/>
                  </a:cubicBezTo>
                  <a:cubicBezTo>
                    <a:pt x="196" y="41"/>
                    <a:pt x="196" y="41"/>
                    <a:pt x="196" y="41"/>
                  </a:cubicBezTo>
                  <a:cubicBezTo>
                    <a:pt x="214" y="41"/>
                    <a:pt x="214" y="41"/>
                    <a:pt x="214" y="41"/>
                  </a:cubicBezTo>
                  <a:cubicBezTo>
                    <a:pt x="214" y="52"/>
                    <a:pt x="214" y="52"/>
                    <a:pt x="214" y="52"/>
                  </a:cubicBezTo>
                  <a:cubicBezTo>
                    <a:pt x="214" y="54"/>
                    <a:pt x="214" y="56"/>
                    <a:pt x="213" y="57"/>
                  </a:cubicBezTo>
                  <a:cubicBezTo>
                    <a:pt x="212" y="58"/>
                    <a:pt x="209" y="58"/>
                    <a:pt x="204" y="58"/>
                  </a:cubicBezTo>
                  <a:cubicBezTo>
                    <a:pt x="206" y="60"/>
                    <a:pt x="207" y="62"/>
                    <a:pt x="207" y="65"/>
                  </a:cubicBezTo>
                  <a:cubicBezTo>
                    <a:pt x="218" y="64"/>
                    <a:pt x="222" y="61"/>
                    <a:pt x="221" y="57"/>
                  </a:cubicBezTo>
                  <a:cubicBezTo>
                    <a:pt x="221" y="57"/>
                    <a:pt x="221" y="56"/>
                    <a:pt x="221" y="56"/>
                  </a:cubicBezTo>
                  <a:cubicBezTo>
                    <a:pt x="221" y="42"/>
                    <a:pt x="221" y="42"/>
                    <a:pt x="221" y="42"/>
                  </a:cubicBezTo>
                  <a:cubicBezTo>
                    <a:pt x="221" y="38"/>
                    <a:pt x="221" y="35"/>
                    <a:pt x="222" y="34"/>
                  </a:cubicBezTo>
                  <a:cubicBezTo>
                    <a:pt x="219" y="34"/>
                    <a:pt x="216" y="35"/>
                    <a:pt x="213" y="35"/>
                  </a:cubicBezTo>
                  <a:cubicBezTo>
                    <a:pt x="196" y="35"/>
                    <a:pt x="196" y="35"/>
                    <a:pt x="196" y="35"/>
                  </a:cubicBezTo>
                  <a:cubicBezTo>
                    <a:pt x="196" y="26"/>
                    <a:pt x="196" y="26"/>
                    <a:pt x="196" y="26"/>
                  </a:cubicBezTo>
                  <a:cubicBezTo>
                    <a:pt x="209" y="26"/>
                    <a:pt x="209" y="26"/>
                    <a:pt x="209" y="26"/>
                  </a:cubicBezTo>
                  <a:cubicBezTo>
                    <a:pt x="212" y="26"/>
                    <a:pt x="215" y="27"/>
                    <a:pt x="217" y="27"/>
                  </a:cubicBezTo>
                  <a:cubicBezTo>
                    <a:pt x="217" y="25"/>
                    <a:pt x="217" y="22"/>
                    <a:pt x="217" y="19"/>
                  </a:cubicBezTo>
                  <a:cubicBezTo>
                    <a:pt x="217" y="11"/>
                    <a:pt x="217" y="11"/>
                    <a:pt x="217" y="11"/>
                  </a:cubicBezTo>
                  <a:cubicBezTo>
                    <a:pt x="217" y="8"/>
                    <a:pt x="217" y="5"/>
                    <a:pt x="217" y="3"/>
                  </a:cubicBezTo>
                  <a:cubicBezTo>
                    <a:pt x="215" y="3"/>
                    <a:pt x="212" y="3"/>
                    <a:pt x="208" y="3"/>
                  </a:cubicBezTo>
                  <a:cubicBezTo>
                    <a:pt x="178" y="3"/>
                    <a:pt x="178" y="3"/>
                    <a:pt x="178" y="3"/>
                  </a:cubicBezTo>
                  <a:close/>
                  <a:moveTo>
                    <a:pt x="210" y="10"/>
                  </a:moveTo>
                  <a:cubicBezTo>
                    <a:pt x="210" y="20"/>
                    <a:pt x="210" y="20"/>
                    <a:pt x="210" y="20"/>
                  </a:cubicBezTo>
                  <a:cubicBezTo>
                    <a:pt x="176" y="20"/>
                    <a:pt x="176" y="20"/>
                    <a:pt x="176" y="20"/>
                  </a:cubicBezTo>
                  <a:cubicBezTo>
                    <a:pt x="176" y="10"/>
                    <a:pt x="176" y="10"/>
                    <a:pt x="176" y="10"/>
                  </a:cubicBezTo>
                  <a:cubicBezTo>
                    <a:pt x="210" y="10"/>
                    <a:pt x="210" y="10"/>
                    <a:pt x="210" y="10"/>
                  </a:cubicBezTo>
                  <a:close/>
                  <a:moveTo>
                    <a:pt x="260" y="7"/>
                  </a:moveTo>
                  <a:cubicBezTo>
                    <a:pt x="260" y="6"/>
                    <a:pt x="260" y="4"/>
                    <a:pt x="261" y="3"/>
                  </a:cubicBezTo>
                  <a:cubicBezTo>
                    <a:pt x="262" y="3"/>
                    <a:pt x="262" y="2"/>
                    <a:pt x="262" y="2"/>
                  </a:cubicBezTo>
                  <a:cubicBezTo>
                    <a:pt x="261" y="2"/>
                    <a:pt x="259" y="1"/>
                    <a:pt x="254" y="1"/>
                  </a:cubicBezTo>
                  <a:cubicBezTo>
                    <a:pt x="254" y="3"/>
                    <a:pt x="254" y="5"/>
                    <a:pt x="254" y="9"/>
                  </a:cubicBezTo>
                  <a:cubicBezTo>
                    <a:pt x="254" y="19"/>
                    <a:pt x="254" y="19"/>
                    <a:pt x="254" y="19"/>
                  </a:cubicBezTo>
                  <a:cubicBezTo>
                    <a:pt x="249" y="19"/>
                    <a:pt x="249" y="19"/>
                    <a:pt x="249" y="19"/>
                  </a:cubicBezTo>
                  <a:cubicBezTo>
                    <a:pt x="249" y="16"/>
                    <a:pt x="250" y="14"/>
                    <a:pt x="251" y="12"/>
                  </a:cubicBezTo>
                  <a:cubicBezTo>
                    <a:pt x="251" y="12"/>
                    <a:pt x="251" y="12"/>
                    <a:pt x="251" y="12"/>
                  </a:cubicBezTo>
                  <a:cubicBezTo>
                    <a:pt x="251" y="11"/>
                    <a:pt x="248" y="10"/>
                    <a:pt x="243" y="10"/>
                  </a:cubicBezTo>
                  <a:cubicBezTo>
                    <a:pt x="243" y="18"/>
                    <a:pt x="242" y="26"/>
                    <a:pt x="239" y="35"/>
                  </a:cubicBezTo>
                  <a:cubicBezTo>
                    <a:pt x="242" y="34"/>
                    <a:pt x="244" y="35"/>
                    <a:pt x="246" y="35"/>
                  </a:cubicBezTo>
                  <a:cubicBezTo>
                    <a:pt x="246" y="35"/>
                    <a:pt x="246" y="33"/>
                    <a:pt x="247" y="31"/>
                  </a:cubicBezTo>
                  <a:cubicBezTo>
                    <a:pt x="247" y="28"/>
                    <a:pt x="247" y="25"/>
                    <a:pt x="248" y="23"/>
                  </a:cubicBezTo>
                  <a:cubicBezTo>
                    <a:pt x="254" y="23"/>
                    <a:pt x="254" y="23"/>
                    <a:pt x="254" y="23"/>
                  </a:cubicBezTo>
                  <a:cubicBezTo>
                    <a:pt x="254" y="40"/>
                    <a:pt x="254" y="40"/>
                    <a:pt x="254" y="40"/>
                  </a:cubicBezTo>
                  <a:cubicBezTo>
                    <a:pt x="239" y="46"/>
                    <a:pt x="239" y="46"/>
                    <a:pt x="239" y="46"/>
                  </a:cubicBezTo>
                  <a:cubicBezTo>
                    <a:pt x="242" y="52"/>
                    <a:pt x="242" y="52"/>
                    <a:pt x="242" y="52"/>
                  </a:cubicBezTo>
                  <a:cubicBezTo>
                    <a:pt x="254" y="46"/>
                    <a:pt x="254" y="46"/>
                    <a:pt x="254" y="46"/>
                  </a:cubicBezTo>
                  <a:cubicBezTo>
                    <a:pt x="254" y="59"/>
                    <a:pt x="254" y="59"/>
                    <a:pt x="254" y="59"/>
                  </a:cubicBezTo>
                  <a:cubicBezTo>
                    <a:pt x="254" y="62"/>
                    <a:pt x="254" y="65"/>
                    <a:pt x="254" y="68"/>
                  </a:cubicBezTo>
                  <a:cubicBezTo>
                    <a:pt x="254" y="69"/>
                    <a:pt x="254" y="69"/>
                    <a:pt x="254" y="69"/>
                  </a:cubicBezTo>
                  <a:cubicBezTo>
                    <a:pt x="260" y="69"/>
                    <a:pt x="260" y="69"/>
                    <a:pt x="260" y="69"/>
                  </a:cubicBezTo>
                  <a:cubicBezTo>
                    <a:pt x="260" y="69"/>
                    <a:pt x="260" y="69"/>
                    <a:pt x="260" y="68"/>
                  </a:cubicBezTo>
                  <a:cubicBezTo>
                    <a:pt x="260" y="66"/>
                    <a:pt x="260" y="63"/>
                    <a:pt x="260" y="59"/>
                  </a:cubicBezTo>
                  <a:cubicBezTo>
                    <a:pt x="260" y="44"/>
                    <a:pt x="260" y="44"/>
                    <a:pt x="260" y="44"/>
                  </a:cubicBezTo>
                  <a:cubicBezTo>
                    <a:pt x="270" y="39"/>
                    <a:pt x="270" y="39"/>
                    <a:pt x="270" y="39"/>
                  </a:cubicBezTo>
                  <a:cubicBezTo>
                    <a:pt x="268" y="34"/>
                    <a:pt x="268" y="34"/>
                    <a:pt x="268" y="34"/>
                  </a:cubicBezTo>
                  <a:cubicBezTo>
                    <a:pt x="260" y="37"/>
                    <a:pt x="260" y="37"/>
                    <a:pt x="260" y="37"/>
                  </a:cubicBezTo>
                  <a:cubicBezTo>
                    <a:pt x="260" y="23"/>
                    <a:pt x="260" y="23"/>
                    <a:pt x="260" y="23"/>
                  </a:cubicBezTo>
                  <a:cubicBezTo>
                    <a:pt x="262" y="23"/>
                    <a:pt x="264" y="23"/>
                    <a:pt x="265" y="24"/>
                  </a:cubicBezTo>
                  <a:cubicBezTo>
                    <a:pt x="266" y="24"/>
                    <a:pt x="266" y="24"/>
                    <a:pt x="266" y="24"/>
                  </a:cubicBezTo>
                  <a:cubicBezTo>
                    <a:pt x="266" y="18"/>
                    <a:pt x="266" y="18"/>
                    <a:pt x="266" y="18"/>
                  </a:cubicBezTo>
                  <a:cubicBezTo>
                    <a:pt x="266" y="18"/>
                    <a:pt x="265" y="18"/>
                    <a:pt x="265" y="18"/>
                  </a:cubicBezTo>
                  <a:cubicBezTo>
                    <a:pt x="263" y="18"/>
                    <a:pt x="262" y="19"/>
                    <a:pt x="260" y="19"/>
                  </a:cubicBezTo>
                  <a:cubicBezTo>
                    <a:pt x="260" y="7"/>
                    <a:pt x="260" y="7"/>
                    <a:pt x="260" y="7"/>
                  </a:cubicBezTo>
                  <a:close/>
                  <a:moveTo>
                    <a:pt x="278" y="15"/>
                  </a:moveTo>
                  <a:cubicBezTo>
                    <a:pt x="295" y="15"/>
                    <a:pt x="295" y="15"/>
                    <a:pt x="295" y="15"/>
                  </a:cubicBezTo>
                  <a:cubicBezTo>
                    <a:pt x="301" y="15"/>
                    <a:pt x="304" y="15"/>
                    <a:pt x="307" y="14"/>
                  </a:cubicBezTo>
                  <a:cubicBezTo>
                    <a:pt x="305" y="42"/>
                    <a:pt x="303" y="58"/>
                    <a:pt x="300" y="63"/>
                  </a:cubicBezTo>
                  <a:cubicBezTo>
                    <a:pt x="298" y="65"/>
                    <a:pt x="294" y="67"/>
                    <a:pt x="288" y="67"/>
                  </a:cubicBezTo>
                  <a:cubicBezTo>
                    <a:pt x="287" y="64"/>
                    <a:pt x="286" y="62"/>
                    <a:pt x="284" y="59"/>
                  </a:cubicBezTo>
                  <a:cubicBezTo>
                    <a:pt x="290" y="60"/>
                    <a:pt x="293" y="60"/>
                    <a:pt x="294" y="59"/>
                  </a:cubicBezTo>
                  <a:cubicBezTo>
                    <a:pt x="296" y="59"/>
                    <a:pt x="298" y="47"/>
                    <a:pt x="301" y="20"/>
                  </a:cubicBezTo>
                  <a:cubicBezTo>
                    <a:pt x="295" y="20"/>
                    <a:pt x="295" y="20"/>
                    <a:pt x="295" y="20"/>
                  </a:cubicBezTo>
                  <a:cubicBezTo>
                    <a:pt x="293" y="44"/>
                    <a:pt x="285" y="60"/>
                    <a:pt x="272" y="66"/>
                  </a:cubicBezTo>
                  <a:cubicBezTo>
                    <a:pt x="271" y="65"/>
                    <a:pt x="268" y="64"/>
                    <a:pt x="265" y="62"/>
                  </a:cubicBezTo>
                  <a:cubicBezTo>
                    <a:pt x="279" y="58"/>
                    <a:pt x="287" y="44"/>
                    <a:pt x="290" y="20"/>
                  </a:cubicBezTo>
                  <a:cubicBezTo>
                    <a:pt x="285" y="20"/>
                    <a:pt x="285" y="20"/>
                    <a:pt x="285" y="20"/>
                  </a:cubicBezTo>
                  <a:cubicBezTo>
                    <a:pt x="282" y="35"/>
                    <a:pt x="277" y="46"/>
                    <a:pt x="270" y="53"/>
                  </a:cubicBezTo>
                  <a:cubicBezTo>
                    <a:pt x="269" y="52"/>
                    <a:pt x="267" y="51"/>
                    <a:pt x="264" y="50"/>
                  </a:cubicBezTo>
                  <a:cubicBezTo>
                    <a:pt x="271" y="45"/>
                    <a:pt x="277" y="35"/>
                    <a:pt x="279" y="20"/>
                  </a:cubicBezTo>
                  <a:cubicBezTo>
                    <a:pt x="275" y="20"/>
                    <a:pt x="275" y="20"/>
                    <a:pt x="275" y="20"/>
                  </a:cubicBezTo>
                  <a:cubicBezTo>
                    <a:pt x="275" y="20"/>
                    <a:pt x="275" y="21"/>
                    <a:pt x="273" y="23"/>
                  </a:cubicBezTo>
                  <a:cubicBezTo>
                    <a:pt x="271" y="27"/>
                    <a:pt x="270" y="30"/>
                    <a:pt x="269" y="31"/>
                  </a:cubicBezTo>
                  <a:cubicBezTo>
                    <a:pt x="268" y="30"/>
                    <a:pt x="266" y="29"/>
                    <a:pt x="263" y="28"/>
                  </a:cubicBezTo>
                  <a:cubicBezTo>
                    <a:pt x="269" y="21"/>
                    <a:pt x="273" y="12"/>
                    <a:pt x="277" y="1"/>
                  </a:cubicBezTo>
                  <a:cubicBezTo>
                    <a:pt x="281" y="2"/>
                    <a:pt x="284" y="3"/>
                    <a:pt x="285" y="4"/>
                  </a:cubicBezTo>
                  <a:cubicBezTo>
                    <a:pt x="285" y="4"/>
                    <a:pt x="285" y="4"/>
                    <a:pt x="285" y="5"/>
                  </a:cubicBezTo>
                  <a:cubicBezTo>
                    <a:pt x="283" y="7"/>
                    <a:pt x="280" y="10"/>
                    <a:pt x="278" y="1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7" name="Freeform 18"/>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8" name="Freeform 19"/>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2" name="Freeform 22"/>
            <p:cNvSpPr>
              <a:spLocks noEditPoints="1"/>
            </p:cNvSpPr>
            <p:nvPr/>
          </p:nvSpPr>
          <p:spPr bwMode="auto">
            <a:xfrm>
              <a:off x="1814" y="629"/>
              <a:ext cx="1282" cy="1142"/>
            </a:xfrm>
            <a:custGeom>
              <a:avLst/>
              <a:gdLst>
                <a:gd name="T0" fmla="*/ 83 w 1282"/>
                <a:gd name="T1" fmla="*/ 1139 h 1142"/>
                <a:gd name="T2" fmla="*/ 1202 w 1282"/>
                <a:gd name="T3" fmla="*/ 1142 h 1142"/>
                <a:gd name="T4" fmla="*/ 1210 w 1282"/>
                <a:gd name="T5" fmla="*/ 1142 h 1142"/>
                <a:gd name="T6" fmla="*/ 1221 w 1282"/>
                <a:gd name="T7" fmla="*/ 1139 h 1142"/>
                <a:gd name="T8" fmla="*/ 1226 w 1282"/>
                <a:gd name="T9" fmla="*/ 1137 h 1142"/>
                <a:gd name="T10" fmla="*/ 1234 w 1282"/>
                <a:gd name="T11" fmla="*/ 1137 h 1142"/>
                <a:gd name="T12" fmla="*/ 1242 w 1282"/>
                <a:gd name="T13" fmla="*/ 1131 h 1142"/>
                <a:gd name="T14" fmla="*/ 1247 w 1282"/>
                <a:gd name="T15" fmla="*/ 1129 h 1142"/>
                <a:gd name="T16" fmla="*/ 1253 w 1282"/>
                <a:gd name="T17" fmla="*/ 1123 h 1142"/>
                <a:gd name="T18" fmla="*/ 1258 w 1282"/>
                <a:gd name="T19" fmla="*/ 1121 h 1142"/>
                <a:gd name="T20" fmla="*/ 1263 w 1282"/>
                <a:gd name="T21" fmla="*/ 1115 h 1142"/>
                <a:gd name="T22" fmla="*/ 1266 w 1282"/>
                <a:gd name="T23" fmla="*/ 1110 h 1142"/>
                <a:gd name="T24" fmla="*/ 1274 w 1282"/>
                <a:gd name="T25" fmla="*/ 1094 h 1142"/>
                <a:gd name="T26" fmla="*/ 1277 w 1282"/>
                <a:gd name="T27" fmla="*/ 1088 h 1142"/>
                <a:gd name="T28" fmla="*/ 1282 w 1282"/>
                <a:gd name="T29" fmla="*/ 1078 h 1142"/>
                <a:gd name="T30" fmla="*/ 1282 w 1282"/>
                <a:gd name="T31" fmla="*/ 1070 h 1142"/>
                <a:gd name="T32" fmla="*/ 1282 w 1282"/>
                <a:gd name="T33" fmla="*/ 1064 h 1142"/>
                <a:gd name="T34" fmla="*/ 1282 w 1282"/>
                <a:gd name="T35" fmla="*/ 1054 h 1142"/>
                <a:gd name="T36" fmla="*/ 1280 w 1282"/>
                <a:gd name="T37" fmla="*/ 1046 h 1142"/>
                <a:gd name="T38" fmla="*/ 1277 w 1282"/>
                <a:gd name="T39" fmla="*/ 1035 h 1142"/>
                <a:gd name="T40" fmla="*/ 1269 w 1282"/>
                <a:gd name="T41" fmla="*/ 1016 h 1142"/>
                <a:gd name="T42" fmla="*/ 1247 w 1282"/>
                <a:gd name="T43" fmla="*/ 979 h 1142"/>
                <a:gd name="T44" fmla="*/ 716 w 1282"/>
                <a:gd name="T45" fmla="*/ 37 h 1142"/>
                <a:gd name="T46" fmla="*/ 703 w 1282"/>
                <a:gd name="T47" fmla="*/ 21 h 1142"/>
                <a:gd name="T48" fmla="*/ 695 w 1282"/>
                <a:gd name="T49" fmla="*/ 16 h 1142"/>
                <a:gd name="T50" fmla="*/ 689 w 1282"/>
                <a:gd name="T51" fmla="*/ 11 h 1142"/>
                <a:gd name="T52" fmla="*/ 681 w 1282"/>
                <a:gd name="T53" fmla="*/ 5 h 1142"/>
                <a:gd name="T54" fmla="*/ 676 w 1282"/>
                <a:gd name="T55" fmla="*/ 3 h 1142"/>
                <a:gd name="T56" fmla="*/ 671 w 1282"/>
                <a:gd name="T57" fmla="*/ 3 h 1142"/>
                <a:gd name="T58" fmla="*/ 665 w 1282"/>
                <a:gd name="T59" fmla="*/ 0 h 1142"/>
                <a:gd name="T60" fmla="*/ 660 w 1282"/>
                <a:gd name="T61" fmla="*/ 0 h 1142"/>
                <a:gd name="T62" fmla="*/ 657 w 1282"/>
                <a:gd name="T63" fmla="*/ 0 h 1142"/>
                <a:gd name="T64" fmla="*/ 654 w 1282"/>
                <a:gd name="T65" fmla="*/ 0 h 1142"/>
                <a:gd name="T66" fmla="*/ 649 w 1282"/>
                <a:gd name="T67" fmla="*/ 0 h 1142"/>
                <a:gd name="T68" fmla="*/ 641 w 1282"/>
                <a:gd name="T69" fmla="*/ 3 h 1142"/>
                <a:gd name="T70" fmla="*/ 633 w 1282"/>
                <a:gd name="T71" fmla="*/ 5 h 1142"/>
                <a:gd name="T72" fmla="*/ 625 w 1282"/>
                <a:gd name="T73" fmla="*/ 8 h 1142"/>
                <a:gd name="T74" fmla="*/ 620 w 1282"/>
                <a:gd name="T75" fmla="*/ 13 h 1142"/>
                <a:gd name="T76" fmla="*/ 612 w 1282"/>
                <a:gd name="T77" fmla="*/ 19 h 1142"/>
                <a:gd name="T78" fmla="*/ 5 w 1282"/>
                <a:gd name="T79" fmla="*/ 1032 h 1142"/>
                <a:gd name="T80" fmla="*/ 0 w 1282"/>
                <a:gd name="T81" fmla="*/ 1062 h 1142"/>
                <a:gd name="T82" fmla="*/ 3 w 1282"/>
                <a:gd name="T83" fmla="*/ 1072 h 1142"/>
                <a:gd name="T84" fmla="*/ 5 w 1282"/>
                <a:gd name="T85" fmla="*/ 1083 h 1142"/>
                <a:gd name="T86" fmla="*/ 8 w 1282"/>
                <a:gd name="T87" fmla="*/ 1091 h 1142"/>
                <a:gd name="T88" fmla="*/ 11 w 1282"/>
                <a:gd name="T89" fmla="*/ 1096 h 1142"/>
                <a:gd name="T90" fmla="*/ 13 w 1282"/>
                <a:gd name="T91" fmla="*/ 1102 h 1142"/>
                <a:gd name="T92" fmla="*/ 16 w 1282"/>
                <a:gd name="T93" fmla="*/ 1107 h 1142"/>
                <a:gd name="T94" fmla="*/ 21 w 1282"/>
                <a:gd name="T95" fmla="*/ 1113 h 1142"/>
                <a:gd name="T96" fmla="*/ 27 w 1282"/>
                <a:gd name="T97" fmla="*/ 1118 h 1142"/>
                <a:gd name="T98" fmla="*/ 32 w 1282"/>
                <a:gd name="T99" fmla="*/ 1121 h 1142"/>
                <a:gd name="T100" fmla="*/ 38 w 1282"/>
                <a:gd name="T101" fmla="*/ 1126 h 1142"/>
                <a:gd name="T102" fmla="*/ 46 w 1282"/>
                <a:gd name="T103" fmla="*/ 1129 h 1142"/>
                <a:gd name="T104" fmla="*/ 59 w 1282"/>
                <a:gd name="T105" fmla="*/ 1134 h 1142"/>
                <a:gd name="T106" fmla="*/ 83 w 1282"/>
                <a:gd name="T107" fmla="*/ 1139 h 1142"/>
                <a:gd name="T108" fmla="*/ 83 w 1282"/>
                <a:gd name="T109" fmla="*/ 1139 h 1142"/>
                <a:gd name="T110" fmla="*/ 182 w 1282"/>
                <a:gd name="T111" fmla="*/ 997 h 1142"/>
                <a:gd name="T112" fmla="*/ 654 w 1282"/>
                <a:gd name="T113" fmla="*/ 193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39"/>
                  </a:moveTo>
                  <a:lnTo>
                    <a:pt x="1202" y="1142"/>
                  </a:lnTo>
                  <a:lnTo>
                    <a:pt x="1210" y="1142"/>
                  </a:lnTo>
                  <a:lnTo>
                    <a:pt x="1221" y="1139"/>
                  </a:lnTo>
                  <a:lnTo>
                    <a:pt x="1226" y="1137"/>
                  </a:lnTo>
                  <a:lnTo>
                    <a:pt x="1234" y="1137"/>
                  </a:lnTo>
                  <a:lnTo>
                    <a:pt x="1242" y="1131"/>
                  </a:lnTo>
                  <a:lnTo>
                    <a:pt x="1247" y="1129"/>
                  </a:lnTo>
                  <a:lnTo>
                    <a:pt x="1253" y="1123"/>
                  </a:lnTo>
                  <a:lnTo>
                    <a:pt x="1258" y="1121"/>
                  </a:lnTo>
                  <a:lnTo>
                    <a:pt x="1263" y="1115"/>
                  </a:lnTo>
                  <a:lnTo>
                    <a:pt x="1266" y="1110"/>
                  </a:lnTo>
                  <a:lnTo>
                    <a:pt x="1274" y="1094"/>
                  </a:lnTo>
                  <a:lnTo>
                    <a:pt x="1277" y="1088"/>
                  </a:lnTo>
                  <a:lnTo>
                    <a:pt x="1282" y="1078"/>
                  </a:lnTo>
                  <a:lnTo>
                    <a:pt x="1282" y="1070"/>
                  </a:lnTo>
                  <a:lnTo>
                    <a:pt x="1282" y="1064"/>
                  </a:lnTo>
                  <a:lnTo>
                    <a:pt x="1282" y="1054"/>
                  </a:lnTo>
                  <a:lnTo>
                    <a:pt x="1280" y="1046"/>
                  </a:lnTo>
                  <a:lnTo>
                    <a:pt x="1277" y="1035"/>
                  </a:lnTo>
                  <a:lnTo>
                    <a:pt x="1269" y="1016"/>
                  </a:lnTo>
                  <a:lnTo>
                    <a:pt x="1247" y="979"/>
                  </a:lnTo>
                  <a:lnTo>
                    <a:pt x="716" y="37"/>
                  </a:lnTo>
                  <a:lnTo>
                    <a:pt x="703" y="21"/>
                  </a:lnTo>
                  <a:lnTo>
                    <a:pt x="695" y="16"/>
                  </a:lnTo>
                  <a:lnTo>
                    <a:pt x="689" y="11"/>
                  </a:lnTo>
                  <a:lnTo>
                    <a:pt x="681" y="5"/>
                  </a:lnTo>
                  <a:lnTo>
                    <a:pt x="676" y="3"/>
                  </a:lnTo>
                  <a:lnTo>
                    <a:pt x="671" y="3"/>
                  </a:lnTo>
                  <a:lnTo>
                    <a:pt x="665" y="0"/>
                  </a:lnTo>
                  <a:lnTo>
                    <a:pt x="660" y="0"/>
                  </a:lnTo>
                  <a:lnTo>
                    <a:pt x="657" y="0"/>
                  </a:lnTo>
                  <a:lnTo>
                    <a:pt x="654" y="0"/>
                  </a:lnTo>
                  <a:lnTo>
                    <a:pt x="649" y="0"/>
                  </a:lnTo>
                  <a:lnTo>
                    <a:pt x="641" y="3"/>
                  </a:lnTo>
                  <a:lnTo>
                    <a:pt x="633" y="5"/>
                  </a:lnTo>
                  <a:lnTo>
                    <a:pt x="625" y="8"/>
                  </a:lnTo>
                  <a:lnTo>
                    <a:pt x="620" y="13"/>
                  </a:lnTo>
                  <a:lnTo>
                    <a:pt x="612" y="19"/>
                  </a:lnTo>
                  <a:lnTo>
                    <a:pt x="5" y="1032"/>
                  </a:lnTo>
                  <a:lnTo>
                    <a:pt x="0" y="1062"/>
                  </a:lnTo>
                  <a:lnTo>
                    <a:pt x="3" y="1072"/>
                  </a:lnTo>
                  <a:lnTo>
                    <a:pt x="5" y="1083"/>
                  </a:lnTo>
                  <a:lnTo>
                    <a:pt x="8" y="1091"/>
                  </a:lnTo>
                  <a:lnTo>
                    <a:pt x="11" y="1096"/>
                  </a:lnTo>
                  <a:lnTo>
                    <a:pt x="13" y="1102"/>
                  </a:lnTo>
                  <a:lnTo>
                    <a:pt x="16" y="1107"/>
                  </a:lnTo>
                  <a:lnTo>
                    <a:pt x="21" y="1113"/>
                  </a:lnTo>
                  <a:lnTo>
                    <a:pt x="27" y="1118"/>
                  </a:lnTo>
                  <a:lnTo>
                    <a:pt x="32" y="1121"/>
                  </a:lnTo>
                  <a:lnTo>
                    <a:pt x="38" y="1126"/>
                  </a:lnTo>
                  <a:lnTo>
                    <a:pt x="46" y="1129"/>
                  </a:lnTo>
                  <a:lnTo>
                    <a:pt x="59" y="1134"/>
                  </a:lnTo>
                  <a:lnTo>
                    <a:pt x="83" y="1139"/>
                  </a:lnTo>
                  <a:lnTo>
                    <a:pt x="83" y="1139"/>
                  </a:lnTo>
                  <a:close/>
                  <a:moveTo>
                    <a:pt x="182" y="997"/>
                  </a:moveTo>
                  <a:lnTo>
                    <a:pt x="654" y="193"/>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3" name="Freeform 23"/>
            <p:cNvSpPr>
              <a:spLocks noEditPoints="1"/>
            </p:cNvSpPr>
            <p:nvPr/>
          </p:nvSpPr>
          <p:spPr bwMode="auto">
            <a:xfrm>
              <a:off x="2246" y="967"/>
              <a:ext cx="418" cy="632"/>
            </a:xfrm>
            <a:custGeom>
              <a:avLst/>
              <a:gdLst>
                <a:gd name="T0" fmla="*/ 150 w 418"/>
                <a:gd name="T1" fmla="*/ 632 h 632"/>
                <a:gd name="T2" fmla="*/ 287 w 418"/>
                <a:gd name="T3" fmla="*/ 632 h 632"/>
                <a:gd name="T4" fmla="*/ 343 w 418"/>
                <a:gd name="T5" fmla="*/ 520 h 632"/>
                <a:gd name="T6" fmla="*/ 341 w 418"/>
                <a:gd name="T7" fmla="*/ 512 h 632"/>
                <a:gd name="T8" fmla="*/ 330 w 418"/>
                <a:gd name="T9" fmla="*/ 509 h 632"/>
                <a:gd name="T10" fmla="*/ 99 w 418"/>
                <a:gd name="T11" fmla="*/ 509 h 632"/>
                <a:gd name="T12" fmla="*/ 94 w 418"/>
                <a:gd name="T13" fmla="*/ 509 h 632"/>
                <a:gd name="T14" fmla="*/ 91 w 418"/>
                <a:gd name="T15" fmla="*/ 512 h 632"/>
                <a:gd name="T16" fmla="*/ 88 w 418"/>
                <a:gd name="T17" fmla="*/ 520 h 632"/>
                <a:gd name="T18" fmla="*/ 145 w 418"/>
                <a:gd name="T19" fmla="*/ 632 h 632"/>
                <a:gd name="T20" fmla="*/ 233 w 418"/>
                <a:gd name="T21" fmla="*/ 488 h 632"/>
                <a:gd name="T22" fmla="*/ 249 w 418"/>
                <a:gd name="T23" fmla="*/ 480 h 632"/>
                <a:gd name="T24" fmla="*/ 257 w 418"/>
                <a:gd name="T25" fmla="*/ 466 h 632"/>
                <a:gd name="T26" fmla="*/ 263 w 418"/>
                <a:gd name="T27" fmla="*/ 445 h 632"/>
                <a:gd name="T28" fmla="*/ 257 w 418"/>
                <a:gd name="T29" fmla="*/ 426 h 632"/>
                <a:gd name="T30" fmla="*/ 241 w 418"/>
                <a:gd name="T31" fmla="*/ 407 h 632"/>
                <a:gd name="T32" fmla="*/ 212 w 418"/>
                <a:gd name="T33" fmla="*/ 399 h 632"/>
                <a:gd name="T34" fmla="*/ 190 w 418"/>
                <a:gd name="T35" fmla="*/ 405 h 632"/>
                <a:gd name="T36" fmla="*/ 174 w 418"/>
                <a:gd name="T37" fmla="*/ 421 h 632"/>
                <a:gd name="T38" fmla="*/ 169 w 418"/>
                <a:gd name="T39" fmla="*/ 447 h 632"/>
                <a:gd name="T40" fmla="*/ 174 w 418"/>
                <a:gd name="T41" fmla="*/ 466 h 632"/>
                <a:gd name="T42" fmla="*/ 193 w 418"/>
                <a:gd name="T43" fmla="*/ 482 h 632"/>
                <a:gd name="T44" fmla="*/ 418 w 418"/>
                <a:gd name="T45" fmla="*/ 378 h 632"/>
                <a:gd name="T46" fmla="*/ 249 w 418"/>
                <a:gd name="T47" fmla="*/ 260 h 632"/>
                <a:gd name="T48" fmla="*/ 271 w 418"/>
                <a:gd name="T49" fmla="*/ 249 h 632"/>
                <a:gd name="T50" fmla="*/ 287 w 418"/>
                <a:gd name="T51" fmla="*/ 212 h 632"/>
                <a:gd name="T52" fmla="*/ 282 w 418"/>
                <a:gd name="T53" fmla="*/ 187 h 632"/>
                <a:gd name="T54" fmla="*/ 265 w 418"/>
                <a:gd name="T55" fmla="*/ 166 h 632"/>
                <a:gd name="T56" fmla="*/ 236 w 418"/>
                <a:gd name="T57" fmla="*/ 158 h 632"/>
                <a:gd name="T58" fmla="*/ 233 w 418"/>
                <a:gd name="T59" fmla="*/ 155 h 632"/>
                <a:gd name="T60" fmla="*/ 279 w 418"/>
                <a:gd name="T61" fmla="*/ 43 h 632"/>
                <a:gd name="T62" fmla="*/ 182 w 418"/>
                <a:gd name="T63" fmla="*/ 110 h 632"/>
                <a:gd name="T64" fmla="*/ 209 w 418"/>
                <a:gd name="T65" fmla="*/ 177 h 632"/>
                <a:gd name="T66" fmla="*/ 209 w 418"/>
                <a:gd name="T67" fmla="*/ 177 h 632"/>
                <a:gd name="T68" fmla="*/ 241 w 418"/>
                <a:gd name="T69" fmla="*/ 185 h 632"/>
                <a:gd name="T70" fmla="*/ 255 w 418"/>
                <a:gd name="T71" fmla="*/ 193 h 632"/>
                <a:gd name="T72" fmla="*/ 260 w 418"/>
                <a:gd name="T73" fmla="*/ 203 h 632"/>
                <a:gd name="T74" fmla="*/ 260 w 418"/>
                <a:gd name="T75" fmla="*/ 214 h 632"/>
                <a:gd name="T76" fmla="*/ 252 w 418"/>
                <a:gd name="T77" fmla="*/ 233 h 632"/>
                <a:gd name="T78" fmla="*/ 233 w 418"/>
                <a:gd name="T79" fmla="*/ 246 h 632"/>
                <a:gd name="T80" fmla="*/ 217 w 418"/>
                <a:gd name="T81" fmla="*/ 249 h 632"/>
                <a:gd name="T82" fmla="*/ 206 w 418"/>
                <a:gd name="T83" fmla="*/ 246 h 632"/>
                <a:gd name="T84" fmla="*/ 196 w 418"/>
                <a:gd name="T85" fmla="*/ 238 h 632"/>
                <a:gd name="T86" fmla="*/ 169 w 418"/>
                <a:gd name="T87" fmla="*/ 209 h 632"/>
                <a:gd name="T88" fmla="*/ 158 w 418"/>
                <a:gd name="T89" fmla="*/ 206 h 632"/>
                <a:gd name="T90" fmla="*/ 150 w 418"/>
                <a:gd name="T91" fmla="*/ 209 h 632"/>
                <a:gd name="T92" fmla="*/ 147 w 418"/>
                <a:gd name="T93" fmla="*/ 214 h 632"/>
                <a:gd name="T94" fmla="*/ 142 w 418"/>
                <a:gd name="T95" fmla="*/ 225 h 632"/>
                <a:gd name="T96" fmla="*/ 155 w 418"/>
                <a:gd name="T97" fmla="*/ 228 h 632"/>
                <a:gd name="T98" fmla="*/ 174 w 418"/>
                <a:gd name="T99" fmla="*/ 252 h 632"/>
                <a:gd name="T100" fmla="*/ 185 w 418"/>
                <a:gd name="T101" fmla="*/ 257 h 632"/>
                <a:gd name="T102" fmla="*/ 94 w 418"/>
                <a:gd name="T103" fmla="*/ 319 h 632"/>
                <a:gd name="T104" fmla="*/ 418 w 418"/>
                <a:gd name="T105" fmla="*/ 378 h 632"/>
                <a:gd name="T106" fmla="*/ 206 w 418"/>
                <a:gd name="T107" fmla="*/ 268 h 632"/>
                <a:gd name="T108" fmla="*/ 134 w 418"/>
                <a:gd name="T109" fmla="*/ 319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8" h="632">
                  <a:moveTo>
                    <a:pt x="145" y="632"/>
                  </a:moveTo>
                  <a:lnTo>
                    <a:pt x="145" y="573"/>
                  </a:lnTo>
                  <a:lnTo>
                    <a:pt x="150" y="584"/>
                  </a:lnTo>
                  <a:lnTo>
                    <a:pt x="150" y="632"/>
                  </a:lnTo>
                  <a:lnTo>
                    <a:pt x="284" y="632"/>
                  </a:lnTo>
                  <a:lnTo>
                    <a:pt x="282" y="573"/>
                  </a:lnTo>
                  <a:lnTo>
                    <a:pt x="287" y="571"/>
                  </a:lnTo>
                  <a:lnTo>
                    <a:pt x="287" y="632"/>
                  </a:lnTo>
                  <a:lnTo>
                    <a:pt x="346" y="632"/>
                  </a:lnTo>
                  <a:lnTo>
                    <a:pt x="346" y="536"/>
                  </a:lnTo>
                  <a:lnTo>
                    <a:pt x="346" y="525"/>
                  </a:lnTo>
                  <a:lnTo>
                    <a:pt x="343" y="520"/>
                  </a:lnTo>
                  <a:lnTo>
                    <a:pt x="343" y="517"/>
                  </a:lnTo>
                  <a:lnTo>
                    <a:pt x="343" y="515"/>
                  </a:lnTo>
                  <a:lnTo>
                    <a:pt x="341" y="515"/>
                  </a:lnTo>
                  <a:lnTo>
                    <a:pt x="341" y="512"/>
                  </a:lnTo>
                  <a:lnTo>
                    <a:pt x="338" y="512"/>
                  </a:lnTo>
                  <a:lnTo>
                    <a:pt x="335" y="509"/>
                  </a:lnTo>
                  <a:lnTo>
                    <a:pt x="335" y="509"/>
                  </a:lnTo>
                  <a:lnTo>
                    <a:pt x="330" y="509"/>
                  </a:lnTo>
                  <a:lnTo>
                    <a:pt x="324" y="506"/>
                  </a:lnTo>
                  <a:lnTo>
                    <a:pt x="311" y="506"/>
                  </a:lnTo>
                  <a:lnTo>
                    <a:pt x="113" y="506"/>
                  </a:lnTo>
                  <a:lnTo>
                    <a:pt x="99" y="509"/>
                  </a:lnTo>
                  <a:lnTo>
                    <a:pt x="96" y="509"/>
                  </a:lnTo>
                  <a:lnTo>
                    <a:pt x="96" y="509"/>
                  </a:lnTo>
                  <a:lnTo>
                    <a:pt x="94" y="509"/>
                  </a:lnTo>
                  <a:lnTo>
                    <a:pt x="94" y="509"/>
                  </a:lnTo>
                  <a:lnTo>
                    <a:pt x="94" y="512"/>
                  </a:lnTo>
                  <a:lnTo>
                    <a:pt x="91" y="512"/>
                  </a:lnTo>
                  <a:lnTo>
                    <a:pt x="91" y="512"/>
                  </a:lnTo>
                  <a:lnTo>
                    <a:pt x="91" y="512"/>
                  </a:lnTo>
                  <a:lnTo>
                    <a:pt x="91" y="515"/>
                  </a:lnTo>
                  <a:lnTo>
                    <a:pt x="88" y="515"/>
                  </a:lnTo>
                  <a:lnTo>
                    <a:pt x="88" y="517"/>
                  </a:lnTo>
                  <a:lnTo>
                    <a:pt x="88" y="520"/>
                  </a:lnTo>
                  <a:lnTo>
                    <a:pt x="88" y="632"/>
                  </a:lnTo>
                  <a:lnTo>
                    <a:pt x="145" y="632"/>
                  </a:lnTo>
                  <a:lnTo>
                    <a:pt x="145" y="632"/>
                  </a:lnTo>
                  <a:lnTo>
                    <a:pt x="145" y="632"/>
                  </a:lnTo>
                  <a:close/>
                  <a:moveTo>
                    <a:pt x="209" y="490"/>
                  </a:moveTo>
                  <a:lnTo>
                    <a:pt x="217" y="490"/>
                  </a:lnTo>
                  <a:lnTo>
                    <a:pt x="225" y="488"/>
                  </a:lnTo>
                  <a:lnTo>
                    <a:pt x="233" y="488"/>
                  </a:lnTo>
                  <a:lnTo>
                    <a:pt x="239" y="485"/>
                  </a:lnTo>
                  <a:lnTo>
                    <a:pt x="244" y="482"/>
                  </a:lnTo>
                  <a:lnTo>
                    <a:pt x="247" y="482"/>
                  </a:lnTo>
                  <a:lnTo>
                    <a:pt x="249" y="480"/>
                  </a:lnTo>
                  <a:lnTo>
                    <a:pt x="252" y="477"/>
                  </a:lnTo>
                  <a:lnTo>
                    <a:pt x="255" y="472"/>
                  </a:lnTo>
                  <a:lnTo>
                    <a:pt x="257" y="469"/>
                  </a:lnTo>
                  <a:lnTo>
                    <a:pt x="257" y="466"/>
                  </a:lnTo>
                  <a:lnTo>
                    <a:pt x="260" y="464"/>
                  </a:lnTo>
                  <a:lnTo>
                    <a:pt x="263" y="461"/>
                  </a:lnTo>
                  <a:lnTo>
                    <a:pt x="263" y="453"/>
                  </a:lnTo>
                  <a:lnTo>
                    <a:pt x="263" y="445"/>
                  </a:lnTo>
                  <a:lnTo>
                    <a:pt x="263" y="439"/>
                  </a:lnTo>
                  <a:lnTo>
                    <a:pt x="263" y="437"/>
                  </a:lnTo>
                  <a:lnTo>
                    <a:pt x="260" y="431"/>
                  </a:lnTo>
                  <a:lnTo>
                    <a:pt x="257" y="426"/>
                  </a:lnTo>
                  <a:lnTo>
                    <a:pt x="255" y="421"/>
                  </a:lnTo>
                  <a:lnTo>
                    <a:pt x="249" y="415"/>
                  </a:lnTo>
                  <a:lnTo>
                    <a:pt x="247" y="413"/>
                  </a:lnTo>
                  <a:lnTo>
                    <a:pt x="241" y="407"/>
                  </a:lnTo>
                  <a:lnTo>
                    <a:pt x="233" y="407"/>
                  </a:lnTo>
                  <a:lnTo>
                    <a:pt x="228" y="402"/>
                  </a:lnTo>
                  <a:lnTo>
                    <a:pt x="217" y="402"/>
                  </a:lnTo>
                  <a:lnTo>
                    <a:pt x="212" y="399"/>
                  </a:lnTo>
                  <a:lnTo>
                    <a:pt x="206" y="399"/>
                  </a:lnTo>
                  <a:lnTo>
                    <a:pt x="201" y="402"/>
                  </a:lnTo>
                  <a:lnTo>
                    <a:pt x="196" y="402"/>
                  </a:lnTo>
                  <a:lnTo>
                    <a:pt x="190" y="405"/>
                  </a:lnTo>
                  <a:lnTo>
                    <a:pt x="188" y="407"/>
                  </a:lnTo>
                  <a:lnTo>
                    <a:pt x="182" y="410"/>
                  </a:lnTo>
                  <a:lnTo>
                    <a:pt x="180" y="415"/>
                  </a:lnTo>
                  <a:lnTo>
                    <a:pt x="174" y="421"/>
                  </a:lnTo>
                  <a:lnTo>
                    <a:pt x="172" y="429"/>
                  </a:lnTo>
                  <a:lnTo>
                    <a:pt x="172" y="434"/>
                  </a:lnTo>
                  <a:lnTo>
                    <a:pt x="169" y="442"/>
                  </a:lnTo>
                  <a:lnTo>
                    <a:pt x="169" y="447"/>
                  </a:lnTo>
                  <a:lnTo>
                    <a:pt x="169" y="450"/>
                  </a:lnTo>
                  <a:lnTo>
                    <a:pt x="172" y="456"/>
                  </a:lnTo>
                  <a:lnTo>
                    <a:pt x="172" y="461"/>
                  </a:lnTo>
                  <a:lnTo>
                    <a:pt x="174" y="466"/>
                  </a:lnTo>
                  <a:lnTo>
                    <a:pt x="180" y="472"/>
                  </a:lnTo>
                  <a:lnTo>
                    <a:pt x="182" y="477"/>
                  </a:lnTo>
                  <a:lnTo>
                    <a:pt x="188" y="480"/>
                  </a:lnTo>
                  <a:lnTo>
                    <a:pt x="193" y="482"/>
                  </a:lnTo>
                  <a:lnTo>
                    <a:pt x="201" y="485"/>
                  </a:lnTo>
                  <a:lnTo>
                    <a:pt x="209" y="490"/>
                  </a:lnTo>
                  <a:lnTo>
                    <a:pt x="209" y="490"/>
                  </a:lnTo>
                  <a:close/>
                  <a:moveTo>
                    <a:pt x="418" y="378"/>
                  </a:moveTo>
                  <a:lnTo>
                    <a:pt x="418" y="319"/>
                  </a:lnTo>
                  <a:lnTo>
                    <a:pt x="343" y="319"/>
                  </a:lnTo>
                  <a:lnTo>
                    <a:pt x="332" y="319"/>
                  </a:lnTo>
                  <a:lnTo>
                    <a:pt x="249" y="260"/>
                  </a:lnTo>
                  <a:lnTo>
                    <a:pt x="260" y="254"/>
                  </a:lnTo>
                  <a:lnTo>
                    <a:pt x="263" y="252"/>
                  </a:lnTo>
                  <a:lnTo>
                    <a:pt x="268" y="249"/>
                  </a:lnTo>
                  <a:lnTo>
                    <a:pt x="271" y="249"/>
                  </a:lnTo>
                  <a:lnTo>
                    <a:pt x="276" y="241"/>
                  </a:lnTo>
                  <a:lnTo>
                    <a:pt x="282" y="230"/>
                  </a:lnTo>
                  <a:lnTo>
                    <a:pt x="284" y="222"/>
                  </a:lnTo>
                  <a:lnTo>
                    <a:pt x="287" y="212"/>
                  </a:lnTo>
                  <a:lnTo>
                    <a:pt x="287" y="203"/>
                  </a:lnTo>
                  <a:lnTo>
                    <a:pt x="284" y="198"/>
                  </a:lnTo>
                  <a:lnTo>
                    <a:pt x="284" y="193"/>
                  </a:lnTo>
                  <a:lnTo>
                    <a:pt x="282" y="187"/>
                  </a:lnTo>
                  <a:lnTo>
                    <a:pt x="279" y="179"/>
                  </a:lnTo>
                  <a:lnTo>
                    <a:pt x="273" y="174"/>
                  </a:lnTo>
                  <a:lnTo>
                    <a:pt x="268" y="169"/>
                  </a:lnTo>
                  <a:lnTo>
                    <a:pt x="265" y="166"/>
                  </a:lnTo>
                  <a:lnTo>
                    <a:pt x="260" y="163"/>
                  </a:lnTo>
                  <a:lnTo>
                    <a:pt x="255" y="161"/>
                  </a:lnTo>
                  <a:lnTo>
                    <a:pt x="241" y="158"/>
                  </a:lnTo>
                  <a:lnTo>
                    <a:pt x="236" y="158"/>
                  </a:lnTo>
                  <a:lnTo>
                    <a:pt x="233" y="155"/>
                  </a:lnTo>
                  <a:lnTo>
                    <a:pt x="233" y="155"/>
                  </a:lnTo>
                  <a:lnTo>
                    <a:pt x="233" y="155"/>
                  </a:lnTo>
                  <a:lnTo>
                    <a:pt x="233" y="155"/>
                  </a:lnTo>
                  <a:lnTo>
                    <a:pt x="233" y="155"/>
                  </a:lnTo>
                  <a:lnTo>
                    <a:pt x="233" y="110"/>
                  </a:lnTo>
                  <a:lnTo>
                    <a:pt x="257" y="110"/>
                  </a:lnTo>
                  <a:lnTo>
                    <a:pt x="279" y="43"/>
                  </a:lnTo>
                  <a:lnTo>
                    <a:pt x="247" y="0"/>
                  </a:lnTo>
                  <a:lnTo>
                    <a:pt x="182" y="0"/>
                  </a:lnTo>
                  <a:lnTo>
                    <a:pt x="150" y="43"/>
                  </a:lnTo>
                  <a:lnTo>
                    <a:pt x="182" y="110"/>
                  </a:lnTo>
                  <a:lnTo>
                    <a:pt x="209" y="110"/>
                  </a:lnTo>
                  <a:lnTo>
                    <a:pt x="209" y="174"/>
                  </a:lnTo>
                  <a:lnTo>
                    <a:pt x="209" y="177"/>
                  </a:lnTo>
                  <a:lnTo>
                    <a:pt x="209" y="177"/>
                  </a:lnTo>
                  <a:lnTo>
                    <a:pt x="209" y="177"/>
                  </a:lnTo>
                  <a:lnTo>
                    <a:pt x="209" y="177"/>
                  </a:lnTo>
                  <a:lnTo>
                    <a:pt x="209" y="177"/>
                  </a:lnTo>
                  <a:lnTo>
                    <a:pt x="209" y="177"/>
                  </a:lnTo>
                  <a:lnTo>
                    <a:pt x="212" y="177"/>
                  </a:lnTo>
                  <a:lnTo>
                    <a:pt x="217" y="179"/>
                  </a:lnTo>
                  <a:lnTo>
                    <a:pt x="233" y="182"/>
                  </a:lnTo>
                  <a:lnTo>
                    <a:pt x="241" y="185"/>
                  </a:lnTo>
                  <a:lnTo>
                    <a:pt x="247" y="187"/>
                  </a:lnTo>
                  <a:lnTo>
                    <a:pt x="249" y="190"/>
                  </a:lnTo>
                  <a:lnTo>
                    <a:pt x="255" y="193"/>
                  </a:lnTo>
                  <a:lnTo>
                    <a:pt x="255" y="193"/>
                  </a:lnTo>
                  <a:lnTo>
                    <a:pt x="257" y="195"/>
                  </a:lnTo>
                  <a:lnTo>
                    <a:pt x="260" y="198"/>
                  </a:lnTo>
                  <a:lnTo>
                    <a:pt x="260" y="201"/>
                  </a:lnTo>
                  <a:lnTo>
                    <a:pt x="260" y="203"/>
                  </a:lnTo>
                  <a:lnTo>
                    <a:pt x="263" y="206"/>
                  </a:lnTo>
                  <a:lnTo>
                    <a:pt x="263" y="209"/>
                  </a:lnTo>
                  <a:lnTo>
                    <a:pt x="260" y="212"/>
                  </a:lnTo>
                  <a:lnTo>
                    <a:pt x="260" y="214"/>
                  </a:lnTo>
                  <a:lnTo>
                    <a:pt x="260" y="217"/>
                  </a:lnTo>
                  <a:lnTo>
                    <a:pt x="257" y="222"/>
                  </a:lnTo>
                  <a:lnTo>
                    <a:pt x="255" y="228"/>
                  </a:lnTo>
                  <a:lnTo>
                    <a:pt x="252" y="233"/>
                  </a:lnTo>
                  <a:lnTo>
                    <a:pt x="247" y="236"/>
                  </a:lnTo>
                  <a:lnTo>
                    <a:pt x="244" y="238"/>
                  </a:lnTo>
                  <a:lnTo>
                    <a:pt x="239" y="244"/>
                  </a:lnTo>
                  <a:lnTo>
                    <a:pt x="233" y="246"/>
                  </a:lnTo>
                  <a:lnTo>
                    <a:pt x="228" y="246"/>
                  </a:lnTo>
                  <a:lnTo>
                    <a:pt x="222" y="249"/>
                  </a:lnTo>
                  <a:lnTo>
                    <a:pt x="220" y="249"/>
                  </a:lnTo>
                  <a:lnTo>
                    <a:pt x="217" y="249"/>
                  </a:lnTo>
                  <a:lnTo>
                    <a:pt x="214" y="249"/>
                  </a:lnTo>
                  <a:lnTo>
                    <a:pt x="212" y="249"/>
                  </a:lnTo>
                  <a:lnTo>
                    <a:pt x="209" y="246"/>
                  </a:lnTo>
                  <a:lnTo>
                    <a:pt x="206" y="246"/>
                  </a:lnTo>
                  <a:lnTo>
                    <a:pt x="204" y="246"/>
                  </a:lnTo>
                  <a:lnTo>
                    <a:pt x="201" y="244"/>
                  </a:lnTo>
                  <a:lnTo>
                    <a:pt x="198" y="241"/>
                  </a:lnTo>
                  <a:lnTo>
                    <a:pt x="196" y="238"/>
                  </a:lnTo>
                  <a:lnTo>
                    <a:pt x="182" y="222"/>
                  </a:lnTo>
                  <a:lnTo>
                    <a:pt x="174" y="214"/>
                  </a:lnTo>
                  <a:lnTo>
                    <a:pt x="172" y="212"/>
                  </a:lnTo>
                  <a:lnTo>
                    <a:pt x="169" y="209"/>
                  </a:lnTo>
                  <a:lnTo>
                    <a:pt x="166" y="209"/>
                  </a:lnTo>
                  <a:lnTo>
                    <a:pt x="163" y="206"/>
                  </a:lnTo>
                  <a:lnTo>
                    <a:pt x="161" y="206"/>
                  </a:lnTo>
                  <a:lnTo>
                    <a:pt x="158" y="206"/>
                  </a:lnTo>
                  <a:lnTo>
                    <a:pt x="158" y="206"/>
                  </a:lnTo>
                  <a:lnTo>
                    <a:pt x="155" y="209"/>
                  </a:lnTo>
                  <a:lnTo>
                    <a:pt x="153" y="209"/>
                  </a:lnTo>
                  <a:lnTo>
                    <a:pt x="150" y="209"/>
                  </a:lnTo>
                  <a:lnTo>
                    <a:pt x="150" y="209"/>
                  </a:lnTo>
                  <a:lnTo>
                    <a:pt x="150" y="212"/>
                  </a:lnTo>
                  <a:lnTo>
                    <a:pt x="150" y="212"/>
                  </a:lnTo>
                  <a:lnTo>
                    <a:pt x="147" y="214"/>
                  </a:lnTo>
                  <a:lnTo>
                    <a:pt x="145" y="214"/>
                  </a:lnTo>
                  <a:lnTo>
                    <a:pt x="145" y="217"/>
                  </a:lnTo>
                  <a:lnTo>
                    <a:pt x="145" y="222"/>
                  </a:lnTo>
                  <a:lnTo>
                    <a:pt x="142" y="225"/>
                  </a:lnTo>
                  <a:lnTo>
                    <a:pt x="142" y="228"/>
                  </a:lnTo>
                  <a:lnTo>
                    <a:pt x="153" y="228"/>
                  </a:lnTo>
                  <a:lnTo>
                    <a:pt x="153" y="228"/>
                  </a:lnTo>
                  <a:lnTo>
                    <a:pt x="155" y="228"/>
                  </a:lnTo>
                  <a:lnTo>
                    <a:pt x="158" y="230"/>
                  </a:lnTo>
                  <a:lnTo>
                    <a:pt x="161" y="233"/>
                  </a:lnTo>
                  <a:lnTo>
                    <a:pt x="172" y="249"/>
                  </a:lnTo>
                  <a:lnTo>
                    <a:pt x="174" y="252"/>
                  </a:lnTo>
                  <a:lnTo>
                    <a:pt x="177" y="254"/>
                  </a:lnTo>
                  <a:lnTo>
                    <a:pt x="182" y="257"/>
                  </a:lnTo>
                  <a:lnTo>
                    <a:pt x="182" y="257"/>
                  </a:lnTo>
                  <a:lnTo>
                    <a:pt x="185" y="257"/>
                  </a:lnTo>
                  <a:lnTo>
                    <a:pt x="118" y="303"/>
                  </a:lnTo>
                  <a:lnTo>
                    <a:pt x="96" y="313"/>
                  </a:lnTo>
                  <a:lnTo>
                    <a:pt x="94" y="316"/>
                  </a:lnTo>
                  <a:lnTo>
                    <a:pt x="94" y="319"/>
                  </a:lnTo>
                  <a:lnTo>
                    <a:pt x="80" y="319"/>
                  </a:lnTo>
                  <a:lnTo>
                    <a:pt x="0" y="319"/>
                  </a:lnTo>
                  <a:lnTo>
                    <a:pt x="0" y="378"/>
                  </a:lnTo>
                  <a:lnTo>
                    <a:pt x="418" y="378"/>
                  </a:lnTo>
                  <a:lnTo>
                    <a:pt x="418" y="378"/>
                  </a:lnTo>
                  <a:lnTo>
                    <a:pt x="418" y="378"/>
                  </a:lnTo>
                  <a:close/>
                  <a:moveTo>
                    <a:pt x="134" y="319"/>
                  </a:moveTo>
                  <a:lnTo>
                    <a:pt x="206" y="268"/>
                  </a:lnTo>
                  <a:lnTo>
                    <a:pt x="222" y="271"/>
                  </a:lnTo>
                  <a:lnTo>
                    <a:pt x="236" y="268"/>
                  </a:lnTo>
                  <a:lnTo>
                    <a:pt x="300" y="319"/>
                  </a:lnTo>
                  <a:lnTo>
                    <a:pt x="134" y="3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54" name="Group 90"/>
          <p:cNvGrpSpPr>
            <a:grpSpLocks noChangeAspect="1"/>
          </p:cNvGrpSpPr>
          <p:nvPr/>
        </p:nvGrpSpPr>
        <p:grpSpPr bwMode="auto">
          <a:xfrm>
            <a:off x="1972142" y="4136873"/>
            <a:ext cx="629890" cy="685291"/>
            <a:chOff x="4883" y="2370"/>
            <a:chExt cx="1353" cy="1472"/>
          </a:xfrm>
        </p:grpSpPr>
        <p:sp>
          <p:nvSpPr>
            <p:cNvPr id="55"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6"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7"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8"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9"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60"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61" name="组合 60"/>
          <p:cNvGrpSpPr/>
          <p:nvPr/>
        </p:nvGrpSpPr>
        <p:grpSpPr>
          <a:xfrm>
            <a:off x="2675088" y="4135561"/>
            <a:ext cx="624774" cy="677721"/>
            <a:chOff x="9837610" y="3577222"/>
            <a:chExt cx="2154237" cy="2336801"/>
          </a:xfrm>
        </p:grpSpPr>
        <p:sp>
          <p:nvSpPr>
            <p:cNvPr id="62"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3"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4"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5"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6"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67" name="组合 66"/>
          <p:cNvGrpSpPr/>
          <p:nvPr/>
        </p:nvGrpSpPr>
        <p:grpSpPr>
          <a:xfrm>
            <a:off x="3339412" y="4136873"/>
            <a:ext cx="643941" cy="722808"/>
            <a:chOff x="2123376" y="3964969"/>
            <a:chExt cx="545252" cy="612032"/>
          </a:xfrm>
        </p:grpSpPr>
        <p:pic>
          <p:nvPicPr>
            <p:cNvPr id="68" name="图片 67"/>
            <p:cNvPicPr/>
            <p:nvPr/>
          </p:nvPicPr>
          <p:blipFill rotWithShape="1">
            <a:blip r:embed="rId1" cstate="print"/>
            <a:srcRect b="38182"/>
            <a:stretch>
              <a:fillRect/>
            </a:stretch>
          </p:blipFill>
          <p:spPr bwMode="auto">
            <a:xfrm>
              <a:off x="2123376" y="3964969"/>
              <a:ext cx="543463" cy="481833"/>
            </a:xfrm>
            <a:prstGeom prst="rect">
              <a:avLst/>
            </a:prstGeom>
            <a:noFill/>
            <a:ln w="9525">
              <a:noFill/>
              <a:miter lim="800000"/>
              <a:headEnd/>
              <a:tailEnd/>
            </a:ln>
          </p:spPr>
        </p:pic>
        <p:sp>
          <p:nvSpPr>
            <p:cNvPr id="69" name="文本框 68"/>
            <p:cNvSpPr txBox="1"/>
            <p:nvPr/>
          </p:nvSpPr>
          <p:spPr>
            <a:xfrm>
              <a:off x="2163803" y="4408707"/>
              <a:ext cx="504825" cy="168294"/>
            </a:xfrm>
            <a:prstGeom prst="rect">
              <a:avLst/>
            </a:prstGeom>
            <a:noFill/>
          </p:spPr>
          <p:txBody>
            <a:bodyPr wrap="square" rtlCol="0">
              <a:spAutoFit/>
            </a:bodyPr>
            <a:lstStyle/>
            <a:p>
              <a:r>
                <a:rPr lang="zh-CN" altLang="en-US" sz="700" dirty="0">
                  <a:latin typeface="黑体" panose="02010609060101010101" charset="-122"/>
                  <a:ea typeface="黑体" panose="02010609060101010101" charset="-122"/>
                </a:rPr>
                <a:t>噪声有害</a:t>
              </a:r>
              <a:endParaRPr lang="zh-CN" altLang="en-US" sz="700" dirty="0">
                <a:latin typeface="黑体" panose="02010609060101010101" charset="-122"/>
                <a:ea typeface="黑体" panose="02010609060101010101" charset="-122"/>
              </a:endParaRPr>
            </a:p>
          </p:txBody>
        </p:sp>
      </p:grpSp>
      <p:grpSp>
        <p:nvGrpSpPr>
          <p:cNvPr id="70" name="组合 69"/>
          <p:cNvGrpSpPr/>
          <p:nvPr/>
        </p:nvGrpSpPr>
        <p:grpSpPr>
          <a:xfrm>
            <a:off x="5168052" y="5908610"/>
            <a:ext cx="414689" cy="568087"/>
            <a:chOff x="5048562" y="5751300"/>
            <a:chExt cx="502291" cy="688095"/>
          </a:xfrm>
        </p:grpSpPr>
        <p:pic>
          <p:nvPicPr>
            <p:cNvPr id="71" name="图片 70"/>
            <p:cNvPicPr>
              <a:picLocks noChangeAspect="1"/>
            </p:cNvPicPr>
            <p:nvPr/>
          </p:nvPicPr>
          <p:blipFill rotWithShape="1">
            <a:blip r:embed="rId2"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72"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73" name="组合 72"/>
          <p:cNvGrpSpPr/>
          <p:nvPr/>
        </p:nvGrpSpPr>
        <p:grpSpPr>
          <a:xfrm>
            <a:off x="6073009" y="5907518"/>
            <a:ext cx="401605" cy="568087"/>
            <a:chOff x="5666496" y="6074423"/>
            <a:chExt cx="486444" cy="688095"/>
          </a:xfrm>
        </p:grpSpPr>
        <p:pic>
          <p:nvPicPr>
            <p:cNvPr id="74" name="图片 73"/>
            <p:cNvPicPr>
              <a:picLocks noChangeAspect="1"/>
            </p:cNvPicPr>
            <p:nvPr/>
          </p:nvPicPr>
          <p:blipFill rotWithShape="1">
            <a:blip r:embed="rId3"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5"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76" name="组合 75"/>
          <p:cNvGrpSpPr/>
          <p:nvPr/>
        </p:nvGrpSpPr>
        <p:grpSpPr>
          <a:xfrm>
            <a:off x="6964883" y="5903339"/>
            <a:ext cx="399223" cy="568087"/>
            <a:chOff x="6231394" y="5751300"/>
            <a:chExt cx="486444" cy="692201"/>
          </a:xfrm>
        </p:grpSpPr>
        <p:pic>
          <p:nvPicPr>
            <p:cNvPr id="77" name="图片 76"/>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8"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79" name="组合 78"/>
          <p:cNvGrpSpPr/>
          <p:nvPr/>
        </p:nvGrpSpPr>
        <p:grpSpPr>
          <a:xfrm>
            <a:off x="7854374" y="5902328"/>
            <a:ext cx="400557" cy="568087"/>
            <a:chOff x="6832165" y="5753605"/>
            <a:chExt cx="486444" cy="689896"/>
          </a:xfrm>
        </p:grpSpPr>
        <p:pic>
          <p:nvPicPr>
            <p:cNvPr id="80" name="图片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81"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82" name="组合 81"/>
          <p:cNvGrpSpPr/>
          <p:nvPr/>
        </p:nvGrpSpPr>
        <p:grpSpPr>
          <a:xfrm>
            <a:off x="8745198" y="5899969"/>
            <a:ext cx="401605" cy="568087"/>
            <a:chOff x="8135043" y="5752584"/>
            <a:chExt cx="486444" cy="688095"/>
          </a:xfrm>
        </p:grpSpPr>
        <p:pic>
          <p:nvPicPr>
            <p:cNvPr id="83" name="图片 82"/>
            <p:cNvPicPr>
              <a:picLocks noChangeAspect="1"/>
            </p:cNvPicPr>
            <p:nvPr/>
          </p:nvPicPr>
          <p:blipFill rotWithShape="1">
            <a:blip r:embed="rId6"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84"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高处作业风险点告知卡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852670"/>
        </p:xfrm>
        <a:graphic>
          <a:graphicData uri="http://schemas.openxmlformats.org/drawingml/2006/table">
            <a:tbl>
              <a:tblPr firstRow="1" bandRow="1">
                <a:tableStyleId>{5C22544A-7EE6-4342-B048-85BDC9FD1C3A}</a:tableStyleId>
              </a:tblPr>
              <a:tblGrid>
                <a:gridCol w="1459230"/>
                <a:gridCol w="1480185"/>
                <a:gridCol w="1770380"/>
                <a:gridCol w="5168265"/>
              </a:tblGrid>
              <a:tr h="50609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高处作业</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由于人员误操作、设备缺陷、外力因素等导致设备故障，易发生高处坠落等事故。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4831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9116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四</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94564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依法建立高处作业管理制度；</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作业许可人现场确认满足作业条件；</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严格遵守高处作业管理制度监护人职责，求监护人不能擅自离开作业场所，如监护人必须离开时高处作业停止；</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监护人由经过培训考核合格的员工担任；</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选择有资质的单位和个人，作业许可时对作业人员资质进行审查；</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配备安全带、安全帽等防护用品并每月进行检查，监护人对防护用品使用情况进行监护。</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308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高处坠落等</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4838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5" name="Group 26"/>
          <p:cNvGrpSpPr>
            <a:grpSpLocks noChangeAspect="1"/>
          </p:cNvGrpSpPr>
          <p:nvPr/>
        </p:nvGrpSpPr>
        <p:grpSpPr bwMode="auto">
          <a:xfrm>
            <a:off x="1378513" y="3781425"/>
            <a:ext cx="996631" cy="1083486"/>
            <a:chOff x="3225" y="674"/>
            <a:chExt cx="1354" cy="1472"/>
          </a:xfrm>
        </p:grpSpPr>
        <p:sp>
          <p:nvSpPr>
            <p:cNvPr id="7" name="Freeform 27"/>
            <p:cNvSpPr/>
            <p:nvPr/>
          </p:nvSpPr>
          <p:spPr bwMode="auto">
            <a:xfrm>
              <a:off x="3225" y="674"/>
              <a:ext cx="1354" cy="1215"/>
            </a:xfrm>
            <a:custGeom>
              <a:avLst/>
              <a:gdLst>
                <a:gd name="T0" fmla="*/ 113 w 1354"/>
                <a:gd name="T1" fmla="*/ 1215 h 1215"/>
                <a:gd name="T2" fmla="*/ 1236 w 1354"/>
                <a:gd name="T3" fmla="*/ 1215 h 1215"/>
                <a:gd name="T4" fmla="*/ 1247 w 1354"/>
                <a:gd name="T5" fmla="*/ 1215 h 1215"/>
                <a:gd name="T6" fmla="*/ 1260 w 1354"/>
                <a:gd name="T7" fmla="*/ 1215 h 1215"/>
                <a:gd name="T8" fmla="*/ 1271 w 1354"/>
                <a:gd name="T9" fmla="*/ 1212 h 1215"/>
                <a:gd name="T10" fmla="*/ 1282 w 1354"/>
                <a:gd name="T11" fmla="*/ 1207 h 1215"/>
                <a:gd name="T12" fmla="*/ 1295 w 1354"/>
                <a:gd name="T13" fmla="*/ 1202 h 1215"/>
                <a:gd name="T14" fmla="*/ 1306 w 1354"/>
                <a:gd name="T15" fmla="*/ 1196 h 1215"/>
                <a:gd name="T16" fmla="*/ 1317 w 1354"/>
                <a:gd name="T17" fmla="*/ 1185 h 1215"/>
                <a:gd name="T18" fmla="*/ 1325 w 1354"/>
                <a:gd name="T19" fmla="*/ 1177 h 1215"/>
                <a:gd name="T20" fmla="*/ 1333 w 1354"/>
                <a:gd name="T21" fmla="*/ 1167 h 1215"/>
                <a:gd name="T22" fmla="*/ 1343 w 1354"/>
                <a:gd name="T23" fmla="*/ 1151 h 1215"/>
                <a:gd name="T24" fmla="*/ 1346 w 1354"/>
                <a:gd name="T25" fmla="*/ 1140 h 1215"/>
                <a:gd name="T26" fmla="*/ 1351 w 1354"/>
                <a:gd name="T27" fmla="*/ 1124 h 1215"/>
                <a:gd name="T28" fmla="*/ 1354 w 1354"/>
                <a:gd name="T29" fmla="*/ 1110 h 1215"/>
                <a:gd name="T30" fmla="*/ 1354 w 1354"/>
                <a:gd name="T31" fmla="*/ 1086 h 1215"/>
                <a:gd name="T32" fmla="*/ 1351 w 1354"/>
                <a:gd name="T33" fmla="*/ 1073 h 1215"/>
                <a:gd name="T34" fmla="*/ 1346 w 1354"/>
                <a:gd name="T35" fmla="*/ 1059 h 1215"/>
                <a:gd name="T36" fmla="*/ 1335 w 1354"/>
                <a:gd name="T37" fmla="*/ 1038 h 1215"/>
                <a:gd name="T38" fmla="*/ 1314 w 1354"/>
                <a:gd name="T39" fmla="*/ 998 h 1215"/>
                <a:gd name="T40" fmla="*/ 780 w 1354"/>
                <a:gd name="T41" fmla="*/ 54 h 1215"/>
                <a:gd name="T42" fmla="*/ 764 w 1354"/>
                <a:gd name="T43" fmla="*/ 35 h 1215"/>
                <a:gd name="T44" fmla="*/ 754 w 1354"/>
                <a:gd name="T45" fmla="*/ 25 h 1215"/>
                <a:gd name="T46" fmla="*/ 743 w 1354"/>
                <a:gd name="T47" fmla="*/ 16 h 1215"/>
                <a:gd name="T48" fmla="*/ 732 w 1354"/>
                <a:gd name="T49" fmla="*/ 11 h 1215"/>
                <a:gd name="T50" fmla="*/ 724 w 1354"/>
                <a:gd name="T51" fmla="*/ 8 h 1215"/>
                <a:gd name="T52" fmla="*/ 716 w 1354"/>
                <a:gd name="T53" fmla="*/ 6 h 1215"/>
                <a:gd name="T54" fmla="*/ 708 w 1354"/>
                <a:gd name="T55" fmla="*/ 3 h 1215"/>
                <a:gd name="T56" fmla="*/ 697 w 1354"/>
                <a:gd name="T57" fmla="*/ 0 h 1215"/>
                <a:gd name="T58" fmla="*/ 687 w 1354"/>
                <a:gd name="T59" fmla="*/ 0 h 1215"/>
                <a:gd name="T60" fmla="*/ 679 w 1354"/>
                <a:gd name="T61" fmla="*/ 0 h 1215"/>
                <a:gd name="T62" fmla="*/ 665 w 1354"/>
                <a:gd name="T63" fmla="*/ 3 h 1215"/>
                <a:gd name="T64" fmla="*/ 654 w 1354"/>
                <a:gd name="T65" fmla="*/ 8 h 1215"/>
                <a:gd name="T66" fmla="*/ 638 w 1354"/>
                <a:gd name="T67" fmla="*/ 16 h 1215"/>
                <a:gd name="T68" fmla="*/ 630 w 1354"/>
                <a:gd name="T69" fmla="*/ 25 h 1215"/>
                <a:gd name="T70" fmla="*/ 620 w 1354"/>
                <a:gd name="T71" fmla="*/ 33 h 1215"/>
                <a:gd name="T72" fmla="*/ 6 w 1354"/>
                <a:gd name="T73" fmla="*/ 1057 h 1215"/>
                <a:gd name="T74" fmla="*/ 0 w 1354"/>
                <a:gd name="T75" fmla="*/ 1097 h 1215"/>
                <a:gd name="T76" fmla="*/ 0 w 1354"/>
                <a:gd name="T77" fmla="*/ 1116 h 1215"/>
                <a:gd name="T78" fmla="*/ 3 w 1354"/>
                <a:gd name="T79" fmla="*/ 1132 h 1215"/>
                <a:gd name="T80" fmla="*/ 8 w 1354"/>
                <a:gd name="T81" fmla="*/ 1143 h 1215"/>
                <a:gd name="T82" fmla="*/ 11 w 1354"/>
                <a:gd name="T83" fmla="*/ 1153 h 1215"/>
                <a:gd name="T84" fmla="*/ 25 w 1354"/>
                <a:gd name="T85" fmla="*/ 1169 h 1215"/>
                <a:gd name="T86" fmla="*/ 35 w 1354"/>
                <a:gd name="T87" fmla="*/ 1183 h 1215"/>
                <a:gd name="T88" fmla="*/ 43 w 1354"/>
                <a:gd name="T89" fmla="*/ 1188 h 1215"/>
                <a:gd name="T90" fmla="*/ 54 w 1354"/>
                <a:gd name="T91" fmla="*/ 1196 h 1215"/>
                <a:gd name="T92" fmla="*/ 67 w 1354"/>
                <a:gd name="T93" fmla="*/ 1202 h 1215"/>
                <a:gd name="T94" fmla="*/ 81 w 1354"/>
                <a:gd name="T95" fmla="*/ 1207 h 1215"/>
                <a:gd name="T96" fmla="*/ 113 w 1354"/>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5">
                  <a:moveTo>
                    <a:pt x="113" y="1215"/>
                  </a:moveTo>
                  <a:lnTo>
                    <a:pt x="1236" y="1215"/>
                  </a:lnTo>
                  <a:lnTo>
                    <a:pt x="1247" y="1215"/>
                  </a:lnTo>
                  <a:lnTo>
                    <a:pt x="1260" y="1215"/>
                  </a:lnTo>
                  <a:lnTo>
                    <a:pt x="1271" y="1212"/>
                  </a:lnTo>
                  <a:lnTo>
                    <a:pt x="1282" y="1207"/>
                  </a:lnTo>
                  <a:lnTo>
                    <a:pt x="1295" y="1202"/>
                  </a:lnTo>
                  <a:lnTo>
                    <a:pt x="1306" y="1196"/>
                  </a:lnTo>
                  <a:lnTo>
                    <a:pt x="1317" y="1185"/>
                  </a:lnTo>
                  <a:lnTo>
                    <a:pt x="1325" y="1177"/>
                  </a:lnTo>
                  <a:lnTo>
                    <a:pt x="1333" y="1167"/>
                  </a:lnTo>
                  <a:lnTo>
                    <a:pt x="1343" y="1151"/>
                  </a:lnTo>
                  <a:lnTo>
                    <a:pt x="1346" y="1140"/>
                  </a:lnTo>
                  <a:lnTo>
                    <a:pt x="1351" y="1124"/>
                  </a:lnTo>
                  <a:lnTo>
                    <a:pt x="1354" y="1110"/>
                  </a:lnTo>
                  <a:lnTo>
                    <a:pt x="1354" y="1086"/>
                  </a:lnTo>
                  <a:lnTo>
                    <a:pt x="1351" y="1073"/>
                  </a:lnTo>
                  <a:lnTo>
                    <a:pt x="1346" y="1059"/>
                  </a:lnTo>
                  <a:lnTo>
                    <a:pt x="1335" y="1038"/>
                  </a:lnTo>
                  <a:lnTo>
                    <a:pt x="1314" y="998"/>
                  </a:lnTo>
                  <a:lnTo>
                    <a:pt x="780" y="54"/>
                  </a:lnTo>
                  <a:lnTo>
                    <a:pt x="764" y="35"/>
                  </a:lnTo>
                  <a:lnTo>
                    <a:pt x="754" y="25"/>
                  </a:lnTo>
                  <a:lnTo>
                    <a:pt x="743" y="16"/>
                  </a:lnTo>
                  <a:lnTo>
                    <a:pt x="732" y="11"/>
                  </a:lnTo>
                  <a:lnTo>
                    <a:pt x="724" y="8"/>
                  </a:lnTo>
                  <a:lnTo>
                    <a:pt x="716" y="6"/>
                  </a:lnTo>
                  <a:lnTo>
                    <a:pt x="708" y="3"/>
                  </a:lnTo>
                  <a:lnTo>
                    <a:pt x="697" y="0"/>
                  </a:lnTo>
                  <a:lnTo>
                    <a:pt x="687" y="0"/>
                  </a:lnTo>
                  <a:lnTo>
                    <a:pt x="679" y="0"/>
                  </a:lnTo>
                  <a:lnTo>
                    <a:pt x="665" y="3"/>
                  </a:lnTo>
                  <a:lnTo>
                    <a:pt x="654" y="8"/>
                  </a:lnTo>
                  <a:lnTo>
                    <a:pt x="638" y="16"/>
                  </a:lnTo>
                  <a:lnTo>
                    <a:pt x="630" y="25"/>
                  </a:lnTo>
                  <a:lnTo>
                    <a:pt x="620" y="33"/>
                  </a:lnTo>
                  <a:lnTo>
                    <a:pt x="6" y="1057"/>
                  </a:lnTo>
                  <a:lnTo>
                    <a:pt x="0" y="1097"/>
                  </a:lnTo>
                  <a:lnTo>
                    <a:pt x="0" y="1116"/>
                  </a:lnTo>
                  <a:lnTo>
                    <a:pt x="3" y="1132"/>
                  </a:lnTo>
                  <a:lnTo>
                    <a:pt x="8" y="1143"/>
                  </a:lnTo>
                  <a:lnTo>
                    <a:pt x="11" y="1153"/>
                  </a:lnTo>
                  <a:lnTo>
                    <a:pt x="25" y="1169"/>
                  </a:lnTo>
                  <a:lnTo>
                    <a:pt x="35" y="1183"/>
                  </a:lnTo>
                  <a:lnTo>
                    <a:pt x="43" y="1188"/>
                  </a:lnTo>
                  <a:lnTo>
                    <a:pt x="54" y="1196"/>
                  </a:lnTo>
                  <a:lnTo>
                    <a:pt x="67" y="1202"/>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8" name="Freeform 28"/>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9" name="Freeform 29"/>
            <p:cNvSpPr>
              <a:spLocks noEditPoints="1"/>
            </p:cNvSpPr>
            <p:nvPr/>
          </p:nvSpPr>
          <p:spPr bwMode="auto">
            <a:xfrm>
              <a:off x="3510" y="1959"/>
              <a:ext cx="830" cy="187"/>
            </a:xfrm>
            <a:custGeom>
              <a:avLst/>
              <a:gdLst>
                <a:gd name="T0" fmla="*/ 29 w 310"/>
                <a:gd name="T1" fmla="*/ 0 h 70"/>
                <a:gd name="T2" fmla="*/ 11 w 310"/>
                <a:gd name="T3" fmla="*/ 28 h 70"/>
                <a:gd name="T4" fmla="*/ 49 w 310"/>
                <a:gd name="T5" fmla="*/ 34 h 70"/>
                <a:gd name="T6" fmla="*/ 2 w 310"/>
                <a:gd name="T7" fmla="*/ 49 h 70"/>
                <a:gd name="T8" fmla="*/ 10 w 310"/>
                <a:gd name="T9" fmla="*/ 59 h 70"/>
                <a:gd name="T10" fmla="*/ 49 w 310"/>
                <a:gd name="T11" fmla="*/ 65 h 70"/>
                <a:gd name="T12" fmla="*/ 55 w 310"/>
                <a:gd name="T13" fmla="*/ 34 h 70"/>
                <a:gd name="T14" fmla="*/ 32 w 310"/>
                <a:gd name="T15" fmla="*/ 8 h 70"/>
                <a:gd name="T16" fmla="*/ 41 w 310"/>
                <a:gd name="T17" fmla="*/ 21 h 70"/>
                <a:gd name="T18" fmla="*/ 1 w 310"/>
                <a:gd name="T19" fmla="*/ 10 h 70"/>
                <a:gd name="T20" fmla="*/ 109 w 310"/>
                <a:gd name="T21" fmla="*/ 3 h 70"/>
                <a:gd name="T22" fmla="*/ 97 w 310"/>
                <a:gd name="T23" fmla="*/ 21 h 70"/>
                <a:gd name="T24" fmla="*/ 103 w 310"/>
                <a:gd name="T25" fmla="*/ 39 h 70"/>
                <a:gd name="T26" fmla="*/ 107 w 310"/>
                <a:gd name="T27" fmla="*/ 61 h 70"/>
                <a:gd name="T28" fmla="*/ 129 w 310"/>
                <a:gd name="T29" fmla="*/ 55 h 70"/>
                <a:gd name="T30" fmla="*/ 98 w 310"/>
                <a:gd name="T31" fmla="*/ 65 h 70"/>
                <a:gd name="T32" fmla="*/ 145 w 310"/>
                <a:gd name="T33" fmla="*/ 46 h 70"/>
                <a:gd name="T34" fmla="*/ 145 w 310"/>
                <a:gd name="T35" fmla="*/ 46 h 70"/>
                <a:gd name="T36" fmla="*/ 91 w 310"/>
                <a:gd name="T37" fmla="*/ 27 h 70"/>
                <a:gd name="T38" fmla="*/ 197 w 310"/>
                <a:gd name="T39" fmla="*/ 44 h 70"/>
                <a:gd name="T40" fmla="*/ 222 w 310"/>
                <a:gd name="T41" fmla="*/ 45 h 70"/>
                <a:gd name="T42" fmla="*/ 211 w 310"/>
                <a:gd name="T43" fmla="*/ 2 h 70"/>
                <a:gd name="T44" fmla="*/ 186 w 310"/>
                <a:gd name="T45" fmla="*/ 39 h 70"/>
                <a:gd name="T46" fmla="*/ 189 w 310"/>
                <a:gd name="T47" fmla="*/ 48 h 70"/>
                <a:gd name="T48" fmla="*/ 166 w 310"/>
                <a:gd name="T49" fmla="*/ 54 h 70"/>
                <a:gd name="T50" fmla="*/ 168 w 310"/>
                <a:gd name="T51" fmla="*/ 62 h 70"/>
                <a:gd name="T52" fmla="*/ 161 w 310"/>
                <a:gd name="T53" fmla="*/ 67 h 70"/>
                <a:gd name="T54" fmla="*/ 225 w 310"/>
                <a:gd name="T55" fmla="*/ 68 h 70"/>
                <a:gd name="T56" fmla="*/ 195 w 310"/>
                <a:gd name="T57" fmla="*/ 53 h 70"/>
                <a:gd name="T58" fmla="*/ 209 w 310"/>
                <a:gd name="T59" fmla="*/ 48 h 70"/>
                <a:gd name="T60" fmla="*/ 182 w 310"/>
                <a:gd name="T61" fmla="*/ 4 h 70"/>
                <a:gd name="T62" fmla="*/ 177 w 310"/>
                <a:gd name="T63" fmla="*/ 41 h 70"/>
                <a:gd name="T64" fmla="*/ 182 w 310"/>
                <a:gd name="T65" fmla="*/ 9 h 70"/>
                <a:gd name="T66" fmla="*/ 169 w 310"/>
                <a:gd name="T67" fmla="*/ 45 h 70"/>
                <a:gd name="T68" fmla="*/ 163 w 310"/>
                <a:gd name="T69" fmla="*/ 14 h 70"/>
                <a:gd name="T70" fmla="*/ 172 w 310"/>
                <a:gd name="T71" fmla="*/ 4 h 70"/>
                <a:gd name="T72" fmla="*/ 284 w 310"/>
                <a:gd name="T73" fmla="*/ 0 h 70"/>
                <a:gd name="T74" fmla="*/ 266 w 310"/>
                <a:gd name="T75" fmla="*/ 7 h 70"/>
                <a:gd name="T76" fmla="*/ 259 w 310"/>
                <a:gd name="T77" fmla="*/ 0 h 70"/>
                <a:gd name="T78" fmla="*/ 240 w 310"/>
                <a:gd name="T79" fmla="*/ 13 h 70"/>
                <a:gd name="T80" fmla="*/ 266 w 310"/>
                <a:gd name="T81" fmla="*/ 18 h 70"/>
                <a:gd name="T82" fmla="*/ 281 w 310"/>
                <a:gd name="T83" fmla="*/ 18 h 70"/>
                <a:gd name="T84" fmla="*/ 308 w 310"/>
                <a:gd name="T85" fmla="*/ 13 h 70"/>
                <a:gd name="T86" fmla="*/ 276 w 310"/>
                <a:gd name="T87" fmla="*/ 21 h 70"/>
                <a:gd name="T88" fmla="*/ 310 w 310"/>
                <a:gd name="T89" fmla="*/ 41 h 70"/>
                <a:gd name="T90" fmla="*/ 260 w 310"/>
                <a:gd name="T91" fmla="*/ 49 h 70"/>
                <a:gd name="T92" fmla="*/ 270 w 310"/>
                <a:gd name="T93" fmla="*/ 29 h 70"/>
                <a:gd name="T94" fmla="*/ 257 w 310"/>
                <a:gd name="T95" fmla="*/ 35 h 70"/>
                <a:gd name="T96" fmla="*/ 279 w 310"/>
                <a:gd name="T97" fmla="*/ 19 h 70"/>
                <a:gd name="T98" fmla="*/ 244 w 310"/>
                <a:gd name="T99" fmla="*/ 21 h 70"/>
                <a:gd name="T100" fmla="*/ 273 w 310"/>
                <a:gd name="T101" fmla="*/ 26 h 70"/>
                <a:gd name="T102" fmla="*/ 252 w 310"/>
                <a:gd name="T103" fmla="*/ 34 h 70"/>
                <a:gd name="T104" fmla="*/ 254 w 310"/>
                <a:gd name="T105" fmla="*/ 36 h 70"/>
                <a:gd name="T106" fmla="*/ 256 w 310"/>
                <a:gd name="T107" fmla="*/ 49 h 70"/>
                <a:gd name="T108" fmla="*/ 293 w 310"/>
                <a:gd name="T109" fmla="*/ 61 h 70"/>
                <a:gd name="T110" fmla="*/ 266 w 310"/>
                <a:gd name="T111" fmla="*/ 54 h 70"/>
                <a:gd name="T112" fmla="*/ 272 w 310"/>
                <a:gd name="T113" fmla="*/ 65 h 70"/>
                <a:gd name="T114" fmla="*/ 299 w 310"/>
                <a:gd name="T115" fmla="*/ 62 h 70"/>
                <a:gd name="T116" fmla="*/ 272 w 310"/>
                <a:gd name="T117" fmla="*/ 4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10" h="70">
                  <a:moveTo>
                    <a:pt x="32" y="8"/>
                  </a:moveTo>
                  <a:cubicBezTo>
                    <a:pt x="32" y="6"/>
                    <a:pt x="33" y="4"/>
                    <a:pt x="34" y="2"/>
                  </a:cubicBezTo>
                  <a:cubicBezTo>
                    <a:pt x="35" y="2"/>
                    <a:pt x="35" y="1"/>
                    <a:pt x="35" y="1"/>
                  </a:cubicBezTo>
                  <a:cubicBezTo>
                    <a:pt x="35" y="1"/>
                    <a:pt x="33" y="1"/>
                    <a:pt x="29" y="0"/>
                  </a:cubicBezTo>
                  <a:cubicBezTo>
                    <a:pt x="27" y="0"/>
                    <a:pt x="26" y="0"/>
                    <a:pt x="25" y="0"/>
                  </a:cubicBezTo>
                  <a:cubicBezTo>
                    <a:pt x="26" y="2"/>
                    <a:pt x="26" y="5"/>
                    <a:pt x="26" y="8"/>
                  </a:cubicBezTo>
                  <a:cubicBezTo>
                    <a:pt x="26" y="28"/>
                    <a:pt x="26" y="28"/>
                    <a:pt x="26" y="28"/>
                  </a:cubicBezTo>
                  <a:cubicBezTo>
                    <a:pt x="11" y="28"/>
                    <a:pt x="11" y="28"/>
                    <a:pt x="11" y="28"/>
                  </a:cubicBezTo>
                  <a:cubicBezTo>
                    <a:pt x="5" y="28"/>
                    <a:pt x="2" y="28"/>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4" y="65"/>
                    <a:pt x="10" y="65"/>
                  </a:cubicBezTo>
                  <a:cubicBezTo>
                    <a:pt x="49" y="65"/>
                    <a:pt x="49" y="65"/>
                    <a:pt x="49" y="65"/>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8"/>
                  </a:cubicBezTo>
                  <a:cubicBezTo>
                    <a:pt x="32" y="28"/>
                    <a:pt x="32" y="28"/>
                    <a:pt x="32" y="28"/>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7"/>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8"/>
                  </a:moveTo>
                  <a:cubicBezTo>
                    <a:pt x="116" y="11"/>
                    <a:pt x="112" y="6"/>
                    <a:pt x="109" y="3"/>
                  </a:cubicBezTo>
                  <a:cubicBezTo>
                    <a:pt x="103" y="6"/>
                    <a:pt x="103" y="6"/>
                    <a:pt x="103" y="6"/>
                  </a:cubicBezTo>
                  <a:cubicBezTo>
                    <a:pt x="107" y="12"/>
                    <a:pt x="111" y="17"/>
                    <a:pt x="113" y="22"/>
                  </a:cubicBezTo>
                  <a:cubicBezTo>
                    <a:pt x="120" y="18"/>
                    <a:pt x="120" y="18"/>
                    <a:pt x="120" y="18"/>
                  </a:cubicBezTo>
                  <a:close/>
                  <a:moveTo>
                    <a:pt x="97" y="21"/>
                  </a:moveTo>
                  <a:cubicBezTo>
                    <a:pt x="102" y="21"/>
                    <a:pt x="105" y="22"/>
                    <a:pt x="105" y="23"/>
                  </a:cubicBezTo>
                  <a:cubicBezTo>
                    <a:pt x="105" y="23"/>
                    <a:pt x="105" y="24"/>
                    <a:pt x="105" y="24"/>
                  </a:cubicBezTo>
                  <a:cubicBezTo>
                    <a:pt x="104" y="25"/>
                    <a:pt x="104" y="26"/>
                    <a:pt x="104" y="26"/>
                  </a:cubicBezTo>
                  <a:cubicBezTo>
                    <a:pt x="104" y="30"/>
                    <a:pt x="104" y="34"/>
                    <a:pt x="103" y="39"/>
                  </a:cubicBezTo>
                  <a:cubicBezTo>
                    <a:pt x="103" y="41"/>
                    <a:pt x="103" y="44"/>
                    <a:pt x="103" y="46"/>
                  </a:cubicBezTo>
                  <a:cubicBezTo>
                    <a:pt x="103" y="49"/>
                    <a:pt x="103" y="52"/>
                    <a:pt x="103" y="56"/>
                  </a:cubicBezTo>
                  <a:cubicBezTo>
                    <a:pt x="103" y="58"/>
                    <a:pt x="104" y="60"/>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4"/>
                    <a:pt x="125" y="65"/>
                  </a:cubicBezTo>
                  <a:cubicBezTo>
                    <a:pt x="123" y="66"/>
                    <a:pt x="120" y="67"/>
                    <a:pt x="116" y="67"/>
                  </a:cubicBezTo>
                  <a:cubicBezTo>
                    <a:pt x="111" y="68"/>
                    <a:pt x="106" y="68"/>
                    <a:pt x="102" y="67"/>
                  </a:cubicBezTo>
                  <a:cubicBezTo>
                    <a:pt x="100" y="66"/>
                    <a:pt x="98" y="65"/>
                    <a:pt x="98" y="65"/>
                  </a:cubicBezTo>
                  <a:cubicBezTo>
                    <a:pt x="97" y="64"/>
                    <a:pt x="97" y="62"/>
                    <a:pt x="97" y="60"/>
                  </a:cubicBezTo>
                  <a:cubicBezTo>
                    <a:pt x="97" y="59"/>
                    <a:pt x="97" y="59"/>
                    <a:pt x="97" y="59"/>
                  </a:cubicBezTo>
                  <a:cubicBezTo>
                    <a:pt x="97" y="39"/>
                    <a:pt x="97" y="26"/>
                    <a:pt x="97" y="21"/>
                  </a:cubicBezTo>
                  <a:close/>
                  <a:moveTo>
                    <a:pt x="145" y="46"/>
                  </a:moveTo>
                  <a:cubicBezTo>
                    <a:pt x="141" y="40"/>
                    <a:pt x="137" y="33"/>
                    <a:pt x="132" y="25"/>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95" y="47"/>
                  </a:moveTo>
                  <a:cubicBezTo>
                    <a:pt x="195" y="46"/>
                    <a:pt x="195" y="45"/>
                    <a:pt x="196" y="45"/>
                  </a:cubicBezTo>
                  <a:cubicBezTo>
                    <a:pt x="197" y="45"/>
                    <a:pt x="197" y="44"/>
                    <a:pt x="197" y="44"/>
                  </a:cubicBezTo>
                  <a:cubicBezTo>
                    <a:pt x="197" y="44"/>
                    <a:pt x="196" y="44"/>
                    <a:pt x="195" y="44"/>
                  </a:cubicBezTo>
                  <a:cubicBezTo>
                    <a:pt x="195" y="44"/>
                    <a:pt x="194" y="44"/>
                    <a:pt x="194" y="44"/>
                  </a:cubicBezTo>
                  <a:cubicBezTo>
                    <a:pt x="201" y="37"/>
                    <a:pt x="205" y="29"/>
                    <a:pt x="206" y="19"/>
                  </a:cubicBezTo>
                  <a:cubicBezTo>
                    <a:pt x="207" y="30"/>
                    <a:pt x="212" y="39"/>
                    <a:pt x="222" y="45"/>
                  </a:cubicBezTo>
                  <a:cubicBezTo>
                    <a:pt x="223" y="41"/>
                    <a:pt x="225" y="39"/>
                    <a:pt x="228" y="38"/>
                  </a:cubicBezTo>
                  <a:cubicBezTo>
                    <a:pt x="216" y="34"/>
                    <a:pt x="210" y="25"/>
                    <a:pt x="209" y="11"/>
                  </a:cubicBezTo>
                  <a:cubicBezTo>
                    <a:pt x="208" y="7"/>
                    <a:pt x="209" y="4"/>
                    <a:pt x="210" y="3"/>
                  </a:cubicBezTo>
                  <a:cubicBezTo>
                    <a:pt x="211" y="3"/>
                    <a:pt x="211" y="2"/>
                    <a:pt x="211" y="2"/>
                  </a:cubicBezTo>
                  <a:cubicBezTo>
                    <a:pt x="210" y="2"/>
                    <a:pt x="207" y="2"/>
                    <a:pt x="202" y="2"/>
                  </a:cubicBezTo>
                  <a:cubicBezTo>
                    <a:pt x="202" y="4"/>
                    <a:pt x="202" y="6"/>
                    <a:pt x="202" y="7"/>
                  </a:cubicBezTo>
                  <a:cubicBezTo>
                    <a:pt x="202" y="16"/>
                    <a:pt x="201" y="23"/>
                    <a:pt x="199" y="28"/>
                  </a:cubicBezTo>
                  <a:cubicBezTo>
                    <a:pt x="196" y="32"/>
                    <a:pt x="192" y="36"/>
                    <a:pt x="186" y="39"/>
                  </a:cubicBezTo>
                  <a:cubicBezTo>
                    <a:pt x="189" y="40"/>
                    <a:pt x="191" y="42"/>
                    <a:pt x="193" y="43"/>
                  </a:cubicBezTo>
                  <a:cubicBezTo>
                    <a:pt x="189" y="42"/>
                    <a:pt x="189" y="42"/>
                    <a:pt x="189" y="42"/>
                  </a:cubicBezTo>
                  <a:cubicBezTo>
                    <a:pt x="189" y="43"/>
                    <a:pt x="189" y="44"/>
                    <a:pt x="189" y="45"/>
                  </a:cubicBezTo>
                  <a:cubicBezTo>
                    <a:pt x="189" y="46"/>
                    <a:pt x="189" y="47"/>
                    <a:pt x="189" y="48"/>
                  </a:cubicBezTo>
                  <a:cubicBezTo>
                    <a:pt x="174" y="48"/>
                    <a:pt x="174" y="48"/>
                    <a:pt x="174" y="48"/>
                  </a:cubicBezTo>
                  <a:cubicBezTo>
                    <a:pt x="171" y="48"/>
                    <a:pt x="168" y="48"/>
                    <a:pt x="166" y="48"/>
                  </a:cubicBezTo>
                  <a:cubicBezTo>
                    <a:pt x="166" y="54"/>
                    <a:pt x="166" y="54"/>
                    <a:pt x="166" y="54"/>
                  </a:cubicBezTo>
                  <a:cubicBezTo>
                    <a:pt x="166" y="54"/>
                    <a:pt x="167" y="54"/>
                    <a:pt x="166" y="54"/>
                  </a:cubicBezTo>
                  <a:cubicBezTo>
                    <a:pt x="170" y="54"/>
                    <a:pt x="172" y="53"/>
                    <a:pt x="174" y="53"/>
                  </a:cubicBezTo>
                  <a:cubicBezTo>
                    <a:pt x="189" y="53"/>
                    <a:pt x="189" y="53"/>
                    <a:pt x="189" y="53"/>
                  </a:cubicBezTo>
                  <a:cubicBezTo>
                    <a:pt x="189" y="62"/>
                    <a:pt x="189" y="62"/>
                    <a:pt x="189" y="62"/>
                  </a:cubicBezTo>
                  <a:cubicBezTo>
                    <a:pt x="168" y="62"/>
                    <a:pt x="168" y="62"/>
                    <a:pt x="168" y="62"/>
                  </a:cubicBezTo>
                  <a:cubicBezTo>
                    <a:pt x="164" y="62"/>
                    <a:pt x="162" y="62"/>
                    <a:pt x="161" y="62"/>
                  </a:cubicBezTo>
                  <a:cubicBezTo>
                    <a:pt x="160" y="62"/>
                    <a:pt x="158" y="62"/>
                    <a:pt x="157" y="62"/>
                  </a:cubicBezTo>
                  <a:cubicBezTo>
                    <a:pt x="157" y="68"/>
                    <a:pt x="157" y="68"/>
                    <a:pt x="157" y="68"/>
                  </a:cubicBezTo>
                  <a:cubicBezTo>
                    <a:pt x="158" y="67"/>
                    <a:pt x="160" y="67"/>
                    <a:pt x="161" y="67"/>
                  </a:cubicBezTo>
                  <a:cubicBezTo>
                    <a:pt x="162" y="67"/>
                    <a:pt x="164" y="67"/>
                    <a:pt x="168" y="67"/>
                  </a:cubicBezTo>
                  <a:cubicBezTo>
                    <a:pt x="216" y="67"/>
                    <a:pt x="216" y="67"/>
                    <a:pt x="216" y="67"/>
                  </a:cubicBezTo>
                  <a:cubicBezTo>
                    <a:pt x="219" y="67"/>
                    <a:pt x="221" y="67"/>
                    <a:pt x="222" y="67"/>
                  </a:cubicBezTo>
                  <a:cubicBezTo>
                    <a:pt x="223" y="67"/>
                    <a:pt x="224" y="67"/>
                    <a:pt x="225" y="68"/>
                  </a:cubicBezTo>
                  <a:cubicBezTo>
                    <a:pt x="225" y="62"/>
                    <a:pt x="225" y="62"/>
                    <a:pt x="225" y="62"/>
                  </a:cubicBezTo>
                  <a:cubicBezTo>
                    <a:pt x="224" y="62"/>
                    <a:pt x="221" y="62"/>
                    <a:pt x="215" y="62"/>
                  </a:cubicBezTo>
                  <a:cubicBezTo>
                    <a:pt x="195" y="62"/>
                    <a:pt x="195" y="62"/>
                    <a:pt x="195" y="62"/>
                  </a:cubicBezTo>
                  <a:cubicBezTo>
                    <a:pt x="195" y="53"/>
                    <a:pt x="195" y="53"/>
                    <a:pt x="195" y="53"/>
                  </a:cubicBezTo>
                  <a:cubicBezTo>
                    <a:pt x="209" y="53"/>
                    <a:pt x="209" y="53"/>
                    <a:pt x="209" y="53"/>
                  </a:cubicBezTo>
                  <a:cubicBezTo>
                    <a:pt x="214" y="53"/>
                    <a:pt x="217" y="54"/>
                    <a:pt x="218" y="54"/>
                  </a:cubicBezTo>
                  <a:cubicBezTo>
                    <a:pt x="218" y="48"/>
                    <a:pt x="218" y="48"/>
                    <a:pt x="218" y="48"/>
                  </a:cubicBezTo>
                  <a:cubicBezTo>
                    <a:pt x="216" y="48"/>
                    <a:pt x="213" y="48"/>
                    <a:pt x="209" y="48"/>
                  </a:cubicBezTo>
                  <a:cubicBezTo>
                    <a:pt x="195" y="48"/>
                    <a:pt x="195" y="48"/>
                    <a:pt x="195" y="48"/>
                  </a:cubicBezTo>
                  <a:cubicBezTo>
                    <a:pt x="195" y="47"/>
                    <a:pt x="195" y="47"/>
                    <a:pt x="195" y="47"/>
                  </a:cubicBezTo>
                  <a:close/>
                  <a:moveTo>
                    <a:pt x="172" y="4"/>
                  </a:moveTo>
                  <a:cubicBezTo>
                    <a:pt x="182" y="4"/>
                    <a:pt x="182" y="4"/>
                    <a:pt x="182" y="4"/>
                  </a:cubicBezTo>
                  <a:cubicBezTo>
                    <a:pt x="184" y="4"/>
                    <a:pt x="188" y="4"/>
                    <a:pt x="191" y="4"/>
                  </a:cubicBezTo>
                  <a:cubicBezTo>
                    <a:pt x="182" y="21"/>
                    <a:pt x="182" y="21"/>
                    <a:pt x="182" y="21"/>
                  </a:cubicBezTo>
                  <a:cubicBezTo>
                    <a:pt x="188" y="26"/>
                    <a:pt x="190" y="31"/>
                    <a:pt x="188" y="35"/>
                  </a:cubicBezTo>
                  <a:cubicBezTo>
                    <a:pt x="187" y="37"/>
                    <a:pt x="184" y="39"/>
                    <a:pt x="177" y="41"/>
                  </a:cubicBezTo>
                  <a:cubicBezTo>
                    <a:pt x="177" y="38"/>
                    <a:pt x="176" y="36"/>
                    <a:pt x="173" y="34"/>
                  </a:cubicBezTo>
                  <a:cubicBezTo>
                    <a:pt x="178" y="34"/>
                    <a:pt x="182" y="33"/>
                    <a:pt x="182" y="32"/>
                  </a:cubicBezTo>
                  <a:cubicBezTo>
                    <a:pt x="182" y="29"/>
                    <a:pt x="180" y="26"/>
                    <a:pt x="176" y="21"/>
                  </a:cubicBezTo>
                  <a:cubicBezTo>
                    <a:pt x="177" y="19"/>
                    <a:pt x="179" y="15"/>
                    <a:pt x="182" y="9"/>
                  </a:cubicBezTo>
                  <a:cubicBezTo>
                    <a:pt x="169" y="9"/>
                    <a:pt x="169" y="9"/>
                    <a:pt x="169" y="9"/>
                  </a:cubicBezTo>
                  <a:cubicBezTo>
                    <a:pt x="169" y="36"/>
                    <a:pt x="169" y="36"/>
                    <a:pt x="169" y="36"/>
                  </a:cubicBezTo>
                  <a:cubicBezTo>
                    <a:pt x="169" y="38"/>
                    <a:pt x="169" y="41"/>
                    <a:pt x="169" y="43"/>
                  </a:cubicBezTo>
                  <a:cubicBezTo>
                    <a:pt x="169" y="44"/>
                    <a:pt x="169" y="44"/>
                    <a:pt x="169" y="45"/>
                  </a:cubicBezTo>
                  <a:cubicBezTo>
                    <a:pt x="162" y="45"/>
                    <a:pt x="162" y="45"/>
                    <a:pt x="162" y="45"/>
                  </a:cubicBezTo>
                  <a:cubicBezTo>
                    <a:pt x="162" y="44"/>
                    <a:pt x="163" y="42"/>
                    <a:pt x="163" y="41"/>
                  </a:cubicBezTo>
                  <a:cubicBezTo>
                    <a:pt x="163" y="40"/>
                    <a:pt x="163" y="39"/>
                    <a:pt x="163" y="36"/>
                  </a:cubicBezTo>
                  <a:cubicBezTo>
                    <a:pt x="163" y="14"/>
                    <a:pt x="163" y="14"/>
                    <a:pt x="163" y="14"/>
                  </a:cubicBezTo>
                  <a:cubicBezTo>
                    <a:pt x="163" y="10"/>
                    <a:pt x="163" y="7"/>
                    <a:pt x="162" y="4"/>
                  </a:cubicBezTo>
                  <a:cubicBezTo>
                    <a:pt x="162" y="4"/>
                    <a:pt x="162" y="4"/>
                    <a:pt x="162" y="4"/>
                  </a:cubicBezTo>
                  <a:cubicBezTo>
                    <a:pt x="163" y="4"/>
                    <a:pt x="163" y="4"/>
                    <a:pt x="164" y="4"/>
                  </a:cubicBezTo>
                  <a:cubicBezTo>
                    <a:pt x="166" y="4"/>
                    <a:pt x="169" y="4"/>
                    <a:pt x="172" y="4"/>
                  </a:cubicBezTo>
                  <a:close/>
                  <a:moveTo>
                    <a:pt x="287" y="7"/>
                  </a:moveTo>
                  <a:cubicBezTo>
                    <a:pt x="287" y="6"/>
                    <a:pt x="287" y="4"/>
                    <a:pt x="288" y="2"/>
                  </a:cubicBezTo>
                  <a:cubicBezTo>
                    <a:pt x="288" y="2"/>
                    <a:pt x="289" y="1"/>
                    <a:pt x="288" y="1"/>
                  </a:cubicBezTo>
                  <a:cubicBezTo>
                    <a:pt x="288" y="1"/>
                    <a:pt x="287" y="0"/>
                    <a:pt x="284" y="0"/>
                  </a:cubicBezTo>
                  <a:cubicBezTo>
                    <a:pt x="282" y="0"/>
                    <a:pt x="281" y="0"/>
                    <a:pt x="281" y="0"/>
                  </a:cubicBezTo>
                  <a:cubicBezTo>
                    <a:pt x="281" y="0"/>
                    <a:pt x="281" y="0"/>
                    <a:pt x="281" y="1"/>
                  </a:cubicBezTo>
                  <a:cubicBezTo>
                    <a:pt x="281" y="3"/>
                    <a:pt x="281" y="5"/>
                    <a:pt x="281" y="7"/>
                  </a:cubicBezTo>
                  <a:cubicBezTo>
                    <a:pt x="266" y="7"/>
                    <a:pt x="266" y="7"/>
                    <a:pt x="266" y="7"/>
                  </a:cubicBezTo>
                  <a:cubicBezTo>
                    <a:pt x="266" y="6"/>
                    <a:pt x="266" y="4"/>
                    <a:pt x="267" y="2"/>
                  </a:cubicBezTo>
                  <a:cubicBezTo>
                    <a:pt x="267" y="2"/>
                    <a:pt x="267" y="1"/>
                    <a:pt x="267" y="1"/>
                  </a:cubicBezTo>
                  <a:cubicBezTo>
                    <a:pt x="267" y="0"/>
                    <a:pt x="264" y="0"/>
                    <a:pt x="259" y="0"/>
                  </a:cubicBezTo>
                  <a:cubicBezTo>
                    <a:pt x="259" y="0"/>
                    <a:pt x="259" y="0"/>
                    <a:pt x="259" y="0"/>
                  </a:cubicBezTo>
                  <a:cubicBezTo>
                    <a:pt x="260" y="2"/>
                    <a:pt x="260" y="4"/>
                    <a:pt x="260" y="7"/>
                  </a:cubicBezTo>
                  <a:cubicBezTo>
                    <a:pt x="248" y="7"/>
                    <a:pt x="248" y="7"/>
                    <a:pt x="248" y="7"/>
                  </a:cubicBezTo>
                  <a:cubicBezTo>
                    <a:pt x="247" y="7"/>
                    <a:pt x="244" y="7"/>
                    <a:pt x="240" y="7"/>
                  </a:cubicBezTo>
                  <a:cubicBezTo>
                    <a:pt x="240" y="13"/>
                    <a:pt x="240" y="13"/>
                    <a:pt x="240" y="13"/>
                  </a:cubicBezTo>
                  <a:cubicBezTo>
                    <a:pt x="242" y="12"/>
                    <a:pt x="245" y="12"/>
                    <a:pt x="248" y="12"/>
                  </a:cubicBezTo>
                  <a:cubicBezTo>
                    <a:pt x="260" y="12"/>
                    <a:pt x="260" y="12"/>
                    <a:pt x="260" y="12"/>
                  </a:cubicBezTo>
                  <a:cubicBezTo>
                    <a:pt x="260" y="15"/>
                    <a:pt x="260" y="17"/>
                    <a:pt x="259" y="18"/>
                  </a:cubicBezTo>
                  <a:cubicBezTo>
                    <a:pt x="266" y="18"/>
                    <a:pt x="266" y="18"/>
                    <a:pt x="266" y="18"/>
                  </a:cubicBezTo>
                  <a:cubicBezTo>
                    <a:pt x="266" y="18"/>
                    <a:pt x="266" y="18"/>
                    <a:pt x="266" y="18"/>
                  </a:cubicBezTo>
                  <a:cubicBezTo>
                    <a:pt x="266" y="17"/>
                    <a:pt x="266" y="15"/>
                    <a:pt x="266" y="12"/>
                  </a:cubicBezTo>
                  <a:cubicBezTo>
                    <a:pt x="281" y="12"/>
                    <a:pt x="281" y="12"/>
                    <a:pt x="281" y="12"/>
                  </a:cubicBezTo>
                  <a:cubicBezTo>
                    <a:pt x="281" y="15"/>
                    <a:pt x="281" y="17"/>
                    <a:pt x="281" y="18"/>
                  </a:cubicBezTo>
                  <a:cubicBezTo>
                    <a:pt x="287" y="18"/>
                    <a:pt x="287" y="18"/>
                    <a:pt x="287" y="18"/>
                  </a:cubicBezTo>
                  <a:cubicBezTo>
                    <a:pt x="287" y="17"/>
                    <a:pt x="287" y="15"/>
                    <a:pt x="287" y="12"/>
                  </a:cubicBezTo>
                  <a:cubicBezTo>
                    <a:pt x="297" y="12"/>
                    <a:pt x="297" y="12"/>
                    <a:pt x="297" y="12"/>
                  </a:cubicBezTo>
                  <a:cubicBezTo>
                    <a:pt x="300" y="12"/>
                    <a:pt x="304" y="12"/>
                    <a:pt x="308" y="13"/>
                  </a:cubicBezTo>
                  <a:cubicBezTo>
                    <a:pt x="308" y="7"/>
                    <a:pt x="308" y="7"/>
                    <a:pt x="308" y="7"/>
                  </a:cubicBezTo>
                  <a:cubicBezTo>
                    <a:pt x="305" y="7"/>
                    <a:pt x="302" y="7"/>
                    <a:pt x="298" y="7"/>
                  </a:cubicBezTo>
                  <a:cubicBezTo>
                    <a:pt x="287" y="7"/>
                    <a:pt x="287" y="7"/>
                    <a:pt x="287" y="7"/>
                  </a:cubicBezTo>
                  <a:close/>
                  <a:moveTo>
                    <a:pt x="276" y="21"/>
                  </a:moveTo>
                  <a:cubicBezTo>
                    <a:pt x="294" y="21"/>
                    <a:pt x="294" y="21"/>
                    <a:pt x="294" y="21"/>
                  </a:cubicBezTo>
                  <a:cubicBezTo>
                    <a:pt x="298" y="21"/>
                    <a:pt x="300" y="21"/>
                    <a:pt x="302" y="20"/>
                  </a:cubicBezTo>
                  <a:cubicBezTo>
                    <a:pt x="298" y="27"/>
                    <a:pt x="293" y="33"/>
                    <a:pt x="288" y="37"/>
                  </a:cubicBezTo>
                  <a:cubicBezTo>
                    <a:pt x="295" y="39"/>
                    <a:pt x="302" y="41"/>
                    <a:pt x="310" y="41"/>
                  </a:cubicBezTo>
                  <a:cubicBezTo>
                    <a:pt x="308" y="42"/>
                    <a:pt x="307" y="45"/>
                    <a:pt x="306" y="48"/>
                  </a:cubicBezTo>
                  <a:cubicBezTo>
                    <a:pt x="296" y="46"/>
                    <a:pt x="289" y="44"/>
                    <a:pt x="283" y="40"/>
                  </a:cubicBezTo>
                  <a:cubicBezTo>
                    <a:pt x="279" y="42"/>
                    <a:pt x="272" y="45"/>
                    <a:pt x="262" y="49"/>
                  </a:cubicBezTo>
                  <a:cubicBezTo>
                    <a:pt x="260" y="49"/>
                    <a:pt x="260" y="49"/>
                    <a:pt x="260" y="49"/>
                  </a:cubicBezTo>
                  <a:cubicBezTo>
                    <a:pt x="258" y="47"/>
                    <a:pt x="257" y="45"/>
                    <a:pt x="256" y="44"/>
                  </a:cubicBezTo>
                  <a:cubicBezTo>
                    <a:pt x="255" y="44"/>
                    <a:pt x="255" y="44"/>
                    <a:pt x="255" y="44"/>
                  </a:cubicBezTo>
                  <a:cubicBezTo>
                    <a:pt x="262" y="43"/>
                    <a:pt x="269" y="41"/>
                    <a:pt x="278" y="37"/>
                  </a:cubicBezTo>
                  <a:cubicBezTo>
                    <a:pt x="275" y="35"/>
                    <a:pt x="273" y="33"/>
                    <a:pt x="270" y="29"/>
                  </a:cubicBezTo>
                  <a:cubicBezTo>
                    <a:pt x="270" y="30"/>
                    <a:pt x="269" y="31"/>
                    <a:pt x="268" y="32"/>
                  </a:cubicBezTo>
                  <a:cubicBezTo>
                    <a:pt x="266" y="35"/>
                    <a:pt x="265" y="36"/>
                    <a:pt x="264" y="37"/>
                  </a:cubicBezTo>
                  <a:cubicBezTo>
                    <a:pt x="262" y="36"/>
                    <a:pt x="260" y="35"/>
                    <a:pt x="258" y="35"/>
                  </a:cubicBezTo>
                  <a:cubicBezTo>
                    <a:pt x="258" y="35"/>
                    <a:pt x="257" y="35"/>
                    <a:pt x="257" y="35"/>
                  </a:cubicBezTo>
                  <a:cubicBezTo>
                    <a:pt x="263" y="31"/>
                    <a:pt x="268" y="24"/>
                    <a:pt x="273" y="15"/>
                  </a:cubicBezTo>
                  <a:cubicBezTo>
                    <a:pt x="273" y="15"/>
                    <a:pt x="273" y="15"/>
                    <a:pt x="274" y="15"/>
                  </a:cubicBezTo>
                  <a:cubicBezTo>
                    <a:pt x="278" y="16"/>
                    <a:pt x="280" y="17"/>
                    <a:pt x="280" y="18"/>
                  </a:cubicBezTo>
                  <a:cubicBezTo>
                    <a:pt x="280" y="18"/>
                    <a:pt x="279" y="18"/>
                    <a:pt x="279" y="19"/>
                  </a:cubicBezTo>
                  <a:cubicBezTo>
                    <a:pt x="277" y="20"/>
                    <a:pt x="277" y="20"/>
                    <a:pt x="276" y="21"/>
                  </a:cubicBezTo>
                  <a:close/>
                  <a:moveTo>
                    <a:pt x="260" y="24"/>
                  </a:moveTo>
                  <a:cubicBezTo>
                    <a:pt x="255" y="29"/>
                    <a:pt x="255" y="29"/>
                    <a:pt x="255" y="29"/>
                  </a:cubicBezTo>
                  <a:cubicBezTo>
                    <a:pt x="251" y="26"/>
                    <a:pt x="247" y="23"/>
                    <a:pt x="244" y="21"/>
                  </a:cubicBezTo>
                  <a:cubicBezTo>
                    <a:pt x="248" y="16"/>
                    <a:pt x="248" y="16"/>
                    <a:pt x="248" y="16"/>
                  </a:cubicBezTo>
                  <a:cubicBezTo>
                    <a:pt x="250" y="18"/>
                    <a:pt x="254" y="20"/>
                    <a:pt x="260" y="24"/>
                  </a:cubicBezTo>
                  <a:close/>
                  <a:moveTo>
                    <a:pt x="292" y="26"/>
                  </a:moveTo>
                  <a:cubicBezTo>
                    <a:pt x="273" y="26"/>
                    <a:pt x="273" y="26"/>
                    <a:pt x="273" y="26"/>
                  </a:cubicBezTo>
                  <a:cubicBezTo>
                    <a:pt x="277" y="31"/>
                    <a:pt x="280" y="34"/>
                    <a:pt x="283" y="34"/>
                  </a:cubicBezTo>
                  <a:cubicBezTo>
                    <a:pt x="286" y="32"/>
                    <a:pt x="289" y="29"/>
                    <a:pt x="292" y="26"/>
                  </a:cubicBezTo>
                  <a:close/>
                  <a:moveTo>
                    <a:pt x="254" y="36"/>
                  </a:moveTo>
                  <a:cubicBezTo>
                    <a:pt x="254" y="36"/>
                    <a:pt x="253" y="35"/>
                    <a:pt x="252" y="34"/>
                  </a:cubicBezTo>
                  <a:cubicBezTo>
                    <a:pt x="248" y="32"/>
                    <a:pt x="245" y="31"/>
                    <a:pt x="243" y="30"/>
                  </a:cubicBezTo>
                  <a:cubicBezTo>
                    <a:pt x="239" y="35"/>
                    <a:pt x="239" y="35"/>
                    <a:pt x="239" y="35"/>
                  </a:cubicBezTo>
                  <a:cubicBezTo>
                    <a:pt x="243" y="36"/>
                    <a:pt x="247" y="39"/>
                    <a:pt x="250" y="41"/>
                  </a:cubicBezTo>
                  <a:cubicBezTo>
                    <a:pt x="254" y="36"/>
                    <a:pt x="254" y="36"/>
                    <a:pt x="254" y="36"/>
                  </a:cubicBezTo>
                  <a:close/>
                  <a:moveTo>
                    <a:pt x="251" y="45"/>
                  </a:moveTo>
                  <a:cubicBezTo>
                    <a:pt x="248" y="54"/>
                    <a:pt x="245" y="61"/>
                    <a:pt x="241" y="65"/>
                  </a:cubicBezTo>
                  <a:cubicBezTo>
                    <a:pt x="249" y="69"/>
                    <a:pt x="249" y="69"/>
                    <a:pt x="249" y="69"/>
                  </a:cubicBezTo>
                  <a:cubicBezTo>
                    <a:pt x="249" y="66"/>
                    <a:pt x="252" y="59"/>
                    <a:pt x="256" y="49"/>
                  </a:cubicBezTo>
                  <a:cubicBezTo>
                    <a:pt x="251" y="45"/>
                    <a:pt x="251" y="45"/>
                    <a:pt x="251" y="45"/>
                  </a:cubicBezTo>
                  <a:close/>
                  <a:moveTo>
                    <a:pt x="272" y="52"/>
                  </a:moveTo>
                  <a:cubicBezTo>
                    <a:pt x="293" y="52"/>
                    <a:pt x="293" y="52"/>
                    <a:pt x="293" y="52"/>
                  </a:cubicBezTo>
                  <a:cubicBezTo>
                    <a:pt x="293" y="61"/>
                    <a:pt x="293" y="61"/>
                    <a:pt x="293" y="61"/>
                  </a:cubicBezTo>
                  <a:cubicBezTo>
                    <a:pt x="272" y="61"/>
                    <a:pt x="272" y="61"/>
                    <a:pt x="272" y="61"/>
                  </a:cubicBezTo>
                  <a:cubicBezTo>
                    <a:pt x="272" y="52"/>
                    <a:pt x="272" y="52"/>
                    <a:pt x="272" y="52"/>
                  </a:cubicBezTo>
                  <a:close/>
                  <a:moveTo>
                    <a:pt x="266" y="48"/>
                  </a:moveTo>
                  <a:cubicBezTo>
                    <a:pt x="266" y="48"/>
                    <a:pt x="266" y="50"/>
                    <a:pt x="266" y="54"/>
                  </a:cubicBezTo>
                  <a:cubicBezTo>
                    <a:pt x="266" y="63"/>
                    <a:pt x="266" y="63"/>
                    <a:pt x="266" y="63"/>
                  </a:cubicBezTo>
                  <a:cubicBezTo>
                    <a:pt x="266" y="67"/>
                    <a:pt x="266" y="69"/>
                    <a:pt x="266" y="70"/>
                  </a:cubicBezTo>
                  <a:cubicBezTo>
                    <a:pt x="272" y="70"/>
                    <a:pt x="272" y="70"/>
                    <a:pt x="272" y="70"/>
                  </a:cubicBezTo>
                  <a:cubicBezTo>
                    <a:pt x="272" y="68"/>
                    <a:pt x="272" y="67"/>
                    <a:pt x="272" y="65"/>
                  </a:cubicBezTo>
                  <a:cubicBezTo>
                    <a:pt x="293" y="65"/>
                    <a:pt x="293" y="65"/>
                    <a:pt x="293" y="65"/>
                  </a:cubicBezTo>
                  <a:cubicBezTo>
                    <a:pt x="293" y="69"/>
                    <a:pt x="293" y="70"/>
                    <a:pt x="293" y="70"/>
                  </a:cubicBezTo>
                  <a:cubicBezTo>
                    <a:pt x="300" y="70"/>
                    <a:pt x="300" y="70"/>
                    <a:pt x="300" y="70"/>
                  </a:cubicBezTo>
                  <a:cubicBezTo>
                    <a:pt x="299" y="70"/>
                    <a:pt x="299" y="67"/>
                    <a:pt x="299" y="62"/>
                  </a:cubicBezTo>
                  <a:cubicBezTo>
                    <a:pt x="299" y="55"/>
                    <a:pt x="299" y="55"/>
                    <a:pt x="299" y="55"/>
                  </a:cubicBezTo>
                  <a:cubicBezTo>
                    <a:pt x="299" y="47"/>
                    <a:pt x="299" y="47"/>
                    <a:pt x="299" y="47"/>
                  </a:cubicBezTo>
                  <a:cubicBezTo>
                    <a:pt x="292" y="48"/>
                    <a:pt x="292" y="48"/>
                    <a:pt x="292" y="48"/>
                  </a:cubicBezTo>
                  <a:cubicBezTo>
                    <a:pt x="272" y="48"/>
                    <a:pt x="272" y="48"/>
                    <a:pt x="272" y="48"/>
                  </a:cubicBezTo>
                  <a:lnTo>
                    <a:pt x="266"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30"/>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ln>
          </p:spPr>
          <p:txBody>
            <a:bodyPr vert="horz" wrap="square" lIns="80200" tIns="40100" rIns="80200" bIns="40100" numCol="1" anchor="t" anchorCtr="0" compatLnSpc="1"/>
            <a:lstStyle/>
            <a:p>
              <a:endParaRPr lang="zh-CN" altLang="en-US" sz="1580"/>
            </a:p>
          </p:txBody>
        </p:sp>
        <p:sp>
          <p:nvSpPr>
            <p:cNvPr id="11" name="Freeform 32"/>
            <p:cNvSpPr>
              <a:spLocks noEditPoints="1"/>
            </p:cNvSpPr>
            <p:nvPr/>
          </p:nvSpPr>
          <p:spPr bwMode="auto">
            <a:xfrm>
              <a:off x="3260" y="712"/>
              <a:ext cx="1282" cy="1142"/>
            </a:xfrm>
            <a:custGeom>
              <a:avLst/>
              <a:gdLst>
                <a:gd name="T0" fmla="*/ 183 w 1282"/>
                <a:gd name="T1" fmla="*/ 997 h 1142"/>
                <a:gd name="T2" fmla="*/ 654 w 1282"/>
                <a:gd name="T3" fmla="*/ 193 h 1142"/>
                <a:gd name="T4" fmla="*/ 1118 w 1282"/>
                <a:gd name="T5" fmla="*/ 997 h 1142"/>
                <a:gd name="T6" fmla="*/ 183 w 1282"/>
                <a:gd name="T7" fmla="*/ 997 h 1142"/>
                <a:gd name="T8" fmla="*/ 183 w 1282"/>
                <a:gd name="T9" fmla="*/ 997 h 1142"/>
                <a:gd name="T10" fmla="*/ 183 w 1282"/>
                <a:gd name="T11" fmla="*/ 997 h 1142"/>
                <a:gd name="T12" fmla="*/ 83 w 1282"/>
                <a:gd name="T13" fmla="*/ 1139 h 1142"/>
                <a:gd name="T14" fmla="*/ 1201 w 1282"/>
                <a:gd name="T15" fmla="*/ 1142 h 1142"/>
                <a:gd name="T16" fmla="*/ 1209 w 1282"/>
                <a:gd name="T17" fmla="*/ 1142 h 1142"/>
                <a:gd name="T18" fmla="*/ 1220 w 1282"/>
                <a:gd name="T19" fmla="*/ 1139 h 1142"/>
                <a:gd name="T20" fmla="*/ 1225 w 1282"/>
                <a:gd name="T21" fmla="*/ 1137 h 1142"/>
                <a:gd name="T22" fmla="*/ 1233 w 1282"/>
                <a:gd name="T23" fmla="*/ 1137 h 1142"/>
                <a:gd name="T24" fmla="*/ 1241 w 1282"/>
                <a:gd name="T25" fmla="*/ 1131 h 1142"/>
                <a:gd name="T26" fmla="*/ 1247 w 1282"/>
                <a:gd name="T27" fmla="*/ 1129 h 1142"/>
                <a:gd name="T28" fmla="*/ 1252 w 1282"/>
                <a:gd name="T29" fmla="*/ 1123 h 1142"/>
                <a:gd name="T30" fmla="*/ 1257 w 1282"/>
                <a:gd name="T31" fmla="*/ 1121 h 1142"/>
                <a:gd name="T32" fmla="*/ 1263 w 1282"/>
                <a:gd name="T33" fmla="*/ 1115 h 1142"/>
                <a:gd name="T34" fmla="*/ 1265 w 1282"/>
                <a:gd name="T35" fmla="*/ 1110 h 1142"/>
                <a:gd name="T36" fmla="*/ 1273 w 1282"/>
                <a:gd name="T37" fmla="*/ 1094 h 1142"/>
                <a:gd name="T38" fmla="*/ 1276 w 1282"/>
                <a:gd name="T39" fmla="*/ 1088 h 1142"/>
                <a:gd name="T40" fmla="*/ 1282 w 1282"/>
                <a:gd name="T41" fmla="*/ 1078 h 1142"/>
                <a:gd name="T42" fmla="*/ 1282 w 1282"/>
                <a:gd name="T43" fmla="*/ 1070 h 1142"/>
                <a:gd name="T44" fmla="*/ 1282 w 1282"/>
                <a:gd name="T45" fmla="*/ 1064 h 1142"/>
                <a:gd name="T46" fmla="*/ 1282 w 1282"/>
                <a:gd name="T47" fmla="*/ 1054 h 1142"/>
                <a:gd name="T48" fmla="*/ 1279 w 1282"/>
                <a:gd name="T49" fmla="*/ 1046 h 1142"/>
                <a:gd name="T50" fmla="*/ 1276 w 1282"/>
                <a:gd name="T51" fmla="*/ 1035 h 1142"/>
                <a:gd name="T52" fmla="*/ 1268 w 1282"/>
                <a:gd name="T53" fmla="*/ 1016 h 1142"/>
                <a:gd name="T54" fmla="*/ 1247 w 1282"/>
                <a:gd name="T55" fmla="*/ 979 h 1142"/>
                <a:gd name="T56" fmla="*/ 716 w 1282"/>
                <a:gd name="T57" fmla="*/ 37 h 1142"/>
                <a:gd name="T58" fmla="*/ 703 w 1282"/>
                <a:gd name="T59" fmla="*/ 21 h 1142"/>
                <a:gd name="T60" fmla="*/ 694 w 1282"/>
                <a:gd name="T61" fmla="*/ 16 h 1142"/>
                <a:gd name="T62" fmla="*/ 689 w 1282"/>
                <a:gd name="T63" fmla="*/ 11 h 1142"/>
                <a:gd name="T64" fmla="*/ 681 w 1282"/>
                <a:gd name="T65" fmla="*/ 5 h 1142"/>
                <a:gd name="T66" fmla="*/ 676 w 1282"/>
                <a:gd name="T67" fmla="*/ 3 h 1142"/>
                <a:gd name="T68" fmla="*/ 670 w 1282"/>
                <a:gd name="T69" fmla="*/ 3 h 1142"/>
                <a:gd name="T70" fmla="*/ 665 w 1282"/>
                <a:gd name="T71" fmla="*/ 0 h 1142"/>
                <a:gd name="T72" fmla="*/ 660 w 1282"/>
                <a:gd name="T73" fmla="*/ 0 h 1142"/>
                <a:gd name="T74" fmla="*/ 657 w 1282"/>
                <a:gd name="T75" fmla="*/ 0 h 1142"/>
                <a:gd name="T76" fmla="*/ 654 w 1282"/>
                <a:gd name="T77" fmla="*/ 0 h 1142"/>
                <a:gd name="T78" fmla="*/ 649 w 1282"/>
                <a:gd name="T79" fmla="*/ 0 h 1142"/>
                <a:gd name="T80" fmla="*/ 641 w 1282"/>
                <a:gd name="T81" fmla="*/ 3 h 1142"/>
                <a:gd name="T82" fmla="*/ 633 w 1282"/>
                <a:gd name="T83" fmla="*/ 5 h 1142"/>
                <a:gd name="T84" fmla="*/ 625 w 1282"/>
                <a:gd name="T85" fmla="*/ 8 h 1142"/>
                <a:gd name="T86" fmla="*/ 619 w 1282"/>
                <a:gd name="T87" fmla="*/ 13 h 1142"/>
                <a:gd name="T88" fmla="*/ 611 w 1282"/>
                <a:gd name="T89" fmla="*/ 19 h 1142"/>
                <a:gd name="T90" fmla="*/ 6 w 1282"/>
                <a:gd name="T91" fmla="*/ 1032 h 1142"/>
                <a:gd name="T92" fmla="*/ 0 w 1282"/>
                <a:gd name="T93" fmla="*/ 1062 h 1142"/>
                <a:gd name="T94" fmla="*/ 3 w 1282"/>
                <a:gd name="T95" fmla="*/ 1072 h 1142"/>
                <a:gd name="T96" fmla="*/ 3 w 1282"/>
                <a:gd name="T97" fmla="*/ 1083 h 1142"/>
                <a:gd name="T98" fmla="*/ 8 w 1282"/>
                <a:gd name="T99" fmla="*/ 1091 h 1142"/>
                <a:gd name="T100" fmla="*/ 11 w 1282"/>
                <a:gd name="T101" fmla="*/ 1096 h 1142"/>
                <a:gd name="T102" fmla="*/ 14 w 1282"/>
                <a:gd name="T103" fmla="*/ 1102 h 1142"/>
                <a:gd name="T104" fmla="*/ 16 w 1282"/>
                <a:gd name="T105" fmla="*/ 1107 h 1142"/>
                <a:gd name="T106" fmla="*/ 22 w 1282"/>
                <a:gd name="T107" fmla="*/ 1113 h 1142"/>
                <a:gd name="T108" fmla="*/ 27 w 1282"/>
                <a:gd name="T109" fmla="*/ 1118 h 1142"/>
                <a:gd name="T110" fmla="*/ 32 w 1282"/>
                <a:gd name="T111" fmla="*/ 1121 h 1142"/>
                <a:gd name="T112" fmla="*/ 38 w 1282"/>
                <a:gd name="T113" fmla="*/ 1126 h 1142"/>
                <a:gd name="T114" fmla="*/ 46 w 1282"/>
                <a:gd name="T115" fmla="*/ 1129 h 1142"/>
                <a:gd name="T116" fmla="*/ 59 w 1282"/>
                <a:gd name="T117" fmla="*/ 1134 h 1142"/>
                <a:gd name="T118" fmla="*/ 83 w 1282"/>
                <a:gd name="T119" fmla="*/ 1139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3" y="997"/>
                  </a:moveTo>
                  <a:lnTo>
                    <a:pt x="654" y="193"/>
                  </a:lnTo>
                  <a:lnTo>
                    <a:pt x="1118" y="997"/>
                  </a:lnTo>
                  <a:lnTo>
                    <a:pt x="183" y="997"/>
                  </a:lnTo>
                  <a:lnTo>
                    <a:pt x="183" y="997"/>
                  </a:lnTo>
                  <a:lnTo>
                    <a:pt x="183" y="997"/>
                  </a:lnTo>
                  <a:close/>
                  <a:moveTo>
                    <a:pt x="83" y="1139"/>
                  </a:moveTo>
                  <a:lnTo>
                    <a:pt x="1201" y="1142"/>
                  </a:lnTo>
                  <a:lnTo>
                    <a:pt x="1209" y="1142"/>
                  </a:lnTo>
                  <a:lnTo>
                    <a:pt x="1220" y="1139"/>
                  </a:lnTo>
                  <a:lnTo>
                    <a:pt x="1225" y="1137"/>
                  </a:lnTo>
                  <a:lnTo>
                    <a:pt x="1233" y="1137"/>
                  </a:lnTo>
                  <a:lnTo>
                    <a:pt x="1241" y="1131"/>
                  </a:lnTo>
                  <a:lnTo>
                    <a:pt x="1247" y="1129"/>
                  </a:lnTo>
                  <a:lnTo>
                    <a:pt x="1252" y="1123"/>
                  </a:lnTo>
                  <a:lnTo>
                    <a:pt x="1257" y="1121"/>
                  </a:lnTo>
                  <a:lnTo>
                    <a:pt x="1263" y="1115"/>
                  </a:lnTo>
                  <a:lnTo>
                    <a:pt x="1265" y="1110"/>
                  </a:lnTo>
                  <a:lnTo>
                    <a:pt x="1273" y="1094"/>
                  </a:lnTo>
                  <a:lnTo>
                    <a:pt x="1276" y="1088"/>
                  </a:lnTo>
                  <a:lnTo>
                    <a:pt x="1282" y="1078"/>
                  </a:lnTo>
                  <a:lnTo>
                    <a:pt x="1282" y="1070"/>
                  </a:lnTo>
                  <a:lnTo>
                    <a:pt x="1282" y="1064"/>
                  </a:lnTo>
                  <a:lnTo>
                    <a:pt x="1282" y="1054"/>
                  </a:lnTo>
                  <a:lnTo>
                    <a:pt x="1279" y="1046"/>
                  </a:lnTo>
                  <a:lnTo>
                    <a:pt x="1276" y="1035"/>
                  </a:lnTo>
                  <a:lnTo>
                    <a:pt x="1268" y="1016"/>
                  </a:lnTo>
                  <a:lnTo>
                    <a:pt x="1247" y="979"/>
                  </a:lnTo>
                  <a:lnTo>
                    <a:pt x="716" y="37"/>
                  </a:lnTo>
                  <a:lnTo>
                    <a:pt x="703" y="21"/>
                  </a:lnTo>
                  <a:lnTo>
                    <a:pt x="694" y="16"/>
                  </a:lnTo>
                  <a:lnTo>
                    <a:pt x="689" y="11"/>
                  </a:lnTo>
                  <a:lnTo>
                    <a:pt x="681" y="5"/>
                  </a:lnTo>
                  <a:lnTo>
                    <a:pt x="676" y="3"/>
                  </a:lnTo>
                  <a:lnTo>
                    <a:pt x="670" y="3"/>
                  </a:lnTo>
                  <a:lnTo>
                    <a:pt x="665" y="0"/>
                  </a:lnTo>
                  <a:lnTo>
                    <a:pt x="660" y="0"/>
                  </a:lnTo>
                  <a:lnTo>
                    <a:pt x="657" y="0"/>
                  </a:lnTo>
                  <a:lnTo>
                    <a:pt x="654" y="0"/>
                  </a:lnTo>
                  <a:lnTo>
                    <a:pt x="649" y="0"/>
                  </a:lnTo>
                  <a:lnTo>
                    <a:pt x="641" y="3"/>
                  </a:lnTo>
                  <a:lnTo>
                    <a:pt x="633" y="5"/>
                  </a:lnTo>
                  <a:lnTo>
                    <a:pt x="625" y="8"/>
                  </a:lnTo>
                  <a:lnTo>
                    <a:pt x="619" y="13"/>
                  </a:lnTo>
                  <a:lnTo>
                    <a:pt x="611" y="19"/>
                  </a:lnTo>
                  <a:lnTo>
                    <a:pt x="6" y="1032"/>
                  </a:lnTo>
                  <a:lnTo>
                    <a:pt x="0" y="1062"/>
                  </a:lnTo>
                  <a:lnTo>
                    <a:pt x="3" y="1072"/>
                  </a:lnTo>
                  <a:lnTo>
                    <a:pt x="3" y="1083"/>
                  </a:lnTo>
                  <a:lnTo>
                    <a:pt x="8" y="1091"/>
                  </a:lnTo>
                  <a:lnTo>
                    <a:pt x="11" y="1096"/>
                  </a:lnTo>
                  <a:lnTo>
                    <a:pt x="14" y="1102"/>
                  </a:lnTo>
                  <a:lnTo>
                    <a:pt x="16" y="1107"/>
                  </a:lnTo>
                  <a:lnTo>
                    <a:pt x="22" y="1113"/>
                  </a:lnTo>
                  <a:lnTo>
                    <a:pt x="27" y="1118"/>
                  </a:lnTo>
                  <a:lnTo>
                    <a:pt x="32" y="1121"/>
                  </a:lnTo>
                  <a:lnTo>
                    <a:pt x="38" y="1126"/>
                  </a:lnTo>
                  <a:lnTo>
                    <a:pt x="46" y="1129"/>
                  </a:lnTo>
                  <a:lnTo>
                    <a:pt x="59" y="1134"/>
                  </a:lnTo>
                  <a:lnTo>
                    <a:pt x="83" y="113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4"/>
            <p:cNvSpPr>
              <a:spLocks noEditPoints="1"/>
            </p:cNvSpPr>
            <p:nvPr/>
          </p:nvSpPr>
          <p:spPr bwMode="auto">
            <a:xfrm>
              <a:off x="3740" y="1082"/>
              <a:ext cx="485" cy="595"/>
            </a:xfrm>
            <a:custGeom>
              <a:avLst/>
              <a:gdLst>
                <a:gd name="T0" fmla="*/ 97 w 485"/>
                <a:gd name="T1" fmla="*/ 271 h 595"/>
                <a:gd name="T2" fmla="*/ 91 w 485"/>
                <a:gd name="T3" fmla="*/ 268 h 595"/>
                <a:gd name="T4" fmla="*/ 89 w 485"/>
                <a:gd name="T5" fmla="*/ 263 h 595"/>
                <a:gd name="T6" fmla="*/ 62 w 485"/>
                <a:gd name="T7" fmla="*/ 147 h 595"/>
                <a:gd name="T8" fmla="*/ 30 w 485"/>
                <a:gd name="T9" fmla="*/ 137 h 595"/>
                <a:gd name="T10" fmla="*/ 11 w 485"/>
                <a:gd name="T11" fmla="*/ 145 h 595"/>
                <a:gd name="T12" fmla="*/ 0 w 485"/>
                <a:gd name="T13" fmla="*/ 163 h 595"/>
                <a:gd name="T14" fmla="*/ 32 w 485"/>
                <a:gd name="T15" fmla="*/ 319 h 595"/>
                <a:gd name="T16" fmla="*/ 38 w 485"/>
                <a:gd name="T17" fmla="*/ 332 h 595"/>
                <a:gd name="T18" fmla="*/ 51 w 485"/>
                <a:gd name="T19" fmla="*/ 335 h 595"/>
                <a:gd name="T20" fmla="*/ 145 w 485"/>
                <a:gd name="T21" fmla="*/ 338 h 595"/>
                <a:gd name="T22" fmla="*/ 193 w 485"/>
                <a:gd name="T23" fmla="*/ 429 h 595"/>
                <a:gd name="T24" fmla="*/ 27 w 485"/>
                <a:gd name="T25" fmla="*/ 539 h 595"/>
                <a:gd name="T26" fmla="*/ 16 w 485"/>
                <a:gd name="T27" fmla="*/ 552 h 595"/>
                <a:gd name="T28" fmla="*/ 13 w 485"/>
                <a:gd name="T29" fmla="*/ 563 h 595"/>
                <a:gd name="T30" fmla="*/ 24 w 485"/>
                <a:gd name="T31" fmla="*/ 584 h 595"/>
                <a:gd name="T32" fmla="*/ 40 w 485"/>
                <a:gd name="T33" fmla="*/ 592 h 595"/>
                <a:gd name="T34" fmla="*/ 51 w 485"/>
                <a:gd name="T35" fmla="*/ 592 h 595"/>
                <a:gd name="T36" fmla="*/ 279 w 485"/>
                <a:gd name="T37" fmla="*/ 448 h 595"/>
                <a:gd name="T38" fmla="*/ 303 w 485"/>
                <a:gd name="T39" fmla="*/ 434 h 595"/>
                <a:gd name="T40" fmla="*/ 303 w 485"/>
                <a:gd name="T41" fmla="*/ 434 h 595"/>
                <a:gd name="T42" fmla="*/ 416 w 485"/>
                <a:gd name="T43" fmla="*/ 488 h 595"/>
                <a:gd name="T44" fmla="*/ 418 w 485"/>
                <a:gd name="T45" fmla="*/ 493 h 595"/>
                <a:gd name="T46" fmla="*/ 421 w 485"/>
                <a:gd name="T47" fmla="*/ 582 h 595"/>
                <a:gd name="T48" fmla="*/ 432 w 485"/>
                <a:gd name="T49" fmla="*/ 590 h 595"/>
                <a:gd name="T50" fmla="*/ 464 w 485"/>
                <a:gd name="T51" fmla="*/ 595 h 595"/>
                <a:gd name="T52" fmla="*/ 480 w 485"/>
                <a:gd name="T53" fmla="*/ 587 h 595"/>
                <a:gd name="T54" fmla="*/ 483 w 485"/>
                <a:gd name="T55" fmla="*/ 582 h 595"/>
                <a:gd name="T56" fmla="*/ 485 w 485"/>
                <a:gd name="T57" fmla="*/ 469 h 595"/>
                <a:gd name="T58" fmla="*/ 483 w 485"/>
                <a:gd name="T59" fmla="*/ 458 h 595"/>
                <a:gd name="T60" fmla="*/ 330 w 485"/>
                <a:gd name="T61" fmla="*/ 367 h 595"/>
                <a:gd name="T62" fmla="*/ 217 w 485"/>
                <a:gd name="T63" fmla="*/ 8 h 595"/>
                <a:gd name="T64" fmla="*/ 201 w 485"/>
                <a:gd name="T65" fmla="*/ 0 h 595"/>
                <a:gd name="T66" fmla="*/ 182 w 485"/>
                <a:gd name="T67" fmla="*/ 3 h 595"/>
                <a:gd name="T68" fmla="*/ 164 w 485"/>
                <a:gd name="T69" fmla="*/ 19 h 595"/>
                <a:gd name="T70" fmla="*/ 214 w 485"/>
                <a:gd name="T71" fmla="*/ 271 h 595"/>
                <a:gd name="T72" fmla="*/ 284 w 485"/>
                <a:gd name="T73" fmla="*/ 568 h 595"/>
                <a:gd name="T74" fmla="*/ 265 w 485"/>
                <a:gd name="T75" fmla="*/ 541 h 595"/>
                <a:gd name="T76" fmla="*/ 265 w 485"/>
                <a:gd name="T77" fmla="*/ 509 h 595"/>
                <a:gd name="T78" fmla="*/ 279 w 485"/>
                <a:gd name="T79" fmla="*/ 488 h 595"/>
                <a:gd name="T80" fmla="*/ 311 w 485"/>
                <a:gd name="T81" fmla="*/ 477 h 595"/>
                <a:gd name="T82" fmla="*/ 343 w 485"/>
                <a:gd name="T83" fmla="*/ 488 h 595"/>
                <a:gd name="T84" fmla="*/ 359 w 485"/>
                <a:gd name="T85" fmla="*/ 507 h 595"/>
                <a:gd name="T86" fmla="*/ 362 w 485"/>
                <a:gd name="T87" fmla="*/ 533 h 595"/>
                <a:gd name="T88" fmla="*/ 349 w 485"/>
                <a:gd name="T89" fmla="*/ 563 h 595"/>
                <a:gd name="T90" fmla="*/ 324 w 485"/>
                <a:gd name="T91" fmla="*/ 576 h 595"/>
                <a:gd name="T92" fmla="*/ 102 w 485"/>
                <a:gd name="T93" fmla="*/ 458 h 595"/>
                <a:gd name="T94" fmla="*/ 72 w 485"/>
                <a:gd name="T95" fmla="*/ 445 h 595"/>
                <a:gd name="T96" fmla="*/ 72 w 485"/>
                <a:gd name="T97" fmla="*/ 445 h 595"/>
                <a:gd name="T98" fmla="*/ 349 w 485"/>
                <a:gd name="T99" fmla="*/ 351 h 595"/>
                <a:gd name="T100" fmla="*/ 314 w 485"/>
                <a:gd name="T101" fmla="*/ 139 h 595"/>
                <a:gd name="T102" fmla="*/ 97 w 485"/>
                <a:gd name="T103" fmla="*/ 8 h 595"/>
                <a:gd name="T104" fmla="*/ 67 w 485"/>
                <a:gd name="T105" fmla="*/ 134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5" h="595">
                  <a:moveTo>
                    <a:pt x="214" y="271"/>
                  </a:moveTo>
                  <a:lnTo>
                    <a:pt x="107" y="271"/>
                  </a:lnTo>
                  <a:lnTo>
                    <a:pt x="99" y="271"/>
                  </a:lnTo>
                  <a:lnTo>
                    <a:pt x="97" y="271"/>
                  </a:lnTo>
                  <a:lnTo>
                    <a:pt x="97" y="271"/>
                  </a:lnTo>
                  <a:lnTo>
                    <a:pt x="94" y="271"/>
                  </a:lnTo>
                  <a:lnTo>
                    <a:pt x="94" y="271"/>
                  </a:lnTo>
                  <a:lnTo>
                    <a:pt x="94" y="268"/>
                  </a:lnTo>
                  <a:lnTo>
                    <a:pt x="94" y="268"/>
                  </a:lnTo>
                  <a:lnTo>
                    <a:pt x="91" y="268"/>
                  </a:lnTo>
                  <a:lnTo>
                    <a:pt x="91" y="268"/>
                  </a:lnTo>
                  <a:lnTo>
                    <a:pt x="91" y="268"/>
                  </a:lnTo>
                  <a:lnTo>
                    <a:pt x="91" y="268"/>
                  </a:lnTo>
                  <a:lnTo>
                    <a:pt x="91" y="265"/>
                  </a:lnTo>
                  <a:lnTo>
                    <a:pt x="89" y="263"/>
                  </a:lnTo>
                  <a:lnTo>
                    <a:pt x="83" y="236"/>
                  </a:lnTo>
                  <a:lnTo>
                    <a:pt x="67" y="166"/>
                  </a:lnTo>
                  <a:lnTo>
                    <a:pt x="62" y="150"/>
                  </a:lnTo>
                  <a:lnTo>
                    <a:pt x="62" y="147"/>
                  </a:lnTo>
                  <a:lnTo>
                    <a:pt x="62" y="147"/>
                  </a:lnTo>
                  <a:lnTo>
                    <a:pt x="46" y="137"/>
                  </a:lnTo>
                  <a:lnTo>
                    <a:pt x="40" y="137"/>
                  </a:lnTo>
                  <a:lnTo>
                    <a:pt x="35" y="137"/>
                  </a:lnTo>
                  <a:lnTo>
                    <a:pt x="30" y="137"/>
                  </a:lnTo>
                  <a:lnTo>
                    <a:pt x="30" y="137"/>
                  </a:lnTo>
                  <a:lnTo>
                    <a:pt x="24" y="137"/>
                  </a:lnTo>
                  <a:lnTo>
                    <a:pt x="21" y="139"/>
                  </a:lnTo>
                  <a:lnTo>
                    <a:pt x="16" y="139"/>
                  </a:lnTo>
                  <a:lnTo>
                    <a:pt x="13" y="142"/>
                  </a:lnTo>
                  <a:lnTo>
                    <a:pt x="11" y="145"/>
                  </a:lnTo>
                  <a:lnTo>
                    <a:pt x="8" y="147"/>
                  </a:lnTo>
                  <a:lnTo>
                    <a:pt x="5" y="150"/>
                  </a:lnTo>
                  <a:lnTo>
                    <a:pt x="5" y="153"/>
                  </a:lnTo>
                  <a:lnTo>
                    <a:pt x="3" y="155"/>
                  </a:lnTo>
                  <a:lnTo>
                    <a:pt x="0" y="163"/>
                  </a:lnTo>
                  <a:lnTo>
                    <a:pt x="0" y="166"/>
                  </a:lnTo>
                  <a:lnTo>
                    <a:pt x="0" y="169"/>
                  </a:lnTo>
                  <a:lnTo>
                    <a:pt x="3" y="188"/>
                  </a:lnTo>
                  <a:lnTo>
                    <a:pt x="21" y="284"/>
                  </a:lnTo>
                  <a:lnTo>
                    <a:pt x="32" y="319"/>
                  </a:lnTo>
                  <a:lnTo>
                    <a:pt x="35" y="327"/>
                  </a:lnTo>
                  <a:lnTo>
                    <a:pt x="35" y="327"/>
                  </a:lnTo>
                  <a:lnTo>
                    <a:pt x="35" y="327"/>
                  </a:lnTo>
                  <a:lnTo>
                    <a:pt x="38" y="330"/>
                  </a:lnTo>
                  <a:lnTo>
                    <a:pt x="38" y="332"/>
                  </a:lnTo>
                  <a:lnTo>
                    <a:pt x="40" y="332"/>
                  </a:lnTo>
                  <a:lnTo>
                    <a:pt x="40" y="335"/>
                  </a:lnTo>
                  <a:lnTo>
                    <a:pt x="43" y="335"/>
                  </a:lnTo>
                  <a:lnTo>
                    <a:pt x="46" y="335"/>
                  </a:lnTo>
                  <a:lnTo>
                    <a:pt x="51" y="335"/>
                  </a:lnTo>
                  <a:lnTo>
                    <a:pt x="59" y="338"/>
                  </a:lnTo>
                  <a:lnTo>
                    <a:pt x="137" y="338"/>
                  </a:lnTo>
                  <a:lnTo>
                    <a:pt x="142" y="338"/>
                  </a:lnTo>
                  <a:lnTo>
                    <a:pt x="145" y="338"/>
                  </a:lnTo>
                  <a:lnTo>
                    <a:pt x="145" y="338"/>
                  </a:lnTo>
                  <a:lnTo>
                    <a:pt x="147" y="338"/>
                  </a:lnTo>
                  <a:lnTo>
                    <a:pt x="147" y="338"/>
                  </a:lnTo>
                  <a:lnTo>
                    <a:pt x="150" y="340"/>
                  </a:lnTo>
                  <a:lnTo>
                    <a:pt x="196" y="429"/>
                  </a:lnTo>
                  <a:lnTo>
                    <a:pt x="193" y="429"/>
                  </a:lnTo>
                  <a:lnTo>
                    <a:pt x="193" y="429"/>
                  </a:lnTo>
                  <a:lnTo>
                    <a:pt x="188" y="434"/>
                  </a:lnTo>
                  <a:lnTo>
                    <a:pt x="147" y="458"/>
                  </a:lnTo>
                  <a:lnTo>
                    <a:pt x="46" y="523"/>
                  </a:lnTo>
                  <a:lnTo>
                    <a:pt x="27" y="539"/>
                  </a:lnTo>
                  <a:lnTo>
                    <a:pt x="21" y="541"/>
                  </a:lnTo>
                  <a:lnTo>
                    <a:pt x="21" y="541"/>
                  </a:lnTo>
                  <a:lnTo>
                    <a:pt x="19" y="544"/>
                  </a:lnTo>
                  <a:lnTo>
                    <a:pt x="16" y="550"/>
                  </a:lnTo>
                  <a:lnTo>
                    <a:pt x="16" y="552"/>
                  </a:lnTo>
                  <a:lnTo>
                    <a:pt x="13" y="555"/>
                  </a:lnTo>
                  <a:lnTo>
                    <a:pt x="13" y="558"/>
                  </a:lnTo>
                  <a:lnTo>
                    <a:pt x="13" y="560"/>
                  </a:lnTo>
                  <a:lnTo>
                    <a:pt x="13" y="560"/>
                  </a:lnTo>
                  <a:lnTo>
                    <a:pt x="13" y="563"/>
                  </a:lnTo>
                  <a:lnTo>
                    <a:pt x="13" y="568"/>
                  </a:lnTo>
                  <a:lnTo>
                    <a:pt x="16" y="571"/>
                  </a:lnTo>
                  <a:lnTo>
                    <a:pt x="19" y="576"/>
                  </a:lnTo>
                  <a:lnTo>
                    <a:pt x="21" y="579"/>
                  </a:lnTo>
                  <a:lnTo>
                    <a:pt x="24" y="584"/>
                  </a:lnTo>
                  <a:lnTo>
                    <a:pt x="27" y="587"/>
                  </a:lnTo>
                  <a:lnTo>
                    <a:pt x="30" y="590"/>
                  </a:lnTo>
                  <a:lnTo>
                    <a:pt x="32" y="590"/>
                  </a:lnTo>
                  <a:lnTo>
                    <a:pt x="35" y="592"/>
                  </a:lnTo>
                  <a:lnTo>
                    <a:pt x="40" y="592"/>
                  </a:lnTo>
                  <a:lnTo>
                    <a:pt x="46" y="595"/>
                  </a:lnTo>
                  <a:lnTo>
                    <a:pt x="48" y="595"/>
                  </a:lnTo>
                  <a:lnTo>
                    <a:pt x="48" y="595"/>
                  </a:lnTo>
                  <a:lnTo>
                    <a:pt x="51" y="595"/>
                  </a:lnTo>
                  <a:lnTo>
                    <a:pt x="51" y="592"/>
                  </a:lnTo>
                  <a:lnTo>
                    <a:pt x="54" y="592"/>
                  </a:lnTo>
                  <a:lnTo>
                    <a:pt x="59" y="590"/>
                  </a:lnTo>
                  <a:lnTo>
                    <a:pt x="72" y="582"/>
                  </a:lnTo>
                  <a:lnTo>
                    <a:pt x="177" y="515"/>
                  </a:lnTo>
                  <a:lnTo>
                    <a:pt x="279" y="448"/>
                  </a:lnTo>
                  <a:lnTo>
                    <a:pt x="292" y="440"/>
                  </a:lnTo>
                  <a:lnTo>
                    <a:pt x="298" y="437"/>
                  </a:lnTo>
                  <a:lnTo>
                    <a:pt x="300" y="434"/>
                  </a:lnTo>
                  <a:lnTo>
                    <a:pt x="300" y="434"/>
                  </a:lnTo>
                  <a:lnTo>
                    <a:pt x="303" y="434"/>
                  </a:lnTo>
                  <a:lnTo>
                    <a:pt x="303" y="434"/>
                  </a:lnTo>
                  <a:lnTo>
                    <a:pt x="303" y="434"/>
                  </a:lnTo>
                  <a:lnTo>
                    <a:pt x="303" y="434"/>
                  </a:lnTo>
                  <a:lnTo>
                    <a:pt x="303" y="434"/>
                  </a:lnTo>
                  <a:lnTo>
                    <a:pt x="303" y="434"/>
                  </a:lnTo>
                  <a:lnTo>
                    <a:pt x="308" y="437"/>
                  </a:lnTo>
                  <a:lnTo>
                    <a:pt x="332" y="448"/>
                  </a:lnTo>
                  <a:lnTo>
                    <a:pt x="399" y="480"/>
                  </a:lnTo>
                  <a:lnTo>
                    <a:pt x="413" y="488"/>
                  </a:lnTo>
                  <a:lnTo>
                    <a:pt x="416" y="488"/>
                  </a:lnTo>
                  <a:lnTo>
                    <a:pt x="416" y="491"/>
                  </a:lnTo>
                  <a:lnTo>
                    <a:pt x="416" y="491"/>
                  </a:lnTo>
                  <a:lnTo>
                    <a:pt x="418" y="491"/>
                  </a:lnTo>
                  <a:lnTo>
                    <a:pt x="418" y="491"/>
                  </a:lnTo>
                  <a:lnTo>
                    <a:pt x="418" y="493"/>
                  </a:lnTo>
                  <a:lnTo>
                    <a:pt x="418" y="493"/>
                  </a:lnTo>
                  <a:lnTo>
                    <a:pt x="418" y="496"/>
                  </a:lnTo>
                  <a:lnTo>
                    <a:pt x="421" y="496"/>
                  </a:lnTo>
                  <a:lnTo>
                    <a:pt x="421" y="501"/>
                  </a:lnTo>
                  <a:lnTo>
                    <a:pt x="421" y="582"/>
                  </a:lnTo>
                  <a:lnTo>
                    <a:pt x="421" y="584"/>
                  </a:lnTo>
                  <a:lnTo>
                    <a:pt x="424" y="584"/>
                  </a:lnTo>
                  <a:lnTo>
                    <a:pt x="426" y="587"/>
                  </a:lnTo>
                  <a:lnTo>
                    <a:pt x="426" y="587"/>
                  </a:lnTo>
                  <a:lnTo>
                    <a:pt x="432" y="590"/>
                  </a:lnTo>
                  <a:lnTo>
                    <a:pt x="434" y="592"/>
                  </a:lnTo>
                  <a:lnTo>
                    <a:pt x="440" y="592"/>
                  </a:lnTo>
                  <a:lnTo>
                    <a:pt x="450" y="595"/>
                  </a:lnTo>
                  <a:lnTo>
                    <a:pt x="458" y="595"/>
                  </a:lnTo>
                  <a:lnTo>
                    <a:pt x="464" y="595"/>
                  </a:lnTo>
                  <a:lnTo>
                    <a:pt x="469" y="592"/>
                  </a:lnTo>
                  <a:lnTo>
                    <a:pt x="472" y="592"/>
                  </a:lnTo>
                  <a:lnTo>
                    <a:pt x="475" y="590"/>
                  </a:lnTo>
                  <a:lnTo>
                    <a:pt x="477" y="590"/>
                  </a:lnTo>
                  <a:lnTo>
                    <a:pt x="480" y="587"/>
                  </a:lnTo>
                  <a:lnTo>
                    <a:pt x="480" y="587"/>
                  </a:lnTo>
                  <a:lnTo>
                    <a:pt x="480" y="587"/>
                  </a:lnTo>
                  <a:lnTo>
                    <a:pt x="483" y="584"/>
                  </a:lnTo>
                  <a:lnTo>
                    <a:pt x="483" y="584"/>
                  </a:lnTo>
                  <a:lnTo>
                    <a:pt x="483" y="582"/>
                  </a:lnTo>
                  <a:lnTo>
                    <a:pt x="483" y="579"/>
                  </a:lnTo>
                  <a:lnTo>
                    <a:pt x="483" y="579"/>
                  </a:lnTo>
                  <a:lnTo>
                    <a:pt x="485" y="576"/>
                  </a:lnTo>
                  <a:lnTo>
                    <a:pt x="485" y="568"/>
                  </a:lnTo>
                  <a:lnTo>
                    <a:pt x="485" y="469"/>
                  </a:lnTo>
                  <a:lnTo>
                    <a:pt x="485" y="464"/>
                  </a:lnTo>
                  <a:lnTo>
                    <a:pt x="483" y="461"/>
                  </a:lnTo>
                  <a:lnTo>
                    <a:pt x="483" y="461"/>
                  </a:lnTo>
                  <a:lnTo>
                    <a:pt x="483" y="458"/>
                  </a:lnTo>
                  <a:lnTo>
                    <a:pt x="483" y="458"/>
                  </a:lnTo>
                  <a:lnTo>
                    <a:pt x="483" y="458"/>
                  </a:lnTo>
                  <a:lnTo>
                    <a:pt x="483" y="456"/>
                  </a:lnTo>
                  <a:lnTo>
                    <a:pt x="483" y="456"/>
                  </a:lnTo>
                  <a:lnTo>
                    <a:pt x="354" y="383"/>
                  </a:lnTo>
                  <a:lnTo>
                    <a:pt x="330" y="367"/>
                  </a:lnTo>
                  <a:lnTo>
                    <a:pt x="316" y="356"/>
                  </a:lnTo>
                  <a:lnTo>
                    <a:pt x="306" y="348"/>
                  </a:lnTo>
                  <a:lnTo>
                    <a:pt x="303" y="343"/>
                  </a:lnTo>
                  <a:lnTo>
                    <a:pt x="220" y="11"/>
                  </a:lnTo>
                  <a:lnTo>
                    <a:pt x="217" y="8"/>
                  </a:lnTo>
                  <a:lnTo>
                    <a:pt x="214" y="5"/>
                  </a:lnTo>
                  <a:lnTo>
                    <a:pt x="212" y="5"/>
                  </a:lnTo>
                  <a:lnTo>
                    <a:pt x="209" y="3"/>
                  </a:lnTo>
                  <a:lnTo>
                    <a:pt x="204" y="0"/>
                  </a:lnTo>
                  <a:lnTo>
                    <a:pt x="201" y="0"/>
                  </a:lnTo>
                  <a:lnTo>
                    <a:pt x="196" y="0"/>
                  </a:lnTo>
                  <a:lnTo>
                    <a:pt x="193" y="0"/>
                  </a:lnTo>
                  <a:lnTo>
                    <a:pt x="190" y="0"/>
                  </a:lnTo>
                  <a:lnTo>
                    <a:pt x="188" y="0"/>
                  </a:lnTo>
                  <a:lnTo>
                    <a:pt x="182" y="3"/>
                  </a:lnTo>
                  <a:lnTo>
                    <a:pt x="177" y="5"/>
                  </a:lnTo>
                  <a:lnTo>
                    <a:pt x="172" y="8"/>
                  </a:lnTo>
                  <a:lnTo>
                    <a:pt x="169" y="13"/>
                  </a:lnTo>
                  <a:lnTo>
                    <a:pt x="166" y="16"/>
                  </a:lnTo>
                  <a:lnTo>
                    <a:pt x="164" y="19"/>
                  </a:lnTo>
                  <a:lnTo>
                    <a:pt x="161" y="19"/>
                  </a:lnTo>
                  <a:lnTo>
                    <a:pt x="161" y="21"/>
                  </a:lnTo>
                  <a:lnTo>
                    <a:pt x="161" y="24"/>
                  </a:lnTo>
                  <a:lnTo>
                    <a:pt x="214" y="271"/>
                  </a:lnTo>
                  <a:lnTo>
                    <a:pt x="214" y="271"/>
                  </a:lnTo>
                  <a:lnTo>
                    <a:pt x="214" y="271"/>
                  </a:lnTo>
                  <a:close/>
                  <a:moveTo>
                    <a:pt x="308" y="576"/>
                  </a:moveTo>
                  <a:lnTo>
                    <a:pt x="300" y="574"/>
                  </a:lnTo>
                  <a:lnTo>
                    <a:pt x="292" y="571"/>
                  </a:lnTo>
                  <a:lnTo>
                    <a:pt x="284" y="568"/>
                  </a:lnTo>
                  <a:lnTo>
                    <a:pt x="279" y="563"/>
                  </a:lnTo>
                  <a:lnTo>
                    <a:pt x="276" y="560"/>
                  </a:lnTo>
                  <a:lnTo>
                    <a:pt x="271" y="555"/>
                  </a:lnTo>
                  <a:lnTo>
                    <a:pt x="268" y="547"/>
                  </a:lnTo>
                  <a:lnTo>
                    <a:pt x="265" y="541"/>
                  </a:lnTo>
                  <a:lnTo>
                    <a:pt x="263" y="536"/>
                  </a:lnTo>
                  <a:lnTo>
                    <a:pt x="263" y="531"/>
                  </a:lnTo>
                  <a:lnTo>
                    <a:pt x="263" y="525"/>
                  </a:lnTo>
                  <a:lnTo>
                    <a:pt x="263" y="517"/>
                  </a:lnTo>
                  <a:lnTo>
                    <a:pt x="265" y="509"/>
                  </a:lnTo>
                  <a:lnTo>
                    <a:pt x="268" y="504"/>
                  </a:lnTo>
                  <a:lnTo>
                    <a:pt x="271" y="496"/>
                  </a:lnTo>
                  <a:lnTo>
                    <a:pt x="273" y="493"/>
                  </a:lnTo>
                  <a:lnTo>
                    <a:pt x="279" y="491"/>
                  </a:lnTo>
                  <a:lnTo>
                    <a:pt x="279" y="488"/>
                  </a:lnTo>
                  <a:lnTo>
                    <a:pt x="284" y="485"/>
                  </a:lnTo>
                  <a:lnTo>
                    <a:pt x="290" y="483"/>
                  </a:lnTo>
                  <a:lnTo>
                    <a:pt x="295" y="480"/>
                  </a:lnTo>
                  <a:lnTo>
                    <a:pt x="300" y="477"/>
                  </a:lnTo>
                  <a:lnTo>
                    <a:pt x="311" y="477"/>
                  </a:lnTo>
                  <a:lnTo>
                    <a:pt x="319" y="480"/>
                  </a:lnTo>
                  <a:lnTo>
                    <a:pt x="324" y="480"/>
                  </a:lnTo>
                  <a:lnTo>
                    <a:pt x="332" y="483"/>
                  </a:lnTo>
                  <a:lnTo>
                    <a:pt x="338" y="485"/>
                  </a:lnTo>
                  <a:lnTo>
                    <a:pt x="343" y="488"/>
                  </a:lnTo>
                  <a:lnTo>
                    <a:pt x="349" y="491"/>
                  </a:lnTo>
                  <a:lnTo>
                    <a:pt x="351" y="496"/>
                  </a:lnTo>
                  <a:lnTo>
                    <a:pt x="354" y="499"/>
                  </a:lnTo>
                  <a:lnTo>
                    <a:pt x="357" y="501"/>
                  </a:lnTo>
                  <a:lnTo>
                    <a:pt x="359" y="507"/>
                  </a:lnTo>
                  <a:lnTo>
                    <a:pt x="359" y="509"/>
                  </a:lnTo>
                  <a:lnTo>
                    <a:pt x="362" y="515"/>
                  </a:lnTo>
                  <a:lnTo>
                    <a:pt x="362" y="523"/>
                  </a:lnTo>
                  <a:lnTo>
                    <a:pt x="362" y="528"/>
                  </a:lnTo>
                  <a:lnTo>
                    <a:pt x="362" y="533"/>
                  </a:lnTo>
                  <a:lnTo>
                    <a:pt x="362" y="539"/>
                  </a:lnTo>
                  <a:lnTo>
                    <a:pt x="359" y="547"/>
                  </a:lnTo>
                  <a:lnTo>
                    <a:pt x="357" y="552"/>
                  </a:lnTo>
                  <a:lnTo>
                    <a:pt x="354" y="558"/>
                  </a:lnTo>
                  <a:lnTo>
                    <a:pt x="349" y="563"/>
                  </a:lnTo>
                  <a:lnTo>
                    <a:pt x="346" y="566"/>
                  </a:lnTo>
                  <a:lnTo>
                    <a:pt x="343" y="568"/>
                  </a:lnTo>
                  <a:lnTo>
                    <a:pt x="338" y="571"/>
                  </a:lnTo>
                  <a:lnTo>
                    <a:pt x="332" y="574"/>
                  </a:lnTo>
                  <a:lnTo>
                    <a:pt x="324" y="576"/>
                  </a:lnTo>
                  <a:lnTo>
                    <a:pt x="316" y="576"/>
                  </a:lnTo>
                  <a:lnTo>
                    <a:pt x="308" y="576"/>
                  </a:lnTo>
                  <a:lnTo>
                    <a:pt x="308" y="576"/>
                  </a:lnTo>
                  <a:close/>
                  <a:moveTo>
                    <a:pt x="118" y="458"/>
                  </a:moveTo>
                  <a:lnTo>
                    <a:pt x="102" y="458"/>
                  </a:lnTo>
                  <a:lnTo>
                    <a:pt x="102" y="386"/>
                  </a:lnTo>
                  <a:lnTo>
                    <a:pt x="118" y="386"/>
                  </a:lnTo>
                  <a:lnTo>
                    <a:pt x="118" y="458"/>
                  </a:lnTo>
                  <a:lnTo>
                    <a:pt x="118" y="458"/>
                  </a:lnTo>
                  <a:close/>
                  <a:moveTo>
                    <a:pt x="72" y="445"/>
                  </a:moveTo>
                  <a:lnTo>
                    <a:pt x="56" y="445"/>
                  </a:lnTo>
                  <a:lnTo>
                    <a:pt x="56" y="356"/>
                  </a:lnTo>
                  <a:lnTo>
                    <a:pt x="72" y="356"/>
                  </a:lnTo>
                  <a:lnTo>
                    <a:pt x="72" y="445"/>
                  </a:lnTo>
                  <a:lnTo>
                    <a:pt x="72" y="445"/>
                  </a:lnTo>
                  <a:close/>
                  <a:moveTo>
                    <a:pt x="349" y="351"/>
                  </a:moveTo>
                  <a:lnTo>
                    <a:pt x="335" y="351"/>
                  </a:lnTo>
                  <a:lnTo>
                    <a:pt x="335" y="201"/>
                  </a:lnTo>
                  <a:lnTo>
                    <a:pt x="349" y="201"/>
                  </a:lnTo>
                  <a:lnTo>
                    <a:pt x="349" y="351"/>
                  </a:lnTo>
                  <a:lnTo>
                    <a:pt x="349" y="351"/>
                  </a:lnTo>
                  <a:close/>
                  <a:moveTo>
                    <a:pt x="314" y="268"/>
                  </a:moveTo>
                  <a:lnTo>
                    <a:pt x="300" y="268"/>
                  </a:lnTo>
                  <a:lnTo>
                    <a:pt x="300" y="139"/>
                  </a:lnTo>
                  <a:lnTo>
                    <a:pt x="314" y="139"/>
                  </a:lnTo>
                  <a:lnTo>
                    <a:pt x="314" y="268"/>
                  </a:lnTo>
                  <a:lnTo>
                    <a:pt x="314" y="268"/>
                  </a:lnTo>
                  <a:close/>
                  <a:moveTo>
                    <a:pt x="113" y="166"/>
                  </a:moveTo>
                  <a:lnTo>
                    <a:pt x="97" y="166"/>
                  </a:lnTo>
                  <a:lnTo>
                    <a:pt x="97" y="8"/>
                  </a:lnTo>
                  <a:lnTo>
                    <a:pt x="113" y="8"/>
                  </a:lnTo>
                  <a:lnTo>
                    <a:pt x="113" y="166"/>
                  </a:lnTo>
                  <a:lnTo>
                    <a:pt x="113" y="166"/>
                  </a:lnTo>
                  <a:close/>
                  <a:moveTo>
                    <a:pt x="80" y="134"/>
                  </a:moveTo>
                  <a:lnTo>
                    <a:pt x="67" y="134"/>
                  </a:lnTo>
                  <a:lnTo>
                    <a:pt x="67" y="54"/>
                  </a:lnTo>
                  <a:lnTo>
                    <a:pt x="80" y="54"/>
                  </a:lnTo>
                  <a:lnTo>
                    <a:pt x="80" y="134"/>
                  </a:lnTo>
                  <a:close/>
                </a:path>
              </a:pathLst>
            </a:custGeom>
            <a:solidFill>
              <a:srgbClr val="000000"/>
            </a:solidFill>
            <a:ln w="15875" cap="flat">
              <a:solidFill>
                <a:srgbClr val="000000"/>
              </a:solidFill>
              <a:prstDash val="solid"/>
              <a:miter lim="800000"/>
            </a:ln>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库房风险点告知卡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11370"/>
        </p:xfrm>
        <a:graphic>
          <a:graphicData uri="http://schemas.openxmlformats.org/drawingml/2006/table">
            <a:tbl>
              <a:tblPr firstRow="1" bandRow="1">
                <a:tableStyleId>{5C22544A-7EE6-4342-B048-85BDC9FD1C3A}</a:tableStyleId>
              </a:tblPr>
              <a:tblGrid>
                <a:gridCol w="1459230"/>
                <a:gridCol w="1480185"/>
                <a:gridCol w="1770380"/>
                <a:gridCol w="5168265"/>
              </a:tblGrid>
              <a:tr h="49022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仓库</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由于人员误操作、外力因素等，导致易燃物质遇明火或静电火花会发生火灾、爆炸等事故。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343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846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79641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进库人员进行登记，交出火种；</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禁止违章吸烟和动火作业；</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禁止运输用机动车辆进入库房；禁止在库房内停放或修理机动车辆；</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货物堆放应按照规定存放；</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5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火灾、爆炸、机械伤害等</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36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719745"/>
            <a:ext cx="706943" cy="934896"/>
          </a:xfrm>
          <a:prstGeom prst="rect">
            <a:avLst/>
          </a:prstGeom>
        </p:spPr>
      </p:pic>
      <p:grpSp>
        <p:nvGrpSpPr>
          <p:cNvPr id="8" name="组合 7"/>
          <p:cNvGrpSpPr/>
          <p:nvPr/>
        </p:nvGrpSpPr>
        <p:grpSpPr>
          <a:xfrm>
            <a:off x="1917698" y="3722882"/>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污水处理池风险点告知卡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41850"/>
        </p:xfrm>
        <a:graphic>
          <a:graphicData uri="http://schemas.openxmlformats.org/drawingml/2006/table">
            <a:tbl>
              <a:tblPr firstRow="1" bandRow="1">
                <a:tableStyleId>{5C22544A-7EE6-4342-B048-85BDC9FD1C3A}</a:tableStyleId>
              </a:tblPr>
              <a:tblGrid>
                <a:gridCol w="1459230"/>
                <a:gridCol w="1480185"/>
                <a:gridCol w="1770380"/>
                <a:gridCol w="5168265"/>
              </a:tblGrid>
              <a:tr h="37846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污水处理池</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由于人员误操作、设备缺陷、外力因素等，易发生淹溺、中毒窒息等事故。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4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909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二</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2692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各功能池设置不锈钢护栏</a:t>
                      </a:r>
                      <a:r>
                        <a:rPr lang="en-US" altLang="zh-CN" sz="1230" b="1" kern="1200" dirty="0">
                          <a:solidFill>
                            <a:schemeClr val="tx1"/>
                          </a:solidFill>
                          <a:latin typeface="微软雅黑" panose="020B0503020204020204" charset="-122"/>
                          <a:ea typeface="微软雅黑" panose="020B0503020204020204" charset="-122"/>
                          <a:cs typeface="+mn-cs"/>
                        </a:rPr>
                        <a:t>1.2m</a:t>
                      </a:r>
                      <a:r>
                        <a:rPr lang="zh-CN" altLang="zh-CN" sz="1230" b="1" kern="1200" dirty="0">
                          <a:solidFill>
                            <a:schemeClr val="tx1"/>
                          </a:solidFill>
                          <a:latin typeface="微软雅黑" panose="020B0503020204020204" charset="-122"/>
                          <a:ea typeface="微软雅黑" panose="020B0503020204020204" charset="-122"/>
                          <a:cs typeface="+mn-cs"/>
                        </a:rPr>
                        <a:t>；</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配置救生圈，应急物资柜配置救生衣 、救生杆、救生绳；</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设置“当心溺水”警示标示、两人巡视作业；</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定期巡检验证护栏的安全性；</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行走路径远离护栏；</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各功能池观察口设置不锈钢护栏；</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培训教育硫化氢的危害及特性；</a:t>
                      </a:r>
                      <a:endParaRPr lang="en-US"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采用超声波液位传感器自动上传液位，减少员工观察液位次数。</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5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淹溺、高处坠落、中毒窒息等</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36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616365" y="3569810"/>
            <a:ext cx="656398" cy="940730"/>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140" y="3563415"/>
            <a:ext cx="706943" cy="934896"/>
          </a:xfrm>
          <a:prstGeom prst="rect">
            <a:avLst/>
          </a:prstGeom>
        </p:spPr>
      </p:pic>
      <p:grpSp>
        <p:nvGrpSpPr>
          <p:cNvPr id="11" name="组合 10"/>
          <p:cNvGrpSpPr/>
          <p:nvPr/>
        </p:nvGrpSpPr>
        <p:grpSpPr>
          <a:xfrm>
            <a:off x="2355155" y="3587442"/>
            <a:ext cx="836714" cy="910869"/>
            <a:chOff x="7545390" y="1668463"/>
            <a:chExt cx="2149476" cy="2339976"/>
          </a:xfrm>
        </p:grpSpPr>
        <p:sp>
          <p:nvSpPr>
            <p:cNvPr id="12"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4"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5"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6"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污水处理间风险点告知</a:t>
            </a:r>
            <a:r>
              <a:rPr lang="zh-CN" altLang="en-US" sz="3160" b="1" spc="600" dirty="0">
                <a:solidFill>
                  <a:srgbClr val="C00000"/>
                </a:solidFill>
                <a:latin typeface="微软雅黑" panose="020B0503020204020204" charset="-122"/>
                <a:ea typeface="微软雅黑" panose="020B0503020204020204" charset="-122"/>
              </a:rPr>
              <a:t>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41850"/>
        </p:xfrm>
        <a:graphic>
          <a:graphicData uri="http://schemas.openxmlformats.org/drawingml/2006/table">
            <a:tbl>
              <a:tblPr firstRow="1" bandRow="1">
                <a:tableStyleId>{5C22544A-7EE6-4342-B048-85BDC9FD1C3A}</a:tableStyleId>
              </a:tblPr>
              <a:tblGrid>
                <a:gridCol w="1459230"/>
                <a:gridCol w="1480185"/>
                <a:gridCol w="1770380"/>
                <a:gridCol w="5168265"/>
              </a:tblGrid>
              <a:tr h="37846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污水处理间</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由于人员误操作、设备缺陷、外力因素等导致人员硫化氢中毒，易发生中毒窒息等事故。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4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909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2692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必须严格执行危险作业审批手续，办理有限空间作业票；</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作业前，应先通风，现场作业人员应佩戴好防毒面具，安全带；</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进入自然通风换气效果不良的有限空间，应采用机械通风。</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作业超过</a:t>
                      </a:r>
                      <a:r>
                        <a:rPr lang="en-US" altLang="zh-CN" sz="1230" b="1" kern="1200" dirty="0">
                          <a:solidFill>
                            <a:schemeClr val="tx1"/>
                          </a:solidFill>
                          <a:latin typeface="微软雅黑" panose="020B0503020204020204" charset="-122"/>
                          <a:ea typeface="微软雅黑" panose="020B0503020204020204" charset="-122"/>
                          <a:cs typeface="+mn-cs"/>
                        </a:rPr>
                        <a:t>30min</a:t>
                      </a:r>
                      <a:r>
                        <a:rPr lang="zh-CN" altLang="zh-CN" sz="1230" b="1" kern="1200" dirty="0">
                          <a:solidFill>
                            <a:schemeClr val="tx1"/>
                          </a:solidFill>
                          <a:latin typeface="微软雅黑" panose="020B0503020204020204" charset="-122"/>
                          <a:ea typeface="微软雅黑" panose="020B0503020204020204" charset="-122"/>
                          <a:cs typeface="+mn-cs"/>
                        </a:rPr>
                        <a:t>时，必须重新进行池内气体检测。</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5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火灾、爆炸、中毒窒息、机械伤害、触电等</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36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7" name="组合 6"/>
          <p:cNvGrpSpPr/>
          <p:nvPr/>
        </p:nvGrpSpPr>
        <p:grpSpPr>
          <a:xfrm>
            <a:off x="616365" y="3569810"/>
            <a:ext cx="656398" cy="940730"/>
            <a:chOff x="7460120" y="5755406"/>
            <a:chExt cx="486444" cy="697157"/>
          </a:xfrm>
        </p:grpSpPr>
        <p:pic>
          <p:nvPicPr>
            <p:cNvPr id="8" name="图片 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9"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140" y="3563415"/>
            <a:ext cx="706943" cy="934896"/>
          </a:xfrm>
          <a:prstGeom prst="rect">
            <a:avLst/>
          </a:prstGeom>
        </p:spPr>
      </p:pic>
      <p:grpSp>
        <p:nvGrpSpPr>
          <p:cNvPr id="11" name="组合 10"/>
          <p:cNvGrpSpPr/>
          <p:nvPr/>
        </p:nvGrpSpPr>
        <p:grpSpPr>
          <a:xfrm>
            <a:off x="2355155" y="3587442"/>
            <a:ext cx="836714" cy="910869"/>
            <a:chOff x="7545390" y="1668463"/>
            <a:chExt cx="2149476" cy="2339976"/>
          </a:xfrm>
        </p:grpSpPr>
        <p:sp>
          <p:nvSpPr>
            <p:cNvPr id="12"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4"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5"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6"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餐厅风险点告知卡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41850"/>
        </p:xfrm>
        <a:graphic>
          <a:graphicData uri="http://schemas.openxmlformats.org/drawingml/2006/table">
            <a:tbl>
              <a:tblPr firstRow="1" bandRow="1">
                <a:tableStyleId>{5C22544A-7EE6-4342-B048-85BDC9FD1C3A}</a:tableStyleId>
              </a:tblPr>
              <a:tblGrid>
                <a:gridCol w="1459230"/>
                <a:gridCol w="1480185"/>
                <a:gridCol w="1770380"/>
                <a:gridCol w="5168265"/>
              </a:tblGrid>
              <a:tr h="37846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餐厅</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由于人员误操作、设备缺陷、外力因素等导致液化气泄漏，遇明火或静电火花发生火灾、爆炸等事故。</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4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909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2692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设专人负责管理，其他人不得随意乱动；</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燃气存放处，除负责管理人员外，其他人禁止入内；</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在使用燃气、关闭燃气阀时，必须严格按照先总阀，后分阀的操作规程进行；</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工作场所，应定时开启排风设施，确保室内空气流通。</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5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火灾、爆炸等</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36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627849"/>
            <a:ext cx="706943" cy="934896"/>
          </a:xfrm>
          <a:prstGeom prst="rect">
            <a:avLst/>
          </a:prstGeom>
        </p:spPr>
      </p:pic>
      <p:grpSp>
        <p:nvGrpSpPr>
          <p:cNvPr id="8" name="组合 7"/>
          <p:cNvGrpSpPr/>
          <p:nvPr/>
        </p:nvGrpSpPr>
        <p:grpSpPr>
          <a:xfrm>
            <a:off x="1917698" y="3630986"/>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氩弧焊机风险点告知卡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41850"/>
        </p:xfrm>
        <a:graphic>
          <a:graphicData uri="http://schemas.openxmlformats.org/drawingml/2006/table">
            <a:tbl>
              <a:tblPr firstRow="1" bandRow="1">
                <a:tableStyleId>{5C22544A-7EE6-4342-B048-85BDC9FD1C3A}</a:tableStyleId>
              </a:tblPr>
              <a:tblGrid>
                <a:gridCol w="1459230"/>
                <a:gridCol w="1480185"/>
                <a:gridCol w="1770380"/>
                <a:gridCol w="5168265"/>
              </a:tblGrid>
              <a:tr h="37846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氩弧焊机</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一次线绝缘破损，二次线接头过多或搭接在可燃气体官道上，导致人员触电和可燃气体爆炸。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4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909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2692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一次线绝缘无破损，二次回路宜直接与被焊工件直接连接或压接。</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焊机在有接地装置的焊件上进行操作，应避免焊机和工件的双重接地。</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禁止搭接或利用厂房金属结构、管道、轨道、设备可移动部位，以及</a:t>
                      </a:r>
                      <a:r>
                        <a:rPr lang="en-US" altLang="zh-CN" sz="1230" b="1" kern="1200" dirty="0">
                          <a:solidFill>
                            <a:schemeClr val="tx1"/>
                          </a:solidFill>
                          <a:latin typeface="微软雅黑" panose="020B0503020204020204" charset="-122"/>
                          <a:ea typeface="微软雅黑" panose="020B0503020204020204" charset="-122"/>
                          <a:cs typeface="+mn-cs"/>
                        </a:rPr>
                        <a:t>PE</a:t>
                      </a:r>
                      <a:r>
                        <a:rPr lang="zh-CN" altLang="zh-CN" sz="1230" b="1" kern="1200" dirty="0">
                          <a:solidFill>
                            <a:schemeClr val="tx1"/>
                          </a:solidFill>
                          <a:latin typeface="微软雅黑" panose="020B0503020204020204" charset="-122"/>
                          <a:ea typeface="微软雅黑" panose="020B0503020204020204" charset="-122"/>
                          <a:cs typeface="+mn-cs"/>
                        </a:rPr>
                        <a:t>线作为焊接二次回路。</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制定并执行操作规程。</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5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触电、其他爆炸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36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627849"/>
            <a:ext cx="706943" cy="934896"/>
          </a:xfrm>
          <a:prstGeom prst="rect">
            <a:avLst/>
          </a:prstGeom>
        </p:spPr>
      </p:pic>
      <p:grpSp>
        <p:nvGrpSpPr>
          <p:cNvPr id="8" name="组合 7"/>
          <p:cNvGrpSpPr/>
          <p:nvPr/>
        </p:nvGrpSpPr>
        <p:grpSpPr>
          <a:xfrm>
            <a:off x="1917698" y="3630986"/>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燃气调压站区域风险点告知卡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41850"/>
        </p:xfrm>
        <a:graphic>
          <a:graphicData uri="http://schemas.openxmlformats.org/drawingml/2006/table">
            <a:tbl>
              <a:tblPr firstRow="1" bandRow="1">
                <a:tableStyleId>{5C22544A-7EE6-4342-B048-85BDC9FD1C3A}</a:tableStyleId>
              </a:tblPr>
              <a:tblGrid>
                <a:gridCol w="1459230"/>
                <a:gridCol w="1480185"/>
                <a:gridCol w="1770380"/>
                <a:gridCol w="5168265"/>
              </a:tblGrid>
              <a:tr h="37846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燃气调压站</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燃气泄漏后遇电气和静电火花，导致火灾、爆炸。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4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909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2692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站房耐火等级达到一二级要求。</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站房内电气设施应按防爆要求配置和安装；并应设可燃气体浓度检测和报警装置。</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调压站应在防雷保护范围内。</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管道及接口不得泄露，法兰处应接跨接线。</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5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触电、其他爆炸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36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627849"/>
            <a:ext cx="706943" cy="934896"/>
          </a:xfrm>
          <a:prstGeom prst="rect">
            <a:avLst/>
          </a:prstGeom>
        </p:spPr>
      </p:pic>
      <p:grpSp>
        <p:nvGrpSpPr>
          <p:cNvPr id="8" name="组合 7"/>
          <p:cNvGrpSpPr/>
          <p:nvPr/>
        </p:nvGrpSpPr>
        <p:grpSpPr>
          <a:xfrm>
            <a:off x="1917698" y="3630986"/>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剩余电流保护装置风险点告知卡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79315"/>
        </p:xfrm>
        <a:graphic>
          <a:graphicData uri="http://schemas.openxmlformats.org/drawingml/2006/table">
            <a:tbl>
              <a:tblPr firstRow="1" bandRow="1">
                <a:tableStyleId>{5C22544A-7EE6-4342-B048-85BDC9FD1C3A}</a:tableStyleId>
              </a:tblPr>
              <a:tblGrid>
                <a:gridCol w="1459230"/>
                <a:gridCol w="1480185"/>
                <a:gridCol w="1770380"/>
                <a:gridCol w="5168265"/>
              </a:tblGrid>
              <a:tr h="5613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剩余电流保护装置</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发生触电、火灾事故时失去保护作用，导致事故危害扩大。</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052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8417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84848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设备和场所必须安装剩余电流保护装置。</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剩余电流保护装置投入运行后，必须定期试验。</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0419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火灾、触电</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3060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627849"/>
            <a:ext cx="706943" cy="934896"/>
          </a:xfrm>
          <a:prstGeom prst="rect">
            <a:avLst/>
          </a:prstGeom>
        </p:spPr>
      </p:pic>
      <p:grpSp>
        <p:nvGrpSpPr>
          <p:cNvPr id="14" name="Group 70"/>
          <p:cNvGrpSpPr>
            <a:grpSpLocks noChangeAspect="1"/>
          </p:cNvGrpSpPr>
          <p:nvPr/>
        </p:nvGrpSpPr>
        <p:grpSpPr bwMode="auto">
          <a:xfrm>
            <a:off x="2044014" y="3592525"/>
            <a:ext cx="887422" cy="964049"/>
            <a:chOff x="2378" y="2565"/>
            <a:chExt cx="1355" cy="1472"/>
          </a:xfrm>
        </p:grpSpPr>
        <p:sp>
          <p:nvSpPr>
            <p:cNvPr id="15"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16"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7"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8"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电网接地系统风险点告知卡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41850"/>
        </p:xfrm>
        <a:graphic>
          <a:graphicData uri="http://schemas.openxmlformats.org/drawingml/2006/table">
            <a:tbl>
              <a:tblPr firstRow="1" bandRow="1">
                <a:tableStyleId>{5C22544A-7EE6-4342-B048-85BDC9FD1C3A}</a:tableStyleId>
              </a:tblPr>
              <a:tblGrid>
                <a:gridCol w="1459230"/>
                <a:gridCol w="1480185"/>
                <a:gridCol w="1770380"/>
                <a:gridCol w="5168265"/>
              </a:tblGrid>
              <a:tr h="37846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电网接地系统</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接地系统制式不对，无接地保护或连接方法不对，造成人员触电。</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4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909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2692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同一电源供电的低压配系统，不应同时采用</a:t>
                      </a:r>
                      <a:r>
                        <a:rPr lang="en-US" altLang="zh-CN" sz="1230" b="1" kern="1200" dirty="0">
                          <a:solidFill>
                            <a:schemeClr val="tx1"/>
                          </a:solidFill>
                          <a:latin typeface="微软雅黑" panose="020B0503020204020204" charset="-122"/>
                          <a:ea typeface="微软雅黑" panose="020B0503020204020204" charset="-122"/>
                          <a:cs typeface="+mn-cs"/>
                        </a:rPr>
                        <a:t>TN</a:t>
                      </a:r>
                      <a:r>
                        <a:rPr lang="zh-CN" altLang="zh-CN" sz="1230" b="1" kern="1200" dirty="0">
                          <a:solidFill>
                            <a:schemeClr val="tx1"/>
                          </a:solidFill>
                          <a:latin typeface="微软雅黑" panose="020B0503020204020204" charset="-122"/>
                          <a:ea typeface="微软雅黑" panose="020B0503020204020204" charset="-122"/>
                          <a:cs typeface="+mn-cs"/>
                        </a:rPr>
                        <a:t>系统、</a:t>
                      </a:r>
                      <a:r>
                        <a:rPr lang="en-US" altLang="zh-CN" sz="1230" b="1" kern="1200" dirty="0">
                          <a:solidFill>
                            <a:schemeClr val="tx1"/>
                          </a:solidFill>
                          <a:latin typeface="微软雅黑" panose="020B0503020204020204" charset="-122"/>
                          <a:ea typeface="微软雅黑" panose="020B0503020204020204" charset="-122"/>
                          <a:cs typeface="+mn-cs"/>
                        </a:rPr>
                        <a:t>TT</a:t>
                      </a:r>
                      <a:r>
                        <a:rPr lang="zh-CN" altLang="zh-CN" sz="1230" b="1" kern="1200" dirty="0">
                          <a:solidFill>
                            <a:schemeClr val="tx1"/>
                          </a:solidFill>
                          <a:latin typeface="微软雅黑" panose="020B0503020204020204" charset="-122"/>
                          <a:ea typeface="微软雅黑" panose="020B0503020204020204" charset="-122"/>
                          <a:cs typeface="+mn-cs"/>
                        </a:rPr>
                        <a:t>系统或</a:t>
                      </a:r>
                      <a:r>
                        <a:rPr lang="en-US" altLang="zh-CN" sz="1230" b="1" kern="1200" dirty="0">
                          <a:solidFill>
                            <a:schemeClr val="tx1"/>
                          </a:solidFill>
                          <a:latin typeface="微软雅黑" panose="020B0503020204020204" charset="-122"/>
                          <a:ea typeface="微软雅黑" panose="020B0503020204020204" charset="-122"/>
                          <a:cs typeface="+mn-cs"/>
                        </a:rPr>
                        <a:t>IT</a:t>
                      </a:r>
                      <a:r>
                        <a:rPr lang="zh-CN" altLang="zh-CN" sz="1230" b="1" kern="1200" dirty="0">
                          <a:solidFill>
                            <a:schemeClr val="tx1"/>
                          </a:solidFill>
                          <a:latin typeface="微软雅黑" panose="020B0503020204020204" charset="-122"/>
                          <a:ea typeface="微软雅黑" panose="020B0503020204020204" charset="-122"/>
                          <a:cs typeface="+mn-cs"/>
                        </a:rPr>
                        <a:t>系统。</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en-US" altLang="zh-CN" sz="1230" b="1" kern="1200" dirty="0">
                          <a:solidFill>
                            <a:schemeClr val="tx1"/>
                          </a:solidFill>
                          <a:latin typeface="微软雅黑" panose="020B0503020204020204" charset="-122"/>
                          <a:ea typeface="微软雅黑" panose="020B0503020204020204" charset="-122"/>
                          <a:cs typeface="+mn-cs"/>
                        </a:rPr>
                        <a:t>TN</a:t>
                      </a:r>
                      <a:r>
                        <a:rPr lang="zh-CN" altLang="zh-CN" sz="1230" b="1" kern="1200" dirty="0">
                          <a:solidFill>
                            <a:schemeClr val="tx1"/>
                          </a:solidFill>
                          <a:latin typeface="微软雅黑" panose="020B0503020204020204" charset="-122"/>
                          <a:ea typeface="微软雅黑" panose="020B0503020204020204" charset="-122"/>
                          <a:cs typeface="+mn-cs"/>
                        </a:rPr>
                        <a:t>系统所有电气装备的外露可导电部分，均应通过保护导体与电源系统的接地点连接。</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5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火灾、触电</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36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pic>
        <p:nvPicPr>
          <p:cNvPr id="7" name="图片 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86637" y="3627849"/>
            <a:ext cx="706943" cy="934896"/>
          </a:xfrm>
          <a:prstGeom prst="rect">
            <a:avLst/>
          </a:prstGeom>
        </p:spPr>
      </p:pic>
      <p:grpSp>
        <p:nvGrpSpPr>
          <p:cNvPr id="8" name="组合 7"/>
          <p:cNvGrpSpPr/>
          <p:nvPr/>
        </p:nvGrpSpPr>
        <p:grpSpPr>
          <a:xfrm>
            <a:off x="1917698" y="3630986"/>
            <a:ext cx="855903" cy="931759"/>
            <a:chOff x="7545390" y="1668463"/>
            <a:chExt cx="2149476" cy="2339976"/>
          </a:xfrm>
        </p:grpSpPr>
        <p:sp>
          <p:nvSpPr>
            <p:cNvPr id="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1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冲天炉炉体区域风险点告知卡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10100"/>
        </p:xfrm>
        <a:graphic>
          <a:graphicData uri="http://schemas.openxmlformats.org/drawingml/2006/table">
            <a:tbl>
              <a:tblPr firstRow="1" bandRow="1">
                <a:tableStyleId>{5C22544A-7EE6-4342-B048-85BDC9FD1C3A}</a:tableStyleId>
              </a:tblPr>
              <a:tblGrid>
                <a:gridCol w="1459230"/>
                <a:gridCol w="1480185"/>
                <a:gridCol w="1770380"/>
                <a:gridCol w="5168265"/>
              </a:tblGrid>
              <a:tr h="39179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冲天炉炉体</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炉体腐蚀严重，连接部位不牢固及泄爆口损坏，导致铁水泄漏和炉体爆炸。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750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9243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1903095">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经常定期检查炉底门两套机械闭锁装置是否正常，闭锁是否牢固，炉底板是否有裂纹等。</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泄爆口应确保释放压力的速度能保证炉体结构不受损，设置部位不会对操作者造成伤害。</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51371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火灾、触电</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5156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616365" y="3569810"/>
            <a:ext cx="656398" cy="940730"/>
            <a:chOff x="7460120" y="5755406"/>
            <a:chExt cx="486444" cy="697157"/>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140" y="3563415"/>
            <a:ext cx="706943" cy="934896"/>
          </a:xfrm>
          <a:prstGeom prst="rect">
            <a:avLst/>
          </a:prstGeom>
        </p:spPr>
      </p:pic>
      <p:grpSp>
        <p:nvGrpSpPr>
          <p:cNvPr id="18" name="组合 17"/>
          <p:cNvGrpSpPr/>
          <p:nvPr/>
        </p:nvGrpSpPr>
        <p:grpSpPr>
          <a:xfrm>
            <a:off x="2355155" y="3587442"/>
            <a:ext cx="836714" cy="910869"/>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36564" y="1865525"/>
          <a:ext cx="9810115" cy="4632325"/>
        </p:xfrm>
        <a:graphic>
          <a:graphicData uri="http://schemas.openxmlformats.org/drawingml/2006/table">
            <a:tbl>
              <a:tblPr firstRow="1" bandRow="1">
                <a:tableStyleId>{5C22544A-7EE6-4342-B048-85BDC9FD1C3A}</a:tableStyleId>
              </a:tblPr>
              <a:tblGrid>
                <a:gridCol w="1362075"/>
                <a:gridCol w="958850"/>
                <a:gridCol w="1320800"/>
                <a:gridCol w="6168390"/>
              </a:tblGrid>
              <a:tr h="445770">
                <a:tc rowSpan="2"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2052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0220">
                <a:tc rowSpan="2"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65468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1345">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9785">
                <a:tc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2990810" y="1086702"/>
            <a:ext cx="4711779" cy="577215"/>
          </a:xfrm>
          <a:prstGeom prst="rect">
            <a:avLst/>
          </a:prstGeom>
          <a:noFill/>
        </p:spPr>
        <p:txBody>
          <a:bodyPr wrap="square" rtlCol="0">
            <a:spAutoFit/>
          </a:bodyPr>
          <a:lstStyle/>
          <a:p>
            <a:pPr algn="ctr"/>
            <a:r>
              <a:rPr lang="zh-CN" altLang="en-US" sz="3160" b="1" spc="600" dirty="0">
                <a:solidFill>
                  <a:srgbClr val="C00000"/>
                </a:solidFill>
                <a:latin typeface="微软雅黑" panose="020B0503020204020204" charset="-122"/>
                <a:ea typeface="微软雅黑" panose="020B0503020204020204" charset="-122"/>
              </a:rPr>
              <a:t>危险源风险告知卡</a:t>
            </a:r>
            <a:endParaRPr lang="zh-CN" altLang="en-US" sz="3160" b="1" spc="600" dirty="0">
              <a:solidFill>
                <a:srgbClr val="C00000"/>
              </a:solidFill>
              <a:latin typeface="微软雅黑" panose="020B0503020204020204" charset="-122"/>
              <a:ea typeface="微软雅黑" panose="020B0503020204020204" charset="-122"/>
            </a:endParaRPr>
          </a:p>
        </p:txBody>
      </p:sp>
      <p:sp>
        <p:nvSpPr>
          <p:cNvPr id="9" name="文本框 8"/>
          <p:cNvSpPr txBox="1"/>
          <p:nvPr/>
        </p:nvSpPr>
        <p:spPr>
          <a:xfrm>
            <a:off x="601504" y="1965775"/>
            <a:ext cx="1681983" cy="334010"/>
          </a:xfrm>
          <a:prstGeom prst="rect">
            <a:avLst/>
          </a:prstGeom>
          <a:noFill/>
        </p:spPr>
        <p:txBody>
          <a:bodyPr wrap="square" rtlCol="0">
            <a:spAutoFit/>
          </a:bodyPr>
          <a:lstStyle/>
          <a:p>
            <a:r>
              <a:rPr lang="zh-CN" altLang="en-US" sz="1580" b="1" dirty="0">
                <a:solidFill>
                  <a:schemeClr val="tx1">
                    <a:lumMod val="95000"/>
                    <a:lumOff val="5000"/>
                  </a:schemeClr>
                </a:solidFill>
                <a:latin typeface="微软雅黑" panose="020B0503020204020204" charset="-122"/>
                <a:ea typeface="微软雅黑" panose="020B0503020204020204" charset="-122"/>
              </a:rPr>
              <a:t>危险源名称：</a:t>
            </a:r>
            <a:endParaRPr lang="zh-CN" altLang="en-US" sz="1580" b="1" dirty="0">
              <a:solidFill>
                <a:schemeClr val="tx1">
                  <a:lumMod val="95000"/>
                  <a:lumOff val="5000"/>
                </a:schemeClr>
              </a:solidFill>
              <a:latin typeface="微软雅黑" panose="020B0503020204020204" charset="-122"/>
              <a:ea typeface="微软雅黑" panose="020B0503020204020204" charset="-122"/>
            </a:endParaRPr>
          </a:p>
        </p:txBody>
      </p:sp>
      <p:sp>
        <p:nvSpPr>
          <p:cNvPr id="10" name="文本框 9"/>
          <p:cNvSpPr txBox="1"/>
          <p:nvPr/>
        </p:nvSpPr>
        <p:spPr>
          <a:xfrm>
            <a:off x="2905877" y="1923129"/>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危险因素</a:t>
            </a:r>
            <a:endParaRPr lang="zh-CN" altLang="en-US" sz="1580" b="1" dirty="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6584516" y="1910080"/>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事故诱因</a:t>
            </a:r>
            <a:endParaRPr lang="zh-CN" altLang="en-US" sz="1580" b="1"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6584516" y="4010567"/>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防范措施</a:t>
            </a:r>
            <a:endParaRPr lang="zh-CN" altLang="en-US" sz="158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447703" y="5164322"/>
            <a:ext cx="1345029" cy="415290"/>
          </a:xfrm>
          <a:prstGeom prst="rect">
            <a:avLst/>
          </a:prstGeom>
          <a:noFill/>
        </p:spPr>
        <p:txBody>
          <a:bodyPr wrap="square" rtlCol="0">
            <a:spAutoFit/>
          </a:bodyPr>
          <a:lstStyle/>
          <a:p>
            <a:pPr algn="ctr"/>
            <a:r>
              <a:rPr lang="zh-CN" altLang="en-US" sz="2105" b="1" dirty="0">
                <a:solidFill>
                  <a:schemeClr val="bg1"/>
                </a:solidFill>
                <a:latin typeface="微软雅黑" panose="020B0503020204020204" charset="-122"/>
                <a:ea typeface="微软雅黑" panose="020B0503020204020204" charset="-122"/>
              </a:rPr>
              <a:t>重要提示</a:t>
            </a:r>
            <a:endParaRPr lang="zh-CN" altLang="en-US" sz="2105"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1090900" y="2389960"/>
            <a:ext cx="1203007" cy="577215"/>
          </a:xfrm>
          <a:prstGeom prst="rect">
            <a:avLst/>
          </a:prstGeom>
          <a:noFill/>
        </p:spPr>
        <p:txBody>
          <a:bodyPr wrap="square" rtlCol="0">
            <a:spAutoFit/>
          </a:bodyPr>
          <a:lstStyle/>
          <a:p>
            <a:r>
              <a:rPr lang="zh-CN" altLang="zh-CN" sz="1580" b="1" dirty="0">
                <a:solidFill>
                  <a:schemeClr val="tx1">
                    <a:lumMod val="95000"/>
                    <a:lumOff val="5000"/>
                  </a:schemeClr>
                </a:solidFill>
                <a:latin typeface="微软雅黑" panose="020B0503020204020204" charset="-122"/>
                <a:ea typeface="微软雅黑" panose="020B0503020204020204" charset="-122"/>
              </a:rPr>
              <a:t>机加组</a:t>
            </a:r>
            <a:endParaRPr lang="zh-CN" altLang="zh-CN" sz="1580" b="1" dirty="0">
              <a:solidFill>
                <a:schemeClr val="tx1">
                  <a:lumMod val="95000"/>
                  <a:lumOff val="5000"/>
                </a:schemeClr>
              </a:solidFill>
              <a:latin typeface="微软雅黑" panose="020B0503020204020204" charset="-122"/>
              <a:ea typeface="微软雅黑" panose="020B0503020204020204" charset="-122"/>
            </a:endParaRPr>
          </a:p>
          <a:p>
            <a:r>
              <a:rPr lang="zh-CN" altLang="zh-CN" sz="1580" b="1" dirty="0">
                <a:solidFill>
                  <a:schemeClr val="tx1">
                    <a:lumMod val="95000"/>
                    <a:lumOff val="5000"/>
                  </a:schemeClr>
                </a:solidFill>
                <a:latin typeface="微软雅黑" panose="020B0503020204020204" charset="-122"/>
                <a:ea typeface="微软雅黑" panose="020B0503020204020204" charset="-122"/>
              </a:rPr>
              <a:t>钻床工位</a:t>
            </a:r>
            <a:endParaRPr lang="zh-CN" altLang="zh-CN" sz="1580" b="1" dirty="0">
              <a:solidFill>
                <a:schemeClr val="tx1">
                  <a:lumMod val="95000"/>
                  <a:lumOff val="5000"/>
                </a:schemeClr>
              </a:solidFill>
              <a:latin typeface="微软雅黑" panose="020B0503020204020204" charset="-122"/>
              <a:ea typeface="微软雅黑" panose="020B0503020204020204" charset="-122"/>
            </a:endParaRPr>
          </a:p>
        </p:txBody>
      </p:sp>
      <p:sp>
        <p:nvSpPr>
          <p:cNvPr id="3" name="矩形 2"/>
          <p:cNvSpPr/>
          <p:nvPr/>
        </p:nvSpPr>
        <p:spPr>
          <a:xfrm>
            <a:off x="2905877" y="2356393"/>
            <a:ext cx="1203008" cy="1360805"/>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1、机械伤害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2、触电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3、缠绕、碰撞</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4、物体打击</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5、烫伤</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6、其他伤害</a:t>
            </a:r>
            <a:endParaRPr lang="zh-CN" altLang="zh-CN" sz="1055" b="1" dirty="0">
              <a:latin typeface="微软雅黑" panose="020B0503020204020204" charset="-122"/>
              <a:ea typeface="微软雅黑" panose="020B0503020204020204" charset="-122"/>
            </a:endParaRPr>
          </a:p>
        </p:txBody>
      </p:sp>
      <p:sp>
        <p:nvSpPr>
          <p:cNvPr id="4" name="矩形 3"/>
          <p:cNvSpPr/>
          <p:nvPr/>
        </p:nvSpPr>
        <p:spPr>
          <a:xfrm>
            <a:off x="4108885" y="2556894"/>
            <a:ext cx="5983012" cy="114935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1、安全防护、操纵控制装置等故障、失控引发事故；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2、维护不当电器元件失修、老化、线路破损；绝缘、接地不良引发事故；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3、非本设备操作人员操作设备、违章操作、指挥不当、协调不好、误操作引发事故；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4、未按规定穿戴劳动防护用品等引发事故，戴线手套能引发缠绕事故；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5、操作过程不协调，工件物品摆放、堆置不符合安全要求引发事故。</a:t>
            </a:r>
            <a:endParaRPr lang="zh-CN" altLang="zh-CN" sz="1055" b="1" dirty="0">
              <a:latin typeface="微软雅黑" panose="020B0503020204020204" charset="-122"/>
              <a:ea typeface="微软雅黑" panose="020B0503020204020204" charset="-122"/>
            </a:endParaRPr>
          </a:p>
        </p:txBody>
      </p:sp>
      <p:sp>
        <p:nvSpPr>
          <p:cNvPr id="6" name="矩形 5"/>
          <p:cNvSpPr/>
          <p:nvPr/>
        </p:nvSpPr>
        <p:spPr>
          <a:xfrm>
            <a:off x="4108885" y="4421570"/>
            <a:ext cx="6084627" cy="1360805"/>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1、操作人员必须经岗位培训合格方可上岗操作；</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2、操作人员熟知本岗位安全操作规程，并按规程要求操作；</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3、工作前必须对设备进行检查，各部位正常方可作业；</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4、做好设备日常点检和定期检查，并定期维护保养，设备异常及时向机修车间报告，保证设备正常运转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5、操作人员必须按要求穿戴劳动防护用品。</a:t>
            </a:r>
            <a:endParaRPr lang="zh-CN" altLang="zh-CN" sz="1055" b="1" dirty="0">
              <a:latin typeface="微软雅黑" panose="020B0503020204020204" charset="-122"/>
              <a:ea typeface="微软雅黑" panose="020B0503020204020204" charset="-122"/>
            </a:endParaRPr>
          </a:p>
        </p:txBody>
      </p:sp>
      <p:sp>
        <p:nvSpPr>
          <p:cNvPr id="28" name="矩形 27"/>
          <p:cNvSpPr/>
          <p:nvPr/>
        </p:nvSpPr>
        <p:spPr>
          <a:xfrm>
            <a:off x="499888"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火灾报警电话：</a:t>
            </a:r>
            <a:r>
              <a:rPr lang="en-US" altLang="zh-CN" sz="1055" b="1" dirty="0">
                <a:solidFill>
                  <a:schemeClr val="bg1"/>
                </a:solidFill>
                <a:latin typeface="微软雅黑" panose="020B0503020204020204" charset="-122"/>
                <a:ea typeface="微软雅黑" panose="020B0503020204020204" charset="-122"/>
              </a:rPr>
              <a:t>119</a:t>
            </a:r>
            <a:endParaRPr lang="zh-CN" altLang="zh-CN" sz="1055" b="1" dirty="0">
              <a:solidFill>
                <a:schemeClr val="bg1"/>
              </a:solidFill>
              <a:latin typeface="微软雅黑" panose="020B0503020204020204" charset="-122"/>
              <a:ea typeface="微软雅黑" panose="020B0503020204020204" charset="-122"/>
            </a:endParaRPr>
          </a:p>
        </p:txBody>
      </p:sp>
      <p:sp>
        <p:nvSpPr>
          <p:cNvPr id="29" name="矩形 28"/>
          <p:cNvSpPr/>
          <p:nvPr/>
        </p:nvSpPr>
        <p:spPr>
          <a:xfrm>
            <a:off x="2071702"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急救电话：</a:t>
            </a:r>
            <a:r>
              <a:rPr lang="en-US" altLang="zh-CN" sz="1055" b="1" dirty="0">
                <a:solidFill>
                  <a:schemeClr val="bg1"/>
                </a:solidFill>
                <a:latin typeface="微软雅黑" panose="020B0503020204020204" charset="-122"/>
                <a:ea typeface="微软雅黑" panose="020B0503020204020204" charset="-122"/>
              </a:rPr>
              <a:t>120</a:t>
            </a:r>
            <a:endParaRPr lang="zh-CN" altLang="zh-CN" sz="1055" b="1" dirty="0">
              <a:solidFill>
                <a:schemeClr val="bg1"/>
              </a:solidFill>
              <a:latin typeface="微软雅黑" panose="020B0503020204020204" charset="-122"/>
              <a:ea typeface="微软雅黑" panose="020B0503020204020204" charset="-122"/>
            </a:endParaRPr>
          </a:p>
        </p:txBody>
      </p:sp>
      <p:sp>
        <p:nvSpPr>
          <p:cNvPr id="30" name="矩形 29"/>
          <p:cNvSpPr/>
          <p:nvPr/>
        </p:nvSpPr>
        <p:spPr>
          <a:xfrm>
            <a:off x="499888" y="5974661"/>
            <a:ext cx="3651461"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公司应急电话：白天：</a:t>
            </a:r>
            <a:r>
              <a:rPr lang="en-US" altLang="zh-CN" sz="1055" b="1" dirty="0">
                <a:solidFill>
                  <a:schemeClr val="bg1"/>
                </a:solidFill>
                <a:latin typeface="微软雅黑" panose="020B0503020204020204" charset="-122"/>
                <a:ea typeface="微软雅黑" panose="020B0503020204020204" charset="-122"/>
              </a:rPr>
              <a:t>888888         </a:t>
            </a:r>
            <a:r>
              <a:rPr lang="zh-CN" altLang="en-US" sz="1055" b="1" dirty="0">
                <a:solidFill>
                  <a:schemeClr val="bg1"/>
                </a:solidFill>
                <a:latin typeface="微软雅黑" panose="020B0503020204020204" charset="-122"/>
                <a:ea typeface="微软雅黑" panose="020B0503020204020204" charset="-122"/>
              </a:rPr>
              <a:t>夜间：</a:t>
            </a:r>
            <a:r>
              <a:rPr lang="en-US" altLang="zh-CN" sz="1055" b="1" dirty="0">
                <a:solidFill>
                  <a:schemeClr val="bg1"/>
                </a:solidFill>
                <a:latin typeface="微软雅黑" panose="020B0503020204020204" charset="-122"/>
                <a:ea typeface="微软雅黑" panose="020B0503020204020204" charset="-122"/>
              </a:rPr>
              <a:t>888888</a:t>
            </a:r>
            <a:endParaRPr lang="zh-CN" altLang="zh-CN" sz="1055" b="1" dirty="0">
              <a:solidFill>
                <a:schemeClr val="bg1"/>
              </a:solidFill>
              <a:latin typeface="微软雅黑" panose="020B0503020204020204" charset="-122"/>
              <a:ea typeface="微软雅黑" panose="020B0503020204020204" charset="-122"/>
            </a:endParaRPr>
          </a:p>
        </p:txBody>
      </p:sp>
      <p:sp>
        <p:nvSpPr>
          <p:cNvPr id="31" name="矩形 30"/>
          <p:cNvSpPr/>
          <p:nvPr/>
        </p:nvSpPr>
        <p:spPr>
          <a:xfrm>
            <a:off x="499888" y="6215826"/>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市医院电话：</a:t>
            </a:r>
            <a:r>
              <a:rPr lang="en-US" altLang="zh-CN" sz="1055" b="1" dirty="0">
                <a:solidFill>
                  <a:schemeClr val="bg1"/>
                </a:solidFill>
                <a:latin typeface="微软雅黑" panose="020B0503020204020204" charset="-122"/>
                <a:ea typeface="微软雅黑" panose="020B0503020204020204" charset="-122"/>
              </a:rPr>
              <a:t>8888888</a:t>
            </a:r>
            <a:endParaRPr lang="zh-CN" altLang="zh-CN" sz="1055"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1909462" y="5096779"/>
            <a:ext cx="2261958" cy="577215"/>
          </a:xfrm>
          <a:prstGeom prst="rect">
            <a:avLst/>
          </a:prstGeom>
        </p:spPr>
        <p:txBody>
          <a:bodyPr wrap="square">
            <a:spAutoFit/>
          </a:bodyPr>
          <a:lstStyle/>
          <a:p>
            <a:pPr algn="ctr"/>
            <a:r>
              <a:rPr lang="zh-CN" altLang="zh-CN" sz="1580" b="1" dirty="0"/>
              <a:t>非本设备人员禁止操作！</a:t>
            </a:r>
            <a:endParaRPr lang="zh-CN" altLang="zh-CN" sz="1580" b="1" dirty="0"/>
          </a:p>
          <a:p>
            <a:pPr algn="ctr"/>
            <a:r>
              <a:rPr lang="zh-CN" altLang="zh-CN" sz="1580" b="1" dirty="0"/>
              <a:t>必须进行设备点检！</a:t>
            </a:r>
            <a:endParaRPr lang="zh-CN" altLang="zh-CN" sz="1580" b="1" dirty="0"/>
          </a:p>
        </p:txBody>
      </p:sp>
      <p:grpSp>
        <p:nvGrpSpPr>
          <p:cNvPr id="27" name="Group 70"/>
          <p:cNvGrpSpPr>
            <a:grpSpLocks noChangeAspect="1"/>
          </p:cNvGrpSpPr>
          <p:nvPr/>
        </p:nvGrpSpPr>
        <p:grpSpPr bwMode="auto">
          <a:xfrm>
            <a:off x="657433" y="4130705"/>
            <a:ext cx="636499" cy="691459"/>
            <a:chOff x="2378" y="2565"/>
            <a:chExt cx="1355" cy="1472"/>
          </a:xfrm>
        </p:grpSpPr>
        <p:sp>
          <p:nvSpPr>
            <p:cNvPr id="3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38"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45" name="Group 90"/>
          <p:cNvGrpSpPr>
            <a:grpSpLocks noChangeAspect="1"/>
          </p:cNvGrpSpPr>
          <p:nvPr/>
        </p:nvGrpSpPr>
        <p:grpSpPr bwMode="auto">
          <a:xfrm>
            <a:off x="1500905" y="4136874"/>
            <a:ext cx="629890" cy="685291"/>
            <a:chOff x="4883" y="2370"/>
            <a:chExt cx="1353" cy="1472"/>
          </a:xfrm>
        </p:grpSpPr>
        <p:sp>
          <p:nvSpPr>
            <p:cNvPr id="4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5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52" name="组合 51"/>
          <p:cNvGrpSpPr/>
          <p:nvPr/>
        </p:nvGrpSpPr>
        <p:grpSpPr>
          <a:xfrm>
            <a:off x="2337768" y="4144444"/>
            <a:ext cx="624774" cy="677721"/>
            <a:chOff x="9837610" y="3577222"/>
            <a:chExt cx="2154237" cy="2336801"/>
          </a:xfrm>
        </p:grpSpPr>
        <p:sp>
          <p:nvSpPr>
            <p:cNvPr id="53"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4"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5"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6"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7"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58" name="Group 59"/>
          <p:cNvGrpSpPr>
            <a:grpSpLocks noChangeAspect="1"/>
          </p:cNvGrpSpPr>
          <p:nvPr/>
        </p:nvGrpSpPr>
        <p:grpSpPr bwMode="auto">
          <a:xfrm>
            <a:off x="3169515" y="4128321"/>
            <a:ext cx="638769" cy="693843"/>
            <a:chOff x="133" y="2219"/>
            <a:chExt cx="1357" cy="1474"/>
          </a:xfrm>
        </p:grpSpPr>
        <p:sp>
          <p:nvSpPr>
            <p:cNvPr id="59" name="Freeform 60"/>
            <p:cNvSpPr/>
            <p:nvPr/>
          </p:nvSpPr>
          <p:spPr bwMode="auto">
            <a:xfrm>
              <a:off x="133" y="2219"/>
              <a:ext cx="1357" cy="1217"/>
            </a:xfrm>
            <a:custGeom>
              <a:avLst/>
              <a:gdLst>
                <a:gd name="T0" fmla="*/ 116 w 1357"/>
                <a:gd name="T1" fmla="*/ 1214 h 1217"/>
                <a:gd name="T2" fmla="*/ 1239 w 1357"/>
                <a:gd name="T3" fmla="*/ 1217 h 1217"/>
                <a:gd name="T4" fmla="*/ 1249 w 1357"/>
                <a:gd name="T5" fmla="*/ 1217 h 1217"/>
                <a:gd name="T6" fmla="*/ 1263 w 1357"/>
                <a:gd name="T7" fmla="*/ 1214 h 1217"/>
                <a:gd name="T8" fmla="*/ 1274 w 1357"/>
                <a:gd name="T9" fmla="*/ 1212 h 1217"/>
                <a:gd name="T10" fmla="*/ 1284 w 1357"/>
                <a:gd name="T11" fmla="*/ 1206 h 1217"/>
                <a:gd name="T12" fmla="*/ 1298 w 1357"/>
                <a:gd name="T13" fmla="*/ 1201 h 1217"/>
                <a:gd name="T14" fmla="*/ 1306 w 1357"/>
                <a:gd name="T15" fmla="*/ 1196 h 1217"/>
                <a:gd name="T16" fmla="*/ 1319 w 1357"/>
                <a:gd name="T17" fmla="*/ 1185 h 1217"/>
                <a:gd name="T18" fmla="*/ 1327 w 1357"/>
                <a:gd name="T19" fmla="*/ 1177 h 1217"/>
                <a:gd name="T20" fmla="*/ 1335 w 1357"/>
                <a:gd name="T21" fmla="*/ 1166 h 1217"/>
                <a:gd name="T22" fmla="*/ 1343 w 1357"/>
                <a:gd name="T23" fmla="*/ 1150 h 1217"/>
                <a:gd name="T24" fmla="*/ 1349 w 1357"/>
                <a:gd name="T25" fmla="*/ 1139 h 1217"/>
                <a:gd name="T26" fmla="*/ 1354 w 1357"/>
                <a:gd name="T27" fmla="*/ 1123 h 1217"/>
                <a:gd name="T28" fmla="*/ 1357 w 1357"/>
                <a:gd name="T29" fmla="*/ 1112 h 1217"/>
                <a:gd name="T30" fmla="*/ 1357 w 1357"/>
                <a:gd name="T31" fmla="*/ 1086 h 1217"/>
                <a:gd name="T32" fmla="*/ 1351 w 1357"/>
                <a:gd name="T33" fmla="*/ 1072 h 1217"/>
                <a:gd name="T34" fmla="*/ 1349 w 1357"/>
                <a:gd name="T35" fmla="*/ 1059 h 1217"/>
                <a:gd name="T36" fmla="*/ 1338 w 1357"/>
                <a:gd name="T37" fmla="*/ 1037 h 1217"/>
                <a:gd name="T38" fmla="*/ 1316 w 1357"/>
                <a:gd name="T39" fmla="*/ 997 h 1217"/>
                <a:gd name="T40" fmla="*/ 783 w 1357"/>
                <a:gd name="T41" fmla="*/ 53 h 1217"/>
                <a:gd name="T42" fmla="*/ 764 w 1357"/>
                <a:gd name="T43" fmla="*/ 35 h 1217"/>
                <a:gd name="T44" fmla="*/ 756 w 1357"/>
                <a:gd name="T45" fmla="*/ 27 h 1217"/>
                <a:gd name="T46" fmla="*/ 746 w 1357"/>
                <a:gd name="T47" fmla="*/ 16 h 1217"/>
                <a:gd name="T48" fmla="*/ 735 w 1357"/>
                <a:gd name="T49" fmla="*/ 10 h 1217"/>
                <a:gd name="T50" fmla="*/ 727 w 1357"/>
                <a:gd name="T51" fmla="*/ 8 h 1217"/>
                <a:gd name="T52" fmla="*/ 719 w 1357"/>
                <a:gd name="T53" fmla="*/ 5 h 1217"/>
                <a:gd name="T54" fmla="*/ 711 w 1357"/>
                <a:gd name="T55" fmla="*/ 2 h 1217"/>
                <a:gd name="T56" fmla="*/ 700 w 1357"/>
                <a:gd name="T57" fmla="*/ 0 h 1217"/>
                <a:gd name="T58" fmla="*/ 689 w 1357"/>
                <a:gd name="T59" fmla="*/ 0 h 1217"/>
                <a:gd name="T60" fmla="*/ 679 w 1357"/>
                <a:gd name="T61" fmla="*/ 0 h 1217"/>
                <a:gd name="T62" fmla="*/ 668 w 1357"/>
                <a:gd name="T63" fmla="*/ 5 h 1217"/>
                <a:gd name="T64" fmla="*/ 654 w 1357"/>
                <a:gd name="T65" fmla="*/ 8 h 1217"/>
                <a:gd name="T66" fmla="*/ 641 w 1357"/>
                <a:gd name="T67" fmla="*/ 16 h 1217"/>
                <a:gd name="T68" fmla="*/ 633 w 1357"/>
                <a:gd name="T69" fmla="*/ 24 h 1217"/>
                <a:gd name="T70" fmla="*/ 622 w 1357"/>
                <a:gd name="T71" fmla="*/ 32 h 1217"/>
                <a:gd name="T72" fmla="*/ 8 w 1357"/>
                <a:gd name="T73" fmla="*/ 1059 h 1217"/>
                <a:gd name="T74" fmla="*/ 0 w 1357"/>
                <a:gd name="T75" fmla="*/ 1096 h 1217"/>
                <a:gd name="T76" fmla="*/ 3 w 1357"/>
                <a:gd name="T77" fmla="*/ 1115 h 1217"/>
                <a:gd name="T78" fmla="*/ 6 w 1357"/>
                <a:gd name="T79" fmla="*/ 1131 h 1217"/>
                <a:gd name="T80" fmla="*/ 11 w 1357"/>
                <a:gd name="T81" fmla="*/ 1142 h 1217"/>
                <a:gd name="T82" fmla="*/ 14 w 1357"/>
                <a:gd name="T83" fmla="*/ 1153 h 1217"/>
                <a:gd name="T84" fmla="*/ 27 w 1357"/>
                <a:gd name="T85" fmla="*/ 1169 h 1217"/>
                <a:gd name="T86" fmla="*/ 38 w 1357"/>
                <a:gd name="T87" fmla="*/ 1182 h 1217"/>
                <a:gd name="T88" fmla="*/ 46 w 1357"/>
                <a:gd name="T89" fmla="*/ 1187 h 1217"/>
                <a:gd name="T90" fmla="*/ 57 w 1357"/>
                <a:gd name="T91" fmla="*/ 1196 h 1217"/>
                <a:gd name="T92" fmla="*/ 67 w 1357"/>
                <a:gd name="T93" fmla="*/ 1201 h 1217"/>
                <a:gd name="T94" fmla="*/ 83 w 1357"/>
                <a:gd name="T95" fmla="*/ 1206 h 1217"/>
                <a:gd name="T96" fmla="*/ 116 w 1357"/>
                <a:gd name="T97" fmla="*/ 12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7">
                  <a:moveTo>
                    <a:pt x="116" y="1214"/>
                  </a:moveTo>
                  <a:lnTo>
                    <a:pt x="1239" y="1217"/>
                  </a:lnTo>
                  <a:lnTo>
                    <a:pt x="1249" y="1217"/>
                  </a:lnTo>
                  <a:lnTo>
                    <a:pt x="1263" y="1214"/>
                  </a:lnTo>
                  <a:lnTo>
                    <a:pt x="1274" y="1212"/>
                  </a:lnTo>
                  <a:lnTo>
                    <a:pt x="1284" y="1206"/>
                  </a:lnTo>
                  <a:lnTo>
                    <a:pt x="1298" y="1201"/>
                  </a:lnTo>
                  <a:lnTo>
                    <a:pt x="1306" y="1196"/>
                  </a:lnTo>
                  <a:lnTo>
                    <a:pt x="1319" y="1185"/>
                  </a:lnTo>
                  <a:lnTo>
                    <a:pt x="1327" y="1177"/>
                  </a:lnTo>
                  <a:lnTo>
                    <a:pt x="1335" y="1166"/>
                  </a:lnTo>
                  <a:lnTo>
                    <a:pt x="1343" y="1150"/>
                  </a:lnTo>
                  <a:lnTo>
                    <a:pt x="1349" y="1139"/>
                  </a:lnTo>
                  <a:lnTo>
                    <a:pt x="1354" y="1123"/>
                  </a:lnTo>
                  <a:lnTo>
                    <a:pt x="1357" y="1112"/>
                  </a:lnTo>
                  <a:lnTo>
                    <a:pt x="1357" y="1086"/>
                  </a:lnTo>
                  <a:lnTo>
                    <a:pt x="1351" y="1072"/>
                  </a:lnTo>
                  <a:lnTo>
                    <a:pt x="1349" y="1059"/>
                  </a:lnTo>
                  <a:lnTo>
                    <a:pt x="1338" y="1037"/>
                  </a:lnTo>
                  <a:lnTo>
                    <a:pt x="1316" y="997"/>
                  </a:lnTo>
                  <a:lnTo>
                    <a:pt x="783" y="53"/>
                  </a:lnTo>
                  <a:lnTo>
                    <a:pt x="764" y="35"/>
                  </a:lnTo>
                  <a:lnTo>
                    <a:pt x="756" y="27"/>
                  </a:lnTo>
                  <a:lnTo>
                    <a:pt x="746" y="16"/>
                  </a:lnTo>
                  <a:lnTo>
                    <a:pt x="735" y="10"/>
                  </a:lnTo>
                  <a:lnTo>
                    <a:pt x="727" y="8"/>
                  </a:lnTo>
                  <a:lnTo>
                    <a:pt x="719" y="5"/>
                  </a:lnTo>
                  <a:lnTo>
                    <a:pt x="711" y="2"/>
                  </a:lnTo>
                  <a:lnTo>
                    <a:pt x="700" y="0"/>
                  </a:lnTo>
                  <a:lnTo>
                    <a:pt x="689" y="0"/>
                  </a:lnTo>
                  <a:lnTo>
                    <a:pt x="679" y="0"/>
                  </a:lnTo>
                  <a:lnTo>
                    <a:pt x="668" y="5"/>
                  </a:lnTo>
                  <a:lnTo>
                    <a:pt x="654" y="8"/>
                  </a:lnTo>
                  <a:lnTo>
                    <a:pt x="641" y="16"/>
                  </a:lnTo>
                  <a:lnTo>
                    <a:pt x="633" y="24"/>
                  </a:lnTo>
                  <a:lnTo>
                    <a:pt x="622" y="32"/>
                  </a:lnTo>
                  <a:lnTo>
                    <a:pt x="8" y="1059"/>
                  </a:lnTo>
                  <a:lnTo>
                    <a:pt x="0" y="1096"/>
                  </a:lnTo>
                  <a:lnTo>
                    <a:pt x="3" y="1115"/>
                  </a:lnTo>
                  <a:lnTo>
                    <a:pt x="6" y="1131"/>
                  </a:lnTo>
                  <a:lnTo>
                    <a:pt x="11" y="1142"/>
                  </a:lnTo>
                  <a:lnTo>
                    <a:pt x="14" y="1153"/>
                  </a:lnTo>
                  <a:lnTo>
                    <a:pt x="27" y="1169"/>
                  </a:lnTo>
                  <a:lnTo>
                    <a:pt x="38" y="1182"/>
                  </a:lnTo>
                  <a:lnTo>
                    <a:pt x="46" y="1187"/>
                  </a:lnTo>
                  <a:lnTo>
                    <a:pt x="57" y="1196"/>
                  </a:lnTo>
                  <a:lnTo>
                    <a:pt x="67" y="1201"/>
                  </a:lnTo>
                  <a:lnTo>
                    <a:pt x="83" y="1206"/>
                  </a:lnTo>
                  <a:lnTo>
                    <a:pt x="116" y="1214"/>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0" name="Freeform 61"/>
            <p:cNvSpPr>
              <a:spLocks noEditPoints="1"/>
            </p:cNvSpPr>
            <p:nvPr/>
          </p:nvSpPr>
          <p:spPr bwMode="auto">
            <a:xfrm>
              <a:off x="412" y="3503"/>
              <a:ext cx="826" cy="190"/>
            </a:xfrm>
            <a:custGeom>
              <a:avLst/>
              <a:gdLst>
                <a:gd name="T0" fmla="*/ 29 w 308"/>
                <a:gd name="T1" fmla="*/ 0 h 71"/>
                <a:gd name="T2" fmla="*/ 12 w 308"/>
                <a:gd name="T3" fmla="*/ 28 h 71"/>
                <a:gd name="T4" fmla="*/ 49 w 308"/>
                <a:gd name="T5" fmla="*/ 34 h 71"/>
                <a:gd name="T6" fmla="*/ 3 w 308"/>
                <a:gd name="T7" fmla="*/ 50 h 71"/>
                <a:gd name="T8" fmla="*/ 10 w 308"/>
                <a:gd name="T9" fmla="*/ 59 h 71"/>
                <a:gd name="T10" fmla="*/ 49 w 308"/>
                <a:gd name="T11" fmla="*/ 65 h 71"/>
                <a:gd name="T12" fmla="*/ 55 w 308"/>
                <a:gd name="T13" fmla="*/ 34 h 71"/>
                <a:gd name="T14" fmla="*/ 33 w 308"/>
                <a:gd name="T15" fmla="*/ 8 h 71"/>
                <a:gd name="T16" fmla="*/ 41 w 308"/>
                <a:gd name="T17" fmla="*/ 21 h 71"/>
                <a:gd name="T18" fmla="*/ 1 w 308"/>
                <a:gd name="T19" fmla="*/ 10 h 71"/>
                <a:gd name="T20" fmla="*/ 110 w 308"/>
                <a:gd name="T21" fmla="*/ 3 h 71"/>
                <a:gd name="T22" fmla="*/ 97 w 308"/>
                <a:gd name="T23" fmla="*/ 21 h 71"/>
                <a:gd name="T24" fmla="*/ 104 w 308"/>
                <a:gd name="T25" fmla="*/ 39 h 71"/>
                <a:gd name="T26" fmla="*/ 107 w 308"/>
                <a:gd name="T27" fmla="*/ 61 h 71"/>
                <a:gd name="T28" fmla="*/ 129 w 308"/>
                <a:gd name="T29" fmla="*/ 55 h 71"/>
                <a:gd name="T30" fmla="*/ 98 w 308"/>
                <a:gd name="T31" fmla="*/ 65 h 71"/>
                <a:gd name="T32" fmla="*/ 145 w 308"/>
                <a:gd name="T33" fmla="*/ 47 h 71"/>
                <a:gd name="T34" fmla="*/ 145 w 308"/>
                <a:gd name="T35" fmla="*/ 47 h 71"/>
                <a:gd name="T36" fmla="*/ 92 w 308"/>
                <a:gd name="T37" fmla="*/ 27 h 71"/>
                <a:gd name="T38" fmla="*/ 163 w 308"/>
                <a:gd name="T39" fmla="*/ 5 h 71"/>
                <a:gd name="T40" fmla="*/ 211 w 308"/>
                <a:gd name="T41" fmla="*/ 4 h 71"/>
                <a:gd name="T42" fmla="*/ 214 w 308"/>
                <a:gd name="T43" fmla="*/ 11 h 71"/>
                <a:gd name="T44" fmla="*/ 209 w 308"/>
                <a:gd name="T45" fmla="*/ 44 h 71"/>
                <a:gd name="T46" fmla="*/ 209 w 308"/>
                <a:gd name="T47" fmla="*/ 24 h 71"/>
                <a:gd name="T48" fmla="*/ 196 w 308"/>
                <a:gd name="T49" fmla="*/ 24 h 71"/>
                <a:gd name="T50" fmla="*/ 184 w 308"/>
                <a:gd name="T51" fmla="*/ 24 h 71"/>
                <a:gd name="T52" fmla="*/ 206 w 308"/>
                <a:gd name="T53" fmla="*/ 9 h 71"/>
                <a:gd name="T54" fmla="*/ 192 w 308"/>
                <a:gd name="T55" fmla="*/ 4 h 71"/>
                <a:gd name="T56" fmla="*/ 171 w 308"/>
                <a:gd name="T57" fmla="*/ 25 h 71"/>
                <a:gd name="T58" fmla="*/ 163 w 308"/>
                <a:gd name="T59" fmla="*/ 44 h 71"/>
                <a:gd name="T60" fmla="*/ 157 w 308"/>
                <a:gd name="T61" fmla="*/ 63 h 71"/>
                <a:gd name="T62" fmla="*/ 227 w 308"/>
                <a:gd name="T63" fmla="*/ 62 h 71"/>
                <a:gd name="T64" fmla="*/ 197 w 308"/>
                <a:gd name="T65" fmla="*/ 44 h 71"/>
                <a:gd name="T66" fmla="*/ 178 w 308"/>
                <a:gd name="T67" fmla="*/ 48 h 71"/>
                <a:gd name="T68" fmla="*/ 172 w 308"/>
                <a:gd name="T69" fmla="*/ 45 h 71"/>
                <a:gd name="T70" fmla="*/ 216 w 308"/>
                <a:gd name="T71" fmla="*/ 52 h 71"/>
                <a:gd name="T72" fmla="*/ 212 w 308"/>
                <a:gd name="T73" fmla="*/ 45 h 71"/>
                <a:gd name="T74" fmla="*/ 282 w 308"/>
                <a:gd name="T75" fmla="*/ 3 h 71"/>
                <a:gd name="T76" fmla="*/ 273 w 308"/>
                <a:gd name="T77" fmla="*/ 18 h 71"/>
                <a:gd name="T78" fmla="*/ 305 w 308"/>
                <a:gd name="T79" fmla="*/ 12 h 71"/>
                <a:gd name="T80" fmla="*/ 255 w 308"/>
                <a:gd name="T81" fmla="*/ 56 h 71"/>
                <a:gd name="T82" fmla="*/ 249 w 308"/>
                <a:gd name="T83" fmla="*/ 28 h 71"/>
                <a:gd name="T84" fmla="*/ 254 w 308"/>
                <a:gd name="T85" fmla="*/ 0 h 71"/>
                <a:gd name="T86" fmla="*/ 255 w 308"/>
                <a:gd name="T87" fmla="*/ 18 h 71"/>
                <a:gd name="T88" fmla="*/ 304 w 308"/>
                <a:gd name="T89" fmla="*/ 31 h 71"/>
                <a:gd name="T90" fmla="*/ 284 w 308"/>
                <a:gd name="T91" fmla="*/ 62 h 71"/>
                <a:gd name="T92" fmla="*/ 264 w 308"/>
                <a:gd name="T93" fmla="*/ 71 h 71"/>
                <a:gd name="T94" fmla="*/ 266 w 308"/>
                <a:gd name="T95" fmla="*/ 37 h 71"/>
                <a:gd name="T96" fmla="*/ 274 w 308"/>
                <a:gd name="T97" fmla="*/ 32 h 71"/>
                <a:gd name="T98" fmla="*/ 287 w 308"/>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71">
                  <a:moveTo>
                    <a:pt x="33" y="8"/>
                  </a:moveTo>
                  <a:cubicBezTo>
                    <a:pt x="33" y="6"/>
                    <a:pt x="33" y="4"/>
                    <a:pt x="34" y="3"/>
                  </a:cubicBezTo>
                  <a:cubicBezTo>
                    <a:pt x="35" y="2"/>
                    <a:pt x="35" y="2"/>
                    <a:pt x="35" y="1"/>
                  </a:cubicBezTo>
                  <a:cubicBezTo>
                    <a:pt x="36" y="1"/>
                    <a:pt x="33" y="1"/>
                    <a:pt x="29" y="0"/>
                  </a:cubicBezTo>
                  <a:cubicBezTo>
                    <a:pt x="28" y="0"/>
                    <a:pt x="27" y="0"/>
                    <a:pt x="26" y="0"/>
                  </a:cubicBezTo>
                  <a:cubicBezTo>
                    <a:pt x="26" y="2"/>
                    <a:pt x="26" y="5"/>
                    <a:pt x="26" y="8"/>
                  </a:cubicBezTo>
                  <a:cubicBezTo>
                    <a:pt x="26" y="28"/>
                    <a:pt x="26" y="28"/>
                    <a:pt x="26" y="28"/>
                  </a:cubicBezTo>
                  <a:cubicBezTo>
                    <a:pt x="12" y="28"/>
                    <a:pt x="12" y="28"/>
                    <a:pt x="12" y="28"/>
                  </a:cubicBezTo>
                  <a:cubicBezTo>
                    <a:pt x="6" y="28"/>
                    <a:pt x="2" y="28"/>
                    <a:pt x="1" y="27"/>
                  </a:cubicBezTo>
                  <a:cubicBezTo>
                    <a:pt x="1" y="34"/>
                    <a:pt x="1" y="34"/>
                    <a:pt x="1" y="34"/>
                  </a:cubicBezTo>
                  <a:cubicBezTo>
                    <a:pt x="2" y="34"/>
                    <a:pt x="6" y="34"/>
                    <a:pt x="12" y="34"/>
                  </a:cubicBezTo>
                  <a:cubicBezTo>
                    <a:pt x="49" y="34"/>
                    <a:pt x="49" y="34"/>
                    <a:pt x="49" y="34"/>
                  </a:cubicBezTo>
                  <a:cubicBezTo>
                    <a:pt x="49" y="44"/>
                    <a:pt x="49" y="44"/>
                    <a:pt x="49" y="44"/>
                  </a:cubicBezTo>
                  <a:cubicBezTo>
                    <a:pt x="13" y="44"/>
                    <a:pt x="13" y="44"/>
                    <a:pt x="13" y="44"/>
                  </a:cubicBezTo>
                  <a:cubicBezTo>
                    <a:pt x="7" y="44"/>
                    <a:pt x="4" y="43"/>
                    <a:pt x="3" y="43"/>
                  </a:cubicBezTo>
                  <a:cubicBezTo>
                    <a:pt x="3" y="50"/>
                    <a:pt x="3" y="50"/>
                    <a:pt x="3" y="50"/>
                  </a:cubicBezTo>
                  <a:cubicBezTo>
                    <a:pt x="4" y="49"/>
                    <a:pt x="8"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5" y="67"/>
                    <a:pt x="55" y="62"/>
                  </a:cubicBezTo>
                  <a:cubicBezTo>
                    <a:pt x="55" y="34"/>
                    <a:pt x="55" y="34"/>
                    <a:pt x="55" y="34"/>
                  </a:cubicBezTo>
                  <a:cubicBezTo>
                    <a:pt x="55" y="31"/>
                    <a:pt x="56" y="28"/>
                    <a:pt x="56" y="27"/>
                  </a:cubicBezTo>
                  <a:cubicBezTo>
                    <a:pt x="56" y="27"/>
                    <a:pt x="53" y="28"/>
                    <a:pt x="48" y="28"/>
                  </a:cubicBezTo>
                  <a:cubicBezTo>
                    <a:pt x="33" y="28"/>
                    <a:pt x="33" y="28"/>
                    <a:pt x="33" y="28"/>
                  </a:cubicBezTo>
                  <a:cubicBezTo>
                    <a:pt x="33" y="8"/>
                    <a:pt x="33" y="8"/>
                    <a:pt x="33" y="8"/>
                  </a:cubicBezTo>
                  <a:close/>
                  <a:moveTo>
                    <a:pt x="52" y="5"/>
                  </a:moveTo>
                  <a:cubicBezTo>
                    <a:pt x="58" y="9"/>
                    <a:pt x="58" y="9"/>
                    <a:pt x="58" y="9"/>
                  </a:cubicBezTo>
                  <a:cubicBezTo>
                    <a:pt x="54" y="15"/>
                    <a:pt x="50" y="21"/>
                    <a:pt x="47" y="24"/>
                  </a:cubicBezTo>
                  <a:cubicBezTo>
                    <a:pt x="45" y="23"/>
                    <a:pt x="44" y="22"/>
                    <a:pt x="41" y="21"/>
                  </a:cubicBezTo>
                  <a:cubicBezTo>
                    <a:pt x="45" y="17"/>
                    <a:pt x="49" y="12"/>
                    <a:pt x="52" y="5"/>
                  </a:cubicBezTo>
                  <a:close/>
                  <a:moveTo>
                    <a:pt x="19" y="20"/>
                  </a:moveTo>
                  <a:cubicBezTo>
                    <a:pt x="13" y="24"/>
                    <a:pt x="13" y="24"/>
                    <a:pt x="13" y="24"/>
                  </a:cubicBezTo>
                  <a:cubicBezTo>
                    <a:pt x="9" y="18"/>
                    <a:pt x="5" y="14"/>
                    <a:pt x="1" y="10"/>
                  </a:cubicBezTo>
                  <a:cubicBezTo>
                    <a:pt x="7" y="6"/>
                    <a:pt x="7" y="6"/>
                    <a:pt x="7" y="6"/>
                  </a:cubicBezTo>
                  <a:cubicBezTo>
                    <a:pt x="11" y="11"/>
                    <a:pt x="15" y="16"/>
                    <a:pt x="19" y="20"/>
                  </a:cubicBezTo>
                  <a:close/>
                  <a:moveTo>
                    <a:pt x="121" y="18"/>
                  </a:moveTo>
                  <a:cubicBezTo>
                    <a:pt x="116"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1"/>
                    <a:pt x="105" y="22"/>
                    <a:pt x="105" y="23"/>
                  </a:cubicBezTo>
                  <a:cubicBezTo>
                    <a:pt x="105" y="23"/>
                    <a:pt x="105" y="24"/>
                    <a:pt x="105" y="24"/>
                  </a:cubicBezTo>
                  <a:cubicBezTo>
                    <a:pt x="104" y="25"/>
                    <a:pt x="104" y="26"/>
                    <a:pt x="104" y="27"/>
                  </a:cubicBezTo>
                  <a:cubicBezTo>
                    <a:pt x="104" y="30"/>
                    <a:pt x="104" y="35"/>
                    <a:pt x="104" y="39"/>
                  </a:cubicBezTo>
                  <a:cubicBezTo>
                    <a:pt x="104" y="42"/>
                    <a:pt x="104" y="44"/>
                    <a:pt x="104" y="47"/>
                  </a:cubicBezTo>
                  <a:cubicBezTo>
                    <a:pt x="104" y="49"/>
                    <a:pt x="104" y="52"/>
                    <a:pt x="104" y="56"/>
                  </a:cubicBezTo>
                  <a:cubicBezTo>
                    <a:pt x="104" y="58"/>
                    <a:pt x="104" y="60"/>
                    <a:pt x="104" y="60"/>
                  </a:cubicBezTo>
                  <a:cubicBezTo>
                    <a:pt x="104" y="61"/>
                    <a:pt x="105" y="61"/>
                    <a:pt x="107" y="61"/>
                  </a:cubicBezTo>
                  <a:cubicBezTo>
                    <a:pt x="110" y="62"/>
                    <a:pt x="112" y="62"/>
                    <a:pt x="115" y="61"/>
                  </a:cubicBezTo>
                  <a:cubicBezTo>
                    <a:pt x="117" y="61"/>
                    <a:pt x="118" y="61"/>
                    <a:pt x="119" y="61"/>
                  </a:cubicBezTo>
                  <a:cubicBezTo>
                    <a:pt x="121" y="60"/>
                    <a:pt x="122" y="56"/>
                    <a:pt x="122" y="51"/>
                  </a:cubicBezTo>
                  <a:cubicBezTo>
                    <a:pt x="125" y="53"/>
                    <a:pt x="127" y="55"/>
                    <a:pt x="129" y="55"/>
                  </a:cubicBezTo>
                  <a:cubicBezTo>
                    <a:pt x="129" y="60"/>
                    <a:pt x="127" y="64"/>
                    <a:pt x="125" y="65"/>
                  </a:cubicBezTo>
                  <a:cubicBezTo>
                    <a:pt x="124" y="67"/>
                    <a:pt x="121" y="67"/>
                    <a:pt x="116" y="67"/>
                  </a:cubicBezTo>
                  <a:cubicBezTo>
                    <a:pt x="111" y="68"/>
                    <a:pt x="107" y="68"/>
                    <a:pt x="102" y="67"/>
                  </a:cubicBezTo>
                  <a:cubicBezTo>
                    <a:pt x="100" y="66"/>
                    <a:pt x="99" y="66"/>
                    <a:pt x="98" y="65"/>
                  </a:cubicBezTo>
                  <a:cubicBezTo>
                    <a:pt x="97" y="64"/>
                    <a:pt x="97" y="63"/>
                    <a:pt x="97" y="60"/>
                  </a:cubicBezTo>
                  <a:cubicBezTo>
                    <a:pt x="97" y="59"/>
                    <a:pt x="97" y="59"/>
                    <a:pt x="97" y="60"/>
                  </a:cubicBezTo>
                  <a:cubicBezTo>
                    <a:pt x="97" y="39"/>
                    <a:pt x="97" y="26"/>
                    <a:pt x="97" y="21"/>
                  </a:cubicBezTo>
                  <a:close/>
                  <a:moveTo>
                    <a:pt x="145" y="47"/>
                  </a:moveTo>
                  <a:cubicBezTo>
                    <a:pt x="142" y="40"/>
                    <a:pt x="137" y="33"/>
                    <a:pt x="132" y="25"/>
                  </a:cubicBezTo>
                  <a:cubicBezTo>
                    <a:pt x="125" y="28"/>
                    <a:pt x="125" y="28"/>
                    <a:pt x="125" y="28"/>
                  </a:cubicBezTo>
                  <a:cubicBezTo>
                    <a:pt x="131" y="37"/>
                    <a:pt x="135" y="45"/>
                    <a:pt x="137" y="50"/>
                  </a:cubicBezTo>
                  <a:cubicBezTo>
                    <a:pt x="145" y="47"/>
                    <a:pt x="145" y="47"/>
                    <a:pt x="145" y="47"/>
                  </a:cubicBezTo>
                  <a:close/>
                  <a:moveTo>
                    <a:pt x="83" y="26"/>
                  </a:moveTo>
                  <a:cubicBezTo>
                    <a:pt x="82" y="36"/>
                    <a:pt x="79" y="45"/>
                    <a:pt x="75" y="53"/>
                  </a:cubicBezTo>
                  <a:cubicBezTo>
                    <a:pt x="78" y="53"/>
                    <a:pt x="81" y="54"/>
                    <a:pt x="84" y="55"/>
                  </a:cubicBezTo>
                  <a:cubicBezTo>
                    <a:pt x="87" y="46"/>
                    <a:pt x="90" y="37"/>
                    <a:pt x="92" y="27"/>
                  </a:cubicBezTo>
                  <a:cubicBezTo>
                    <a:pt x="83" y="26"/>
                    <a:pt x="83" y="26"/>
                    <a:pt x="83" y="26"/>
                  </a:cubicBezTo>
                  <a:close/>
                  <a:moveTo>
                    <a:pt x="178" y="7"/>
                  </a:moveTo>
                  <a:cubicBezTo>
                    <a:pt x="175" y="4"/>
                    <a:pt x="171" y="2"/>
                    <a:pt x="166" y="0"/>
                  </a:cubicBezTo>
                  <a:cubicBezTo>
                    <a:pt x="163" y="5"/>
                    <a:pt x="163" y="5"/>
                    <a:pt x="163" y="5"/>
                  </a:cubicBezTo>
                  <a:cubicBezTo>
                    <a:pt x="166" y="6"/>
                    <a:pt x="170" y="8"/>
                    <a:pt x="175" y="11"/>
                  </a:cubicBezTo>
                  <a:cubicBezTo>
                    <a:pt x="178" y="7"/>
                    <a:pt x="178" y="7"/>
                    <a:pt x="178" y="7"/>
                  </a:cubicBezTo>
                  <a:close/>
                  <a:moveTo>
                    <a:pt x="192" y="4"/>
                  </a:moveTo>
                  <a:cubicBezTo>
                    <a:pt x="211" y="4"/>
                    <a:pt x="211" y="4"/>
                    <a:pt x="211" y="4"/>
                  </a:cubicBezTo>
                  <a:cubicBezTo>
                    <a:pt x="215" y="4"/>
                    <a:pt x="217" y="3"/>
                    <a:pt x="220" y="3"/>
                  </a:cubicBezTo>
                  <a:cubicBezTo>
                    <a:pt x="220" y="10"/>
                    <a:pt x="220" y="10"/>
                    <a:pt x="220" y="10"/>
                  </a:cubicBezTo>
                  <a:cubicBezTo>
                    <a:pt x="219" y="10"/>
                    <a:pt x="218" y="10"/>
                    <a:pt x="217" y="10"/>
                  </a:cubicBezTo>
                  <a:cubicBezTo>
                    <a:pt x="216" y="10"/>
                    <a:pt x="215" y="11"/>
                    <a:pt x="214" y="11"/>
                  </a:cubicBezTo>
                  <a:cubicBezTo>
                    <a:pt x="205" y="14"/>
                    <a:pt x="197" y="17"/>
                    <a:pt x="192" y="19"/>
                  </a:cubicBezTo>
                  <a:cubicBezTo>
                    <a:pt x="211" y="19"/>
                    <a:pt x="221" y="18"/>
                    <a:pt x="223" y="17"/>
                  </a:cubicBezTo>
                  <a:cubicBezTo>
                    <a:pt x="222" y="29"/>
                    <a:pt x="221" y="36"/>
                    <a:pt x="221" y="38"/>
                  </a:cubicBezTo>
                  <a:cubicBezTo>
                    <a:pt x="220" y="41"/>
                    <a:pt x="216" y="43"/>
                    <a:pt x="209" y="44"/>
                  </a:cubicBezTo>
                  <a:cubicBezTo>
                    <a:pt x="209" y="41"/>
                    <a:pt x="208" y="38"/>
                    <a:pt x="206" y="36"/>
                  </a:cubicBezTo>
                  <a:cubicBezTo>
                    <a:pt x="210" y="37"/>
                    <a:pt x="214" y="36"/>
                    <a:pt x="215" y="35"/>
                  </a:cubicBezTo>
                  <a:cubicBezTo>
                    <a:pt x="216" y="34"/>
                    <a:pt x="216" y="30"/>
                    <a:pt x="217" y="23"/>
                  </a:cubicBezTo>
                  <a:cubicBezTo>
                    <a:pt x="216" y="23"/>
                    <a:pt x="214" y="24"/>
                    <a:pt x="209" y="24"/>
                  </a:cubicBezTo>
                  <a:cubicBezTo>
                    <a:pt x="207" y="32"/>
                    <a:pt x="203" y="39"/>
                    <a:pt x="197" y="43"/>
                  </a:cubicBezTo>
                  <a:cubicBezTo>
                    <a:pt x="195" y="41"/>
                    <a:pt x="193" y="40"/>
                    <a:pt x="191" y="40"/>
                  </a:cubicBezTo>
                  <a:cubicBezTo>
                    <a:pt x="197" y="36"/>
                    <a:pt x="202" y="31"/>
                    <a:pt x="204" y="24"/>
                  </a:cubicBezTo>
                  <a:cubicBezTo>
                    <a:pt x="201" y="24"/>
                    <a:pt x="198" y="24"/>
                    <a:pt x="196" y="24"/>
                  </a:cubicBezTo>
                  <a:cubicBezTo>
                    <a:pt x="193" y="31"/>
                    <a:pt x="188" y="37"/>
                    <a:pt x="181" y="42"/>
                  </a:cubicBezTo>
                  <a:cubicBezTo>
                    <a:pt x="180" y="40"/>
                    <a:pt x="178" y="39"/>
                    <a:pt x="175" y="38"/>
                  </a:cubicBezTo>
                  <a:cubicBezTo>
                    <a:pt x="182" y="35"/>
                    <a:pt x="187" y="31"/>
                    <a:pt x="191" y="24"/>
                  </a:cubicBezTo>
                  <a:cubicBezTo>
                    <a:pt x="187" y="24"/>
                    <a:pt x="185" y="24"/>
                    <a:pt x="184" y="24"/>
                  </a:cubicBezTo>
                  <a:cubicBezTo>
                    <a:pt x="183" y="24"/>
                    <a:pt x="182" y="25"/>
                    <a:pt x="181" y="25"/>
                  </a:cubicBezTo>
                  <a:cubicBezTo>
                    <a:pt x="181" y="17"/>
                    <a:pt x="181" y="17"/>
                    <a:pt x="181" y="17"/>
                  </a:cubicBezTo>
                  <a:cubicBezTo>
                    <a:pt x="183" y="18"/>
                    <a:pt x="184" y="18"/>
                    <a:pt x="186" y="17"/>
                  </a:cubicBezTo>
                  <a:cubicBezTo>
                    <a:pt x="189" y="16"/>
                    <a:pt x="196" y="13"/>
                    <a:pt x="206" y="9"/>
                  </a:cubicBezTo>
                  <a:cubicBezTo>
                    <a:pt x="192" y="9"/>
                    <a:pt x="192" y="9"/>
                    <a:pt x="192" y="9"/>
                  </a:cubicBezTo>
                  <a:cubicBezTo>
                    <a:pt x="187" y="9"/>
                    <a:pt x="184" y="9"/>
                    <a:pt x="182" y="9"/>
                  </a:cubicBezTo>
                  <a:cubicBezTo>
                    <a:pt x="182" y="3"/>
                    <a:pt x="182" y="3"/>
                    <a:pt x="182" y="3"/>
                  </a:cubicBezTo>
                  <a:cubicBezTo>
                    <a:pt x="184" y="3"/>
                    <a:pt x="187" y="4"/>
                    <a:pt x="192" y="4"/>
                  </a:cubicBezTo>
                  <a:close/>
                  <a:moveTo>
                    <a:pt x="174" y="19"/>
                  </a:moveTo>
                  <a:cubicBezTo>
                    <a:pt x="171" y="17"/>
                    <a:pt x="166" y="15"/>
                    <a:pt x="162" y="14"/>
                  </a:cubicBezTo>
                  <a:cubicBezTo>
                    <a:pt x="159" y="19"/>
                    <a:pt x="159" y="19"/>
                    <a:pt x="159" y="19"/>
                  </a:cubicBezTo>
                  <a:cubicBezTo>
                    <a:pt x="163" y="20"/>
                    <a:pt x="167" y="22"/>
                    <a:pt x="171" y="25"/>
                  </a:cubicBezTo>
                  <a:cubicBezTo>
                    <a:pt x="174" y="19"/>
                    <a:pt x="174" y="19"/>
                    <a:pt x="174" y="19"/>
                  </a:cubicBezTo>
                  <a:close/>
                  <a:moveTo>
                    <a:pt x="176" y="24"/>
                  </a:moveTo>
                  <a:cubicBezTo>
                    <a:pt x="169" y="31"/>
                    <a:pt x="163" y="36"/>
                    <a:pt x="159" y="38"/>
                  </a:cubicBezTo>
                  <a:cubicBezTo>
                    <a:pt x="160" y="41"/>
                    <a:pt x="162" y="43"/>
                    <a:pt x="163" y="44"/>
                  </a:cubicBezTo>
                  <a:cubicBezTo>
                    <a:pt x="166" y="42"/>
                    <a:pt x="171" y="37"/>
                    <a:pt x="179" y="30"/>
                  </a:cubicBezTo>
                  <a:cubicBezTo>
                    <a:pt x="178" y="27"/>
                    <a:pt x="177" y="26"/>
                    <a:pt x="176" y="24"/>
                  </a:cubicBezTo>
                  <a:close/>
                  <a:moveTo>
                    <a:pt x="188" y="42"/>
                  </a:moveTo>
                  <a:cubicBezTo>
                    <a:pt x="188" y="56"/>
                    <a:pt x="178" y="63"/>
                    <a:pt x="157" y="63"/>
                  </a:cubicBezTo>
                  <a:cubicBezTo>
                    <a:pt x="159" y="64"/>
                    <a:pt x="161" y="67"/>
                    <a:pt x="161" y="70"/>
                  </a:cubicBezTo>
                  <a:cubicBezTo>
                    <a:pt x="178" y="68"/>
                    <a:pt x="188" y="62"/>
                    <a:pt x="192" y="53"/>
                  </a:cubicBezTo>
                  <a:cubicBezTo>
                    <a:pt x="198" y="63"/>
                    <a:pt x="208" y="69"/>
                    <a:pt x="223" y="70"/>
                  </a:cubicBezTo>
                  <a:cubicBezTo>
                    <a:pt x="225" y="65"/>
                    <a:pt x="226" y="63"/>
                    <a:pt x="227" y="62"/>
                  </a:cubicBezTo>
                  <a:cubicBezTo>
                    <a:pt x="220" y="63"/>
                    <a:pt x="213" y="62"/>
                    <a:pt x="207" y="60"/>
                  </a:cubicBezTo>
                  <a:cubicBezTo>
                    <a:pt x="202" y="57"/>
                    <a:pt x="197" y="53"/>
                    <a:pt x="195" y="48"/>
                  </a:cubicBezTo>
                  <a:cubicBezTo>
                    <a:pt x="195" y="47"/>
                    <a:pt x="196" y="46"/>
                    <a:pt x="197" y="45"/>
                  </a:cubicBezTo>
                  <a:cubicBezTo>
                    <a:pt x="197" y="44"/>
                    <a:pt x="197" y="44"/>
                    <a:pt x="197" y="44"/>
                  </a:cubicBezTo>
                  <a:cubicBezTo>
                    <a:pt x="196" y="43"/>
                    <a:pt x="193" y="43"/>
                    <a:pt x="188" y="42"/>
                  </a:cubicBezTo>
                  <a:close/>
                  <a:moveTo>
                    <a:pt x="172" y="45"/>
                  </a:moveTo>
                  <a:cubicBezTo>
                    <a:pt x="177" y="46"/>
                    <a:pt x="179" y="47"/>
                    <a:pt x="179" y="47"/>
                  </a:cubicBezTo>
                  <a:cubicBezTo>
                    <a:pt x="179" y="47"/>
                    <a:pt x="179" y="48"/>
                    <a:pt x="178" y="48"/>
                  </a:cubicBezTo>
                  <a:cubicBezTo>
                    <a:pt x="177" y="48"/>
                    <a:pt x="177" y="49"/>
                    <a:pt x="176" y="50"/>
                  </a:cubicBezTo>
                  <a:cubicBezTo>
                    <a:pt x="175" y="53"/>
                    <a:pt x="173" y="55"/>
                    <a:pt x="172" y="57"/>
                  </a:cubicBezTo>
                  <a:cubicBezTo>
                    <a:pt x="170" y="56"/>
                    <a:pt x="168" y="55"/>
                    <a:pt x="166" y="55"/>
                  </a:cubicBezTo>
                  <a:cubicBezTo>
                    <a:pt x="169" y="51"/>
                    <a:pt x="171" y="48"/>
                    <a:pt x="172" y="45"/>
                  </a:cubicBezTo>
                  <a:close/>
                  <a:moveTo>
                    <a:pt x="212" y="45"/>
                  </a:moveTo>
                  <a:cubicBezTo>
                    <a:pt x="216" y="47"/>
                    <a:pt x="218" y="48"/>
                    <a:pt x="218" y="49"/>
                  </a:cubicBezTo>
                  <a:cubicBezTo>
                    <a:pt x="218" y="49"/>
                    <a:pt x="218" y="49"/>
                    <a:pt x="218" y="49"/>
                  </a:cubicBezTo>
                  <a:cubicBezTo>
                    <a:pt x="217" y="50"/>
                    <a:pt x="216" y="51"/>
                    <a:pt x="216" y="52"/>
                  </a:cubicBezTo>
                  <a:cubicBezTo>
                    <a:pt x="215" y="52"/>
                    <a:pt x="215" y="53"/>
                    <a:pt x="215" y="52"/>
                  </a:cubicBezTo>
                  <a:cubicBezTo>
                    <a:pt x="214" y="55"/>
                    <a:pt x="212" y="57"/>
                    <a:pt x="211" y="58"/>
                  </a:cubicBezTo>
                  <a:cubicBezTo>
                    <a:pt x="210" y="57"/>
                    <a:pt x="208" y="56"/>
                    <a:pt x="206" y="55"/>
                  </a:cubicBezTo>
                  <a:cubicBezTo>
                    <a:pt x="208" y="52"/>
                    <a:pt x="210" y="49"/>
                    <a:pt x="212" y="45"/>
                  </a:cubicBezTo>
                  <a:close/>
                  <a:moveTo>
                    <a:pt x="275" y="12"/>
                  </a:moveTo>
                  <a:cubicBezTo>
                    <a:pt x="276" y="11"/>
                    <a:pt x="278" y="9"/>
                    <a:pt x="280" y="5"/>
                  </a:cubicBezTo>
                  <a:cubicBezTo>
                    <a:pt x="280" y="5"/>
                    <a:pt x="281" y="4"/>
                    <a:pt x="281" y="4"/>
                  </a:cubicBezTo>
                  <a:cubicBezTo>
                    <a:pt x="282" y="3"/>
                    <a:pt x="282" y="3"/>
                    <a:pt x="282" y="3"/>
                  </a:cubicBezTo>
                  <a:cubicBezTo>
                    <a:pt x="281" y="2"/>
                    <a:pt x="278" y="1"/>
                    <a:pt x="274" y="0"/>
                  </a:cubicBezTo>
                  <a:cubicBezTo>
                    <a:pt x="271" y="11"/>
                    <a:pt x="265" y="20"/>
                    <a:pt x="259" y="26"/>
                  </a:cubicBezTo>
                  <a:cubicBezTo>
                    <a:pt x="262" y="26"/>
                    <a:pt x="264" y="27"/>
                    <a:pt x="266" y="29"/>
                  </a:cubicBezTo>
                  <a:cubicBezTo>
                    <a:pt x="267" y="28"/>
                    <a:pt x="269" y="24"/>
                    <a:pt x="273" y="18"/>
                  </a:cubicBezTo>
                  <a:cubicBezTo>
                    <a:pt x="298" y="18"/>
                    <a:pt x="298" y="18"/>
                    <a:pt x="298" y="18"/>
                  </a:cubicBezTo>
                  <a:cubicBezTo>
                    <a:pt x="304" y="18"/>
                    <a:pt x="308" y="18"/>
                    <a:pt x="308" y="18"/>
                  </a:cubicBezTo>
                  <a:cubicBezTo>
                    <a:pt x="308" y="12"/>
                    <a:pt x="308" y="12"/>
                    <a:pt x="308" y="12"/>
                  </a:cubicBezTo>
                  <a:cubicBezTo>
                    <a:pt x="308" y="12"/>
                    <a:pt x="307" y="12"/>
                    <a:pt x="305" y="12"/>
                  </a:cubicBezTo>
                  <a:cubicBezTo>
                    <a:pt x="304" y="12"/>
                    <a:pt x="301" y="12"/>
                    <a:pt x="297" y="12"/>
                  </a:cubicBezTo>
                  <a:cubicBezTo>
                    <a:pt x="275" y="12"/>
                    <a:pt x="275" y="12"/>
                    <a:pt x="275" y="12"/>
                  </a:cubicBezTo>
                  <a:close/>
                  <a:moveTo>
                    <a:pt x="255" y="18"/>
                  </a:moveTo>
                  <a:cubicBezTo>
                    <a:pt x="255" y="56"/>
                    <a:pt x="255" y="56"/>
                    <a:pt x="255" y="56"/>
                  </a:cubicBezTo>
                  <a:cubicBezTo>
                    <a:pt x="255" y="65"/>
                    <a:pt x="255" y="70"/>
                    <a:pt x="256" y="71"/>
                  </a:cubicBezTo>
                  <a:cubicBezTo>
                    <a:pt x="248" y="71"/>
                    <a:pt x="248" y="71"/>
                    <a:pt x="248" y="71"/>
                  </a:cubicBezTo>
                  <a:cubicBezTo>
                    <a:pt x="248" y="69"/>
                    <a:pt x="249" y="64"/>
                    <a:pt x="249" y="56"/>
                  </a:cubicBezTo>
                  <a:cubicBezTo>
                    <a:pt x="249" y="28"/>
                    <a:pt x="249" y="28"/>
                    <a:pt x="249" y="28"/>
                  </a:cubicBezTo>
                  <a:cubicBezTo>
                    <a:pt x="247" y="31"/>
                    <a:pt x="245" y="34"/>
                    <a:pt x="242" y="39"/>
                  </a:cubicBezTo>
                  <a:cubicBezTo>
                    <a:pt x="242" y="38"/>
                    <a:pt x="240" y="36"/>
                    <a:pt x="239" y="35"/>
                  </a:cubicBezTo>
                  <a:cubicBezTo>
                    <a:pt x="238" y="34"/>
                    <a:pt x="238" y="34"/>
                    <a:pt x="237" y="34"/>
                  </a:cubicBezTo>
                  <a:cubicBezTo>
                    <a:pt x="246" y="25"/>
                    <a:pt x="251" y="14"/>
                    <a:pt x="254" y="0"/>
                  </a:cubicBezTo>
                  <a:cubicBezTo>
                    <a:pt x="260" y="2"/>
                    <a:pt x="263" y="3"/>
                    <a:pt x="263" y="4"/>
                  </a:cubicBezTo>
                  <a:cubicBezTo>
                    <a:pt x="263" y="4"/>
                    <a:pt x="263" y="4"/>
                    <a:pt x="262" y="5"/>
                  </a:cubicBezTo>
                  <a:cubicBezTo>
                    <a:pt x="261" y="6"/>
                    <a:pt x="261" y="6"/>
                    <a:pt x="260" y="7"/>
                  </a:cubicBezTo>
                  <a:cubicBezTo>
                    <a:pt x="258" y="12"/>
                    <a:pt x="256" y="16"/>
                    <a:pt x="255" y="18"/>
                  </a:cubicBezTo>
                  <a:close/>
                  <a:moveTo>
                    <a:pt x="285" y="32"/>
                  </a:moveTo>
                  <a:cubicBezTo>
                    <a:pt x="291" y="32"/>
                    <a:pt x="291" y="32"/>
                    <a:pt x="291" y="32"/>
                  </a:cubicBezTo>
                  <a:cubicBezTo>
                    <a:pt x="295" y="32"/>
                    <a:pt x="298" y="32"/>
                    <a:pt x="300" y="31"/>
                  </a:cubicBezTo>
                  <a:cubicBezTo>
                    <a:pt x="302" y="31"/>
                    <a:pt x="303" y="31"/>
                    <a:pt x="304" y="31"/>
                  </a:cubicBezTo>
                  <a:cubicBezTo>
                    <a:pt x="304" y="33"/>
                    <a:pt x="304" y="37"/>
                    <a:pt x="303" y="43"/>
                  </a:cubicBezTo>
                  <a:cubicBezTo>
                    <a:pt x="302" y="55"/>
                    <a:pt x="301" y="62"/>
                    <a:pt x="300" y="64"/>
                  </a:cubicBezTo>
                  <a:cubicBezTo>
                    <a:pt x="299" y="67"/>
                    <a:pt x="295" y="69"/>
                    <a:pt x="288" y="70"/>
                  </a:cubicBezTo>
                  <a:cubicBezTo>
                    <a:pt x="288" y="66"/>
                    <a:pt x="286" y="64"/>
                    <a:pt x="284" y="62"/>
                  </a:cubicBezTo>
                  <a:cubicBezTo>
                    <a:pt x="289" y="63"/>
                    <a:pt x="293" y="62"/>
                    <a:pt x="294" y="61"/>
                  </a:cubicBezTo>
                  <a:cubicBezTo>
                    <a:pt x="295" y="58"/>
                    <a:pt x="296" y="50"/>
                    <a:pt x="297" y="37"/>
                  </a:cubicBezTo>
                  <a:cubicBezTo>
                    <a:pt x="285" y="37"/>
                    <a:pt x="285" y="37"/>
                    <a:pt x="285" y="37"/>
                  </a:cubicBezTo>
                  <a:cubicBezTo>
                    <a:pt x="283" y="52"/>
                    <a:pt x="276" y="63"/>
                    <a:pt x="264" y="71"/>
                  </a:cubicBezTo>
                  <a:cubicBezTo>
                    <a:pt x="263" y="68"/>
                    <a:pt x="260" y="67"/>
                    <a:pt x="257" y="65"/>
                  </a:cubicBezTo>
                  <a:cubicBezTo>
                    <a:pt x="269" y="61"/>
                    <a:pt x="277" y="52"/>
                    <a:pt x="279" y="37"/>
                  </a:cubicBezTo>
                  <a:cubicBezTo>
                    <a:pt x="274" y="37"/>
                    <a:pt x="274" y="37"/>
                    <a:pt x="274" y="37"/>
                  </a:cubicBezTo>
                  <a:cubicBezTo>
                    <a:pt x="270" y="37"/>
                    <a:pt x="267" y="37"/>
                    <a:pt x="266" y="37"/>
                  </a:cubicBezTo>
                  <a:cubicBezTo>
                    <a:pt x="264" y="37"/>
                    <a:pt x="263" y="38"/>
                    <a:pt x="262" y="38"/>
                  </a:cubicBezTo>
                  <a:cubicBezTo>
                    <a:pt x="262" y="31"/>
                    <a:pt x="262" y="31"/>
                    <a:pt x="262" y="31"/>
                  </a:cubicBezTo>
                  <a:cubicBezTo>
                    <a:pt x="263" y="31"/>
                    <a:pt x="264" y="32"/>
                    <a:pt x="266" y="32"/>
                  </a:cubicBezTo>
                  <a:cubicBezTo>
                    <a:pt x="267" y="32"/>
                    <a:pt x="270" y="32"/>
                    <a:pt x="274" y="32"/>
                  </a:cubicBezTo>
                  <a:cubicBezTo>
                    <a:pt x="279" y="32"/>
                    <a:pt x="279" y="32"/>
                    <a:pt x="279" y="32"/>
                  </a:cubicBezTo>
                  <a:cubicBezTo>
                    <a:pt x="279" y="26"/>
                    <a:pt x="279" y="23"/>
                    <a:pt x="279" y="21"/>
                  </a:cubicBezTo>
                  <a:cubicBezTo>
                    <a:pt x="284" y="21"/>
                    <a:pt x="287" y="21"/>
                    <a:pt x="287" y="22"/>
                  </a:cubicBezTo>
                  <a:cubicBezTo>
                    <a:pt x="287" y="22"/>
                    <a:pt x="287" y="22"/>
                    <a:pt x="287" y="22"/>
                  </a:cubicBezTo>
                  <a:cubicBezTo>
                    <a:pt x="286" y="23"/>
                    <a:pt x="286" y="24"/>
                    <a:pt x="286" y="25"/>
                  </a:cubicBezTo>
                  <a:cubicBezTo>
                    <a:pt x="285" y="26"/>
                    <a:pt x="285" y="28"/>
                    <a:pt x="285"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1" name="Freeform 62"/>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2" name="Freeform 63"/>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3" name="Freeform 66"/>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4" name="Freeform 67"/>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65" name="组合 64"/>
          <p:cNvGrpSpPr/>
          <p:nvPr/>
        </p:nvGrpSpPr>
        <p:grpSpPr>
          <a:xfrm>
            <a:off x="5153765" y="5820299"/>
            <a:ext cx="440551" cy="603517"/>
            <a:chOff x="5048562" y="5751300"/>
            <a:chExt cx="502291" cy="688095"/>
          </a:xfrm>
        </p:grpSpPr>
        <p:pic>
          <p:nvPicPr>
            <p:cNvPr id="66" name="图片 65"/>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67"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68" name="组合 67"/>
          <p:cNvGrpSpPr/>
          <p:nvPr/>
        </p:nvGrpSpPr>
        <p:grpSpPr>
          <a:xfrm>
            <a:off x="6006326" y="5821863"/>
            <a:ext cx="426652" cy="603517"/>
            <a:chOff x="5666496" y="6074423"/>
            <a:chExt cx="486444" cy="688095"/>
          </a:xfrm>
        </p:grpSpPr>
        <p:pic>
          <p:nvPicPr>
            <p:cNvPr id="69" name="图片 68"/>
            <p:cNvPicPr>
              <a:picLocks noChangeAspect="1"/>
            </p:cNvPicPr>
            <p:nvPr/>
          </p:nvPicPr>
          <p:blipFill rotWithShape="1">
            <a:blip r:embed="rId2"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0"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71" name="组合 70"/>
          <p:cNvGrpSpPr/>
          <p:nvPr/>
        </p:nvGrpSpPr>
        <p:grpSpPr>
          <a:xfrm>
            <a:off x="6844988" y="5818097"/>
            <a:ext cx="426652" cy="607118"/>
            <a:chOff x="6231394" y="5751300"/>
            <a:chExt cx="486444" cy="692201"/>
          </a:xfrm>
        </p:grpSpPr>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3"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74" name="组合 73"/>
          <p:cNvGrpSpPr/>
          <p:nvPr/>
        </p:nvGrpSpPr>
        <p:grpSpPr>
          <a:xfrm>
            <a:off x="7683650" y="5828691"/>
            <a:ext cx="426652" cy="605096"/>
            <a:chOff x="6832165" y="5753605"/>
            <a:chExt cx="486444" cy="689896"/>
          </a:xfrm>
        </p:grpSpPr>
        <p:pic>
          <p:nvPicPr>
            <p:cNvPr id="75" name="图片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77" name="组合 76"/>
          <p:cNvGrpSpPr/>
          <p:nvPr/>
        </p:nvGrpSpPr>
        <p:grpSpPr>
          <a:xfrm>
            <a:off x="8522311" y="5818097"/>
            <a:ext cx="426652" cy="603517"/>
            <a:chOff x="8135043" y="5752584"/>
            <a:chExt cx="486444" cy="688095"/>
          </a:xfrm>
        </p:grpSpPr>
        <p:pic>
          <p:nvPicPr>
            <p:cNvPr id="78" name="图片 77"/>
            <p:cNvPicPr>
              <a:picLocks noChangeAspect="1"/>
            </p:cNvPicPr>
            <p:nvPr/>
          </p:nvPicPr>
          <p:blipFill rotWithShape="1">
            <a:blip r:embed="rId5"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9"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浇铸岗位风险点告知卡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41850"/>
        </p:xfrm>
        <a:graphic>
          <a:graphicData uri="http://schemas.openxmlformats.org/drawingml/2006/table">
            <a:tbl>
              <a:tblPr firstRow="1" bandRow="1">
                <a:tableStyleId>{5C22544A-7EE6-4342-B048-85BDC9FD1C3A}</a:tableStyleId>
              </a:tblPr>
              <a:tblGrid>
                <a:gridCol w="1459230"/>
                <a:gridCol w="1480185"/>
                <a:gridCol w="1770380"/>
                <a:gridCol w="5168265"/>
              </a:tblGrid>
              <a:tr h="37846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浇铸</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浇包未烘干，与高温溶液接触导致爆炸。</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地坑铸型底部有积水或潮湿，与高温溶液接触导致爆炸。</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4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909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2692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砂型底部距地下水面必须大于</a:t>
                      </a:r>
                      <a:r>
                        <a:rPr lang="en-US" altLang="zh-CN" sz="1230" b="1" kern="1200" dirty="0">
                          <a:solidFill>
                            <a:schemeClr val="tx1"/>
                          </a:solidFill>
                          <a:latin typeface="微软雅黑" panose="020B0503020204020204" charset="-122"/>
                          <a:ea typeface="微软雅黑" panose="020B0503020204020204" charset="-122"/>
                          <a:cs typeface="+mn-cs"/>
                        </a:rPr>
                        <a:t>1.5m</a:t>
                      </a:r>
                      <a:r>
                        <a:rPr lang="zh-CN" altLang="zh-CN" sz="1230" b="1" kern="1200" dirty="0">
                          <a:solidFill>
                            <a:schemeClr val="tx1"/>
                          </a:solidFill>
                          <a:latin typeface="微软雅黑" panose="020B0503020204020204" charset="-122"/>
                          <a:ea typeface="微软雅黑" panose="020B0503020204020204" charset="-122"/>
                          <a:cs typeface="+mn-cs"/>
                        </a:rPr>
                        <a:t>。</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地坑浇铸作业前应检查是否有积水或潮湿，且保持干燥状态。</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浇注坑周边必须设有防止水流入的措施。</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制定并执行操作规程。</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5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火灾、触电</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36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616365" y="3569810"/>
            <a:ext cx="656398" cy="940730"/>
            <a:chOff x="7460120" y="5755406"/>
            <a:chExt cx="486444" cy="697157"/>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140" y="3563415"/>
            <a:ext cx="706943" cy="934896"/>
          </a:xfrm>
          <a:prstGeom prst="rect">
            <a:avLst/>
          </a:prstGeom>
        </p:spPr>
      </p:pic>
      <p:grpSp>
        <p:nvGrpSpPr>
          <p:cNvPr id="18" name="组合 17"/>
          <p:cNvGrpSpPr/>
          <p:nvPr/>
        </p:nvGrpSpPr>
        <p:grpSpPr>
          <a:xfrm>
            <a:off x="2355155" y="3587442"/>
            <a:ext cx="836714" cy="910869"/>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槽罐清理岗位风险点告知卡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nvGraphicFramePr>
        <p:xfrm>
          <a:off x="420497" y="1865523"/>
          <a:ext cx="9878060" cy="4641850"/>
        </p:xfrm>
        <a:graphic>
          <a:graphicData uri="http://schemas.openxmlformats.org/drawingml/2006/table">
            <a:tbl>
              <a:tblPr firstRow="1" bandRow="1">
                <a:tableStyleId>{5C22544A-7EE6-4342-B048-85BDC9FD1C3A}</a:tableStyleId>
              </a:tblPr>
              <a:tblGrid>
                <a:gridCol w="1459230"/>
                <a:gridCol w="1480185"/>
                <a:gridCol w="1770380"/>
                <a:gridCol w="5168265"/>
              </a:tblGrid>
              <a:tr h="37846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槽罐清理</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槽罐清理操作不当。</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4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909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2692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进入前应对于有毒有害气体进行检测。</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进入前应先观察有无松脱的结疤，耐火砖等。</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清理槽壁结疤时，应自上而下进行。</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制定并执行操作规程。</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5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火灾、其他爆炸、中毒和窒息</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36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616365" y="3569810"/>
            <a:ext cx="656398" cy="940730"/>
            <a:chOff x="7460120" y="5755406"/>
            <a:chExt cx="486444" cy="697157"/>
          </a:xfrm>
        </p:grpSpPr>
        <p:pic>
          <p:nvPicPr>
            <p:cNvPr id="15" name="图片 1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pic>
        <p:nvPicPr>
          <p:cNvPr id="17" name="图片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8140" y="3563415"/>
            <a:ext cx="706943" cy="934896"/>
          </a:xfrm>
          <a:prstGeom prst="rect">
            <a:avLst/>
          </a:prstGeom>
        </p:spPr>
      </p:pic>
      <p:grpSp>
        <p:nvGrpSpPr>
          <p:cNvPr id="18" name="组合 17"/>
          <p:cNvGrpSpPr/>
          <p:nvPr/>
        </p:nvGrpSpPr>
        <p:grpSpPr>
          <a:xfrm>
            <a:off x="2355155" y="3587442"/>
            <a:ext cx="836714" cy="910869"/>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76829" y="1086702"/>
            <a:ext cx="6957957" cy="577215"/>
          </a:xfrm>
          <a:prstGeom prst="rect">
            <a:avLst/>
          </a:prstGeom>
          <a:noFill/>
        </p:spPr>
        <p:txBody>
          <a:bodyPr wrap="square" rtlCol="0">
            <a:spAutoFit/>
          </a:bodyPr>
          <a:lstStyle/>
          <a:p>
            <a:pPr algn="ctr"/>
            <a:r>
              <a:rPr lang="zh-CN" altLang="zh-CN" sz="3160" b="1" spc="600" dirty="0">
                <a:solidFill>
                  <a:srgbClr val="C00000"/>
                </a:solidFill>
                <a:latin typeface="微软雅黑" panose="020B0503020204020204" charset="-122"/>
                <a:ea typeface="微软雅黑" panose="020B0503020204020204" charset="-122"/>
              </a:rPr>
              <a:t>鼓风炉岗位风险点告知卡</a:t>
            </a:r>
            <a:endParaRPr lang="zh-CN" altLang="zh-CN" sz="3160" b="1" spc="600" dirty="0">
              <a:solidFill>
                <a:srgbClr val="C00000"/>
              </a:solidFill>
              <a:latin typeface="微软雅黑" panose="020B0503020204020204" charset="-122"/>
              <a:ea typeface="微软雅黑" panose="020B0503020204020204" charset="-122"/>
            </a:endParaRPr>
          </a:p>
        </p:txBody>
      </p:sp>
      <p:graphicFrame>
        <p:nvGraphicFramePr>
          <p:cNvPr id="6" name="表格 5"/>
          <p:cNvGraphicFramePr>
            <a:graphicFrameLocks noGrp="1"/>
          </p:cNvGraphicFramePr>
          <p:nvPr>
            <p:custDataLst>
              <p:tags r:id="rId1"/>
            </p:custDataLst>
          </p:nvPr>
        </p:nvGraphicFramePr>
        <p:xfrm>
          <a:off x="420497" y="1865523"/>
          <a:ext cx="9878060" cy="4641850"/>
        </p:xfrm>
        <a:graphic>
          <a:graphicData uri="http://schemas.openxmlformats.org/drawingml/2006/table">
            <a:tbl>
              <a:tblPr firstRow="1" bandRow="1">
                <a:tableStyleId>{5C22544A-7EE6-4342-B048-85BDC9FD1C3A}</a:tableStyleId>
              </a:tblPr>
              <a:tblGrid>
                <a:gridCol w="1459230"/>
                <a:gridCol w="1480185"/>
                <a:gridCol w="1770380"/>
                <a:gridCol w="5168265"/>
              </a:tblGrid>
              <a:tr h="37846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风险点名称</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鼓风炉</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主要危险因素描述</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rowSpan="3">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水套漏水或缺水。</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未按操作程序停炉或处置突然停电。</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跑渣或冰铜流出。</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与渣、铅流接触的容器、工具有积水或潮湿。</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5440">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风险点编号</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tc>
                <a:tc vMerge="1">
                  <a:tcPr/>
                </a:tc>
              </a:tr>
              <a:tr h="379095">
                <a:tc>
                  <a:txBody>
                    <a:bodyPr/>
                    <a:lstStyle/>
                    <a:p>
                      <a:pPr marL="0" algn="ctr" defTabSz="914400" rtl="0" eaLnBrk="1" latinLnBrk="0" hangingPunct="1"/>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风险等级</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algn="ctr" defTabSz="914400" rtl="0" eaLnBrk="1" latinLnBrk="0" hangingPunct="1"/>
                      <a:r>
                        <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rPr>
                        <a:t>三</a:t>
                      </a: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级风险</a:t>
                      </a:r>
                      <a:endParaRPr lang="zh-CN" altLang="en-US"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vMerge="1">
                  <a:tcPr>
                    <a:lnT w="12700" cap="flat" cmpd="sng" algn="ctr">
                      <a:solidFill>
                        <a:schemeClr val="tx1"/>
                      </a:solidFill>
                      <a:prstDash val="solid"/>
                      <a:round/>
                      <a:headEnd type="none" w="med" len="med"/>
                      <a:tailEnd type="none" w="med" len="med"/>
                    </a:lnT>
                  </a:tcPr>
                </a:tc>
              </a:tr>
              <a:tr h="2026920">
                <a:tc grid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rPr>
                        <a:t>安全标志</a:t>
                      </a:r>
                      <a:endParaRPr lang="zh-CN" altLang="zh-CN" sz="1580" b="1" kern="1200" dirty="0">
                        <a:solidFill>
                          <a:schemeClr val="tx1">
                            <a:lumMod val="95000"/>
                            <a:lumOff val="5000"/>
                          </a:schemeClr>
                        </a:solidFill>
                        <a:latin typeface="微软雅黑" panose="020B0503020204020204" charset="-122"/>
                        <a:ea typeface="微软雅黑" panose="020B0503020204020204" charset="-122"/>
                        <a:cs typeface="+mn-cs"/>
                      </a:endParaRPr>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主要风险控制措施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水套缺水或漏水应及时处理。</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停炉或突然停电应严格按照程序操作。</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跑渣或有冰铜流出应首先撤到安全位置，在及时采取补救措施减风处理。</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容器、工具应经预热处理。</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制定并执行操作规程。</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100250" marR="1002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6570">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责任单位</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主要事故类型</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None/>
                      </a:pPr>
                      <a:r>
                        <a:rPr lang="zh-CN" altLang="zh-CN" sz="1230" b="1" kern="1200" dirty="0">
                          <a:solidFill>
                            <a:schemeClr val="tx1"/>
                          </a:solidFill>
                          <a:latin typeface="微软雅黑" panose="020B0503020204020204" charset="-122"/>
                          <a:ea typeface="微软雅黑" panose="020B0503020204020204" charset="-122"/>
                          <a:cs typeface="+mn-cs"/>
                        </a:rPr>
                        <a:t>火灾、其他爆炸、中毒和窒息</a:t>
                      </a:r>
                      <a:endParaRPr lang="zh-CN" altLang="en-US" sz="1230" b="1" kern="1200" dirty="0">
                        <a:solidFill>
                          <a:schemeClr val="tx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5365">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责任人</a:t>
                      </a:r>
                      <a:endParaRPr lang="zh-CN" altLang="zh-CN" sz="1580" b="1" kern="1200" dirty="0">
                        <a:solidFill>
                          <a:schemeClr val="bg1"/>
                        </a:solidFill>
                        <a:latin typeface="微软雅黑" panose="020B0503020204020204" charset="-122"/>
                        <a:ea typeface="微软雅黑" panose="020B0503020204020204" charset="-122"/>
                        <a:cs typeface="+mn-cs"/>
                      </a:endParaRPr>
                    </a:p>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联系电话</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zh-CN" altLang="zh-CN" sz="1580" b="1" kern="1200" dirty="0">
                          <a:solidFill>
                            <a:schemeClr val="bg1"/>
                          </a:solidFill>
                          <a:latin typeface="微软雅黑" panose="020B0503020204020204" charset="-122"/>
                          <a:ea typeface="微软雅黑" panose="020B0503020204020204" charset="-122"/>
                          <a:cs typeface="+mn-cs"/>
                        </a:rPr>
                        <a:t>应急处置措施</a:t>
                      </a:r>
                      <a:endParaRPr lang="zh-CN" altLang="en-US" sz="1580" b="1" kern="1200" dirty="0">
                        <a:solidFill>
                          <a:schemeClr val="bg1"/>
                        </a:solidFill>
                        <a:latin typeface="微软雅黑" panose="020B0503020204020204" charset="-122"/>
                        <a:ea typeface="微软雅黑" panose="020B0503020204020204" charset="-122"/>
                        <a:cs typeface="+mn-cs"/>
                      </a:endParaRPr>
                    </a:p>
                  </a:txBody>
                  <a:tcPr marL="80200" marR="80200" marT="40100" marB="401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立即疏散厂房及周边人群，对事故现场实施隔离和警戒；</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对受伤人员进行及时抢救，并拨打</a:t>
                      </a:r>
                      <a:r>
                        <a:rPr lang="en-US" altLang="zh-CN" sz="1230" b="1" kern="1200" dirty="0">
                          <a:solidFill>
                            <a:schemeClr val="tx1"/>
                          </a:solidFill>
                          <a:latin typeface="微软雅黑" panose="020B0503020204020204" charset="-122"/>
                          <a:ea typeface="微软雅黑" panose="020B0503020204020204" charset="-122"/>
                          <a:cs typeface="+mn-cs"/>
                        </a:rPr>
                        <a:t>120</a:t>
                      </a:r>
                      <a:r>
                        <a:rPr lang="zh-CN" altLang="zh-CN" sz="1230" b="1" kern="1200" dirty="0">
                          <a:solidFill>
                            <a:schemeClr val="tx1"/>
                          </a:solidFill>
                          <a:latin typeface="微软雅黑" panose="020B0503020204020204" charset="-122"/>
                          <a:ea typeface="微软雅黑" panose="020B0503020204020204" charset="-122"/>
                          <a:cs typeface="+mn-cs"/>
                        </a:rPr>
                        <a:t>、</a:t>
                      </a:r>
                      <a:r>
                        <a:rPr lang="en-US" altLang="zh-CN" sz="1230" b="1" kern="1200" dirty="0">
                          <a:solidFill>
                            <a:schemeClr val="tx1"/>
                          </a:solidFill>
                          <a:latin typeface="微软雅黑" panose="020B0503020204020204" charset="-122"/>
                          <a:ea typeface="微软雅黑" panose="020B0503020204020204" charset="-122"/>
                          <a:cs typeface="+mn-cs"/>
                        </a:rPr>
                        <a:t>110</a:t>
                      </a:r>
                      <a:r>
                        <a:rPr lang="zh-CN" altLang="zh-CN" sz="1230" b="1" kern="1200" dirty="0">
                          <a:solidFill>
                            <a:schemeClr val="tx1"/>
                          </a:solidFill>
                          <a:latin typeface="微软雅黑" panose="020B0503020204020204" charset="-122"/>
                          <a:ea typeface="微软雅黑" panose="020B0503020204020204" charset="-122"/>
                          <a:cs typeface="+mn-cs"/>
                        </a:rPr>
                        <a:t>电话求救；</a:t>
                      </a:r>
                      <a:endParaRPr lang="zh-CN" altLang="zh-CN" sz="1230" b="1" kern="1200" dirty="0">
                        <a:solidFill>
                          <a:schemeClr val="tx1"/>
                        </a:solidFill>
                        <a:latin typeface="微软雅黑" panose="020B0503020204020204" charset="-122"/>
                        <a:ea typeface="微软雅黑" panose="020B0503020204020204" charset="-122"/>
                        <a:cs typeface="+mn-cs"/>
                      </a:endParaRPr>
                    </a:p>
                    <a:p>
                      <a:pPr marL="71755" lvl="0" indent="0" algn="l" defTabSz="914400" rtl="0" eaLnBrk="1" latinLnBrk="0" hangingPunct="1">
                        <a:lnSpc>
                          <a:spcPct val="130000"/>
                        </a:lnSpc>
                        <a:spcAft>
                          <a:spcPts val="0"/>
                        </a:spcAft>
                        <a:buFont typeface="+mj-lt"/>
                        <a:buAutoNum type="arabicPeriod"/>
                      </a:pPr>
                      <a:r>
                        <a:rPr lang="zh-CN" altLang="zh-CN" sz="1230" b="1" kern="1200" dirty="0">
                          <a:solidFill>
                            <a:schemeClr val="tx1"/>
                          </a:solidFill>
                          <a:latin typeface="微软雅黑" panose="020B0503020204020204" charset="-122"/>
                          <a:ea typeface="微软雅黑" panose="020B0503020204020204" charset="-122"/>
                          <a:cs typeface="+mn-cs"/>
                        </a:rPr>
                        <a:t>现场发现事故人员立即根据企业制订的《生产安全事故应急救援预案》规定的流程向企业相关管理人员进行事故报告。</a:t>
                      </a:r>
                      <a:endParaRPr lang="zh-CN" altLang="zh-CN" sz="1230" b="1" kern="1200" dirty="0">
                        <a:solidFill>
                          <a:schemeClr val="tx1"/>
                        </a:solidFill>
                        <a:latin typeface="微软雅黑" panose="020B0503020204020204" charset="-122"/>
                        <a:ea typeface="微软雅黑" panose="020B0503020204020204" charset="-122"/>
                        <a:cs typeface="+mn-cs"/>
                      </a:endParaRPr>
                    </a:p>
                  </a:txBody>
                  <a:tcPr marL="60150" marR="601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pSp>
        <p:nvGrpSpPr>
          <p:cNvPr id="14" name="组合 13"/>
          <p:cNvGrpSpPr/>
          <p:nvPr/>
        </p:nvGrpSpPr>
        <p:grpSpPr>
          <a:xfrm>
            <a:off x="616365" y="3569810"/>
            <a:ext cx="656398" cy="940730"/>
            <a:chOff x="7460120" y="5755406"/>
            <a:chExt cx="486444" cy="697157"/>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16"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8140" y="3563415"/>
            <a:ext cx="706943" cy="934896"/>
          </a:xfrm>
          <a:prstGeom prst="rect">
            <a:avLst/>
          </a:prstGeom>
        </p:spPr>
      </p:pic>
      <p:grpSp>
        <p:nvGrpSpPr>
          <p:cNvPr id="18" name="组合 17"/>
          <p:cNvGrpSpPr/>
          <p:nvPr/>
        </p:nvGrpSpPr>
        <p:grpSpPr>
          <a:xfrm>
            <a:off x="2355155" y="3587442"/>
            <a:ext cx="836714" cy="910869"/>
            <a:chOff x="7545390" y="1668463"/>
            <a:chExt cx="2149476" cy="2339976"/>
          </a:xfrm>
        </p:grpSpPr>
        <p:sp>
          <p:nvSpPr>
            <p:cNvPr id="19"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0"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1"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2"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23"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8115" y="3948683"/>
            <a:ext cx="1405078" cy="2020041"/>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5615940" y="4828031"/>
            <a:ext cx="1162812" cy="1687068"/>
          </a:xfrm>
          <a:prstGeom prst="rect">
            <a:avLst/>
          </a:prstGeom>
          <a:blipFill>
            <a:blip r:embed="rId2" cstate="print"/>
            <a:stretch>
              <a:fillRect/>
            </a:stretch>
          </a:blipFill>
        </p:spPr>
        <p:txBody>
          <a:bodyPr wrap="square" lIns="0" tIns="0" rIns="0" bIns="0" rtlCol="0"/>
          <a:lstStyle/>
          <a:p/>
        </p:txBody>
      </p:sp>
      <p:graphicFrame>
        <p:nvGraphicFramePr>
          <p:cNvPr id="4" name="object 4"/>
          <p:cNvGraphicFramePr>
            <a:graphicFrameLocks noGrp="1"/>
          </p:cNvGraphicFramePr>
          <p:nvPr/>
        </p:nvGraphicFramePr>
        <p:xfrm>
          <a:off x="1030097" y="567054"/>
          <a:ext cx="8649970" cy="6281420"/>
        </p:xfrm>
        <a:graphic>
          <a:graphicData uri="http://schemas.openxmlformats.org/drawingml/2006/table">
            <a:tbl>
              <a:tblPr firstRow="1" bandRow="1">
                <a:tableStyleId>{2D5ABB26-0587-4C30-8999-92F81FD0307C}</a:tableStyleId>
              </a:tblPr>
              <a:tblGrid>
                <a:gridCol w="1598930"/>
                <a:gridCol w="3430270"/>
                <a:gridCol w="3611245"/>
              </a:tblGrid>
              <a:tr h="490855">
                <a:tc gridSpan="3">
                  <a:txBody>
                    <a:bodyPr/>
                    <a:lstStyle/>
                    <a:p>
                      <a:pPr marR="3175" algn="ctr">
                        <a:lnSpc>
                          <a:spcPct val="100000"/>
                        </a:lnSpc>
                        <a:spcBef>
                          <a:spcPts val="49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28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69">
                <a:tc gridSpan="3">
                  <a:txBody>
                    <a:bodyPr/>
                    <a:lstStyle/>
                    <a:p>
                      <a:pPr marL="1270" marR="3175" algn="ctr">
                        <a:lnSpc>
                          <a:spcPct val="100000"/>
                        </a:lnSpc>
                        <a:spcBef>
                          <a:spcPts val="635"/>
                        </a:spcBef>
                      </a:pPr>
                      <a:r>
                        <a:rPr sz="1600" b="1" spc="-5" dirty="0">
                          <a:latin typeface="宋体" panose="02010600030101010101" pitchFamily="2" charset="-122"/>
                          <a:cs typeface="宋体" panose="02010600030101010101" pitchFamily="2" charset="-122"/>
                        </a:rPr>
                        <a:t>作业环</a:t>
                      </a:r>
                      <a:r>
                        <a:rPr sz="1600" b="1" spc="-15" dirty="0">
                          <a:latin typeface="宋体" panose="02010600030101010101" pitchFamily="2" charset="-122"/>
                          <a:cs typeface="宋体" panose="02010600030101010101" pitchFamily="2" charset="-122"/>
                        </a:rPr>
                        <a:t>境</a:t>
                      </a:r>
                      <a:r>
                        <a:rPr sz="1600" b="1" spc="-5" dirty="0">
                          <a:latin typeface="宋体" panose="02010600030101010101" pitchFamily="2" charset="-122"/>
                          <a:cs typeface="宋体" panose="02010600030101010101" pitchFamily="2" charset="-122"/>
                        </a:rPr>
                        <a:t>有噪声，对听</a:t>
                      </a:r>
                      <a:r>
                        <a:rPr sz="1600" b="1" spc="-15" dirty="0">
                          <a:latin typeface="宋体" panose="02010600030101010101" pitchFamily="2" charset="-122"/>
                          <a:cs typeface="宋体" panose="02010600030101010101" pitchFamily="2" charset="-122"/>
                        </a:rPr>
                        <a:t>力</a:t>
                      </a:r>
                      <a:r>
                        <a:rPr sz="1600" b="1" spc="-5" dirty="0">
                          <a:latin typeface="宋体" panose="02010600030101010101" pitchFamily="2" charset="-122"/>
                          <a:cs typeface="宋体" panose="02010600030101010101" pitchFamily="2" charset="-122"/>
                        </a:rPr>
                        <a:t>有损害，请注</a:t>
                      </a:r>
                      <a:r>
                        <a:rPr sz="1600" b="1" spc="-15" dirty="0">
                          <a:latin typeface="宋体" panose="02010600030101010101" pitchFamily="2" charset="-122"/>
                          <a:cs typeface="宋体" panose="02010600030101010101" pitchFamily="2" charset="-122"/>
                        </a:rPr>
                        <a:t>意</a:t>
                      </a:r>
                      <a:r>
                        <a:rPr sz="1600" b="1" spc="-5" dirty="0">
                          <a:latin typeface="宋体" panose="02010600030101010101" pitchFamily="2" charset="-122"/>
                          <a:cs typeface="宋体" panose="02010600030101010101" pitchFamily="2" charset="-122"/>
                        </a:rPr>
                        <a:t>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6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20">
                <a:tc rowSpan="2">
                  <a:txBody>
                    <a:bodyPr/>
                    <a:lstStyle/>
                    <a:p>
                      <a:pPr>
                        <a:lnSpc>
                          <a:spcPct val="100000"/>
                        </a:lnSpc>
                        <a:spcBef>
                          <a:spcPts val="40"/>
                        </a:spcBef>
                      </a:pPr>
                      <a:endParaRPr sz="3550">
                        <a:latin typeface="Times New Roman" panose="02020603050405020304"/>
                        <a:cs typeface="Times New Roman" panose="02020603050405020304"/>
                      </a:endParaRPr>
                    </a:p>
                    <a:p>
                      <a:pPr marL="467995">
                        <a:lnSpc>
                          <a:spcPct val="100000"/>
                        </a:lnSpc>
                      </a:pPr>
                      <a:r>
                        <a:rPr sz="2600" b="1" dirty="0">
                          <a:latin typeface="宋体" panose="02010600030101010101" pitchFamily="2" charset="-122"/>
                          <a:cs typeface="宋体" panose="02010600030101010101" pitchFamily="2" charset="-122"/>
                        </a:rPr>
                        <a:t>噪</a:t>
                      </a:r>
                      <a:r>
                        <a:rPr sz="2600" b="1" spc="-10" dirty="0">
                          <a:latin typeface="宋体" panose="02010600030101010101" pitchFamily="2" charset="-122"/>
                          <a:cs typeface="宋体" panose="02010600030101010101" pitchFamily="2" charset="-122"/>
                        </a:rPr>
                        <a:t>声</a:t>
                      </a:r>
                      <a:endParaRPr sz="2600">
                        <a:latin typeface="宋体" panose="02010600030101010101" pitchFamily="2" charset="-122"/>
                        <a:cs typeface="宋体" panose="02010600030101010101" pitchFamily="2" charset="-122"/>
                      </a:endParaRPr>
                    </a:p>
                    <a:p>
                      <a:pPr marL="414655">
                        <a:lnSpc>
                          <a:spcPct val="100000"/>
                        </a:lnSpc>
                        <a:spcBef>
                          <a:spcPts val="960"/>
                        </a:spcBef>
                      </a:pPr>
                      <a:r>
                        <a:rPr sz="2600" b="1" spc="-5" dirty="0">
                          <a:latin typeface="Times New Roman" panose="02020603050405020304"/>
                          <a:cs typeface="Times New Roman" panose="02020603050405020304"/>
                        </a:rPr>
                        <a:t>Noise</a:t>
                      </a:r>
                      <a:endParaRPr sz="2600">
                        <a:latin typeface="Times New Roman" panose="02020603050405020304"/>
                        <a:cs typeface="Times New Roman" panose="02020603050405020304"/>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637664">
                <a:tc vMerge="1">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nSpc>
                          <a:spcPct val="100000"/>
                        </a:lnSpc>
                      </a:pPr>
                      <a:endParaRPr sz="1200">
                        <a:latin typeface="Times New Roman" panose="02020603050405020304"/>
                        <a:cs typeface="Times New Roman" panose="02020603050405020304"/>
                      </a:endParaRPr>
                    </a:p>
                    <a:p>
                      <a:pPr marL="67945">
                        <a:lnSpc>
                          <a:spcPct val="113000"/>
                        </a:lnSpc>
                        <a:spcBef>
                          <a:spcPts val="855"/>
                        </a:spcBef>
                      </a:pPr>
                      <a:r>
                        <a:rPr sz="1200" dirty="0">
                          <a:latin typeface="宋体" panose="02010600030101010101" pitchFamily="2" charset="-122"/>
                          <a:cs typeface="宋体" panose="02010600030101010101" pitchFamily="2" charset="-122"/>
                        </a:rPr>
                        <a:t>噪声损害人的听力</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可造成人体听力损</a:t>
                      </a:r>
                      <a:r>
                        <a:rPr sz="1200" spc="10" dirty="0">
                          <a:latin typeface="宋体" panose="02010600030101010101" pitchFamily="2" charset="-122"/>
                          <a:cs typeface="宋体" panose="02010600030101010101" pitchFamily="2" charset="-122"/>
                        </a:rPr>
                        <a:t>失</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损害心 血管</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长期接触噪声可引</a:t>
                      </a:r>
                      <a:r>
                        <a:rPr sz="1200" spc="10" dirty="0">
                          <a:latin typeface="宋体" panose="02010600030101010101" pitchFamily="2" charset="-122"/>
                          <a:cs typeface="宋体" panose="02010600030101010101" pitchFamily="2" charset="-122"/>
                        </a:rPr>
                        <a:t>起</a:t>
                      </a:r>
                      <a:r>
                        <a:rPr sz="1200" dirty="0">
                          <a:latin typeface="宋体" panose="02010600030101010101" pitchFamily="2" charset="-122"/>
                          <a:cs typeface="宋体" panose="02010600030101010101" pitchFamily="2" charset="-122"/>
                        </a:rPr>
                        <a:t>头</a:t>
                      </a:r>
                      <a:r>
                        <a:rPr sz="1200" spc="-15" dirty="0">
                          <a:latin typeface="宋体" panose="02010600030101010101" pitchFamily="2" charset="-122"/>
                          <a:cs typeface="宋体" panose="02010600030101010101" pitchFamily="2" charset="-122"/>
                        </a:rPr>
                        <a:t>痛</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耳鸣</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惊慌</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记 忆减退</a:t>
                      </a:r>
                      <a:r>
                        <a:rPr sz="1200" spc="-5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甚至引起神经官能</a:t>
                      </a:r>
                      <a:r>
                        <a:rPr sz="1200" spc="10" dirty="0">
                          <a:latin typeface="宋体" panose="02010600030101010101" pitchFamily="2" charset="-122"/>
                          <a:cs typeface="宋体" panose="02010600030101010101" pitchFamily="2" charset="-122"/>
                        </a:rPr>
                        <a:t>症</a:t>
                      </a:r>
                      <a:r>
                        <a:rPr sz="1200" spc="-5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也能导致心跳加速、 血管痉挛</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高血压</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冠心病</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食欲下降</a:t>
                      </a:r>
                      <a:r>
                        <a:rPr sz="1200" spc="-14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月经失调 等。超过</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115</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分贝的噪音可造成耳聋。</a:t>
                      </a:r>
                      <a:endParaRPr sz="1200">
                        <a:latin typeface="宋体" panose="02010600030101010101" pitchFamily="2" charset="-122"/>
                        <a:cs typeface="宋体" panose="02010600030101010101" pitchFamily="2" charset="-122"/>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nSpc>
                          <a:spcPct val="100000"/>
                        </a:lnSpc>
                      </a:pPr>
                      <a:endParaRPr sz="1200">
                        <a:latin typeface="Times New Roman" panose="02020603050405020304"/>
                        <a:cs typeface="Times New Roman" panose="02020603050405020304"/>
                      </a:endParaRPr>
                    </a:p>
                    <a:p>
                      <a:pPr marL="68580" marR="3175">
                        <a:lnSpc>
                          <a:spcPct val="100000"/>
                        </a:lnSpc>
                        <a:spcBef>
                          <a:spcPts val="1045"/>
                        </a:spcBef>
                      </a:pPr>
                      <a:r>
                        <a:rPr sz="1200" dirty="0">
                          <a:latin typeface="宋体" panose="02010600030101010101" pitchFamily="2" charset="-122"/>
                          <a:cs typeface="宋体" panose="02010600030101010101" pitchFamily="2" charset="-122"/>
                        </a:rPr>
                        <a:t>声强和频率的变化都无规律，杂乱无章的声音。</a:t>
                      </a:r>
                      <a:endParaRPr sz="1200">
                        <a:latin typeface="宋体" panose="02010600030101010101" pitchFamily="2" charset="-122"/>
                        <a:cs typeface="宋体" panose="02010600030101010101" pitchFamily="2" charset="-122"/>
                      </a:endParaRPr>
                    </a:p>
                    <a:p>
                      <a:pPr marL="68580">
                        <a:lnSpc>
                          <a:spcPts val="1630"/>
                        </a:lnSpc>
                        <a:spcBef>
                          <a:spcPts val="75"/>
                        </a:spcBef>
                      </a:pPr>
                      <a:r>
                        <a:rPr sz="1200" dirty="0">
                          <a:latin typeface="宋体" panose="02010600030101010101" pitchFamily="2" charset="-122"/>
                          <a:cs typeface="宋体" panose="02010600030101010101" pitchFamily="2" charset="-122"/>
                        </a:rPr>
                        <a:t>每周工作</a:t>
                      </a:r>
                      <a:r>
                        <a:rPr sz="1200" spc="-365" dirty="0">
                          <a:latin typeface="宋体" panose="02010600030101010101" pitchFamily="2" charset="-122"/>
                          <a:cs typeface="宋体" panose="02010600030101010101" pitchFamily="2" charset="-122"/>
                        </a:rPr>
                        <a:t> </a:t>
                      </a:r>
                      <a:r>
                        <a:rPr sz="1200" spc="-200" dirty="0">
                          <a:latin typeface="Times New Roman" panose="02020603050405020304"/>
                          <a:cs typeface="Times New Roman" panose="02020603050405020304"/>
                        </a:rPr>
                        <a:t>5d</a:t>
                      </a:r>
                      <a:r>
                        <a:rPr sz="1200" spc="-2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每天工作</a:t>
                      </a:r>
                      <a:r>
                        <a:rPr sz="1200" spc="-345" dirty="0">
                          <a:latin typeface="宋体" panose="02010600030101010101" pitchFamily="2" charset="-122"/>
                          <a:cs typeface="宋体" panose="02010600030101010101" pitchFamily="2" charset="-122"/>
                        </a:rPr>
                        <a:t> </a:t>
                      </a:r>
                      <a:r>
                        <a:rPr sz="1200" spc="-200" dirty="0">
                          <a:latin typeface="Times New Roman" panose="02020603050405020304"/>
                          <a:cs typeface="Times New Roman" panose="02020603050405020304"/>
                        </a:rPr>
                        <a:t>8h</a:t>
                      </a:r>
                      <a:r>
                        <a:rPr sz="1200" spc="-2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稳态噪声限值为</a:t>
                      </a:r>
                      <a:r>
                        <a:rPr sz="1200" spc="-360" dirty="0">
                          <a:latin typeface="宋体" panose="02010600030101010101" pitchFamily="2" charset="-122"/>
                          <a:cs typeface="宋体" panose="02010600030101010101" pitchFamily="2" charset="-122"/>
                        </a:rPr>
                        <a:t> </a:t>
                      </a:r>
                      <a:r>
                        <a:rPr sz="1200" spc="-5" dirty="0">
                          <a:latin typeface="Times New Roman" panose="02020603050405020304"/>
                          <a:cs typeface="Times New Roman" panose="02020603050405020304"/>
                        </a:rPr>
                        <a:t>85dB(A)</a:t>
                      </a:r>
                      <a:r>
                        <a:rPr sz="1200" spc="-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非稳态噪声等效声级的限值为</a:t>
                      </a:r>
                      <a:r>
                        <a:rPr sz="1200" spc="-315" dirty="0">
                          <a:latin typeface="宋体" panose="02010600030101010101" pitchFamily="2" charset="-122"/>
                          <a:cs typeface="宋体" panose="02010600030101010101" pitchFamily="2" charset="-122"/>
                        </a:rPr>
                        <a:t> </a:t>
                      </a:r>
                      <a:r>
                        <a:rPr sz="1200" spc="-5" dirty="0">
                          <a:latin typeface="Times New Roman" panose="02020603050405020304"/>
                          <a:cs typeface="Times New Roman" panose="02020603050405020304"/>
                        </a:rPr>
                        <a:t>85dB(A)</a:t>
                      </a:r>
                      <a:r>
                        <a:rPr sz="1200" spc="-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计算</a:t>
                      </a:r>
                      <a:r>
                        <a:rPr sz="1200" spc="-310" dirty="0">
                          <a:latin typeface="宋体" panose="02010600030101010101" pitchFamily="2" charset="-122"/>
                          <a:cs typeface="宋体" panose="02010600030101010101" pitchFamily="2" charset="-122"/>
                        </a:rPr>
                        <a:t> </a:t>
                      </a:r>
                      <a:r>
                        <a:rPr sz="1200" dirty="0">
                          <a:latin typeface="Times New Roman" panose="02020603050405020304"/>
                          <a:cs typeface="Times New Roman" panose="02020603050405020304"/>
                        </a:rPr>
                        <a:t>8h</a:t>
                      </a:r>
                      <a:r>
                        <a:rPr sz="1200" spc="-10" dirty="0">
                          <a:latin typeface="Times New Roman" panose="02020603050405020304"/>
                          <a:cs typeface="Times New Roman" panose="02020603050405020304"/>
                        </a:rPr>
                        <a:t> </a:t>
                      </a:r>
                      <a:r>
                        <a:rPr sz="1200" dirty="0">
                          <a:latin typeface="宋体" panose="02010600030101010101" pitchFamily="2" charset="-122"/>
                          <a:cs typeface="宋体" panose="02010600030101010101" pitchFamily="2" charset="-122"/>
                        </a:rPr>
                        <a:t>等 效声级</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每周工作日不是</a:t>
                      </a:r>
                      <a:r>
                        <a:rPr sz="1200" spc="-335" dirty="0">
                          <a:latin typeface="宋体" panose="02010600030101010101" pitchFamily="2" charset="-122"/>
                          <a:cs typeface="宋体" panose="02010600030101010101" pitchFamily="2" charset="-122"/>
                        </a:rPr>
                        <a:t> </a:t>
                      </a:r>
                      <a:r>
                        <a:rPr sz="1200" spc="-5" dirty="0">
                          <a:latin typeface="Times New Roman" panose="02020603050405020304"/>
                          <a:cs typeface="Times New Roman" panose="02020603050405020304"/>
                        </a:rPr>
                        <a:t>5d</a:t>
                      </a:r>
                      <a:r>
                        <a:rPr sz="1200" spc="-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需计算</a:t>
                      </a:r>
                      <a:r>
                        <a:rPr sz="1200" spc="-330" dirty="0">
                          <a:latin typeface="宋体" panose="02010600030101010101" pitchFamily="2" charset="-122"/>
                          <a:cs typeface="宋体" panose="02010600030101010101" pitchFamily="2" charset="-122"/>
                        </a:rPr>
                        <a:t> </a:t>
                      </a:r>
                      <a:r>
                        <a:rPr sz="1200" dirty="0">
                          <a:latin typeface="Times New Roman" panose="02020603050405020304"/>
                          <a:cs typeface="Times New Roman" panose="02020603050405020304"/>
                        </a:rPr>
                        <a:t>40h</a:t>
                      </a:r>
                      <a:r>
                        <a:rPr sz="1200" spc="-35" dirty="0">
                          <a:latin typeface="Times New Roman" panose="02020603050405020304"/>
                          <a:cs typeface="Times New Roman" panose="02020603050405020304"/>
                        </a:rPr>
                        <a:t> </a:t>
                      </a:r>
                      <a:r>
                        <a:rPr sz="1200" dirty="0">
                          <a:latin typeface="宋体" panose="02010600030101010101" pitchFamily="2" charset="-122"/>
                          <a:cs typeface="宋体" panose="02010600030101010101" pitchFamily="2" charset="-122"/>
                        </a:rPr>
                        <a:t>等效声级，  限值为</a:t>
                      </a:r>
                      <a:r>
                        <a:rPr sz="1200" spc="-305" dirty="0">
                          <a:latin typeface="宋体" panose="02010600030101010101" pitchFamily="2" charset="-122"/>
                          <a:cs typeface="宋体" panose="02010600030101010101" pitchFamily="2" charset="-122"/>
                        </a:rPr>
                        <a:t> </a:t>
                      </a:r>
                      <a:r>
                        <a:rPr sz="1200" dirty="0">
                          <a:latin typeface="Times New Roman" panose="02020603050405020304"/>
                          <a:cs typeface="Times New Roman" panose="02020603050405020304"/>
                        </a:rPr>
                        <a:t>85 </a:t>
                      </a:r>
                      <a:r>
                        <a:rPr sz="1200" spc="-5" dirty="0">
                          <a:latin typeface="Times New Roman" panose="02020603050405020304"/>
                          <a:cs typeface="Times New Roman" panose="02020603050405020304"/>
                        </a:rPr>
                        <a:t>dB(A)</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20">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24891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75"/>
                        </a:spcBef>
                      </a:pPr>
                      <a:r>
                        <a:rPr sz="1200" dirty="0">
                          <a:latin typeface="宋体" panose="02010600030101010101" pitchFamily="2" charset="-122"/>
                          <a:cs typeface="宋体" panose="02010600030101010101" pitchFamily="2" charset="-122"/>
                        </a:rPr>
                        <a:t>使用防声器如：耳塞、耳罩、防声帽等、并紧闭门窗。如发现听力异常，及时到医院检查、确诊。</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249047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5"/>
                        </a:spcBef>
                      </a:pPr>
                      <a:r>
                        <a:rPr sz="1200" dirty="0">
                          <a:latin typeface="宋体" panose="02010600030101010101" pitchFamily="2" charset="-122"/>
                          <a:cs typeface="宋体" panose="02010600030101010101" pitchFamily="2" charset="-122"/>
                        </a:rPr>
                        <a:t>采用无声或低声设备代替发出强噪音的机械设备</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采用吸声材料或吸声结构吸收声能</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使用隔声</a:t>
                      </a:r>
                      <a:r>
                        <a:rPr sz="1200" spc="-12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阻尼、</a:t>
                      </a:r>
                      <a:endParaRPr sz="1200">
                        <a:latin typeface="宋体" panose="02010600030101010101" pitchFamily="2" charset="-122"/>
                        <a:cs typeface="宋体" panose="02010600030101010101" pitchFamily="2" charset="-122"/>
                      </a:endParaRPr>
                    </a:p>
                    <a:p>
                      <a:pPr marL="67945" marR="97790">
                        <a:lnSpc>
                          <a:spcPct val="113000"/>
                        </a:lnSpc>
                        <a:spcBef>
                          <a:spcPts val="15"/>
                        </a:spcBef>
                      </a:pPr>
                      <a:r>
                        <a:rPr sz="1200" dirty="0">
                          <a:latin typeface="宋体" panose="02010600030101010101" pitchFamily="2" charset="-122"/>
                          <a:cs typeface="宋体" panose="02010600030101010101" pitchFamily="2" charset="-122"/>
                        </a:rPr>
                        <a:t>隔振等措施及加强个体防护，佩戴耳塞、耳罩、帽盔等防护用品；进行岗前健康体检，定期进行岗中体 检；合理安排工作和休息：适当安排工间休息，休息时离开噪音环境。</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29">
                <a:tc gridSpan="3">
                  <a:txBody>
                    <a:bodyPr/>
                    <a:lstStyle/>
                    <a:p>
                      <a:pPr marL="621665" marR="3175">
                        <a:lnSpc>
                          <a:spcPct val="100000"/>
                        </a:lnSpc>
                        <a:spcBef>
                          <a:spcPts val="75"/>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39" y="4058411"/>
            <a:ext cx="1456944" cy="1857756"/>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396740" y="5187695"/>
            <a:ext cx="1723643" cy="117195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6149340" y="5216651"/>
            <a:ext cx="847343" cy="11430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7025640" y="5207507"/>
            <a:ext cx="790955" cy="1152144"/>
          </a:xfrm>
          <a:prstGeom prst="rect">
            <a:avLst/>
          </a:prstGeom>
          <a:blipFill>
            <a:blip r:embed="rId4" cstate="print"/>
            <a:stretch>
              <a:fillRect/>
            </a:stretch>
          </a:blipFill>
        </p:spPr>
        <p:txBody>
          <a:bodyPr wrap="square" lIns="0" tIns="0" rIns="0" bIns="0" rtlCol="0"/>
          <a:lstStyle/>
          <a:p/>
        </p:txBody>
      </p:sp>
      <p:graphicFrame>
        <p:nvGraphicFramePr>
          <p:cNvPr id="6" name="object 6"/>
          <p:cNvGraphicFramePr>
            <a:graphicFrameLocks noGrp="1"/>
          </p:cNvGraphicFramePr>
          <p:nvPr/>
        </p:nvGraphicFramePr>
        <p:xfrm>
          <a:off x="1030097" y="774064"/>
          <a:ext cx="8649970" cy="5867400"/>
        </p:xfrm>
        <a:graphic>
          <a:graphicData uri="http://schemas.openxmlformats.org/drawingml/2006/table">
            <a:tbl>
              <a:tblPr firstRow="1" bandRow="1">
                <a:tableStyleId>{2D5ABB26-0587-4C30-8999-92F81FD0307C}</a:tableStyleId>
              </a:tblPr>
              <a:tblGrid>
                <a:gridCol w="1598930"/>
                <a:gridCol w="3430270"/>
                <a:gridCol w="3611245"/>
              </a:tblGrid>
              <a:tr h="490854">
                <a:tc gridSpan="3">
                  <a:txBody>
                    <a:bodyPr/>
                    <a:lstStyle/>
                    <a:p>
                      <a:pPr marR="3175" algn="ctr">
                        <a:lnSpc>
                          <a:spcPct val="100000"/>
                        </a:lnSpc>
                        <a:spcBef>
                          <a:spcPts val="49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28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69">
                <a:tc gridSpan="3">
                  <a:txBody>
                    <a:bodyPr/>
                    <a:lstStyle/>
                    <a:p>
                      <a:pPr marL="1270" marR="3175" algn="ctr">
                        <a:lnSpc>
                          <a:spcPct val="100000"/>
                        </a:lnSpc>
                        <a:spcBef>
                          <a:spcPts val="635"/>
                        </a:spcBef>
                      </a:pPr>
                      <a:r>
                        <a:rPr sz="1600" b="1" spc="-5" dirty="0">
                          <a:latin typeface="宋体" panose="02010600030101010101" pitchFamily="2" charset="-122"/>
                          <a:cs typeface="宋体" panose="02010600030101010101" pitchFamily="2" charset="-122"/>
                        </a:rPr>
                        <a:t>作业会</a:t>
                      </a:r>
                      <a:r>
                        <a:rPr sz="1600" b="1" spc="-15" dirty="0">
                          <a:latin typeface="宋体" panose="02010600030101010101" pitchFamily="2" charset="-122"/>
                          <a:cs typeface="宋体" panose="02010600030101010101" pitchFamily="2" charset="-122"/>
                        </a:rPr>
                        <a:t>产</a:t>
                      </a:r>
                      <a:r>
                        <a:rPr sz="1600" b="1" spc="-5" dirty="0">
                          <a:latin typeface="宋体" panose="02010600030101010101" pitchFamily="2" charset="-122"/>
                          <a:cs typeface="宋体" panose="02010600030101010101" pitchFamily="2" charset="-122"/>
                        </a:rPr>
                        <a:t>生粉尘，对人</a:t>
                      </a:r>
                      <a:r>
                        <a:rPr sz="1600" b="1" spc="-15" dirty="0">
                          <a:latin typeface="宋体" panose="02010600030101010101" pitchFamily="2" charset="-122"/>
                          <a:cs typeface="宋体" panose="02010600030101010101" pitchFamily="2" charset="-122"/>
                        </a:rPr>
                        <a:t>体</a:t>
                      </a:r>
                      <a:r>
                        <a:rPr sz="1600" b="1" spc="-5" dirty="0">
                          <a:latin typeface="宋体" panose="02010600030101010101" pitchFamily="2" charset="-122"/>
                          <a:cs typeface="宋体" panose="02010600030101010101" pitchFamily="2" charset="-122"/>
                        </a:rPr>
                        <a:t>有损害，请注</a:t>
                      </a:r>
                      <a:r>
                        <a:rPr sz="1600" b="1" spc="-15" dirty="0">
                          <a:latin typeface="宋体" panose="02010600030101010101" pitchFamily="2" charset="-122"/>
                          <a:cs typeface="宋体" panose="02010600030101010101" pitchFamily="2" charset="-122"/>
                        </a:rPr>
                        <a:t>意</a:t>
                      </a:r>
                      <a:r>
                        <a:rPr sz="1600" b="1" spc="-5" dirty="0">
                          <a:latin typeface="宋体" panose="02010600030101010101" pitchFamily="2" charset="-122"/>
                          <a:cs typeface="宋体" panose="02010600030101010101" pitchFamily="2" charset="-122"/>
                        </a:rPr>
                        <a:t>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6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19">
                <a:tc rowSpan="2">
                  <a:txBody>
                    <a:bodyPr/>
                    <a:lstStyle/>
                    <a:p>
                      <a:pPr>
                        <a:lnSpc>
                          <a:spcPct val="100000"/>
                        </a:lnSpc>
                        <a:spcBef>
                          <a:spcPts val="40"/>
                        </a:spcBef>
                      </a:pPr>
                      <a:endParaRPr sz="3550">
                        <a:latin typeface="Times New Roman" panose="02020603050405020304"/>
                        <a:cs typeface="Times New Roman" panose="02020603050405020304"/>
                      </a:endParaRPr>
                    </a:p>
                    <a:p>
                      <a:pPr marL="135255">
                        <a:lnSpc>
                          <a:spcPct val="100000"/>
                        </a:lnSpc>
                        <a:spcBef>
                          <a:spcPts val="5"/>
                        </a:spcBef>
                      </a:pPr>
                      <a:r>
                        <a:rPr sz="2600" b="1" spc="10" dirty="0">
                          <a:latin typeface="宋体" panose="02010600030101010101" pitchFamily="2" charset="-122"/>
                          <a:cs typeface="宋体" panose="02010600030101010101" pitchFamily="2" charset="-122"/>
                        </a:rPr>
                        <a:t>电</a:t>
                      </a:r>
                      <a:r>
                        <a:rPr sz="2600" b="1" spc="-5" dirty="0">
                          <a:latin typeface="宋体" panose="02010600030101010101" pitchFamily="2" charset="-122"/>
                          <a:cs typeface="宋体" panose="02010600030101010101" pitchFamily="2" charset="-122"/>
                        </a:rPr>
                        <a:t>焊</a:t>
                      </a:r>
                      <a:r>
                        <a:rPr sz="2600" b="1" spc="10" dirty="0">
                          <a:latin typeface="宋体" panose="02010600030101010101" pitchFamily="2" charset="-122"/>
                          <a:cs typeface="宋体" panose="02010600030101010101" pitchFamily="2" charset="-122"/>
                        </a:rPr>
                        <a:t>烟</a:t>
                      </a:r>
                      <a:r>
                        <a:rPr sz="2600" b="1" dirty="0">
                          <a:latin typeface="宋体" panose="02010600030101010101" pitchFamily="2" charset="-122"/>
                          <a:cs typeface="宋体" panose="02010600030101010101" pitchFamily="2" charset="-122"/>
                        </a:rPr>
                        <a:t>尘</a:t>
                      </a:r>
                      <a:endParaRPr sz="2600">
                        <a:latin typeface="宋体" panose="02010600030101010101" pitchFamily="2" charset="-122"/>
                        <a:cs typeface="宋体" panose="02010600030101010101" pitchFamily="2" charset="-122"/>
                      </a:endParaRPr>
                    </a:p>
                    <a:p>
                      <a:pPr marL="117475">
                        <a:lnSpc>
                          <a:spcPct val="100000"/>
                        </a:lnSpc>
                        <a:spcBef>
                          <a:spcPts val="1470"/>
                        </a:spcBef>
                      </a:pPr>
                      <a:r>
                        <a:rPr sz="1800" b="1" spc="-20" dirty="0">
                          <a:latin typeface="Times New Roman" panose="02020603050405020304"/>
                          <a:cs typeface="Times New Roman" panose="02020603050405020304"/>
                        </a:rPr>
                        <a:t>Welding</a:t>
                      </a:r>
                      <a:r>
                        <a:rPr sz="1800" b="1" spc="-75" dirty="0">
                          <a:latin typeface="Times New Roman" panose="02020603050405020304"/>
                          <a:cs typeface="Times New Roman" panose="02020603050405020304"/>
                        </a:rPr>
                        <a:t> </a:t>
                      </a:r>
                      <a:r>
                        <a:rPr sz="1800" b="1" spc="-5" dirty="0">
                          <a:latin typeface="Times New Roman" panose="02020603050405020304"/>
                          <a:cs typeface="Times New Roman" panose="02020603050405020304"/>
                        </a:rPr>
                        <a:t>fume</a:t>
                      </a:r>
                      <a:endParaRPr sz="1800">
                        <a:latin typeface="Times New Roman" panose="02020603050405020304"/>
                        <a:cs typeface="Times New Roman" panose="02020603050405020304"/>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637665">
                <a:tc vMerge="1">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nSpc>
                          <a:spcPct val="100000"/>
                        </a:lnSpc>
                      </a:pPr>
                      <a:endParaRPr sz="1200">
                        <a:latin typeface="Times New Roman" panose="02020603050405020304"/>
                        <a:cs typeface="Times New Roman" panose="02020603050405020304"/>
                      </a:endParaRPr>
                    </a:p>
                    <a:p>
                      <a:pPr marL="67945">
                        <a:lnSpc>
                          <a:spcPct val="113000"/>
                        </a:lnSpc>
                        <a:spcBef>
                          <a:spcPts val="840"/>
                        </a:spcBef>
                      </a:pPr>
                      <a:r>
                        <a:rPr sz="1200" dirty="0">
                          <a:latin typeface="宋体" panose="02010600030101010101" pitchFamily="2" charset="-122"/>
                          <a:cs typeface="宋体" panose="02010600030101010101" pitchFamily="2" charset="-122"/>
                        </a:rPr>
                        <a:t>吸入这种烟尘会引起头晕</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头痛</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咳嗽</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胸闷气短 等</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长期吸入会造成肺组织纤维性病</a:t>
                      </a:r>
                      <a:r>
                        <a:rPr sz="1200" spc="10" dirty="0">
                          <a:latin typeface="宋体" panose="02010600030101010101" pitchFamily="2" charset="-122"/>
                          <a:cs typeface="宋体" panose="02010600030101010101" pitchFamily="2" charset="-122"/>
                        </a:rPr>
                        <a:t>变</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即焊工尘 肺</a:t>
                      </a:r>
                      <a:r>
                        <a:rPr sz="1200" spc="-5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且常伴随锰中毒</a:t>
                      </a:r>
                      <a:r>
                        <a:rPr sz="1200" spc="-56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氟中毒和金属烟热等并发症。 电焊工尘肺的发病发展缓慢</a:t>
                      </a:r>
                      <a:r>
                        <a:rPr sz="1200" spc="-26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病程较长</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一般发病 工龄为</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15-25</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年。</a:t>
                      </a:r>
                      <a:endParaRPr sz="1200">
                        <a:latin typeface="宋体" panose="02010600030101010101" pitchFamily="2" charset="-122"/>
                        <a:cs typeface="宋体" panose="02010600030101010101" pitchFamily="2" charset="-122"/>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nSpc>
                          <a:spcPct val="100000"/>
                        </a:lnSpc>
                        <a:spcBef>
                          <a:spcPts val="40"/>
                        </a:spcBef>
                      </a:pPr>
                      <a:endParaRPr sz="1200">
                        <a:latin typeface="Times New Roman" panose="02020603050405020304"/>
                        <a:cs typeface="Times New Roman" panose="02020603050405020304"/>
                      </a:endParaRPr>
                    </a:p>
                    <a:p>
                      <a:pPr marL="68580" marR="29210">
                        <a:lnSpc>
                          <a:spcPct val="113000"/>
                        </a:lnSpc>
                      </a:pPr>
                      <a:r>
                        <a:rPr sz="1200" dirty="0">
                          <a:latin typeface="宋体" panose="02010600030101010101" pitchFamily="2" charset="-122"/>
                          <a:cs typeface="宋体" panose="02010600030101010101" pitchFamily="2" charset="-122"/>
                        </a:rPr>
                        <a:t>在温度高达</a:t>
                      </a:r>
                      <a:r>
                        <a:rPr sz="1200" spc="-320" dirty="0">
                          <a:latin typeface="宋体" panose="02010600030101010101" pitchFamily="2" charset="-122"/>
                          <a:cs typeface="宋体" panose="02010600030101010101" pitchFamily="2" charset="-122"/>
                        </a:rPr>
                        <a:t> </a:t>
                      </a:r>
                      <a:r>
                        <a:rPr sz="1200" spc="-5" dirty="0">
                          <a:latin typeface="Times New Roman" panose="02020603050405020304"/>
                          <a:cs typeface="Times New Roman" panose="02020603050405020304"/>
                        </a:rPr>
                        <a:t>3000-6000</a:t>
                      </a:r>
                      <a:r>
                        <a:rPr sz="1200" spc="-20" dirty="0">
                          <a:latin typeface="Times New Roman" panose="02020603050405020304"/>
                          <a:cs typeface="Times New Roman" panose="02020603050405020304"/>
                        </a:rPr>
                        <a:t> </a:t>
                      </a:r>
                      <a:r>
                        <a:rPr sz="1200" dirty="0">
                          <a:latin typeface="宋体" panose="02010600030101010101" pitchFamily="2" charset="-122"/>
                          <a:cs typeface="宋体" panose="02010600030101010101" pitchFamily="2" charset="-122"/>
                        </a:rPr>
                        <a:t>度的电焊过程中</a:t>
                      </a:r>
                      <a:r>
                        <a:rPr sz="1200" spc="-12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焊接原材料 中金属元素的蒸发气体，在空气中迅速氧化、凝聚， 从而形成金属及其化合物的微粒</a:t>
                      </a:r>
                      <a:r>
                        <a:rPr sz="1200" spc="-32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这种烟尘含有二氧 化硅</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氧化锰</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氟化物</a:t>
                      </a:r>
                      <a:r>
                        <a:rPr sz="1200" spc="-7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臭氧</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各种微量金属和氮氧 化物的混合物烟尘或气溶胶，逸散在作业环境中。 </a:t>
                      </a: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dirty="0">
                          <a:latin typeface="宋体" panose="02010600030101010101" pitchFamily="2" charset="-122"/>
                          <a:cs typeface="宋体" panose="02010600030101010101" pitchFamily="2" charset="-122"/>
                        </a:rPr>
                        <a:t>总尘</a:t>
                      </a:r>
                      <a:r>
                        <a:rPr sz="1200" spc="-305" dirty="0">
                          <a:latin typeface="宋体" panose="02010600030101010101" pitchFamily="2" charset="-122"/>
                          <a:cs typeface="宋体" panose="02010600030101010101" pitchFamily="2" charset="-122"/>
                        </a:rPr>
                        <a:t> </a:t>
                      </a:r>
                      <a:r>
                        <a:rPr sz="1200" spc="-20" dirty="0">
                          <a:latin typeface="Times New Roman" panose="02020603050405020304"/>
                          <a:cs typeface="Times New Roman" panose="02020603050405020304"/>
                        </a:rPr>
                        <a:t>PC-TWA</a:t>
                      </a:r>
                      <a:r>
                        <a:rPr sz="1200" spc="-20" dirty="0">
                          <a:latin typeface="宋体" panose="02010600030101010101" pitchFamily="2" charset="-122"/>
                          <a:cs typeface="宋体" panose="02010600030101010101" pitchFamily="2" charset="-122"/>
                        </a:rPr>
                        <a:t>：</a:t>
                      </a:r>
                      <a:r>
                        <a:rPr sz="1200" spc="-20" dirty="0">
                          <a:latin typeface="Times New Roman" panose="02020603050405020304"/>
                          <a:cs typeface="Times New Roman" panose="02020603050405020304"/>
                        </a:rPr>
                        <a:t>4</a:t>
                      </a:r>
                      <a:r>
                        <a:rPr sz="1200" spc="-5" dirty="0">
                          <a:latin typeface="Times New Roman" panose="02020603050405020304"/>
                          <a:cs typeface="Times New Roman" panose="02020603050405020304"/>
                        </a:rPr>
                        <a:t> (mg/m3)</a:t>
                      </a:r>
                      <a:endParaRPr sz="1200">
                        <a:latin typeface="Times New Roman" panose="02020603050405020304"/>
                        <a:cs typeface="Times New Roman" panose="02020603050405020304"/>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19">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80"/>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5"/>
                        </a:spcBef>
                      </a:pPr>
                      <a:r>
                        <a:rPr sz="1200" dirty="0">
                          <a:latin typeface="宋体" panose="02010600030101010101" pitchFamily="2" charset="-122"/>
                          <a:cs typeface="宋体" panose="02010600030101010101" pitchFamily="2" charset="-122"/>
                        </a:rPr>
                        <a:t>电焊作业中如发生不适症状或中毒现象</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应立即停止工</a:t>
                      </a:r>
                      <a:r>
                        <a:rPr sz="1200" spc="-5" dirty="0">
                          <a:latin typeface="宋体" panose="02010600030101010101" pitchFamily="2" charset="-122"/>
                          <a:cs typeface="宋体" panose="02010600030101010101" pitchFamily="2" charset="-122"/>
                        </a:rPr>
                        <a:t>作</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脱离现场到空气新鲜处</a:t>
                      </a:r>
                      <a:r>
                        <a:rPr sz="1200" spc="-12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并及时送医院就医。</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207645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140"/>
                        </a:spcBef>
                      </a:pPr>
                      <a:r>
                        <a:rPr sz="1100" spc="-5" dirty="0">
                          <a:latin typeface="宋体" panose="02010600030101010101" pitchFamily="2" charset="-122"/>
                          <a:cs typeface="宋体" panose="02010600030101010101" pitchFamily="2" charset="-122"/>
                        </a:rPr>
                        <a:t>1</a:t>
                      </a:r>
                      <a:r>
                        <a:rPr sz="1100" dirty="0">
                          <a:latin typeface="宋体" panose="02010600030101010101" pitchFamily="2" charset="-122"/>
                          <a:cs typeface="宋体" panose="02010600030101010101" pitchFamily="2" charset="-122"/>
                        </a:rPr>
                        <a:t>、</a:t>
                      </a:r>
                      <a:r>
                        <a:rPr sz="1100" spc="-10" dirty="0">
                          <a:latin typeface="宋体" panose="02010600030101010101" pitchFamily="2" charset="-122"/>
                          <a:cs typeface="宋体" panose="02010600030101010101" pitchFamily="2" charset="-122"/>
                        </a:rPr>
                        <a:t>改</a:t>
                      </a:r>
                      <a:r>
                        <a:rPr sz="1100" dirty="0">
                          <a:latin typeface="宋体" panose="02010600030101010101" pitchFamily="2" charset="-122"/>
                          <a:cs typeface="宋体" panose="02010600030101010101" pitchFamily="2" charset="-122"/>
                        </a:rPr>
                        <a:t>善作</a:t>
                      </a:r>
                      <a:r>
                        <a:rPr sz="1100" spc="-10" dirty="0">
                          <a:latin typeface="宋体" panose="02010600030101010101" pitchFamily="2" charset="-122"/>
                          <a:cs typeface="宋体" panose="02010600030101010101" pitchFamily="2" charset="-122"/>
                        </a:rPr>
                        <a:t>业</a:t>
                      </a:r>
                      <a:r>
                        <a:rPr sz="1100" dirty="0">
                          <a:latin typeface="宋体" panose="02010600030101010101" pitchFamily="2" charset="-122"/>
                          <a:cs typeface="宋体" panose="02010600030101010101" pitchFamily="2" charset="-122"/>
                        </a:rPr>
                        <a:t>场所</a:t>
                      </a:r>
                      <a:r>
                        <a:rPr sz="1100" spc="-10" dirty="0">
                          <a:latin typeface="宋体" panose="02010600030101010101" pitchFamily="2" charset="-122"/>
                          <a:cs typeface="宋体" panose="02010600030101010101" pitchFamily="2" charset="-122"/>
                        </a:rPr>
                        <a:t>的</a:t>
                      </a:r>
                      <a:r>
                        <a:rPr sz="1100" dirty="0">
                          <a:latin typeface="宋体" panose="02010600030101010101" pitchFamily="2" charset="-122"/>
                          <a:cs typeface="宋体" panose="02010600030101010101" pitchFamily="2" charset="-122"/>
                        </a:rPr>
                        <a:t>通风</a:t>
                      </a:r>
                      <a:r>
                        <a:rPr sz="1100" spc="-10" dirty="0">
                          <a:latin typeface="宋体" panose="02010600030101010101" pitchFamily="2" charset="-122"/>
                          <a:cs typeface="宋体" panose="02010600030101010101" pitchFamily="2" charset="-122"/>
                        </a:rPr>
                        <a:t>状</a:t>
                      </a:r>
                      <a:r>
                        <a:rPr sz="1100" dirty="0">
                          <a:latin typeface="宋体" panose="02010600030101010101" pitchFamily="2" charset="-122"/>
                          <a:cs typeface="宋体" panose="02010600030101010101" pitchFamily="2" charset="-122"/>
                        </a:rPr>
                        <a:t>况，</a:t>
                      </a:r>
                      <a:r>
                        <a:rPr sz="1100" spc="-10" dirty="0">
                          <a:latin typeface="宋体" panose="02010600030101010101" pitchFamily="2" charset="-122"/>
                          <a:cs typeface="宋体" panose="02010600030101010101" pitchFamily="2" charset="-122"/>
                        </a:rPr>
                        <a:t>必</a:t>
                      </a:r>
                      <a:r>
                        <a:rPr sz="1100" dirty="0">
                          <a:latin typeface="宋体" panose="02010600030101010101" pitchFamily="2" charset="-122"/>
                          <a:cs typeface="宋体" panose="02010600030101010101" pitchFamily="2" charset="-122"/>
                        </a:rPr>
                        <a:t>须有</a:t>
                      </a:r>
                      <a:r>
                        <a:rPr sz="1100" spc="-10" dirty="0">
                          <a:latin typeface="宋体" panose="02010600030101010101" pitchFamily="2" charset="-122"/>
                          <a:cs typeface="宋体" panose="02010600030101010101" pitchFamily="2" charset="-122"/>
                        </a:rPr>
                        <a:t>机</a:t>
                      </a:r>
                      <a:r>
                        <a:rPr sz="1100" dirty="0">
                          <a:latin typeface="宋体" panose="02010600030101010101" pitchFamily="2" charset="-122"/>
                          <a:cs typeface="宋体" panose="02010600030101010101" pitchFamily="2" charset="-122"/>
                        </a:rPr>
                        <a:t>械通</a:t>
                      </a:r>
                      <a:r>
                        <a:rPr sz="1100" spc="-10" dirty="0">
                          <a:latin typeface="宋体" panose="02010600030101010101" pitchFamily="2" charset="-122"/>
                          <a:cs typeface="宋体" panose="02010600030101010101" pitchFamily="2" charset="-122"/>
                        </a:rPr>
                        <a:t>风</a:t>
                      </a:r>
                      <a:r>
                        <a:rPr sz="1100" dirty="0">
                          <a:latin typeface="宋体" panose="02010600030101010101" pitchFamily="2" charset="-122"/>
                          <a:cs typeface="宋体" panose="02010600030101010101" pitchFamily="2" charset="-122"/>
                        </a:rPr>
                        <a:t>措施</a:t>
                      </a:r>
                      <a:r>
                        <a:rPr sz="1100" spc="5" dirty="0">
                          <a:latin typeface="宋体" panose="02010600030101010101" pitchFamily="2" charset="-122"/>
                          <a:cs typeface="宋体" panose="02010600030101010101" pitchFamily="2" charset="-122"/>
                        </a:rPr>
                        <a:t>；</a:t>
                      </a:r>
                      <a:endParaRPr sz="1100">
                        <a:latin typeface="宋体" panose="02010600030101010101" pitchFamily="2" charset="-122"/>
                        <a:cs typeface="宋体" panose="02010600030101010101" pitchFamily="2" charset="-122"/>
                      </a:endParaRPr>
                    </a:p>
                    <a:p>
                      <a:pPr marL="67945" marR="3175">
                        <a:lnSpc>
                          <a:spcPct val="100000"/>
                        </a:lnSpc>
                        <a:spcBef>
                          <a:spcPts val="315"/>
                        </a:spcBef>
                      </a:pPr>
                      <a:r>
                        <a:rPr sz="1100" spc="-5" dirty="0">
                          <a:latin typeface="宋体" panose="02010600030101010101" pitchFamily="2" charset="-122"/>
                          <a:cs typeface="宋体" panose="02010600030101010101" pitchFamily="2" charset="-122"/>
                        </a:rPr>
                        <a:t>2</a:t>
                      </a:r>
                      <a:r>
                        <a:rPr sz="1100" dirty="0">
                          <a:latin typeface="宋体" panose="02010600030101010101" pitchFamily="2" charset="-122"/>
                          <a:cs typeface="宋体" panose="02010600030101010101" pitchFamily="2" charset="-122"/>
                        </a:rPr>
                        <a:t>、</a:t>
                      </a:r>
                      <a:r>
                        <a:rPr sz="1100" spc="-10" dirty="0">
                          <a:latin typeface="宋体" panose="02010600030101010101" pitchFamily="2" charset="-122"/>
                          <a:cs typeface="宋体" panose="02010600030101010101" pitchFamily="2" charset="-122"/>
                        </a:rPr>
                        <a:t>加</a:t>
                      </a:r>
                      <a:r>
                        <a:rPr sz="1100" dirty="0">
                          <a:latin typeface="宋体" panose="02010600030101010101" pitchFamily="2" charset="-122"/>
                          <a:cs typeface="宋体" panose="02010600030101010101" pitchFamily="2" charset="-122"/>
                        </a:rPr>
                        <a:t>强个</a:t>
                      </a:r>
                      <a:r>
                        <a:rPr sz="1100" spc="-10" dirty="0">
                          <a:latin typeface="宋体" panose="02010600030101010101" pitchFamily="2" charset="-122"/>
                          <a:cs typeface="宋体" panose="02010600030101010101" pitchFamily="2" charset="-122"/>
                        </a:rPr>
                        <a:t>人</a:t>
                      </a:r>
                      <a:r>
                        <a:rPr sz="1100" dirty="0">
                          <a:latin typeface="宋体" panose="02010600030101010101" pitchFamily="2" charset="-122"/>
                          <a:cs typeface="宋体" panose="02010600030101010101" pitchFamily="2" charset="-122"/>
                        </a:rPr>
                        <a:t>防护</a:t>
                      </a:r>
                      <a:r>
                        <a:rPr sz="1100" spc="-10" dirty="0">
                          <a:latin typeface="宋体" panose="02010600030101010101" pitchFamily="2" charset="-122"/>
                          <a:cs typeface="宋体" panose="02010600030101010101" pitchFamily="2" charset="-122"/>
                        </a:rPr>
                        <a:t>，</a:t>
                      </a:r>
                      <a:r>
                        <a:rPr sz="1100" dirty="0">
                          <a:latin typeface="宋体" panose="02010600030101010101" pitchFamily="2" charset="-122"/>
                          <a:cs typeface="宋体" panose="02010600030101010101" pitchFamily="2" charset="-122"/>
                        </a:rPr>
                        <a:t>焊接</a:t>
                      </a:r>
                      <a:r>
                        <a:rPr sz="1100" spc="-10" dirty="0">
                          <a:latin typeface="宋体" panose="02010600030101010101" pitchFamily="2" charset="-122"/>
                          <a:cs typeface="宋体" panose="02010600030101010101" pitchFamily="2" charset="-122"/>
                        </a:rPr>
                        <a:t>人</a:t>
                      </a:r>
                      <a:r>
                        <a:rPr sz="1100" dirty="0">
                          <a:latin typeface="宋体" panose="02010600030101010101" pitchFamily="2" charset="-122"/>
                          <a:cs typeface="宋体" panose="02010600030101010101" pitchFamily="2" charset="-122"/>
                        </a:rPr>
                        <a:t>员必</a:t>
                      </a:r>
                      <a:r>
                        <a:rPr sz="1100" spc="-10" dirty="0">
                          <a:latin typeface="宋体" panose="02010600030101010101" pitchFamily="2" charset="-122"/>
                          <a:cs typeface="宋体" panose="02010600030101010101" pitchFamily="2" charset="-122"/>
                        </a:rPr>
                        <a:t>须</a:t>
                      </a:r>
                      <a:r>
                        <a:rPr sz="1100" dirty="0">
                          <a:latin typeface="宋体" panose="02010600030101010101" pitchFamily="2" charset="-122"/>
                          <a:cs typeface="宋体" panose="02010600030101010101" pitchFamily="2" charset="-122"/>
                        </a:rPr>
                        <a:t>佩戴</a:t>
                      </a:r>
                      <a:r>
                        <a:rPr sz="1100" spc="-10" dirty="0">
                          <a:latin typeface="宋体" panose="02010600030101010101" pitchFamily="2" charset="-122"/>
                          <a:cs typeface="宋体" panose="02010600030101010101" pitchFamily="2" charset="-122"/>
                        </a:rPr>
                        <a:t>符</a:t>
                      </a:r>
                      <a:r>
                        <a:rPr sz="1100" dirty="0">
                          <a:latin typeface="宋体" panose="02010600030101010101" pitchFamily="2" charset="-122"/>
                          <a:cs typeface="宋体" panose="02010600030101010101" pitchFamily="2" charset="-122"/>
                        </a:rPr>
                        <a:t>合职</a:t>
                      </a:r>
                      <a:r>
                        <a:rPr sz="1100" spc="-10" dirty="0">
                          <a:latin typeface="宋体" panose="02010600030101010101" pitchFamily="2" charset="-122"/>
                          <a:cs typeface="宋体" panose="02010600030101010101" pitchFamily="2" charset="-122"/>
                        </a:rPr>
                        <a:t>业</a:t>
                      </a:r>
                      <a:r>
                        <a:rPr sz="1100" dirty="0">
                          <a:latin typeface="宋体" panose="02010600030101010101" pitchFamily="2" charset="-122"/>
                          <a:cs typeface="宋体" panose="02010600030101010101" pitchFamily="2" charset="-122"/>
                        </a:rPr>
                        <a:t>卫生</a:t>
                      </a:r>
                      <a:r>
                        <a:rPr sz="1100" spc="-10" dirty="0">
                          <a:latin typeface="宋体" panose="02010600030101010101" pitchFamily="2" charset="-122"/>
                          <a:cs typeface="宋体" panose="02010600030101010101" pitchFamily="2" charset="-122"/>
                        </a:rPr>
                        <a:t>要</a:t>
                      </a:r>
                      <a:r>
                        <a:rPr sz="1100" dirty="0">
                          <a:latin typeface="宋体" panose="02010600030101010101" pitchFamily="2" charset="-122"/>
                          <a:cs typeface="宋体" panose="02010600030101010101" pitchFamily="2" charset="-122"/>
                        </a:rPr>
                        <a:t>求的</a:t>
                      </a:r>
                      <a:r>
                        <a:rPr sz="1100" spc="-10" dirty="0">
                          <a:latin typeface="宋体" panose="02010600030101010101" pitchFamily="2" charset="-122"/>
                          <a:cs typeface="宋体" panose="02010600030101010101" pitchFamily="2" charset="-122"/>
                        </a:rPr>
                        <a:t>防</a:t>
                      </a:r>
                      <a:r>
                        <a:rPr sz="1100" dirty="0">
                          <a:latin typeface="宋体" panose="02010600030101010101" pitchFamily="2" charset="-122"/>
                          <a:cs typeface="宋体" panose="02010600030101010101" pitchFamily="2" charset="-122"/>
                        </a:rPr>
                        <a:t>尘面</a:t>
                      </a:r>
                      <a:r>
                        <a:rPr sz="1100" spc="-10" dirty="0">
                          <a:latin typeface="宋体" panose="02010600030101010101" pitchFamily="2" charset="-122"/>
                          <a:cs typeface="宋体" panose="02010600030101010101" pitchFamily="2" charset="-122"/>
                        </a:rPr>
                        <a:t>罩</a:t>
                      </a:r>
                      <a:r>
                        <a:rPr sz="1100" dirty="0">
                          <a:latin typeface="宋体" panose="02010600030101010101" pitchFamily="2" charset="-122"/>
                          <a:cs typeface="宋体" panose="02010600030101010101" pitchFamily="2" charset="-122"/>
                        </a:rPr>
                        <a:t>或口</a:t>
                      </a:r>
                      <a:r>
                        <a:rPr sz="1100" spc="-10" dirty="0">
                          <a:latin typeface="宋体" panose="02010600030101010101" pitchFamily="2" charset="-122"/>
                          <a:cs typeface="宋体" panose="02010600030101010101" pitchFamily="2" charset="-122"/>
                        </a:rPr>
                        <a:t>罩</a:t>
                      </a:r>
                      <a:r>
                        <a:rPr sz="1100" spc="5" dirty="0">
                          <a:latin typeface="宋体" panose="02010600030101010101" pitchFamily="2" charset="-122"/>
                          <a:cs typeface="宋体" panose="02010600030101010101" pitchFamily="2" charset="-122"/>
                        </a:rPr>
                        <a:t>；</a:t>
                      </a:r>
                      <a:endParaRPr sz="1100">
                        <a:latin typeface="宋体" panose="02010600030101010101" pitchFamily="2" charset="-122"/>
                        <a:cs typeface="宋体" panose="02010600030101010101" pitchFamily="2" charset="-122"/>
                      </a:endParaRPr>
                    </a:p>
                    <a:p>
                      <a:pPr marL="67945" marR="3175">
                        <a:lnSpc>
                          <a:spcPct val="100000"/>
                        </a:lnSpc>
                        <a:spcBef>
                          <a:spcPts val="300"/>
                        </a:spcBef>
                      </a:pPr>
                      <a:r>
                        <a:rPr sz="1100" spc="-5" dirty="0">
                          <a:latin typeface="宋体" panose="02010600030101010101" pitchFamily="2" charset="-122"/>
                          <a:cs typeface="宋体" panose="02010600030101010101" pitchFamily="2" charset="-122"/>
                        </a:rPr>
                        <a:t>3</a:t>
                      </a:r>
                      <a:r>
                        <a:rPr sz="1100" dirty="0">
                          <a:latin typeface="宋体" panose="02010600030101010101" pitchFamily="2" charset="-122"/>
                          <a:cs typeface="宋体" panose="02010600030101010101" pitchFamily="2" charset="-122"/>
                        </a:rPr>
                        <a:t>、</a:t>
                      </a:r>
                      <a:r>
                        <a:rPr sz="1100" spc="-10" dirty="0">
                          <a:latin typeface="宋体" panose="02010600030101010101" pitchFamily="2" charset="-122"/>
                          <a:cs typeface="宋体" panose="02010600030101010101" pitchFamily="2" charset="-122"/>
                        </a:rPr>
                        <a:t>强</a:t>
                      </a:r>
                      <a:r>
                        <a:rPr sz="1100" dirty="0">
                          <a:latin typeface="宋体" panose="02010600030101010101" pitchFamily="2" charset="-122"/>
                          <a:cs typeface="宋体" panose="02010600030101010101" pitchFamily="2" charset="-122"/>
                        </a:rPr>
                        <a:t>化职</a:t>
                      </a:r>
                      <a:r>
                        <a:rPr sz="1100" spc="-10" dirty="0">
                          <a:latin typeface="宋体" panose="02010600030101010101" pitchFamily="2" charset="-122"/>
                          <a:cs typeface="宋体" panose="02010600030101010101" pitchFamily="2" charset="-122"/>
                        </a:rPr>
                        <a:t>业</a:t>
                      </a:r>
                      <a:r>
                        <a:rPr sz="1100" dirty="0">
                          <a:latin typeface="宋体" panose="02010600030101010101" pitchFamily="2" charset="-122"/>
                          <a:cs typeface="宋体" panose="02010600030101010101" pitchFamily="2" charset="-122"/>
                        </a:rPr>
                        <a:t>卫生</a:t>
                      </a:r>
                      <a:r>
                        <a:rPr sz="1100" spc="-10" dirty="0">
                          <a:latin typeface="宋体" panose="02010600030101010101" pitchFamily="2" charset="-122"/>
                          <a:cs typeface="宋体" panose="02010600030101010101" pitchFamily="2" charset="-122"/>
                        </a:rPr>
                        <a:t>宣</a:t>
                      </a:r>
                      <a:r>
                        <a:rPr sz="1100" dirty="0">
                          <a:latin typeface="宋体" panose="02010600030101010101" pitchFamily="2" charset="-122"/>
                          <a:cs typeface="宋体" panose="02010600030101010101" pitchFamily="2" charset="-122"/>
                        </a:rPr>
                        <a:t>传教</a:t>
                      </a:r>
                      <a:r>
                        <a:rPr sz="1100" spc="-10" dirty="0">
                          <a:latin typeface="宋体" panose="02010600030101010101" pitchFamily="2" charset="-122"/>
                          <a:cs typeface="宋体" panose="02010600030101010101" pitchFamily="2" charset="-122"/>
                        </a:rPr>
                        <a:t>育</a:t>
                      </a:r>
                      <a:r>
                        <a:rPr sz="1100" dirty="0">
                          <a:latin typeface="宋体" panose="02010600030101010101" pitchFamily="2" charset="-122"/>
                          <a:cs typeface="宋体" panose="02010600030101010101" pitchFamily="2" charset="-122"/>
                        </a:rPr>
                        <a:t>，自</a:t>
                      </a:r>
                      <a:r>
                        <a:rPr sz="1100" spc="-10" dirty="0">
                          <a:latin typeface="宋体" panose="02010600030101010101" pitchFamily="2" charset="-122"/>
                          <a:cs typeface="宋体" panose="02010600030101010101" pitchFamily="2" charset="-122"/>
                        </a:rPr>
                        <a:t>觉</a:t>
                      </a:r>
                      <a:r>
                        <a:rPr sz="1100" dirty="0">
                          <a:latin typeface="宋体" panose="02010600030101010101" pitchFamily="2" charset="-122"/>
                          <a:cs typeface="宋体" panose="02010600030101010101" pitchFamily="2" charset="-122"/>
                        </a:rPr>
                        <a:t>遵守</a:t>
                      </a:r>
                      <a:r>
                        <a:rPr sz="1100" spc="-10" dirty="0">
                          <a:latin typeface="宋体" panose="02010600030101010101" pitchFamily="2" charset="-122"/>
                          <a:cs typeface="宋体" panose="02010600030101010101" pitchFamily="2" charset="-122"/>
                        </a:rPr>
                        <a:t>职</a:t>
                      </a:r>
                      <a:r>
                        <a:rPr sz="1100" dirty="0">
                          <a:latin typeface="宋体" panose="02010600030101010101" pitchFamily="2" charset="-122"/>
                          <a:cs typeface="宋体" panose="02010600030101010101" pitchFamily="2" charset="-122"/>
                        </a:rPr>
                        <a:t>业卫</a:t>
                      </a:r>
                      <a:r>
                        <a:rPr sz="1100" spc="-10" dirty="0">
                          <a:latin typeface="宋体" panose="02010600030101010101" pitchFamily="2" charset="-122"/>
                          <a:cs typeface="宋体" panose="02010600030101010101" pitchFamily="2" charset="-122"/>
                        </a:rPr>
                        <a:t>生</a:t>
                      </a:r>
                      <a:r>
                        <a:rPr sz="1100" dirty="0">
                          <a:latin typeface="宋体" panose="02010600030101010101" pitchFamily="2" charset="-122"/>
                          <a:cs typeface="宋体" panose="02010600030101010101" pitchFamily="2" charset="-122"/>
                        </a:rPr>
                        <a:t>管理</a:t>
                      </a:r>
                      <a:r>
                        <a:rPr sz="1100" spc="-10" dirty="0">
                          <a:latin typeface="宋体" panose="02010600030101010101" pitchFamily="2" charset="-122"/>
                          <a:cs typeface="宋体" panose="02010600030101010101" pitchFamily="2" charset="-122"/>
                        </a:rPr>
                        <a:t>制</a:t>
                      </a:r>
                      <a:r>
                        <a:rPr sz="1100" dirty="0">
                          <a:latin typeface="宋体" panose="02010600030101010101" pitchFamily="2" charset="-122"/>
                          <a:cs typeface="宋体" panose="02010600030101010101" pitchFamily="2" charset="-122"/>
                        </a:rPr>
                        <a:t>度，</a:t>
                      </a:r>
                      <a:r>
                        <a:rPr sz="1100" spc="-10" dirty="0">
                          <a:latin typeface="宋体" panose="02010600030101010101" pitchFamily="2" charset="-122"/>
                          <a:cs typeface="宋体" panose="02010600030101010101" pitchFamily="2" charset="-122"/>
                        </a:rPr>
                        <a:t>做</a:t>
                      </a:r>
                      <a:r>
                        <a:rPr sz="1100" dirty="0">
                          <a:latin typeface="宋体" panose="02010600030101010101" pitchFamily="2" charset="-122"/>
                          <a:cs typeface="宋体" panose="02010600030101010101" pitchFamily="2" charset="-122"/>
                        </a:rPr>
                        <a:t>好自</a:t>
                      </a:r>
                      <a:r>
                        <a:rPr sz="1100" spc="-10" dirty="0">
                          <a:latin typeface="宋体" panose="02010600030101010101" pitchFamily="2" charset="-122"/>
                          <a:cs typeface="宋体" panose="02010600030101010101" pitchFamily="2" charset="-122"/>
                        </a:rPr>
                        <a:t>我</a:t>
                      </a:r>
                      <a:r>
                        <a:rPr sz="1100" dirty="0">
                          <a:latin typeface="宋体" panose="02010600030101010101" pitchFamily="2" charset="-122"/>
                          <a:cs typeface="宋体" panose="02010600030101010101" pitchFamily="2" charset="-122"/>
                        </a:rPr>
                        <a:t>保护</a:t>
                      </a:r>
                      <a:r>
                        <a:rPr sz="1100" spc="5" dirty="0">
                          <a:latin typeface="宋体" panose="02010600030101010101" pitchFamily="2" charset="-122"/>
                          <a:cs typeface="宋体" panose="02010600030101010101" pitchFamily="2" charset="-122"/>
                        </a:rPr>
                        <a:t>；</a:t>
                      </a:r>
                      <a:endParaRPr sz="1100">
                        <a:latin typeface="宋体" panose="02010600030101010101" pitchFamily="2" charset="-122"/>
                        <a:cs typeface="宋体" panose="02010600030101010101" pitchFamily="2" charset="-122"/>
                      </a:endParaRPr>
                    </a:p>
                    <a:p>
                      <a:pPr marL="67945" marR="3175">
                        <a:lnSpc>
                          <a:spcPct val="100000"/>
                        </a:lnSpc>
                        <a:spcBef>
                          <a:spcPts val="310"/>
                        </a:spcBef>
                      </a:pPr>
                      <a:r>
                        <a:rPr sz="1100" spc="-5" dirty="0">
                          <a:latin typeface="宋体" panose="02010600030101010101" pitchFamily="2" charset="-122"/>
                          <a:cs typeface="宋体" panose="02010600030101010101" pitchFamily="2" charset="-122"/>
                        </a:rPr>
                        <a:t>4</a:t>
                      </a:r>
                      <a:r>
                        <a:rPr sz="1100" dirty="0">
                          <a:latin typeface="宋体" panose="02010600030101010101" pitchFamily="2" charset="-122"/>
                          <a:cs typeface="宋体" panose="02010600030101010101" pitchFamily="2" charset="-122"/>
                        </a:rPr>
                        <a:t>、</a:t>
                      </a:r>
                      <a:r>
                        <a:rPr sz="1100" spc="-10" dirty="0">
                          <a:latin typeface="宋体" panose="02010600030101010101" pitchFamily="2" charset="-122"/>
                          <a:cs typeface="宋体" panose="02010600030101010101" pitchFamily="2" charset="-122"/>
                        </a:rPr>
                        <a:t>加</a:t>
                      </a:r>
                      <a:r>
                        <a:rPr sz="1100" dirty="0">
                          <a:latin typeface="宋体" panose="02010600030101010101" pitchFamily="2" charset="-122"/>
                          <a:cs typeface="宋体" panose="02010600030101010101" pitchFamily="2" charset="-122"/>
                        </a:rPr>
                        <a:t>强岗</a:t>
                      </a:r>
                      <a:r>
                        <a:rPr sz="1100" spc="-10" dirty="0">
                          <a:latin typeface="宋体" panose="02010600030101010101" pitchFamily="2" charset="-122"/>
                          <a:cs typeface="宋体" panose="02010600030101010101" pitchFamily="2" charset="-122"/>
                        </a:rPr>
                        <a:t>前</a:t>
                      </a:r>
                      <a:r>
                        <a:rPr sz="1100" dirty="0">
                          <a:latin typeface="宋体" panose="02010600030101010101" pitchFamily="2" charset="-122"/>
                          <a:cs typeface="宋体" panose="02010600030101010101" pitchFamily="2" charset="-122"/>
                        </a:rPr>
                        <a:t>、岗</a:t>
                      </a:r>
                      <a:r>
                        <a:rPr sz="1100" spc="-10" dirty="0">
                          <a:latin typeface="宋体" panose="02010600030101010101" pitchFamily="2" charset="-122"/>
                          <a:cs typeface="宋体" panose="02010600030101010101" pitchFamily="2" charset="-122"/>
                        </a:rPr>
                        <a:t>中</a:t>
                      </a:r>
                      <a:r>
                        <a:rPr sz="1100" dirty="0">
                          <a:latin typeface="宋体" panose="02010600030101010101" pitchFamily="2" charset="-122"/>
                          <a:cs typeface="宋体" panose="02010600030101010101" pitchFamily="2" charset="-122"/>
                        </a:rPr>
                        <a:t>职业</a:t>
                      </a:r>
                      <a:r>
                        <a:rPr sz="1100" spc="-10" dirty="0">
                          <a:latin typeface="宋体" panose="02010600030101010101" pitchFamily="2" charset="-122"/>
                          <a:cs typeface="宋体" panose="02010600030101010101" pitchFamily="2" charset="-122"/>
                        </a:rPr>
                        <a:t>健</a:t>
                      </a:r>
                      <a:r>
                        <a:rPr sz="1100" dirty="0">
                          <a:latin typeface="宋体" panose="02010600030101010101" pitchFamily="2" charset="-122"/>
                          <a:cs typeface="宋体" panose="02010600030101010101" pitchFamily="2" charset="-122"/>
                        </a:rPr>
                        <a:t>康体</a:t>
                      </a:r>
                      <a:r>
                        <a:rPr sz="1100" spc="-10" dirty="0">
                          <a:latin typeface="宋体" panose="02010600030101010101" pitchFamily="2" charset="-122"/>
                          <a:cs typeface="宋体" panose="02010600030101010101" pitchFamily="2" charset="-122"/>
                        </a:rPr>
                        <a:t>检</a:t>
                      </a:r>
                      <a:r>
                        <a:rPr sz="1100" dirty="0">
                          <a:latin typeface="宋体" panose="02010600030101010101" pitchFamily="2" charset="-122"/>
                          <a:cs typeface="宋体" panose="02010600030101010101" pitchFamily="2" charset="-122"/>
                        </a:rPr>
                        <a:t>及作</a:t>
                      </a:r>
                      <a:r>
                        <a:rPr sz="1100" spc="-10" dirty="0">
                          <a:latin typeface="宋体" panose="02010600030101010101" pitchFamily="2" charset="-122"/>
                          <a:cs typeface="宋体" panose="02010600030101010101" pitchFamily="2" charset="-122"/>
                        </a:rPr>
                        <a:t>业</a:t>
                      </a:r>
                      <a:r>
                        <a:rPr sz="1100" dirty="0">
                          <a:latin typeface="宋体" panose="02010600030101010101" pitchFamily="2" charset="-122"/>
                          <a:cs typeface="宋体" panose="02010600030101010101" pitchFamily="2" charset="-122"/>
                        </a:rPr>
                        <a:t>环境</a:t>
                      </a:r>
                      <a:r>
                        <a:rPr sz="1100" spc="-10" dirty="0">
                          <a:latin typeface="宋体" panose="02010600030101010101" pitchFamily="2" charset="-122"/>
                          <a:cs typeface="宋体" panose="02010600030101010101" pitchFamily="2" charset="-122"/>
                        </a:rPr>
                        <a:t>监</a:t>
                      </a:r>
                      <a:r>
                        <a:rPr sz="1100" dirty="0">
                          <a:latin typeface="宋体" panose="02010600030101010101" pitchFamily="2" charset="-122"/>
                          <a:cs typeface="宋体" panose="02010600030101010101" pitchFamily="2" charset="-122"/>
                        </a:rPr>
                        <a:t>测工</a:t>
                      </a:r>
                      <a:r>
                        <a:rPr sz="1100" spc="-10" dirty="0">
                          <a:latin typeface="宋体" panose="02010600030101010101" pitchFamily="2" charset="-122"/>
                          <a:cs typeface="宋体" panose="02010600030101010101" pitchFamily="2" charset="-122"/>
                        </a:rPr>
                        <a:t>作</a:t>
                      </a:r>
                      <a:r>
                        <a:rPr sz="1100" dirty="0">
                          <a:latin typeface="宋体" panose="02010600030101010101" pitchFamily="2" charset="-122"/>
                          <a:cs typeface="宋体" panose="02010600030101010101" pitchFamily="2" charset="-122"/>
                        </a:rPr>
                        <a:t>，提</a:t>
                      </a:r>
                      <a:r>
                        <a:rPr sz="1100" spc="-10" dirty="0">
                          <a:latin typeface="宋体" panose="02010600030101010101" pitchFamily="2" charset="-122"/>
                          <a:cs typeface="宋体" panose="02010600030101010101" pitchFamily="2" charset="-122"/>
                        </a:rPr>
                        <a:t>前</a:t>
                      </a:r>
                      <a:r>
                        <a:rPr sz="1100" dirty="0">
                          <a:latin typeface="宋体" panose="02010600030101010101" pitchFamily="2" charset="-122"/>
                          <a:cs typeface="宋体" panose="02010600030101010101" pitchFamily="2" charset="-122"/>
                        </a:rPr>
                        <a:t>预防</a:t>
                      </a:r>
                      <a:r>
                        <a:rPr sz="1100" spc="-10" dirty="0">
                          <a:latin typeface="宋体" panose="02010600030101010101" pitchFamily="2" charset="-122"/>
                          <a:cs typeface="宋体" panose="02010600030101010101" pitchFamily="2" charset="-122"/>
                        </a:rPr>
                        <a:t>和</a:t>
                      </a:r>
                      <a:r>
                        <a:rPr sz="1100" dirty="0">
                          <a:latin typeface="宋体" panose="02010600030101010101" pitchFamily="2" charset="-122"/>
                          <a:cs typeface="宋体" panose="02010600030101010101" pitchFamily="2" charset="-122"/>
                        </a:rPr>
                        <a:t>控制</a:t>
                      </a:r>
                      <a:r>
                        <a:rPr sz="1100" spc="-10" dirty="0">
                          <a:latin typeface="宋体" panose="02010600030101010101" pitchFamily="2" charset="-122"/>
                          <a:cs typeface="宋体" panose="02010600030101010101" pitchFamily="2" charset="-122"/>
                        </a:rPr>
                        <a:t>职</a:t>
                      </a:r>
                      <a:r>
                        <a:rPr sz="1100" dirty="0">
                          <a:latin typeface="宋体" panose="02010600030101010101" pitchFamily="2" charset="-122"/>
                          <a:cs typeface="宋体" panose="02010600030101010101" pitchFamily="2" charset="-122"/>
                        </a:rPr>
                        <a:t>业病</a:t>
                      </a:r>
                      <a:r>
                        <a:rPr sz="1100" spc="5" dirty="0">
                          <a:latin typeface="宋体" panose="02010600030101010101" pitchFamily="2" charset="-122"/>
                          <a:cs typeface="宋体" panose="02010600030101010101" pitchFamily="2" charset="-122"/>
                        </a:rPr>
                        <a:t>；</a:t>
                      </a:r>
                      <a:endParaRPr sz="1100">
                        <a:latin typeface="宋体" panose="02010600030101010101" pitchFamily="2" charset="-122"/>
                        <a:cs typeface="宋体" panose="02010600030101010101" pitchFamily="2" charset="-122"/>
                      </a:endParaRPr>
                    </a:p>
                  </a:txBody>
                  <a:tcPr marL="0" marR="0" marT="177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30">
                <a:tc gridSpan="3">
                  <a:txBody>
                    <a:bodyPr/>
                    <a:lstStyle/>
                    <a:p>
                      <a:pPr marL="621665" marR="3175">
                        <a:lnSpc>
                          <a:spcPct val="100000"/>
                        </a:lnSpc>
                        <a:spcBef>
                          <a:spcPts val="75"/>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39" y="3851147"/>
            <a:ext cx="1456944" cy="1857755"/>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5692140" y="4564379"/>
            <a:ext cx="1124712" cy="1589532"/>
          </a:xfrm>
          <a:prstGeom prst="rect">
            <a:avLst/>
          </a:prstGeom>
          <a:blipFill>
            <a:blip r:embed="rId2" cstate="print"/>
            <a:stretch>
              <a:fillRect/>
            </a:stretch>
          </a:blipFill>
        </p:spPr>
        <p:txBody>
          <a:bodyPr wrap="square" lIns="0" tIns="0" rIns="0" bIns="0" rtlCol="0"/>
          <a:lstStyle/>
          <a:p/>
        </p:txBody>
      </p:sp>
      <p:graphicFrame>
        <p:nvGraphicFramePr>
          <p:cNvPr id="4" name="object 4"/>
          <p:cNvGraphicFramePr>
            <a:graphicFrameLocks noGrp="1"/>
          </p:cNvGraphicFramePr>
          <p:nvPr/>
        </p:nvGraphicFramePr>
        <p:xfrm>
          <a:off x="1030097" y="567054"/>
          <a:ext cx="8640445" cy="5867400"/>
        </p:xfrm>
        <a:graphic>
          <a:graphicData uri="http://schemas.openxmlformats.org/drawingml/2006/table">
            <a:tbl>
              <a:tblPr firstRow="1" bandRow="1">
                <a:tableStyleId>{2D5ABB26-0587-4C30-8999-92F81FD0307C}</a:tableStyleId>
              </a:tblPr>
              <a:tblGrid>
                <a:gridCol w="1598930"/>
                <a:gridCol w="3430270"/>
                <a:gridCol w="3601720"/>
              </a:tblGrid>
              <a:tr h="490855">
                <a:tc gridSpan="3">
                  <a:txBody>
                    <a:bodyPr/>
                    <a:lstStyle/>
                    <a:p>
                      <a:pPr algn="ctr">
                        <a:lnSpc>
                          <a:spcPct val="100000"/>
                        </a:lnSpc>
                        <a:spcBef>
                          <a:spcPts val="49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28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69">
                <a:tc gridSpan="3">
                  <a:txBody>
                    <a:bodyPr/>
                    <a:lstStyle/>
                    <a:p>
                      <a:pPr marL="1270" algn="ctr">
                        <a:lnSpc>
                          <a:spcPct val="100000"/>
                        </a:lnSpc>
                        <a:spcBef>
                          <a:spcPts val="635"/>
                        </a:spcBef>
                      </a:pPr>
                      <a:r>
                        <a:rPr sz="1600" b="1" spc="-5" dirty="0">
                          <a:latin typeface="宋体" panose="02010600030101010101" pitchFamily="2" charset="-122"/>
                          <a:cs typeface="宋体" panose="02010600030101010101" pitchFamily="2" charset="-122"/>
                        </a:rPr>
                        <a:t>作业会</a:t>
                      </a:r>
                      <a:r>
                        <a:rPr sz="1600" b="1" spc="-15" dirty="0">
                          <a:latin typeface="宋体" panose="02010600030101010101" pitchFamily="2" charset="-122"/>
                          <a:cs typeface="宋体" panose="02010600030101010101" pitchFamily="2" charset="-122"/>
                        </a:rPr>
                        <a:t>产</a:t>
                      </a:r>
                      <a:r>
                        <a:rPr sz="1600" b="1" spc="-5" dirty="0">
                          <a:latin typeface="宋体" panose="02010600030101010101" pitchFamily="2" charset="-122"/>
                          <a:cs typeface="宋体" panose="02010600030101010101" pitchFamily="2" charset="-122"/>
                        </a:rPr>
                        <a:t>生粉尘，对人</a:t>
                      </a:r>
                      <a:r>
                        <a:rPr sz="1600" b="1" spc="-15" dirty="0">
                          <a:latin typeface="宋体" panose="02010600030101010101" pitchFamily="2" charset="-122"/>
                          <a:cs typeface="宋体" panose="02010600030101010101" pitchFamily="2" charset="-122"/>
                        </a:rPr>
                        <a:t>体</a:t>
                      </a:r>
                      <a:r>
                        <a:rPr sz="1600" b="1" spc="-5" dirty="0">
                          <a:latin typeface="宋体" panose="02010600030101010101" pitchFamily="2" charset="-122"/>
                          <a:cs typeface="宋体" panose="02010600030101010101" pitchFamily="2" charset="-122"/>
                        </a:rPr>
                        <a:t>有损害，请注</a:t>
                      </a:r>
                      <a:r>
                        <a:rPr sz="1600" b="1" spc="-15" dirty="0">
                          <a:latin typeface="宋体" panose="02010600030101010101" pitchFamily="2" charset="-122"/>
                          <a:cs typeface="宋体" panose="02010600030101010101" pitchFamily="2" charset="-122"/>
                        </a:rPr>
                        <a:t>意</a:t>
                      </a:r>
                      <a:r>
                        <a:rPr sz="1600" b="1" spc="-5" dirty="0">
                          <a:latin typeface="宋体" panose="02010600030101010101" pitchFamily="2" charset="-122"/>
                          <a:cs typeface="宋体" panose="02010600030101010101" pitchFamily="2" charset="-122"/>
                        </a:rPr>
                        <a:t>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6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20">
                <a:tc rowSpan="2">
                  <a:txBody>
                    <a:bodyPr/>
                    <a:lstStyle/>
                    <a:p>
                      <a:pPr>
                        <a:lnSpc>
                          <a:spcPct val="100000"/>
                        </a:lnSpc>
                        <a:spcBef>
                          <a:spcPts val="40"/>
                        </a:spcBef>
                      </a:pPr>
                      <a:endParaRPr sz="3550">
                        <a:latin typeface="Times New Roman" panose="02020603050405020304"/>
                        <a:cs typeface="Times New Roman" panose="02020603050405020304"/>
                      </a:endParaRPr>
                    </a:p>
                    <a:p>
                      <a:pPr algn="ctr">
                        <a:lnSpc>
                          <a:spcPct val="100000"/>
                        </a:lnSpc>
                      </a:pPr>
                      <a:r>
                        <a:rPr sz="2600" b="1" dirty="0">
                          <a:latin typeface="宋体" panose="02010600030101010101" pitchFamily="2" charset="-122"/>
                          <a:cs typeface="宋体" panose="02010600030101010101" pitchFamily="2" charset="-122"/>
                        </a:rPr>
                        <a:t>其</a:t>
                      </a:r>
                      <a:r>
                        <a:rPr sz="2600" b="1" spc="-15" dirty="0">
                          <a:latin typeface="宋体" panose="02010600030101010101" pitchFamily="2" charset="-122"/>
                          <a:cs typeface="宋体" panose="02010600030101010101" pitchFamily="2" charset="-122"/>
                        </a:rPr>
                        <a:t>他</a:t>
                      </a:r>
                      <a:r>
                        <a:rPr sz="2600" b="1" dirty="0">
                          <a:latin typeface="宋体" panose="02010600030101010101" pitchFamily="2" charset="-122"/>
                          <a:cs typeface="宋体" panose="02010600030101010101" pitchFamily="2" charset="-122"/>
                        </a:rPr>
                        <a:t>粉</a:t>
                      </a:r>
                      <a:r>
                        <a:rPr sz="2600" b="1" spc="-10" dirty="0">
                          <a:latin typeface="宋体" panose="02010600030101010101" pitchFamily="2" charset="-122"/>
                          <a:cs typeface="宋体" panose="02010600030101010101" pitchFamily="2" charset="-122"/>
                        </a:rPr>
                        <a:t>尘</a:t>
                      </a:r>
                      <a:endParaRPr sz="2600">
                        <a:latin typeface="宋体" panose="02010600030101010101" pitchFamily="2" charset="-122"/>
                        <a:cs typeface="宋体" panose="02010600030101010101" pitchFamily="2" charset="-122"/>
                      </a:endParaRPr>
                    </a:p>
                    <a:p>
                      <a:pPr marL="100330" marR="88265" algn="ctr">
                        <a:lnSpc>
                          <a:spcPts val="1630"/>
                        </a:lnSpc>
                        <a:spcBef>
                          <a:spcPts val="1010"/>
                        </a:spcBef>
                      </a:pPr>
                      <a:r>
                        <a:rPr sz="1400" b="1" spc="-5" dirty="0">
                          <a:latin typeface="Times New Roman" panose="02020603050405020304"/>
                          <a:cs typeface="Times New Roman" panose="02020603050405020304"/>
                        </a:rPr>
                        <a:t>Particles not</a:t>
                      </a:r>
                      <a:r>
                        <a:rPr sz="1400" b="1" spc="-65" dirty="0">
                          <a:latin typeface="Times New Roman" panose="02020603050405020304"/>
                          <a:cs typeface="Times New Roman" panose="02020603050405020304"/>
                        </a:rPr>
                        <a:t> </a:t>
                      </a:r>
                      <a:r>
                        <a:rPr sz="1400" b="1" dirty="0">
                          <a:latin typeface="Times New Roman" panose="02020603050405020304"/>
                          <a:cs typeface="Times New Roman" panose="02020603050405020304"/>
                        </a:rPr>
                        <a:t>other  </a:t>
                      </a:r>
                      <a:r>
                        <a:rPr sz="1400" b="1" spc="-5" dirty="0">
                          <a:latin typeface="Times New Roman" panose="02020603050405020304"/>
                          <a:cs typeface="Times New Roman" panose="02020603050405020304"/>
                        </a:rPr>
                        <a:t>wise</a:t>
                      </a:r>
                      <a:r>
                        <a:rPr sz="1400" b="1" spc="-25" dirty="0">
                          <a:latin typeface="Times New Roman" panose="02020603050405020304"/>
                          <a:cs typeface="Times New Roman" panose="02020603050405020304"/>
                        </a:rPr>
                        <a:t> </a:t>
                      </a:r>
                      <a:r>
                        <a:rPr sz="1400" b="1" spc="-5" dirty="0">
                          <a:latin typeface="Times New Roman" panose="02020603050405020304"/>
                          <a:cs typeface="Times New Roman" panose="02020603050405020304"/>
                        </a:rPr>
                        <a:t>regulated</a:t>
                      </a:r>
                      <a:endParaRPr sz="1400">
                        <a:latin typeface="Times New Roman" panose="02020603050405020304"/>
                        <a:cs typeface="Times New Roman" panose="02020603050405020304"/>
                      </a:endParaRPr>
                    </a:p>
                  </a:txBody>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637664">
                <a:tc vMerge="1">
                  <a:tcPr marL="0" marR="0" marT="50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nSpc>
                          <a:spcPct val="100000"/>
                        </a:lnSpc>
                      </a:pPr>
                      <a:endParaRPr sz="1200">
                        <a:latin typeface="Times New Roman" panose="02020603050405020304"/>
                        <a:cs typeface="Times New Roman" panose="02020603050405020304"/>
                      </a:endParaRPr>
                    </a:p>
                    <a:p>
                      <a:pPr marR="3175">
                        <a:lnSpc>
                          <a:spcPct val="100000"/>
                        </a:lnSpc>
                      </a:pPr>
                      <a:endParaRPr sz="1200">
                        <a:latin typeface="Times New Roman" panose="02020603050405020304"/>
                        <a:cs typeface="Times New Roman" panose="02020603050405020304"/>
                      </a:endParaRPr>
                    </a:p>
                    <a:p>
                      <a:pPr marR="3175">
                        <a:lnSpc>
                          <a:spcPct val="100000"/>
                        </a:lnSpc>
                      </a:pPr>
                      <a:endParaRPr sz="950">
                        <a:latin typeface="Times New Roman" panose="02020603050405020304"/>
                        <a:cs typeface="Times New Roman" panose="02020603050405020304"/>
                      </a:endParaRPr>
                    </a:p>
                    <a:p>
                      <a:pPr marL="67945">
                        <a:lnSpc>
                          <a:spcPct val="113000"/>
                        </a:lnSpc>
                      </a:pPr>
                      <a:r>
                        <a:rPr sz="1200" dirty="0">
                          <a:latin typeface="宋体" panose="02010600030101010101" pitchFamily="2" charset="-122"/>
                          <a:cs typeface="宋体" panose="02010600030101010101" pitchFamily="2" charset="-122"/>
                        </a:rPr>
                        <a:t>长期接触生产性粉尘的作业人员</a:t>
                      </a:r>
                      <a:r>
                        <a:rPr sz="1200" spc="-54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当吸入的粉尘量 达到一定数量即可引发尘肺病，还可以引发鼻炎、 咽炎、支气管炎、皮疹、眼结膜损害等。</a:t>
                      </a:r>
                      <a:endParaRPr sz="1200">
                        <a:latin typeface="宋体" panose="02010600030101010101" pitchFamily="2" charset="-122"/>
                        <a:cs typeface="宋体" panose="02010600030101010101" pitchFamily="2" charset="-122"/>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35"/>
                        </a:spcBef>
                      </a:pPr>
                      <a:endParaRPr sz="1900">
                        <a:latin typeface="Times New Roman" panose="02020603050405020304"/>
                        <a:cs typeface="Times New Roman" panose="02020603050405020304"/>
                      </a:endParaRPr>
                    </a:p>
                    <a:p>
                      <a:pPr marL="68580" marR="744220">
                        <a:lnSpc>
                          <a:spcPct val="227000"/>
                        </a:lnSpc>
                      </a:pPr>
                      <a:r>
                        <a:rPr sz="1200" dirty="0">
                          <a:latin typeface="宋体" panose="02010600030101010101" pitchFamily="2" charset="-122"/>
                          <a:cs typeface="宋体" panose="02010600030101010101" pitchFamily="2" charset="-122"/>
                        </a:rPr>
                        <a:t>无机性粉尘、有机性粉尘、混合性粉尘 </a:t>
                      </a: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dirty="0">
                          <a:latin typeface="宋体" panose="02010600030101010101" pitchFamily="2" charset="-122"/>
                          <a:cs typeface="宋体" panose="02010600030101010101" pitchFamily="2" charset="-122"/>
                        </a:rPr>
                        <a:t>总尘</a:t>
                      </a:r>
                      <a:r>
                        <a:rPr sz="1200" spc="-330" dirty="0">
                          <a:latin typeface="宋体" panose="02010600030101010101" pitchFamily="2" charset="-122"/>
                          <a:cs typeface="宋体" panose="02010600030101010101" pitchFamily="2" charset="-122"/>
                        </a:rPr>
                        <a:t> </a:t>
                      </a:r>
                      <a:r>
                        <a:rPr sz="1200" spc="-20" dirty="0">
                          <a:latin typeface="Times New Roman" panose="02020603050405020304"/>
                          <a:cs typeface="Times New Roman" panose="02020603050405020304"/>
                        </a:rPr>
                        <a:t>PC-TWA</a:t>
                      </a:r>
                      <a:r>
                        <a:rPr sz="1200" spc="-20" dirty="0">
                          <a:latin typeface="宋体" panose="02010600030101010101" pitchFamily="2" charset="-122"/>
                          <a:cs typeface="宋体" panose="02010600030101010101" pitchFamily="2" charset="-122"/>
                        </a:rPr>
                        <a:t>：</a:t>
                      </a:r>
                      <a:r>
                        <a:rPr sz="1200" spc="-20" dirty="0">
                          <a:latin typeface="Times New Roman" panose="02020603050405020304"/>
                          <a:cs typeface="Times New Roman" panose="02020603050405020304"/>
                        </a:rPr>
                        <a:t>8</a:t>
                      </a:r>
                      <a:r>
                        <a:rPr sz="1200" spc="-30" dirty="0">
                          <a:latin typeface="Times New Roman" panose="02020603050405020304"/>
                          <a:cs typeface="Times New Roman" panose="02020603050405020304"/>
                        </a:rPr>
                        <a:t> </a:t>
                      </a:r>
                      <a:r>
                        <a:rPr sz="1200" spc="-5" dirty="0">
                          <a:latin typeface="Times New Roman" panose="02020603050405020304"/>
                          <a:cs typeface="Times New Roman" panose="02020603050405020304"/>
                        </a:rPr>
                        <a:t>(mg/m3)</a:t>
                      </a:r>
                      <a:endParaRPr sz="1200">
                        <a:latin typeface="Times New Roman" panose="02020603050405020304"/>
                        <a:cs typeface="Times New Roman" panose="02020603050405020304"/>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20">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24891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5"/>
                        </a:spcBef>
                      </a:pPr>
                      <a:r>
                        <a:rPr sz="1200" dirty="0">
                          <a:latin typeface="宋体" panose="02010600030101010101" pitchFamily="2" charset="-122"/>
                          <a:cs typeface="宋体" panose="02010600030101010101" pitchFamily="2" charset="-122"/>
                        </a:rPr>
                        <a:t>发现身体状况异常时要及时去医院进行检查治疗。</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207645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5"/>
                        </a:spcBef>
                      </a:pPr>
                      <a:r>
                        <a:rPr sz="1200" dirty="0">
                          <a:latin typeface="宋体" panose="02010600030101010101" pitchFamily="2" charset="-122"/>
                          <a:cs typeface="宋体" panose="02010600030101010101" pitchFamily="2" charset="-122"/>
                        </a:rPr>
                        <a:t>必须佩戴个人防护用品</a:t>
                      </a:r>
                      <a:r>
                        <a:rPr sz="1200" spc="-2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按时</a:t>
                      </a:r>
                      <a:r>
                        <a:rPr sz="1200" spc="-2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按规定对身体状况进行定期检查</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对除尘设施定期维护和检修</a:t>
                      </a:r>
                      <a:r>
                        <a:rPr sz="1200" spc="-2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确保</a:t>
                      </a:r>
                      <a:r>
                        <a:rPr sz="1200" spc="-34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除</a:t>
                      </a:r>
                      <a:endParaRPr sz="1200">
                        <a:latin typeface="宋体" panose="02010600030101010101" pitchFamily="2" charset="-122"/>
                        <a:cs typeface="宋体" panose="02010600030101010101" pitchFamily="2" charset="-122"/>
                      </a:endParaRPr>
                    </a:p>
                    <a:p>
                      <a:pPr marL="67945">
                        <a:lnSpc>
                          <a:spcPct val="100000"/>
                        </a:lnSpc>
                        <a:spcBef>
                          <a:spcPts val="195"/>
                        </a:spcBef>
                      </a:pPr>
                      <a:r>
                        <a:rPr sz="1200" dirty="0">
                          <a:latin typeface="宋体" panose="02010600030101010101" pitchFamily="2" charset="-122"/>
                          <a:cs typeface="宋体" panose="02010600030101010101" pitchFamily="2" charset="-122"/>
                        </a:rPr>
                        <a:t>尘设施运转正常，作场所禁止饮食、吸烟</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29">
                <a:tc gridSpan="3">
                  <a:txBody>
                    <a:bodyPr/>
                    <a:lstStyle/>
                    <a:p>
                      <a:pPr marL="621665">
                        <a:lnSpc>
                          <a:spcPct val="100000"/>
                        </a:lnSpc>
                        <a:spcBef>
                          <a:spcPts val="70"/>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39" y="3768851"/>
            <a:ext cx="1456944" cy="1857756"/>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2700654" y="3038474"/>
            <a:ext cx="6885305" cy="207010"/>
          </a:xfrm>
          <a:custGeom>
            <a:avLst/>
            <a:gdLst/>
            <a:ahLst/>
            <a:cxnLst/>
            <a:rect l="l" t="t" r="r" b="b"/>
            <a:pathLst>
              <a:path w="6885305" h="207010">
                <a:moveTo>
                  <a:pt x="0" y="0"/>
                </a:moveTo>
                <a:lnTo>
                  <a:pt x="6885305" y="0"/>
                </a:lnTo>
                <a:lnTo>
                  <a:pt x="6885305" y="207010"/>
                </a:lnTo>
                <a:lnTo>
                  <a:pt x="0" y="207010"/>
                </a:lnTo>
                <a:lnTo>
                  <a:pt x="0" y="0"/>
                </a:lnTo>
                <a:close/>
              </a:path>
            </a:pathLst>
          </a:custGeom>
          <a:solidFill>
            <a:srgbClr val="F9F9F9"/>
          </a:solidFill>
        </p:spPr>
        <p:txBody>
          <a:bodyPr wrap="square" lIns="0" tIns="0" rIns="0" bIns="0" rtlCol="0"/>
          <a:lstStyle/>
          <a:p/>
        </p:txBody>
      </p:sp>
      <p:sp>
        <p:nvSpPr>
          <p:cNvPr id="4" name="object 4"/>
          <p:cNvSpPr/>
          <p:nvPr/>
        </p:nvSpPr>
        <p:spPr>
          <a:xfrm>
            <a:off x="2700654" y="3245484"/>
            <a:ext cx="6885305" cy="207010"/>
          </a:xfrm>
          <a:custGeom>
            <a:avLst/>
            <a:gdLst/>
            <a:ahLst/>
            <a:cxnLst/>
            <a:rect l="l" t="t" r="r" b="b"/>
            <a:pathLst>
              <a:path w="6885305" h="207010">
                <a:moveTo>
                  <a:pt x="0" y="0"/>
                </a:moveTo>
                <a:lnTo>
                  <a:pt x="6885305" y="0"/>
                </a:lnTo>
                <a:lnTo>
                  <a:pt x="6885305" y="207010"/>
                </a:lnTo>
                <a:lnTo>
                  <a:pt x="0" y="207010"/>
                </a:lnTo>
                <a:lnTo>
                  <a:pt x="0" y="0"/>
                </a:lnTo>
                <a:close/>
              </a:path>
            </a:pathLst>
          </a:custGeom>
          <a:solidFill>
            <a:srgbClr val="F9F9F9"/>
          </a:solidFill>
        </p:spPr>
        <p:txBody>
          <a:bodyPr wrap="square" lIns="0" tIns="0" rIns="0" bIns="0" rtlCol="0"/>
          <a:lstStyle/>
          <a:p/>
        </p:txBody>
      </p:sp>
      <p:sp>
        <p:nvSpPr>
          <p:cNvPr id="5" name="object 5"/>
          <p:cNvSpPr/>
          <p:nvPr/>
        </p:nvSpPr>
        <p:spPr>
          <a:xfrm>
            <a:off x="2700654" y="3452494"/>
            <a:ext cx="6885305" cy="207010"/>
          </a:xfrm>
          <a:custGeom>
            <a:avLst/>
            <a:gdLst/>
            <a:ahLst/>
            <a:cxnLst/>
            <a:rect l="l" t="t" r="r" b="b"/>
            <a:pathLst>
              <a:path w="6885305" h="207010">
                <a:moveTo>
                  <a:pt x="0" y="0"/>
                </a:moveTo>
                <a:lnTo>
                  <a:pt x="6885305" y="0"/>
                </a:lnTo>
                <a:lnTo>
                  <a:pt x="6885305" y="207010"/>
                </a:lnTo>
                <a:lnTo>
                  <a:pt x="0" y="207010"/>
                </a:lnTo>
                <a:lnTo>
                  <a:pt x="0" y="0"/>
                </a:lnTo>
                <a:close/>
              </a:path>
            </a:pathLst>
          </a:custGeom>
          <a:solidFill>
            <a:srgbClr val="F9F9F9"/>
          </a:solidFill>
        </p:spPr>
        <p:txBody>
          <a:bodyPr wrap="square" lIns="0" tIns="0" rIns="0" bIns="0" rtlCol="0"/>
          <a:lstStyle/>
          <a:p/>
        </p:txBody>
      </p:sp>
      <p:sp>
        <p:nvSpPr>
          <p:cNvPr id="6" name="object 6"/>
          <p:cNvSpPr/>
          <p:nvPr/>
        </p:nvSpPr>
        <p:spPr>
          <a:xfrm>
            <a:off x="2700654" y="3659504"/>
            <a:ext cx="6885305" cy="207010"/>
          </a:xfrm>
          <a:custGeom>
            <a:avLst/>
            <a:gdLst/>
            <a:ahLst/>
            <a:cxnLst/>
            <a:rect l="l" t="t" r="r" b="b"/>
            <a:pathLst>
              <a:path w="6885305" h="207010">
                <a:moveTo>
                  <a:pt x="0" y="0"/>
                </a:moveTo>
                <a:lnTo>
                  <a:pt x="6885305" y="0"/>
                </a:lnTo>
                <a:lnTo>
                  <a:pt x="6885305" y="207010"/>
                </a:lnTo>
                <a:lnTo>
                  <a:pt x="0" y="207010"/>
                </a:lnTo>
                <a:lnTo>
                  <a:pt x="0" y="0"/>
                </a:lnTo>
                <a:close/>
              </a:path>
            </a:pathLst>
          </a:custGeom>
          <a:solidFill>
            <a:srgbClr val="F9F9F9"/>
          </a:solidFill>
        </p:spPr>
        <p:txBody>
          <a:bodyPr wrap="square" lIns="0" tIns="0" rIns="0" bIns="0" rtlCol="0"/>
          <a:lstStyle/>
          <a:p/>
        </p:txBody>
      </p:sp>
      <p:sp>
        <p:nvSpPr>
          <p:cNvPr id="7" name="object 7"/>
          <p:cNvSpPr/>
          <p:nvPr/>
        </p:nvSpPr>
        <p:spPr>
          <a:xfrm>
            <a:off x="5692140" y="5017007"/>
            <a:ext cx="1075943" cy="1522476"/>
          </a:xfrm>
          <a:prstGeom prst="rect">
            <a:avLst/>
          </a:prstGeom>
          <a:blipFill>
            <a:blip r:embed="rId2" cstate="print"/>
            <a:stretch>
              <a:fillRect/>
            </a:stretch>
          </a:blipFill>
        </p:spPr>
        <p:txBody>
          <a:bodyPr wrap="square" lIns="0" tIns="0" rIns="0" bIns="0" rtlCol="0"/>
          <a:lstStyle/>
          <a:p/>
        </p:txBody>
      </p:sp>
      <p:graphicFrame>
        <p:nvGraphicFramePr>
          <p:cNvPr id="8" name="object 8"/>
          <p:cNvGraphicFramePr>
            <a:graphicFrameLocks noGrp="1"/>
          </p:cNvGraphicFramePr>
          <p:nvPr/>
        </p:nvGraphicFramePr>
        <p:xfrm>
          <a:off x="1030097" y="360044"/>
          <a:ext cx="8630920" cy="6492240"/>
        </p:xfrm>
        <a:graphic>
          <a:graphicData uri="http://schemas.openxmlformats.org/drawingml/2006/table">
            <a:tbl>
              <a:tblPr firstRow="1" bandRow="1">
                <a:tableStyleId>{2D5ABB26-0587-4C30-8999-92F81FD0307C}</a:tableStyleId>
              </a:tblPr>
              <a:tblGrid>
                <a:gridCol w="1598930"/>
                <a:gridCol w="3420745"/>
                <a:gridCol w="3601720"/>
              </a:tblGrid>
              <a:tr h="490854">
                <a:tc gridSpan="3">
                  <a:txBody>
                    <a:bodyPr/>
                    <a:lstStyle/>
                    <a:p>
                      <a:pPr algn="ctr">
                        <a:lnSpc>
                          <a:spcPct val="100000"/>
                        </a:lnSpc>
                        <a:spcBef>
                          <a:spcPts val="50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41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70">
                <a:tc gridSpan="3">
                  <a:txBody>
                    <a:bodyPr/>
                    <a:lstStyle/>
                    <a:p>
                      <a:pPr marL="1270" algn="ctr">
                        <a:lnSpc>
                          <a:spcPct val="100000"/>
                        </a:lnSpc>
                        <a:spcBef>
                          <a:spcPts val="630"/>
                        </a:spcBef>
                      </a:pPr>
                      <a:r>
                        <a:rPr sz="1600" b="1" spc="-5" dirty="0">
                          <a:latin typeface="宋体" panose="02010600030101010101" pitchFamily="2" charset="-122"/>
                          <a:cs typeface="宋体" panose="02010600030101010101" pitchFamily="2" charset="-122"/>
                        </a:rPr>
                        <a:t>作业会</a:t>
                      </a:r>
                      <a:r>
                        <a:rPr sz="1600" b="1" spc="-15" dirty="0">
                          <a:latin typeface="宋体" panose="02010600030101010101" pitchFamily="2" charset="-122"/>
                          <a:cs typeface="宋体" panose="02010600030101010101" pitchFamily="2" charset="-122"/>
                        </a:rPr>
                        <a:t>产</a:t>
                      </a:r>
                      <a:r>
                        <a:rPr sz="1600" b="1" spc="-5" dirty="0">
                          <a:latin typeface="宋体" panose="02010600030101010101" pitchFamily="2" charset="-122"/>
                          <a:cs typeface="宋体" panose="02010600030101010101" pitchFamily="2" charset="-122"/>
                        </a:rPr>
                        <a:t>生粉尘，对人</a:t>
                      </a:r>
                      <a:r>
                        <a:rPr sz="1600" b="1" spc="-15" dirty="0">
                          <a:latin typeface="宋体" panose="02010600030101010101" pitchFamily="2" charset="-122"/>
                          <a:cs typeface="宋体" panose="02010600030101010101" pitchFamily="2" charset="-122"/>
                        </a:rPr>
                        <a:t>体</a:t>
                      </a:r>
                      <a:r>
                        <a:rPr sz="1600" b="1" spc="-5" dirty="0">
                          <a:latin typeface="宋体" panose="02010600030101010101" pitchFamily="2" charset="-122"/>
                          <a:cs typeface="宋体" panose="02010600030101010101" pitchFamily="2" charset="-122"/>
                        </a:rPr>
                        <a:t>有损害，请注</a:t>
                      </a:r>
                      <a:r>
                        <a:rPr sz="1600" b="1" spc="-15" dirty="0">
                          <a:latin typeface="宋体" panose="02010600030101010101" pitchFamily="2" charset="-122"/>
                          <a:cs typeface="宋体" panose="02010600030101010101" pitchFamily="2" charset="-122"/>
                        </a:rPr>
                        <a:t>意</a:t>
                      </a:r>
                      <a:r>
                        <a:rPr sz="1600" b="1" spc="-5" dirty="0">
                          <a:latin typeface="宋体" panose="02010600030101010101" pitchFamily="2" charset="-122"/>
                          <a:cs typeface="宋体" panose="02010600030101010101" pitchFamily="2" charset="-122"/>
                        </a:rPr>
                        <a:t>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0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19">
                <a:tc rowSpan="2">
                  <a:txBody>
                    <a:bodyPr/>
                    <a:lstStyle/>
                    <a:p>
                      <a:pPr>
                        <a:lnSpc>
                          <a:spcPct val="100000"/>
                        </a:lnSpc>
                        <a:spcBef>
                          <a:spcPts val="50"/>
                        </a:spcBef>
                      </a:pPr>
                      <a:endParaRPr sz="3200">
                        <a:latin typeface="Times New Roman" panose="02020603050405020304"/>
                        <a:cs typeface="Times New Roman" panose="02020603050405020304"/>
                      </a:endParaRPr>
                    </a:p>
                    <a:p>
                      <a:pPr marL="99060">
                        <a:lnSpc>
                          <a:spcPct val="100000"/>
                        </a:lnSpc>
                      </a:pPr>
                      <a:r>
                        <a:rPr sz="2200" b="1" spc="10" dirty="0">
                          <a:latin typeface="宋体" panose="02010600030101010101" pitchFamily="2" charset="-122"/>
                          <a:cs typeface="宋体" panose="02010600030101010101" pitchFamily="2" charset="-122"/>
                        </a:rPr>
                        <a:t>活性炭粉</a:t>
                      </a:r>
                      <a:r>
                        <a:rPr sz="2200" b="1" dirty="0">
                          <a:latin typeface="宋体" panose="02010600030101010101" pitchFamily="2" charset="-122"/>
                          <a:cs typeface="宋体" panose="02010600030101010101" pitchFamily="2" charset="-122"/>
                        </a:rPr>
                        <a:t>尘</a:t>
                      </a:r>
                      <a:endParaRPr sz="2200">
                        <a:latin typeface="宋体" panose="02010600030101010101" pitchFamily="2" charset="-122"/>
                        <a:cs typeface="宋体" panose="02010600030101010101" pitchFamily="2" charset="-122"/>
                      </a:endParaRPr>
                    </a:p>
                    <a:p>
                      <a:pPr marL="85090">
                        <a:lnSpc>
                          <a:spcPct val="100000"/>
                        </a:lnSpc>
                        <a:spcBef>
                          <a:spcPts val="310"/>
                        </a:spcBef>
                      </a:pPr>
                      <a:r>
                        <a:rPr sz="1400" b="1" spc="-5" dirty="0">
                          <a:latin typeface="Times New Roman" panose="02020603050405020304"/>
                          <a:cs typeface="Times New Roman" panose="02020603050405020304"/>
                        </a:rPr>
                        <a:t>Active </a:t>
                      </a:r>
                      <a:r>
                        <a:rPr sz="1400" b="1" dirty="0">
                          <a:latin typeface="Times New Roman" panose="02020603050405020304"/>
                          <a:cs typeface="Times New Roman" panose="02020603050405020304"/>
                        </a:rPr>
                        <a:t>carbon</a:t>
                      </a:r>
                      <a:r>
                        <a:rPr sz="1400" b="1" spc="-95" dirty="0">
                          <a:latin typeface="Times New Roman" panose="02020603050405020304"/>
                          <a:cs typeface="Times New Roman" panose="02020603050405020304"/>
                        </a:rPr>
                        <a:t> </a:t>
                      </a:r>
                      <a:r>
                        <a:rPr sz="1400" b="1" dirty="0">
                          <a:latin typeface="Times New Roman" panose="02020603050405020304"/>
                          <a:cs typeface="Times New Roman" panose="02020603050405020304"/>
                        </a:rPr>
                        <a:t>dust</a:t>
                      </a:r>
                      <a:endParaRPr sz="1400">
                        <a:latin typeface="Times New Roman" panose="02020603050405020304"/>
                        <a:cs typeface="Times New Roman" panose="02020603050405020304"/>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263014">
                <a:tc vMerge="1">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panose="02020603050405020304"/>
                        <a:cs typeface="Times New Roman" panose="02020603050405020304"/>
                      </a:endParaRPr>
                    </a:p>
                    <a:p>
                      <a:pPr marL="67945" marR="60325" algn="just">
                        <a:lnSpc>
                          <a:spcPct val="113000"/>
                        </a:lnSpc>
                        <a:spcBef>
                          <a:spcPts val="1010"/>
                        </a:spcBef>
                      </a:pPr>
                      <a:r>
                        <a:rPr sz="1200" dirty="0">
                          <a:latin typeface="宋体" panose="02010600030101010101" pitchFamily="2" charset="-122"/>
                          <a:cs typeface="宋体" panose="02010600030101010101" pitchFamily="2" charset="-122"/>
                        </a:rPr>
                        <a:t>有时夹杂无机物</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对皮</a:t>
                      </a:r>
                      <a:r>
                        <a:rPr sz="1200" spc="10" dirty="0">
                          <a:latin typeface="宋体" panose="02010600030101010101" pitchFamily="2" charset="-122"/>
                          <a:cs typeface="宋体" panose="02010600030101010101" pitchFamily="2" charset="-122"/>
                        </a:rPr>
                        <a:t>肤</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黏膜及呼吸道有一定的 刺激</a:t>
                      </a:r>
                      <a:r>
                        <a:rPr sz="1200" spc="-54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长期吸入可引起肺部以肺组织弥漫性纤维化 为主的全身性疾病。</a:t>
                      </a:r>
                      <a:endParaRPr sz="1200">
                        <a:latin typeface="宋体" panose="02010600030101010101" pitchFamily="2" charset="-122"/>
                        <a:cs typeface="宋体" panose="02010600030101010101" pitchFamily="2" charset="-122"/>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panose="02020603050405020304"/>
                        <a:cs typeface="Times New Roman" panose="02020603050405020304"/>
                      </a:endParaRPr>
                    </a:p>
                    <a:p>
                      <a:pPr>
                        <a:lnSpc>
                          <a:spcPct val="100000"/>
                        </a:lnSpc>
                        <a:spcBef>
                          <a:spcPts val="45"/>
                        </a:spcBef>
                      </a:pPr>
                      <a:endParaRPr sz="1000">
                        <a:latin typeface="Times New Roman" panose="02020603050405020304"/>
                        <a:cs typeface="Times New Roman" panose="02020603050405020304"/>
                      </a:endParaRPr>
                    </a:p>
                    <a:p>
                      <a:pPr marL="68580">
                        <a:lnSpc>
                          <a:spcPct val="100000"/>
                        </a:lnSpc>
                        <a:spcBef>
                          <a:spcPts val="5"/>
                        </a:spcBef>
                      </a:pPr>
                      <a:r>
                        <a:rPr sz="1200" dirty="0">
                          <a:latin typeface="宋体" panose="02010600030101010101" pitchFamily="2" charset="-122"/>
                          <a:cs typeface="宋体" panose="02010600030101010101" pitchFamily="2" charset="-122"/>
                        </a:rPr>
                        <a:t>黑色粉末或颗粒。</a:t>
                      </a:r>
                      <a:endParaRPr sz="1200">
                        <a:latin typeface="宋体" panose="02010600030101010101" pitchFamily="2" charset="-122"/>
                        <a:cs typeface="宋体" panose="02010600030101010101" pitchFamily="2" charset="-122"/>
                      </a:endParaRPr>
                    </a:p>
                    <a:p>
                      <a:pPr>
                        <a:lnSpc>
                          <a:spcPct val="100000"/>
                        </a:lnSpc>
                        <a:spcBef>
                          <a:spcPts val="25"/>
                        </a:spcBef>
                      </a:pPr>
                      <a:endParaRPr sz="1550">
                        <a:latin typeface="Times New Roman" panose="02020603050405020304"/>
                        <a:cs typeface="Times New Roman" panose="02020603050405020304"/>
                      </a:endParaRPr>
                    </a:p>
                    <a:p>
                      <a:pPr marL="68580">
                        <a:lnSpc>
                          <a:spcPct val="100000"/>
                        </a:lnSpc>
                      </a:pP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dirty="0">
                          <a:latin typeface="宋体" panose="02010600030101010101" pitchFamily="2" charset="-122"/>
                          <a:cs typeface="宋体" panose="02010600030101010101" pitchFamily="2" charset="-122"/>
                        </a:rPr>
                        <a:t>总尘</a:t>
                      </a:r>
                      <a:r>
                        <a:rPr sz="1200" spc="-305" dirty="0">
                          <a:latin typeface="宋体" panose="02010600030101010101" pitchFamily="2" charset="-122"/>
                          <a:cs typeface="宋体" panose="02010600030101010101" pitchFamily="2" charset="-122"/>
                        </a:rPr>
                        <a:t> </a:t>
                      </a:r>
                      <a:r>
                        <a:rPr sz="1200" spc="-20" dirty="0">
                          <a:latin typeface="Times New Roman" panose="02020603050405020304"/>
                          <a:cs typeface="Times New Roman" panose="02020603050405020304"/>
                        </a:rPr>
                        <a:t>PC-TWA</a:t>
                      </a:r>
                      <a:r>
                        <a:rPr sz="1200" spc="-20" dirty="0">
                          <a:latin typeface="宋体" panose="02010600030101010101" pitchFamily="2" charset="-122"/>
                          <a:cs typeface="宋体" panose="02010600030101010101" pitchFamily="2" charset="-122"/>
                        </a:rPr>
                        <a:t>：</a:t>
                      </a:r>
                      <a:r>
                        <a:rPr sz="1200" spc="-20" dirty="0">
                          <a:latin typeface="Times New Roman" panose="02020603050405020304"/>
                          <a:cs typeface="Times New Roman" panose="02020603050405020304"/>
                        </a:rPr>
                        <a:t>5</a:t>
                      </a:r>
                      <a:r>
                        <a:rPr sz="1200" spc="-5" dirty="0">
                          <a:latin typeface="Times New Roman" panose="02020603050405020304"/>
                          <a:cs typeface="Times New Roman" panose="02020603050405020304"/>
                        </a:rPr>
                        <a:t> (mg/m3)</a:t>
                      </a: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20">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04140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105"/>
                        </a:spcBef>
                      </a:pPr>
                      <a:r>
                        <a:rPr sz="1200" b="1" spc="65" dirty="0">
                          <a:latin typeface="宋体" panose="02010600030101010101" pitchFamily="2" charset="-122"/>
                          <a:cs typeface="宋体" panose="02010600030101010101" pitchFamily="2" charset="-122"/>
                        </a:rPr>
                        <a:t>皮肤</a:t>
                      </a:r>
                      <a:r>
                        <a:rPr sz="1200" b="1" spc="75" dirty="0">
                          <a:latin typeface="宋体" panose="02010600030101010101" pitchFamily="2" charset="-122"/>
                          <a:cs typeface="宋体" panose="02010600030101010101" pitchFamily="2" charset="-122"/>
                        </a:rPr>
                        <a:t>接</a:t>
                      </a:r>
                      <a:r>
                        <a:rPr sz="1200" b="1" spc="65" dirty="0">
                          <a:latin typeface="宋体" panose="02010600030101010101" pitchFamily="2" charset="-122"/>
                          <a:cs typeface="宋体" panose="02010600030101010101" pitchFamily="2" charset="-122"/>
                        </a:rPr>
                        <a:t>触</a:t>
                      </a:r>
                      <a:r>
                        <a:rPr sz="1200" spc="70" dirty="0">
                          <a:latin typeface="宋体" panose="02010600030101010101" pitchFamily="2" charset="-122"/>
                          <a:cs typeface="宋体" panose="02010600030101010101" pitchFamily="2" charset="-122"/>
                        </a:rPr>
                        <a:t>：脱</a:t>
                      </a:r>
                      <a:r>
                        <a:rPr sz="1200" spc="60" dirty="0">
                          <a:latin typeface="宋体" panose="02010600030101010101" pitchFamily="2" charset="-122"/>
                          <a:cs typeface="宋体" panose="02010600030101010101" pitchFamily="2" charset="-122"/>
                        </a:rPr>
                        <a:t>去</a:t>
                      </a:r>
                      <a:r>
                        <a:rPr sz="1200" spc="70" dirty="0">
                          <a:latin typeface="宋体" panose="02010600030101010101" pitchFamily="2" charset="-122"/>
                          <a:cs typeface="宋体" panose="02010600030101010101" pitchFamily="2" charset="-122"/>
                        </a:rPr>
                        <a:t>污染的衣着</a:t>
                      </a:r>
                      <a:r>
                        <a:rPr sz="1200" spc="60" dirty="0">
                          <a:latin typeface="宋体" panose="02010600030101010101" pitchFamily="2" charset="-122"/>
                          <a:cs typeface="宋体" panose="02010600030101010101" pitchFamily="2" charset="-122"/>
                        </a:rPr>
                        <a:t>，</a:t>
                      </a:r>
                      <a:r>
                        <a:rPr sz="1200" spc="70" dirty="0">
                          <a:latin typeface="宋体" panose="02010600030101010101" pitchFamily="2" charset="-122"/>
                          <a:cs typeface="宋体" panose="02010600030101010101" pitchFamily="2" charset="-122"/>
                        </a:rPr>
                        <a:t>用肥皂和清</a:t>
                      </a:r>
                      <a:r>
                        <a:rPr sz="1200" spc="60" dirty="0">
                          <a:latin typeface="宋体" panose="02010600030101010101" pitchFamily="2" charset="-122"/>
                          <a:cs typeface="宋体" panose="02010600030101010101" pitchFamily="2" charset="-122"/>
                        </a:rPr>
                        <a:t>水</a:t>
                      </a:r>
                      <a:r>
                        <a:rPr sz="1200" spc="70" dirty="0">
                          <a:latin typeface="宋体" panose="02010600030101010101" pitchFamily="2" charset="-122"/>
                          <a:cs typeface="宋体" panose="02010600030101010101" pitchFamily="2" charset="-122"/>
                        </a:rPr>
                        <a:t>彻底冲洗皮</a:t>
                      </a:r>
                      <a:r>
                        <a:rPr sz="1200" spc="60" dirty="0">
                          <a:latin typeface="宋体" panose="02010600030101010101" pitchFamily="2" charset="-122"/>
                          <a:cs typeface="宋体" panose="02010600030101010101" pitchFamily="2" charset="-122"/>
                        </a:rPr>
                        <a:t>肤</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p>
                      <a:pPr marL="67945">
                        <a:lnSpc>
                          <a:spcPct val="100000"/>
                        </a:lnSpc>
                        <a:spcBef>
                          <a:spcPts val="190"/>
                        </a:spcBef>
                      </a:pPr>
                      <a:r>
                        <a:rPr sz="1200" b="1" spc="65" dirty="0">
                          <a:latin typeface="宋体" panose="02010600030101010101" pitchFamily="2" charset="-122"/>
                          <a:cs typeface="宋体" panose="02010600030101010101" pitchFamily="2" charset="-122"/>
                        </a:rPr>
                        <a:t>眼睛</a:t>
                      </a:r>
                      <a:r>
                        <a:rPr sz="1200" b="1" spc="75" dirty="0">
                          <a:latin typeface="宋体" panose="02010600030101010101" pitchFamily="2" charset="-122"/>
                          <a:cs typeface="宋体" panose="02010600030101010101" pitchFamily="2" charset="-122"/>
                        </a:rPr>
                        <a:t>接</a:t>
                      </a:r>
                      <a:r>
                        <a:rPr sz="1200" b="1" spc="65" dirty="0">
                          <a:latin typeface="宋体" panose="02010600030101010101" pitchFamily="2" charset="-122"/>
                          <a:cs typeface="宋体" panose="02010600030101010101" pitchFamily="2" charset="-122"/>
                        </a:rPr>
                        <a:t>触</a:t>
                      </a:r>
                      <a:r>
                        <a:rPr sz="1200" spc="6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立即提起眼睑，用流动清水或生理盐水冲洗至少</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a:t>
                      </a:r>
                      <a:endParaRPr sz="1200">
                        <a:latin typeface="宋体" panose="02010600030101010101" pitchFamily="2" charset="-122"/>
                        <a:cs typeface="宋体" panose="02010600030101010101" pitchFamily="2" charset="-122"/>
                      </a:endParaRPr>
                    </a:p>
                    <a:p>
                      <a:pPr marL="67945" marR="61595">
                        <a:lnSpc>
                          <a:spcPct val="113000"/>
                        </a:lnSpc>
                      </a:pPr>
                      <a:r>
                        <a:rPr sz="1200" b="1" spc="70" dirty="0">
                          <a:latin typeface="宋体" panose="02010600030101010101" pitchFamily="2" charset="-122"/>
                          <a:cs typeface="宋体" panose="02010600030101010101" pitchFamily="2" charset="-122"/>
                        </a:rPr>
                        <a:t>吸入</a:t>
                      </a:r>
                      <a:r>
                        <a:rPr sz="1200" spc="7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迅速脱离现场至空气新鲜处。保持呼吸道通畅。如呼吸困难，给输氧。呼吸心跳停止时，立即进 行人工呼吸。就医。</a:t>
                      </a:r>
                      <a:endParaRPr sz="1200">
                        <a:latin typeface="宋体" panose="02010600030101010101" pitchFamily="2" charset="-122"/>
                        <a:cs typeface="宋体" panose="02010600030101010101" pitchFamily="2" charset="-122"/>
                      </a:endParaRPr>
                    </a:p>
                    <a:p>
                      <a:pPr marL="67945">
                        <a:lnSpc>
                          <a:spcPct val="100000"/>
                        </a:lnSpc>
                        <a:spcBef>
                          <a:spcPts val="160"/>
                        </a:spcBef>
                      </a:pPr>
                      <a:r>
                        <a:rPr sz="1200" b="1" spc="65" dirty="0">
                          <a:latin typeface="宋体" panose="02010600030101010101" pitchFamily="2" charset="-122"/>
                          <a:cs typeface="宋体" panose="02010600030101010101" pitchFamily="2" charset="-122"/>
                        </a:rPr>
                        <a:t>食入</a:t>
                      </a:r>
                      <a:r>
                        <a:rPr sz="1200" spc="7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饮足量温水，催吐。就医。</a:t>
                      </a:r>
                      <a:endParaRPr sz="1200">
                        <a:latin typeface="宋体" panose="02010600030101010101" pitchFamily="2" charset="-122"/>
                        <a:cs typeface="宋体" panose="02010600030101010101" pitchFamily="2" charset="-122"/>
                      </a:endParaRPr>
                    </a:p>
                  </a:txBody>
                  <a:tcPr marL="0" marR="0" marT="133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1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228346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0"/>
                        </a:spcBef>
                      </a:pPr>
                      <a:r>
                        <a:rPr sz="1200" dirty="0">
                          <a:latin typeface="宋体" panose="02010600030101010101" pitchFamily="2" charset="-122"/>
                          <a:cs typeface="宋体" panose="02010600030101010101" pitchFamily="2" charset="-122"/>
                        </a:rPr>
                        <a:t>密闭操作。全面通风。空气浓度超标时，应佩过滤式戴防毒面具。一般不需特殊防护，高浓度接触时可</a:t>
                      </a:r>
                      <a:endParaRPr sz="1200">
                        <a:latin typeface="宋体" panose="02010600030101010101" pitchFamily="2" charset="-122"/>
                        <a:cs typeface="宋体" panose="02010600030101010101" pitchFamily="2" charset="-122"/>
                      </a:endParaRPr>
                    </a:p>
                    <a:p>
                      <a:pPr marL="67945" marR="88265">
                        <a:lnSpc>
                          <a:spcPct val="113000"/>
                        </a:lnSpc>
                        <a:spcBef>
                          <a:spcPts val="5"/>
                        </a:spcBef>
                      </a:pPr>
                      <a:r>
                        <a:rPr sz="1200" dirty="0">
                          <a:latin typeface="宋体" panose="02010600030101010101" pitchFamily="2" charset="-122"/>
                          <a:cs typeface="宋体" panose="02010600030101010101" pitchFamily="2" charset="-122"/>
                        </a:rPr>
                        <a:t>佩戴化学防护眼镜。穿一般作业工作服。戴橡胶手套。工作场所严禁吸烟。注意个人卫生。避免长时期 反复接触。</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29">
                <a:tc gridSpan="3">
                  <a:txBody>
                    <a:bodyPr/>
                    <a:lstStyle/>
                    <a:p>
                      <a:pPr marL="621665">
                        <a:lnSpc>
                          <a:spcPct val="100000"/>
                        </a:lnSpc>
                        <a:spcBef>
                          <a:spcPts val="70"/>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39" y="3418331"/>
            <a:ext cx="1456944" cy="19431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2700654" y="3040379"/>
            <a:ext cx="6885305" cy="207010"/>
          </a:xfrm>
          <a:custGeom>
            <a:avLst/>
            <a:gdLst/>
            <a:ahLst/>
            <a:cxnLst/>
            <a:rect l="l" t="t" r="r" b="b"/>
            <a:pathLst>
              <a:path w="6885305" h="207010">
                <a:moveTo>
                  <a:pt x="0" y="0"/>
                </a:moveTo>
                <a:lnTo>
                  <a:pt x="6885305" y="0"/>
                </a:lnTo>
                <a:lnTo>
                  <a:pt x="6885305" y="207010"/>
                </a:lnTo>
                <a:lnTo>
                  <a:pt x="0" y="207010"/>
                </a:lnTo>
                <a:lnTo>
                  <a:pt x="0" y="0"/>
                </a:lnTo>
                <a:close/>
              </a:path>
            </a:pathLst>
          </a:custGeom>
          <a:solidFill>
            <a:srgbClr val="F9F9F9"/>
          </a:solidFill>
        </p:spPr>
        <p:txBody>
          <a:bodyPr wrap="square" lIns="0" tIns="0" rIns="0" bIns="0" rtlCol="0"/>
          <a:lstStyle/>
          <a:p/>
        </p:txBody>
      </p:sp>
      <p:sp>
        <p:nvSpPr>
          <p:cNvPr id="4" name="object 4"/>
          <p:cNvSpPr/>
          <p:nvPr/>
        </p:nvSpPr>
        <p:spPr>
          <a:xfrm>
            <a:off x="2700654" y="3247389"/>
            <a:ext cx="6885305" cy="207010"/>
          </a:xfrm>
          <a:custGeom>
            <a:avLst/>
            <a:gdLst/>
            <a:ahLst/>
            <a:cxnLst/>
            <a:rect l="l" t="t" r="r" b="b"/>
            <a:pathLst>
              <a:path w="6885305" h="207010">
                <a:moveTo>
                  <a:pt x="0" y="0"/>
                </a:moveTo>
                <a:lnTo>
                  <a:pt x="6885305" y="0"/>
                </a:lnTo>
                <a:lnTo>
                  <a:pt x="6885305" y="207010"/>
                </a:lnTo>
                <a:lnTo>
                  <a:pt x="0" y="207010"/>
                </a:lnTo>
                <a:lnTo>
                  <a:pt x="0" y="0"/>
                </a:lnTo>
                <a:close/>
              </a:path>
            </a:pathLst>
          </a:custGeom>
          <a:solidFill>
            <a:srgbClr val="F9F9F9"/>
          </a:solidFill>
        </p:spPr>
        <p:txBody>
          <a:bodyPr wrap="square" lIns="0" tIns="0" rIns="0" bIns="0" rtlCol="0"/>
          <a:lstStyle/>
          <a:p/>
        </p:txBody>
      </p:sp>
      <p:sp>
        <p:nvSpPr>
          <p:cNvPr id="5" name="object 5"/>
          <p:cNvSpPr/>
          <p:nvPr/>
        </p:nvSpPr>
        <p:spPr>
          <a:xfrm>
            <a:off x="2700654" y="3454400"/>
            <a:ext cx="6885305" cy="207010"/>
          </a:xfrm>
          <a:custGeom>
            <a:avLst/>
            <a:gdLst/>
            <a:ahLst/>
            <a:cxnLst/>
            <a:rect l="l" t="t" r="r" b="b"/>
            <a:pathLst>
              <a:path w="6885305" h="207010">
                <a:moveTo>
                  <a:pt x="0" y="0"/>
                </a:moveTo>
                <a:lnTo>
                  <a:pt x="6885305" y="0"/>
                </a:lnTo>
                <a:lnTo>
                  <a:pt x="6885305" y="207010"/>
                </a:lnTo>
                <a:lnTo>
                  <a:pt x="0" y="207010"/>
                </a:lnTo>
                <a:lnTo>
                  <a:pt x="0" y="0"/>
                </a:lnTo>
                <a:close/>
              </a:path>
            </a:pathLst>
          </a:custGeom>
          <a:solidFill>
            <a:srgbClr val="F9F9F9"/>
          </a:solidFill>
        </p:spPr>
        <p:txBody>
          <a:bodyPr wrap="square" lIns="0" tIns="0" rIns="0" bIns="0" rtlCol="0"/>
          <a:lstStyle/>
          <a:p/>
        </p:txBody>
      </p:sp>
      <p:sp>
        <p:nvSpPr>
          <p:cNvPr id="6" name="object 6"/>
          <p:cNvSpPr/>
          <p:nvPr/>
        </p:nvSpPr>
        <p:spPr>
          <a:xfrm>
            <a:off x="4396740" y="5209031"/>
            <a:ext cx="838200" cy="1162812"/>
          </a:xfrm>
          <a:prstGeom prst="rect">
            <a:avLst/>
          </a:prstGeom>
          <a:blipFill>
            <a:blip r:embed="rId2" cstate="print"/>
            <a:stretch>
              <a:fillRect/>
            </a:stretch>
          </a:blipFill>
        </p:spPr>
        <p:txBody>
          <a:bodyPr wrap="square" lIns="0" tIns="0" rIns="0" bIns="0" rtlCol="0"/>
          <a:lstStyle/>
          <a:p/>
        </p:txBody>
      </p:sp>
      <p:sp>
        <p:nvSpPr>
          <p:cNvPr id="7" name="object 7"/>
          <p:cNvSpPr/>
          <p:nvPr/>
        </p:nvSpPr>
        <p:spPr>
          <a:xfrm>
            <a:off x="5253228" y="5198363"/>
            <a:ext cx="867155" cy="1171956"/>
          </a:xfrm>
          <a:prstGeom prst="rect">
            <a:avLst/>
          </a:prstGeom>
          <a:blipFill>
            <a:blip r:embed="rId3" cstate="print"/>
            <a:stretch>
              <a:fillRect/>
            </a:stretch>
          </a:blipFill>
        </p:spPr>
        <p:txBody>
          <a:bodyPr wrap="square" lIns="0" tIns="0" rIns="0" bIns="0" rtlCol="0"/>
          <a:lstStyle/>
          <a:p/>
        </p:txBody>
      </p:sp>
      <p:sp>
        <p:nvSpPr>
          <p:cNvPr id="8" name="object 8"/>
          <p:cNvSpPr/>
          <p:nvPr/>
        </p:nvSpPr>
        <p:spPr>
          <a:xfrm>
            <a:off x="6149340" y="5189219"/>
            <a:ext cx="867156" cy="1181100"/>
          </a:xfrm>
          <a:prstGeom prst="rect">
            <a:avLst/>
          </a:prstGeom>
          <a:blipFill>
            <a:blip r:embed="rId4" cstate="print"/>
            <a:stretch>
              <a:fillRect/>
            </a:stretch>
          </a:blipFill>
        </p:spPr>
        <p:txBody>
          <a:bodyPr wrap="square" lIns="0" tIns="0" rIns="0" bIns="0" rtlCol="0"/>
          <a:lstStyle/>
          <a:p/>
        </p:txBody>
      </p:sp>
      <p:sp>
        <p:nvSpPr>
          <p:cNvPr id="9" name="object 9"/>
          <p:cNvSpPr/>
          <p:nvPr/>
        </p:nvSpPr>
        <p:spPr>
          <a:xfrm>
            <a:off x="7043928" y="5227319"/>
            <a:ext cx="847344" cy="1143000"/>
          </a:xfrm>
          <a:prstGeom prst="rect">
            <a:avLst/>
          </a:prstGeom>
          <a:blipFill>
            <a:blip r:embed="rId5" cstate="print"/>
            <a:stretch>
              <a:fillRect/>
            </a:stretch>
          </a:blipFill>
        </p:spPr>
        <p:txBody>
          <a:bodyPr wrap="square" lIns="0" tIns="0" rIns="0" bIns="0" rtlCol="0"/>
          <a:lstStyle/>
          <a:p/>
        </p:txBody>
      </p:sp>
      <p:sp>
        <p:nvSpPr>
          <p:cNvPr id="10" name="object 10"/>
          <p:cNvSpPr/>
          <p:nvPr/>
        </p:nvSpPr>
        <p:spPr>
          <a:xfrm>
            <a:off x="7920228" y="5202935"/>
            <a:ext cx="841248" cy="1167384"/>
          </a:xfrm>
          <a:prstGeom prst="rect">
            <a:avLst/>
          </a:prstGeom>
          <a:blipFill>
            <a:blip r:embed="rId6" cstate="print"/>
            <a:stretch>
              <a:fillRect/>
            </a:stretch>
          </a:blipFill>
        </p:spPr>
        <p:txBody>
          <a:bodyPr wrap="square" lIns="0" tIns="0" rIns="0" bIns="0" rtlCol="0"/>
          <a:lstStyle/>
          <a:p/>
        </p:txBody>
      </p:sp>
      <p:graphicFrame>
        <p:nvGraphicFramePr>
          <p:cNvPr id="11" name="object 11"/>
          <p:cNvGraphicFramePr>
            <a:graphicFrameLocks noGrp="1"/>
          </p:cNvGraphicFramePr>
          <p:nvPr/>
        </p:nvGraphicFramePr>
        <p:xfrm>
          <a:off x="1030097" y="567054"/>
          <a:ext cx="8649970" cy="6080125"/>
        </p:xfrm>
        <a:graphic>
          <a:graphicData uri="http://schemas.openxmlformats.org/drawingml/2006/table">
            <a:tbl>
              <a:tblPr firstRow="1" bandRow="1">
                <a:tableStyleId>{2D5ABB26-0587-4C30-8999-92F81FD0307C}</a:tableStyleId>
              </a:tblPr>
              <a:tblGrid>
                <a:gridCol w="1598930"/>
                <a:gridCol w="3430270"/>
                <a:gridCol w="3611245"/>
              </a:tblGrid>
              <a:tr h="490855">
                <a:tc gridSpan="3">
                  <a:txBody>
                    <a:bodyPr/>
                    <a:lstStyle/>
                    <a:p>
                      <a:pPr marR="3175" algn="ctr">
                        <a:lnSpc>
                          <a:spcPct val="100000"/>
                        </a:lnSpc>
                        <a:spcBef>
                          <a:spcPts val="49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28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69">
                <a:tc gridSpan="3">
                  <a:txBody>
                    <a:bodyPr/>
                    <a:lstStyle/>
                    <a:p>
                      <a:pPr marR="3175" algn="ctr">
                        <a:lnSpc>
                          <a:spcPct val="100000"/>
                        </a:lnSpc>
                        <a:spcBef>
                          <a:spcPts val="635"/>
                        </a:spcBef>
                      </a:pPr>
                      <a:r>
                        <a:rPr sz="1600" b="1" spc="-5" dirty="0">
                          <a:latin typeface="宋体" panose="02010600030101010101" pitchFamily="2" charset="-122"/>
                          <a:cs typeface="宋体" panose="02010600030101010101" pitchFamily="2" charset="-122"/>
                        </a:rPr>
                        <a:t>异丙醇</a:t>
                      </a:r>
                      <a:r>
                        <a:rPr sz="1600" b="1" spc="-15" dirty="0">
                          <a:latin typeface="宋体" panose="02010600030101010101" pitchFamily="2" charset="-122"/>
                          <a:cs typeface="宋体" panose="02010600030101010101" pitchFamily="2" charset="-122"/>
                        </a:rPr>
                        <a:t>，</a:t>
                      </a:r>
                      <a:r>
                        <a:rPr sz="1600" b="1" spc="-5" dirty="0">
                          <a:latin typeface="宋体" panose="02010600030101010101" pitchFamily="2" charset="-122"/>
                          <a:cs typeface="宋体" panose="02010600030101010101" pitchFamily="2" charset="-122"/>
                        </a:rPr>
                        <a:t>对人体有损害</a:t>
                      </a:r>
                      <a:r>
                        <a:rPr sz="1600" b="1" spc="-15" dirty="0">
                          <a:latin typeface="宋体" panose="02010600030101010101" pitchFamily="2" charset="-122"/>
                          <a:cs typeface="宋体" panose="02010600030101010101" pitchFamily="2" charset="-122"/>
                        </a:rPr>
                        <a:t>，</a:t>
                      </a:r>
                      <a:r>
                        <a:rPr sz="1600" b="1" spc="-5" dirty="0">
                          <a:latin typeface="宋体" panose="02010600030101010101" pitchFamily="2" charset="-122"/>
                          <a:cs typeface="宋体" panose="02010600030101010101" pitchFamily="2" charset="-122"/>
                        </a:rPr>
                        <a:t>请注意防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6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20">
                <a:tc rowSpan="2">
                  <a:txBody>
                    <a:bodyPr/>
                    <a:lstStyle/>
                    <a:p>
                      <a:pPr algn="ctr">
                        <a:lnSpc>
                          <a:spcPct val="100000"/>
                        </a:lnSpc>
                        <a:spcBef>
                          <a:spcPts val="1845"/>
                        </a:spcBef>
                      </a:pPr>
                      <a:r>
                        <a:rPr sz="2600" b="1" dirty="0">
                          <a:latin typeface="宋体" panose="02010600030101010101" pitchFamily="2" charset="-122"/>
                          <a:cs typeface="宋体" panose="02010600030101010101" pitchFamily="2" charset="-122"/>
                        </a:rPr>
                        <a:t>异</a:t>
                      </a:r>
                      <a:r>
                        <a:rPr sz="2600" b="1" spc="-15" dirty="0">
                          <a:latin typeface="宋体" panose="02010600030101010101" pitchFamily="2" charset="-122"/>
                          <a:cs typeface="宋体" panose="02010600030101010101" pitchFamily="2" charset="-122"/>
                        </a:rPr>
                        <a:t>丙</a:t>
                      </a:r>
                      <a:r>
                        <a:rPr sz="2600" b="1" spc="-10" dirty="0">
                          <a:latin typeface="宋体" panose="02010600030101010101" pitchFamily="2" charset="-122"/>
                          <a:cs typeface="宋体" panose="02010600030101010101" pitchFamily="2" charset="-122"/>
                        </a:rPr>
                        <a:t>醇</a:t>
                      </a:r>
                      <a:endParaRPr sz="2600">
                        <a:latin typeface="宋体" panose="02010600030101010101" pitchFamily="2" charset="-122"/>
                        <a:cs typeface="宋体" panose="02010600030101010101" pitchFamily="2" charset="-122"/>
                      </a:endParaRPr>
                    </a:p>
                    <a:p>
                      <a:pPr marL="3810" algn="ctr">
                        <a:lnSpc>
                          <a:spcPct val="100000"/>
                        </a:lnSpc>
                        <a:spcBef>
                          <a:spcPts val="1665"/>
                        </a:spcBef>
                      </a:pPr>
                      <a:r>
                        <a:rPr sz="1500" b="1" spc="-5" dirty="0">
                          <a:latin typeface="Times New Roman" panose="02020603050405020304"/>
                          <a:cs typeface="Times New Roman" panose="02020603050405020304"/>
                        </a:rPr>
                        <a:t>Isopropyl</a:t>
                      </a:r>
                      <a:r>
                        <a:rPr sz="1500" b="1" spc="-30" dirty="0">
                          <a:latin typeface="Times New Roman" panose="02020603050405020304"/>
                          <a:cs typeface="Times New Roman" panose="02020603050405020304"/>
                        </a:rPr>
                        <a:t> </a:t>
                      </a:r>
                      <a:r>
                        <a:rPr sz="1500" b="1" spc="-5" dirty="0">
                          <a:latin typeface="Times New Roman" panose="02020603050405020304"/>
                          <a:cs typeface="Times New Roman" panose="02020603050405020304"/>
                        </a:rPr>
                        <a:t>alcohol</a:t>
                      </a:r>
                      <a:endParaRPr sz="1500">
                        <a:latin typeface="Times New Roman" panose="02020603050405020304"/>
                        <a:cs typeface="Times New Roman" panose="02020603050405020304"/>
                      </a:endParaRPr>
                    </a:p>
                  </a:txBody>
                  <a:tcPr marL="0" marR="0" marT="2343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057909">
                <a:tc vMerge="1">
                  <a:tcPr marL="0" marR="0" marT="23431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13000"/>
                        </a:lnSpc>
                        <a:spcBef>
                          <a:spcPts val="770"/>
                        </a:spcBef>
                      </a:pPr>
                      <a:r>
                        <a:rPr sz="1200" dirty="0">
                          <a:latin typeface="宋体" panose="02010600030101010101" pitchFamily="2" charset="-122"/>
                          <a:cs typeface="宋体" panose="02010600030101010101" pitchFamily="2" charset="-122"/>
                        </a:rPr>
                        <a:t>吸入高浓度蒸气可引起头痛倦睡</a:t>
                      </a:r>
                      <a:r>
                        <a:rPr sz="1200" spc="-54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共济失调以及眼 鼻喉刺激症状；口服可致恶心、呕吐、腹痛腹泻、 倦睡昏迷甚至死亡</a:t>
                      </a:r>
                      <a:r>
                        <a:rPr sz="1200" spc="-54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长期皮肤接触可致皮肤干燥皲 裂</a:t>
                      </a:r>
                      <a:endParaRPr sz="1200">
                        <a:latin typeface="宋体" panose="02010600030101010101" pitchFamily="2" charset="-122"/>
                        <a:cs typeface="宋体" panose="02010600030101010101" pitchFamily="2" charset="-122"/>
                      </a:endParaRPr>
                    </a:p>
                  </a:txBody>
                  <a:tcPr marL="0" marR="0" marT="977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ts val="1620"/>
                        </a:lnSpc>
                        <a:spcBef>
                          <a:spcPts val="50"/>
                        </a:spcBef>
                      </a:pPr>
                      <a:r>
                        <a:rPr sz="1200" spc="70" dirty="0">
                          <a:latin typeface="宋体" panose="02010600030101010101" pitchFamily="2" charset="-122"/>
                          <a:cs typeface="宋体" panose="02010600030101010101" pitchFamily="2" charset="-122"/>
                        </a:rPr>
                        <a:t>无色</a:t>
                      </a:r>
                      <a:r>
                        <a:rPr sz="1200" spc="60" dirty="0">
                          <a:latin typeface="宋体" panose="02010600030101010101" pitchFamily="2" charset="-122"/>
                          <a:cs typeface="宋体" panose="02010600030101010101" pitchFamily="2" charset="-122"/>
                        </a:rPr>
                        <a:t>透</a:t>
                      </a:r>
                      <a:r>
                        <a:rPr sz="1200" spc="70" dirty="0">
                          <a:latin typeface="宋体" panose="02010600030101010101" pitchFamily="2" charset="-122"/>
                          <a:cs typeface="宋体" panose="02010600030101010101" pitchFamily="2" charset="-122"/>
                        </a:rPr>
                        <a:t>明具有乙醇</a:t>
                      </a:r>
                      <a:r>
                        <a:rPr sz="1200" spc="60" dirty="0">
                          <a:latin typeface="宋体" panose="02010600030101010101" pitchFamily="2" charset="-122"/>
                          <a:cs typeface="宋体" panose="02010600030101010101" pitchFamily="2" charset="-122"/>
                        </a:rPr>
                        <a:t>气</a:t>
                      </a:r>
                      <a:r>
                        <a:rPr sz="1200" spc="70" dirty="0">
                          <a:latin typeface="宋体" panose="02010600030101010101" pitchFamily="2" charset="-122"/>
                          <a:cs typeface="宋体" panose="02010600030101010101" pitchFamily="2" charset="-122"/>
                        </a:rPr>
                        <a:t>味的可燃性</a:t>
                      </a:r>
                      <a:r>
                        <a:rPr sz="1200" spc="60" dirty="0">
                          <a:latin typeface="宋体" panose="02010600030101010101" pitchFamily="2" charset="-122"/>
                          <a:cs typeface="宋体" panose="02010600030101010101" pitchFamily="2" charset="-122"/>
                        </a:rPr>
                        <a:t>液</a:t>
                      </a:r>
                      <a:r>
                        <a:rPr sz="1200" spc="70" dirty="0">
                          <a:latin typeface="宋体" panose="02010600030101010101" pitchFamily="2" charset="-122"/>
                          <a:cs typeface="宋体" panose="02010600030101010101" pitchFamily="2" charset="-122"/>
                        </a:rPr>
                        <a:t>体，能</a:t>
                      </a:r>
                      <a:r>
                        <a:rPr sz="1200" spc="60" dirty="0">
                          <a:latin typeface="宋体" panose="02010600030101010101" pitchFamily="2" charset="-122"/>
                          <a:cs typeface="宋体" panose="02010600030101010101" pitchFamily="2" charset="-122"/>
                        </a:rPr>
                        <a:t>与</a:t>
                      </a:r>
                      <a:r>
                        <a:rPr sz="1200" spc="70" dirty="0">
                          <a:latin typeface="宋体" panose="02010600030101010101" pitchFamily="2" charset="-122"/>
                          <a:cs typeface="宋体" panose="02010600030101010101" pitchFamily="2" charset="-122"/>
                        </a:rPr>
                        <a:t>水</a:t>
                      </a:r>
                      <a:r>
                        <a:rPr sz="1200" dirty="0">
                          <a:latin typeface="宋体" panose="02010600030101010101" pitchFamily="2" charset="-122"/>
                          <a:cs typeface="宋体" panose="02010600030101010101" pitchFamily="2" charset="-122"/>
                        </a:rPr>
                        <a:t>互 </a:t>
                      </a:r>
                      <a:r>
                        <a:rPr sz="1200" spc="60" dirty="0">
                          <a:latin typeface="宋体" panose="02010600030101010101" pitchFamily="2" charset="-122"/>
                          <a:cs typeface="宋体" panose="02010600030101010101" pitchFamily="2" charset="-122"/>
                        </a:rPr>
                        <a:t>溶。</a:t>
                      </a:r>
                      <a:r>
                        <a:rPr sz="1200" spc="70" dirty="0">
                          <a:latin typeface="宋体" panose="02010600030101010101" pitchFamily="2" charset="-122"/>
                          <a:cs typeface="宋体" panose="02010600030101010101" pitchFamily="2" charset="-122"/>
                        </a:rPr>
                        <a:t>其蒸</a:t>
                      </a:r>
                      <a:r>
                        <a:rPr sz="1200" spc="60" dirty="0">
                          <a:latin typeface="宋体" panose="02010600030101010101" pitchFamily="2" charset="-122"/>
                          <a:cs typeface="宋体" panose="02010600030101010101" pitchFamily="2" charset="-122"/>
                        </a:rPr>
                        <a:t>气</a:t>
                      </a:r>
                      <a:r>
                        <a:rPr sz="1200" spc="70" dirty="0">
                          <a:latin typeface="宋体" panose="02010600030101010101" pitchFamily="2" charset="-122"/>
                          <a:cs typeface="宋体" panose="02010600030101010101" pitchFamily="2" charset="-122"/>
                        </a:rPr>
                        <a:t>与空气可形</a:t>
                      </a:r>
                      <a:r>
                        <a:rPr sz="1200" spc="60" dirty="0">
                          <a:latin typeface="宋体" panose="02010600030101010101" pitchFamily="2" charset="-122"/>
                          <a:cs typeface="宋体" panose="02010600030101010101" pitchFamily="2" charset="-122"/>
                        </a:rPr>
                        <a:t>成</a:t>
                      </a:r>
                      <a:r>
                        <a:rPr sz="1200" spc="70" dirty="0">
                          <a:latin typeface="宋体" panose="02010600030101010101" pitchFamily="2" charset="-122"/>
                          <a:cs typeface="宋体" panose="02010600030101010101" pitchFamily="2" charset="-122"/>
                        </a:rPr>
                        <a:t>爆炸性混合物</a:t>
                      </a:r>
                      <a:r>
                        <a:rPr sz="1200" spc="60" dirty="0">
                          <a:latin typeface="宋体" panose="02010600030101010101" pitchFamily="2" charset="-122"/>
                          <a:cs typeface="宋体" panose="02010600030101010101" pitchFamily="2" charset="-122"/>
                        </a:rPr>
                        <a:t>，遇</a:t>
                      </a:r>
                      <a:r>
                        <a:rPr sz="1200" spc="70" dirty="0">
                          <a:latin typeface="宋体" panose="02010600030101010101" pitchFamily="2" charset="-122"/>
                          <a:cs typeface="宋体" panose="02010600030101010101" pitchFamily="2" charset="-122"/>
                          <a:hlinkClick r:id="rId7"/>
                        </a:rPr>
                        <a:t>明火</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p>
                      <a:pPr marL="68580" marR="3175">
                        <a:lnSpc>
                          <a:spcPct val="100000"/>
                        </a:lnSpc>
                        <a:spcBef>
                          <a:spcPts val="105"/>
                        </a:spcBef>
                      </a:pPr>
                      <a:r>
                        <a:rPr sz="1200" spc="70" dirty="0">
                          <a:latin typeface="宋体" panose="02010600030101010101" pitchFamily="2" charset="-122"/>
                          <a:cs typeface="宋体" panose="02010600030101010101" pitchFamily="2" charset="-122"/>
                        </a:rPr>
                        <a:t>高热</a:t>
                      </a:r>
                      <a:r>
                        <a:rPr sz="1200" spc="60" dirty="0">
                          <a:latin typeface="宋体" panose="02010600030101010101" pitchFamily="2" charset="-122"/>
                          <a:cs typeface="宋体" panose="02010600030101010101" pitchFamily="2" charset="-122"/>
                        </a:rPr>
                        <a:t>能</a:t>
                      </a:r>
                      <a:r>
                        <a:rPr sz="1200" spc="70" dirty="0">
                          <a:latin typeface="宋体" panose="02010600030101010101" pitchFamily="2" charset="-122"/>
                          <a:cs typeface="宋体" panose="02010600030101010101" pitchFamily="2" charset="-122"/>
                        </a:rPr>
                        <a:t>引起燃烧爆</a:t>
                      </a:r>
                      <a:r>
                        <a:rPr sz="1200" dirty="0">
                          <a:latin typeface="宋体" panose="02010600030101010101" pitchFamily="2" charset="-122"/>
                          <a:cs typeface="宋体" panose="02010600030101010101" pitchFamily="2" charset="-122"/>
                        </a:rPr>
                        <a:t>炸</a:t>
                      </a:r>
                      <a:endParaRPr sz="1200">
                        <a:latin typeface="宋体" panose="02010600030101010101" pitchFamily="2" charset="-122"/>
                        <a:cs typeface="宋体" panose="02010600030101010101" pitchFamily="2" charset="-122"/>
                      </a:endParaRPr>
                    </a:p>
                    <a:p>
                      <a:pPr marL="68580" marR="3175">
                        <a:lnSpc>
                          <a:spcPct val="100000"/>
                        </a:lnSpc>
                        <a:spcBef>
                          <a:spcPts val="195"/>
                        </a:spcBef>
                      </a:pP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spc="-10" dirty="0">
                          <a:latin typeface="宋体" panose="02010600030101010101" pitchFamily="2" charset="-122"/>
                          <a:cs typeface="宋体" panose="02010600030101010101" pitchFamily="2" charset="-122"/>
                        </a:rPr>
                        <a:t>：</a:t>
                      </a:r>
                      <a:r>
                        <a:rPr sz="1200" spc="-10" dirty="0">
                          <a:latin typeface="Times New Roman" panose="02020603050405020304"/>
                          <a:cs typeface="Times New Roman" panose="02020603050405020304"/>
                        </a:rPr>
                        <a:t>PC-TWA:350</a:t>
                      </a:r>
                      <a:r>
                        <a:rPr sz="1200" spc="-10" dirty="0">
                          <a:latin typeface="宋体" panose="02010600030101010101" pitchFamily="2" charset="-122"/>
                          <a:cs typeface="宋体" panose="02010600030101010101" pitchFamily="2" charset="-122"/>
                        </a:rPr>
                        <a:t>（</a:t>
                      </a:r>
                      <a:r>
                        <a:rPr sz="1200" spc="-10" dirty="0">
                          <a:latin typeface="Times New Roman" panose="02020603050405020304"/>
                          <a:cs typeface="Times New Roman" panose="02020603050405020304"/>
                        </a:rPr>
                        <a:t>mg/m3</a:t>
                      </a:r>
                      <a:r>
                        <a:rPr sz="1200" spc="-1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p>
                      <a:pPr marL="1135380" marR="3175">
                        <a:lnSpc>
                          <a:spcPct val="100000"/>
                        </a:lnSpc>
                        <a:spcBef>
                          <a:spcPts val="190"/>
                        </a:spcBef>
                      </a:pPr>
                      <a:r>
                        <a:rPr sz="1200" spc="-5" dirty="0">
                          <a:latin typeface="Times New Roman" panose="02020603050405020304"/>
                          <a:cs typeface="Times New Roman" panose="02020603050405020304"/>
                        </a:rPr>
                        <a:t>PC-STEL:700</a:t>
                      </a:r>
                      <a:r>
                        <a:rPr sz="1200" spc="-5" dirty="0">
                          <a:latin typeface="宋体" panose="02010600030101010101" pitchFamily="2" charset="-122"/>
                          <a:cs typeface="宋体" panose="02010600030101010101" pitchFamily="2" charset="-122"/>
                        </a:rPr>
                        <a:t>（</a:t>
                      </a:r>
                      <a:r>
                        <a:rPr sz="1200" spc="-5" dirty="0">
                          <a:latin typeface="Times New Roman" panose="02020603050405020304"/>
                          <a:cs typeface="Times New Roman" panose="02020603050405020304"/>
                        </a:rPr>
                        <a:t>mg/m3</a:t>
                      </a:r>
                      <a:r>
                        <a:rPr sz="1200" spc="-5"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20">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83438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2769235">
                        <a:lnSpc>
                          <a:spcPts val="1620"/>
                        </a:lnSpc>
                        <a:spcBef>
                          <a:spcPts val="15"/>
                        </a:spcBef>
                      </a:pPr>
                      <a:r>
                        <a:rPr sz="1200" b="1" spc="70" dirty="0">
                          <a:latin typeface="宋体" panose="02010600030101010101" pitchFamily="2" charset="-122"/>
                          <a:cs typeface="宋体" panose="02010600030101010101" pitchFamily="2" charset="-122"/>
                        </a:rPr>
                        <a:t>皮肤</a:t>
                      </a:r>
                      <a:r>
                        <a:rPr sz="1200" b="1" spc="80" dirty="0">
                          <a:latin typeface="宋体" panose="02010600030101010101" pitchFamily="2" charset="-122"/>
                          <a:cs typeface="宋体" panose="02010600030101010101" pitchFamily="2" charset="-122"/>
                        </a:rPr>
                        <a:t>接</a:t>
                      </a:r>
                      <a:r>
                        <a:rPr sz="1200" b="1" spc="70" dirty="0">
                          <a:latin typeface="宋体" panose="02010600030101010101" pitchFamily="2" charset="-122"/>
                          <a:cs typeface="宋体" panose="02010600030101010101" pitchFamily="2" charset="-122"/>
                        </a:rPr>
                        <a:t>触</a:t>
                      </a:r>
                      <a:r>
                        <a:rPr sz="1200" spc="70" dirty="0">
                          <a:latin typeface="宋体" panose="02010600030101010101" pitchFamily="2" charset="-122"/>
                          <a:cs typeface="宋体" panose="02010600030101010101" pitchFamily="2" charset="-122"/>
                        </a:rPr>
                        <a:t>：脱</a:t>
                      </a:r>
                      <a:r>
                        <a:rPr sz="1200" spc="60" dirty="0">
                          <a:latin typeface="宋体" panose="02010600030101010101" pitchFamily="2" charset="-122"/>
                          <a:cs typeface="宋体" panose="02010600030101010101" pitchFamily="2" charset="-122"/>
                        </a:rPr>
                        <a:t>去</a:t>
                      </a:r>
                      <a:r>
                        <a:rPr sz="1200" spc="70" dirty="0">
                          <a:latin typeface="宋体" panose="02010600030101010101" pitchFamily="2" charset="-122"/>
                          <a:cs typeface="宋体" panose="02010600030101010101" pitchFamily="2" charset="-122"/>
                        </a:rPr>
                        <a:t>污染的衣着</a:t>
                      </a:r>
                      <a:r>
                        <a:rPr sz="1200" spc="60" dirty="0">
                          <a:latin typeface="宋体" panose="02010600030101010101" pitchFamily="2" charset="-122"/>
                          <a:cs typeface="宋体" panose="02010600030101010101" pitchFamily="2" charset="-122"/>
                        </a:rPr>
                        <a:t>，</a:t>
                      </a:r>
                      <a:r>
                        <a:rPr sz="1200" spc="70" dirty="0">
                          <a:latin typeface="宋体" panose="02010600030101010101" pitchFamily="2" charset="-122"/>
                          <a:cs typeface="宋体" panose="02010600030101010101" pitchFamily="2" charset="-122"/>
                        </a:rPr>
                        <a:t>用肥皂和清</a:t>
                      </a:r>
                      <a:r>
                        <a:rPr sz="1200" spc="60" dirty="0">
                          <a:latin typeface="宋体" panose="02010600030101010101" pitchFamily="2" charset="-122"/>
                          <a:cs typeface="宋体" panose="02010600030101010101" pitchFamily="2" charset="-122"/>
                        </a:rPr>
                        <a:t>水</a:t>
                      </a:r>
                      <a:r>
                        <a:rPr sz="1200" spc="70" dirty="0">
                          <a:latin typeface="宋体" panose="02010600030101010101" pitchFamily="2" charset="-122"/>
                          <a:cs typeface="宋体" panose="02010600030101010101" pitchFamily="2" charset="-122"/>
                        </a:rPr>
                        <a:t>彻底冲洗皮</a:t>
                      </a:r>
                      <a:r>
                        <a:rPr sz="1200" spc="60" dirty="0">
                          <a:latin typeface="宋体" panose="02010600030101010101" pitchFamily="2" charset="-122"/>
                          <a:cs typeface="宋体" panose="02010600030101010101" pitchFamily="2" charset="-122"/>
                        </a:rPr>
                        <a:t>肤</a:t>
                      </a:r>
                      <a:r>
                        <a:rPr sz="1200" dirty="0">
                          <a:latin typeface="宋体" panose="02010600030101010101" pitchFamily="2" charset="-122"/>
                          <a:cs typeface="宋体" panose="02010600030101010101" pitchFamily="2" charset="-122"/>
                        </a:rPr>
                        <a:t>。 </a:t>
                      </a:r>
                      <a:r>
                        <a:rPr sz="1200" b="1" spc="70" dirty="0">
                          <a:latin typeface="宋体" panose="02010600030101010101" pitchFamily="2" charset="-122"/>
                          <a:cs typeface="宋体" panose="02010600030101010101" pitchFamily="2" charset="-122"/>
                        </a:rPr>
                        <a:t>眼睛</a:t>
                      </a:r>
                      <a:r>
                        <a:rPr sz="1200" b="1" spc="80" dirty="0">
                          <a:latin typeface="宋体" panose="02010600030101010101" pitchFamily="2" charset="-122"/>
                          <a:cs typeface="宋体" panose="02010600030101010101" pitchFamily="2" charset="-122"/>
                        </a:rPr>
                        <a:t>接</a:t>
                      </a:r>
                      <a:r>
                        <a:rPr sz="1200" b="1" spc="70" dirty="0">
                          <a:latin typeface="宋体" panose="02010600030101010101" pitchFamily="2" charset="-122"/>
                          <a:cs typeface="宋体" panose="02010600030101010101" pitchFamily="2" charset="-122"/>
                        </a:rPr>
                        <a:t>触</a:t>
                      </a:r>
                      <a:r>
                        <a:rPr sz="1200" spc="70" dirty="0">
                          <a:latin typeface="宋体" panose="02010600030101010101" pitchFamily="2" charset="-122"/>
                          <a:cs typeface="宋体" panose="02010600030101010101" pitchFamily="2" charset="-122"/>
                        </a:rPr>
                        <a:t>：提</a:t>
                      </a:r>
                      <a:r>
                        <a:rPr sz="1200" spc="60" dirty="0">
                          <a:latin typeface="宋体" panose="02010600030101010101" pitchFamily="2" charset="-122"/>
                          <a:cs typeface="宋体" panose="02010600030101010101" pitchFamily="2" charset="-122"/>
                        </a:rPr>
                        <a:t>起</a:t>
                      </a:r>
                      <a:r>
                        <a:rPr sz="1200" spc="70" dirty="0">
                          <a:latin typeface="宋体" panose="02010600030101010101" pitchFamily="2" charset="-122"/>
                          <a:cs typeface="宋体" panose="02010600030101010101" pitchFamily="2" charset="-122"/>
                        </a:rPr>
                        <a:t>眼睑，用流</a:t>
                      </a:r>
                      <a:r>
                        <a:rPr sz="1200" spc="60" dirty="0">
                          <a:latin typeface="宋体" panose="02010600030101010101" pitchFamily="2" charset="-122"/>
                          <a:cs typeface="宋体" panose="02010600030101010101" pitchFamily="2" charset="-122"/>
                        </a:rPr>
                        <a:t>动</a:t>
                      </a:r>
                      <a:r>
                        <a:rPr sz="1200" spc="70" dirty="0">
                          <a:latin typeface="宋体" panose="02010600030101010101" pitchFamily="2" charset="-122"/>
                          <a:cs typeface="宋体" panose="02010600030101010101" pitchFamily="2" charset="-122"/>
                        </a:rPr>
                        <a:t>清水或生理</a:t>
                      </a:r>
                      <a:r>
                        <a:rPr sz="1200" spc="60" dirty="0">
                          <a:latin typeface="宋体" panose="02010600030101010101" pitchFamily="2" charset="-122"/>
                          <a:cs typeface="宋体" panose="02010600030101010101" pitchFamily="2" charset="-122"/>
                        </a:rPr>
                        <a:t>盐</a:t>
                      </a:r>
                      <a:r>
                        <a:rPr sz="1200" spc="70" dirty="0">
                          <a:latin typeface="宋体" panose="02010600030101010101" pitchFamily="2" charset="-122"/>
                          <a:cs typeface="宋体" panose="02010600030101010101" pitchFamily="2" charset="-122"/>
                        </a:rPr>
                        <a:t>水冲洗</a:t>
                      </a:r>
                      <a:r>
                        <a:rPr sz="1200" spc="60" dirty="0">
                          <a:latin typeface="宋体" panose="02010600030101010101" pitchFamily="2" charset="-122"/>
                          <a:cs typeface="宋体" panose="02010600030101010101" pitchFamily="2" charset="-122"/>
                        </a:rPr>
                        <a:t>，</a:t>
                      </a:r>
                      <a:r>
                        <a:rPr sz="1200" spc="70" dirty="0">
                          <a:latin typeface="宋体" panose="02010600030101010101" pitchFamily="2" charset="-122"/>
                          <a:cs typeface="宋体" panose="02010600030101010101" pitchFamily="2" charset="-122"/>
                        </a:rPr>
                        <a:t>就医</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p>
                      <a:pPr marL="67945" marR="3092450">
                        <a:lnSpc>
                          <a:spcPts val="1600"/>
                        </a:lnSpc>
                        <a:spcBef>
                          <a:spcPts val="30"/>
                        </a:spcBef>
                      </a:pPr>
                      <a:r>
                        <a:rPr sz="1200" b="1" spc="70" dirty="0">
                          <a:latin typeface="宋体" panose="02010600030101010101" pitchFamily="2" charset="-122"/>
                          <a:cs typeface="宋体" panose="02010600030101010101" pitchFamily="2" charset="-122"/>
                        </a:rPr>
                        <a:t>吸入</a:t>
                      </a:r>
                      <a:r>
                        <a:rPr sz="1200" spc="70" dirty="0">
                          <a:latin typeface="宋体" panose="02010600030101010101" pitchFamily="2" charset="-122"/>
                          <a:cs typeface="宋体" panose="02010600030101010101" pitchFamily="2" charset="-122"/>
                        </a:rPr>
                        <a:t>：迅</a:t>
                      </a:r>
                      <a:r>
                        <a:rPr sz="1200" spc="60" dirty="0">
                          <a:latin typeface="宋体" panose="02010600030101010101" pitchFamily="2" charset="-122"/>
                          <a:cs typeface="宋体" panose="02010600030101010101" pitchFamily="2" charset="-122"/>
                        </a:rPr>
                        <a:t>速</a:t>
                      </a:r>
                      <a:r>
                        <a:rPr sz="1200" spc="70" dirty="0">
                          <a:latin typeface="宋体" panose="02010600030101010101" pitchFamily="2" charset="-122"/>
                          <a:cs typeface="宋体" panose="02010600030101010101" pitchFamily="2" charset="-122"/>
                        </a:rPr>
                        <a:t>脱离现场至</a:t>
                      </a:r>
                      <a:r>
                        <a:rPr sz="1200" spc="60" dirty="0">
                          <a:latin typeface="宋体" panose="02010600030101010101" pitchFamily="2" charset="-122"/>
                          <a:cs typeface="宋体" panose="02010600030101010101" pitchFamily="2" charset="-122"/>
                        </a:rPr>
                        <a:t>空</a:t>
                      </a:r>
                      <a:r>
                        <a:rPr sz="1200" spc="70" dirty="0">
                          <a:latin typeface="宋体" panose="02010600030101010101" pitchFamily="2" charset="-122"/>
                          <a:cs typeface="宋体" panose="02010600030101010101" pitchFamily="2" charset="-122"/>
                        </a:rPr>
                        <a:t>气新鲜处，保</a:t>
                      </a:r>
                      <a:r>
                        <a:rPr sz="1200" spc="60" dirty="0">
                          <a:latin typeface="宋体" panose="02010600030101010101" pitchFamily="2" charset="-122"/>
                          <a:cs typeface="宋体" panose="02010600030101010101" pitchFamily="2" charset="-122"/>
                        </a:rPr>
                        <a:t>持</a:t>
                      </a:r>
                      <a:r>
                        <a:rPr sz="1200" spc="70" dirty="0">
                          <a:latin typeface="宋体" panose="02010600030101010101" pitchFamily="2" charset="-122"/>
                          <a:cs typeface="宋体" panose="02010600030101010101" pitchFamily="2" charset="-122"/>
                          <a:hlinkClick r:id="rId8"/>
                        </a:rPr>
                        <a:t>呼吸道</a:t>
                      </a:r>
                      <a:r>
                        <a:rPr sz="1200" spc="70" dirty="0">
                          <a:latin typeface="宋体" panose="02010600030101010101" pitchFamily="2" charset="-122"/>
                          <a:cs typeface="宋体" panose="02010600030101010101" pitchFamily="2" charset="-122"/>
                        </a:rPr>
                        <a:t>通畅</a:t>
                      </a:r>
                      <a:r>
                        <a:rPr sz="1200" dirty="0">
                          <a:latin typeface="宋体" panose="02010600030101010101" pitchFamily="2" charset="-122"/>
                          <a:cs typeface="宋体" panose="02010600030101010101" pitchFamily="2" charset="-122"/>
                        </a:rPr>
                        <a:t>。 </a:t>
                      </a:r>
                      <a:r>
                        <a:rPr sz="1200" b="1" spc="65" dirty="0">
                          <a:latin typeface="宋体" panose="02010600030101010101" pitchFamily="2" charset="-122"/>
                          <a:cs typeface="宋体" panose="02010600030101010101" pitchFamily="2" charset="-122"/>
                        </a:rPr>
                        <a:t>食入</a:t>
                      </a:r>
                      <a:r>
                        <a:rPr sz="1200" spc="70" dirty="0">
                          <a:latin typeface="宋体" panose="02010600030101010101" pitchFamily="2" charset="-122"/>
                          <a:cs typeface="宋体" panose="02010600030101010101" pitchFamily="2" charset="-122"/>
                        </a:rPr>
                        <a:t>：饮</a:t>
                      </a:r>
                      <a:r>
                        <a:rPr sz="1200" spc="60" dirty="0">
                          <a:latin typeface="宋体" panose="02010600030101010101" pitchFamily="2" charset="-122"/>
                          <a:cs typeface="宋体" panose="02010600030101010101" pitchFamily="2" charset="-122"/>
                        </a:rPr>
                        <a:t>足</a:t>
                      </a:r>
                      <a:r>
                        <a:rPr sz="1200" spc="70" dirty="0">
                          <a:latin typeface="宋体" panose="02010600030101010101" pitchFamily="2" charset="-122"/>
                          <a:cs typeface="宋体" panose="02010600030101010101" pitchFamily="2" charset="-122"/>
                        </a:rPr>
                        <a:t>量温水，催吐</a:t>
                      </a:r>
                      <a:r>
                        <a:rPr sz="1200" spc="60" dirty="0">
                          <a:latin typeface="宋体" panose="02010600030101010101" pitchFamily="2" charset="-122"/>
                          <a:cs typeface="宋体" panose="02010600030101010101" pitchFamily="2" charset="-122"/>
                        </a:rPr>
                        <a:t>，</a:t>
                      </a:r>
                      <a:r>
                        <a:rPr sz="1200" spc="70" dirty="0">
                          <a:latin typeface="宋体" panose="02010600030101010101" pitchFamily="2" charset="-122"/>
                          <a:cs typeface="宋体" panose="02010600030101010101" pitchFamily="2" charset="-122"/>
                        </a:rPr>
                        <a:t>洗胃，就医</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228346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80"/>
                        </a:spcBef>
                      </a:pPr>
                      <a:r>
                        <a:rPr sz="1200" dirty="0">
                          <a:latin typeface="宋体" panose="02010600030101010101" pitchFamily="2" charset="-122"/>
                          <a:cs typeface="宋体" panose="02010600030101010101" pitchFamily="2" charset="-122"/>
                        </a:rPr>
                        <a:t>呼吸系统防护</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戴防毒用具</a:t>
                      </a:r>
                      <a:r>
                        <a:rPr sz="1200" spc="-7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空气中浓度超标时</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建议配戴过滤式防毒面</a:t>
                      </a:r>
                      <a:r>
                        <a:rPr sz="1200" spc="-75" dirty="0">
                          <a:latin typeface="宋体" panose="02010600030101010101" pitchFamily="2" charset="-122"/>
                          <a:cs typeface="宋体" panose="02010600030101010101" pitchFamily="2" charset="-122"/>
                        </a:rPr>
                        <a:t>具</a:t>
                      </a:r>
                      <a:r>
                        <a:rPr sz="1200" dirty="0">
                          <a:latin typeface="宋体" panose="02010600030101010101" pitchFamily="2" charset="-122"/>
                          <a:cs typeface="宋体" panose="02010600030101010101" pitchFamily="2" charset="-122"/>
                        </a:rPr>
                        <a:t>（半面罩</a:t>
                      </a:r>
                      <a:r>
                        <a:rPr sz="1200" spc="-34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紧急事态抢救或</a:t>
                      </a:r>
                      <a:endParaRPr sz="1200">
                        <a:latin typeface="宋体" panose="02010600030101010101" pitchFamily="2" charset="-122"/>
                        <a:cs typeface="宋体" panose="02010600030101010101" pitchFamily="2" charset="-122"/>
                      </a:endParaRPr>
                    </a:p>
                    <a:p>
                      <a:pPr marL="67945" marR="3175">
                        <a:lnSpc>
                          <a:spcPct val="100000"/>
                        </a:lnSpc>
                        <a:spcBef>
                          <a:spcPts val="180"/>
                        </a:spcBef>
                      </a:pPr>
                      <a:r>
                        <a:rPr sz="1200" dirty="0">
                          <a:latin typeface="宋体" panose="02010600030101010101" pitchFamily="2" charset="-122"/>
                          <a:cs typeface="宋体" panose="02010600030101010101" pitchFamily="2" charset="-122"/>
                        </a:rPr>
                        <a:t>撤离时，应戴正压自给式呼吸器。</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眼睛防护：戴化学安全防护眼镜。</a:t>
                      </a:r>
                      <a:endParaRPr sz="1200">
                        <a:latin typeface="宋体" panose="02010600030101010101" pitchFamily="2" charset="-122"/>
                        <a:cs typeface="宋体" panose="02010600030101010101" pitchFamily="2" charset="-122"/>
                      </a:endParaRPr>
                    </a:p>
                    <a:p>
                      <a:pPr marL="67945" marR="3175">
                        <a:lnSpc>
                          <a:spcPct val="100000"/>
                        </a:lnSpc>
                        <a:spcBef>
                          <a:spcPts val="190"/>
                        </a:spcBef>
                      </a:pPr>
                      <a:r>
                        <a:rPr sz="1200" dirty="0">
                          <a:latin typeface="宋体" panose="02010600030101010101" pitchFamily="2" charset="-122"/>
                          <a:cs typeface="宋体" panose="02010600030101010101" pitchFamily="2" charset="-122"/>
                        </a:rPr>
                        <a:t>身体防护：穿防静电工作服，工作鞋，戴工作帽。</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手防护：戴防护手套。</a:t>
                      </a:r>
                      <a:endParaRPr sz="1200">
                        <a:latin typeface="宋体" panose="02010600030101010101" pitchFamily="2" charset="-122"/>
                        <a:cs typeface="宋体" panose="02010600030101010101" pitchFamily="2" charset="-122"/>
                      </a:endParaRPr>
                    </a:p>
                    <a:p>
                      <a:pPr marL="67945" marR="97790">
                        <a:lnSpc>
                          <a:spcPct val="113000"/>
                        </a:lnSpc>
                      </a:pPr>
                      <a:r>
                        <a:rPr sz="1200" dirty="0">
                          <a:latin typeface="宋体" panose="02010600030101010101" pitchFamily="2" charset="-122"/>
                          <a:cs typeface="宋体" panose="02010600030101010101" pitchFamily="2" charset="-122"/>
                        </a:rPr>
                        <a:t>其他防护：工作现场禁止吸烟、饮食和饮水。工作前避免饮用酒精性饮料。工作后，沐浴更衣，进行就 业前和定期的体检。</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29">
                <a:tc gridSpan="3">
                  <a:txBody>
                    <a:bodyPr/>
                    <a:lstStyle/>
                    <a:p>
                      <a:pPr marL="621665" marR="3175">
                        <a:lnSpc>
                          <a:spcPct val="100000"/>
                        </a:lnSpc>
                        <a:spcBef>
                          <a:spcPts val="75"/>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39" y="3674363"/>
            <a:ext cx="1456944" cy="19431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3907535" y="5341619"/>
            <a:ext cx="867156" cy="11811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4802123" y="5352288"/>
            <a:ext cx="867155" cy="117195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5698235" y="5361431"/>
            <a:ext cx="838200" cy="116281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6554723" y="5379719"/>
            <a:ext cx="1685544" cy="1144524"/>
          </a:xfrm>
          <a:prstGeom prst="rect">
            <a:avLst/>
          </a:prstGeom>
          <a:blipFill>
            <a:blip r:embed="rId5" cstate="print"/>
            <a:stretch>
              <a:fillRect/>
            </a:stretch>
          </a:blipFill>
        </p:spPr>
        <p:txBody>
          <a:bodyPr wrap="square" lIns="0" tIns="0" rIns="0" bIns="0" rtlCol="0"/>
          <a:lstStyle/>
          <a:p/>
        </p:txBody>
      </p:sp>
      <p:graphicFrame>
        <p:nvGraphicFramePr>
          <p:cNvPr id="7" name="object 7"/>
          <p:cNvGraphicFramePr>
            <a:graphicFrameLocks noGrp="1"/>
          </p:cNvGraphicFramePr>
          <p:nvPr/>
        </p:nvGraphicFramePr>
        <p:xfrm>
          <a:off x="1030097" y="360044"/>
          <a:ext cx="8640445" cy="6440170"/>
        </p:xfrm>
        <a:graphic>
          <a:graphicData uri="http://schemas.openxmlformats.org/drawingml/2006/table">
            <a:tbl>
              <a:tblPr firstRow="1" bandRow="1">
                <a:tableStyleId>{2D5ABB26-0587-4C30-8999-92F81FD0307C}</a:tableStyleId>
              </a:tblPr>
              <a:tblGrid>
                <a:gridCol w="1598930"/>
                <a:gridCol w="3430270"/>
                <a:gridCol w="3601720"/>
              </a:tblGrid>
              <a:tr h="490854">
                <a:tc gridSpan="3">
                  <a:txBody>
                    <a:bodyPr/>
                    <a:lstStyle/>
                    <a:p>
                      <a:pPr algn="ctr">
                        <a:lnSpc>
                          <a:spcPct val="100000"/>
                        </a:lnSpc>
                        <a:spcBef>
                          <a:spcPts val="50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41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70">
                <a:tc gridSpan="3">
                  <a:txBody>
                    <a:bodyPr/>
                    <a:lstStyle/>
                    <a:p>
                      <a:pPr algn="ctr">
                        <a:lnSpc>
                          <a:spcPct val="100000"/>
                        </a:lnSpc>
                        <a:spcBef>
                          <a:spcPts val="630"/>
                        </a:spcBef>
                      </a:pPr>
                      <a:r>
                        <a:rPr sz="1600" b="1" spc="-5" dirty="0">
                          <a:latin typeface="宋体" panose="02010600030101010101" pitchFamily="2" charset="-122"/>
                          <a:cs typeface="宋体" panose="02010600030101010101" pitchFamily="2" charset="-122"/>
                        </a:rPr>
                        <a:t>甲苯，</a:t>
                      </a:r>
                      <a:r>
                        <a:rPr sz="1600" b="1" spc="-15" dirty="0">
                          <a:latin typeface="宋体" panose="02010600030101010101" pitchFamily="2" charset="-122"/>
                          <a:cs typeface="宋体" panose="02010600030101010101" pitchFamily="2" charset="-122"/>
                        </a:rPr>
                        <a:t>对</a:t>
                      </a:r>
                      <a:r>
                        <a:rPr sz="1600" b="1" spc="-5" dirty="0">
                          <a:latin typeface="宋体" panose="02010600030101010101" pitchFamily="2" charset="-122"/>
                          <a:cs typeface="宋体" panose="02010600030101010101" pitchFamily="2" charset="-122"/>
                        </a:rPr>
                        <a:t>人体有损害，</a:t>
                      </a:r>
                      <a:r>
                        <a:rPr sz="1600" b="1" spc="-15" dirty="0">
                          <a:latin typeface="宋体" panose="02010600030101010101" pitchFamily="2" charset="-122"/>
                          <a:cs typeface="宋体" panose="02010600030101010101" pitchFamily="2" charset="-122"/>
                        </a:rPr>
                        <a:t>请</a:t>
                      </a:r>
                      <a:r>
                        <a:rPr sz="1600" b="1" spc="-5" dirty="0">
                          <a:latin typeface="宋体" panose="02010600030101010101" pitchFamily="2" charset="-122"/>
                          <a:cs typeface="宋体" panose="02010600030101010101" pitchFamily="2" charset="-122"/>
                        </a:rPr>
                        <a:t>注意防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0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19">
                <a:tc rowSpan="2">
                  <a:txBody>
                    <a:bodyPr/>
                    <a:lstStyle/>
                    <a:p>
                      <a:pPr>
                        <a:lnSpc>
                          <a:spcPct val="100000"/>
                        </a:lnSpc>
                        <a:spcBef>
                          <a:spcPts val="35"/>
                        </a:spcBef>
                      </a:pPr>
                      <a:endParaRPr sz="2800">
                        <a:latin typeface="Times New Roman" panose="02020603050405020304"/>
                        <a:cs typeface="Times New Roman" panose="02020603050405020304"/>
                      </a:endParaRPr>
                    </a:p>
                    <a:p>
                      <a:pPr algn="ctr">
                        <a:lnSpc>
                          <a:spcPct val="100000"/>
                        </a:lnSpc>
                        <a:spcBef>
                          <a:spcPts val="5"/>
                        </a:spcBef>
                      </a:pPr>
                      <a:r>
                        <a:rPr sz="2600" b="1" dirty="0">
                          <a:latin typeface="宋体" panose="02010600030101010101" pitchFamily="2" charset="-122"/>
                          <a:cs typeface="宋体" panose="02010600030101010101" pitchFamily="2" charset="-122"/>
                        </a:rPr>
                        <a:t>甲</a:t>
                      </a:r>
                      <a:r>
                        <a:rPr sz="2600" b="1" spc="-10" dirty="0">
                          <a:latin typeface="宋体" panose="02010600030101010101" pitchFamily="2" charset="-122"/>
                          <a:cs typeface="宋体" panose="02010600030101010101" pitchFamily="2" charset="-122"/>
                        </a:rPr>
                        <a:t>苯</a:t>
                      </a:r>
                      <a:endParaRPr sz="2600">
                        <a:latin typeface="宋体" panose="02010600030101010101" pitchFamily="2" charset="-122"/>
                        <a:cs typeface="宋体" panose="02010600030101010101" pitchFamily="2" charset="-122"/>
                      </a:endParaRPr>
                    </a:p>
                    <a:p>
                      <a:pPr marL="1905" algn="ctr">
                        <a:lnSpc>
                          <a:spcPct val="100000"/>
                        </a:lnSpc>
                        <a:spcBef>
                          <a:spcPts val="960"/>
                        </a:spcBef>
                      </a:pPr>
                      <a:r>
                        <a:rPr sz="2600" b="1" spc="-40" dirty="0">
                          <a:latin typeface="Times New Roman" panose="02020603050405020304"/>
                          <a:cs typeface="Times New Roman" panose="02020603050405020304"/>
                        </a:rPr>
                        <a:t>Toluene</a:t>
                      </a:r>
                      <a:endParaRPr sz="2600">
                        <a:latin typeface="Times New Roman" panose="02020603050405020304"/>
                        <a:cs typeface="Times New Roman" panose="02020603050405020304"/>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417955">
                <a:tc vMerge="1">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13000"/>
                        </a:lnSpc>
                        <a:spcBef>
                          <a:spcPts val="550"/>
                        </a:spcBef>
                      </a:pPr>
                      <a:r>
                        <a:rPr sz="1200" dirty="0">
                          <a:latin typeface="宋体" panose="02010600030101010101" pitchFamily="2" charset="-122"/>
                          <a:cs typeface="宋体" panose="02010600030101010101" pitchFamily="2" charset="-122"/>
                        </a:rPr>
                        <a:t>对皮肤</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粘膜有刺激作</a:t>
                      </a:r>
                      <a:r>
                        <a:rPr sz="1200" spc="10" dirty="0">
                          <a:latin typeface="宋体" panose="02010600030101010101" pitchFamily="2" charset="-122"/>
                          <a:cs typeface="宋体" panose="02010600030101010101" pitchFamily="2" charset="-122"/>
                        </a:rPr>
                        <a:t>用</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对中枢神经系统有麻醉 作用</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长期作用可影响肝</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肾功能</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急性中毒</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病 人有咳嗽</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流泪</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结膜充血等</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重症者有幻觉</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谵 妄、神志不清等，有的有癔病样发作。慢性中毒： 病人有神经衰弱综合征的表现，女工有月经异常， 工人常发生皮肤干燥、皲裂、皮炎。</a:t>
                      </a:r>
                      <a:endParaRPr sz="1200">
                        <a:latin typeface="宋体" panose="02010600030101010101" pitchFamily="2" charset="-122"/>
                        <a:cs typeface="宋体" panose="02010600030101010101" pitchFamily="2" charset="-122"/>
                      </a:endParaRPr>
                    </a:p>
                  </a:txBody>
                  <a:tcPr marL="0" marR="0" marT="698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50"/>
                        </a:spcBef>
                      </a:pPr>
                      <a:endParaRPr sz="1150">
                        <a:latin typeface="Times New Roman" panose="02020603050405020304"/>
                        <a:cs typeface="Times New Roman" panose="02020603050405020304"/>
                      </a:endParaRPr>
                    </a:p>
                    <a:p>
                      <a:pPr marL="68580" marR="61595" algn="just">
                        <a:lnSpc>
                          <a:spcPct val="113000"/>
                        </a:lnSpc>
                      </a:pPr>
                      <a:r>
                        <a:rPr sz="1200" dirty="0">
                          <a:latin typeface="宋体" panose="02010600030101010101" pitchFamily="2" charset="-122"/>
                          <a:cs typeface="宋体" panose="02010600030101010101" pitchFamily="2" charset="-122"/>
                        </a:rPr>
                        <a:t>不溶于水</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可混溶于苯</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醇</a:t>
                      </a:r>
                      <a:r>
                        <a:rPr sz="1200" spc="-7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醚等多数有机溶剂</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遇 明火</a:t>
                      </a:r>
                      <a:r>
                        <a:rPr sz="1200" spc="-17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高热能引起燃烧爆炸</a:t>
                      </a:r>
                      <a:r>
                        <a:rPr sz="1200" spc="-16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与氧化剂能发生强烈反 应。</a:t>
                      </a:r>
                      <a:endParaRPr sz="1200">
                        <a:latin typeface="宋体" panose="02010600030101010101" pitchFamily="2" charset="-122"/>
                        <a:cs typeface="宋体" panose="02010600030101010101" pitchFamily="2" charset="-122"/>
                      </a:endParaRPr>
                    </a:p>
                    <a:p>
                      <a:pPr marL="68580">
                        <a:lnSpc>
                          <a:spcPct val="100000"/>
                        </a:lnSpc>
                        <a:spcBef>
                          <a:spcPts val="190"/>
                        </a:spcBef>
                      </a:pP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spc="-10" dirty="0">
                          <a:latin typeface="宋体" panose="02010600030101010101" pitchFamily="2" charset="-122"/>
                          <a:cs typeface="宋体" panose="02010600030101010101" pitchFamily="2" charset="-122"/>
                        </a:rPr>
                        <a:t>：</a:t>
                      </a:r>
                      <a:r>
                        <a:rPr sz="1200" spc="-10" dirty="0">
                          <a:latin typeface="Times New Roman" panose="02020603050405020304"/>
                          <a:cs typeface="Times New Roman" panose="02020603050405020304"/>
                        </a:rPr>
                        <a:t>PC-TWA:50</a:t>
                      </a:r>
                      <a:r>
                        <a:rPr sz="1200" spc="-10" dirty="0">
                          <a:latin typeface="宋体" panose="02010600030101010101" pitchFamily="2" charset="-122"/>
                          <a:cs typeface="宋体" panose="02010600030101010101" pitchFamily="2" charset="-122"/>
                        </a:rPr>
                        <a:t>（</a:t>
                      </a:r>
                      <a:r>
                        <a:rPr sz="1200" spc="-10" dirty="0">
                          <a:latin typeface="Times New Roman" panose="02020603050405020304"/>
                          <a:cs typeface="Times New Roman" panose="02020603050405020304"/>
                        </a:rPr>
                        <a:t>mg/m3</a:t>
                      </a:r>
                      <a:r>
                        <a:rPr sz="1200" spc="-1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p>
                      <a:pPr marL="1135380">
                        <a:lnSpc>
                          <a:spcPct val="100000"/>
                        </a:lnSpc>
                        <a:spcBef>
                          <a:spcPts val="195"/>
                        </a:spcBef>
                      </a:pPr>
                      <a:r>
                        <a:rPr sz="1200" spc="-5" dirty="0">
                          <a:latin typeface="Times New Roman" panose="02020603050405020304"/>
                          <a:cs typeface="Times New Roman" panose="02020603050405020304"/>
                        </a:rPr>
                        <a:t>PC-STEL:100</a:t>
                      </a:r>
                      <a:r>
                        <a:rPr sz="1200" spc="-5" dirty="0">
                          <a:latin typeface="宋体" panose="02010600030101010101" pitchFamily="2" charset="-122"/>
                          <a:cs typeface="宋体" panose="02010600030101010101" pitchFamily="2" charset="-122"/>
                        </a:rPr>
                        <a:t>（</a:t>
                      </a:r>
                      <a:r>
                        <a:rPr sz="1200" spc="-5" dirty="0">
                          <a:latin typeface="Times New Roman" panose="02020603050405020304"/>
                          <a:cs typeface="Times New Roman" panose="02020603050405020304"/>
                        </a:rPr>
                        <a:t>mg/m3</a:t>
                      </a:r>
                      <a:r>
                        <a:rPr sz="1200" spc="-5"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635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19">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24841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5"/>
                        </a:spcBef>
                      </a:pPr>
                      <a:r>
                        <a:rPr sz="1200" b="1" spc="-5" dirty="0">
                          <a:latin typeface="宋体" panose="02010600030101010101" pitchFamily="2" charset="-122"/>
                          <a:cs typeface="宋体" panose="02010600030101010101" pitchFamily="2" charset="-122"/>
                        </a:rPr>
                        <a:t>皮</a:t>
                      </a:r>
                      <a:r>
                        <a:rPr sz="1200" b="1" spc="5" dirty="0">
                          <a:latin typeface="宋体" panose="02010600030101010101" pitchFamily="2" charset="-122"/>
                          <a:cs typeface="宋体" panose="02010600030101010101" pitchFamily="2" charset="-122"/>
                        </a:rPr>
                        <a:t>肤</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：脱去污染的衣着，用肥皂水及清水彻底冲洗。</a:t>
                      </a:r>
                      <a:endParaRPr sz="1200">
                        <a:latin typeface="宋体" panose="02010600030101010101" pitchFamily="2" charset="-122"/>
                        <a:cs typeface="宋体" panose="02010600030101010101" pitchFamily="2" charset="-122"/>
                      </a:endParaRPr>
                    </a:p>
                    <a:p>
                      <a:pPr marL="67945" marR="3286760">
                        <a:lnSpc>
                          <a:spcPct val="113000"/>
                        </a:lnSpc>
                      </a:pPr>
                      <a:r>
                        <a:rPr sz="1200" b="1" dirty="0">
                          <a:latin typeface="宋体" panose="02010600030101010101" pitchFamily="2" charset="-122"/>
                          <a:cs typeface="宋体" panose="02010600030101010101" pitchFamily="2" charset="-122"/>
                        </a:rPr>
                        <a:t>眼</a:t>
                      </a:r>
                      <a:r>
                        <a:rPr sz="1200" b="1" spc="10" dirty="0">
                          <a:latin typeface="宋体" panose="02010600030101010101" pitchFamily="2" charset="-122"/>
                          <a:cs typeface="宋体" panose="02010600030101010101" pitchFamily="2" charset="-122"/>
                        </a:rPr>
                        <a:t>睛</a:t>
                      </a:r>
                      <a:r>
                        <a:rPr sz="1200" b="1"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：立即提起眼睑，用大量流动清水彻底冲洗。 </a:t>
                      </a:r>
                      <a:r>
                        <a:rPr sz="1200" b="1" spc="-5" dirty="0">
                          <a:latin typeface="宋体" panose="02010600030101010101" pitchFamily="2" charset="-122"/>
                          <a:cs typeface="宋体" panose="02010600030101010101" pitchFamily="2" charset="-122"/>
                        </a:rPr>
                        <a:t>吸入</a:t>
                      </a:r>
                      <a:r>
                        <a:rPr sz="1200" dirty="0">
                          <a:latin typeface="宋体" panose="02010600030101010101" pitchFamily="2" charset="-122"/>
                          <a:cs typeface="宋体" panose="02010600030101010101" pitchFamily="2" charset="-122"/>
                        </a:rPr>
                        <a:t>：迅速转移到空气新鲜处，给输氧，就医。</a:t>
                      </a:r>
                      <a:endParaRPr sz="1200">
                        <a:latin typeface="宋体" panose="02010600030101010101" pitchFamily="2" charset="-122"/>
                        <a:cs typeface="宋体" panose="02010600030101010101" pitchFamily="2" charset="-122"/>
                      </a:endParaRPr>
                    </a:p>
                    <a:p>
                      <a:pPr marL="67945">
                        <a:lnSpc>
                          <a:spcPct val="100000"/>
                        </a:lnSpc>
                        <a:spcBef>
                          <a:spcPts val="190"/>
                        </a:spcBef>
                      </a:pPr>
                      <a:r>
                        <a:rPr sz="1200" b="1" spc="-5" dirty="0">
                          <a:latin typeface="宋体" panose="02010600030101010101" pitchFamily="2" charset="-122"/>
                          <a:cs typeface="宋体" panose="02010600030101010101" pitchFamily="2" charset="-122"/>
                        </a:rPr>
                        <a:t>食入</a:t>
                      </a:r>
                      <a:r>
                        <a:rPr sz="1200" dirty="0">
                          <a:latin typeface="宋体" panose="02010600030101010101" pitchFamily="2" charset="-122"/>
                          <a:cs typeface="宋体" panose="02010600030101010101" pitchFamily="2" charset="-122"/>
                        </a:rPr>
                        <a:t>：饮足量温水，催吐，就医。</a:t>
                      </a:r>
                      <a:endParaRPr sz="1200">
                        <a:latin typeface="宋体" panose="02010600030101010101" pitchFamily="2" charset="-122"/>
                        <a:cs typeface="宋体" panose="02010600030101010101" pitchFamily="2" charset="-122"/>
                      </a:endParaRPr>
                    </a:p>
                    <a:p>
                      <a:pPr marL="67945" marR="86360">
                        <a:lnSpc>
                          <a:spcPts val="1630"/>
                        </a:lnSpc>
                        <a:spcBef>
                          <a:spcPts val="75"/>
                        </a:spcBef>
                      </a:pPr>
                      <a:r>
                        <a:rPr sz="1200" b="1" dirty="0">
                          <a:latin typeface="宋体" panose="02010600030101010101" pitchFamily="2" charset="-122"/>
                          <a:cs typeface="宋体" panose="02010600030101010101" pitchFamily="2" charset="-122"/>
                        </a:rPr>
                        <a:t>急</a:t>
                      </a:r>
                      <a:r>
                        <a:rPr sz="1200" b="1" spc="10" dirty="0">
                          <a:latin typeface="宋体" panose="02010600030101010101" pitchFamily="2" charset="-122"/>
                          <a:cs typeface="宋体" panose="02010600030101010101" pitchFamily="2" charset="-122"/>
                        </a:rPr>
                        <a:t>性</a:t>
                      </a:r>
                      <a:r>
                        <a:rPr sz="1200" b="1" dirty="0">
                          <a:latin typeface="宋体" panose="02010600030101010101" pitchFamily="2" charset="-122"/>
                          <a:cs typeface="宋体" panose="02010600030101010101" pitchFamily="2" charset="-122"/>
                        </a:rPr>
                        <a:t>中</a:t>
                      </a:r>
                      <a:r>
                        <a:rPr sz="1200" b="1" spc="-5" dirty="0">
                          <a:latin typeface="宋体" panose="02010600030101010101" pitchFamily="2" charset="-122"/>
                          <a:cs typeface="宋体" panose="02010600030101010101" pitchFamily="2" charset="-122"/>
                        </a:rPr>
                        <a:t>毒</a:t>
                      </a:r>
                      <a:r>
                        <a:rPr sz="1200" dirty="0">
                          <a:latin typeface="宋体" panose="02010600030101010101" pitchFamily="2" charset="-122"/>
                          <a:cs typeface="宋体" panose="02010600030101010101" pitchFamily="2" charset="-122"/>
                        </a:rPr>
                        <a:t>：立即脱离现场至空气新鲜处，脱去污染的衣物，用肥皂水或清水清洗污染的皮肤。立即与医 疗急救单位联系。</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1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86943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140"/>
                        </a:spcBef>
                      </a:pPr>
                      <a:r>
                        <a:rPr sz="1100" dirty="0">
                          <a:latin typeface="宋体" panose="02010600030101010101" pitchFamily="2" charset="-122"/>
                          <a:cs typeface="宋体" panose="02010600030101010101" pitchFamily="2" charset="-122"/>
                        </a:rPr>
                        <a:t>生</a:t>
                      </a:r>
                      <a:r>
                        <a:rPr sz="1100" spc="-10" dirty="0">
                          <a:latin typeface="宋体" panose="02010600030101010101" pitchFamily="2" charset="-122"/>
                          <a:cs typeface="宋体" panose="02010600030101010101" pitchFamily="2" charset="-122"/>
                        </a:rPr>
                        <a:t>产</a:t>
                      </a:r>
                      <a:r>
                        <a:rPr sz="1100" dirty="0">
                          <a:latin typeface="宋体" panose="02010600030101010101" pitchFamily="2" charset="-122"/>
                          <a:cs typeface="宋体" panose="02010600030101010101" pitchFamily="2" charset="-122"/>
                        </a:rPr>
                        <a:t>过程</a:t>
                      </a:r>
                      <a:r>
                        <a:rPr sz="1100" spc="-10" dirty="0">
                          <a:latin typeface="宋体" panose="02010600030101010101" pitchFamily="2" charset="-122"/>
                          <a:cs typeface="宋体" panose="02010600030101010101" pitchFamily="2" charset="-122"/>
                        </a:rPr>
                        <a:t>密</a:t>
                      </a:r>
                      <a:r>
                        <a:rPr sz="1100" dirty="0">
                          <a:latin typeface="宋体" panose="02010600030101010101" pitchFamily="2" charset="-122"/>
                          <a:cs typeface="宋体" panose="02010600030101010101" pitchFamily="2" charset="-122"/>
                        </a:rPr>
                        <a:t>闭，</a:t>
                      </a:r>
                      <a:r>
                        <a:rPr sz="1100" spc="-10" dirty="0">
                          <a:latin typeface="宋体" panose="02010600030101010101" pitchFamily="2" charset="-122"/>
                          <a:cs typeface="宋体" panose="02010600030101010101" pitchFamily="2" charset="-122"/>
                        </a:rPr>
                        <a:t>加</a:t>
                      </a:r>
                      <a:r>
                        <a:rPr sz="1100" dirty="0">
                          <a:latin typeface="宋体" panose="02010600030101010101" pitchFamily="2" charset="-122"/>
                          <a:cs typeface="宋体" panose="02010600030101010101" pitchFamily="2" charset="-122"/>
                        </a:rPr>
                        <a:t>强通</a:t>
                      </a:r>
                      <a:r>
                        <a:rPr sz="1100" spc="-10" dirty="0">
                          <a:latin typeface="宋体" panose="02010600030101010101" pitchFamily="2" charset="-122"/>
                          <a:cs typeface="宋体" panose="02010600030101010101" pitchFamily="2" charset="-122"/>
                        </a:rPr>
                        <a:t>风</a:t>
                      </a:r>
                      <a:r>
                        <a:rPr sz="1100" dirty="0">
                          <a:latin typeface="宋体" panose="02010600030101010101" pitchFamily="2" charset="-122"/>
                          <a:cs typeface="宋体" panose="02010600030101010101" pitchFamily="2" charset="-122"/>
                        </a:rPr>
                        <a:t>。提</a:t>
                      </a:r>
                      <a:r>
                        <a:rPr sz="1100" spc="-10" dirty="0">
                          <a:latin typeface="宋体" panose="02010600030101010101" pitchFamily="2" charset="-122"/>
                          <a:cs typeface="宋体" panose="02010600030101010101" pitchFamily="2" charset="-122"/>
                        </a:rPr>
                        <a:t>供</a:t>
                      </a:r>
                      <a:r>
                        <a:rPr sz="1100" dirty="0">
                          <a:latin typeface="宋体" panose="02010600030101010101" pitchFamily="2" charset="-122"/>
                          <a:cs typeface="宋体" panose="02010600030101010101" pitchFamily="2" charset="-122"/>
                        </a:rPr>
                        <a:t>安全</a:t>
                      </a:r>
                      <a:r>
                        <a:rPr sz="1100" spc="-10" dirty="0">
                          <a:latin typeface="宋体" panose="02010600030101010101" pitchFamily="2" charset="-122"/>
                          <a:cs typeface="宋体" panose="02010600030101010101" pitchFamily="2" charset="-122"/>
                        </a:rPr>
                        <a:t>淋</a:t>
                      </a:r>
                      <a:r>
                        <a:rPr sz="1100" dirty="0">
                          <a:latin typeface="宋体" panose="02010600030101010101" pitchFamily="2" charset="-122"/>
                          <a:cs typeface="宋体" panose="02010600030101010101" pitchFamily="2" charset="-122"/>
                        </a:rPr>
                        <a:t>浴和</a:t>
                      </a:r>
                      <a:r>
                        <a:rPr sz="1100" spc="-10" dirty="0">
                          <a:latin typeface="宋体" panose="02010600030101010101" pitchFamily="2" charset="-122"/>
                          <a:cs typeface="宋体" panose="02010600030101010101" pitchFamily="2" charset="-122"/>
                        </a:rPr>
                        <a:t>洗</a:t>
                      </a:r>
                      <a:r>
                        <a:rPr sz="1100" dirty="0">
                          <a:latin typeface="宋体" panose="02010600030101010101" pitchFamily="2" charset="-122"/>
                          <a:cs typeface="宋体" panose="02010600030101010101" pitchFamily="2" charset="-122"/>
                        </a:rPr>
                        <a:t>眼设</a:t>
                      </a:r>
                      <a:r>
                        <a:rPr sz="1100" spc="-10" dirty="0">
                          <a:latin typeface="宋体" panose="02010600030101010101" pitchFamily="2" charset="-122"/>
                          <a:cs typeface="宋体" panose="02010600030101010101" pitchFamily="2" charset="-122"/>
                        </a:rPr>
                        <a:t>备</a:t>
                      </a:r>
                      <a:r>
                        <a:rPr sz="1100" dirty="0">
                          <a:latin typeface="宋体" panose="02010600030101010101" pitchFamily="2" charset="-122"/>
                          <a:cs typeface="宋体" panose="02010600030101010101" pitchFamily="2" charset="-122"/>
                        </a:rPr>
                        <a:t>。可</a:t>
                      </a:r>
                      <a:r>
                        <a:rPr sz="1100" spc="-10" dirty="0">
                          <a:latin typeface="宋体" panose="02010600030101010101" pitchFamily="2" charset="-122"/>
                          <a:cs typeface="宋体" panose="02010600030101010101" pitchFamily="2" charset="-122"/>
                        </a:rPr>
                        <a:t>能</a:t>
                      </a:r>
                      <a:r>
                        <a:rPr sz="1100" dirty="0">
                          <a:latin typeface="宋体" panose="02010600030101010101" pitchFamily="2" charset="-122"/>
                          <a:cs typeface="宋体" panose="02010600030101010101" pitchFamily="2" charset="-122"/>
                        </a:rPr>
                        <a:t>接触</a:t>
                      </a:r>
                      <a:r>
                        <a:rPr sz="1100" spc="-10" dirty="0">
                          <a:latin typeface="宋体" panose="02010600030101010101" pitchFamily="2" charset="-122"/>
                          <a:cs typeface="宋体" panose="02010600030101010101" pitchFamily="2" charset="-122"/>
                        </a:rPr>
                        <a:t>其</a:t>
                      </a:r>
                      <a:r>
                        <a:rPr sz="1100" dirty="0">
                          <a:latin typeface="宋体" panose="02010600030101010101" pitchFamily="2" charset="-122"/>
                          <a:cs typeface="宋体" panose="02010600030101010101" pitchFamily="2" charset="-122"/>
                        </a:rPr>
                        <a:t>蒸气</a:t>
                      </a:r>
                      <a:r>
                        <a:rPr sz="1100" spc="-10" dirty="0">
                          <a:latin typeface="宋体" panose="02010600030101010101" pitchFamily="2" charset="-122"/>
                          <a:cs typeface="宋体" panose="02010600030101010101" pitchFamily="2" charset="-122"/>
                        </a:rPr>
                        <a:t>时</a:t>
                      </a:r>
                      <a:r>
                        <a:rPr sz="1100" dirty="0">
                          <a:latin typeface="宋体" panose="02010600030101010101" pitchFamily="2" charset="-122"/>
                          <a:cs typeface="宋体" panose="02010600030101010101" pitchFamily="2" charset="-122"/>
                        </a:rPr>
                        <a:t>，应</a:t>
                      </a:r>
                      <a:r>
                        <a:rPr sz="1100" spc="-10" dirty="0">
                          <a:latin typeface="宋体" panose="02010600030101010101" pitchFamily="2" charset="-122"/>
                          <a:cs typeface="宋体" panose="02010600030101010101" pitchFamily="2" charset="-122"/>
                        </a:rPr>
                        <a:t>该</a:t>
                      </a:r>
                      <a:r>
                        <a:rPr sz="1100" dirty="0">
                          <a:latin typeface="宋体" panose="02010600030101010101" pitchFamily="2" charset="-122"/>
                          <a:cs typeface="宋体" panose="02010600030101010101" pitchFamily="2" charset="-122"/>
                        </a:rPr>
                        <a:t>佩戴</a:t>
                      </a:r>
                      <a:r>
                        <a:rPr sz="1100" spc="-10" dirty="0">
                          <a:latin typeface="宋体" panose="02010600030101010101" pitchFamily="2" charset="-122"/>
                          <a:cs typeface="宋体" panose="02010600030101010101" pitchFamily="2" charset="-122"/>
                        </a:rPr>
                        <a:t>自</a:t>
                      </a:r>
                      <a:r>
                        <a:rPr sz="1100" dirty="0">
                          <a:latin typeface="宋体" panose="02010600030101010101" pitchFamily="2" charset="-122"/>
                          <a:cs typeface="宋体" panose="02010600030101010101" pitchFamily="2" charset="-122"/>
                        </a:rPr>
                        <a:t>吸过</a:t>
                      </a:r>
                      <a:r>
                        <a:rPr sz="1100" spc="-10" dirty="0">
                          <a:latin typeface="宋体" panose="02010600030101010101" pitchFamily="2" charset="-122"/>
                          <a:cs typeface="宋体" panose="02010600030101010101" pitchFamily="2" charset="-122"/>
                        </a:rPr>
                        <a:t>滤</a:t>
                      </a:r>
                      <a:r>
                        <a:rPr sz="1100" dirty="0">
                          <a:latin typeface="宋体" panose="02010600030101010101" pitchFamily="2" charset="-122"/>
                          <a:cs typeface="宋体" panose="02010600030101010101" pitchFamily="2" charset="-122"/>
                        </a:rPr>
                        <a:t>式防</a:t>
                      </a:r>
                      <a:r>
                        <a:rPr sz="1100" spc="-10" dirty="0">
                          <a:latin typeface="宋体" panose="02010600030101010101" pitchFamily="2" charset="-122"/>
                          <a:cs typeface="宋体" panose="02010600030101010101" pitchFamily="2" charset="-122"/>
                        </a:rPr>
                        <a:t>毒</a:t>
                      </a:r>
                      <a:r>
                        <a:rPr sz="1100" dirty="0">
                          <a:latin typeface="宋体" panose="02010600030101010101" pitchFamily="2" charset="-122"/>
                          <a:cs typeface="宋体" panose="02010600030101010101" pitchFamily="2" charset="-122"/>
                        </a:rPr>
                        <a:t>面具</a:t>
                      </a:r>
                      <a:r>
                        <a:rPr sz="1100" spc="-10" dirty="0">
                          <a:latin typeface="宋体" panose="02010600030101010101" pitchFamily="2" charset="-122"/>
                          <a:cs typeface="宋体" panose="02010600030101010101" pitchFamily="2" charset="-122"/>
                        </a:rPr>
                        <a:t>（</a:t>
                      </a:r>
                      <a:r>
                        <a:rPr sz="1100" dirty="0">
                          <a:latin typeface="宋体" panose="02010600030101010101" pitchFamily="2" charset="-122"/>
                          <a:cs typeface="宋体" panose="02010600030101010101" pitchFamily="2" charset="-122"/>
                        </a:rPr>
                        <a:t>半</a:t>
                      </a:r>
                      <a:r>
                        <a:rPr sz="1100" spc="5" dirty="0">
                          <a:latin typeface="宋体" panose="02010600030101010101" pitchFamily="2" charset="-122"/>
                          <a:cs typeface="宋体" panose="02010600030101010101" pitchFamily="2" charset="-122"/>
                        </a:rPr>
                        <a:t>面</a:t>
                      </a:r>
                      <a:endParaRPr sz="1100">
                        <a:latin typeface="宋体" panose="02010600030101010101" pitchFamily="2" charset="-122"/>
                        <a:cs typeface="宋体" panose="02010600030101010101" pitchFamily="2" charset="-122"/>
                      </a:endParaRPr>
                    </a:p>
                    <a:p>
                      <a:pPr marL="67945" marR="309245">
                        <a:lnSpc>
                          <a:spcPct val="123000"/>
                        </a:lnSpc>
                        <a:spcBef>
                          <a:spcPts val="15"/>
                        </a:spcBef>
                      </a:pPr>
                      <a:r>
                        <a:rPr sz="1100" dirty="0">
                          <a:latin typeface="宋体" panose="02010600030101010101" pitchFamily="2" charset="-122"/>
                          <a:cs typeface="宋体" panose="02010600030101010101" pitchFamily="2" charset="-122"/>
                        </a:rPr>
                        <a:t>罩</a:t>
                      </a:r>
                      <a:r>
                        <a:rPr sz="1100" spc="-550" dirty="0">
                          <a:latin typeface="宋体" panose="02010600030101010101" pitchFamily="2" charset="-122"/>
                          <a:cs typeface="宋体" panose="02010600030101010101" pitchFamily="2" charset="-122"/>
                        </a:rPr>
                        <a:t>）</a:t>
                      </a:r>
                      <a:r>
                        <a:rPr sz="1100" dirty="0">
                          <a:latin typeface="宋体" panose="02010600030101010101" pitchFamily="2" charset="-122"/>
                          <a:cs typeface="宋体" panose="02010600030101010101" pitchFamily="2" charset="-122"/>
                        </a:rPr>
                        <a:t>。</a:t>
                      </a:r>
                      <a:r>
                        <a:rPr sz="1100" spc="-10" dirty="0">
                          <a:latin typeface="宋体" panose="02010600030101010101" pitchFamily="2" charset="-122"/>
                          <a:cs typeface="宋体" panose="02010600030101010101" pitchFamily="2" charset="-122"/>
                        </a:rPr>
                        <a:t>紧</a:t>
                      </a:r>
                      <a:r>
                        <a:rPr sz="1100" dirty="0">
                          <a:latin typeface="宋体" panose="02010600030101010101" pitchFamily="2" charset="-122"/>
                          <a:cs typeface="宋体" panose="02010600030101010101" pitchFamily="2" charset="-122"/>
                        </a:rPr>
                        <a:t>急事</a:t>
                      </a:r>
                      <a:r>
                        <a:rPr sz="1100" spc="-10" dirty="0">
                          <a:latin typeface="宋体" panose="02010600030101010101" pitchFamily="2" charset="-122"/>
                          <a:cs typeface="宋体" panose="02010600030101010101" pitchFamily="2" charset="-122"/>
                        </a:rPr>
                        <a:t>态</a:t>
                      </a:r>
                      <a:r>
                        <a:rPr sz="1100" dirty="0">
                          <a:latin typeface="宋体" panose="02010600030101010101" pitchFamily="2" charset="-122"/>
                          <a:cs typeface="宋体" panose="02010600030101010101" pitchFamily="2" charset="-122"/>
                        </a:rPr>
                        <a:t>抢救</a:t>
                      </a:r>
                      <a:r>
                        <a:rPr sz="1100" spc="-10" dirty="0">
                          <a:latin typeface="宋体" panose="02010600030101010101" pitchFamily="2" charset="-122"/>
                          <a:cs typeface="宋体" panose="02010600030101010101" pitchFamily="2" charset="-122"/>
                        </a:rPr>
                        <a:t>或</a:t>
                      </a:r>
                      <a:r>
                        <a:rPr sz="1100" dirty="0">
                          <a:latin typeface="宋体" panose="02010600030101010101" pitchFamily="2" charset="-122"/>
                          <a:cs typeface="宋体" panose="02010600030101010101" pitchFamily="2" charset="-122"/>
                        </a:rPr>
                        <a:t>撤离</a:t>
                      </a:r>
                      <a:r>
                        <a:rPr sz="1100" spc="-10" dirty="0">
                          <a:latin typeface="宋体" panose="02010600030101010101" pitchFamily="2" charset="-122"/>
                          <a:cs typeface="宋体" panose="02010600030101010101" pitchFamily="2" charset="-122"/>
                        </a:rPr>
                        <a:t>时</a:t>
                      </a:r>
                      <a:r>
                        <a:rPr sz="1100" dirty="0">
                          <a:latin typeface="宋体" panose="02010600030101010101" pitchFamily="2" charset="-122"/>
                          <a:cs typeface="宋体" panose="02010600030101010101" pitchFamily="2" charset="-122"/>
                        </a:rPr>
                        <a:t>，建</a:t>
                      </a:r>
                      <a:r>
                        <a:rPr sz="1100" spc="-10" dirty="0">
                          <a:latin typeface="宋体" panose="02010600030101010101" pitchFamily="2" charset="-122"/>
                          <a:cs typeface="宋体" panose="02010600030101010101" pitchFamily="2" charset="-122"/>
                        </a:rPr>
                        <a:t>议</a:t>
                      </a:r>
                      <a:r>
                        <a:rPr sz="1100" dirty="0">
                          <a:latin typeface="宋体" panose="02010600030101010101" pitchFamily="2" charset="-122"/>
                          <a:cs typeface="宋体" panose="02010600030101010101" pitchFamily="2" charset="-122"/>
                        </a:rPr>
                        <a:t>佩戴</a:t>
                      </a:r>
                      <a:r>
                        <a:rPr sz="1100" spc="-10" dirty="0">
                          <a:latin typeface="宋体" panose="02010600030101010101" pitchFamily="2" charset="-122"/>
                          <a:cs typeface="宋体" panose="02010600030101010101" pitchFamily="2" charset="-122"/>
                        </a:rPr>
                        <a:t>空</a:t>
                      </a:r>
                      <a:r>
                        <a:rPr sz="1100" dirty="0">
                          <a:latin typeface="宋体" panose="02010600030101010101" pitchFamily="2" charset="-122"/>
                          <a:cs typeface="宋体" panose="02010600030101010101" pitchFamily="2" charset="-122"/>
                        </a:rPr>
                        <a:t>气呼</a:t>
                      </a:r>
                      <a:r>
                        <a:rPr sz="1100" spc="-10" dirty="0">
                          <a:latin typeface="宋体" panose="02010600030101010101" pitchFamily="2" charset="-122"/>
                          <a:cs typeface="宋体" panose="02010600030101010101" pitchFamily="2" charset="-122"/>
                        </a:rPr>
                        <a:t>吸</a:t>
                      </a:r>
                      <a:r>
                        <a:rPr sz="1100" dirty="0">
                          <a:latin typeface="宋体" panose="02010600030101010101" pitchFamily="2" charset="-122"/>
                          <a:cs typeface="宋体" panose="02010600030101010101" pitchFamily="2" charset="-122"/>
                        </a:rPr>
                        <a:t>器。</a:t>
                      </a:r>
                      <a:r>
                        <a:rPr sz="1100" spc="-10" dirty="0">
                          <a:latin typeface="宋体" panose="02010600030101010101" pitchFamily="2" charset="-122"/>
                          <a:cs typeface="宋体" panose="02010600030101010101" pitchFamily="2" charset="-122"/>
                        </a:rPr>
                        <a:t>戴</a:t>
                      </a:r>
                      <a:r>
                        <a:rPr sz="1100" dirty="0">
                          <a:latin typeface="宋体" panose="02010600030101010101" pitchFamily="2" charset="-122"/>
                          <a:cs typeface="宋体" panose="02010600030101010101" pitchFamily="2" charset="-122"/>
                        </a:rPr>
                        <a:t>化学</a:t>
                      </a:r>
                      <a:r>
                        <a:rPr sz="1100" spc="-10" dirty="0">
                          <a:latin typeface="宋体" panose="02010600030101010101" pitchFamily="2" charset="-122"/>
                          <a:cs typeface="宋体" panose="02010600030101010101" pitchFamily="2" charset="-122"/>
                        </a:rPr>
                        <a:t>安</a:t>
                      </a:r>
                      <a:r>
                        <a:rPr sz="1100" dirty="0">
                          <a:latin typeface="宋体" panose="02010600030101010101" pitchFamily="2" charset="-122"/>
                          <a:cs typeface="宋体" panose="02010600030101010101" pitchFamily="2" charset="-122"/>
                        </a:rPr>
                        <a:t>全防</a:t>
                      </a:r>
                      <a:r>
                        <a:rPr sz="1100" spc="-10" dirty="0">
                          <a:latin typeface="宋体" panose="02010600030101010101" pitchFamily="2" charset="-122"/>
                          <a:cs typeface="宋体" panose="02010600030101010101" pitchFamily="2" charset="-122"/>
                        </a:rPr>
                        <a:t>护</a:t>
                      </a:r>
                      <a:r>
                        <a:rPr sz="1100" dirty="0">
                          <a:latin typeface="宋体" panose="02010600030101010101" pitchFamily="2" charset="-122"/>
                          <a:cs typeface="宋体" panose="02010600030101010101" pitchFamily="2" charset="-122"/>
                        </a:rPr>
                        <a:t>眼镜</a:t>
                      </a:r>
                      <a:r>
                        <a:rPr sz="1100" spc="-10" dirty="0">
                          <a:latin typeface="宋体" panose="02010600030101010101" pitchFamily="2" charset="-122"/>
                          <a:cs typeface="宋体" panose="02010600030101010101" pitchFamily="2" charset="-122"/>
                        </a:rPr>
                        <a:t>；</a:t>
                      </a:r>
                      <a:r>
                        <a:rPr sz="1100" dirty="0">
                          <a:latin typeface="宋体" panose="02010600030101010101" pitchFamily="2" charset="-122"/>
                          <a:cs typeface="宋体" panose="02010600030101010101" pitchFamily="2" charset="-122"/>
                        </a:rPr>
                        <a:t>穿防</a:t>
                      </a:r>
                      <a:r>
                        <a:rPr sz="1100" spc="-10" dirty="0">
                          <a:latin typeface="宋体" panose="02010600030101010101" pitchFamily="2" charset="-122"/>
                          <a:cs typeface="宋体" panose="02010600030101010101" pitchFamily="2" charset="-122"/>
                        </a:rPr>
                        <a:t>静</a:t>
                      </a:r>
                      <a:r>
                        <a:rPr sz="1100" dirty="0">
                          <a:latin typeface="宋体" panose="02010600030101010101" pitchFamily="2" charset="-122"/>
                          <a:cs typeface="宋体" panose="02010600030101010101" pitchFamily="2" charset="-122"/>
                        </a:rPr>
                        <a:t>电工</a:t>
                      </a:r>
                      <a:r>
                        <a:rPr sz="1100" spc="-10" dirty="0">
                          <a:latin typeface="宋体" panose="02010600030101010101" pitchFamily="2" charset="-122"/>
                          <a:cs typeface="宋体" panose="02010600030101010101" pitchFamily="2" charset="-122"/>
                        </a:rPr>
                        <a:t>作</a:t>
                      </a:r>
                      <a:r>
                        <a:rPr sz="1100" dirty="0">
                          <a:latin typeface="宋体" panose="02010600030101010101" pitchFamily="2" charset="-122"/>
                          <a:cs typeface="宋体" panose="02010600030101010101" pitchFamily="2" charset="-122"/>
                        </a:rPr>
                        <a:t>服；</a:t>
                      </a:r>
                      <a:r>
                        <a:rPr sz="1100" spc="-10" dirty="0">
                          <a:latin typeface="宋体" panose="02010600030101010101" pitchFamily="2" charset="-122"/>
                          <a:cs typeface="宋体" panose="02010600030101010101" pitchFamily="2" charset="-122"/>
                        </a:rPr>
                        <a:t>戴</a:t>
                      </a:r>
                      <a:r>
                        <a:rPr sz="1100" dirty="0">
                          <a:latin typeface="宋体" panose="02010600030101010101" pitchFamily="2" charset="-122"/>
                          <a:cs typeface="宋体" panose="02010600030101010101" pitchFamily="2" charset="-122"/>
                        </a:rPr>
                        <a:t>橡胶</a:t>
                      </a:r>
                      <a:r>
                        <a:rPr sz="1100" spc="-10" dirty="0">
                          <a:latin typeface="宋体" panose="02010600030101010101" pitchFamily="2" charset="-122"/>
                          <a:cs typeface="宋体" panose="02010600030101010101" pitchFamily="2" charset="-122"/>
                        </a:rPr>
                        <a:t>手</a:t>
                      </a:r>
                      <a:r>
                        <a:rPr sz="1100" dirty="0">
                          <a:latin typeface="宋体" panose="02010600030101010101" pitchFamily="2" charset="-122"/>
                          <a:cs typeface="宋体" panose="02010600030101010101" pitchFamily="2" charset="-122"/>
                        </a:rPr>
                        <a:t>套</a:t>
                      </a:r>
                      <a:r>
                        <a:rPr sz="1100" spc="5" dirty="0">
                          <a:latin typeface="宋体" panose="02010600030101010101" pitchFamily="2" charset="-122"/>
                          <a:cs typeface="宋体" panose="02010600030101010101" pitchFamily="2" charset="-122"/>
                        </a:rPr>
                        <a:t>。 </a:t>
                      </a:r>
                      <a:r>
                        <a:rPr sz="1100" dirty="0">
                          <a:latin typeface="宋体" panose="02010600030101010101" pitchFamily="2" charset="-122"/>
                          <a:cs typeface="宋体" panose="02010600030101010101" pitchFamily="2" charset="-122"/>
                        </a:rPr>
                        <a:t>工</a:t>
                      </a:r>
                      <a:r>
                        <a:rPr sz="1100" spc="-10" dirty="0">
                          <a:latin typeface="宋体" panose="02010600030101010101" pitchFamily="2" charset="-122"/>
                          <a:cs typeface="宋体" panose="02010600030101010101" pitchFamily="2" charset="-122"/>
                        </a:rPr>
                        <a:t>作</a:t>
                      </a:r>
                      <a:r>
                        <a:rPr sz="1100" dirty="0">
                          <a:latin typeface="宋体" panose="02010600030101010101" pitchFamily="2" charset="-122"/>
                          <a:cs typeface="宋体" panose="02010600030101010101" pitchFamily="2" charset="-122"/>
                        </a:rPr>
                        <a:t>现场</a:t>
                      </a:r>
                      <a:r>
                        <a:rPr sz="1100" spc="-10" dirty="0">
                          <a:latin typeface="宋体" panose="02010600030101010101" pitchFamily="2" charset="-122"/>
                          <a:cs typeface="宋体" panose="02010600030101010101" pitchFamily="2" charset="-122"/>
                        </a:rPr>
                        <a:t>禁</a:t>
                      </a:r>
                      <a:r>
                        <a:rPr sz="1100" dirty="0">
                          <a:latin typeface="宋体" panose="02010600030101010101" pitchFamily="2" charset="-122"/>
                          <a:cs typeface="宋体" panose="02010600030101010101" pitchFamily="2" charset="-122"/>
                        </a:rPr>
                        <a:t>止吸</a:t>
                      </a:r>
                      <a:r>
                        <a:rPr sz="1100" spc="-10" dirty="0">
                          <a:latin typeface="宋体" panose="02010600030101010101" pitchFamily="2" charset="-122"/>
                          <a:cs typeface="宋体" panose="02010600030101010101" pitchFamily="2" charset="-122"/>
                        </a:rPr>
                        <a:t>烟</a:t>
                      </a:r>
                      <a:r>
                        <a:rPr sz="1100" dirty="0">
                          <a:latin typeface="宋体" panose="02010600030101010101" pitchFamily="2" charset="-122"/>
                          <a:cs typeface="宋体" panose="02010600030101010101" pitchFamily="2" charset="-122"/>
                        </a:rPr>
                        <a:t>、进</a:t>
                      </a:r>
                      <a:r>
                        <a:rPr sz="1100" spc="-10" dirty="0">
                          <a:latin typeface="宋体" panose="02010600030101010101" pitchFamily="2" charset="-122"/>
                          <a:cs typeface="宋体" panose="02010600030101010101" pitchFamily="2" charset="-122"/>
                        </a:rPr>
                        <a:t>食</a:t>
                      </a:r>
                      <a:r>
                        <a:rPr sz="1100" dirty="0">
                          <a:latin typeface="宋体" panose="02010600030101010101" pitchFamily="2" charset="-122"/>
                          <a:cs typeface="宋体" panose="02010600030101010101" pitchFamily="2" charset="-122"/>
                        </a:rPr>
                        <a:t>和饮</a:t>
                      </a:r>
                      <a:r>
                        <a:rPr sz="1100" spc="-10" dirty="0">
                          <a:latin typeface="宋体" panose="02010600030101010101" pitchFamily="2" charset="-122"/>
                          <a:cs typeface="宋体" panose="02010600030101010101" pitchFamily="2" charset="-122"/>
                        </a:rPr>
                        <a:t>水</a:t>
                      </a:r>
                      <a:r>
                        <a:rPr sz="1100" dirty="0">
                          <a:latin typeface="宋体" panose="02010600030101010101" pitchFamily="2" charset="-122"/>
                          <a:cs typeface="宋体" panose="02010600030101010101" pitchFamily="2" charset="-122"/>
                        </a:rPr>
                        <a:t>。工</a:t>
                      </a:r>
                      <a:r>
                        <a:rPr sz="1100" spc="-10" dirty="0">
                          <a:latin typeface="宋体" panose="02010600030101010101" pitchFamily="2" charset="-122"/>
                          <a:cs typeface="宋体" panose="02010600030101010101" pitchFamily="2" charset="-122"/>
                        </a:rPr>
                        <a:t>作</a:t>
                      </a:r>
                      <a:r>
                        <a:rPr sz="1100" dirty="0">
                          <a:latin typeface="宋体" panose="02010600030101010101" pitchFamily="2" charset="-122"/>
                          <a:cs typeface="宋体" panose="02010600030101010101" pitchFamily="2" charset="-122"/>
                        </a:rPr>
                        <a:t>毕，</a:t>
                      </a:r>
                      <a:r>
                        <a:rPr sz="1100" spc="-10" dirty="0">
                          <a:latin typeface="宋体" panose="02010600030101010101" pitchFamily="2" charset="-122"/>
                          <a:cs typeface="宋体" panose="02010600030101010101" pitchFamily="2" charset="-122"/>
                        </a:rPr>
                        <a:t>淋</a:t>
                      </a:r>
                      <a:r>
                        <a:rPr sz="1100" dirty="0">
                          <a:latin typeface="宋体" panose="02010600030101010101" pitchFamily="2" charset="-122"/>
                          <a:cs typeface="宋体" panose="02010600030101010101" pitchFamily="2" charset="-122"/>
                        </a:rPr>
                        <a:t>浴更</a:t>
                      </a:r>
                      <a:r>
                        <a:rPr sz="1100" spc="-10" dirty="0">
                          <a:latin typeface="宋体" panose="02010600030101010101" pitchFamily="2" charset="-122"/>
                          <a:cs typeface="宋体" panose="02010600030101010101" pitchFamily="2" charset="-122"/>
                        </a:rPr>
                        <a:t>衣</a:t>
                      </a:r>
                      <a:r>
                        <a:rPr sz="1100" dirty="0">
                          <a:latin typeface="宋体" panose="02010600030101010101" pitchFamily="2" charset="-122"/>
                          <a:cs typeface="宋体" panose="02010600030101010101" pitchFamily="2" charset="-122"/>
                        </a:rPr>
                        <a:t>。实</a:t>
                      </a:r>
                      <a:r>
                        <a:rPr sz="1100" spc="-10" dirty="0">
                          <a:latin typeface="宋体" panose="02010600030101010101" pitchFamily="2" charset="-122"/>
                          <a:cs typeface="宋体" panose="02010600030101010101" pitchFamily="2" charset="-122"/>
                        </a:rPr>
                        <a:t>行</a:t>
                      </a:r>
                      <a:r>
                        <a:rPr sz="1100" dirty="0">
                          <a:latin typeface="宋体" panose="02010600030101010101" pitchFamily="2" charset="-122"/>
                          <a:cs typeface="宋体" panose="02010600030101010101" pitchFamily="2" charset="-122"/>
                        </a:rPr>
                        <a:t>就业</a:t>
                      </a:r>
                      <a:r>
                        <a:rPr sz="1100" spc="-10" dirty="0">
                          <a:latin typeface="宋体" panose="02010600030101010101" pitchFamily="2" charset="-122"/>
                          <a:cs typeface="宋体" panose="02010600030101010101" pitchFamily="2" charset="-122"/>
                        </a:rPr>
                        <a:t>前</a:t>
                      </a:r>
                      <a:r>
                        <a:rPr sz="1100" dirty="0">
                          <a:latin typeface="宋体" panose="02010600030101010101" pitchFamily="2" charset="-122"/>
                          <a:cs typeface="宋体" panose="02010600030101010101" pitchFamily="2" charset="-122"/>
                        </a:rPr>
                        <a:t>和定</a:t>
                      </a:r>
                      <a:r>
                        <a:rPr sz="1100" spc="-10" dirty="0">
                          <a:latin typeface="宋体" panose="02010600030101010101" pitchFamily="2" charset="-122"/>
                          <a:cs typeface="宋体" panose="02010600030101010101" pitchFamily="2" charset="-122"/>
                        </a:rPr>
                        <a:t>期</a:t>
                      </a:r>
                      <a:r>
                        <a:rPr sz="1100" dirty="0">
                          <a:latin typeface="宋体" panose="02010600030101010101" pitchFamily="2" charset="-122"/>
                          <a:cs typeface="宋体" panose="02010600030101010101" pitchFamily="2" charset="-122"/>
                        </a:rPr>
                        <a:t>的体</a:t>
                      </a:r>
                      <a:r>
                        <a:rPr sz="1100" spc="-10" dirty="0">
                          <a:latin typeface="宋体" panose="02010600030101010101" pitchFamily="2" charset="-122"/>
                          <a:cs typeface="宋体" panose="02010600030101010101" pitchFamily="2" charset="-122"/>
                        </a:rPr>
                        <a:t>检</a:t>
                      </a:r>
                      <a:r>
                        <a:rPr sz="1100" spc="5" dirty="0">
                          <a:latin typeface="宋体" panose="02010600030101010101" pitchFamily="2" charset="-122"/>
                          <a:cs typeface="宋体" panose="02010600030101010101" pitchFamily="2" charset="-122"/>
                        </a:rPr>
                        <a:t>。</a:t>
                      </a:r>
                      <a:endParaRPr sz="1100">
                        <a:latin typeface="宋体" panose="02010600030101010101" pitchFamily="2" charset="-122"/>
                        <a:cs typeface="宋体" panose="02010600030101010101" pitchFamily="2" charset="-122"/>
                      </a:endParaRPr>
                    </a:p>
                  </a:txBody>
                  <a:tcPr marL="0" marR="0" marT="1778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30">
                <a:tc gridSpan="3">
                  <a:txBody>
                    <a:bodyPr/>
                    <a:lstStyle/>
                    <a:p>
                      <a:pPr marL="621665">
                        <a:lnSpc>
                          <a:spcPct val="100000"/>
                        </a:lnSpc>
                        <a:spcBef>
                          <a:spcPts val="70"/>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7760" y="3608831"/>
            <a:ext cx="1456943" cy="19431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053840" y="5181600"/>
            <a:ext cx="885443" cy="117195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4968240" y="5172455"/>
            <a:ext cx="867156" cy="11811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5862828" y="5204459"/>
            <a:ext cx="829055" cy="115062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6720840" y="5192267"/>
            <a:ext cx="838200" cy="1162812"/>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577328" y="5181600"/>
            <a:ext cx="867155" cy="1171956"/>
          </a:xfrm>
          <a:prstGeom prst="rect">
            <a:avLst/>
          </a:prstGeom>
          <a:blipFill>
            <a:blip r:embed="rId6" cstate="print"/>
            <a:stretch>
              <a:fillRect/>
            </a:stretch>
          </a:blipFill>
        </p:spPr>
        <p:txBody>
          <a:bodyPr wrap="square" lIns="0" tIns="0" rIns="0" bIns="0" rtlCol="0"/>
          <a:lstStyle/>
          <a:p/>
        </p:txBody>
      </p:sp>
      <p:graphicFrame>
        <p:nvGraphicFramePr>
          <p:cNvPr id="8" name="object 8"/>
          <p:cNvGraphicFramePr>
            <a:graphicFrameLocks noGrp="1"/>
          </p:cNvGraphicFramePr>
          <p:nvPr/>
        </p:nvGraphicFramePr>
        <p:xfrm>
          <a:off x="1036447" y="360044"/>
          <a:ext cx="8632190" cy="6270625"/>
        </p:xfrm>
        <a:graphic>
          <a:graphicData uri="http://schemas.openxmlformats.org/drawingml/2006/table">
            <a:tbl>
              <a:tblPr firstRow="1" bandRow="1">
                <a:tableStyleId>{2D5ABB26-0587-4C30-8999-92F81FD0307C}</a:tableStyleId>
              </a:tblPr>
              <a:tblGrid>
                <a:gridCol w="1598930"/>
                <a:gridCol w="4396740"/>
                <a:gridCol w="2626995"/>
              </a:tblGrid>
              <a:tr h="490854">
                <a:tc gridSpan="3">
                  <a:txBody>
                    <a:bodyPr/>
                    <a:lstStyle/>
                    <a:p>
                      <a:pPr marR="3175" algn="ctr">
                        <a:lnSpc>
                          <a:spcPct val="100000"/>
                        </a:lnSpc>
                        <a:spcBef>
                          <a:spcPts val="50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10" dirty="0">
                          <a:latin typeface="宋体" panose="02010600030101010101" pitchFamily="2" charset="-122"/>
                          <a:cs typeface="宋体" panose="02010600030101010101" pitchFamily="2" charset="-122"/>
                        </a:rPr>
                        <a:t>知牌</a:t>
                      </a:r>
                      <a:endParaRPr sz="1800">
                        <a:latin typeface="宋体" panose="02010600030101010101" pitchFamily="2" charset="-122"/>
                        <a:cs typeface="宋体" panose="02010600030101010101" pitchFamily="2" charset="-122"/>
                      </a:endParaRPr>
                    </a:p>
                  </a:txBody>
                  <a:tcPr marL="0" marR="0" marT="641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70">
                <a:tc gridSpan="3">
                  <a:txBody>
                    <a:bodyPr/>
                    <a:lstStyle/>
                    <a:p>
                      <a:pPr marL="1270" marR="3175" algn="ctr">
                        <a:lnSpc>
                          <a:spcPct val="100000"/>
                        </a:lnSpc>
                        <a:spcBef>
                          <a:spcPts val="630"/>
                        </a:spcBef>
                      </a:pPr>
                      <a:r>
                        <a:rPr sz="1600" b="1" spc="-5" dirty="0">
                          <a:latin typeface="宋体" panose="02010600030101010101" pitchFamily="2" charset="-122"/>
                          <a:cs typeface="宋体" panose="02010600030101010101" pitchFamily="2" charset="-122"/>
                        </a:rPr>
                        <a:t>甲醇，</a:t>
                      </a:r>
                      <a:r>
                        <a:rPr sz="1600" b="1" spc="-15" dirty="0">
                          <a:latin typeface="宋体" panose="02010600030101010101" pitchFamily="2" charset="-122"/>
                          <a:cs typeface="宋体" panose="02010600030101010101" pitchFamily="2" charset="-122"/>
                        </a:rPr>
                        <a:t>对</a:t>
                      </a:r>
                      <a:r>
                        <a:rPr sz="1600" b="1" spc="-5" dirty="0">
                          <a:latin typeface="宋体" panose="02010600030101010101" pitchFamily="2" charset="-122"/>
                          <a:cs typeface="宋体" panose="02010600030101010101" pitchFamily="2" charset="-122"/>
                        </a:rPr>
                        <a:t>人体有损害，</a:t>
                      </a:r>
                      <a:r>
                        <a:rPr sz="1600" b="1" spc="-15" dirty="0">
                          <a:latin typeface="宋体" panose="02010600030101010101" pitchFamily="2" charset="-122"/>
                          <a:cs typeface="宋体" panose="02010600030101010101" pitchFamily="2" charset="-122"/>
                        </a:rPr>
                        <a:t>请</a:t>
                      </a:r>
                      <a:r>
                        <a:rPr sz="1600" b="1" spc="-5" dirty="0">
                          <a:latin typeface="宋体" panose="02010600030101010101" pitchFamily="2" charset="-122"/>
                          <a:cs typeface="宋体" panose="02010600030101010101" pitchFamily="2" charset="-122"/>
                        </a:rPr>
                        <a:t>注意防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0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19">
                <a:tc rowSpan="2">
                  <a:txBody>
                    <a:bodyPr/>
                    <a:lstStyle/>
                    <a:p>
                      <a:pPr>
                        <a:lnSpc>
                          <a:spcPct val="100000"/>
                        </a:lnSpc>
                        <a:spcBef>
                          <a:spcPts val="20"/>
                        </a:spcBef>
                      </a:pPr>
                      <a:endParaRPr sz="2950">
                        <a:latin typeface="Times New Roman" panose="02020603050405020304"/>
                        <a:cs typeface="Times New Roman" panose="02020603050405020304"/>
                      </a:endParaRPr>
                    </a:p>
                    <a:p>
                      <a:pPr algn="ctr">
                        <a:lnSpc>
                          <a:spcPct val="100000"/>
                        </a:lnSpc>
                      </a:pPr>
                      <a:r>
                        <a:rPr sz="2600" b="1" dirty="0">
                          <a:latin typeface="宋体" panose="02010600030101010101" pitchFamily="2" charset="-122"/>
                          <a:cs typeface="宋体" panose="02010600030101010101" pitchFamily="2" charset="-122"/>
                        </a:rPr>
                        <a:t>甲</a:t>
                      </a:r>
                      <a:r>
                        <a:rPr sz="2600" b="1" spc="-10" dirty="0">
                          <a:latin typeface="宋体" panose="02010600030101010101" pitchFamily="2" charset="-122"/>
                          <a:cs typeface="宋体" panose="02010600030101010101" pitchFamily="2" charset="-122"/>
                        </a:rPr>
                        <a:t>醇</a:t>
                      </a:r>
                      <a:endParaRPr sz="2600">
                        <a:latin typeface="宋体" panose="02010600030101010101" pitchFamily="2" charset="-122"/>
                        <a:cs typeface="宋体" panose="02010600030101010101" pitchFamily="2" charset="-122"/>
                      </a:endParaRPr>
                    </a:p>
                    <a:p>
                      <a:pPr marL="635" algn="ctr">
                        <a:lnSpc>
                          <a:spcPct val="100000"/>
                        </a:lnSpc>
                        <a:spcBef>
                          <a:spcPts val="1215"/>
                        </a:spcBef>
                      </a:pPr>
                      <a:r>
                        <a:rPr sz="2200" b="1" spc="-5" dirty="0">
                          <a:latin typeface="Times New Roman" panose="02020603050405020304"/>
                          <a:cs typeface="Times New Roman" panose="02020603050405020304"/>
                        </a:rPr>
                        <a:t>Methanol</a:t>
                      </a:r>
                      <a:endParaRPr sz="2200">
                        <a:latin typeface="Times New Roman" panose="02020603050405020304"/>
                        <a:cs typeface="Times New Roman" panose="02020603050405020304"/>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marL="1270"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455419">
                <a:tc vMerge="1">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00000"/>
                        </a:lnSpc>
                        <a:spcBef>
                          <a:spcPts val="70"/>
                        </a:spcBef>
                      </a:pPr>
                      <a:r>
                        <a:rPr sz="1200" spc="45" dirty="0">
                          <a:latin typeface="宋体" panose="02010600030101010101" pitchFamily="2" charset="-122"/>
                          <a:cs typeface="宋体" panose="02010600030101010101" pitchFamily="2" charset="-122"/>
                        </a:rPr>
                        <a:t>对</a:t>
                      </a:r>
                      <a:r>
                        <a:rPr sz="1200" spc="35" dirty="0">
                          <a:latin typeface="宋体" panose="02010600030101010101" pitchFamily="2" charset="-122"/>
                          <a:cs typeface="宋体" panose="02010600030101010101" pitchFamily="2" charset="-122"/>
                        </a:rPr>
                        <a:t>中</a:t>
                      </a:r>
                      <a:r>
                        <a:rPr sz="1200" spc="45" dirty="0">
                          <a:latin typeface="宋体" panose="02010600030101010101" pitchFamily="2" charset="-122"/>
                          <a:cs typeface="宋体" panose="02010600030101010101" pitchFamily="2" charset="-122"/>
                        </a:rPr>
                        <a:t>枢神</a:t>
                      </a:r>
                      <a:r>
                        <a:rPr sz="1200" spc="35" dirty="0">
                          <a:latin typeface="宋体" panose="02010600030101010101" pitchFamily="2" charset="-122"/>
                          <a:cs typeface="宋体" panose="02010600030101010101" pitchFamily="2" charset="-122"/>
                        </a:rPr>
                        <a:t>经</a:t>
                      </a:r>
                      <a:r>
                        <a:rPr sz="1200" spc="45" dirty="0">
                          <a:latin typeface="宋体" panose="02010600030101010101" pitchFamily="2" charset="-122"/>
                          <a:cs typeface="宋体" panose="02010600030101010101" pitchFamily="2" charset="-122"/>
                        </a:rPr>
                        <a:t>系统</a:t>
                      </a:r>
                      <a:r>
                        <a:rPr sz="1200" spc="35" dirty="0">
                          <a:latin typeface="宋体" panose="02010600030101010101" pitchFamily="2" charset="-122"/>
                          <a:cs typeface="宋体" panose="02010600030101010101" pitchFamily="2" charset="-122"/>
                        </a:rPr>
                        <a:t>有</a:t>
                      </a:r>
                      <a:r>
                        <a:rPr sz="1200" spc="45" dirty="0">
                          <a:latin typeface="宋体" panose="02010600030101010101" pitchFamily="2" charset="-122"/>
                          <a:cs typeface="宋体" panose="02010600030101010101" pitchFamily="2" charset="-122"/>
                        </a:rPr>
                        <a:t>麻醉</a:t>
                      </a:r>
                      <a:r>
                        <a:rPr sz="1200" spc="35" dirty="0">
                          <a:latin typeface="宋体" panose="02010600030101010101" pitchFamily="2" charset="-122"/>
                          <a:cs typeface="宋体" panose="02010600030101010101" pitchFamily="2" charset="-122"/>
                        </a:rPr>
                        <a:t>作</a:t>
                      </a:r>
                      <a:r>
                        <a:rPr sz="1200" spc="45" dirty="0">
                          <a:latin typeface="宋体" panose="02010600030101010101" pitchFamily="2" charset="-122"/>
                          <a:cs typeface="宋体" panose="02010600030101010101" pitchFamily="2" charset="-122"/>
                        </a:rPr>
                        <a:t>用</a:t>
                      </a:r>
                      <a:r>
                        <a:rPr sz="1200" spc="35" dirty="0">
                          <a:latin typeface="宋体" panose="02010600030101010101" pitchFamily="2" charset="-122"/>
                          <a:cs typeface="宋体" panose="02010600030101010101" pitchFamily="2" charset="-122"/>
                        </a:rPr>
                        <a:t>；</a:t>
                      </a:r>
                      <a:r>
                        <a:rPr sz="1200" spc="45" dirty="0">
                          <a:latin typeface="宋体" panose="02010600030101010101" pitchFamily="2" charset="-122"/>
                          <a:cs typeface="宋体" panose="02010600030101010101" pitchFamily="2" charset="-122"/>
                        </a:rPr>
                        <a:t>对视</a:t>
                      </a:r>
                      <a:r>
                        <a:rPr sz="1200" spc="35" dirty="0">
                          <a:latin typeface="宋体" panose="02010600030101010101" pitchFamily="2" charset="-122"/>
                          <a:cs typeface="宋体" panose="02010600030101010101" pitchFamily="2" charset="-122"/>
                        </a:rPr>
                        <a:t>神</a:t>
                      </a:r>
                      <a:r>
                        <a:rPr sz="1200" spc="45" dirty="0">
                          <a:latin typeface="宋体" panose="02010600030101010101" pitchFamily="2" charset="-122"/>
                          <a:cs typeface="宋体" panose="02010600030101010101" pitchFamily="2" charset="-122"/>
                        </a:rPr>
                        <a:t>经和</a:t>
                      </a:r>
                      <a:r>
                        <a:rPr sz="1200" spc="35" dirty="0">
                          <a:latin typeface="宋体" panose="02010600030101010101" pitchFamily="2" charset="-122"/>
                          <a:cs typeface="宋体" panose="02010600030101010101" pitchFamily="2" charset="-122"/>
                        </a:rPr>
                        <a:t>视</a:t>
                      </a:r>
                      <a:r>
                        <a:rPr sz="1200" spc="45" dirty="0">
                          <a:latin typeface="宋体" panose="02010600030101010101" pitchFamily="2" charset="-122"/>
                          <a:cs typeface="宋体" panose="02010600030101010101" pitchFamily="2" charset="-122"/>
                        </a:rPr>
                        <a:t>网膜</a:t>
                      </a:r>
                      <a:r>
                        <a:rPr sz="1200" spc="35" dirty="0">
                          <a:latin typeface="宋体" panose="02010600030101010101" pitchFamily="2" charset="-122"/>
                          <a:cs typeface="宋体" panose="02010600030101010101" pitchFamily="2" charset="-122"/>
                        </a:rPr>
                        <a:t>有</a:t>
                      </a:r>
                      <a:r>
                        <a:rPr sz="1200" spc="45" dirty="0">
                          <a:latin typeface="宋体" panose="02010600030101010101" pitchFamily="2" charset="-122"/>
                          <a:cs typeface="宋体" panose="02010600030101010101" pitchFamily="2" charset="-122"/>
                        </a:rPr>
                        <a:t>特殊</a:t>
                      </a:r>
                      <a:r>
                        <a:rPr sz="1200" spc="35" dirty="0">
                          <a:latin typeface="宋体" panose="02010600030101010101" pitchFamily="2" charset="-122"/>
                          <a:cs typeface="宋体" panose="02010600030101010101" pitchFamily="2" charset="-122"/>
                        </a:rPr>
                        <a:t>选</a:t>
                      </a:r>
                      <a:r>
                        <a:rPr sz="1200" spc="45" dirty="0">
                          <a:latin typeface="宋体" panose="02010600030101010101" pitchFamily="2" charset="-122"/>
                          <a:cs typeface="宋体" panose="02010600030101010101" pitchFamily="2" charset="-122"/>
                        </a:rPr>
                        <a:t>择</a:t>
                      </a:r>
                      <a:r>
                        <a:rPr sz="1200" dirty="0">
                          <a:latin typeface="宋体" panose="02010600030101010101" pitchFamily="2" charset="-122"/>
                          <a:cs typeface="宋体" panose="02010600030101010101" pitchFamily="2" charset="-122"/>
                        </a:rPr>
                        <a:t>作</a:t>
                      </a:r>
                      <a:endParaRPr sz="1200">
                        <a:latin typeface="宋体" panose="02010600030101010101" pitchFamily="2" charset="-122"/>
                        <a:cs typeface="宋体" panose="02010600030101010101" pitchFamily="2" charset="-122"/>
                      </a:endParaRPr>
                    </a:p>
                    <a:p>
                      <a:pPr marL="67945" marR="59690" algn="just">
                        <a:lnSpc>
                          <a:spcPct val="113000"/>
                        </a:lnSpc>
                      </a:pPr>
                      <a:r>
                        <a:rPr sz="1200" dirty="0">
                          <a:latin typeface="宋体" panose="02010600030101010101" pitchFamily="2" charset="-122"/>
                          <a:cs typeface="宋体" panose="02010600030101010101" pitchFamily="2" charset="-122"/>
                        </a:rPr>
                        <a:t>用</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引起病变</a:t>
                      </a:r>
                      <a:r>
                        <a:rPr sz="1200" spc="-2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急性中毒</a:t>
                      </a:r>
                      <a:r>
                        <a:rPr sz="1200" spc="-2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短时大量吸入出现轻度眼上呼吸道刺 激症状</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经一段时间潜伏期后出</a:t>
                      </a:r>
                      <a:r>
                        <a:rPr sz="1200" spc="10" dirty="0">
                          <a:latin typeface="宋体" panose="02010600030101010101" pitchFamily="2" charset="-122"/>
                          <a:cs typeface="宋体" panose="02010600030101010101" pitchFamily="2" charset="-122"/>
                        </a:rPr>
                        <a:t>现</a:t>
                      </a:r>
                      <a:r>
                        <a:rPr sz="1200" dirty="0">
                          <a:latin typeface="宋体" panose="02010600030101010101" pitchFamily="2" charset="-122"/>
                          <a:cs typeface="宋体" panose="02010600030101010101" pitchFamily="2" charset="-122"/>
                        </a:rPr>
                        <a:t>头痛</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头晕</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乏力</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眩晕</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酒 醉感</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意识朦胧、谵妄</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甚至昏迷</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视神经及视网膜病变</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可有 视物模糊</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复视等，重者失明</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慢性影响</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神经衰弱综合征</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植 物神经功能失调</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粘膜刺激</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视力减退等</a:t>
                      </a:r>
                      <a:r>
                        <a:rPr sz="1200" spc="-2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皮肤出现脱脂</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皮炎 等。</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13000"/>
                        </a:lnSpc>
                        <a:spcBef>
                          <a:spcPts val="695"/>
                        </a:spcBef>
                      </a:pPr>
                      <a:r>
                        <a:rPr sz="1200" dirty="0">
                          <a:latin typeface="宋体" panose="02010600030101010101" pitchFamily="2" charset="-122"/>
                          <a:cs typeface="宋体" panose="02010600030101010101" pitchFamily="2" charset="-122"/>
                        </a:rPr>
                        <a:t>无色澄清液体</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有刺激性气味</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易燃， 其蒸气与空气可形成爆炸性混合物。 遇明火、高热能引起燃烧爆炸。</a:t>
                      </a:r>
                      <a:endParaRPr sz="1200">
                        <a:latin typeface="宋体" panose="02010600030101010101" pitchFamily="2" charset="-122"/>
                        <a:cs typeface="宋体" panose="02010600030101010101" pitchFamily="2" charset="-122"/>
                      </a:endParaRPr>
                    </a:p>
                    <a:p>
                      <a:pPr marR="3175">
                        <a:lnSpc>
                          <a:spcPct val="100000"/>
                        </a:lnSpc>
                        <a:spcBef>
                          <a:spcPts val="40"/>
                        </a:spcBef>
                      </a:pPr>
                      <a:endParaRPr sz="1550">
                        <a:latin typeface="Times New Roman" panose="02020603050405020304"/>
                        <a:cs typeface="Times New Roman" panose="02020603050405020304"/>
                      </a:endParaRPr>
                    </a:p>
                    <a:p>
                      <a:pPr marL="67945">
                        <a:lnSpc>
                          <a:spcPct val="100000"/>
                        </a:lnSpc>
                      </a:pPr>
                      <a:r>
                        <a:rPr sz="1200" b="1" dirty="0">
                          <a:latin typeface="宋体" panose="02010600030101010101" pitchFamily="2" charset="-122"/>
                          <a:cs typeface="宋体" panose="02010600030101010101" pitchFamily="2" charset="-122"/>
                        </a:rPr>
                        <a:t>职</a:t>
                      </a:r>
                      <a:r>
                        <a:rPr sz="1200" b="1" spc="10" dirty="0">
                          <a:latin typeface="宋体" panose="02010600030101010101" pitchFamily="2" charset="-122"/>
                          <a:cs typeface="宋体" panose="02010600030101010101" pitchFamily="2" charset="-122"/>
                        </a:rPr>
                        <a:t>业</a:t>
                      </a:r>
                      <a:r>
                        <a:rPr sz="1200" b="1"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b="1" dirty="0">
                          <a:latin typeface="宋体" panose="02010600030101010101" pitchFamily="2" charset="-122"/>
                          <a:cs typeface="宋体" panose="02010600030101010101" pitchFamily="2" charset="-122"/>
                        </a:rPr>
                        <a:t>限值</a:t>
                      </a:r>
                      <a:r>
                        <a:rPr sz="1200" spc="-50" dirty="0">
                          <a:latin typeface="宋体" panose="02010600030101010101" pitchFamily="2" charset="-122"/>
                          <a:cs typeface="宋体" panose="02010600030101010101" pitchFamily="2" charset="-122"/>
                        </a:rPr>
                        <a:t>：</a:t>
                      </a:r>
                      <a:r>
                        <a:rPr sz="1200" dirty="0">
                          <a:latin typeface="Times New Roman" panose="02020603050405020304"/>
                          <a:cs typeface="Times New Roman" panose="02020603050405020304"/>
                        </a:rPr>
                        <a:t>PC</a:t>
                      </a:r>
                      <a:r>
                        <a:rPr sz="1200" spc="-5" dirty="0">
                          <a:latin typeface="Times New Roman" panose="02020603050405020304"/>
                          <a:cs typeface="Times New Roman" panose="02020603050405020304"/>
                        </a:rPr>
                        <a:t>-T</a:t>
                      </a:r>
                      <a:r>
                        <a:rPr sz="1200" spc="-114" dirty="0">
                          <a:latin typeface="Times New Roman" panose="02020603050405020304"/>
                          <a:cs typeface="Times New Roman" panose="02020603050405020304"/>
                        </a:rPr>
                        <a:t>W</a:t>
                      </a:r>
                      <a:r>
                        <a:rPr sz="1200" spc="-15" dirty="0">
                          <a:latin typeface="Times New Roman" panose="02020603050405020304"/>
                          <a:cs typeface="Times New Roman" panose="02020603050405020304"/>
                        </a:rPr>
                        <a:t>A</a:t>
                      </a:r>
                      <a:r>
                        <a:rPr sz="1200" dirty="0">
                          <a:latin typeface="Times New Roman" panose="02020603050405020304"/>
                          <a:cs typeface="Times New Roman" panose="02020603050405020304"/>
                        </a:rPr>
                        <a:t>:2</a:t>
                      </a:r>
                      <a:r>
                        <a:rPr sz="1200" spc="-60" dirty="0">
                          <a:latin typeface="Times New Roman" panose="02020603050405020304"/>
                          <a:cs typeface="Times New Roman" panose="02020603050405020304"/>
                        </a:rPr>
                        <a:t>5</a:t>
                      </a:r>
                      <a:r>
                        <a:rPr sz="1200" dirty="0">
                          <a:latin typeface="宋体" panose="02010600030101010101" pitchFamily="2" charset="-122"/>
                          <a:cs typeface="宋体" panose="02010600030101010101" pitchFamily="2" charset="-122"/>
                        </a:rPr>
                        <a:t>（</a:t>
                      </a:r>
                      <a:r>
                        <a:rPr sz="1200" dirty="0">
                          <a:latin typeface="Times New Roman" panose="02020603050405020304"/>
                          <a:cs typeface="Times New Roman" panose="02020603050405020304"/>
                        </a:rPr>
                        <a:t>m</a:t>
                      </a:r>
                      <a:r>
                        <a:rPr sz="1200" spc="-15" dirty="0">
                          <a:latin typeface="Times New Roman" panose="02020603050405020304"/>
                          <a:cs typeface="Times New Roman" panose="02020603050405020304"/>
                        </a:rPr>
                        <a:t>g</a:t>
                      </a:r>
                      <a:r>
                        <a:rPr sz="1200" dirty="0">
                          <a:latin typeface="Times New Roman" panose="02020603050405020304"/>
                          <a:cs typeface="Times New Roman" panose="02020603050405020304"/>
                        </a:rPr>
                        <a:t>/m</a:t>
                      </a:r>
                      <a:r>
                        <a:rPr sz="1200" spc="10" dirty="0">
                          <a:latin typeface="Times New Roman" panose="02020603050405020304"/>
                          <a:cs typeface="Times New Roman" panose="02020603050405020304"/>
                        </a:rPr>
                        <a:t>3</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p>
                      <a:pPr marL="1134745">
                        <a:lnSpc>
                          <a:spcPct val="100000"/>
                        </a:lnSpc>
                        <a:spcBef>
                          <a:spcPts val="180"/>
                        </a:spcBef>
                      </a:pPr>
                      <a:r>
                        <a:rPr sz="1200" dirty="0">
                          <a:latin typeface="Times New Roman" panose="02020603050405020304"/>
                          <a:cs typeface="Times New Roman" panose="02020603050405020304"/>
                        </a:rPr>
                        <a:t>PC</a:t>
                      </a:r>
                      <a:r>
                        <a:rPr sz="1200" spc="-5" dirty="0">
                          <a:latin typeface="Times New Roman" panose="02020603050405020304"/>
                          <a:cs typeface="Times New Roman" panose="02020603050405020304"/>
                        </a:rPr>
                        <a:t>-</a:t>
                      </a:r>
                      <a:r>
                        <a:rPr sz="1200" dirty="0">
                          <a:latin typeface="Times New Roman" panose="02020603050405020304"/>
                          <a:cs typeface="Times New Roman" panose="02020603050405020304"/>
                        </a:rPr>
                        <a:t>S</a:t>
                      </a:r>
                      <a:r>
                        <a:rPr sz="1200" spc="-5" dirty="0">
                          <a:latin typeface="Times New Roman" panose="02020603050405020304"/>
                          <a:cs typeface="Times New Roman" panose="02020603050405020304"/>
                        </a:rPr>
                        <a:t>TE</a:t>
                      </a:r>
                      <a:r>
                        <a:rPr sz="1200" spc="-15" dirty="0">
                          <a:latin typeface="Times New Roman" panose="02020603050405020304"/>
                          <a:cs typeface="Times New Roman" panose="02020603050405020304"/>
                        </a:rPr>
                        <a:t>L</a:t>
                      </a:r>
                      <a:r>
                        <a:rPr sz="1200" dirty="0">
                          <a:latin typeface="Times New Roman" panose="02020603050405020304"/>
                          <a:cs typeface="Times New Roman" panose="02020603050405020304"/>
                        </a:rPr>
                        <a:t>:5</a:t>
                      </a:r>
                      <a:r>
                        <a:rPr sz="1200" spc="-340" dirty="0">
                          <a:latin typeface="Times New Roman" panose="02020603050405020304"/>
                          <a:cs typeface="Times New Roman" panose="02020603050405020304"/>
                        </a:rPr>
                        <a:t>0</a:t>
                      </a:r>
                      <a:r>
                        <a:rPr sz="1200" dirty="0">
                          <a:latin typeface="宋体" panose="02010600030101010101" pitchFamily="2" charset="-122"/>
                          <a:cs typeface="宋体" panose="02010600030101010101" pitchFamily="2" charset="-122"/>
                        </a:rPr>
                        <a:t>（</a:t>
                      </a:r>
                      <a:r>
                        <a:rPr sz="1200" dirty="0">
                          <a:latin typeface="Times New Roman" panose="02020603050405020304"/>
                          <a:cs typeface="Times New Roman" panose="02020603050405020304"/>
                        </a:rPr>
                        <a:t>m</a:t>
                      </a:r>
                      <a:r>
                        <a:rPr sz="1200" spc="-15" dirty="0">
                          <a:latin typeface="Times New Roman" panose="02020603050405020304"/>
                          <a:cs typeface="Times New Roman" panose="02020603050405020304"/>
                        </a:rPr>
                        <a:t>g</a:t>
                      </a:r>
                      <a:r>
                        <a:rPr sz="1200" dirty="0">
                          <a:latin typeface="Times New Roman" panose="02020603050405020304"/>
                          <a:cs typeface="Times New Roman" panose="02020603050405020304"/>
                        </a:rPr>
                        <a:t>/m</a:t>
                      </a:r>
                      <a:r>
                        <a:rPr sz="1200" spc="10" dirty="0">
                          <a:latin typeface="Times New Roman" panose="02020603050405020304"/>
                          <a:cs typeface="Times New Roman" panose="02020603050405020304"/>
                        </a:rPr>
                        <a:t>3</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882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20">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R="3175"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04140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80"/>
                        </a:spcBef>
                      </a:pPr>
                      <a:r>
                        <a:rPr sz="1200" b="1" spc="-5" dirty="0">
                          <a:latin typeface="宋体" panose="02010600030101010101" pitchFamily="2" charset="-122"/>
                          <a:cs typeface="宋体" panose="02010600030101010101" pitchFamily="2" charset="-122"/>
                        </a:rPr>
                        <a:t>皮</a:t>
                      </a:r>
                      <a:r>
                        <a:rPr sz="1200" b="1" spc="5" dirty="0">
                          <a:latin typeface="宋体" panose="02010600030101010101" pitchFamily="2" charset="-122"/>
                          <a:cs typeface="宋体" panose="02010600030101010101" pitchFamily="2" charset="-122"/>
                        </a:rPr>
                        <a:t>肤</a:t>
                      </a:r>
                      <a:r>
                        <a:rPr sz="1200" b="1" spc="-5" dirty="0">
                          <a:latin typeface="宋体" panose="02010600030101010101" pitchFamily="2" charset="-122"/>
                          <a:cs typeface="宋体" panose="02010600030101010101" pitchFamily="2" charset="-122"/>
                        </a:rPr>
                        <a:t>接触</a:t>
                      </a:r>
                      <a:r>
                        <a:rPr sz="1200" dirty="0">
                          <a:latin typeface="宋体" panose="02010600030101010101" pitchFamily="2" charset="-122"/>
                          <a:cs typeface="宋体" panose="02010600030101010101" pitchFamily="2" charset="-122"/>
                        </a:rPr>
                        <a:t>：脱去污染的衣着，用肥皂水和清水彻底冲洗皮肤。</a:t>
                      </a:r>
                      <a:endParaRPr sz="1200">
                        <a:latin typeface="宋体" panose="02010600030101010101" pitchFamily="2" charset="-122"/>
                        <a:cs typeface="宋体" panose="02010600030101010101" pitchFamily="2" charset="-122"/>
                      </a:endParaRPr>
                    </a:p>
                    <a:p>
                      <a:pPr marL="67945" marR="3175">
                        <a:lnSpc>
                          <a:spcPct val="100000"/>
                        </a:lnSpc>
                        <a:spcBef>
                          <a:spcPts val="190"/>
                        </a:spcBef>
                      </a:pPr>
                      <a:r>
                        <a:rPr sz="1200" b="1" spc="-5" dirty="0">
                          <a:latin typeface="宋体" panose="02010600030101010101" pitchFamily="2" charset="-122"/>
                          <a:cs typeface="宋体" panose="02010600030101010101" pitchFamily="2" charset="-122"/>
                        </a:rPr>
                        <a:t>眼</a:t>
                      </a:r>
                      <a:r>
                        <a:rPr sz="1200" b="1" spc="5" dirty="0">
                          <a:latin typeface="宋体" panose="02010600030101010101" pitchFamily="2" charset="-122"/>
                          <a:cs typeface="宋体" panose="02010600030101010101" pitchFamily="2" charset="-122"/>
                        </a:rPr>
                        <a:t>睛</a:t>
                      </a:r>
                      <a:r>
                        <a:rPr sz="1200" b="1" spc="-5" dirty="0">
                          <a:latin typeface="宋体" panose="02010600030101010101" pitchFamily="2" charset="-122"/>
                          <a:cs typeface="宋体" panose="02010600030101010101" pitchFamily="2" charset="-122"/>
                        </a:rPr>
                        <a:t>接触</a:t>
                      </a:r>
                      <a:r>
                        <a:rPr sz="1200" dirty="0">
                          <a:latin typeface="宋体" panose="02010600030101010101" pitchFamily="2" charset="-122"/>
                          <a:cs typeface="宋体" panose="02010600030101010101" pitchFamily="2" charset="-122"/>
                        </a:rPr>
                        <a:t>：提起眼睑，用流动清水或生理盐水冲洗。就医。</a:t>
                      </a:r>
                      <a:endParaRPr sz="1200">
                        <a:latin typeface="宋体" panose="02010600030101010101" pitchFamily="2" charset="-122"/>
                        <a:cs typeface="宋体" panose="02010600030101010101" pitchFamily="2" charset="-122"/>
                      </a:endParaRPr>
                    </a:p>
                    <a:p>
                      <a:pPr marL="67945" marR="88265">
                        <a:lnSpc>
                          <a:spcPts val="1630"/>
                        </a:lnSpc>
                        <a:spcBef>
                          <a:spcPts val="75"/>
                        </a:spcBef>
                      </a:pPr>
                      <a:r>
                        <a:rPr sz="1200" b="1" dirty="0">
                          <a:latin typeface="宋体" panose="02010600030101010101" pitchFamily="2" charset="-122"/>
                          <a:cs typeface="宋体" panose="02010600030101010101" pitchFamily="2" charset="-122"/>
                        </a:rPr>
                        <a:t>吸</a:t>
                      </a:r>
                      <a:r>
                        <a:rPr sz="1200" b="1" spc="10" dirty="0">
                          <a:latin typeface="宋体" panose="02010600030101010101" pitchFamily="2" charset="-122"/>
                          <a:cs typeface="宋体" panose="02010600030101010101" pitchFamily="2" charset="-122"/>
                        </a:rPr>
                        <a:t>入</a:t>
                      </a:r>
                      <a:r>
                        <a:rPr sz="1200" dirty="0">
                          <a:latin typeface="宋体" panose="02010600030101010101" pitchFamily="2" charset="-122"/>
                          <a:cs typeface="宋体" panose="02010600030101010101" pitchFamily="2" charset="-122"/>
                        </a:rPr>
                        <a:t>：迅速脱离现场至空气新鲜处。保持呼吸道通畅。如呼吸困难，给输氧。如呼吸停止，立即进行人 工呼吸。就医。</a:t>
                      </a:r>
                      <a:endParaRPr sz="1200">
                        <a:latin typeface="宋体" panose="02010600030101010101" pitchFamily="2" charset="-122"/>
                        <a:cs typeface="宋体" panose="02010600030101010101" pitchFamily="2" charset="-122"/>
                      </a:endParaRPr>
                    </a:p>
                    <a:p>
                      <a:pPr marL="67945" marR="3175">
                        <a:lnSpc>
                          <a:spcPct val="100000"/>
                        </a:lnSpc>
                        <a:spcBef>
                          <a:spcPts val="110"/>
                        </a:spcBef>
                      </a:pPr>
                      <a:r>
                        <a:rPr sz="1200" b="1" spc="-5" dirty="0">
                          <a:latin typeface="宋体" panose="02010600030101010101" pitchFamily="2" charset="-122"/>
                          <a:cs typeface="宋体" panose="02010600030101010101" pitchFamily="2" charset="-122"/>
                        </a:rPr>
                        <a:t>食</a:t>
                      </a:r>
                      <a:r>
                        <a:rPr sz="1200" b="1" spc="5" dirty="0">
                          <a:latin typeface="宋体" panose="02010600030101010101" pitchFamily="2" charset="-122"/>
                          <a:cs typeface="宋体" panose="02010600030101010101" pitchFamily="2" charset="-122"/>
                        </a:rPr>
                        <a:t>入</a:t>
                      </a:r>
                      <a:r>
                        <a:rPr sz="1200" dirty="0">
                          <a:latin typeface="宋体" panose="02010600030101010101" pitchFamily="2" charset="-122"/>
                          <a:cs typeface="宋体" panose="02010600030101010101" pitchFamily="2" charset="-122"/>
                        </a:rPr>
                        <a:t>：饮足量温水，催吐。用清水或</a:t>
                      </a:r>
                      <a:r>
                        <a:rPr sz="1200" spc="-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1％硫代硫酸钠溶液洗胃。就医。</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86943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70"/>
                        </a:spcBef>
                      </a:pPr>
                      <a:r>
                        <a:rPr sz="1200" dirty="0">
                          <a:latin typeface="宋体" panose="02010600030101010101" pitchFamily="2" charset="-122"/>
                          <a:cs typeface="宋体" panose="02010600030101010101" pitchFamily="2" charset="-122"/>
                        </a:rPr>
                        <a:t>生产过程密闭</a:t>
                      </a:r>
                      <a:r>
                        <a:rPr sz="1200" spc="-4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加强通风</a:t>
                      </a:r>
                      <a:r>
                        <a:rPr sz="1200" spc="-4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提供安全淋浴和洗眼设备。</a:t>
                      </a:r>
                      <a:r>
                        <a:rPr sz="1200" spc="-37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可能接触其蒸气时</a:t>
                      </a:r>
                      <a:r>
                        <a:rPr sz="1200" spc="-4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应该佩戴自吸过滤式防毒面</a:t>
                      </a:r>
                      <a:endParaRPr sz="1200">
                        <a:latin typeface="宋体" panose="02010600030101010101" pitchFamily="2" charset="-122"/>
                        <a:cs typeface="宋体" panose="02010600030101010101" pitchFamily="2" charset="-122"/>
                      </a:endParaRPr>
                    </a:p>
                    <a:p>
                      <a:pPr marL="67945">
                        <a:lnSpc>
                          <a:spcPct val="113000"/>
                        </a:lnSpc>
                      </a:pPr>
                      <a:r>
                        <a:rPr sz="1200" spc="-25" dirty="0">
                          <a:latin typeface="宋体" panose="02010600030101010101" pitchFamily="2" charset="-122"/>
                          <a:cs typeface="宋体" panose="02010600030101010101" pitchFamily="2" charset="-122"/>
                        </a:rPr>
                        <a:t>具</a:t>
                      </a:r>
                      <a:r>
                        <a:rPr sz="1200" dirty="0">
                          <a:latin typeface="宋体" panose="02010600030101010101" pitchFamily="2" charset="-122"/>
                          <a:cs typeface="宋体" panose="02010600030101010101" pitchFamily="2" charset="-122"/>
                        </a:rPr>
                        <a:t>（半面罩</a:t>
                      </a:r>
                      <a:r>
                        <a:rPr sz="1200" spc="-600" dirty="0">
                          <a:latin typeface="宋体" panose="02010600030101010101" pitchFamily="2" charset="-122"/>
                          <a:cs typeface="宋体" panose="02010600030101010101" pitchFamily="2" charset="-122"/>
                        </a:rPr>
                        <a:t>）</a:t>
                      </a:r>
                      <a:r>
                        <a:rPr sz="1200" spc="-4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紧急事态抢救或撤离时</a:t>
                      </a:r>
                      <a:r>
                        <a:rPr sz="1200" spc="-2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建议佩戴空气呼吸器。</a:t>
                      </a:r>
                      <a:r>
                        <a:rPr sz="1200" spc="-434"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戴化学安全防护眼镜</a:t>
                      </a:r>
                      <a:r>
                        <a:rPr sz="1200" spc="-2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穿防静电工作服；  戴橡胶手套。</a:t>
                      </a:r>
                      <a:r>
                        <a:rPr sz="1200" spc="-3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工作现场禁止吸烟、进食和饮水。工作毕，淋浴更衣。实行就业前和定期的体检。</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30">
                <a:tc gridSpan="3">
                  <a:txBody>
                    <a:bodyPr/>
                    <a:lstStyle/>
                    <a:p>
                      <a:pPr marL="615315" marR="3175">
                        <a:lnSpc>
                          <a:spcPct val="100000"/>
                        </a:lnSpc>
                        <a:spcBef>
                          <a:spcPts val="75"/>
                        </a:spcBef>
                        <a:tabLst>
                          <a:tab pos="2216785" algn="l"/>
                          <a:tab pos="419354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36564" y="1865525"/>
          <a:ext cx="9810115" cy="4632325"/>
        </p:xfrm>
        <a:graphic>
          <a:graphicData uri="http://schemas.openxmlformats.org/drawingml/2006/table">
            <a:tbl>
              <a:tblPr firstRow="1" bandRow="1">
                <a:tableStyleId>{5C22544A-7EE6-4342-B048-85BDC9FD1C3A}</a:tableStyleId>
              </a:tblPr>
              <a:tblGrid>
                <a:gridCol w="1362075"/>
                <a:gridCol w="958850"/>
                <a:gridCol w="1320800"/>
                <a:gridCol w="6168390"/>
              </a:tblGrid>
              <a:tr h="445770">
                <a:tc rowSpan="2"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2052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0220">
                <a:tc rowSpan="2"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65468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1345">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9785">
                <a:tc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2990810" y="1086702"/>
            <a:ext cx="4711779" cy="577215"/>
          </a:xfrm>
          <a:prstGeom prst="rect">
            <a:avLst/>
          </a:prstGeom>
          <a:noFill/>
        </p:spPr>
        <p:txBody>
          <a:bodyPr wrap="square" rtlCol="0">
            <a:spAutoFit/>
          </a:bodyPr>
          <a:lstStyle/>
          <a:p>
            <a:pPr algn="ctr"/>
            <a:r>
              <a:rPr lang="zh-CN" altLang="en-US" sz="3160" b="1" spc="600" dirty="0">
                <a:solidFill>
                  <a:srgbClr val="C00000"/>
                </a:solidFill>
                <a:latin typeface="微软雅黑" panose="020B0503020204020204" charset="-122"/>
                <a:ea typeface="微软雅黑" panose="020B0503020204020204" charset="-122"/>
              </a:rPr>
              <a:t>危险源风险告知卡</a:t>
            </a:r>
            <a:endParaRPr lang="zh-CN" altLang="en-US" sz="3160" b="1" spc="600" dirty="0">
              <a:solidFill>
                <a:srgbClr val="C00000"/>
              </a:solidFill>
              <a:latin typeface="微软雅黑" panose="020B0503020204020204" charset="-122"/>
              <a:ea typeface="微软雅黑" panose="020B0503020204020204" charset="-122"/>
            </a:endParaRPr>
          </a:p>
        </p:txBody>
      </p:sp>
      <p:sp>
        <p:nvSpPr>
          <p:cNvPr id="9" name="文本框 8"/>
          <p:cNvSpPr txBox="1"/>
          <p:nvPr/>
        </p:nvSpPr>
        <p:spPr>
          <a:xfrm>
            <a:off x="601504" y="1965775"/>
            <a:ext cx="1681983" cy="334010"/>
          </a:xfrm>
          <a:prstGeom prst="rect">
            <a:avLst/>
          </a:prstGeom>
          <a:noFill/>
        </p:spPr>
        <p:txBody>
          <a:bodyPr wrap="square" rtlCol="0">
            <a:spAutoFit/>
          </a:bodyPr>
          <a:lstStyle/>
          <a:p>
            <a:r>
              <a:rPr lang="zh-CN" altLang="en-US" sz="1580" b="1" dirty="0">
                <a:solidFill>
                  <a:schemeClr val="tx1">
                    <a:lumMod val="95000"/>
                    <a:lumOff val="5000"/>
                  </a:schemeClr>
                </a:solidFill>
                <a:latin typeface="微软雅黑" panose="020B0503020204020204" charset="-122"/>
                <a:ea typeface="微软雅黑" panose="020B0503020204020204" charset="-122"/>
              </a:rPr>
              <a:t>危险源名称：</a:t>
            </a:r>
            <a:endParaRPr lang="zh-CN" altLang="en-US" sz="1580" b="1" dirty="0">
              <a:solidFill>
                <a:schemeClr val="tx1">
                  <a:lumMod val="95000"/>
                  <a:lumOff val="5000"/>
                </a:schemeClr>
              </a:solidFill>
              <a:latin typeface="微软雅黑" panose="020B0503020204020204" charset="-122"/>
              <a:ea typeface="微软雅黑" panose="020B0503020204020204" charset="-122"/>
            </a:endParaRPr>
          </a:p>
        </p:txBody>
      </p:sp>
      <p:sp>
        <p:nvSpPr>
          <p:cNvPr id="10" name="文本框 9"/>
          <p:cNvSpPr txBox="1"/>
          <p:nvPr/>
        </p:nvSpPr>
        <p:spPr>
          <a:xfrm>
            <a:off x="2905877" y="1923129"/>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危险因素</a:t>
            </a:r>
            <a:endParaRPr lang="zh-CN" altLang="en-US" sz="1580" b="1" dirty="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6584516" y="1910080"/>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事故诱因</a:t>
            </a:r>
            <a:endParaRPr lang="zh-CN" altLang="en-US" sz="1580" b="1"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6584516" y="4010567"/>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防范措施</a:t>
            </a:r>
            <a:endParaRPr lang="zh-CN" altLang="en-US" sz="158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447703" y="5164322"/>
            <a:ext cx="1345029" cy="415290"/>
          </a:xfrm>
          <a:prstGeom prst="rect">
            <a:avLst/>
          </a:prstGeom>
          <a:noFill/>
        </p:spPr>
        <p:txBody>
          <a:bodyPr wrap="square" rtlCol="0">
            <a:spAutoFit/>
          </a:bodyPr>
          <a:lstStyle/>
          <a:p>
            <a:pPr algn="ctr"/>
            <a:r>
              <a:rPr lang="zh-CN" altLang="en-US" sz="2105" b="1" dirty="0">
                <a:solidFill>
                  <a:schemeClr val="bg1"/>
                </a:solidFill>
                <a:latin typeface="微软雅黑" panose="020B0503020204020204" charset="-122"/>
                <a:ea typeface="微软雅黑" panose="020B0503020204020204" charset="-122"/>
              </a:rPr>
              <a:t>重要提示</a:t>
            </a:r>
            <a:endParaRPr lang="zh-CN" altLang="en-US" sz="2105"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1090900" y="2389960"/>
            <a:ext cx="1203007" cy="334010"/>
          </a:xfrm>
          <a:prstGeom prst="rect">
            <a:avLst/>
          </a:prstGeom>
          <a:noFill/>
        </p:spPr>
        <p:txBody>
          <a:bodyPr wrap="square" rtlCol="0">
            <a:spAutoFit/>
          </a:bodyPr>
          <a:lstStyle/>
          <a:p>
            <a:r>
              <a:rPr lang="zh-CN" altLang="zh-CN" sz="1580" b="1" dirty="0">
                <a:solidFill>
                  <a:schemeClr val="tx1">
                    <a:lumMod val="95000"/>
                    <a:lumOff val="5000"/>
                  </a:schemeClr>
                </a:solidFill>
                <a:latin typeface="微软雅黑" panose="020B0503020204020204" charset="-122"/>
                <a:ea typeface="微软雅黑" panose="020B0503020204020204" charset="-122"/>
              </a:rPr>
              <a:t>钻床工位</a:t>
            </a:r>
            <a:endParaRPr lang="zh-CN" altLang="zh-CN" sz="1580" b="1" dirty="0">
              <a:solidFill>
                <a:schemeClr val="tx1">
                  <a:lumMod val="95000"/>
                  <a:lumOff val="5000"/>
                </a:schemeClr>
              </a:solidFill>
              <a:latin typeface="微软雅黑" panose="020B0503020204020204" charset="-122"/>
              <a:ea typeface="微软雅黑" panose="020B0503020204020204" charset="-122"/>
            </a:endParaRPr>
          </a:p>
        </p:txBody>
      </p:sp>
      <p:sp>
        <p:nvSpPr>
          <p:cNvPr id="3" name="矩形 2"/>
          <p:cNvSpPr/>
          <p:nvPr/>
        </p:nvSpPr>
        <p:spPr>
          <a:xfrm>
            <a:off x="2905877" y="2356393"/>
            <a:ext cx="1203008" cy="1360805"/>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1、机械伤害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2、触电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3、缠绕、碰撞</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4、物体打击</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5、烫伤</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6、其他伤害</a:t>
            </a:r>
            <a:endParaRPr lang="zh-CN" altLang="zh-CN" sz="1055" b="1" dirty="0">
              <a:latin typeface="微软雅黑" panose="020B0503020204020204" charset="-122"/>
              <a:ea typeface="微软雅黑" panose="020B0503020204020204" charset="-122"/>
            </a:endParaRPr>
          </a:p>
        </p:txBody>
      </p:sp>
      <p:sp>
        <p:nvSpPr>
          <p:cNvPr id="4" name="矩形 3"/>
          <p:cNvSpPr/>
          <p:nvPr/>
        </p:nvSpPr>
        <p:spPr>
          <a:xfrm>
            <a:off x="4108885" y="2556894"/>
            <a:ext cx="5983012" cy="114935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1、安全防护、操纵控制装置等故障、失控引发事故；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2、维护不当电器元件失修、老化、线路破损；绝缘、接地不良引发事故；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3、非本设备操作人员操作设备、违章操作、指挥不当、协调不好、误操作引发事故；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4、未按规定穿戴劳动防护用品等引发事故，戴线手套能引发缠绕事故；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5、操作过程不协调，工件物品摆放、堆置不符合安全要求引发事故。</a:t>
            </a:r>
            <a:endParaRPr lang="zh-CN" altLang="zh-CN" sz="1055" b="1" dirty="0">
              <a:latin typeface="微软雅黑" panose="020B0503020204020204" charset="-122"/>
              <a:ea typeface="微软雅黑" panose="020B0503020204020204" charset="-122"/>
            </a:endParaRPr>
          </a:p>
        </p:txBody>
      </p:sp>
      <p:sp>
        <p:nvSpPr>
          <p:cNvPr id="6" name="矩形 5"/>
          <p:cNvSpPr/>
          <p:nvPr/>
        </p:nvSpPr>
        <p:spPr>
          <a:xfrm>
            <a:off x="4108885" y="4421570"/>
            <a:ext cx="6084627" cy="1360805"/>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1、操作人员必须经岗位培训合格方可上岗操作；</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2、操作人员熟知本岗位安全操作规程，并按规程要求操作；</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3、工作前必须对设备进行检查，各部位正常方可作业；</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4、做好设备日常点检和定期检查，并定期维护保养，设备异常及时向机修车间报告，保证设备正常运转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5、操作人员必须按要求穿戴劳动防护用品。</a:t>
            </a:r>
            <a:endParaRPr lang="zh-CN" altLang="zh-CN" sz="1055" b="1" dirty="0">
              <a:latin typeface="微软雅黑" panose="020B0503020204020204" charset="-122"/>
              <a:ea typeface="微软雅黑" panose="020B0503020204020204" charset="-122"/>
            </a:endParaRPr>
          </a:p>
        </p:txBody>
      </p:sp>
      <p:sp>
        <p:nvSpPr>
          <p:cNvPr id="28" name="矩形 27"/>
          <p:cNvSpPr/>
          <p:nvPr/>
        </p:nvSpPr>
        <p:spPr>
          <a:xfrm>
            <a:off x="499888"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火灾报警电话：</a:t>
            </a:r>
            <a:r>
              <a:rPr lang="en-US" altLang="zh-CN" sz="1055" b="1" dirty="0">
                <a:solidFill>
                  <a:schemeClr val="bg1"/>
                </a:solidFill>
                <a:latin typeface="微软雅黑" panose="020B0503020204020204" charset="-122"/>
                <a:ea typeface="微软雅黑" panose="020B0503020204020204" charset="-122"/>
              </a:rPr>
              <a:t>119</a:t>
            </a:r>
            <a:endParaRPr lang="zh-CN" altLang="zh-CN" sz="1055" b="1" dirty="0">
              <a:solidFill>
                <a:schemeClr val="bg1"/>
              </a:solidFill>
              <a:latin typeface="微软雅黑" panose="020B0503020204020204" charset="-122"/>
              <a:ea typeface="微软雅黑" panose="020B0503020204020204" charset="-122"/>
            </a:endParaRPr>
          </a:p>
        </p:txBody>
      </p:sp>
      <p:sp>
        <p:nvSpPr>
          <p:cNvPr id="29" name="矩形 28"/>
          <p:cNvSpPr/>
          <p:nvPr/>
        </p:nvSpPr>
        <p:spPr>
          <a:xfrm>
            <a:off x="2071702"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急救电话：</a:t>
            </a:r>
            <a:r>
              <a:rPr lang="en-US" altLang="zh-CN" sz="1055" b="1" dirty="0">
                <a:solidFill>
                  <a:schemeClr val="bg1"/>
                </a:solidFill>
                <a:latin typeface="微软雅黑" panose="020B0503020204020204" charset="-122"/>
                <a:ea typeface="微软雅黑" panose="020B0503020204020204" charset="-122"/>
              </a:rPr>
              <a:t>120</a:t>
            </a:r>
            <a:endParaRPr lang="zh-CN" altLang="zh-CN" sz="1055" b="1" dirty="0">
              <a:solidFill>
                <a:schemeClr val="bg1"/>
              </a:solidFill>
              <a:latin typeface="微软雅黑" panose="020B0503020204020204" charset="-122"/>
              <a:ea typeface="微软雅黑" panose="020B0503020204020204" charset="-122"/>
            </a:endParaRPr>
          </a:p>
        </p:txBody>
      </p:sp>
      <p:sp>
        <p:nvSpPr>
          <p:cNvPr id="30" name="矩形 29"/>
          <p:cNvSpPr/>
          <p:nvPr/>
        </p:nvSpPr>
        <p:spPr>
          <a:xfrm>
            <a:off x="499888" y="5974661"/>
            <a:ext cx="3651461"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公司应急电话：白天：</a:t>
            </a:r>
            <a:r>
              <a:rPr lang="en-US" altLang="zh-CN" sz="1055" b="1" dirty="0">
                <a:solidFill>
                  <a:schemeClr val="bg1"/>
                </a:solidFill>
                <a:latin typeface="微软雅黑" panose="020B0503020204020204" charset="-122"/>
                <a:ea typeface="微软雅黑" panose="020B0503020204020204" charset="-122"/>
              </a:rPr>
              <a:t>888888         </a:t>
            </a:r>
            <a:r>
              <a:rPr lang="zh-CN" altLang="en-US" sz="1055" b="1" dirty="0">
                <a:solidFill>
                  <a:schemeClr val="bg1"/>
                </a:solidFill>
                <a:latin typeface="微软雅黑" panose="020B0503020204020204" charset="-122"/>
                <a:ea typeface="微软雅黑" panose="020B0503020204020204" charset="-122"/>
              </a:rPr>
              <a:t>夜间：</a:t>
            </a:r>
            <a:r>
              <a:rPr lang="en-US" altLang="zh-CN" sz="1055" b="1" dirty="0">
                <a:solidFill>
                  <a:schemeClr val="bg1"/>
                </a:solidFill>
                <a:latin typeface="微软雅黑" panose="020B0503020204020204" charset="-122"/>
                <a:ea typeface="微软雅黑" panose="020B0503020204020204" charset="-122"/>
              </a:rPr>
              <a:t>888888</a:t>
            </a:r>
            <a:endParaRPr lang="zh-CN" altLang="zh-CN" sz="1055" b="1" dirty="0">
              <a:solidFill>
                <a:schemeClr val="bg1"/>
              </a:solidFill>
              <a:latin typeface="微软雅黑" panose="020B0503020204020204" charset="-122"/>
              <a:ea typeface="微软雅黑" panose="020B0503020204020204" charset="-122"/>
            </a:endParaRPr>
          </a:p>
        </p:txBody>
      </p:sp>
      <p:sp>
        <p:nvSpPr>
          <p:cNvPr id="31" name="矩形 30"/>
          <p:cNvSpPr/>
          <p:nvPr/>
        </p:nvSpPr>
        <p:spPr>
          <a:xfrm>
            <a:off x="499888" y="6215826"/>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市医院电话：</a:t>
            </a:r>
            <a:r>
              <a:rPr lang="en-US" altLang="zh-CN" sz="1055" b="1" dirty="0">
                <a:solidFill>
                  <a:schemeClr val="bg1"/>
                </a:solidFill>
                <a:latin typeface="微软雅黑" panose="020B0503020204020204" charset="-122"/>
                <a:ea typeface="微软雅黑" panose="020B0503020204020204" charset="-122"/>
              </a:rPr>
              <a:t>8888888</a:t>
            </a:r>
            <a:endParaRPr lang="zh-CN" altLang="zh-CN" sz="1055"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1909462" y="5096779"/>
            <a:ext cx="2261958" cy="577215"/>
          </a:xfrm>
          <a:prstGeom prst="rect">
            <a:avLst/>
          </a:prstGeom>
        </p:spPr>
        <p:txBody>
          <a:bodyPr wrap="square">
            <a:spAutoFit/>
          </a:bodyPr>
          <a:lstStyle/>
          <a:p>
            <a:pPr algn="ctr"/>
            <a:r>
              <a:rPr lang="zh-CN" altLang="zh-CN" sz="1580" b="1" dirty="0"/>
              <a:t>非本设备人员禁止操作！</a:t>
            </a:r>
            <a:endParaRPr lang="zh-CN" altLang="zh-CN" sz="1580" b="1" dirty="0"/>
          </a:p>
          <a:p>
            <a:pPr algn="ctr"/>
            <a:r>
              <a:rPr lang="zh-CN" altLang="zh-CN" sz="1580" b="1" dirty="0"/>
              <a:t>必须进行设备点检！</a:t>
            </a:r>
            <a:endParaRPr lang="zh-CN" altLang="zh-CN" sz="1580" b="1" dirty="0"/>
          </a:p>
        </p:txBody>
      </p:sp>
      <p:grpSp>
        <p:nvGrpSpPr>
          <p:cNvPr id="27" name="Group 70"/>
          <p:cNvGrpSpPr>
            <a:grpSpLocks noChangeAspect="1"/>
          </p:cNvGrpSpPr>
          <p:nvPr/>
        </p:nvGrpSpPr>
        <p:grpSpPr bwMode="auto">
          <a:xfrm>
            <a:off x="657433" y="4130705"/>
            <a:ext cx="636499" cy="691459"/>
            <a:chOff x="2378" y="2565"/>
            <a:chExt cx="1355" cy="1472"/>
          </a:xfrm>
        </p:grpSpPr>
        <p:sp>
          <p:nvSpPr>
            <p:cNvPr id="37"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38"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3"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4"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45" name="Group 90"/>
          <p:cNvGrpSpPr>
            <a:grpSpLocks noChangeAspect="1"/>
          </p:cNvGrpSpPr>
          <p:nvPr/>
        </p:nvGrpSpPr>
        <p:grpSpPr bwMode="auto">
          <a:xfrm>
            <a:off x="1500905" y="4136874"/>
            <a:ext cx="629890" cy="685291"/>
            <a:chOff x="4883" y="2370"/>
            <a:chExt cx="1353" cy="1472"/>
          </a:xfrm>
        </p:grpSpPr>
        <p:sp>
          <p:nvSpPr>
            <p:cNvPr id="46" name="Freeform 91"/>
            <p:cNvSpPr/>
            <p:nvPr/>
          </p:nvSpPr>
          <p:spPr bwMode="auto">
            <a:xfrm>
              <a:off x="4883" y="2370"/>
              <a:ext cx="1353" cy="1215"/>
            </a:xfrm>
            <a:custGeom>
              <a:avLst/>
              <a:gdLst>
                <a:gd name="T0" fmla="*/ 115 w 1353"/>
                <a:gd name="T1" fmla="*/ 1215 h 1215"/>
                <a:gd name="T2" fmla="*/ 1238 w 1353"/>
                <a:gd name="T3" fmla="*/ 1215 h 1215"/>
                <a:gd name="T4" fmla="*/ 1249 w 1353"/>
                <a:gd name="T5" fmla="*/ 1215 h 1215"/>
                <a:gd name="T6" fmla="*/ 1262 w 1353"/>
                <a:gd name="T7" fmla="*/ 1215 h 1215"/>
                <a:gd name="T8" fmla="*/ 1273 w 1353"/>
                <a:gd name="T9" fmla="*/ 1212 h 1215"/>
                <a:gd name="T10" fmla="*/ 1284 w 1353"/>
                <a:gd name="T11" fmla="*/ 1207 h 1215"/>
                <a:gd name="T12" fmla="*/ 1297 w 1353"/>
                <a:gd name="T13" fmla="*/ 1201 h 1215"/>
                <a:gd name="T14" fmla="*/ 1305 w 1353"/>
                <a:gd name="T15" fmla="*/ 1193 h 1215"/>
                <a:gd name="T16" fmla="*/ 1319 w 1353"/>
                <a:gd name="T17" fmla="*/ 1185 h 1215"/>
                <a:gd name="T18" fmla="*/ 1327 w 1353"/>
                <a:gd name="T19" fmla="*/ 1177 h 1215"/>
                <a:gd name="T20" fmla="*/ 1335 w 1353"/>
                <a:gd name="T21" fmla="*/ 1167 h 1215"/>
                <a:gd name="T22" fmla="*/ 1343 w 1353"/>
                <a:gd name="T23" fmla="*/ 1148 h 1215"/>
                <a:gd name="T24" fmla="*/ 1348 w 1353"/>
                <a:gd name="T25" fmla="*/ 1140 h 1215"/>
                <a:gd name="T26" fmla="*/ 1353 w 1353"/>
                <a:gd name="T27" fmla="*/ 1124 h 1215"/>
                <a:gd name="T28" fmla="*/ 1353 w 1353"/>
                <a:gd name="T29" fmla="*/ 1110 h 1215"/>
                <a:gd name="T30" fmla="*/ 1353 w 1353"/>
                <a:gd name="T31" fmla="*/ 1086 h 1215"/>
                <a:gd name="T32" fmla="*/ 1351 w 1353"/>
                <a:gd name="T33" fmla="*/ 1073 h 1215"/>
                <a:gd name="T34" fmla="*/ 1348 w 1353"/>
                <a:gd name="T35" fmla="*/ 1059 h 1215"/>
                <a:gd name="T36" fmla="*/ 1337 w 1353"/>
                <a:gd name="T37" fmla="*/ 1038 h 1215"/>
                <a:gd name="T38" fmla="*/ 1313 w 1353"/>
                <a:gd name="T39" fmla="*/ 998 h 1215"/>
                <a:gd name="T40" fmla="*/ 780 w 1353"/>
                <a:gd name="T41" fmla="*/ 54 h 1215"/>
                <a:gd name="T42" fmla="*/ 764 w 1353"/>
                <a:gd name="T43" fmla="*/ 35 h 1215"/>
                <a:gd name="T44" fmla="*/ 756 w 1353"/>
                <a:gd name="T45" fmla="*/ 24 h 1215"/>
                <a:gd name="T46" fmla="*/ 745 w 1353"/>
                <a:gd name="T47" fmla="*/ 16 h 1215"/>
                <a:gd name="T48" fmla="*/ 734 w 1353"/>
                <a:gd name="T49" fmla="*/ 11 h 1215"/>
                <a:gd name="T50" fmla="*/ 726 w 1353"/>
                <a:gd name="T51" fmla="*/ 8 h 1215"/>
                <a:gd name="T52" fmla="*/ 718 w 1353"/>
                <a:gd name="T53" fmla="*/ 5 h 1215"/>
                <a:gd name="T54" fmla="*/ 710 w 1353"/>
                <a:gd name="T55" fmla="*/ 3 h 1215"/>
                <a:gd name="T56" fmla="*/ 699 w 1353"/>
                <a:gd name="T57" fmla="*/ 0 h 1215"/>
                <a:gd name="T58" fmla="*/ 686 w 1353"/>
                <a:gd name="T59" fmla="*/ 0 h 1215"/>
                <a:gd name="T60" fmla="*/ 678 w 1353"/>
                <a:gd name="T61" fmla="*/ 0 h 1215"/>
                <a:gd name="T62" fmla="*/ 667 w 1353"/>
                <a:gd name="T63" fmla="*/ 3 h 1215"/>
                <a:gd name="T64" fmla="*/ 654 w 1353"/>
                <a:gd name="T65" fmla="*/ 8 h 1215"/>
                <a:gd name="T66" fmla="*/ 640 w 1353"/>
                <a:gd name="T67" fmla="*/ 16 h 1215"/>
                <a:gd name="T68" fmla="*/ 630 w 1353"/>
                <a:gd name="T69" fmla="*/ 24 h 1215"/>
                <a:gd name="T70" fmla="*/ 619 w 1353"/>
                <a:gd name="T71" fmla="*/ 32 h 1215"/>
                <a:gd name="T72" fmla="*/ 8 w 1353"/>
                <a:gd name="T73" fmla="*/ 1057 h 1215"/>
                <a:gd name="T74" fmla="*/ 0 w 1353"/>
                <a:gd name="T75" fmla="*/ 1097 h 1215"/>
                <a:gd name="T76" fmla="*/ 0 w 1353"/>
                <a:gd name="T77" fmla="*/ 1116 h 1215"/>
                <a:gd name="T78" fmla="*/ 5 w 1353"/>
                <a:gd name="T79" fmla="*/ 1132 h 1215"/>
                <a:gd name="T80" fmla="*/ 8 w 1353"/>
                <a:gd name="T81" fmla="*/ 1142 h 1215"/>
                <a:gd name="T82" fmla="*/ 13 w 1353"/>
                <a:gd name="T83" fmla="*/ 1150 h 1215"/>
                <a:gd name="T84" fmla="*/ 24 w 1353"/>
                <a:gd name="T85" fmla="*/ 1169 h 1215"/>
                <a:gd name="T86" fmla="*/ 37 w 1353"/>
                <a:gd name="T87" fmla="*/ 1180 h 1215"/>
                <a:gd name="T88" fmla="*/ 45 w 1353"/>
                <a:gd name="T89" fmla="*/ 1188 h 1215"/>
                <a:gd name="T90" fmla="*/ 56 w 1353"/>
                <a:gd name="T91" fmla="*/ 1196 h 1215"/>
                <a:gd name="T92" fmla="*/ 67 w 1353"/>
                <a:gd name="T93" fmla="*/ 1201 h 1215"/>
                <a:gd name="T94" fmla="*/ 83 w 1353"/>
                <a:gd name="T95" fmla="*/ 1207 h 1215"/>
                <a:gd name="T96" fmla="*/ 115 w 1353"/>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3" h="1215">
                  <a:moveTo>
                    <a:pt x="115" y="1215"/>
                  </a:moveTo>
                  <a:lnTo>
                    <a:pt x="1238" y="1215"/>
                  </a:lnTo>
                  <a:lnTo>
                    <a:pt x="1249" y="1215"/>
                  </a:lnTo>
                  <a:lnTo>
                    <a:pt x="1262" y="1215"/>
                  </a:lnTo>
                  <a:lnTo>
                    <a:pt x="1273" y="1212"/>
                  </a:lnTo>
                  <a:lnTo>
                    <a:pt x="1284" y="1207"/>
                  </a:lnTo>
                  <a:lnTo>
                    <a:pt x="1297" y="1201"/>
                  </a:lnTo>
                  <a:lnTo>
                    <a:pt x="1305" y="1193"/>
                  </a:lnTo>
                  <a:lnTo>
                    <a:pt x="1319" y="1185"/>
                  </a:lnTo>
                  <a:lnTo>
                    <a:pt x="1327" y="1177"/>
                  </a:lnTo>
                  <a:lnTo>
                    <a:pt x="1335" y="1167"/>
                  </a:lnTo>
                  <a:lnTo>
                    <a:pt x="1343" y="1148"/>
                  </a:lnTo>
                  <a:lnTo>
                    <a:pt x="1348" y="1140"/>
                  </a:lnTo>
                  <a:lnTo>
                    <a:pt x="1353" y="1124"/>
                  </a:lnTo>
                  <a:lnTo>
                    <a:pt x="1353" y="1110"/>
                  </a:lnTo>
                  <a:lnTo>
                    <a:pt x="1353" y="1086"/>
                  </a:lnTo>
                  <a:lnTo>
                    <a:pt x="1351" y="1073"/>
                  </a:lnTo>
                  <a:lnTo>
                    <a:pt x="1348" y="1059"/>
                  </a:lnTo>
                  <a:lnTo>
                    <a:pt x="1337" y="1038"/>
                  </a:lnTo>
                  <a:lnTo>
                    <a:pt x="1313" y="998"/>
                  </a:lnTo>
                  <a:lnTo>
                    <a:pt x="780" y="54"/>
                  </a:lnTo>
                  <a:lnTo>
                    <a:pt x="764" y="35"/>
                  </a:lnTo>
                  <a:lnTo>
                    <a:pt x="756" y="24"/>
                  </a:lnTo>
                  <a:lnTo>
                    <a:pt x="745" y="16"/>
                  </a:lnTo>
                  <a:lnTo>
                    <a:pt x="734" y="11"/>
                  </a:lnTo>
                  <a:lnTo>
                    <a:pt x="726" y="8"/>
                  </a:lnTo>
                  <a:lnTo>
                    <a:pt x="718" y="5"/>
                  </a:lnTo>
                  <a:lnTo>
                    <a:pt x="710" y="3"/>
                  </a:lnTo>
                  <a:lnTo>
                    <a:pt x="699" y="0"/>
                  </a:lnTo>
                  <a:lnTo>
                    <a:pt x="686" y="0"/>
                  </a:lnTo>
                  <a:lnTo>
                    <a:pt x="678" y="0"/>
                  </a:lnTo>
                  <a:lnTo>
                    <a:pt x="667" y="3"/>
                  </a:lnTo>
                  <a:lnTo>
                    <a:pt x="654" y="8"/>
                  </a:lnTo>
                  <a:lnTo>
                    <a:pt x="640" y="16"/>
                  </a:lnTo>
                  <a:lnTo>
                    <a:pt x="630" y="24"/>
                  </a:lnTo>
                  <a:lnTo>
                    <a:pt x="619" y="32"/>
                  </a:lnTo>
                  <a:lnTo>
                    <a:pt x="8" y="1057"/>
                  </a:lnTo>
                  <a:lnTo>
                    <a:pt x="0" y="1097"/>
                  </a:lnTo>
                  <a:lnTo>
                    <a:pt x="0" y="1116"/>
                  </a:lnTo>
                  <a:lnTo>
                    <a:pt x="5" y="1132"/>
                  </a:lnTo>
                  <a:lnTo>
                    <a:pt x="8" y="1142"/>
                  </a:lnTo>
                  <a:lnTo>
                    <a:pt x="13" y="1150"/>
                  </a:lnTo>
                  <a:lnTo>
                    <a:pt x="24" y="1169"/>
                  </a:lnTo>
                  <a:lnTo>
                    <a:pt x="37" y="1180"/>
                  </a:lnTo>
                  <a:lnTo>
                    <a:pt x="45" y="1188"/>
                  </a:lnTo>
                  <a:lnTo>
                    <a:pt x="56" y="1196"/>
                  </a:lnTo>
                  <a:lnTo>
                    <a:pt x="67" y="1201"/>
                  </a:lnTo>
                  <a:lnTo>
                    <a:pt x="83" y="1207"/>
                  </a:lnTo>
                  <a:lnTo>
                    <a:pt x="115"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7" name="Freeform 92"/>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8" name="Freeform 93"/>
            <p:cNvSpPr>
              <a:spLocks noEditPoints="1"/>
            </p:cNvSpPr>
            <p:nvPr/>
          </p:nvSpPr>
          <p:spPr bwMode="auto">
            <a:xfrm>
              <a:off x="4939" y="3655"/>
              <a:ext cx="1271" cy="187"/>
            </a:xfrm>
            <a:custGeom>
              <a:avLst/>
              <a:gdLst>
                <a:gd name="T0" fmla="*/ 25 w 474"/>
                <a:gd name="T1" fmla="*/ 0 h 70"/>
                <a:gd name="T2" fmla="*/ 0 w 474"/>
                <a:gd name="T3" fmla="*/ 34 h 70"/>
                <a:gd name="T4" fmla="*/ 2 w 474"/>
                <a:gd name="T5" fmla="*/ 43 h 70"/>
                <a:gd name="T6" fmla="*/ 10 w 474"/>
                <a:gd name="T7" fmla="*/ 59 h 70"/>
                <a:gd name="T8" fmla="*/ 48 w 474"/>
                <a:gd name="T9" fmla="*/ 70 h 70"/>
                <a:gd name="T10" fmla="*/ 47 w 474"/>
                <a:gd name="T11" fmla="*/ 27 h 70"/>
                <a:gd name="T12" fmla="*/ 46 w 474"/>
                <a:gd name="T13" fmla="*/ 24 h 70"/>
                <a:gd name="T14" fmla="*/ 0 w 474"/>
                <a:gd name="T15" fmla="*/ 10 h 70"/>
                <a:gd name="T16" fmla="*/ 103 w 474"/>
                <a:gd name="T17" fmla="*/ 6 h 70"/>
                <a:gd name="T18" fmla="*/ 105 w 474"/>
                <a:gd name="T19" fmla="*/ 24 h 70"/>
                <a:gd name="T20" fmla="*/ 104 w 474"/>
                <a:gd name="T21" fmla="*/ 60 h 70"/>
                <a:gd name="T22" fmla="*/ 129 w 474"/>
                <a:gd name="T23" fmla="*/ 55 h 70"/>
                <a:gd name="T24" fmla="*/ 97 w 474"/>
                <a:gd name="T25" fmla="*/ 60 h 70"/>
                <a:gd name="T26" fmla="*/ 125 w 474"/>
                <a:gd name="T27" fmla="*/ 28 h 70"/>
                <a:gd name="T28" fmla="*/ 84 w 474"/>
                <a:gd name="T29" fmla="*/ 55 h 70"/>
                <a:gd name="T30" fmla="*/ 175 w 474"/>
                <a:gd name="T31" fmla="*/ 7 h 70"/>
                <a:gd name="T32" fmla="*/ 167 w 474"/>
                <a:gd name="T33" fmla="*/ 17 h 70"/>
                <a:gd name="T34" fmla="*/ 156 w 474"/>
                <a:gd name="T35" fmla="*/ 46 h 70"/>
                <a:gd name="T36" fmla="*/ 169 w 474"/>
                <a:gd name="T37" fmla="*/ 69 h 70"/>
                <a:gd name="T38" fmla="*/ 182 w 474"/>
                <a:gd name="T39" fmla="*/ 45 h 70"/>
                <a:gd name="T40" fmla="*/ 178 w 474"/>
                <a:gd name="T41" fmla="*/ 22 h 70"/>
                <a:gd name="T42" fmla="*/ 209 w 474"/>
                <a:gd name="T43" fmla="*/ 12 h 70"/>
                <a:gd name="T44" fmla="*/ 178 w 474"/>
                <a:gd name="T45" fmla="*/ 64 h 70"/>
                <a:gd name="T46" fmla="*/ 202 w 474"/>
                <a:gd name="T47" fmla="*/ 7 h 70"/>
                <a:gd name="T48" fmla="*/ 216 w 474"/>
                <a:gd name="T49" fmla="*/ 34 h 70"/>
                <a:gd name="T50" fmla="*/ 222 w 474"/>
                <a:gd name="T51" fmla="*/ 52 h 70"/>
                <a:gd name="T52" fmla="*/ 208 w 474"/>
                <a:gd name="T53" fmla="*/ 58 h 70"/>
                <a:gd name="T54" fmla="*/ 293 w 474"/>
                <a:gd name="T55" fmla="*/ 2 h 70"/>
                <a:gd name="T56" fmla="*/ 274 w 474"/>
                <a:gd name="T57" fmla="*/ 14 h 70"/>
                <a:gd name="T58" fmla="*/ 286 w 474"/>
                <a:gd name="T59" fmla="*/ 19 h 70"/>
                <a:gd name="T60" fmla="*/ 305 w 474"/>
                <a:gd name="T61" fmla="*/ 69 h 70"/>
                <a:gd name="T62" fmla="*/ 304 w 474"/>
                <a:gd name="T63" fmla="*/ 31 h 70"/>
                <a:gd name="T64" fmla="*/ 294 w 474"/>
                <a:gd name="T65" fmla="*/ 48 h 70"/>
                <a:gd name="T66" fmla="*/ 308 w 474"/>
                <a:gd name="T67" fmla="*/ 14 h 70"/>
                <a:gd name="T68" fmla="*/ 253 w 474"/>
                <a:gd name="T69" fmla="*/ 22 h 70"/>
                <a:gd name="T70" fmla="*/ 263 w 474"/>
                <a:gd name="T71" fmla="*/ 35 h 70"/>
                <a:gd name="T72" fmla="*/ 271 w 474"/>
                <a:gd name="T73" fmla="*/ 28 h 70"/>
                <a:gd name="T74" fmla="*/ 282 w 474"/>
                <a:gd name="T75" fmla="*/ 25 h 70"/>
                <a:gd name="T76" fmla="*/ 286 w 474"/>
                <a:gd name="T77" fmla="*/ 35 h 70"/>
                <a:gd name="T78" fmla="*/ 281 w 474"/>
                <a:gd name="T79" fmla="*/ 52 h 70"/>
                <a:gd name="T80" fmla="*/ 276 w 474"/>
                <a:gd name="T81" fmla="*/ 40 h 70"/>
                <a:gd name="T82" fmla="*/ 262 w 474"/>
                <a:gd name="T83" fmla="*/ 40 h 70"/>
                <a:gd name="T84" fmla="*/ 253 w 474"/>
                <a:gd name="T85" fmla="*/ 63 h 70"/>
                <a:gd name="T86" fmla="*/ 240 w 474"/>
                <a:gd name="T87" fmla="*/ 53 h 70"/>
                <a:gd name="T88" fmla="*/ 238 w 474"/>
                <a:gd name="T89" fmla="*/ 17 h 70"/>
                <a:gd name="T90" fmla="*/ 255 w 474"/>
                <a:gd name="T91" fmla="*/ 2 h 70"/>
                <a:gd name="T92" fmla="*/ 305 w 474"/>
                <a:gd name="T93" fmla="*/ 9 h 70"/>
                <a:gd name="T94" fmla="*/ 305 w 474"/>
                <a:gd name="T95" fmla="*/ 9 h 70"/>
                <a:gd name="T96" fmla="*/ 356 w 474"/>
                <a:gd name="T97" fmla="*/ 0 h 70"/>
                <a:gd name="T98" fmla="*/ 390 w 474"/>
                <a:gd name="T99" fmla="*/ 18 h 70"/>
                <a:gd name="T100" fmla="*/ 336 w 474"/>
                <a:gd name="T101" fmla="*/ 17 h 70"/>
                <a:gd name="T102" fmla="*/ 330 w 474"/>
                <a:gd name="T103" fmla="*/ 28 h 70"/>
                <a:gd name="T104" fmla="*/ 345 w 474"/>
                <a:gd name="T105" fmla="*/ 4 h 70"/>
                <a:gd name="T106" fmla="*/ 373 w 474"/>
                <a:gd name="T107" fmla="*/ 31 h 70"/>
                <a:gd name="T108" fmla="*/ 369 w 474"/>
                <a:gd name="T109" fmla="*/ 69 h 70"/>
                <a:gd name="T110" fmla="*/ 346 w 474"/>
                <a:gd name="T111" fmla="*/ 70 h 70"/>
                <a:gd name="T112" fmla="*/ 344 w 474"/>
                <a:gd name="T113" fmla="*/ 37 h 70"/>
                <a:gd name="T114" fmla="*/ 361 w 474"/>
                <a:gd name="T115" fmla="*/ 21 h 70"/>
                <a:gd name="T116" fmla="*/ 441 w 474"/>
                <a:gd name="T117" fmla="*/ 8 h 70"/>
                <a:gd name="T118" fmla="*/ 427 w 474"/>
                <a:gd name="T119" fmla="*/ 42 h 70"/>
                <a:gd name="T120" fmla="*/ 467 w 474"/>
                <a:gd name="T121" fmla="*/ 6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4"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0" y="27"/>
                  </a:cubicBezTo>
                  <a:cubicBezTo>
                    <a:pt x="0" y="34"/>
                    <a:pt x="0" y="34"/>
                    <a:pt x="0"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0" y="21"/>
                  </a:cubicBezTo>
                  <a:cubicBezTo>
                    <a:pt x="45" y="16"/>
                    <a:pt x="48" y="11"/>
                    <a:pt x="51" y="5"/>
                  </a:cubicBezTo>
                  <a:close/>
                  <a:moveTo>
                    <a:pt x="19" y="20"/>
                  </a:moveTo>
                  <a:cubicBezTo>
                    <a:pt x="13" y="24"/>
                    <a:pt x="13" y="24"/>
                    <a:pt x="13" y="24"/>
                  </a:cubicBezTo>
                  <a:cubicBezTo>
                    <a:pt x="9" y="18"/>
                    <a:pt x="5" y="13"/>
                    <a:pt x="0"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0"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3" y="34"/>
                    <a:pt x="103" y="39"/>
                  </a:cubicBezTo>
                  <a:cubicBezTo>
                    <a:pt x="103" y="41"/>
                    <a:pt x="103" y="44"/>
                    <a:pt x="103" y="46"/>
                  </a:cubicBezTo>
                  <a:cubicBezTo>
                    <a:pt x="103" y="49"/>
                    <a:pt x="103" y="52"/>
                    <a:pt x="103" y="56"/>
                  </a:cubicBezTo>
                  <a:cubicBezTo>
                    <a:pt x="103" y="58"/>
                    <a:pt x="103" y="59"/>
                    <a:pt x="104" y="60"/>
                  </a:cubicBezTo>
                  <a:cubicBezTo>
                    <a:pt x="104" y="61"/>
                    <a:pt x="105" y="61"/>
                    <a:pt x="107" y="61"/>
                  </a:cubicBezTo>
                  <a:cubicBezTo>
                    <a:pt x="109" y="61"/>
                    <a:pt x="112" y="61"/>
                    <a:pt x="114" y="61"/>
                  </a:cubicBezTo>
                  <a:cubicBezTo>
                    <a:pt x="116"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1"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75" y="17"/>
                  </a:moveTo>
                  <a:cubicBezTo>
                    <a:pt x="175" y="14"/>
                    <a:pt x="175" y="12"/>
                    <a:pt x="175" y="11"/>
                  </a:cubicBezTo>
                  <a:cubicBezTo>
                    <a:pt x="175" y="10"/>
                    <a:pt x="175" y="9"/>
                    <a:pt x="175" y="7"/>
                  </a:cubicBezTo>
                  <a:cubicBezTo>
                    <a:pt x="175" y="6"/>
                    <a:pt x="176" y="4"/>
                    <a:pt x="176" y="3"/>
                  </a:cubicBezTo>
                  <a:cubicBezTo>
                    <a:pt x="177" y="3"/>
                    <a:pt x="177" y="3"/>
                    <a:pt x="177" y="3"/>
                  </a:cubicBezTo>
                  <a:cubicBezTo>
                    <a:pt x="176" y="2"/>
                    <a:pt x="173" y="2"/>
                    <a:pt x="169" y="1"/>
                  </a:cubicBezTo>
                  <a:cubicBezTo>
                    <a:pt x="169" y="5"/>
                    <a:pt x="170" y="10"/>
                    <a:pt x="169" y="17"/>
                  </a:cubicBezTo>
                  <a:cubicBezTo>
                    <a:pt x="167" y="17"/>
                    <a:pt x="167" y="17"/>
                    <a:pt x="167" y="17"/>
                  </a:cubicBezTo>
                  <a:cubicBezTo>
                    <a:pt x="166" y="17"/>
                    <a:pt x="162" y="17"/>
                    <a:pt x="158" y="17"/>
                  </a:cubicBezTo>
                  <a:cubicBezTo>
                    <a:pt x="158" y="23"/>
                    <a:pt x="158" y="23"/>
                    <a:pt x="158" y="23"/>
                  </a:cubicBezTo>
                  <a:cubicBezTo>
                    <a:pt x="162" y="22"/>
                    <a:pt x="165" y="22"/>
                    <a:pt x="167" y="22"/>
                  </a:cubicBezTo>
                  <a:cubicBezTo>
                    <a:pt x="169" y="22"/>
                    <a:pt x="169" y="22"/>
                    <a:pt x="169" y="22"/>
                  </a:cubicBezTo>
                  <a:cubicBezTo>
                    <a:pt x="166" y="33"/>
                    <a:pt x="161" y="40"/>
                    <a:pt x="156" y="46"/>
                  </a:cubicBezTo>
                  <a:cubicBezTo>
                    <a:pt x="158" y="48"/>
                    <a:pt x="159" y="51"/>
                    <a:pt x="160" y="53"/>
                  </a:cubicBezTo>
                  <a:cubicBezTo>
                    <a:pt x="163" y="48"/>
                    <a:pt x="167" y="41"/>
                    <a:pt x="169" y="34"/>
                  </a:cubicBezTo>
                  <a:cubicBezTo>
                    <a:pt x="169" y="56"/>
                    <a:pt x="169" y="56"/>
                    <a:pt x="169" y="56"/>
                  </a:cubicBezTo>
                  <a:cubicBezTo>
                    <a:pt x="169" y="57"/>
                    <a:pt x="169" y="60"/>
                    <a:pt x="169" y="64"/>
                  </a:cubicBezTo>
                  <a:cubicBezTo>
                    <a:pt x="169" y="66"/>
                    <a:pt x="169" y="68"/>
                    <a:pt x="169" y="69"/>
                  </a:cubicBezTo>
                  <a:cubicBezTo>
                    <a:pt x="175" y="69"/>
                    <a:pt x="175" y="69"/>
                    <a:pt x="175" y="69"/>
                  </a:cubicBezTo>
                  <a:cubicBezTo>
                    <a:pt x="175" y="68"/>
                    <a:pt x="175" y="65"/>
                    <a:pt x="175" y="62"/>
                  </a:cubicBezTo>
                  <a:cubicBezTo>
                    <a:pt x="175" y="59"/>
                    <a:pt x="175" y="56"/>
                    <a:pt x="175" y="55"/>
                  </a:cubicBezTo>
                  <a:cubicBezTo>
                    <a:pt x="175" y="34"/>
                    <a:pt x="175" y="34"/>
                    <a:pt x="175" y="34"/>
                  </a:cubicBezTo>
                  <a:cubicBezTo>
                    <a:pt x="177" y="36"/>
                    <a:pt x="180" y="39"/>
                    <a:pt x="182" y="45"/>
                  </a:cubicBezTo>
                  <a:cubicBezTo>
                    <a:pt x="187" y="42"/>
                    <a:pt x="187" y="42"/>
                    <a:pt x="187" y="42"/>
                  </a:cubicBezTo>
                  <a:cubicBezTo>
                    <a:pt x="186" y="38"/>
                    <a:pt x="183" y="35"/>
                    <a:pt x="180" y="31"/>
                  </a:cubicBezTo>
                  <a:cubicBezTo>
                    <a:pt x="175" y="33"/>
                    <a:pt x="175" y="33"/>
                    <a:pt x="175" y="33"/>
                  </a:cubicBezTo>
                  <a:cubicBezTo>
                    <a:pt x="175" y="22"/>
                    <a:pt x="175" y="22"/>
                    <a:pt x="175" y="22"/>
                  </a:cubicBezTo>
                  <a:cubicBezTo>
                    <a:pt x="178" y="22"/>
                    <a:pt x="178" y="22"/>
                    <a:pt x="178" y="22"/>
                  </a:cubicBezTo>
                  <a:cubicBezTo>
                    <a:pt x="182" y="22"/>
                    <a:pt x="185" y="22"/>
                    <a:pt x="187" y="22"/>
                  </a:cubicBezTo>
                  <a:cubicBezTo>
                    <a:pt x="187" y="17"/>
                    <a:pt x="187" y="17"/>
                    <a:pt x="187" y="17"/>
                  </a:cubicBezTo>
                  <a:cubicBezTo>
                    <a:pt x="182" y="17"/>
                    <a:pt x="179" y="17"/>
                    <a:pt x="178" y="17"/>
                  </a:cubicBezTo>
                  <a:cubicBezTo>
                    <a:pt x="175" y="17"/>
                    <a:pt x="175" y="17"/>
                    <a:pt x="175" y="17"/>
                  </a:cubicBezTo>
                  <a:close/>
                  <a:moveTo>
                    <a:pt x="209" y="12"/>
                  </a:moveTo>
                  <a:cubicBezTo>
                    <a:pt x="198" y="12"/>
                    <a:pt x="198" y="12"/>
                    <a:pt x="198" y="12"/>
                  </a:cubicBezTo>
                  <a:cubicBezTo>
                    <a:pt x="198" y="12"/>
                    <a:pt x="198" y="14"/>
                    <a:pt x="198" y="16"/>
                  </a:cubicBezTo>
                  <a:cubicBezTo>
                    <a:pt x="198" y="32"/>
                    <a:pt x="198" y="43"/>
                    <a:pt x="196" y="48"/>
                  </a:cubicBezTo>
                  <a:cubicBezTo>
                    <a:pt x="194" y="55"/>
                    <a:pt x="190" y="62"/>
                    <a:pt x="184" y="68"/>
                  </a:cubicBezTo>
                  <a:cubicBezTo>
                    <a:pt x="182" y="66"/>
                    <a:pt x="180" y="65"/>
                    <a:pt x="178" y="64"/>
                  </a:cubicBezTo>
                  <a:cubicBezTo>
                    <a:pt x="187" y="57"/>
                    <a:pt x="192" y="46"/>
                    <a:pt x="192" y="30"/>
                  </a:cubicBezTo>
                  <a:cubicBezTo>
                    <a:pt x="193" y="19"/>
                    <a:pt x="192" y="11"/>
                    <a:pt x="192" y="7"/>
                  </a:cubicBezTo>
                  <a:cubicBezTo>
                    <a:pt x="192" y="7"/>
                    <a:pt x="192" y="7"/>
                    <a:pt x="192" y="7"/>
                  </a:cubicBezTo>
                  <a:cubicBezTo>
                    <a:pt x="192" y="6"/>
                    <a:pt x="192" y="6"/>
                    <a:pt x="192" y="6"/>
                  </a:cubicBezTo>
                  <a:cubicBezTo>
                    <a:pt x="194" y="6"/>
                    <a:pt x="197" y="7"/>
                    <a:pt x="202" y="7"/>
                  </a:cubicBezTo>
                  <a:cubicBezTo>
                    <a:pt x="206" y="7"/>
                    <a:pt x="206" y="7"/>
                    <a:pt x="206" y="7"/>
                  </a:cubicBezTo>
                  <a:cubicBezTo>
                    <a:pt x="211" y="7"/>
                    <a:pt x="215" y="6"/>
                    <a:pt x="216" y="6"/>
                  </a:cubicBezTo>
                  <a:cubicBezTo>
                    <a:pt x="217" y="6"/>
                    <a:pt x="217" y="6"/>
                    <a:pt x="217" y="7"/>
                  </a:cubicBezTo>
                  <a:cubicBezTo>
                    <a:pt x="216" y="8"/>
                    <a:pt x="216" y="11"/>
                    <a:pt x="216" y="14"/>
                  </a:cubicBezTo>
                  <a:cubicBezTo>
                    <a:pt x="216" y="17"/>
                    <a:pt x="216" y="23"/>
                    <a:pt x="216" y="34"/>
                  </a:cubicBezTo>
                  <a:cubicBezTo>
                    <a:pt x="215" y="46"/>
                    <a:pt x="215" y="53"/>
                    <a:pt x="215" y="56"/>
                  </a:cubicBezTo>
                  <a:cubicBezTo>
                    <a:pt x="215" y="56"/>
                    <a:pt x="215" y="56"/>
                    <a:pt x="215" y="57"/>
                  </a:cubicBezTo>
                  <a:cubicBezTo>
                    <a:pt x="215" y="59"/>
                    <a:pt x="215" y="60"/>
                    <a:pt x="216" y="60"/>
                  </a:cubicBezTo>
                  <a:cubicBezTo>
                    <a:pt x="218" y="61"/>
                    <a:pt x="219" y="61"/>
                    <a:pt x="219" y="60"/>
                  </a:cubicBezTo>
                  <a:cubicBezTo>
                    <a:pt x="221" y="59"/>
                    <a:pt x="221" y="56"/>
                    <a:pt x="222" y="52"/>
                  </a:cubicBezTo>
                  <a:cubicBezTo>
                    <a:pt x="224" y="54"/>
                    <a:pt x="226" y="56"/>
                    <a:pt x="228" y="56"/>
                  </a:cubicBezTo>
                  <a:cubicBezTo>
                    <a:pt x="227" y="61"/>
                    <a:pt x="226" y="64"/>
                    <a:pt x="224" y="65"/>
                  </a:cubicBezTo>
                  <a:cubicBezTo>
                    <a:pt x="223" y="66"/>
                    <a:pt x="221" y="66"/>
                    <a:pt x="219" y="66"/>
                  </a:cubicBezTo>
                  <a:cubicBezTo>
                    <a:pt x="216" y="66"/>
                    <a:pt x="214" y="66"/>
                    <a:pt x="213" y="66"/>
                  </a:cubicBezTo>
                  <a:cubicBezTo>
                    <a:pt x="210" y="66"/>
                    <a:pt x="208" y="63"/>
                    <a:pt x="208" y="58"/>
                  </a:cubicBezTo>
                  <a:cubicBezTo>
                    <a:pt x="208" y="57"/>
                    <a:pt x="208" y="54"/>
                    <a:pt x="209" y="50"/>
                  </a:cubicBezTo>
                  <a:cubicBezTo>
                    <a:pt x="209" y="43"/>
                    <a:pt x="209" y="31"/>
                    <a:pt x="209" y="12"/>
                  </a:cubicBezTo>
                  <a:close/>
                  <a:moveTo>
                    <a:pt x="292" y="14"/>
                  </a:moveTo>
                  <a:cubicBezTo>
                    <a:pt x="292" y="11"/>
                    <a:pt x="292" y="8"/>
                    <a:pt x="292" y="6"/>
                  </a:cubicBezTo>
                  <a:cubicBezTo>
                    <a:pt x="292" y="5"/>
                    <a:pt x="292" y="4"/>
                    <a:pt x="293" y="2"/>
                  </a:cubicBezTo>
                  <a:cubicBezTo>
                    <a:pt x="293" y="2"/>
                    <a:pt x="293" y="1"/>
                    <a:pt x="293" y="1"/>
                  </a:cubicBezTo>
                  <a:cubicBezTo>
                    <a:pt x="293" y="0"/>
                    <a:pt x="291" y="0"/>
                    <a:pt x="286" y="0"/>
                  </a:cubicBezTo>
                  <a:cubicBezTo>
                    <a:pt x="286" y="1"/>
                    <a:pt x="286" y="4"/>
                    <a:pt x="286" y="9"/>
                  </a:cubicBezTo>
                  <a:cubicBezTo>
                    <a:pt x="286" y="12"/>
                    <a:pt x="286" y="14"/>
                    <a:pt x="286" y="14"/>
                  </a:cubicBezTo>
                  <a:cubicBezTo>
                    <a:pt x="274" y="14"/>
                    <a:pt x="274" y="14"/>
                    <a:pt x="274" y="14"/>
                  </a:cubicBezTo>
                  <a:cubicBezTo>
                    <a:pt x="269" y="14"/>
                    <a:pt x="265" y="14"/>
                    <a:pt x="263" y="14"/>
                  </a:cubicBezTo>
                  <a:cubicBezTo>
                    <a:pt x="263" y="20"/>
                    <a:pt x="263" y="20"/>
                    <a:pt x="263" y="20"/>
                  </a:cubicBezTo>
                  <a:cubicBezTo>
                    <a:pt x="263" y="20"/>
                    <a:pt x="265" y="20"/>
                    <a:pt x="266" y="20"/>
                  </a:cubicBezTo>
                  <a:cubicBezTo>
                    <a:pt x="270" y="19"/>
                    <a:pt x="273" y="19"/>
                    <a:pt x="275" y="19"/>
                  </a:cubicBezTo>
                  <a:cubicBezTo>
                    <a:pt x="286" y="19"/>
                    <a:pt x="286" y="19"/>
                    <a:pt x="286" y="19"/>
                  </a:cubicBezTo>
                  <a:cubicBezTo>
                    <a:pt x="286" y="33"/>
                    <a:pt x="288" y="44"/>
                    <a:pt x="290" y="54"/>
                  </a:cubicBezTo>
                  <a:cubicBezTo>
                    <a:pt x="287" y="58"/>
                    <a:pt x="282" y="62"/>
                    <a:pt x="275" y="64"/>
                  </a:cubicBezTo>
                  <a:cubicBezTo>
                    <a:pt x="278" y="65"/>
                    <a:pt x="281" y="67"/>
                    <a:pt x="282" y="68"/>
                  </a:cubicBezTo>
                  <a:cubicBezTo>
                    <a:pt x="286" y="65"/>
                    <a:pt x="289" y="62"/>
                    <a:pt x="292" y="58"/>
                  </a:cubicBezTo>
                  <a:cubicBezTo>
                    <a:pt x="297" y="66"/>
                    <a:pt x="301" y="69"/>
                    <a:pt x="305" y="69"/>
                  </a:cubicBezTo>
                  <a:cubicBezTo>
                    <a:pt x="307" y="68"/>
                    <a:pt x="309" y="65"/>
                    <a:pt x="310" y="58"/>
                  </a:cubicBezTo>
                  <a:cubicBezTo>
                    <a:pt x="307" y="58"/>
                    <a:pt x="305" y="56"/>
                    <a:pt x="304" y="55"/>
                  </a:cubicBezTo>
                  <a:cubicBezTo>
                    <a:pt x="304" y="59"/>
                    <a:pt x="304" y="61"/>
                    <a:pt x="303" y="61"/>
                  </a:cubicBezTo>
                  <a:cubicBezTo>
                    <a:pt x="300" y="60"/>
                    <a:pt x="298" y="58"/>
                    <a:pt x="296" y="54"/>
                  </a:cubicBezTo>
                  <a:cubicBezTo>
                    <a:pt x="300" y="48"/>
                    <a:pt x="303" y="41"/>
                    <a:pt x="304" y="31"/>
                  </a:cubicBezTo>
                  <a:cubicBezTo>
                    <a:pt x="304" y="31"/>
                    <a:pt x="304" y="30"/>
                    <a:pt x="304" y="30"/>
                  </a:cubicBezTo>
                  <a:cubicBezTo>
                    <a:pt x="305" y="29"/>
                    <a:pt x="305" y="28"/>
                    <a:pt x="305" y="28"/>
                  </a:cubicBezTo>
                  <a:cubicBezTo>
                    <a:pt x="306" y="27"/>
                    <a:pt x="306" y="27"/>
                    <a:pt x="306" y="27"/>
                  </a:cubicBezTo>
                  <a:cubicBezTo>
                    <a:pt x="306" y="26"/>
                    <a:pt x="303" y="25"/>
                    <a:pt x="299" y="25"/>
                  </a:cubicBezTo>
                  <a:cubicBezTo>
                    <a:pt x="298" y="35"/>
                    <a:pt x="296" y="43"/>
                    <a:pt x="294" y="48"/>
                  </a:cubicBezTo>
                  <a:cubicBezTo>
                    <a:pt x="293" y="45"/>
                    <a:pt x="293" y="40"/>
                    <a:pt x="292" y="36"/>
                  </a:cubicBezTo>
                  <a:cubicBezTo>
                    <a:pt x="292" y="31"/>
                    <a:pt x="292" y="26"/>
                    <a:pt x="292" y="19"/>
                  </a:cubicBezTo>
                  <a:cubicBezTo>
                    <a:pt x="297" y="19"/>
                    <a:pt x="297" y="19"/>
                    <a:pt x="297" y="19"/>
                  </a:cubicBezTo>
                  <a:cubicBezTo>
                    <a:pt x="301" y="19"/>
                    <a:pt x="304" y="19"/>
                    <a:pt x="308" y="20"/>
                  </a:cubicBezTo>
                  <a:cubicBezTo>
                    <a:pt x="308" y="14"/>
                    <a:pt x="308" y="14"/>
                    <a:pt x="308" y="14"/>
                  </a:cubicBezTo>
                  <a:cubicBezTo>
                    <a:pt x="306" y="14"/>
                    <a:pt x="302" y="14"/>
                    <a:pt x="297" y="14"/>
                  </a:cubicBezTo>
                  <a:cubicBezTo>
                    <a:pt x="292" y="14"/>
                    <a:pt x="292" y="14"/>
                    <a:pt x="292" y="14"/>
                  </a:cubicBezTo>
                  <a:close/>
                  <a:moveTo>
                    <a:pt x="260" y="17"/>
                  </a:moveTo>
                  <a:cubicBezTo>
                    <a:pt x="260" y="23"/>
                    <a:pt x="260" y="23"/>
                    <a:pt x="260" y="23"/>
                  </a:cubicBezTo>
                  <a:cubicBezTo>
                    <a:pt x="259" y="22"/>
                    <a:pt x="256" y="22"/>
                    <a:pt x="253" y="22"/>
                  </a:cubicBezTo>
                  <a:cubicBezTo>
                    <a:pt x="253" y="34"/>
                    <a:pt x="253" y="34"/>
                    <a:pt x="253" y="34"/>
                  </a:cubicBezTo>
                  <a:cubicBezTo>
                    <a:pt x="257" y="31"/>
                    <a:pt x="257" y="31"/>
                    <a:pt x="257" y="31"/>
                  </a:cubicBezTo>
                  <a:cubicBezTo>
                    <a:pt x="260" y="36"/>
                    <a:pt x="261" y="39"/>
                    <a:pt x="262" y="40"/>
                  </a:cubicBezTo>
                  <a:cubicBezTo>
                    <a:pt x="262" y="35"/>
                    <a:pt x="262" y="35"/>
                    <a:pt x="262" y="35"/>
                  </a:cubicBezTo>
                  <a:cubicBezTo>
                    <a:pt x="262" y="35"/>
                    <a:pt x="262" y="35"/>
                    <a:pt x="263" y="35"/>
                  </a:cubicBezTo>
                  <a:cubicBezTo>
                    <a:pt x="264" y="36"/>
                    <a:pt x="265" y="36"/>
                    <a:pt x="266" y="36"/>
                  </a:cubicBezTo>
                  <a:cubicBezTo>
                    <a:pt x="266" y="32"/>
                    <a:pt x="266" y="28"/>
                    <a:pt x="266" y="23"/>
                  </a:cubicBezTo>
                  <a:cubicBezTo>
                    <a:pt x="270" y="23"/>
                    <a:pt x="272" y="24"/>
                    <a:pt x="272" y="24"/>
                  </a:cubicBezTo>
                  <a:cubicBezTo>
                    <a:pt x="272" y="25"/>
                    <a:pt x="272" y="25"/>
                    <a:pt x="272" y="26"/>
                  </a:cubicBezTo>
                  <a:cubicBezTo>
                    <a:pt x="272" y="27"/>
                    <a:pt x="271" y="27"/>
                    <a:pt x="271" y="28"/>
                  </a:cubicBezTo>
                  <a:cubicBezTo>
                    <a:pt x="271" y="30"/>
                    <a:pt x="271" y="32"/>
                    <a:pt x="271" y="36"/>
                  </a:cubicBezTo>
                  <a:cubicBezTo>
                    <a:pt x="276" y="36"/>
                    <a:pt x="276" y="36"/>
                    <a:pt x="276" y="36"/>
                  </a:cubicBezTo>
                  <a:cubicBezTo>
                    <a:pt x="276" y="28"/>
                    <a:pt x="276" y="28"/>
                    <a:pt x="276" y="28"/>
                  </a:cubicBezTo>
                  <a:cubicBezTo>
                    <a:pt x="276" y="26"/>
                    <a:pt x="276" y="24"/>
                    <a:pt x="276" y="24"/>
                  </a:cubicBezTo>
                  <a:cubicBezTo>
                    <a:pt x="280" y="24"/>
                    <a:pt x="282" y="24"/>
                    <a:pt x="282" y="25"/>
                  </a:cubicBezTo>
                  <a:cubicBezTo>
                    <a:pt x="282" y="25"/>
                    <a:pt x="282" y="25"/>
                    <a:pt x="282" y="26"/>
                  </a:cubicBezTo>
                  <a:cubicBezTo>
                    <a:pt x="281" y="26"/>
                    <a:pt x="281" y="27"/>
                    <a:pt x="281" y="28"/>
                  </a:cubicBezTo>
                  <a:cubicBezTo>
                    <a:pt x="281" y="36"/>
                    <a:pt x="281" y="36"/>
                    <a:pt x="281" y="36"/>
                  </a:cubicBezTo>
                  <a:cubicBezTo>
                    <a:pt x="281" y="36"/>
                    <a:pt x="282" y="36"/>
                    <a:pt x="283" y="35"/>
                  </a:cubicBezTo>
                  <a:cubicBezTo>
                    <a:pt x="285" y="35"/>
                    <a:pt x="285" y="35"/>
                    <a:pt x="286" y="35"/>
                  </a:cubicBezTo>
                  <a:cubicBezTo>
                    <a:pt x="286" y="40"/>
                    <a:pt x="286" y="40"/>
                    <a:pt x="286" y="40"/>
                  </a:cubicBezTo>
                  <a:cubicBezTo>
                    <a:pt x="286" y="40"/>
                    <a:pt x="285" y="40"/>
                    <a:pt x="285" y="40"/>
                  </a:cubicBezTo>
                  <a:cubicBezTo>
                    <a:pt x="283" y="40"/>
                    <a:pt x="282" y="40"/>
                    <a:pt x="281" y="40"/>
                  </a:cubicBezTo>
                  <a:cubicBezTo>
                    <a:pt x="281" y="50"/>
                    <a:pt x="281" y="50"/>
                    <a:pt x="281" y="50"/>
                  </a:cubicBezTo>
                  <a:cubicBezTo>
                    <a:pt x="281" y="50"/>
                    <a:pt x="281" y="51"/>
                    <a:pt x="281" y="52"/>
                  </a:cubicBezTo>
                  <a:cubicBezTo>
                    <a:pt x="281" y="55"/>
                    <a:pt x="281" y="57"/>
                    <a:pt x="281" y="59"/>
                  </a:cubicBezTo>
                  <a:cubicBezTo>
                    <a:pt x="276" y="59"/>
                    <a:pt x="276" y="59"/>
                    <a:pt x="276" y="59"/>
                  </a:cubicBezTo>
                  <a:cubicBezTo>
                    <a:pt x="276" y="58"/>
                    <a:pt x="276" y="56"/>
                    <a:pt x="276" y="53"/>
                  </a:cubicBezTo>
                  <a:cubicBezTo>
                    <a:pt x="276" y="51"/>
                    <a:pt x="276" y="50"/>
                    <a:pt x="276" y="50"/>
                  </a:cubicBezTo>
                  <a:cubicBezTo>
                    <a:pt x="276" y="40"/>
                    <a:pt x="276" y="40"/>
                    <a:pt x="276" y="40"/>
                  </a:cubicBezTo>
                  <a:cubicBezTo>
                    <a:pt x="271" y="40"/>
                    <a:pt x="271" y="40"/>
                    <a:pt x="271" y="40"/>
                  </a:cubicBezTo>
                  <a:cubicBezTo>
                    <a:pt x="271" y="52"/>
                    <a:pt x="268" y="61"/>
                    <a:pt x="263" y="66"/>
                  </a:cubicBezTo>
                  <a:cubicBezTo>
                    <a:pt x="260" y="65"/>
                    <a:pt x="258" y="64"/>
                    <a:pt x="256" y="63"/>
                  </a:cubicBezTo>
                  <a:cubicBezTo>
                    <a:pt x="263" y="58"/>
                    <a:pt x="266" y="50"/>
                    <a:pt x="266" y="40"/>
                  </a:cubicBezTo>
                  <a:cubicBezTo>
                    <a:pt x="263" y="40"/>
                    <a:pt x="262" y="40"/>
                    <a:pt x="262" y="40"/>
                  </a:cubicBezTo>
                  <a:cubicBezTo>
                    <a:pt x="263" y="41"/>
                    <a:pt x="263" y="41"/>
                    <a:pt x="263" y="41"/>
                  </a:cubicBezTo>
                  <a:cubicBezTo>
                    <a:pt x="257" y="44"/>
                    <a:pt x="257" y="44"/>
                    <a:pt x="257" y="44"/>
                  </a:cubicBezTo>
                  <a:cubicBezTo>
                    <a:pt x="257" y="41"/>
                    <a:pt x="255" y="38"/>
                    <a:pt x="253" y="35"/>
                  </a:cubicBezTo>
                  <a:cubicBezTo>
                    <a:pt x="253" y="57"/>
                    <a:pt x="253" y="57"/>
                    <a:pt x="253" y="57"/>
                  </a:cubicBezTo>
                  <a:cubicBezTo>
                    <a:pt x="253" y="58"/>
                    <a:pt x="253" y="60"/>
                    <a:pt x="253" y="63"/>
                  </a:cubicBezTo>
                  <a:cubicBezTo>
                    <a:pt x="254" y="66"/>
                    <a:pt x="254" y="68"/>
                    <a:pt x="254" y="69"/>
                  </a:cubicBezTo>
                  <a:cubicBezTo>
                    <a:pt x="248" y="69"/>
                    <a:pt x="248" y="69"/>
                    <a:pt x="248" y="69"/>
                  </a:cubicBezTo>
                  <a:cubicBezTo>
                    <a:pt x="248" y="67"/>
                    <a:pt x="248" y="63"/>
                    <a:pt x="248" y="57"/>
                  </a:cubicBezTo>
                  <a:cubicBezTo>
                    <a:pt x="248" y="36"/>
                    <a:pt x="248" y="36"/>
                    <a:pt x="248" y="36"/>
                  </a:cubicBezTo>
                  <a:cubicBezTo>
                    <a:pt x="246" y="42"/>
                    <a:pt x="243" y="48"/>
                    <a:pt x="240" y="53"/>
                  </a:cubicBezTo>
                  <a:cubicBezTo>
                    <a:pt x="239" y="50"/>
                    <a:pt x="238" y="48"/>
                    <a:pt x="237" y="46"/>
                  </a:cubicBezTo>
                  <a:cubicBezTo>
                    <a:pt x="241" y="40"/>
                    <a:pt x="245" y="32"/>
                    <a:pt x="248" y="22"/>
                  </a:cubicBezTo>
                  <a:cubicBezTo>
                    <a:pt x="247" y="22"/>
                    <a:pt x="247" y="22"/>
                    <a:pt x="247" y="22"/>
                  </a:cubicBezTo>
                  <a:cubicBezTo>
                    <a:pt x="244" y="22"/>
                    <a:pt x="242" y="23"/>
                    <a:pt x="238" y="23"/>
                  </a:cubicBezTo>
                  <a:cubicBezTo>
                    <a:pt x="238" y="17"/>
                    <a:pt x="238" y="17"/>
                    <a:pt x="238" y="17"/>
                  </a:cubicBezTo>
                  <a:cubicBezTo>
                    <a:pt x="240" y="17"/>
                    <a:pt x="243" y="17"/>
                    <a:pt x="246" y="17"/>
                  </a:cubicBezTo>
                  <a:cubicBezTo>
                    <a:pt x="248" y="17"/>
                    <a:pt x="248" y="17"/>
                    <a:pt x="248" y="17"/>
                  </a:cubicBezTo>
                  <a:cubicBezTo>
                    <a:pt x="248" y="11"/>
                    <a:pt x="248" y="7"/>
                    <a:pt x="248" y="5"/>
                  </a:cubicBezTo>
                  <a:cubicBezTo>
                    <a:pt x="248" y="3"/>
                    <a:pt x="248" y="1"/>
                    <a:pt x="248" y="1"/>
                  </a:cubicBezTo>
                  <a:cubicBezTo>
                    <a:pt x="252" y="1"/>
                    <a:pt x="255" y="1"/>
                    <a:pt x="255" y="2"/>
                  </a:cubicBezTo>
                  <a:cubicBezTo>
                    <a:pt x="255" y="2"/>
                    <a:pt x="255" y="2"/>
                    <a:pt x="255" y="2"/>
                  </a:cubicBezTo>
                  <a:cubicBezTo>
                    <a:pt x="254" y="4"/>
                    <a:pt x="254" y="5"/>
                    <a:pt x="254" y="7"/>
                  </a:cubicBezTo>
                  <a:cubicBezTo>
                    <a:pt x="254" y="9"/>
                    <a:pt x="253" y="13"/>
                    <a:pt x="253" y="17"/>
                  </a:cubicBezTo>
                  <a:cubicBezTo>
                    <a:pt x="256" y="17"/>
                    <a:pt x="258" y="17"/>
                    <a:pt x="260" y="17"/>
                  </a:cubicBezTo>
                  <a:close/>
                  <a:moveTo>
                    <a:pt x="305" y="9"/>
                  </a:moveTo>
                  <a:cubicBezTo>
                    <a:pt x="299" y="12"/>
                    <a:pt x="299" y="12"/>
                    <a:pt x="299" y="12"/>
                  </a:cubicBezTo>
                  <a:cubicBezTo>
                    <a:pt x="298" y="9"/>
                    <a:pt x="296" y="7"/>
                    <a:pt x="295" y="5"/>
                  </a:cubicBezTo>
                  <a:cubicBezTo>
                    <a:pt x="300" y="3"/>
                    <a:pt x="300" y="3"/>
                    <a:pt x="300" y="3"/>
                  </a:cubicBezTo>
                  <a:cubicBezTo>
                    <a:pt x="301" y="3"/>
                    <a:pt x="301" y="4"/>
                    <a:pt x="302" y="4"/>
                  </a:cubicBezTo>
                  <a:cubicBezTo>
                    <a:pt x="303" y="7"/>
                    <a:pt x="305" y="8"/>
                    <a:pt x="305" y="9"/>
                  </a:cubicBezTo>
                  <a:close/>
                  <a:moveTo>
                    <a:pt x="357" y="12"/>
                  </a:moveTo>
                  <a:cubicBezTo>
                    <a:pt x="358" y="11"/>
                    <a:pt x="359" y="8"/>
                    <a:pt x="361" y="5"/>
                  </a:cubicBezTo>
                  <a:cubicBezTo>
                    <a:pt x="362" y="4"/>
                    <a:pt x="362" y="4"/>
                    <a:pt x="363" y="3"/>
                  </a:cubicBezTo>
                  <a:cubicBezTo>
                    <a:pt x="363" y="3"/>
                    <a:pt x="364" y="3"/>
                    <a:pt x="364" y="2"/>
                  </a:cubicBezTo>
                  <a:cubicBezTo>
                    <a:pt x="362" y="2"/>
                    <a:pt x="360" y="1"/>
                    <a:pt x="356" y="0"/>
                  </a:cubicBezTo>
                  <a:cubicBezTo>
                    <a:pt x="352" y="11"/>
                    <a:pt x="347" y="20"/>
                    <a:pt x="340" y="26"/>
                  </a:cubicBezTo>
                  <a:cubicBezTo>
                    <a:pt x="343" y="26"/>
                    <a:pt x="345" y="27"/>
                    <a:pt x="347" y="28"/>
                  </a:cubicBezTo>
                  <a:cubicBezTo>
                    <a:pt x="348" y="28"/>
                    <a:pt x="351" y="24"/>
                    <a:pt x="354" y="17"/>
                  </a:cubicBezTo>
                  <a:cubicBezTo>
                    <a:pt x="379" y="17"/>
                    <a:pt x="379" y="17"/>
                    <a:pt x="379" y="17"/>
                  </a:cubicBezTo>
                  <a:cubicBezTo>
                    <a:pt x="386" y="17"/>
                    <a:pt x="389" y="18"/>
                    <a:pt x="390" y="18"/>
                  </a:cubicBezTo>
                  <a:cubicBezTo>
                    <a:pt x="390" y="11"/>
                    <a:pt x="390" y="11"/>
                    <a:pt x="390" y="11"/>
                  </a:cubicBezTo>
                  <a:cubicBezTo>
                    <a:pt x="389" y="12"/>
                    <a:pt x="388" y="12"/>
                    <a:pt x="387" y="12"/>
                  </a:cubicBezTo>
                  <a:cubicBezTo>
                    <a:pt x="385" y="12"/>
                    <a:pt x="383" y="12"/>
                    <a:pt x="379" y="12"/>
                  </a:cubicBezTo>
                  <a:cubicBezTo>
                    <a:pt x="357" y="12"/>
                    <a:pt x="357" y="12"/>
                    <a:pt x="357" y="12"/>
                  </a:cubicBezTo>
                  <a:close/>
                  <a:moveTo>
                    <a:pt x="336" y="17"/>
                  </a:moveTo>
                  <a:cubicBezTo>
                    <a:pt x="336" y="56"/>
                    <a:pt x="336" y="56"/>
                    <a:pt x="336" y="56"/>
                  </a:cubicBezTo>
                  <a:cubicBezTo>
                    <a:pt x="336" y="65"/>
                    <a:pt x="337" y="70"/>
                    <a:pt x="337" y="70"/>
                  </a:cubicBezTo>
                  <a:cubicBezTo>
                    <a:pt x="329" y="70"/>
                    <a:pt x="329" y="70"/>
                    <a:pt x="329" y="70"/>
                  </a:cubicBezTo>
                  <a:cubicBezTo>
                    <a:pt x="330" y="69"/>
                    <a:pt x="330" y="64"/>
                    <a:pt x="330" y="56"/>
                  </a:cubicBezTo>
                  <a:cubicBezTo>
                    <a:pt x="330" y="28"/>
                    <a:pt x="330" y="28"/>
                    <a:pt x="330" y="28"/>
                  </a:cubicBezTo>
                  <a:cubicBezTo>
                    <a:pt x="329" y="31"/>
                    <a:pt x="327" y="34"/>
                    <a:pt x="324" y="38"/>
                  </a:cubicBezTo>
                  <a:cubicBezTo>
                    <a:pt x="323" y="37"/>
                    <a:pt x="322" y="36"/>
                    <a:pt x="320" y="35"/>
                  </a:cubicBezTo>
                  <a:cubicBezTo>
                    <a:pt x="320" y="34"/>
                    <a:pt x="319" y="34"/>
                    <a:pt x="319" y="33"/>
                  </a:cubicBezTo>
                  <a:cubicBezTo>
                    <a:pt x="327" y="25"/>
                    <a:pt x="333" y="14"/>
                    <a:pt x="336" y="0"/>
                  </a:cubicBezTo>
                  <a:cubicBezTo>
                    <a:pt x="341" y="2"/>
                    <a:pt x="344" y="3"/>
                    <a:pt x="345" y="4"/>
                  </a:cubicBezTo>
                  <a:cubicBezTo>
                    <a:pt x="345" y="4"/>
                    <a:pt x="344" y="4"/>
                    <a:pt x="344" y="5"/>
                  </a:cubicBezTo>
                  <a:cubicBezTo>
                    <a:pt x="343" y="5"/>
                    <a:pt x="342" y="6"/>
                    <a:pt x="342" y="7"/>
                  </a:cubicBezTo>
                  <a:cubicBezTo>
                    <a:pt x="339" y="12"/>
                    <a:pt x="337" y="16"/>
                    <a:pt x="336" y="17"/>
                  </a:cubicBezTo>
                  <a:close/>
                  <a:moveTo>
                    <a:pt x="367" y="31"/>
                  </a:moveTo>
                  <a:cubicBezTo>
                    <a:pt x="373" y="31"/>
                    <a:pt x="373" y="31"/>
                    <a:pt x="373" y="31"/>
                  </a:cubicBezTo>
                  <a:cubicBezTo>
                    <a:pt x="377" y="31"/>
                    <a:pt x="380" y="31"/>
                    <a:pt x="381" y="31"/>
                  </a:cubicBezTo>
                  <a:cubicBezTo>
                    <a:pt x="383" y="31"/>
                    <a:pt x="385" y="31"/>
                    <a:pt x="386" y="30"/>
                  </a:cubicBezTo>
                  <a:cubicBezTo>
                    <a:pt x="385" y="33"/>
                    <a:pt x="385" y="37"/>
                    <a:pt x="384" y="43"/>
                  </a:cubicBezTo>
                  <a:cubicBezTo>
                    <a:pt x="383" y="55"/>
                    <a:pt x="382" y="62"/>
                    <a:pt x="382" y="63"/>
                  </a:cubicBezTo>
                  <a:cubicBezTo>
                    <a:pt x="381" y="67"/>
                    <a:pt x="377" y="69"/>
                    <a:pt x="369" y="69"/>
                  </a:cubicBezTo>
                  <a:cubicBezTo>
                    <a:pt x="369" y="66"/>
                    <a:pt x="368" y="63"/>
                    <a:pt x="365" y="62"/>
                  </a:cubicBezTo>
                  <a:cubicBezTo>
                    <a:pt x="371" y="63"/>
                    <a:pt x="374" y="62"/>
                    <a:pt x="376" y="61"/>
                  </a:cubicBezTo>
                  <a:cubicBezTo>
                    <a:pt x="377" y="58"/>
                    <a:pt x="378" y="50"/>
                    <a:pt x="379" y="37"/>
                  </a:cubicBezTo>
                  <a:cubicBezTo>
                    <a:pt x="366" y="37"/>
                    <a:pt x="366" y="37"/>
                    <a:pt x="366" y="37"/>
                  </a:cubicBezTo>
                  <a:cubicBezTo>
                    <a:pt x="365" y="52"/>
                    <a:pt x="358" y="63"/>
                    <a:pt x="346" y="70"/>
                  </a:cubicBezTo>
                  <a:cubicBezTo>
                    <a:pt x="344" y="68"/>
                    <a:pt x="342" y="66"/>
                    <a:pt x="338" y="65"/>
                  </a:cubicBezTo>
                  <a:cubicBezTo>
                    <a:pt x="351" y="61"/>
                    <a:pt x="358" y="51"/>
                    <a:pt x="360" y="37"/>
                  </a:cubicBezTo>
                  <a:cubicBezTo>
                    <a:pt x="355" y="37"/>
                    <a:pt x="355" y="37"/>
                    <a:pt x="355" y="37"/>
                  </a:cubicBezTo>
                  <a:cubicBezTo>
                    <a:pt x="351" y="37"/>
                    <a:pt x="349" y="37"/>
                    <a:pt x="347" y="37"/>
                  </a:cubicBezTo>
                  <a:cubicBezTo>
                    <a:pt x="346" y="37"/>
                    <a:pt x="345" y="37"/>
                    <a:pt x="344" y="37"/>
                  </a:cubicBezTo>
                  <a:cubicBezTo>
                    <a:pt x="344" y="31"/>
                    <a:pt x="344" y="31"/>
                    <a:pt x="344" y="31"/>
                  </a:cubicBezTo>
                  <a:cubicBezTo>
                    <a:pt x="345" y="31"/>
                    <a:pt x="346" y="31"/>
                    <a:pt x="347" y="31"/>
                  </a:cubicBezTo>
                  <a:cubicBezTo>
                    <a:pt x="349" y="31"/>
                    <a:pt x="351" y="31"/>
                    <a:pt x="355" y="31"/>
                  </a:cubicBezTo>
                  <a:cubicBezTo>
                    <a:pt x="361" y="31"/>
                    <a:pt x="361" y="31"/>
                    <a:pt x="361" y="31"/>
                  </a:cubicBezTo>
                  <a:cubicBezTo>
                    <a:pt x="361" y="26"/>
                    <a:pt x="361" y="22"/>
                    <a:pt x="361" y="21"/>
                  </a:cubicBezTo>
                  <a:cubicBezTo>
                    <a:pt x="366" y="21"/>
                    <a:pt x="368" y="21"/>
                    <a:pt x="369" y="21"/>
                  </a:cubicBezTo>
                  <a:cubicBezTo>
                    <a:pt x="369" y="22"/>
                    <a:pt x="369" y="22"/>
                    <a:pt x="368" y="22"/>
                  </a:cubicBezTo>
                  <a:cubicBezTo>
                    <a:pt x="368" y="23"/>
                    <a:pt x="367" y="24"/>
                    <a:pt x="367" y="25"/>
                  </a:cubicBezTo>
                  <a:cubicBezTo>
                    <a:pt x="367" y="26"/>
                    <a:pt x="367" y="28"/>
                    <a:pt x="367" y="31"/>
                  </a:cubicBezTo>
                  <a:close/>
                  <a:moveTo>
                    <a:pt x="441" y="8"/>
                  </a:moveTo>
                  <a:cubicBezTo>
                    <a:pt x="441" y="6"/>
                    <a:pt x="441" y="4"/>
                    <a:pt x="442" y="3"/>
                  </a:cubicBezTo>
                  <a:cubicBezTo>
                    <a:pt x="443" y="2"/>
                    <a:pt x="443" y="2"/>
                    <a:pt x="443" y="1"/>
                  </a:cubicBezTo>
                  <a:cubicBezTo>
                    <a:pt x="443" y="1"/>
                    <a:pt x="441" y="1"/>
                    <a:pt x="436" y="0"/>
                  </a:cubicBezTo>
                  <a:cubicBezTo>
                    <a:pt x="435" y="0"/>
                    <a:pt x="434" y="0"/>
                    <a:pt x="433" y="0"/>
                  </a:cubicBezTo>
                  <a:cubicBezTo>
                    <a:pt x="434" y="17"/>
                    <a:pt x="432" y="31"/>
                    <a:pt x="427" y="42"/>
                  </a:cubicBezTo>
                  <a:cubicBezTo>
                    <a:pt x="421" y="52"/>
                    <a:pt x="413" y="60"/>
                    <a:pt x="403" y="64"/>
                  </a:cubicBezTo>
                  <a:cubicBezTo>
                    <a:pt x="403" y="64"/>
                    <a:pt x="403" y="65"/>
                    <a:pt x="403" y="65"/>
                  </a:cubicBezTo>
                  <a:cubicBezTo>
                    <a:pt x="406" y="66"/>
                    <a:pt x="408" y="68"/>
                    <a:pt x="410" y="70"/>
                  </a:cubicBezTo>
                  <a:cubicBezTo>
                    <a:pt x="427" y="58"/>
                    <a:pt x="436" y="44"/>
                    <a:pt x="438" y="27"/>
                  </a:cubicBezTo>
                  <a:cubicBezTo>
                    <a:pt x="440" y="45"/>
                    <a:pt x="450" y="58"/>
                    <a:pt x="467" y="68"/>
                  </a:cubicBezTo>
                  <a:cubicBezTo>
                    <a:pt x="469" y="65"/>
                    <a:pt x="471" y="62"/>
                    <a:pt x="473" y="61"/>
                  </a:cubicBezTo>
                  <a:cubicBezTo>
                    <a:pt x="474" y="61"/>
                    <a:pt x="474" y="61"/>
                    <a:pt x="474" y="61"/>
                  </a:cubicBezTo>
                  <a:cubicBezTo>
                    <a:pt x="454" y="54"/>
                    <a:pt x="443" y="39"/>
                    <a:pt x="441" y="18"/>
                  </a:cubicBezTo>
                  <a:lnTo>
                    <a:pt x="44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9" name="Freeform 94"/>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0" name="Freeform 96"/>
            <p:cNvSpPr>
              <a:spLocks noEditPoints="1"/>
            </p:cNvSpPr>
            <p:nvPr/>
          </p:nvSpPr>
          <p:spPr bwMode="auto">
            <a:xfrm>
              <a:off x="4920" y="2405"/>
              <a:ext cx="1282" cy="1142"/>
            </a:xfrm>
            <a:custGeom>
              <a:avLst/>
              <a:gdLst>
                <a:gd name="T0" fmla="*/ 182 w 1282"/>
                <a:gd name="T1" fmla="*/ 997 h 1142"/>
                <a:gd name="T2" fmla="*/ 652 w 1282"/>
                <a:gd name="T3" fmla="*/ 196 h 1142"/>
                <a:gd name="T4" fmla="*/ 1115 w 1282"/>
                <a:gd name="T5" fmla="*/ 997 h 1142"/>
                <a:gd name="T6" fmla="*/ 182 w 1282"/>
                <a:gd name="T7" fmla="*/ 997 h 1142"/>
                <a:gd name="T8" fmla="*/ 182 w 1282"/>
                <a:gd name="T9" fmla="*/ 997 h 1142"/>
                <a:gd name="T10" fmla="*/ 182 w 1282"/>
                <a:gd name="T11" fmla="*/ 997 h 1142"/>
                <a:gd name="T12" fmla="*/ 81 w 1282"/>
                <a:gd name="T13" fmla="*/ 1142 h 1142"/>
                <a:gd name="T14" fmla="*/ 1201 w 1282"/>
                <a:gd name="T15" fmla="*/ 1142 h 1142"/>
                <a:gd name="T16" fmla="*/ 1209 w 1282"/>
                <a:gd name="T17" fmla="*/ 1142 h 1142"/>
                <a:gd name="T18" fmla="*/ 1217 w 1282"/>
                <a:gd name="T19" fmla="*/ 1142 h 1142"/>
                <a:gd name="T20" fmla="*/ 1225 w 1282"/>
                <a:gd name="T21" fmla="*/ 1140 h 1142"/>
                <a:gd name="T22" fmla="*/ 1233 w 1282"/>
                <a:gd name="T23" fmla="*/ 1137 h 1142"/>
                <a:gd name="T24" fmla="*/ 1241 w 1282"/>
                <a:gd name="T25" fmla="*/ 1134 h 1142"/>
                <a:gd name="T26" fmla="*/ 1247 w 1282"/>
                <a:gd name="T27" fmla="*/ 1129 h 1142"/>
                <a:gd name="T28" fmla="*/ 1252 w 1282"/>
                <a:gd name="T29" fmla="*/ 1126 h 1142"/>
                <a:gd name="T30" fmla="*/ 1257 w 1282"/>
                <a:gd name="T31" fmla="*/ 1123 h 1142"/>
                <a:gd name="T32" fmla="*/ 1260 w 1282"/>
                <a:gd name="T33" fmla="*/ 1118 h 1142"/>
                <a:gd name="T34" fmla="*/ 1265 w 1282"/>
                <a:gd name="T35" fmla="*/ 1113 h 1142"/>
                <a:gd name="T36" fmla="*/ 1273 w 1282"/>
                <a:gd name="T37" fmla="*/ 1097 h 1142"/>
                <a:gd name="T38" fmla="*/ 1276 w 1282"/>
                <a:gd name="T39" fmla="*/ 1091 h 1142"/>
                <a:gd name="T40" fmla="*/ 1279 w 1282"/>
                <a:gd name="T41" fmla="*/ 1081 h 1142"/>
                <a:gd name="T42" fmla="*/ 1282 w 1282"/>
                <a:gd name="T43" fmla="*/ 1073 h 1142"/>
                <a:gd name="T44" fmla="*/ 1282 w 1282"/>
                <a:gd name="T45" fmla="*/ 1064 h 1142"/>
                <a:gd name="T46" fmla="*/ 1282 w 1282"/>
                <a:gd name="T47" fmla="*/ 1056 h 1142"/>
                <a:gd name="T48" fmla="*/ 1279 w 1282"/>
                <a:gd name="T49" fmla="*/ 1046 h 1142"/>
                <a:gd name="T50" fmla="*/ 1276 w 1282"/>
                <a:gd name="T51" fmla="*/ 1038 h 1142"/>
                <a:gd name="T52" fmla="*/ 1268 w 1282"/>
                <a:gd name="T53" fmla="*/ 1019 h 1142"/>
                <a:gd name="T54" fmla="*/ 1244 w 1282"/>
                <a:gd name="T55" fmla="*/ 979 h 1142"/>
                <a:gd name="T56" fmla="*/ 713 w 1282"/>
                <a:gd name="T57" fmla="*/ 40 h 1142"/>
                <a:gd name="T58" fmla="*/ 700 w 1282"/>
                <a:gd name="T59" fmla="*/ 24 h 1142"/>
                <a:gd name="T60" fmla="*/ 694 w 1282"/>
                <a:gd name="T61" fmla="*/ 19 h 1142"/>
                <a:gd name="T62" fmla="*/ 686 w 1282"/>
                <a:gd name="T63" fmla="*/ 13 h 1142"/>
                <a:gd name="T64" fmla="*/ 681 w 1282"/>
                <a:gd name="T65" fmla="*/ 8 h 1142"/>
                <a:gd name="T66" fmla="*/ 676 w 1282"/>
                <a:gd name="T67" fmla="*/ 5 h 1142"/>
                <a:gd name="T68" fmla="*/ 670 w 1282"/>
                <a:gd name="T69" fmla="*/ 5 h 1142"/>
                <a:gd name="T70" fmla="*/ 662 w 1282"/>
                <a:gd name="T71" fmla="*/ 3 h 1142"/>
                <a:gd name="T72" fmla="*/ 657 w 1282"/>
                <a:gd name="T73" fmla="*/ 0 h 1142"/>
                <a:gd name="T74" fmla="*/ 654 w 1282"/>
                <a:gd name="T75" fmla="*/ 0 h 1142"/>
                <a:gd name="T76" fmla="*/ 652 w 1282"/>
                <a:gd name="T77" fmla="*/ 0 h 1142"/>
                <a:gd name="T78" fmla="*/ 649 w 1282"/>
                <a:gd name="T79" fmla="*/ 3 h 1142"/>
                <a:gd name="T80" fmla="*/ 641 w 1282"/>
                <a:gd name="T81" fmla="*/ 3 h 1142"/>
                <a:gd name="T82" fmla="*/ 633 w 1282"/>
                <a:gd name="T83" fmla="*/ 8 h 1142"/>
                <a:gd name="T84" fmla="*/ 625 w 1282"/>
                <a:gd name="T85" fmla="*/ 11 h 1142"/>
                <a:gd name="T86" fmla="*/ 617 w 1282"/>
                <a:gd name="T87" fmla="*/ 16 h 1142"/>
                <a:gd name="T88" fmla="*/ 611 w 1282"/>
                <a:gd name="T89" fmla="*/ 21 h 1142"/>
                <a:gd name="T90" fmla="*/ 6 w 1282"/>
                <a:gd name="T91" fmla="*/ 1035 h 1142"/>
                <a:gd name="T92" fmla="*/ 0 w 1282"/>
                <a:gd name="T93" fmla="*/ 1064 h 1142"/>
                <a:gd name="T94" fmla="*/ 0 w 1282"/>
                <a:gd name="T95" fmla="*/ 1075 h 1142"/>
                <a:gd name="T96" fmla="*/ 3 w 1282"/>
                <a:gd name="T97" fmla="*/ 1086 h 1142"/>
                <a:gd name="T98" fmla="*/ 6 w 1282"/>
                <a:gd name="T99" fmla="*/ 1094 h 1142"/>
                <a:gd name="T100" fmla="*/ 8 w 1282"/>
                <a:gd name="T101" fmla="*/ 1099 h 1142"/>
                <a:gd name="T102" fmla="*/ 14 w 1282"/>
                <a:gd name="T103" fmla="*/ 1105 h 1142"/>
                <a:gd name="T104" fmla="*/ 16 w 1282"/>
                <a:gd name="T105" fmla="*/ 1110 h 1142"/>
                <a:gd name="T106" fmla="*/ 22 w 1282"/>
                <a:gd name="T107" fmla="*/ 1115 h 1142"/>
                <a:gd name="T108" fmla="*/ 24 w 1282"/>
                <a:gd name="T109" fmla="*/ 1118 h 1142"/>
                <a:gd name="T110" fmla="*/ 30 w 1282"/>
                <a:gd name="T111" fmla="*/ 1123 h 1142"/>
                <a:gd name="T112" fmla="*/ 38 w 1282"/>
                <a:gd name="T113" fmla="*/ 1129 h 1142"/>
                <a:gd name="T114" fmla="*/ 46 w 1282"/>
                <a:gd name="T115" fmla="*/ 1132 h 1142"/>
                <a:gd name="T116" fmla="*/ 56 w 1282"/>
                <a:gd name="T117" fmla="*/ 1137 h 1142"/>
                <a:gd name="T118" fmla="*/ 81 w 1282"/>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182" y="997"/>
                  </a:moveTo>
                  <a:lnTo>
                    <a:pt x="652" y="196"/>
                  </a:lnTo>
                  <a:lnTo>
                    <a:pt x="1115" y="997"/>
                  </a:lnTo>
                  <a:lnTo>
                    <a:pt x="182" y="997"/>
                  </a:lnTo>
                  <a:lnTo>
                    <a:pt x="182" y="997"/>
                  </a:lnTo>
                  <a:lnTo>
                    <a:pt x="182" y="997"/>
                  </a:lnTo>
                  <a:close/>
                  <a:moveTo>
                    <a:pt x="81" y="1142"/>
                  </a:moveTo>
                  <a:lnTo>
                    <a:pt x="1201" y="1142"/>
                  </a:lnTo>
                  <a:lnTo>
                    <a:pt x="1209" y="1142"/>
                  </a:lnTo>
                  <a:lnTo>
                    <a:pt x="1217" y="1142"/>
                  </a:lnTo>
                  <a:lnTo>
                    <a:pt x="1225" y="1140"/>
                  </a:lnTo>
                  <a:lnTo>
                    <a:pt x="1233" y="1137"/>
                  </a:lnTo>
                  <a:lnTo>
                    <a:pt x="1241" y="1134"/>
                  </a:lnTo>
                  <a:lnTo>
                    <a:pt x="1247" y="1129"/>
                  </a:lnTo>
                  <a:lnTo>
                    <a:pt x="1252" y="1126"/>
                  </a:lnTo>
                  <a:lnTo>
                    <a:pt x="1257" y="1123"/>
                  </a:lnTo>
                  <a:lnTo>
                    <a:pt x="1260" y="1118"/>
                  </a:lnTo>
                  <a:lnTo>
                    <a:pt x="1265" y="1113"/>
                  </a:lnTo>
                  <a:lnTo>
                    <a:pt x="1273" y="1097"/>
                  </a:lnTo>
                  <a:lnTo>
                    <a:pt x="1276" y="1091"/>
                  </a:lnTo>
                  <a:lnTo>
                    <a:pt x="1279" y="1081"/>
                  </a:lnTo>
                  <a:lnTo>
                    <a:pt x="1282" y="1073"/>
                  </a:lnTo>
                  <a:lnTo>
                    <a:pt x="1282" y="1064"/>
                  </a:lnTo>
                  <a:lnTo>
                    <a:pt x="1282" y="1056"/>
                  </a:lnTo>
                  <a:lnTo>
                    <a:pt x="1279" y="1046"/>
                  </a:lnTo>
                  <a:lnTo>
                    <a:pt x="1276" y="1038"/>
                  </a:lnTo>
                  <a:lnTo>
                    <a:pt x="1268" y="1019"/>
                  </a:lnTo>
                  <a:lnTo>
                    <a:pt x="1244" y="979"/>
                  </a:lnTo>
                  <a:lnTo>
                    <a:pt x="713" y="40"/>
                  </a:lnTo>
                  <a:lnTo>
                    <a:pt x="700" y="24"/>
                  </a:lnTo>
                  <a:lnTo>
                    <a:pt x="694" y="19"/>
                  </a:lnTo>
                  <a:lnTo>
                    <a:pt x="686" y="13"/>
                  </a:lnTo>
                  <a:lnTo>
                    <a:pt x="681" y="8"/>
                  </a:lnTo>
                  <a:lnTo>
                    <a:pt x="676" y="5"/>
                  </a:lnTo>
                  <a:lnTo>
                    <a:pt x="670" y="5"/>
                  </a:lnTo>
                  <a:lnTo>
                    <a:pt x="662" y="3"/>
                  </a:lnTo>
                  <a:lnTo>
                    <a:pt x="657" y="0"/>
                  </a:lnTo>
                  <a:lnTo>
                    <a:pt x="654" y="0"/>
                  </a:lnTo>
                  <a:lnTo>
                    <a:pt x="652" y="0"/>
                  </a:lnTo>
                  <a:lnTo>
                    <a:pt x="649" y="3"/>
                  </a:lnTo>
                  <a:lnTo>
                    <a:pt x="641" y="3"/>
                  </a:lnTo>
                  <a:lnTo>
                    <a:pt x="633" y="8"/>
                  </a:lnTo>
                  <a:lnTo>
                    <a:pt x="625" y="11"/>
                  </a:lnTo>
                  <a:lnTo>
                    <a:pt x="617" y="16"/>
                  </a:lnTo>
                  <a:lnTo>
                    <a:pt x="611" y="21"/>
                  </a:lnTo>
                  <a:lnTo>
                    <a:pt x="6" y="1035"/>
                  </a:lnTo>
                  <a:lnTo>
                    <a:pt x="0" y="1064"/>
                  </a:lnTo>
                  <a:lnTo>
                    <a:pt x="0" y="1075"/>
                  </a:lnTo>
                  <a:lnTo>
                    <a:pt x="3" y="1086"/>
                  </a:lnTo>
                  <a:lnTo>
                    <a:pt x="6" y="1094"/>
                  </a:lnTo>
                  <a:lnTo>
                    <a:pt x="8" y="1099"/>
                  </a:lnTo>
                  <a:lnTo>
                    <a:pt x="14" y="1105"/>
                  </a:lnTo>
                  <a:lnTo>
                    <a:pt x="16" y="1110"/>
                  </a:lnTo>
                  <a:lnTo>
                    <a:pt x="22" y="1115"/>
                  </a:lnTo>
                  <a:lnTo>
                    <a:pt x="24" y="1118"/>
                  </a:lnTo>
                  <a:lnTo>
                    <a:pt x="30" y="1123"/>
                  </a:lnTo>
                  <a:lnTo>
                    <a:pt x="38" y="1129"/>
                  </a:lnTo>
                  <a:lnTo>
                    <a:pt x="46" y="1132"/>
                  </a:lnTo>
                  <a:lnTo>
                    <a:pt x="56" y="1137"/>
                  </a:lnTo>
                  <a:lnTo>
                    <a:pt x="81"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51" name="Freeform 98"/>
            <p:cNvSpPr>
              <a:spLocks noEditPoints="1"/>
            </p:cNvSpPr>
            <p:nvPr/>
          </p:nvSpPr>
          <p:spPr bwMode="auto">
            <a:xfrm>
              <a:off x="5320" y="2866"/>
              <a:ext cx="587" cy="510"/>
            </a:xfrm>
            <a:custGeom>
              <a:avLst/>
              <a:gdLst>
                <a:gd name="T0" fmla="*/ 249 w 587"/>
                <a:gd name="T1" fmla="*/ 472 h 510"/>
                <a:gd name="T2" fmla="*/ 262 w 587"/>
                <a:gd name="T3" fmla="*/ 367 h 510"/>
                <a:gd name="T4" fmla="*/ 246 w 587"/>
                <a:gd name="T5" fmla="*/ 325 h 510"/>
                <a:gd name="T6" fmla="*/ 265 w 587"/>
                <a:gd name="T7" fmla="*/ 290 h 510"/>
                <a:gd name="T8" fmla="*/ 265 w 587"/>
                <a:gd name="T9" fmla="*/ 303 h 510"/>
                <a:gd name="T10" fmla="*/ 367 w 587"/>
                <a:gd name="T11" fmla="*/ 341 h 510"/>
                <a:gd name="T12" fmla="*/ 353 w 587"/>
                <a:gd name="T13" fmla="*/ 354 h 510"/>
                <a:gd name="T14" fmla="*/ 351 w 587"/>
                <a:gd name="T15" fmla="*/ 370 h 510"/>
                <a:gd name="T16" fmla="*/ 340 w 587"/>
                <a:gd name="T17" fmla="*/ 384 h 510"/>
                <a:gd name="T18" fmla="*/ 335 w 587"/>
                <a:gd name="T19" fmla="*/ 413 h 510"/>
                <a:gd name="T20" fmla="*/ 332 w 587"/>
                <a:gd name="T21" fmla="*/ 432 h 510"/>
                <a:gd name="T22" fmla="*/ 458 w 587"/>
                <a:gd name="T23" fmla="*/ 469 h 510"/>
                <a:gd name="T24" fmla="*/ 587 w 587"/>
                <a:gd name="T25" fmla="*/ 510 h 510"/>
                <a:gd name="T26" fmla="*/ 292 w 587"/>
                <a:gd name="T27" fmla="*/ 252 h 510"/>
                <a:gd name="T28" fmla="*/ 305 w 587"/>
                <a:gd name="T29" fmla="*/ 271 h 510"/>
                <a:gd name="T30" fmla="*/ 348 w 587"/>
                <a:gd name="T31" fmla="*/ 241 h 510"/>
                <a:gd name="T32" fmla="*/ 351 w 587"/>
                <a:gd name="T33" fmla="*/ 212 h 510"/>
                <a:gd name="T34" fmla="*/ 348 w 587"/>
                <a:gd name="T35" fmla="*/ 204 h 510"/>
                <a:gd name="T36" fmla="*/ 359 w 587"/>
                <a:gd name="T37" fmla="*/ 107 h 510"/>
                <a:gd name="T38" fmla="*/ 337 w 587"/>
                <a:gd name="T39" fmla="*/ 35 h 510"/>
                <a:gd name="T40" fmla="*/ 278 w 587"/>
                <a:gd name="T41" fmla="*/ 27 h 510"/>
                <a:gd name="T42" fmla="*/ 270 w 587"/>
                <a:gd name="T43" fmla="*/ 32 h 510"/>
                <a:gd name="T44" fmla="*/ 222 w 587"/>
                <a:gd name="T45" fmla="*/ 22 h 510"/>
                <a:gd name="T46" fmla="*/ 211 w 587"/>
                <a:gd name="T47" fmla="*/ 27 h 510"/>
                <a:gd name="T48" fmla="*/ 201 w 587"/>
                <a:gd name="T49" fmla="*/ 5 h 510"/>
                <a:gd name="T50" fmla="*/ 120 w 587"/>
                <a:gd name="T51" fmla="*/ 67 h 510"/>
                <a:gd name="T52" fmla="*/ 131 w 587"/>
                <a:gd name="T53" fmla="*/ 99 h 510"/>
                <a:gd name="T54" fmla="*/ 104 w 587"/>
                <a:gd name="T55" fmla="*/ 97 h 510"/>
                <a:gd name="T56" fmla="*/ 115 w 587"/>
                <a:gd name="T57" fmla="*/ 204 h 510"/>
                <a:gd name="T58" fmla="*/ 134 w 587"/>
                <a:gd name="T59" fmla="*/ 263 h 510"/>
                <a:gd name="T60" fmla="*/ 72 w 587"/>
                <a:gd name="T61" fmla="*/ 292 h 510"/>
                <a:gd name="T62" fmla="*/ 40 w 587"/>
                <a:gd name="T63" fmla="*/ 346 h 510"/>
                <a:gd name="T64" fmla="*/ 21 w 587"/>
                <a:gd name="T65" fmla="*/ 443 h 510"/>
                <a:gd name="T66" fmla="*/ 91 w 587"/>
                <a:gd name="T67" fmla="*/ 502 h 510"/>
                <a:gd name="T68" fmla="*/ 72 w 587"/>
                <a:gd name="T69" fmla="*/ 370 h 510"/>
                <a:gd name="T70" fmla="*/ 134 w 587"/>
                <a:gd name="T71" fmla="*/ 309 h 510"/>
                <a:gd name="T72" fmla="*/ 217 w 587"/>
                <a:gd name="T73" fmla="*/ 351 h 510"/>
                <a:gd name="T74" fmla="*/ 203 w 587"/>
                <a:gd name="T75" fmla="*/ 424 h 510"/>
                <a:gd name="T76" fmla="*/ 99 w 587"/>
                <a:gd name="T77" fmla="*/ 435 h 510"/>
                <a:gd name="T78" fmla="*/ 99 w 587"/>
                <a:gd name="T79" fmla="*/ 381 h 510"/>
                <a:gd name="T80" fmla="*/ 118 w 587"/>
                <a:gd name="T81" fmla="*/ 346 h 510"/>
                <a:gd name="T82" fmla="*/ 155 w 587"/>
                <a:gd name="T83" fmla="*/ 335 h 510"/>
                <a:gd name="T84" fmla="*/ 187 w 587"/>
                <a:gd name="T85" fmla="*/ 359 h 510"/>
                <a:gd name="T86" fmla="*/ 190 w 587"/>
                <a:gd name="T87" fmla="*/ 400 h 510"/>
                <a:gd name="T88" fmla="*/ 160 w 587"/>
                <a:gd name="T89" fmla="*/ 426 h 510"/>
                <a:gd name="T90" fmla="*/ 115 w 587"/>
                <a:gd name="T91" fmla="*/ 413 h 510"/>
                <a:gd name="T92" fmla="*/ 217 w 587"/>
                <a:gd name="T93" fmla="*/ 274 h 510"/>
                <a:gd name="T94" fmla="*/ 230 w 587"/>
                <a:gd name="T95" fmla="*/ 274 h 510"/>
                <a:gd name="T96" fmla="*/ 193 w 587"/>
                <a:gd name="T97" fmla="*/ 271 h 510"/>
                <a:gd name="T98" fmla="*/ 182 w 587"/>
                <a:gd name="T99" fmla="*/ 274 h 510"/>
                <a:gd name="T100" fmla="*/ 171 w 587"/>
                <a:gd name="T101" fmla="*/ 145 h 510"/>
                <a:gd name="T102" fmla="*/ 233 w 587"/>
                <a:gd name="T103" fmla="*/ 75 h 510"/>
                <a:gd name="T104" fmla="*/ 316 w 587"/>
                <a:gd name="T105" fmla="*/ 126 h 510"/>
                <a:gd name="T106" fmla="*/ 292 w 587"/>
                <a:gd name="T107" fmla="*/ 201 h 510"/>
                <a:gd name="T108" fmla="*/ 187 w 587"/>
                <a:gd name="T109" fmla="*/ 191 h 510"/>
                <a:gd name="T110" fmla="*/ 198 w 587"/>
                <a:gd name="T111" fmla="*/ 140 h 510"/>
                <a:gd name="T112" fmla="*/ 230 w 587"/>
                <a:gd name="T113" fmla="*/ 102 h 510"/>
                <a:gd name="T114" fmla="*/ 281 w 587"/>
                <a:gd name="T115" fmla="*/ 118 h 510"/>
                <a:gd name="T116" fmla="*/ 284 w 587"/>
                <a:gd name="T117" fmla="*/ 169 h 510"/>
                <a:gd name="T118" fmla="*/ 238 w 587"/>
                <a:gd name="T119" fmla="*/ 191 h 510"/>
                <a:gd name="T120" fmla="*/ 198 w 587"/>
                <a:gd name="T121" fmla="*/ 158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7" h="510">
                  <a:moveTo>
                    <a:pt x="147" y="510"/>
                  </a:moveTo>
                  <a:lnTo>
                    <a:pt x="147" y="485"/>
                  </a:lnTo>
                  <a:lnTo>
                    <a:pt x="168" y="483"/>
                  </a:lnTo>
                  <a:lnTo>
                    <a:pt x="174" y="502"/>
                  </a:lnTo>
                  <a:lnTo>
                    <a:pt x="201" y="499"/>
                  </a:lnTo>
                  <a:lnTo>
                    <a:pt x="193" y="475"/>
                  </a:lnTo>
                  <a:lnTo>
                    <a:pt x="214" y="467"/>
                  </a:lnTo>
                  <a:lnTo>
                    <a:pt x="222" y="485"/>
                  </a:lnTo>
                  <a:lnTo>
                    <a:pt x="249" y="472"/>
                  </a:lnTo>
                  <a:lnTo>
                    <a:pt x="233" y="453"/>
                  </a:lnTo>
                  <a:lnTo>
                    <a:pt x="246" y="437"/>
                  </a:lnTo>
                  <a:lnTo>
                    <a:pt x="270" y="453"/>
                  </a:lnTo>
                  <a:lnTo>
                    <a:pt x="284" y="421"/>
                  </a:lnTo>
                  <a:lnTo>
                    <a:pt x="252" y="413"/>
                  </a:lnTo>
                  <a:lnTo>
                    <a:pt x="262" y="394"/>
                  </a:lnTo>
                  <a:lnTo>
                    <a:pt x="289" y="394"/>
                  </a:lnTo>
                  <a:lnTo>
                    <a:pt x="281" y="359"/>
                  </a:lnTo>
                  <a:lnTo>
                    <a:pt x="262" y="367"/>
                  </a:lnTo>
                  <a:lnTo>
                    <a:pt x="252" y="349"/>
                  </a:lnTo>
                  <a:lnTo>
                    <a:pt x="276" y="338"/>
                  </a:lnTo>
                  <a:lnTo>
                    <a:pt x="276" y="333"/>
                  </a:lnTo>
                  <a:lnTo>
                    <a:pt x="268" y="317"/>
                  </a:lnTo>
                  <a:lnTo>
                    <a:pt x="265" y="314"/>
                  </a:lnTo>
                  <a:lnTo>
                    <a:pt x="265" y="311"/>
                  </a:lnTo>
                  <a:lnTo>
                    <a:pt x="265" y="311"/>
                  </a:lnTo>
                  <a:lnTo>
                    <a:pt x="265" y="309"/>
                  </a:lnTo>
                  <a:lnTo>
                    <a:pt x="246" y="325"/>
                  </a:lnTo>
                  <a:lnTo>
                    <a:pt x="233" y="300"/>
                  </a:lnTo>
                  <a:lnTo>
                    <a:pt x="241" y="298"/>
                  </a:lnTo>
                  <a:lnTo>
                    <a:pt x="249" y="292"/>
                  </a:lnTo>
                  <a:lnTo>
                    <a:pt x="252" y="290"/>
                  </a:lnTo>
                  <a:lnTo>
                    <a:pt x="254" y="287"/>
                  </a:lnTo>
                  <a:lnTo>
                    <a:pt x="260" y="287"/>
                  </a:lnTo>
                  <a:lnTo>
                    <a:pt x="262" y="287"/>
                  </a:lnTo>
                  <a:lnTo>
                    <a:pt x="270" y="284"/>
                  </a:lnTo>
                  <a:lnTo>
                    <a:pt x="265" y="290"/>
                  </a:lnTo>
                  <a:lnTo>
                    <a:pt x="265" y="292"/>
                  </a:lnTo>
                  <a:lnTo>
                    <a:pt x="265" y="292"/>
                  </a:lnTo>
                  <a:lnTo>
                    <a:pt x="265" y="295"/>
                  </a:lnTo>
                  <a:lnTo>
                    <a:pt x="265" y="295"/>
                  </a:lnTo>
                  <a:lnTo>
                    <a:pt x="265" y="298"/>
                  </a:lnTo>
                  <a:lnTo>
                    <a:pt x="265" y="298"/>
                  </a:lnTo>
                  <a:lnTo>
                    <a:pt x="265" y="300"/>
                  </a:lnTo>
                  <a:lnTo>
                    <a:pt x="265" y="300"/>
                  </a:lnTo>
                  <a:lnTo>
                    <a:pt x="265" y="303"/>
                  </a:lnTo>
                  <a:lnTo>
                    <a:pt x="268" y="306"/>
                  </a:lnTo>
                  <a:lnTo>
                    <a:pt x="268" y="306"/>
                  </a:lnTo>
                  <a:lnTo>
                    <a:pt x="268" y="306"/>
                  </a:lnTo>
                  <a:lnTo>
                    <a:pt x="268" y="306"/>
                  </a:lnTo>
                  <a:lnTo>
                    <a:pt x="268" y="306"/>
                  </a:lnTo>
                  <a:lnTo>
                    <a:pt x="270" y="309"/>
                  </a:lnTo>
                  <a:lnTo>
                    <a:pt x="292" y="317"/>
                  </a:lnTo>
                  <a:lnTo>
                    <a:pt x="353" y="335"/>
                  </a:lnTo>
                  <a:lnTo>
                    <a:pt x="367" y="341"/>
                  </a:lnTo>
                  <a:lnTo>
                    <a:pt x="370" y="341"/>
                  </a:lnTo>
                  <a:lnTo>
                    <a:pt x="370" y="341"/>
                  </a:lnTo>
                  <a:lnTo>
                    <a:pt x="361" y="346"/>
                  </a:lnTo>
                  <a:lnTo>
                    <a:pt x="359" y="346"/>
                  </a:lnTo>
                  <a:lnTo>
                    <a:pt x="356" y="349"/>
                  </a:lnTo>
                  <a:lnTo>
                    <a:pt x="356" y="349"/>
                  </a:lnTo>
                  <a:lnTo>
                    <a:pt x="356" y="351"/>
                  </a:lnTo>
                  <a:lnTo>
                    <a:pt x="353" y="351"/>
                  </a:lnTo>
                  <a:lnTo>
                    <a:pt x="353" y="354"/>
                  </a:lnTo>
                  <a:lnTo>
                    <a:pt x="353" y="354"/>
                  </a:lnTo>
                  <a:lnTo>
                    <a:pt x="353" y="357"/>
                  </a:lnTo>
                  <a:lnTo>
                    <a:pt x="353" y="357"/>
                  </a:lnTo>
                  <a:lnTo>
                    <a:pt x="353" y="357"/>
                  </a:lnTo>
                  <a:lnTo>
                    <a:pt x="353" y="359"/>
                  </a:lnTo>
                  <a:lnTo>
                    <a:pt x="353" y="362"/>
                  </a:lnTo>
                  <a:lnTo>
                    <a:pt x="356" y="365"/>
                  </a:lnTo>
                  <a:lnTo>
                    <a:pt x="356" y="367"/>
                  </a:lnTo>
                  <a:lnTo>
                    <a:pt x="351" y="370"/>
                  </a:lnTo>
                  <a:lnTo>
                    <a:pt x="348" y="373"/>
                  </a:lnTo>
                  <a:lnTo>
                    <a:pt x="345" y="376"/>
                  </a:lnTo>
                  <a:lnTo>
                    <a:pt x="343" y="376"/>
                  </a:lnTo>
                  <a:lnTo>
                    <a:pt x="343" y="378"/>
                  </a:lnTo>
                  <a:lnTo>
                    <a:pt x="340" y="378"/>
                  </a:lnTo>
                  <a:lnTo>
                    <a:pt x="340" y="381"/>
                  </a:lnTo>
                  <a:lnTo>
                    <a:pt x="340" y="384"/>
                  </a:lnTo>
                  <a:lnTo>
                    <a:pt x="340" y="384"/>
                  </a:lnTo>
                  <a:lnTo>
                    <a:pt x="340" y="384"/>
                  </a:lnTo>
                  <a:lnTo>
                    <a:pt x="340" y="386"/>
                  </a:lnTo>
                  <a:lnTo>
                    <a:pt x="340" y="389"/>
                  </a:lnTo>
                  <a:lnTo>
                    <a:pt x="340" y="389"/>
                  </a:lnTo>
                  <a:lnTo>
                    <a:pt x="348" y="405"/>
                  </a:lnTo>
                  <a:lnTo>
                    <a:pt x="345" y="405"/>
                  </a:lnTo>
                  <a:lnTo>
                    <a:pt x="343" y="408"/>
                  </a:lnTo>
                  <a:lnTo>
                    <a:pt x="340" y="410"/>
                  </a:lnTo>
                  <a:lnTo>
                    <a:pt x="337" y="410"/>
                  </a:lnTo>
                  <a:lnTo>
                    <a:pt x="335" y="413"/>
                  </a:lnTo>
                  <a:lnTo>
                    <a:pt x="332" y="416"/>
                  </a:lnTo>
                  <a:lnTo>
                    <a:pt x="332" y="418"/>
                  </a:lnTo>
                  <a:lnTo>
                    <a:pt x="329" y="421"/>
                  </a:lnTo>
                  <a:lnTo>
                    <a:pt x="329" y="421"/>
                  </a:lnTo>
                  <a:lnTo>
                    <a:pt x="329" y="424"/>
                  </a:lnTo>
                  <a:lnTo>
                    <a:pt x="329" y="424"/>
                  </a:lnTo>
                  <a:lnTo>
                    <a:pt x="329" y="426"/>
                  </a:lnTo>
                  <a:lnTo>
                    <a:pt x="329" y="429"/>
                  </a:lnTo>
                  <a:lnTo>
                    <a:pt x="332" y="432"/>
                  </a:lnTo>
                  <a:lnTo>
                    <a:pt x="332" y="432"/>
                  </a:lnTo>
                  <a:lnTo>
                    <a:pt x="332" y="435"/>
                  </a:lnTo>
                  <a:lnTo>
                    <a:pt x="335" y="437"/>
                  </a:lnTo>
                  <a:lnTo>
                    <a:pt x="337" y="437"/>
                  </a:lnTo>
                  <a:lnTo>
                    <a:pt x="337" y="440"/>
                  </a:lnTo>
                  <a:lnTo>
                    <a:pt x="337" y="440"/>
                  </a:lnTo>
                  <a:lnTo>
                    <a:pt x="343" y="443"/>
                  </a:lnTo>
                  <a:lnTo>
                    <a:pt x="375" y="451"/>
                  </a:lnTo>
                  <a:lnTo>
                    <a:pt x="458" y="469"/>
                  </a:lnTo>
                  <a:lnTo>
                    <a:pt x="477" y="472"/>
                  </a:lnTo>
                  <a:lnTo>
                    <a:pt x="479" y="472"/>
                  </a:lnTo>
                  <a:lnTo>
                    <a:pt x="479" y="472"/>
                  </a:lnTo>
                  <a:lnTo>
                    <a:pt x="498" y="472"/>
                  </a:lnTo>
                  <a:lnTo>
                    <a:pt x="504" y="475"/>
                  </a:lnTo>
                  <a:lnTo>
                    <a:pt x="517" y="480"/>
                  </a:lnTo>
                  <a:lnTo>
                    <a:pt x="557" y="499"/>
                  </a:lnTo>
                  <a:lnTo>
                    <a:pt x="576" y="507"/>
                  </a:lnTo>
                  <a:lnTo>
                    <a:pt x="587" y="510"/>
                  </a:lnTo>
                  <a:lnTo>
                    <a:pt x="587" y="397"/>
                  </a:lnTo>
                  <a:lnTo>
                    <a:pt x="455" y="330"/>
                  </a:lnTo>
                  <a:lnTo>
                    <a:pt x="321" y="295"/>
                  </a:lnTo>
                  <a:lnTo>
                    <a:pt x="281" y="287"/>
                  </a:lnTo>
                  <a:lnTo>
                    <a:pt x="273" y="284"/>
                  </a:lnTo>
                  <a:lnTo>
                    <a:pt x="273" y="284"/>
                  </a:lnTo>
                  <a:lnTo>
                    <a:pt x="281" y="284"/>
                  </a:lnTo>
                  <a:lnTo>
                    <a:pt x="273" y="260"/>
                  </a:lnTo>
                  <a:lnTo>
                    <a:pt x="292" y="252"/>
                  </a:lnTo>
                  <a:lnTo>
                    <a:pt x="294" y="260"/>
                  </a:lnTo>
                  <a:lnTo>
                    <a:pt x="297" y="263"/>
                  </a:lnTo>
                  <a:lnTo>
                    <a:pt x="297" y="266"/>
                  </a:lnTo>
                  <a:lnTo>
                    <a:pt x="300" y="268"/>
                  </a:lnTo>
                  <a:lnTo>
                    <a:pt x="300" y="268"/>
                  </a:lnTo>
                  <a:lnTo>
                    <a:pt x="303" y="271"/>
                  </a:lnTo>
                  <a:lnTo>
                    <a:pt x="303" y="271"/>
                  </a:lnTo>
                  <a:lnTo>
                    <a:pt x="303" y="271"/>
                  </a:lnTo>
                  <a:lnTo>
                    <a:pt x="305" y="271"/>
                  </a:lnTo>
                  <a:lnTo>
                    <a:pt x="305" y="271"/>
                  </a:lnTo>
                  <a:lnTo>
                    <a:pt x="305" y="271"/>
                  </a:lnTo>
                  <a:lnTo>
                    <a:pt x="305" y="271"/>
                  </a:lnTo>
                  <a:lnTo>
                    <a:pt x="308" y="271"/>
                  </a:lnTo>
                  <a:lnTo>
                    <a:pt x="316" y="266"/>
                  </a:lnTo>
                  <a:lnTo>
                    <a:pt x="332" y="258"/>
                  </a:lnTo>
                  <a:lnTo>
                    <a:pt x="316" y="241"/>
                  </a:lnTo>
                  <a:lnTo>
                    <a:pt x="329" y="225"/>
                  </a:lnTo>
                  <a:lnTo>
                    <a:pt x="348" y="241"/>
                  </a:lnTo>
                  <a:lnTo>
                    <a:pt x="351" y="239"/>
                  </a:lnTo>
                  <a:lnTo>
                    <a:pt x="353" y="236"/>
                  </a:lnTo>
                  <a:lnTo>
                    <a:pt x="356" y="236"/>
                  </a:lnTo>
                  <a:lnTo>
                    <a:pt x="367" y="220"/>
                  </a:lnTo>
                  <a:lnTo>
                    <a:pt x="364" y="220"/>
                  </a:lnTo>
                  <a:lnTo>
                    <a:pt x="364" y="220"/>
                  </a:lnTo>
                  <a:lnTo>
                    <a:pt x="359" y="217"/>
                  </a:lnTo>
                  <a:lnTo>
                    <a:pt x="351" y="212"/>
                  </a:lnTo>
                  <a:lnTo>
                    <a:pt x="351" y="212"/>
                  </a:lnTo>
                  <a:lnTo>
                    <a:pt x="348" y="209"/>
                  </a:lnTo>
                  <a:lnTo>
                    <a:pt x="348" y="209"/>
                  </a:lnTo>
                  <a:lnTo>
                    <a:pt x="348" y="209"/>
                  </a:lnTo>
                  <a:lnTo>
                    <a:pt x="348" y="207"/>
                  </a:lnTo>
                  <a:lnTo>
                    <a:pt x="348" y="207"/>
                  </a:lnTo>
                  <a:lnTo>
                    <a:pt x="348" y="207"/>
                  </a:lnTo>
                  <a:lnTo>
                    <a:pt x="348" y="207"/>
                  </a:lnTo>
                  <a:lnTo>
                    <a:pt x="348" y="204"/>
                  </a:lnTo>
                  <a:lnTo>
                    <a:pt x="348" y="204"/>
                  </a:lnTo>
                  <a:lnTo>
                    <a:pt x="353" y="191"/>
                  </a:lnTo>
                  <a:lnTo>
                    <a:pt x="380" y="201"/>
                  </a:lnTo>
                  <a:lnTo>
                    <a:pt x="386" y="172"/>
                  </a:lnTo>
                  <a:lnTo>
                    <a:pt x="361" y="169"/>
                  </a:lnTo>
                  <a:lnTo>
                    <a:pt x="367" y="153"/>
                  </a:lnTo>
                  <a:lnTo>
                    <a:pt x="388" y="150"/>
                  </a:lnTo>
                  <a:lnTo>
                    <a:pt x="388" y="126"/>
                  </a:lnTo>
                  <a:lnTo>
                    <a:pt x="364" y="129"/>
                  </a:lnTo>
                  <a:lnTo>
                    <a:pt x="359" y="107"/>
                  </a:lnTo>
                  <a:lnTo>
                    <a:pt x="388" y="105"/>
                  </a:lnTo>
                  <a:lnTo>
                    <a:pt x="380" y="75"/>
                  </a:lnTo>
                  <a:lnTo>
                    <a:pt x="353" y="86"/>
                  </a:lnTo>
                  <a:lnTo>
                    <a:pt x="343" y="75"/>
                  </a:lnTo>
                  <a:lnTo>
                    <a:pt x="361" y="54"/>
                  </a:lnTo>
                  <a:lnTo>
                    <a:pt x="359" y="51"/>
                  </a:lnTo>
                  <a:lnTo>
                    <a:pt x="353" y="46"/>
                  </a:lnTo>
                  <a:lnTo>
                    <a:pt x="340" y="32"/>
                  </a:lnTo>
                  <a:lnTo>
                    <a:pt x="337" y="35"/>
                  </a:lnTo>
                  <a:lnTo>
                    <a:pt x="332" y="38"/>
                  </a:lnTo>
                  <a:lnTo>
                    <a:pt x="329" y="43"/>
                  </a:lnTo>
                  <a:lnTo>
                    <a:pt x="327" y="56"/>
                  </a:lnTo>
                  <a:lnTo>
                    <a:pt x="305" y="43"/>
                  </a:lnTo>
                  <a:lnTo>
                    <a:pt x="316" y="22"/>
                  </a:lnTo>
                  <a:lnTo>
                    <a:pt x="281" y="14"/>
                  </a:lnTo>
                  <a:lnTo>
                    <a:pt x="281" y="22"/>
                  </a:lnTo>
                  <a:lnTo>
                    <a:pt x="278" y="24"/>
                  </a:lnTo>
                  <a:lnTo>
                    <a:pt x="278" y="27"/>
                  </a:lnTo>
                  <a:lnTo>
                    <a:pt x="278" y="27"/>
                  </a:lnTo>
                  <a:lnTo>
                    <a:pt x="276" y="27"/>
                  </a:lnTo>
                  <a:lnTo>
                    <a:pt x="276" y="30"/>
                  </a:lnTo>
                  <a:lnTo>
                    <a:pt x="276" y="30"/>
                  </a:lnTo>
                  <a:lnTo>
                    <a:pt x="276" y="30"/>
                  </a:lnTo>
                  <a:lnTo>
                    <a:pt x="273" y="30"/>
                  </a:lnTo>
                  <a:lnTo>
                    <a:pt x="273" y="32"/>
                  </a:lnTo>
                  <a:lnTo>
                    <a:pt x="273" y="32"/>
                  </a:lnTo>
                  <a:lnTo>
                    <a:pt x="270" y="32"/>
                  </a:lnTo>
                  <a:lnTo>
                    <a:pt x="270" y="32"/>
                  </a:lnTo>
                  <a:lnTo>
                    <a:pt x="268" y="32"/>
                  </a:lnTo>
                  <a:lnTo>
                    <a:pt x="252" y="30"/>
                  </a:lnTo>
                  <a:lnTo>
                    <a:pt x="257" y="0"/>
                  </a:lnTo>
                  <a:lnTo>
                    <a:pt x="222" y="0"/>
                  </a:lnTo>
                  <a:lnTo>
                    <a:pt x="222" y="22"/>
                  </a:lnTo>
                  <a:lnTo>
                    <a:pt x="222" y="22"/>
                  </a:lnTo>
                  <a:lnTo>
                    <a:pt x="222" y="22"/>
                  </a:lnTo>
                  <a:lnTo>
                    <a:pt x="222" y="22"/>
                  </a:lnTo>
                  <a:lnTo>
                    <a:pt x="222" y="24"/>
                  </a:lnTo>
                  <a:lnTo>
                    <a:pt x="219" y="24"/>
                  </a:lnTo>
                  <a:lnTo>
                    <a:pt x="219" y="24"/>
                  </a:lnTo>
                  <a:lnTo>
                    <a:pt x="219" y="24"/>
                  </a:lnTo>
                  <a:lnTo>
                    <a:pt x="217" y="27"/>
                  </a:lnTo>
                  <a:lnTo>
                    <a:pt x="217" y="27"/>
                  </a:lnTo>
                  <a:lnTo>
                    <a:pt x="214" y="27"/>
                  </a:lnTo>
                  <a:lnTo>
                    <a:pt x="214" y="27"/>
                  </a:lnTo>
                  <a:lnTo>
                    <a:pt x="211" y="27"/>
                  </a:lnTo>
                  <a:lnTo>
                    <a:pt x="211" y="27"/>
                  </a:lnTo>
                  <a:lnTo>
                    <a:pt x="209" y="27"/>
                  </a:lnTo>
                  <a:lnTo>
                    <a:pt x="209" y="27"/>
                  </a:lnTo>
                  <a:lnTo>
                    <a:pt x="209" y="27"/>
                  </a:lnTo>
                  <a:lnTo>
                    <a:pt x="206" y="27"/>
                  </a:lnTo>
                  <a:lnTo>
                    <a:pt x="206" y="24"/>
                  </a:lnTo>
                  <a:lnTo>
                    <a:pt x="206" y="24"/>
                  </a:lnTo>
                  <a:lnTo>
                    <a:pt x="206" y="24"/>
                  </a:lnTo>
                  <a:lnTo>
                    <a:pt x="201" y="5"/>
                  </a:lnTo>
                  <a:lnTo>
                    <a:pt x="168" y="16"/>
                  </a:lnTo>
                  <a:lnTo>
                    <a:pt x="182" y="38"/>
                  </a:lnTo>
                  <a:lnTo>
                    <a:pt x="163" y="56"/>
                  </a:lnTo>
                  <a:lnTo>
                    <a:pt x="144" y="35"/>
                  </a:lnTo>
                  <a:lnTo>
                    <a:pt x="142" y="38"/>
                  </a:lnTo>
                  <a:lnTo>
                    <a:pt x="139" y="40"/>
                  </a:lnTo>
                  <a:lnTo>
                    <a:pt x="136" y="43"/>
                  </a:lnTo>
                  <a:lnTo>
                    <a:pt x="118" y="64"/>
                  </a:lnTo>
                  <a:lnTo>
                    <a:pt x="120" y="67"/>
                  </a:lnTo>
                  <a:lnTo>
                    <a:pt x="126" y="70"/>
                  </a:lnTo>
                  <a:lnTo>
                    <a:pt x="142" y="75"/>
                  </a:lnTo>
                  <a:lnTo>
                    <a:pt x="134" y="94"/>
                  </a:lnTo>
                  <a:lnTo>
                    <a:pt x="134" y="94"/>
                  </a:lnTo>
                  <a:lnTo>
                    <a:pt x="134" y="97"/>
                  </a:lnTo>
                  <a:lnTo>
                    <a:pt x="134" y="97"/>
                  </a:lnTo>
                  <a:lnTo>
                    <a:pt x="131" y="97"/>
                  </a:lnTo>
                  <a:lnTo>
                    <a:pt x="131" y="97"/>
                  </a:lnTo>
                  <a:lnTo>
                    <a:pt x="131" y="99"/>
                  </a:lnTo>
                  <a:lnTo>
                    <a:pt x="131" y="99"/>
                  </a:lnTo>
                  <a:lnTo>
                    <a:pt x="128" y="99"/>
                  </a:lnTo>
                  <a:lnTo>
                    <a:pt x="128" y="99"/>
                  </a:lnTo>
                  <a:lnTo>
                    <a:pt x="126" y="99"/>
                  </a:lnTo>
                  <a:lnTo>
                    <a:pt x="123" y="99"/>
                  </a:lnTo>
                  <a:lnTo>
                    <a:pt x="123" y="99"/>
                  </a:lnTo>
                  <a:lnTo>
                    <a:pt x="118" y="99"/>
                  </a:lnTo>
                  <a:lnTo>
                    <a:pt x="107" y="97"/>
                  </a:lnTo>
                  <a:lnTo>
                    <a:pt x="104" y="97"/>
                  </a:lnTo>
                  <a:lnTo>
                    <a:pt x="104" y="97"/>
                  </a:lnTo>
                  <a:lnTo>
                    <a:pt x="99" y="132"/>
                  </a:lnTo>
                  <a:lnTo>
                    <a:pt x="128" y="126"/>
                  </a:lnTo>
                  <a:lnTo>
                    <a:pt x="123" y="153"/>
                  </a:lnTo>
                  <a:lnTo>
                    <a:pt x="99" y="153"/>
                  </a:lnTo>
                  <a:lnTo>
                    <a:pt x="104" y="188"/>
                  </a:lnTo>
                  <a:lnTo>
                    <a:pt x="123" y="177"/>
                  </a:lnTo>
                  <a:lnTo>
                    <a:pt x="139" y="193"/>
                  </a:lnTo>
                  <a:lnTo>
                    <a:pt x="115" y="204"/>
                  </a:lnTo>
                  <a:lnTo>
                    <a:pt x="131" y="225"/>
                  </a:lnTo>
                  <a:lnTo>
                    <a:pt x="139" y="220"/>
                  </a:lnTo>
                  <a:lnTo>
                    <a:pt x="144" y="217"/>
                  </a:lnTo>
                  <a:lnTo>
                    <a:pt x="147" y="215"/>
                  </a:lnTo>
                  <a:lnTo>
                    <a:pt x="150" y="212"/>
                  </a:lnTo>
                  <a:lnTo>
                    <a:pt x="168" y="228"/>
                  </a:lnTo>
                  <a:lnTo>
                    <a:pt x="152" y="244"/>
                  </a:lnTo>
                  <a:lnTo>
                    <a:pt x="134" y="244"/>
                  </a:lnTo>
                  <a:lnTo>
                    <a:pt x="134" y="263"/>
                  </a:lnTo>
                  <a:lnTo>
                    <a:pt x="110" y="268"/>
                  </a:lnTo>
                  <a:lnTo>
                    <a:pt x="101" y="247"/>
                  </a:lnTo>
                  <a:lnTo>
                    <a:pt x="99" y="247"/>
                  </a:lnTo>
                  <a:lnTo>
                    <a:pt x="96" y="250"/>
                  </a:lnTo>
                  <a:lnTo>
                    <a:pt x="77" y="258"/>
                  </a:lnTo>
                  <a:lnTo>
                    <a:pt x="69" y="263"/>
                  </a:lnTo>
                  <a:lnTo>
                    <a:pt x="67" y="263"/>
                  </a:lnTo>
                  <a:lnTo>
                    <a:pt x="85" y="282"/>
                  </a:lnTo>
                  <a:lnTo>
                    <a:pt x="72" y="292"/>
                  </a:lnTo>
                  <a:lnTo>
                    <a:pt x="67" y="298"/>
                  </a:lnTo>
                  <a:lnTo>
                    <a:pt x="64" y="300"/>
                  </a:lnTo>
                  <a:lnTo>
                    <a:pt x="45" y="282"/>
                  </a:lnTo>
                  <a:lnTo>
                    <a:pt x="40" y="284"/>
                  </a:lnTo>
                  <a:lnTo>
                    <a:pt x="40" y="284"/>
                  </a:lnTo>
                  <a:lnTo>
                    <a:pt x="34" y="287"/>
                  </a:lnTo>
                  <a:lnTo>
                    <a:pt x="21" y="309"/>
                  </a:lnTo>
                  <a:lnTo>
                    <a:pt x="51" y="319"/>
                  </a:lnTo>
                  <a:lnTo>
                    <a:pt x="40" y="346"/>
                  </a:lnTo>
                  <a:lnTo>
                    <a:pt x="5" y="335"/>
                  </a:lnTo>
                  <a:lnTo>
                    <a:pt x="0" y="367"/>
                  </a:lnTo>
                  <a:lnTo>
                    <a:pt x="32" y="367"/>
                  </a:lnTo>
                  <a:lnTo>
                    <a:pt x="32" y="384"/>
                  </a:lnTo>
                  <a:lnTo>
                    <a:pt x="5" y="389"/>
                  </a:lnTo>
                  <a:lnTo>
                    <a:pt x="10" y="416"/>
                  </a:lnTo>
                  <a:lnTo>
                    <a:pt x="34" y="416"/>
                  </a:lnTo>
                  <a:lnTo>
                    <a:pt x="48" y="437"/>
                  </a:lnTo>
                  <a:lnTo>
                    <a:pt x="21" y="443"/>
                  </a:lnTo>
                  <a:lnTo>
                    <a:pt x="37" y="472"/>
                  </a:lnTo>
                  <a:lnTo>
                    <a:pt x="42" y="469"/>
                  </a:lnTo>
                  <a:lnTo>
                    <a:pt x="51" y="461"/>
                  </a:lnTo>
                  <a:lnTo>
                    <a:pt x="59" y="456"/>
                  </a:lnTo>
                  <a:lnTo>
                    <a:pt x="61" y="453"/>
                  </a:lnTo>
                  <a:lnTo>
                    <a:pt x="75" y="464"/>
                  </a:lnTo>
                  <a:lnTo>
                    <a:pt x="61" y="491"/>
                  </a:lnTo>
                  <a:lnTo>
                    <a:pt x="83" y="499"/>
                  </a:lnTo>
                  <a:lnTo>
                    <a:pt x="91" y="502"/>
                  </a:lnTo>
                  <a:lnTo>
                    <a:pt x="93" y="502"/>
                  </a:lnTo>
                  <a:lnTo>
                    <a:pt x="101" y="477"/>
                  </a:lnTo>
                  <a:lnTo>
                    <a:pt x="123" y="480"/>
                  </a:lnTo>
                  <a:lnTo>
                    <a:pt x="115" y="507"/>
                  </a:lnTo>
                  <a:lnTo>
                    <a:pt x="147" y="510"/>
                  </a:lnTo>
                  <a:lnTo>
                    <a:pt x="147" y="510"/>
                  </a:lnTo>
                  <a:lnTo>
                    <a:pt x="147" y="510"/>
                  </a:lnTo>
                  <a:close/>
                  <a:moveTo>
                    <a:pt x="72" y="378"/>
                  </a:moveTo>
                  <a:lnTo>
                    <a:pt x="72" y="370"/>
                  </a:lnTo>
                  <a:lnTo>
                    <a:pt x="75" y="359"/>
                  </a:lnTo>
                  <a:lnTo>
                    <a:pt x="77" y="351"/>
                  </a:lnTo>
                  <a:lnTo>
                    <a:pt x="83" y="343"/>
                  </a:lnTo>
                  <a:lnTo>
                    <a:pt x="85" y="338"/>
                  </a:lnTo>
                  <a:lnTo>
                    <a:pt x="91" y="333"/>
                  </a:lnTo>
                  <a:lnTo>
                    <a:pt x="99" y="325"/>
                  </a:lnTo>
                  <a:lnTo>
                    <a:pt x="110" y="317"/>
                  </a:lnTo>
                  <a:lnTo>
                    <a:pt x="120" y="311"/>
                  </a:lnTo>
                  <a:lnTo>
                    <a:pt x="134" y="309"/>
                  </a:lnTo>
                  <a:lnTo>
                    <a:pt x="147" y="309"/>
                  </a:lnTo>
                  <a:lnTo>
                    <a:pt x="160" y="309"/>
                  </a:lnTo>
                  <a:lnTo>
                    <a:pt x="174" y="311"/>
                  </a:lnTo>
                  <a:lnTo>
                    <a:pt x="185" y="317"/>
                  </a:lnTo>
                  <a:lnTo>
                    <a:pt x="195" y="325"/>
                  </a:lnTo>
                  <a:lnTo>
                    <a:pt x="203" y="333"/>
                  </a:lnTo>
                  <a:lnTo>
                    <a:pt x="209" y="338"/>
                  </a:lnTo>
                  <a:lnTo>
                    <a:pt x="211" y="343"/>
                  </a:lnTo>
                  <a:lnTo>
                    <a:pt x="217" y="351"/>
                  </a:lnTo>
                  <a:lnTo>
                    <a:pt x="219" y="359"/>
                  </a:lnTo>
                  <a:lnTo>
                    <a:pt x="222" y="370"/>
                  </a:lnTo>
                  <a:lnTo>
                    <a:pt x="222" y="378"/>
                  </a:lnTo>
                  <a:lnTo>
                    <a:pt x="222" y="389"/>
                  </a:lnTo>
                  <a:lnTo>
                    <a:pt x="219" y="397"/>
                  </a:lnTo>
                  <a:lnTo>
                    <a:pt x="217" y="408"/>
                  </a:lnTo>
                  <a:lnTo>
                    <a:pt x="211" y="413"/>
                  </a:lnTo>
                  <a:lnTo>
                    <a:pt x="209" y="421"/>
                  </a:lnTo>
                  <a:lnTo>
                    <a:pt x="203" y="424"/>
                  </a:lnTo>
                  <a:lnTo>
                    <a:pt x="195" y="435"/>
                  </a:lnTo>
                  <a:lnTo>
                    <a:pt x="185" y="440"/>
                  </a:lnTo>
                  <a:lnTo>
                    <a:pt x="174" y="445"/>
                  </a:lnTo>
                  <a:lnTo>
                    <a:pt x="160" y="451"/>
                  </a:lnTo>
                  <a:lnTo>
                    <a:pt x="147" y="451"/>
                  </a:lnTo>
                  <a:lnTo>
                    <a:pt x="134" y="451"/>
                  </a:lnTo>
                  <a:lnTo>
                    <a:pt x="120" y="445"/>
                  </a:lnTo>
                  <a:lnTo>
                    <a:pt x="110" y="440"/>
                  </a:lnTo>
                  <a:lnTo>
                    <a:pt x="99" y="435"/>
                  </a:lnTo>
                  <a:lnTo>
                    <a:pt x="91" y="424"/>
                  </a:lnTo>
                  <a:lnTo>
                    <a:pt x="85" y="421"/>
                  </a:lnTo>
                  <a:lnTo>
                    <a:pt x="83" y="413"/>
                  </a:lnTo>
                  <a:lnTo>
                    <a:pt x="77" y="408"/>
                  </a:lnTo>
                  <a:lnTo>
                    <a:pt x="75" y="397"/>
                  </a:lnTo>
                  <a:lnTo>
                    <a:pt x="72" y="389"/>
                  </a:lnTo>
                  <a:lnTo>
                    <a:pt x="72" y="378"/>
                  </a:lnTo>
                  <a:lnTo>
                    <a:pt x="72" y="378"/>
                  </a:lnTo>
                  <a:close/>
                  <a:moveTo>
                    <a:pt x="99" y="381"/>
                  </a:moveTo>
                  <a:lnTo>
                    <a:pt x="99" y="376"/>
                  </a:lnTo>
                  <a:lnTo>
                    <a:pt x="101" y="373"/>
                  </a:lnTo>
                  <a:lnTo>
                    <a:pt x="101" y="367"/>
                  </a:lnTo>
                  <a:lnTo>
                    <a:pt x="104" y="362"/>
                  </a:lnTo>
                  <a:lnTo>
                    <a:pt x="107" y="359"/>
                  </a:lnTo>
                  <a:lnTo>
                    <a:pt x="107" y="354"/>
                  </a:lnTo>
                  <a:lnTo>
                    <a:pt x="110" y="351"/>
                  </a:lnTo>
                  <a:lnTo>
                    <a:pt x="115" y="349"/>
                  </a:lnTo>
                  <a:lnTo>
                    <a:pt x="118" y="346"/>
                  </a:lnTo>
                  <a:lnTo>
                    <a:pt x="120" y="343"/>
                  </a:lnTo>
                  <a:lnTo>
                    <a:pt x="126" y="341"/>
                  </a:lnTo>
                  <a:lnTo>
                    <a:pt x="128" y="338"/>
                  </a:lnTo>
                  <a:lnTo>
                    <a:pt x="134" y="338"/>
                  </a:lnTo>
                  <a:lnTo>
                    <a:pt x="136" y="335"/>
                  </a:lnTo>
                  <a:lnTo>
                    <a:pt x="142" y="335"/>
                  </a:lnTo>
                  <a:lnTo>
                    <a:pt x="144" y="335"/>
                  </a:lnTo>
                  <a:lnTo>
                    <a:pt x="150" y="335"/>
                  </a:lnTo>
                  <a:lnTo>
                    <a:pt x="155" y="335"/>
                  </a:lnTo>
                  <a:lnTo>
                    <a:pt x="160" y="338"/>
                  </a:lnTo>
                  <a:lnTo>
                    <a:pt x="163" y="338"/>
                  </a:lnTo>
                  <a:lnTo>
                    <a:pt x="168" y="341"/>
                  </a:lnTo>
                  <a:lnTo>
                    <a:pt x="174" y="343"/>
                  </a:lnTo>
                  <a:lnTo>
                    <a:pt x="177" y="346"/>
                  </a:lnTo>
                  <a:lnTo>
                    <a:pt x="179" y="349"/>
                  </a:lnTo>
                  <a:lnTo>
                    <a:pt x="182" y="351"/>
                  </a:lnTo>
                  <a:lnTo>
                    <a:pt x="185" y="354"/>
                  </a:lnTo>
                  <a:lnTo>
                    <a:pt x="187" y="359"/>
                  </a:lnTo>
                  <a:lnTo>
                    <a:pt x="190" y="362"/>
                  </a:lnTo>
                  <a:lnTo>
                    <a:pt x="190" y="367"/>
                  </a:lnTo>
                  <a:lnTo>
                    <a:pt x="193" y="373"/>
                  </a:lnTo>
                  <a:lnTo>
                    <a:pt x="193" y="376"/>
                  </a:lnTo>
                  <a:lnTo>
                    <a:pt x="193" y="381"/>
                  </a:lnTo>
                  <a:lnTo>
                    <a:pt x="193" y="386"/>
                  </a:lnTo>
                  <a:lnTo>
                    <a:pt x="193" y="392"/>
                  </a:lnTo>
                  <a:lnTo>
                    <a:pt x="190" y="394"/>
                  </a:lnTo>
                  <a:lnTo>
                    <a:pt x="190" y="400"/>
                  </a:lnTo>
                  <a:lnTo>
                    <a:pt x="187" y="405"/>
                  </a:lnTo>
                  <a:lnTo>
                    <a:pt x="185" y="408"/>
                  </a:lnTo>
                  <a:lnTo>
                    <a:pt x="182" y="410"/>
                  </a:lnTo>
                  <a:lnTo>
                    <a:pt x="179" y="413"/>
                  </a:lnTo>
                  <a:lnTo>
                    <a:pt x="177" y="418"/>
                  </a:lnTo>
                  <a:lnTo>
                    <a:pt x="174" y="421"/>
                  </a:lnTo>
                  <a:lnTo>
                    <a:pt x="168" y="424"/>
                  </a:lnTo>
                  <a:lnTo>
                    <a:pt x="163" y="424"/>
                  </a:lnTo>
                  <a:lnTo>
                    <a:pt x="160" y="426"/>
                  </a:lnTo>
                  <a:lnTo>
                    <a:pt x="155" y="429"/>
                  </a:lnTo>
                  <a:lnTo>
                    <a:pt x="150" y="429"/>
                  </a:lnTo>
                  <a:lnTo>
                    <a:pt x="144" y="429"/>
                  </a:lnTo>
                  <a:lnTo>
                    <a:pt x="139" y="429"/>
                  </a:lnTo>
                  <a:lnTo>
                    <a:pt x="134" y="426"/>
                  </a:lnTo>
                  <a:lnTo>
                    <a:pt x="128" y="424"/>
                  </a:lnTo>
                  <a:lnTo>
                    <a:pt x="123" y="421"/>
                  </a:lnTo>
                  <a:lnTo>
                    <a:pt x="118" y="418"/>
                  </a:lnTo>
                  <a:lnTo>
                    <a:pt x="115" y="413"/>
                  </a:lnTo>
                  <a:lnTo>
                    <a:pt x="110" y="410"/>
                  </a:lnTo>
                  <a:lnTo>
                    <a:pt x="107" y="405"/>
                  </a:lnTo>
                  <a:lnTo>
                    <a:pt x="104" y="400"/>
                  </a:lnTo>
                  <a:lnTo>
                    <a:pt x="101" y="394"/>
                  </a:lnTo>
                  <a:lnTo>
                    <a:pt x="101" y="386"/>
                  </a:lnTo>
                  <a:lnTo>
                    <a:pt x="99" y="381"/>
                  </a:lnTo>
                  <a:lnTo>
                    <a:pt x="99" y="381"/>
                  </a:lnTo>
                  <a:close/>
                  <a:moveTo>
                    <a:pt x="211" y="287"/>
                  </a:moveTo>
                  <a:lnTo>
                    <a:pt x="217" y="274"/>
                  </a:lnTo>
                  <a:lnTo>
                    <a:pt x="227" y="276"/>
                  </a:lnTo>
                  <a:lnTo>
                    <a:pt x="222" y="290"/>
                  </a:lnTo>
                  <a:lnTo>
                    <a:pt x="211" y="287"/>
                  </a:lnTo>
                  <a:lnTo>
                    <a:pt x="211" y="287"/>
                  </a:lnTo>
                  <a:close/>
                  <a:moveTo>
                    <a:pt x="230" y="274"/>
                  </a:moveTo>
                  <a:lnTo>
                    <a:pt x="238" y="258"/>
                  </a:lnTo>
                  <a:lnTo>
                    <a:pt x="252" y="260"/>
                  </a:lnTo>
                  <a:lnTo>
                    <a:pt x="252" y="279"/>
                  </a:lnTo>
                  <a:lnTo>
                    <a:pt x="230" y="274"/>
                  </a:lnTo>
                  <a:lnTo>
                    <a:pt x="230" y="274"/>
                  </a:lnTo>
                  <a:close/>
                  <a:moveTo>
                    <a:pt x="171" y="271"/>
                  </a:moveTo>
                  <a:lnTo>
                    <a:pt x="177" y="258"/>
                  </a:lnTo>
                  <a:lnTo>
                    <a:pt x="195" y="260"/>
                  </a:lnTo>
                  <a:lnTo>
                    <a:pt x="195" y="266"/>
                  </a:lnTo>
                  <a:lnTo>
                    <a:pt x="195" y="268"/>
                  </a:lnTo>
                  <a:lnTo>
                    <a:pt x="193" y="268"/>
                  </a:lnTo>
                  <a:lnTo>
                    <a:pt x="193" y="271"/>
                  </a:lnTo>
                  <a:lnTo>
                    <a:pt x="193" y="271"/>
                  </a:lnTo>
                  <a:lnTo>
                    <a:pt x="193" y="271"/>
                  </a:lnTo>
                  <a:lnTo>
                    <a:pt x="190" y="274"/>
                  </a:lnTo>
                  <a:lnTo>
                    <a:pt x="190" y="274"/>
                  </a:lnTo>
                  <a:lnTo>
                    <a:pt x="190" y="274"/>
                  </a:lnTo>
                  <a:lnTo>
                    <a:pt x="187" y="274"/>
                  </a:lnTo>
                  <a:lnTo>
                    <a:pt x="187" y="274"/>
                  </a:lnTo>
                  <a:lnTo>
                    <a:pt x="185" y="274"/>
                  </a:lnTo>
                  <a:lnTo>
                    <a:pt x="185" y="274"/>
                  </a:lnTo>
                  <a:lnTo>
                    <a:pt x="182" y="274"/>
                  </a:lnTo>
                  <a:lnTo>
                    <a:pt x="171" y="271"/>
                  </a:lnTo>
                  <a:lnTo>
                    <a:pt x="171" y="271"/>
                  </a:lnTo>
                  <a:close/>
                  <a:moveTo>
                    <a:pt x="187" y="258"/>
                  </a:moveTo>
                  <a:lnTo>
                    <a:pt x="195" y="241"/>
                  </a:lnTo>
                  <a:lnTo>
                    <a:pt x="214" y="247"/>
                  </a:lnTo>
                  <a:lnTo>
                    <a:pt x="211" y="260"/>
                  </a:lnTo>
                  <a:lnTo>
                    <a:pt x="187" y="258"/>
                  </a:lnTo>
                  <a:lnTo>
                    <a:pt x="187" y="258"/>
                  </a:lnTo>
                  <a:close/>
                  <a:moveTo>
                    <a:pt x="171" y="145"/>
                  </a:moveTo>
                  <a:lnTo>
                    <a:pt x="171" y="134"/>
                  </a:lnTo>
                  <a:lnTo>
                    <a:pt x="174" y="126"/>
                  </a:lnTo>
                  <a:lnTo>
                    <a:pt x="177" y="118"/>
                  </a:lnTo>
                  <a:lnTo>
                    <a:pt x="182" y="110"/>
                  </a:lnTo>
                  <a:lnTo>
                    <a:pt x="187" y="99"/>
                  </a:lnTo>
                  <a:lnTo>
                    <a:pt x="198" y="91"/>
                  </a:lnTo>
                  <a:lnTo>
                    <a:pt x="209" y="83"/>
                  </a:lnTo>
                  <a:lnTo>
                    <a:pt x="219" y="78"/>
                  </a:lnTo>
                  <a:lnTo>
                    <a:pt x="233" y="75"/>
                  </a:lnTo>
                  <a:lnTo>
                    <a:pt x="246" y="75"/>
                  </a:lnTo>
                  <a:lnTo>
                    <a:pt x="260" y="75"/>
                  </a:lnTo>
                  <a:lnTo>
                    <a:pt x="270" y="78"/>
                  </a:lnTo>
                  <a:lnTo>
                    <a:pt x="284" y="83"/>
                  </a:lnTo>
                  <a:lnTo>
                    <a:pt x="292" y="91"/>
                  </a:lnTo>
                  <a:lnTo>
                    <a:pt x="303" y="99"/>
                  </a:lnTo>
                  <a:lnTo>
                    <a:pt x="311" y="110"/>
                  </a:lnTo>
                  <a:lnTo>
                    <a:pt x="313" y="118"/>
                  </a:lnTo>
                  <a:lnTo>
                    <a:pt x="316" y="126"/>
                  </a:lnTo>
                  <a:lnTo>
                    <a:pt x="319" y="134"/>
                  </a:lnTo>
                  <a:lnTo>
                    <a:pt x="319" y="145"/>
                  </a:lnTo>
                  <a:lnTo>
                    <a:pt x="319" y="156"/>
                  </a:lnTo>
                  <a:lnTo>
                    <a:pt x="316" y="164"/>
                  </a:lnTo>
                  <a:lnTo>
                    <a:pt x="313" y="172"/>
                  </a:lnTo>
                  <a:lnTo>
                    <a:pt x="311" y="182"/>
                  </a:lnTo>
                  <a:lnTo>
                    <a:pt x="308" y="188"/>
                  </a:lnTo>
                  <a:lnTo>
                    <a:pt x="303" y="191"/>
                  </a:lnTo>
                  <a:lnTo>
                    <a:pt x="292" y="201"/>
                  </a:lnTo>
                  <a:lnTo>
                    <a:pt x="284" y="207"/>
                  </a:lnTo>
                  <a:lnTo>
                    <a:pt x="270" y="212"/>
                  </a:lnTo>
                  <a:lnTo>
                    <a:pt x="260" y="215"/>
                  </a:lnTo>
                  <a:lnTo>
                    <a:pt x="246" y="217"/>
                  </a:lnTo>
                  <a:lnTo>
                    <a:pt x="233" y="215"/>
                  </a:lnTo>
                  <a:lnTo>
                    <a:pt x="219" y="212"/>
                  </a:lnTo>
                  <a:lnTo>
                    <a:pt x="209" y="207"/>
                  </a:lnTo>
                  <a:lnTo>
                    <a:pt x="198" y="201"/>
                  </a:lnTo>
                  <a:lnTo>
                    <a:pt x="187" y="191"/>
                  </a:lnTo>
                  <a:lnTo>
                    <a:pt x="185" y="188"/>
                  </a:lnTo>
                  <a:lnTo>
                    <a:pt x="182" y="182"/>
                  </a:lnTo>
                  <a:lnTo>
                    <a:pt x="177" y="172"/>
                  </a:lnTo>
                  <a:lnTo>
                    <a:pt x="174" y="164"/>
                  </a:lnTo>
                  <a:lnTo>
                    <a:pt x="171" y="156"/>
                  </a:lnTo>
                  <a:lnTo>
                    <a:pt x="171" y="145"/>
                  </a:lnTo>
                  <a:lnTo>
                    <a:pt x="171" y="145"/>
                  </a:lnTo>
                  <a:close/>
                  <a:moveTo>
                    <a:pt x="198" y="145"/>
                  </a:moveTo>
                  <a:lnTo>
                    <a:pt x="198" y="140"/>
                  </a:lnTo>
                  <a:lnTo>
                    <a:pt x="198" y="134"/>
                  </a:lnTo>
                  <a:lnTo>
                    <a:pt x="201" y="129"/>
                  </a:lnTo>
                  <a:lnTo>
                    <a:pt x="203" y="123"/>
                  </a:lnTo>
                  <a:lnTo>
                    <a:pt x="206" y="118"/>
                  </a:lnTo>
                  <a:lnTo>
                    <a:pt x="211" y="113"/>
                  </a:lnTo>
                  <a:lnTo>
                    <a:pt x="217" y="110"/>
                  </a:lnTo>
                  <a:lnTo>
                    <a:pt x="222" y="107"/>
                  </a:lnTo>
                  <a:lnTo>
                    <a:pt x="225" y="105"/>
                  </a:lnTo>
                  <a:lnTo>
                    <a:pt x="230" y="102"/>
                  </a:lnTo>
                  <a:lnTo>
                    <a:pt x="238" y="102"/>
                  </a:lnTo>
                  <a:lnTo>
                    <a:pt x="244" y="99"/>
                  </a:lnTo>
                  <a:lnTo>
                    <a:pt x="249" y="102"/>
                  </a:lnTo>
                  <a:lnTo>
                    <a:pt x="257" y="102"/>
                  </a:lnTo>
                  <a:lnTo>
                    <a:pt x="262" y="105"/>
                  </a:lnTo>
                  <a:lnTo>
                    <a:pt x="268" y="107"/>
                  </a:lnTo>
                  <a:lnTo>
                    <a:pt x="273" y="110"/>
                  </a:lnTo>
                  <a:lnTo>
                    <a:pt x="276" y="113"/>
                  </a:lnTo>
                  <a:lnTo>
                    <a:pt x="281" y="118"/>
                  </a:lnTo>
                  <a:lnTo>
                    <a:pt x="284" y="123"/>
                  </a:lnTo>
                  <a:lnTo>
                    <a:pt x="286" y="129"/>
                  </a:lnTo>
                  <a:lnTo>
                    <a:pt x="289" y="134"/>
                  </a:lnTo>
                  <a:lnTo>
                    <a:pt x="289" y="140"/>
                  </a:lnTo>
                  <a:lnTo>
                    <a:pt x="289" y="145"/>
                  </a:lnTo>
                  <a:lnTo>
                    <a:pt x="289" y="150"/>
                  </a:lnTo>
                  <a:lnTo>
                    <a:pt x="289" y="158"/>
                  </a:lnTo>
                  <a:lnTo>
                    <a:pt x="286" y="164"/>
                  </a:lnTo>
                  <a:lnTo>
                    <a:pt x="284" y="169"/>
                  </a:lnTo>
                  <a:lnTo>
                    <a:pt x="281" y="174"/>
                  </a:lnTo>
                  <a:lnTo>
                    <a:pt x="276" y="177"/>
                  </a:lnTo>
                  <a:lnTo>
                    <a:pt x="273" y="182"/>
                  </a:lnTo>
                  <a:lnTo>
                    <a:pt x="268" y="185"/>
                  </a:lnTo>
                  <a:lnTo>
                    <a:pt x="262" y="188"/>
                  </a:lnTo>
                  <a:lnTo>
                    <a:pt x="257" y="191"/>
                  </a:lnTo>
                  <a:lnTo>
                    <a:pt x="249" y="191"/>
                  </a:lnTo>
                  <a:lnTo>
                    <a:pt x="244" y="191"/>
                  </a:lnTo>
                  <a:lnTo>
                    <a:pt x="238" y="191"/>
                  </a:lnTo>
                  <a:lnTo>
                    <a:pt x="230" y="191"/>
                  </a:lnTo>
                  <a:lnTo>
                    <a:pt x="225" y="188"/>
                  </a:lnTo>
                  <a:lnTo>
                    <a:pt x="222" y="185"/>
                  </a:lnTo>
                  <a:lnTo>
                    <a:pt x="217" y="182"/>
                  </a:lnTo>
                  <a:lnTo>
                    <a:pt x="211" y="177"/>
                  </a:lnTo>
                  <a:lnTo>
                    <a:pt x="206" y="174"/>
                  </a:lnTo>
                  <a:lnTo>
                    <a:pt x="203" y="169"/>
                  </a:lnTo>
                  <a:lnTo>
                    <a:pt x="201" y="164"/>
                  </a:lnTo>
                  <a:lnTo>
                    <a:pt x="198" y="158"/>
                  </a:lnTo>
                  <a:lnTo>
                    <a:pt x="198" y="150"/>
                  </a:lnTo>
                  <a:lnTo>
                    <a:pt x="198" y="14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52" name="组合 51"/>
          <p:cNvGrpSpPr/>
          <p:nvPr/>
        </p:nvGrpSpPr>
        <p:grpSpPr>
          <a:xfrm>
            <a:off x="2337768" y="4144444"/>
            <a:ext cx="624774" cy="677721"/>
            <a:chOff x="9837610" y="3577222"/>
            <a:chExt cx="2154237" cy="2336801"/>
          </a:xfrm>
        </p:grpSpPr>
        <p:sp>
          <p:nvSpPr>
            <p:cNvPr id="53"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4"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5"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6"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7"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58" name="Group 59"/>
          <p:cNvGrpSpPr>
            <a:grpSpLocks noChangeAspect="1"/>
          </p:cNvGrpSpPr>
          <p:nvPr/>
        </p:nvGrpSpPr>
        <p:grpSpPr bwMode="auto">
          <a:xfrm>
            <a:off x="3169515" y="4128321"/>
            <a:ext cx="638769" cy="693843"/>
            <a:chOff x="133" y="2219"/>
            <a:chExt cx="1357" cy="1474"/>
          </a:xfrm>
        </p:grpSpPr>
        <p:sp>
          <p:nvSpPr>
            <p:cNvPr id="59" name="Freeform 60"/>
            <p:cNvSpPr/>
            <p:nvPr/>
          </p:nvSpPr>
          <p:spPr bwMode="auto">
            <a:xfrm>
              <a:off x="133" y="2219"/>
              <a:ext cx="1357" cy="1217"/>
            </a:xfrm>
            <a:custGeom>
              <a:avLst/>
              <a:gdLst>
                <a:gd name="T0" fmla="*/ 116 w 1357"/>
                <a:gd name="T1" fmla="*/ 1214 h 1217"/>
                <a:gd name="T2" fmla="*/ 1239 w 1357"/>
                <a:gd name="T3" fmla="*/ 1217 h 1217"/>
                <a:gd name="T4" fmla="*/ 1249 w 1357"/>
                <a:gd name="T5" fmla="*/ 1217 h 1217"/>
                <a:gd name="T6" fmla="*/ 1263 w 1357"/>
                <a:gd name="T7" fmla="*/ 1214 h 1217"/>
                <a:gd name="T8" fmla="*/ 1274 w 1357"/>
                <a:gd name="T9" fmla="*/ 1212 h 1217"/>
                <a:gd name="T10" fmla="*/ 1284 w 1357"/>
                <a:gd name="T11" fmla="*/ 1206 h 1217"/>
                <a:gd name="T12" fmla="*/ 1298 w 1357"/>
                <a:gd name="T13" fmla="*/ 1201 h 1217"/>
                <a:gd name="T14" fmla="*/ 1306 w 1357"/>
                <a:gd name="T15" fmla="*/ 1196 h 1217"/>
                <a:gd name="T16" fmla="*/ 1319 w 1357"/>
                <a:gd name="T17" fmla="*/ 1185 h 1217"/>
                <a:gd name="T18" fmla="*/ 1327 w 1357"/>
                <a:gd name="T19" fmla="*/ 1177 h 1217"/>
                <a:gd name="T20" fmla="*/ 1335 w 1357"/>
                <a:gd name="T21" fmla="*/ 1166 h 1217"/>
                <a:gd name="T22" fmla="*/ 1343 w 1357"/>
                <a:gd name="T23" fmla="*/ 1150 h 1217"/>
                <a:gd name="T24" fmla="*/ 1349 w 1357"/>
                <a:gd name="T25" fmla="*/ 1139 h 1217"/>
                <a:gd name="T26" fmla="*/ 1354 w 1357"/>
                <a:gd name="T27" fmla="*/ 1123 h 1217"/>
                <a:gd name="T28" fmla="*/ 1357 w 1357"/>
                <a:gd name="T29" fmla="*/ 1112 h 1217"/>
                <a:gd name="T30" fmla="*/ 1357 w 1357"/>
                <a:gd name="T31" fmla="*/ 1086 h 1217"/>
                <a:gd name="T32" fmla="*/ 1351 w 1357"/>
                <a:gd name="T33" fmla="*/ 1072 h 1217"/>
                <a:gd name="T34" fmla="*/ 1349 w 1357"/>
                <a:gd name="T35" fmla="*/ 1059 h 1217"/>
                <a:gd name="T36" fmla="*/ 1338 w 1357"/>
                <a:gd name="T37" fmla="*/ 1037 h 1217"/>
                <a:gd name="T38" fmla="*/ 1316 w 1357"/>
                <a:gd name="T39" fmla="*/ 997 h 1217"/>
                <a:gd name="T40" fmla="*/ 783 w 1357"/>
                <a:gd name="T41" fmla="*/ 53 h 1217"/>
                <a:gd name="T42" fmla="*/ 764 w 1357"/>
                <a:gd name="T43" fmla="*/ 35 h 1217"/>
                <a:gd name="T44" fmla="*/ 756 w 1357"/>
                <a:gd name="T45" fmla="*/ 27 h 1217"/>
                <a:gd name="T46" fmla="*/ 746 w 1357"/>
                <a:gd name="T47" fmla="*/ 16 h 1217"/>
                <a:gd name="T48" fmla="*/ 735 w 1357"/>
                <a:gd name="T49" fmla="*/ 10 h 1217"/>
                <a:gd name="T50" fmla="*/ 727 w 1357"/>
                <a:gd name="T51" fmla="*/ 8 h 1217"/>
                <a:gd name="T52" fmla="*/ 719 w 1357"/>
                <a:gd name="T53" fmla="*/ 5 h 1217"/>
                <a:gd name="T54" fmla="*/ 711 w 1357"/>
                <a:gd name="T55" fmla="*/ 2 h 1217"/>
                <a:gd name="T56" fmla="*/ 700 w 1357"/>
                <a:gd name="T57" fmla="*/ 0 h 1217"/>
                <a:gd name="T58" fmla="*/ 689 w 1357"/>
                <a:gd name="T59" fmla="*/ 0 h 1217"/>
                <a:gd name="T60" fmla="*/ 679 w 1357"/>
                <a:gd name="T61" fmla="*/ 0 h 1217"/>
                <a:gd name="T62" fmla="*/ 668 w 1357"/>
                <a:gd name="T63" fmla="*/ 5 h 1217"/>
                <a:gd name="T64" fmla="*/ 654 w 1357"/>
                <a:gd name="T65" fmla="*/ 8 h 1217"/>
                <a:gd name="T66" fmla="*/ 641 w 1357"/>
                <a:gd name="T67" fmla="*/ 16 h 1217"/>
                <a:gd name="T68" fmla="*/ 633 w 1357"/>
                <a:gd name="T69" fmla="*/ 24 h 1217"/>
                <a:gd name="T70" fmla="*/ 622 w 1357"/>
                <a:gd name="T71" fmla="*/ 32 h 1217"/>
                <a:gd name="T72" fmla="*/ 8 w 1357"/>
                <a:gd name="T73" fmla="*/ 1059 h 1217"/>
                <a:gd name="T74" fmla="*/ 0 w 1357"/>
                <a:gd name="T75" fmla="*/ 1096 h 1217"/>
                <a:gd name="T76" fmla="*/ 3 w 1357"/>
                <a:gd name="T77" fmla="*/ 1115 h 1217"/>
                <a:gd name="T78" fmla="*/ 6 w 1357"/>
                <a:gd name="T79" fmla="*/ 1131 h 1217"/>
                <a:gd name="T80" fmla="*/ 11 w 1357"/>
                <a:gd name="T81" fmla="*/ 1142 h 1217"/>
                <a:gd name="T82" fmla="*/ 14 w 1357"/>
                <a:gd name="T83" fmla="*/ 1153 h 1217"/>
                <a:gd name="T84" fmla="*/ 27 w 1357"/>
                <a:gd name="T85" fmla="*/ 1169 h 1217"/>
                <a:gd name="T86" fmla="*/ 38 w 1357"/>
                <a:gd name="T87" fmla="*/ 1182 h 1217"/>
                <a:gd name="T88" fmla="*/ 46 w 1357"/>
                <a:gd name="T89" fmla="*/ 1187 h 1217"/>
                <a:gd name="T90" fmla="*/ 57 w 1357"/>
                <a:gd name="T91" fmla="*/ 1196 h 1217"/>
                <a:gd name="T92" fmla="*/ 67 w 1357"/>
                <a:gd name="T93" fmla="*/ 1201 h 1217"/>
                <a:gd name="T94" fmla="*/ 83 w 1357"/>
                <a:gd name="T95" fmla="*/ 1206 h 1217"/>
                <a:gd name="T96" fmla="*/ 116 w 1357"/>
                <a:gd name="T97" fmla="*/ 12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7">
                  <a:moveTo>
                    <a:pt x="116" y="1214"/>
                  </a:moveTo>
                  <a:lnTo>
                    <a:pt x="1239" y="1217"/>
                  </a:lnTo>
                  <a:lnTo>
                    <a:pt x="1249" y="1217"/>
                  </a:lnTo>
                  <a:lnTo>
                    <a:pt x="1263" y="1214"/>
                  </a:lnTo>
                  <a:lnTo>
                    <a:pt x="1274" y="1212"/>
                  </a:lnTo>
                  <a:lnTo>
                    <a:pt x="1284" y="1206"/>
                  </a:lnTo>
                  <a:lnTo>
                    <a:pt x="1298" y="1201"/>
                  </a:lnTo>
                  <a:lnTo>
                    <a:pt x="1306" y="1196"/>
                  </a:lnTo>
                  <a:lnTo>
                    <a:pt x="1319" y="1185"/>
                  </a:lnTo>
                  <a:lnTo>
                    <a:pt x="1327" y="1177"/>
                  </a:lnTo>
                  <a:lnTo>
                    <a:pt x="1335" y="1166"/>
                  </a:lnTo>
                  <a:lnTo>
                    <a:pt x="1343" y="1150"/>
                  </a:lnTo>
                  <a:lnTo>
                    <a:pt x="1349" y="1139"/>
                  </a:lnTo>
                  <a:lnTo>
                    <a:pt x="1354" y="1123"/>
                  </a:lnTo>
                  <a:lnTo>
                    <a:pt x="1357" y="1112"/>
                  </a:lnTo>
                  <a:lnTo>
                    <a:pt x="1357" y="1086"/>
                  </a:lnTo>
                  <a:lnTo>
                    <a:pt x="1351" y="1072"/>
                  </a:lnTo>
                  <a:lnTo>
                    <a:pt x="1349" y="1059"/>
                  </a:lnTo>
                  <a:lnTo>
                    <a:pt x="1338" y="1037"/>
                  </a:lnTo>
                  <a:lnTo>
                    <a:pt x="1316" y="997"/>
                  </a:lnTo>
                  <a:lnTo>
                    <a:pt x="783" y="53"/>
                  </a:lnTo>
                  <a:lnTo>
                    <a:pt x="764" y="35"/>
                  </a:lnTo>
                  <a:lnTo>
                    <a:pt x="756" y="27"/>
                  </a:lnTo>
                  <a:lnTo>
                    <a:pt x="746" y="16"/>
                  </a:lnTo>
                  <a:lnTo>
                    <a:pt x="735" y="10"/>
                  </a:lnTo>
                  <a:lnTo>
                    <a:pt x="727" y="8"/>
                  </a:lnTo>
                  <a:lnTo>
                    <a:pt x="719" y="5"/>
                  </a:lnTo>
                  <a:lnTo>
                    <a:pt x="711" y="2"/>
                  </a:lnTo>
                  <a:lnTo>
                    <a:pt x="700" y="0"/>
                  </a:lnTo>
                  <a:lnTo>
                    <a:pt x="689" y="0"/>
                  </a:lnTo>
                  <a:lnTo>
                    <a:pt x="679" y="0"/>
                  </a:lnTo>
                  <a:lnTo>
                    <a:pt x="668" y="5"/>
                  </a:lnTo>
                  <a:lnTo>
                    <a:pt x="654" y="8"/>
                  </a:lnTo>
                  <a:lnTo>
                    <a:pt x="641" y="16"/>
                  </a:lnTo>
                  <a:lnTo>
                    <a:pt x="633" y="24"/>
                  </a:lnTo>
                  <a:lnTo>
                    <a:pt x="622" y="32"/>
                  </a:lnTo>
                  <a:lnTo>
                    <a:pt x="8" y="1059"/>
                  </a:lnTo>
                  <a:lnTo>
                    <a:pt x="0" y="1096"/>
                  </a:lnTo>
                  <a:lnTo>
                    <a:pt x="3" y="1115"/>
                  </a:lnTo>
                  <a:lnTo>
                    <a:pt x="6" y="1131"/>
                  </a:lnTo>
                  <a:lnTo>
                    <a:pt x="11" y="1142"/>
                  </a:lnTo>
                  <a:lnTo>
                    <a:pt x="14" y="1153"/>
                  </a:lnTo>
                  <a:lnTo>
                    <a:pt x="27" y="1169"/>
                  </a:lnTo>
                  <a:lnTo>
                    <a:pt x="38" y="1182"/>
                  </a:lnTo>
                  <a:lnTo>
                    <a:pt x="46" y="1187"/>
                  </a:lnTo>
                  <a:lnTo>
                    <a:pt x="57" y="1196"/>
                  </a:lnTo>
                  <a:lnTo>
                    <a:pt x="67" y="1201"/>
                  </a:lnTo>
                  <a:lnTo>
                    <a:pt x="83" y="1206"/>
                  </a:lnTo>
                  <a:lnTo>
                    <a:pt x="116" y="1214"/>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0" name="Freeform 61"/>
            <p:cNvSpPr>
              <a:spLocks noEditPoints="1"/>
            </p:cNvSpPr>
            <p:nvPr/>
          </p:nvSpPr>
          <p:spPr bwMode="auto">
            <a:xfrm>
              <a:off x="412" y="3503"/>
              <a:ext cx="826" cy="190"/>
            </a:xfrm>
            <a:custGeom>
              <a:avLst/>
              <a:gdLst>
                <a:gd name="T0" fmla="*/ 29 w 308"/>
                <a:gd name="T1" fmla="*/ 0 h 71"/>
                <a:gd name="T2" fmla="*/ 12 w 308"/>
                <a:gd name="T3" fmla="*/ 28 h 71"/>
                <a:gd name="T4" fmla="*/ 49 w 308"/>
                <a:gd name="T5" fmla="*/ 34 h 71"/>
                <a:gd name="T6" fmla="*/ 3 w 308"/>
                <a:gd name="T7" fmla="*/ 50 h 71"/>
                <a:gd name="T8" fmla="*/ 10 w 308"/>
                <a:gd name="T9" fmla="*/ 59 h 71"/>
                <a:gd name="T10" fmla="*/ 49 w 308"/>
                <a:gd name="T11" fmla="*/ 65 h 71"/>
                <a:gd name="T12" fmla="*/ 55 w 308"/>
                <a:gd name="T13" fmla="*/ 34 h 71"/>
                <a:gd name="T14" fmla="*/ 33 w 308"/>
                <a:gd name="T15" fmla="*/ 8 h 71"/>
                <a:gd name="T16" fmla="*/ 41 w 308"/>
                <a:gd name="T17" fmla="*/ 21 h 71"/>
                <a:gd name="T18" fmla="*/ 1 w 308"/>
                <a:gd name="T19" fmla="*/ 10 h 71"/>
                <a:gd name="T20" fmla="*/ 110 w 308"/>
                <a:gd name="T21" fmla="*/ 3 h 71"/>
                <a:gd name="T22" fmla="*/ 97 w 308"/>
                <a:gd name="T23" fmla="*/ 21 h 71"/>
                <a:gd name="T24" fmla="*/ 104 w 308"/>
                <a:gd name="T25" fmla="*/ 39 h 71"/>
                <a:gd name="T26" fmla="*/ 107 w 308"/>
                <a:gd name="T27" fmla="*/ 61 h 71"/>
                <a:gd name="T28" fmla="*/ 129 w 308"/>
                <a:gd name="T29" fmla="*/ 55 h 71"/>
                <a:gd name="T30" fmla="*/ 98 w 308"/>
                <a:gd name="T31" fmla="*/ 65 h 71"/>
                <a:gd name="T32" fmla="*/ 145 w 308"/>
                <a:gd name="T33" fmla="*/ 47 h 71"/>
                <a:gd name="T34" fmla="*/ 145 w 308"/>
                <a:gd name="T35" fmla="*/ 47 h 71"/>
                <a:gd name="T36" fmla="*/ 92 w 308"/>
                <a:gd name="T37" fmla="*/ 27 h 71"/>
                <a:gd name="T38" fmla="*/ 163 w 308"/>
                <a:gd name="T39" fmla="*/ 5 h 71"/>
                <a:gd name="T40" fmla="*/ 211 w 308"/>
                <a:gd name="T41" fmla="*/ 4 h 71"/>
                <a:gd name="T42" fmla="*/ 214 w 308"/>
                <a:gd name="T43" fmla="*/ 11 h 71"/>
                <a:gd name="T44" fmla="*/ 209 w 308"/>
                <a:gd name="T45" fmla="*/ 44 h 71"/>
                <a:gd name="T46" fmla="*/ 209 w 308"/>
                <a:gd name="T47" fmla="*/ 24 h 71"/>
                <a:gd name="T48" fmla="*/ 196 w 308"/>
                <a:gd name="T49" fmla="*/ 24 h 71"/>
                <a:gd name="T50" fmla="*/ 184 w 308"/>
                <a:gd name="T51" fmla="*/ 24 h 71"/>
                <a:gd name="T52" fmla="*/ 206 w 308"/>
                <a:gd name="T53" fmla="*/ 9 h 71"/>
                <a:gd name="T54" fmla="*/ 192 w 308"/>
                <a:gd name="T55" fmla="*/ 4 h 71"/>
                <a:gd name="T56" fmla="*/ 171 w 308"/>
                <a:gd name="T57" fmla="*/ 25 h 71"/>
                <a:gd name="T58" fmla="*/ 163 w 308"/>
                <a:gd name="T59" fmla="*/ 44 h 71"/>
                <a:gd name="T60" fmla="*/ 157 w 308"/>
                <a:gd name="T61" fmla="*/ 63 h 71"/>
                <a:gd name="T62" fmla="*/ 227 w 308"/>
                <a:gd name="T63" fmla="*/ 62 h 71"/>
                <a:gd name="T64" fmla="*/ 197 w 308"/>
                <a:gd name="T65" fmla="*/ 44 h 71"/>
                <a:gd name="T66" fmla="*/ 178 w 308"/>
                <a:gd name="T67" fmla="*/ 48 h 71"/>
                <a:gd name="T68" fmla="*/ 172 w 308"/>
                <a:gd name="T69" fmla="*/ 45 h 71"/>
                <a:gd name="T70" fmla="*/ 216 w 308"/>
                <a:gd name="T71" fmla="*/ 52 h 71"/>
                <a:gd name="T72" fmla="*/ 212 w 308"/>
                <a:gd name="T73" fmla="*/ 45 h 71"/>
                <a:gd name="T74" fmla="*/ 282 w 308"/>
                <a:gd name="T75" fmla="*/ 3 h 71"/>
                <a:gd name="T76" fmla="*/ 273 w 308"/>
                <a:gd name="T77" fmla="*/ 18 h 71"/>
                <a:gd name="T78" fmla="*/ 305 w 308"/>
                <a:gd name="T79" fmla="*/ 12 h 71"/>
                <a:gd name="T80" fmla="*/ 255 w 308"/>
                <a:gd name="T81" fmla="*/ 56 h 71"/>
                <a:gd name="T82" fmla="*/ 249 w 308"/>
                <a:gd name="T83" fmla="*/ 28 h 71"/>
                <a:gd name="T84" fmla="*/ 254 w 308"/>
                <a:gd name="T85" fmla="*/ 0 h 71"/>
                <a:gd name="T86" fmla="*/ 255 w 308"/>
                <a:gd name="T87" fmla="*/ 18 h 71"/>
                <a:gd name="T88" fmla="*/ 304 w 308"/>
                <a:gd name="T89" fmla="*/ 31 h 71"/>
                <a:gd name="T90" fmla="*/ 284 w 308"/>
                <a:gd name="T91" fmla="*/ 62 h 71"/>
                <a:gd name="T92" fmla="*/ 264 w 308"/>
                <a:gd name="T93" fmla="*/ 71 h 71"/>
                <a:gd name="T94" fmla="*/ 266 w 308"/>
                <a:gd name="T95" fmla="*/ 37 h 71"/>
                <a:gd name="T96" fmla="*/ 274 w 308"/>
                <a:gd name="T97" fmla="*/ 32 h 71"/>
                <a:gd name="T98" fmla="*/ 287 w 308"/>
                <a:gd name="T99" fmla="*/ 2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8" h="71">
                  <a:moveTo>
                    <a:pt x="33" y="8"/>
                  </a:moveTo>
                  <a:cubicBezTo>
                    <a:pt x="33" y="6"/>
                    <a:pt x="33" y="4"/>
                    <a:pt x="34" y="3"/>
                  </a:cubicBezTo>
                  <a:cubicBezTo>
                    <a:pt x="35" y="2"/>
                    <a:pt x="35" y="2"/>
                    <a:pt x="35" y="1"/>
                  </a:cubicBezTo>
                  <a:cubicBezTo>
                    <a:pt x="36" y="1"/>
                    <a:pt x="33" y="1"/>
                    <a:pt x="29" y="0"/>
                  </a:cubicBezTo>
                  <a:cubicBezTo>
                    <a:pt x="28" y="0"/>
                    <a:pt x="27" y="0"/>
                    <a:pt x="26" y="0"/>
                  </a:cubicBezTo>
                  <a:cubicBezTo>
                    <a:pt x="26" y="2"/>
                    <a:pt x="26" y="5"/>
                    <a:pt x="26" y="8"/>
                  </a:cubicBezTo>
                  <a:cubicBezTo>
                    <a:pt x="26" y="28"/>
                    <a:pt x="26" y="28"/>
                    <a:pt x="26" y="28"/>
                  </a:cubicBezTo>
                  <a:cubicBezTo>
                    <a:pt x="12" y="28"/>
                    <a:pt x="12" y="28"/>
                    <a:pt x="12" y="28"/>
                  </a:cubicBezTo>
                  <a:cubicBezTo>
                    <a:pt x="6" y="28"/>
                    <a:pt x="2" y="28"/>
                    <a:pt x="1" y="27"/>
                  </a:cubicBezTo>
                  <a:cubicBezTo>
                    <a:pt x="1" y="34"/>
                    <a:pt x="1" y="34"/>
                    <a:pt x="1" y="34"/>
                  </a:cubicBezTo>
                  <a:cubicBezTo>
                    <a:pt x="2" y="34"/>
                    <a:pt x="6" y="34"/>
                    <a:pt x="12" y="34"/>
                  </a:cubicBezTo>
                  <a:cubicBezTo>
                    <a:pt x="49" y="34"/>
                    <a:pt x="49" y="34"/>
                    <a:pt x="49" y="34"/>
                  </a:cubicBezTo>
                  <a:cubicBezTo>
                    <a:pt x="49" y="44"/>
                    <a:pt x="49" y="44"/>
                    <a:pt x="49" y="44"/>
                  </a:cubicBezTo>
                  <a:cubicBezTo>
                    <a:pt x="13" y="44"/>
                    <a:pt x="13" y="44"/>
                    <a:pt x="13" y="44"/>
                  </a:cubicBezTo>
                  <a:cubicBezTo>
                    <a:pt x="7" y="44"/>
                    <a:pt x="4" y="43"/>
                    <a:pt x="3" y="43"/>
                  </a:cubicBezTo>
                  <a:cubicBezTo>
                    <a:pt x="3" y="50"/>
                    <a:pt x="3" y="50"/>
                    <a:pt x="3" y="50"/>
                  </a:cubicBezTo>
                  <a:cubicBezTo>
                    <a:pt x="4" y="49"/>
                    <a:pt x="8" y="49"/>
                    <a:pt x="13" y="49"/>
                  </a:cubicBezTo>
                  <a:cubicBezTo>
                    <a:pt x="49" y="49"/>
                    <a:pt x="49" y="49"/>
                    <a:pt x="49" y="49"/>
                  </a:cubicBezTo>
                  <a:cubicBezTo>
                    <a:pt x="49" y="59"/>
                    <a:pt x="49" y="59"/>
                    <a:pt x="49" y="59"/>
                  </a:cubicBezTo>
                  <a:cubicBezTo>
                    <a:pt x="10" y="59"/>
                    <a:pt x="10" y="59"/>
                    <a:pt x="10" y="59"/>
                  </a:cubicBezTo>
                  <a:cubicBezTo>
                    <a:pt x="4" y="59"/>
                    <a:pt x="1" y="59"/>
                    <a:pt x="0" y="59"/>
                  </a:cubicBezTo>
                  <a:cubicBezTo>
                    <a:pt x="0" y="65"/>
                    <a:pt x="0" y="65"/>
                    <a:pt x="0" y="65"/>
                  </a:cubicBezTo>
                  <a:cubicBezTo>
                    <a:pt x="1" y="65"/>
                    <a:pt x="5" y="65"/>
                    <a:pt x="10" y="65"/>
                  </a:cubicBezTo>
                  <a:cubicBezTo>
                    <a:pt x="49" y="65"/>
                    <a:pt x="49" y="65"/>
                    <a:pt x="49" y="65"/>
                  </a:cubicBezTo>
                  <a:cubicBezTo>
                    <a:pt x="49" y="70"/>
                    <a:pt x="49" y="70"/>
                    <a:pt x="49" y="70"/>
                  </a:cubicBezTo>
                  <a:cubicBezTo>
                    <a:pt x="56" y="70"/>
                    <a:pt x="56" y="70"/>
                    <a:pt x="56" y="70"/>
                  </a:cubicBezTo>
                  <a:cubicBezTo>
                    <a:pt x="56" y="69"/>
                    <a:pt x="55" y="67"/>
                    <a:pt x="55" y="62"/>
                  </a:cubicBezTo>
                  <a:cubicBezTo>
                    <a:pt x="55" y="34"/>
                    <a:pt x="55" y="34"/>
                    <a:pt x="55" y="34"/>
                  </a:cubicBezTo>
                  <a:cubicBezTo>
                    <a:pt x="55" y="31"/>
                    <a:pt x="56" y="28"/>
                    <a:pt x="56" y="27"/>
                  </a:cubicBezTo>
                  <a:cubicBezTo>
                    <a:pt x="56" y="27"/>
                    <a:pt x="53" y="28"/>
                    <a:pt x="48" y="28"/>
                  </a:cubicBezTo>
                  <a:cubicBezTo>
                    <a:pt x="33" y="28"/>
                    <a:pt x="33" y="28"/>
                    <a:pt x="33" y="28"/>
                  </a:cubicBezTo>
                  <a:cubicBezTo>
                    <a:pt x="33" y="8"/>
                    <a:pt x="33" y="8"/>
                    <a:pt x="33" y="8"/>
                  </a:cubicBezTo>
                  <a:close/>
                  <a:moveTo>
                    <a:pt x="52" y="5"/>
                  </a:moveTo>
                  <a:cubicBezTo>
                    <a:pt x="58" y="9"/>
                    <a:pt x="58" y="9"/>
                    <a:pt x="58" y="9"/>
                  </a:cubicBezTo>
                  <a:cubicBezTo>
                    <a:pt x="54" y="15"/>
                    <a:pt x="50" y="21"/>
                    <a:pt x="47" y="24"/>
                  </a:cubicBezTo>
                  <a:cubicBezTo>
                    <a:pt x="45" y="23"/>
                    <a:pt x="44" y="22"/>
                    <a:pt x="41" y="21"/>
                  </a:cubicBezTo>
                  <a:cubicBezTo>
                    <a:pt x="45" y="17"/>
                    <a:pt x="49" y="12"/>
                    <a:pt x="52" y="5"/>
                  </a:cubicBezTo>
                  <a:close/>
                  <a:moveTo>
                    <a:pt x="19" y="20"/>
                  </a:moveTo>
                  <a:cubicBezTo>
                    <a:pt x="13" y="24"/>
                    <a:pt x="13" y="24"/>
                    <a:pt x="13" y="24"/>
                  </a:cubicBezTo>
                  <a:cubicBezTo>
                    <a:pt x="9" y="18"/>
                    <a:pt x="5" y="14"/>
                    <a:pt x="1" y="10"/>
                  </a:cubicBezTo>
                  <a:cubicBezTo>
                    <a:pt x="7" y="6"/>
                    <a:pt x="7" y="6"/>
                    <a:pt x="7" y="6"/>
                  </a:cubicBezTo>
                  <a:cubicBezTo>
                    <a:pt x="11" y="11"/>
                    <a:pt x="15" y="16"/>
                    <a:pt x="19" y="20"/>
                  </a:cubicBezTo>
                  <a:close/>
                  <a:moveTo>
                    <a:pt x="121" y="18"/>
                  </a:moveTo>
                  <a:cubicBezTo>
                    <a:pt x="116" y="11"/>
                    <a:pt x="113" y="6"/>
                    <a:pt x="110" y="3"/>
                  </a:cubicBezTo>
                  <a:cubicBezTo>
                    <a:pt x="103" y="7"/>
                    <a:pt x="103" y="7"/>
                    <a:pt x="103" y="7"/>
                  </a:cubicBezTo>
                  <a:cubicBezTo>
                    <a:pt x="108" y="12"/>
                    <a:pt x="111" y="17"/>
                    <a:pt x="113" y="22"/>
                  </a:cubicBezTo>
                  <a:cubicBezTo>
                    <a:pt x="121" y="18"/>
                    <a:pt x="121" y="18"/>
                    <a:pt x="121" y="18"/>
                  </a:cubicBezTo>
                  <a:close/>
                  <a:moveTo>
                    <a:pt x="97" y="21"/>
                  </a:moveTo>
                  <a:cubicBezTo>
                    <a:pt x="103" y="21"/>
                    <a:pt x="105" y="22"/>
                    <a:pt x="105" y="23"/>
                  </a:cubicBezTo>
                  <a:cubicBezTo>
                    <a:pt x="105" y="23"/>
                    <a:pt x="105" y="24"/>
                    <a:pt x="105" y="24"/>
                  </a:cubicBezTo>
                  <a:cubicBezTo>
                    <a:pt x="104" y="25"/>
                    <a:pt x="104" y="26"/>
                    <a:pt x="104" y="27"/>
                  </a:cubicBezTo>
                  <a:cubicBezTo>
                    <a:pt x="104" y="30"/>
                    <a:pt x="104" y="35"/>
                    <a:pt x="104" y="39"/>
                  </a:cubicBezTo>
                  <a:cubicBezTo>
                    <a:pt x="104" y="42"/>
                    <a:pt x="104" y="44"/>
                    <a:pt x="104" y="47"/>
                  </a:cubicBezTo>
                  <a:cubicBezTo>
                    <a:pt x="104" y="49"/>
                    <a:pt x="104" y="52"/>
                    <a:pt x="104" y="56"/>
                  </a:cubicBezTo>
                  <a:cubicBezTo>
                    <a:pt x="104" y="58"/>
                    <a:pt x="104" y="60"/>
                    <a:pt x="104" y="60"/>
                  </a:cubicBezTo>
                  <a:cubicBezTo>
                    <a:pt x="104" y="61"/>
                    <a:pt x="105" y="61"/>
                    <a:pt x="107" y="61"/>
                  </a:cubicBezTo>
                  <a:cubicBezTo>
                    <a:pt x="110" y="62"/>
                    <a:pt x="112" y="62"/>
                    <a:pt x="115" y="61"/>
                  </a:cubicBezTo>
                  <a:cubicBezTo>
                    <a:pt x="117" y="61"/>
                    <a:pt x="118" y="61"/>
                    <a:pt x="119" y="61"/>
                  </a:cubicBezTo>
                  <a:cubicBezTo>
                    <a:pt x="121" y="60"/>
                    <a:pt x="122" y="56"/>
                    <a:pt x="122" y="51"/>
                  </a:cubicBezTo>
                  <a:cubicBezTo>
                    <a:pt x="125" y="53"/>
                    <a:pt x="127" y="55"/>
                    <a:pt x="129" y="55"/>
                  </a:cubicBezTo>
                  <a:cubicBezTo>
                    <a:pt x="129" y="60"/>
                    <a:pt x="127" y="64"/>
                    <a:pt x="125" y="65"/>
                  </a:cubicBezTo>
                  <a:cubicBezTo>
                    <a:pt x="124" y="67"/>
                    <a:pt x="121" y="67"/>
                    <a:pt x="116" y="67"/>
                  </a:cubicBezTo>
                  <a:cubicBezTo>
                    <a:pt x="111" y="68"/>
                    <a:pt x="107" y="68"/>
                    <a:pt x="102" y="67"/>
                  </a:cubicBezTo>
                  <a:cubicBezTo>
                    <a:pt x="100" y="66"/>
                    <a:pt x="99" y="66"/>
                    <a:pt x="98" y="65"/>
                  </a:cubicBezTo>
                  <a:cubicBezTo>
                    <a:pt x="97" y="64"/>
                    <a:pt x="97" y="63"/>
                    <a:pt x="97" y="60"/>
                  </a:cubicBezTo>
                  <a:cubicBezTo>
                    <a:pt x="97" y="59"/>
                    <a:pt x="97" y="59"/>
                    <a:pt x="97" y="60"/>
                  </a:cubicBezTo>
                  <a:cubicBezTo>
                    <a:pt x="97" y="39"/>
                    <a:pt x="97" y="26"/>
                    <a:pt x="97" y="21"/>
                  </a:cubicBezTo>
                  <a:close/>
                  <a:moveTo>
                    <a:pt x="145" y="47"/>
                  </a:moveTo>
                  <a:cubicBezTo>
                    <a:pt x="142" y="40"/>
                    <a:pt x="137" y="33"/>
                    <a:pt x="132" y="25"/>
                  </a:cubicBezTo>
                  <a:cubicBezTo>
                    <a:pt x="125" y="28"/>
                    <a:pt x="125" y="28"/>
                    <a:pt x="125" y="28"/>
                  </a:cubicBezTo>
                  <a:cubicBezTo>
                    <a:pt x="131" y="37"/>
                    <a:pt x="135" y="45"/>
                    <a:pt x="137" y="50"/>
                  </a:cubicBezTo>
                  <a:cubicBezTo>
                    <a:pt x="145" y="47"/>
                    <a:pt x="145" y="47"/>
                    <a:pt x="145" y="47"/>
                  </a:cubicBezTo>
                  <a:close/>
                  <a:moveTo>
                    <a:pt x="83" y="26"/>
                  </a:moveTo>
                  <a:cubicBezTo>
                    <a:pt x="82" y="36"/>
                    <a:pt x="79" y="45"/>
                    <a:pt x="75" y="53"/>
                  </a:cubicBezTo>
                  <a:cubicBezTo>
                    <a:pt x="78" y="53"/>
                    <a:pt x="81" y="54"/>
                    <a:pt x="84" y="55"/>
                  </a:cubicBezTo>
                  <a:cubicBezTo>
                    <a:pt x="87" y="46"/>
                    <a:pt x="90" y="37"/>
                    <a:pt x="92" y="27"/>
                  </a:cubicBezTo>
                  <a:cubicBezTo>
                    <a:pt x="83" y="26"/>
                    <a:pt x="83" y="26"/>
                    <a:pt x="83" y="26"/>
                  </a:cubicBezTo>
                  <a:close/>
                  <a:moveTo>
                    <a:pt x="178" y="7"/>
                  </a:moveTo>
                  <a:cubicBezTo>
                    <a:pt x="175" y="4"/>
                    <a:pt x="171" y="2"/>
                    <a:pt x="166" y="0"/>
                  </a:cubicBezTo>
                  <a:cubicBezTo>
                    <a:pt x="163" y="5"/>
                    <a:pt x="163" y="5"/>
                    <a:pt x="163" y="5"/>
                  </a:cubicBezTo>
                  <a:cubicBezTo>
                    <a:pt x="166" y="6"/>
                    <a:pt x="170" y="8"/>
                    <a:pt x="175" y="11"/>
                  </a:cubicBezTo>
                  <a:cubicBezTo>
                    <a:pt x="178" y="7"/>
                    <a:pt x="178" y="7"/>
                    <a:pt x="178" y="7"/>
                  </a:cubicBezTo>
                  <a:close/>
                  <a:moveTo>
                    <a:pt x="192" y="4"/>
                  </a:moveTo>
                  <a:cubicBezTo>
                    <a:pt x="211" y="4"/>
                    <a:pt x="211" y="4"/>
                    <a:pt x="211" y="4"/>
                  </a:cubicBezTo>
                  <a:cubicBezTo>
                    <a:pt x="215" y="4"/>
                    <a:pt x="217" y="3"/>
                    <a:pt x="220" y="3"/>
                  </a:cubicBezTo>
                  <a:cubicBezTo>
                    <a:pt x="220" y="10"/>
                    <a:pt x="220" y="10"/>
                    <a:pt x="220" y="10"/>
                  </a:cubicBezTo>
                  <a:cubicBezTo>
                    <a:pt x="219" y="10"/>
                    <a:pt x="218" y="10"/>
                    <a:pt x="217" y="10"/>
                  </a:cubicBezTo>
                  <a:cubicBezTo>
                    <a:pt x="216" y="10"/>
                    <a:pt x="215" y="11"/>
                    <a:pt x="214" y="11"/>
                  </a:cubicBezTo>
                  <a:cubicBezTo>
                    <a:pt x="205" y="14"/>
                    <a:pt x="197" y="17"/>
                    <a:pt x="192" y="19"/>
                  </a:cubicBezTo>
                  <a:cubicBezTo>
                    <a:pt x="211" y="19"/>
                    <a:pt x="221" y="18"/>
                    <a:pt x="223" y="17"/>
                  </a:cubicBezTo>
                  <a:cubicBezTo>
                    <a:pt x="222" y="29"/>
                    <a:pt x="221" y="36"/>
                    <a:pt x="221" y="38"/>
                  </a:cubicBezTo>
                  <a:cubicBezTo>
                    <a:pt x="220" y="41"/>
                    <a:pt x="216" y="43"/>
                    <a:pt x="209" y="44"/>
                  </a:cubicBezTo>
                  <a:cubicBezTo>
                    <a:pt x="209" y="41"/>
                    <a:pt x="208" y="38"/>
                    <a:pt x="206" y="36"/>
                  </a:cubicBezTo>
                  <a:cubicBezTo>
                    <a:pt x="210" y="37"/>
                    <a:pt x="214" y="36"/>
                    <a:pt x="215" y="35"/>
                  </a:cubicBezTo>
                  <a:cubicBezTo>
                    <a:pt x="216" y="34"/>
                    <a:pt x="216" y="30"/>
                    <a:pt x="217" y="23"/>
                  </a:cubicBezTo>
                  <a:cubicBezTo>
                    <a:pt x="216" y="23"/>
                    <a:pt x="214" y="24"/>
                    <a:pt x="209" y="24"/>
                  </a:cubicBezTo>
                  <a:cubicBezTo>
                    <a:pt x="207" y="32"/>
                    <a:pt x="203" y="39"/>
                    <a:pt x="197" y="43"/>
                  </a:cubicBezTo>
                  <a:cubicBezTo>
                    <a:pt x="195" y="41"/>
                    <a:pt x="193" y="40"/>
                    <a:pt x="191" y="40"/>
                  </a:cubicBezTo>
                  <a:cubicBezTo>
                    <a:pt x="197" y="36"/>
                    <a:pt x="202" y="31"/>
                    <a:pt x="204" y="24"/>
                  </a:cubicBezTo>
                  <a:cubicBezTo>
                    <a:pt x="201" y="24"/>
                    <a:pt x="198" y="24"/>
                    <a:pt x="196" y="24"/>
                  </a:cubicBezTo>
                  <a:cubicBezTo>
                    <a:pt x="193" y="31"/>
                    <a:pt x="188" y="37"/>
                    <a:pt x="181" y="42"/>
                  </a:cubicBezTo>
                  <a:cubicBezTo>
                    <a:pt x="180" y="40"/>
                    <a:pt x="178" y="39"/>
                    <a:pt x="175" y="38"/>
                  </a:cubicBezTo>
                  <a:cubicBezTo>
                    <a:pt x="182" y="35"/>
                    <a:pt x="187" y="31"/>
                    <a:pt x="191" y="24"/>
                  </a:cubicBezTo>
                  <a:cubicBezTo>
                    <a:pt x="187" y="24"/>
                    <a:pt x="185" y="24"/>
                    <a:pt x="184" y="24"/>
                  </a:cubicBezTo>
                  <a:cubicBezTo>
                    <a:pt x="183" y="24"/>
                    <a:pt x="182" y="25"/>
                    <a:pt x="181" y="25"/>
                  </a:cubicBezTo>
                  <a:cubicBezTo>
                    <a:pt x="181" y="17"/>
                    <a:pt x="181" y="17"/>
                    <a:pt x="181" y="17"/>
                  </a:cubicBezTo>
                  <a:cubicBezTo>
                    <a:pt x="183" y="18"/>
                    <a:pt x="184" y="18"/>
                    <a:pt x="186" y="17"/>
                  </a:cubicBezTo>
                  <a:cubicBezTo>
                    <a:pt x="189" y="16"/>
                    <a:pt x="196" y="13"/>
                    <a:pt x="206" y="9"/>
                  </a:cubicBezTo>
                  <a:cubicBezTo>
                    <a:pt x="192" y="9"/>
                    <a:pt x="192" y="9"/>
                    <a:pt x="192" y="9"/>
                  </a:cubicBezTo>
                  <a:cubicBezTo>
                    <a:pt x="187" y="9"/>
                    <a:pt x="184" y="9"/>
                    <a:pt x="182" y="9"/>
                  </a:cubicBezTo>
                  <a:cubicBezTo>
                    <a:pt x="182" y="3"/>
                    <a:pt x="182" y="3"/>
                    <a:pt x="182" y="3"/>
                  </a:cubicBezTo>
                  <a:cubicBezTo>
                    <a:pt x="184" y="3"/>
                    <a:pt x="187" y="4"/>
                    <a:pt x="192" y="4"/>
                  </a:cubicBezTo>
                  <a:close/>
                  <a:moveTo>
                    <a:pt x="174" y="19"/>
                  </a:moveTo>
                  <a:cubicBezTo>
                    <a:pt x="171" y="17"/>
                    <a:pt x="166" y="15"/>
                    <a:pt x="162" y="14"/>
                  </a:cubicBezTo>
                  <a:cubicBezTo>
                    <a:pt x="159" y="19"/>
                    <a:pt x="159" y="19"/>
                    <a:pt x="159" y="19"/>
                  </a:cubicBezTo>
                  <a:cubicBezTo>
                    <a:pt x="163" y="20"/>
                    <a:pt x="167" y="22"/>
                    <a:pt x="171" y="25"/>
                  </a:cubicBezTo>
                  <a:cubicBezTo>
                    <a:pt x="174" y="19"/>
                    <a:pt x="174" y="19"/>
                    <a:pt x="174" y="19"/>
                  </a:cubicBezTo>
                  <a:close/>
                  <a:moveTo>
                    <a:pt x="176" y="24"/>
                  </a:moveTo>
                  <a:cubicBezTo>
                    <a:pt x="169" y="31"/>
                    <a:pt x="163" y="36"/>
                    <a:pt x="159" y="38"/>
                  </a:cubicBezTo>
                  <a:cubicBezTo>
                    <a:pt x="160" y="41"/>
                    <a:pt x="162" y="43"/>
                    <a:pt x="163" y="44"/>
                  </a:cubicBezTo>
                  <a:cubicBezTo>
                    <a:pt x="166" y="42"/>
                    <a:pt x="171" y="37"/>
                    <a:pt x="179" y="30"/>
                  </a:cubicBezTo>
                  <a:cubicBezTo>
                    <a:pt x="178" y="27"/>
                    <a:pt x="177" y="26"/>
                    <a:pt x="176" y="24"/>
                  </a:cubicBezTo>
                  <a:close/>
                  <a:moveTo>
                    <a:pt x="188" y="42"/>
                  </a:moveTo>
                  <a:cubicBezTo>
                    <a:pt x="188" y="56"/>
                    <a:pt x="178" y="63"/>
                    <a:pt x="157" y="63"/>
                  </a:cubicBezTo>
                  <a:cubicBezTo>
                    <a:pt x="159" y="64"/>
                    <a:pt x="161" y="67"/>
                    <a:pt x="161" y="70"/>
                  </a:cubicBezTo>
                  <a:cubicBezTo>
                    <a:pt x="178" y="68"/>
                    <a:pt x="188" y="62"/>
                    <a:pt x="192" y="53"/>
                  </a:cubicBezTo>
                  <a:cubicBezTo>
                    <a:pt x="198" y="63"/>
                    <a:pt x="208" y="69"/>
                    <a:pt x="223" y="70"/>
                  </a:cubicBezTo>
                  <a:cubicBezTo>
                    <a:pt x="225" y="65"/>
                    <a:pt x="226" y="63"/>
                    <a:pt x="227" y="62"/>
                  </a:cubicBezTo>
                  <a:cubicBezTo>
                    <a:pt x="220" y="63"/>
                    <a:pt x="213" y="62"/>
                    <a:pt x="207" y="60"/>
                  </a:cubicBezTo>
                  <a:cubicBezTo>
                    <a:pt x="202" y="57"/>
                    <a:pt x="197" y="53"/>
                    <a:pt x="195" y="48"/>
                  </a:cubicBezTo>
                  <a:cubicBezTo>
                    <a:pt x="195" y="47"/>
                    <a:pt x="196" y="46"/>
                    <a:pt x="197" y="45"/>
                  </a:cubicBezTo>
                  <a:cubicBezTo>
                    <a:pt x="197" y="44"/>
                    <a:pt x="197" y="44"/>
                    <a:pt x="197" y="44"/>
                  </a:cubicBezTo>
                  <a:cubicBezTo>
                    <a:pt x="196" y="43"/>
                    <a:pt x="193" y="43"/>
                    <a:pt x="188" y="42"/>
                  </a:cubicBezTo>
                  <a:close/>
                  <a:moveTo>
                    <a:pt x="172" y="45"/>
                  </a:moveTo>
                  <a:cubicBezTo>
                    <a:pt x="177" y="46"/>
                    <a:pt x="179" y="47"/>
                    <a:pt x="179" y="47"/>
                  </a:cubicBezTo>
                  <a:cubicBezTo>
                    <a:pt x="179" y="47"/>
                    <a:pt x="179" y="48"/>
                    <a:pt x="178" y="48"/>
                  </a:cubicBezTo>
                  <a:cubicBezTo>
                    <a:pt x="177" y="48"/>
                    <a:pt x="177" y="49"/>
                    <a:pt x="176" y="50"/>
                  </a:cubicBezTo>
                  <a:cubicBezTo>
                    <a:pt x="175" y="53"/>
                    <a:pt x="173" y="55"/>
                    <a:pt x="172" y="57"/>
                  </a:cubicBezTo>
                  <a:cubicBezTo>
                    <a:pt x="170" y="56"/>
                    <a:pt x="168" y="55"/>
                    <a:pt x="166" y="55"/>
                  </a:cubicBezTo>
                  <a:cubicBezTo>
                    <a:pt x="169" y="51"/>
                    <a:pt x="171" y="48"/>
                    <a:pt x="172" y="45"/>
                  </a:cubicBezTo>
                  <a:close/>
                  <a:moveTo>
                    <a:pt x="212" y="45"/>
                  </a:moveTo>
                  <a:cubicBezTo>
                    <a:pt x="216" y="47"/>
                    <a:pt x="218" y="48"/>
                    <a:pt x="218" y="49"/>
                  </a:cubicBezTo>
                  <a:cubicBezTo>
                    <a:pt x="218" y="49"/>
                    <a:pt x="218" y="49"/>
                    <a:pt x="218" y="49"/>
                  </a:cubicBezTo>
                  <a:cubicBezTo>
                    <a:pt x="217" y="50"/>
                    <a:pt x="216" y="51"/>
                    <a:pt x="216" y="52"/>
                  </a:cubicBezTo>
                  <a:cubicBezTo>
                    <a:pt x="215" y="52"/>
                    <a:pt x="215" y="53"/>
                    <a:pt x="215" y="52"/>
                  </a:cubicBezTo>
                  <a:cubicBezTo>
                    <a:pt x="214" y="55"/>
                    <a:pt x="212" y="57"/>
                    <a:pt x="211" y="58"/>
                  </a:cubicBezTo>
                  <a:cubicBezTo>
                    <a:pt x="210" y="57"/>
                    <a:pt x="208" y="56"/>
                    <a:pt x="206" y="55"/>
                  </a:cubicBezTo>
                  <a:cubicBezTo>
                    <a:pt x="208" y="52"/>
                    <a:pt x="210" y="49"/>
                    <a:pt x="212" y="45"/>
                  </a:cubicBezTo>
                  <a:close/>
                  <a:moveTo>
                    <a:pt x="275" y="12"/>
                  </a:moveTo>
                  <a:cubicBezTo>
                    <a:pt x="276" y="11"/>
                    <a:pt x="278" y="9"/>
                    <a:pt x="280" y="5"/>
                  </a:cubicBezTo>
                  <a:cubicBezTo>
                    <a:pt x="280" y="5"/>
                    <a:pt x="281" y="4"/>
                    <a:pt x="281" y="4"/>
                  </a:cubicBezTo>
                  <a:cubicBezTo>
                    <a:pt x="282" y="3"/>
                    <a:pt x="282" y="3"/>
                    <a:pt x="282" y="3"/>
                  </a:cubicBezTo>
                  <a:cubicBezTo>
                    <a:pt x="281" y="2"/>
                    <a:pt x="278" y="1"/>
                    <a:pt x="274" y="0"/>
                  </a:cubicBezTo>
                  <a:cubicBezTo>
                    <a:pt x="271" y="11"/>
                    <a:pt x="265" y="20"/>
                    <a:pt x="259" y="26"/>
                  </a:cubicBezTo>
                  <a:cubicBezTo>
                    <a:pt x="262" y="26"/>
                    <a:pt x="264" y="27"/>
                    <a:pt x="266" y="29"/>
                  </a:cubicBezTo>
                  <a:cubicBezTo>
                    <a:pt x="267" y="28"/>
                    <a:pt x="269" y="24"/>
                    <a:pt x="273" y="18"/>
                  </a:cubicBezTo>
                  <a:cubicBezTo>
                    <a:pt x="298" y="18"/>
                    <a:pt x="298" y="18"/>
                    <a:pt x="298" y="18"/>
                  </a:cubicBezTo>
                  <a:cubicBezTo>
                    <a:pt x="304" y="18"/>
                    <a:pt x="308" y="18"/>
                    <a:pt x="308" y="18"/>
                  </a:cubicBezTo>
                  <a:cubicBezTo>
                    <a:pt x="308" y="12"/>
                    <a:pt x="308" y="12"/>
                    <a:pt x="308" y="12"/>
                  </a:cubicBezTo>
                  <a:cubicBezTo>
                    <a:pt x="308" y="12"/>
                    <a:pt x="307" y="12"/>
                    <a:pt x="305" y="12"/>
                  </a:cubicBezTo>
                  <a:cubicBezTo>
                    <a:pt x="304" y="12"/>
                    <a:pt x="301" y="12"/>
                    <a:pt x="297" y="12"/>
                  </a:cubicBezTo>
                  <a:cubicBezTo>
                    <a:pt x="275" y="12"/>
                    <a:pt x="275" y="12"/>
                    <a:pt x="275" y="12"/>
                  </a:cubicBezTo>
                  <a:close/>
                  <a:moveTo>
                    <a:pt x="255" y="18"/>
                  </a:moveTo>
                  <a:cubicBezTo>
                    <a:pt x="255" y="56"/>
                    <a:pt x="255" y="56"/>
                    <a:pt x="255" y="56"/>
                  </a:cubicBezTo>
                  <a:cubicBezTo>
                    <a:pt x="255" y="65"/>
                    <a:pt x="255" y="70"/>
                    <a:pt x="256" y="71"/>
                  </a:cubicBezTo>
                  <a:cubicBezTo>
                    <a:pt x="248" y="71"/>
                    <a:pt x="248" y="71"/>
                    <a:pt x="248" y="71"/>
                  </a:cubicBezTo>
                  <a:cubicBezTo>
                    <a:pt x="248" y="69"/>
                    <a:pt x="249" y="64"/>
                    <a:pt x="249" y="56"/>
                  </a:cubicBezTo>
                  <a:cubicBezTo>
                    <a:pt x="249" y="28"/>
                    <a:pt x="249" y="28"/>
                    <a:pt x="249" y="28"/>
                  </a:cubicBezTo>
                  <a:cubicBezTo>
                    <a:pt x="247" y="31"/>
                    <a:pt x="245" y="34"/>
                    <a:pt x="242" y="39"/>
                  </a:cubicBezTo>
                  <a:cubicBezTo>
                    <a:pt x="242" y="38"/>
                    <a:pt x="240" y="36"/>
                    <a:pt x="239" y="35"/>
                  </a:cubicBezTo>
                  <a:cubicBezTo>
                    <a:pt x="238" y="34"/>
                    <a:pt x="238" y="34"/>
                    <a:pt x="237" y="34"/>
                  </a:cubicBezTo>
                  <a:cubicBezTo>
                    <a:pt x="246" y="25"/>
                    <a:pt x="251" y="14"/>
                    <a:pt x="254" y="0"/>
                  </a:cubicBezTo>
                  <a:cubicBezTo>
                    <a:pt x="260" y="2"/>
                    <a:pt x="263" y="3"/>
                    <a:pt x="263" y="4"/>
                  </a:cubicBezTo>
                  <a:cubicBezTo>
                    <a:pt x="263" y="4"/>
                    <a:pt x="263" y="4"/>
                    <a:pt x="262" y="5"/>
                  </a:cubicBezTo>
                  <a:cubicBezTo>
                    <a:pt x="261" y="6"/>
                    <a:pt x="261" y="6"/>
                    <a:pt x="260" y="7"/>
                  </a:cubicBezTo>
                  <a:cubicBezTo>
                    <a:pt x="258" y="12"/>
                    <a:pt x="256" y="16"/>
                    <a:pt x="255" y="18"/>
                  </a:cubicBezTo>
                  <a:close/>
                  <a:moveTo>
                    <a:pt x="285" y="32"/>
                  </a:moveTo>
                  <a:cubicBezTo>
                    <a:pt x="291" y="32"/>
                    <a:pt x="291" y="32"/>
                    <a:pt x="291" y="32"/>
                  </a:cubicBezTo>
                  <a:cubicBezTo>
                    <a:pt x="295" y="32"/>
                    <a:pt x="298" y="32"/>
                    <a:pt x="300" y="31"/>
                  </a:cubicBezTo>
                  <a:cubicBezTo>
                    <a:pt x="302" y="31"/>
                    <a:pt x="303" y="31"/>
                    <a:pt x="304" y="31"/>
                  </a:cubicBezTo>
                  <a:cubicBezTo>
                    <a:pt x="304" y="33"/>
                    <a:pt x="304" y="37"/>
                    <a:pt x="303" y="43"/>
                  </a:cubicBezTo>
                  <a:cubicBezTo>
                    <a:pt x="302" y="55"/>
                    <a:pt x="301" y="62"/>
                    <a:pt x="300" y="64"/>
                  </a:cubicBezTo>
                  <a:cubicBezTo>
                    <a:pt x="299" y="67"/>
                    <a:pt x="295" y="69"/>
                    <a:pt x="288" y="70"/>
                  </a:cubicBezTo>
                  <a:cubicBezTo>
                    <a:pt x="288" y="66"/>
                    <a:pt x="286" y="64"/>
                    <a:pt x="284" y="62"/>
                  </a:cubicBezTo>
                  <a:cubicBezTo>
                    <a:pt x="289" y="63"/>
                    <a:pt x="293" y="62"/>
                    <a:pt x="294" y="61"/>
                  </a:cubicBezTo>
                  <a:cubicBezTo>
                    <a:pt x="295" y="58"/>
                    <a:pt x="296" y="50"/>
                    <a:pt x="297" y="37"/>
                  </a:cubicBezTo>
                  <a:cubicBezTo>
                    <a:pt x="285" y="37"/>
                    <a:pt x="285" y="37"/>
                    <a:pt x="285" y="37"/>
                  </a:cubicBezTo>
                  <a:cubicBezTo>
                    <a:pt x="283" y="52"/>
                    <a:pt x="276" y="63"/>
                    <a:pt x="264" y="71"/>
                  </a:cubicBezTo>
                  <a:cubicBezTo>
                    <a:pt x="263" y="68"/>
                    <a:pt x="260" y="67"/>
                    <a:pt x="257" y="65"/>
                  </a:cubicBezTo>
                  <a:cubicBezTo>
                    <a:pt x="269" y="61"/>
                    <a:pt x="277" y="52"/>
                    <a:pt x="279" y="37"/>
                  </a:cubicBezTo>
                  <a:cubicBezTo>
                    <a:pt x="274" y="37"/>
                    <a:pt x="274" y="37"/>
                    <a:pt x="274" y="37"/>
                  </a:cubicBezTo>
                  <a:cubicBezTo>
                    <a:pt x="270" y="37"/>
                    <a:pt x="267" y="37"/>
                    <a:pt x="266" y="37"/>
                  </a:cubicBezTo>
                  <a:cubicBezTo>
                    <a:pt x="264" y="37"/>
                    <a:pt x="263" y="38"/>
                    <a:pt x="262" y="38"/>
                  </a:cubicBezTo>
                  <a:cubicBezTo>
                    <a:pt x="262" y="31"/>
                    <a:pt x="262" y="31"/>
                    <a:pt x="262" y="31"/>
                  </a:cubicBezTo>
                  <a:cubicBezTo>
                    <a:pt x="263" y="31"/>
                    <a:pt x="264" y="32"/>
                    <a:pt x="266" y="32"/>
                  </a:cubicBezTo>
                  <a:cubicBezTo>
                    <a:pt x="267" y="32"/>
                    <a:pt x="270" y="32"/>
                    <a:pt x="274" y="32"/>
                  </a:cubicBezTo>
                  <a:cubicBezTo>
                    <a:pt x="279" y="32"/>
                    <a:pt x="279" y="32"/>
                    <a:pt x="279" y="32"/>
                  </a:cubicBezTo>
                  <a:cubicBezTo>
                    <a:pt x="279" y="26"/>
                    <a:pt x="279" y="23"/>
                    <a:pt x="279" y="21"/>
                  </a:cubicBezTo>
                  <a:cubicBezTo>
                    <a:pt x="284" y="21"/>
                    <a:pt x="287" y="21"/>
                    <a:pt x="287" y="22"/>
                  </a:cubicBezTo>
                  <a:cubicBezTo>
                    <a:pt x="287" y="22"/>
                    <a:pt x="287" y="22"/>
                    <a:pt x="287" y="22"/>
                  </a:cubicBezTo>
                  <a:cubicBezTo>
                    <a:pt x="286" y="23"/>
                    <a:pt x="286" y="24"/>
                    <a:pt x="286" y="25"/>
                  </a:cubicBezTo>
                  <a:cubicBezTo>
                    <a:pt x="285" y="26"/>
                    <a:pt x="285" y="28"/>
                    <a:pt x="285" y="32"/>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1" name="Freeform 62"/>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2" name="Freeform 63"/>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3" name="Freeform 66"/>
            <p:cNvSpPr>
              <a:spLocks noEditPoints="1"/>
            </p:cNvSpPr>
            <p:nvPr/>
          </p:nvSpPr>
          <p:spPr bwMode="auto">
            <a:xfrm>
              <a:off x="171" y="2256"/>
              <a:ext cx="1281" cy="1142"/>
            </a:xfrm>
            <a:custGeom>
              <a:avLst/>
              <a:gdLst>
                <a:gd name="T0" fmla="*/ 83 w 1281"/>
                <a:gd name="T1" fmla="*/ 1142 h 1142"/>
                <a:gd name="T2" fmla="*/ 1201 w 1281"/>
                <a:gd name="T3" fmla="*/ 1142 h 1142"/>
                <a:gd name="T4" fmla="*/ 1209 w 1281"/>
                <a:gd name="T5" fmla="*/ 1142 h 1142"/>
                <a:gd name="T6" fmla="*/ 1217 w 1281"/>
                <a:gd name="T7" fmla="*/ 1140 h 1142"/>
                <a:gd name="T8" fmla="*/ 1225 w 1281"/>
                <a:gd name="T9" fmla="*/ 1140 h 1142"/>
                <a:gd name="T10" fmla="*/ 1233 w 1281"/>
                <a:gd name="T11" fmla="*/ 1137 h 1142"/>
                <a:gd name="T12" fmla="*/ 1241 w 1281"/>
                <a:gd name="T13" fmla="*/ 1132 h 1142"/>
                <a:gd name="T14" fmla="*/ 1246 w 1281"/>
                <a:gd name="T15" fmla="*/ 1129 h 1142"/>
                <a:gd name="T16" fmla="*/ 1252 w 1281"/>
                <a:gd name="T17" fmla="*/ 1124 h 1142"/>
                <a:gd name="T18" fmla="*/ 1257 w 1281"/>
                <a:gd name="T19" fmla="*/ 1121 h 1142"/>
                <a:gd name="T20" fmla="*/ 1262 w 1281"/>
                <a:gd name="T21" fmla="*/ 1116 h 1142"/>
                <a:gd name="T22" fmla="*/ 1265 w 1281"/>
                <a:gd name="T23" fmla="*/ 1110 h 1142"/>
                <a:gd name="T24" fmla="*/ 1273 w 1281"/>
                <a:gd name="T25" fmla="*/ 1097 h 1142"/>
                <a:gd name="T26" fmla="*/ 1276 w 1281"/>
                <a:gd name="T27" fmla="*/ 1089 h 1142"/>
                <a:gd name="T28" fmla="*/ 1278 w 1281"/>
                <a:gd name="T29" fmla="*/ 1078 h 1142"/>
                <a:gd name="T30" fmla="*/ 1281 w 1281"/>
                <a:gd name="T31" fmla="*/ 1070 h 1142"/>
                <a:gd name="T32" fmla="*/ 1281 w 1281"/>
                <a:gd name="T33" fmla="*/ 1065 h 1142"/>
                <a:gd name="T34" fmla="*/ 1281 w 1281"/>
                <a:gd name="T35" fmla="*/ 1054 h 1142"/>
                <a:gd name="T36" fmla="*/ 1278 w 1281"/>
                <a:gd name="T37" fmla="*/ 1046 h 1142"/>
                <a:gd name="T38" fmla="*/ 1276 w 1281"/>
                <a:gd name="T39" fmla="*/ 1035 h 1142"/>
                <a:gd name="T40" fmla="*/ 1268 w 1281"/>
                <a:gd name="T41" fmla="*/ 1016 h 1142"/>
                <a:gd name="T42" fmla="*/ 1246 w 1281"/>
                <a:gd name="T43" fmla="*/ 979 h 1142"/>
                <a:gd name="T44" fmla="*/ 716 w 1281"/>
                <a:gd name="T45" fmla="*/ 38 h 1142"/>
                <a:gd name="T46" fmla="*/ 699 w 1281"/>
                <a:gd name="T47" fmla="*/ 22 h 1142"/>
                <a:gd name="T48" fmla="*/ 694 w 1281"/>
                <a:gd name="T49" fmla="*/ 16 h 1142"/>
                <a:gd name="T50" fmla="*/ 689 w 1281"/>
                <a:gd name="T51" fmla="*/ 11 h 1142"/>
                <a:gd name="T52" fmla="*/ 681 w 1281"/>
                <a:gd name="T53" fmla="*/ 8 h 1142"/>
                <a:gd name="T54" fmla="*/ 675 w 1281"/>
                <a:gd name="T55" fmla="*/ 6 h 1142"/>
                <a:gd name="T56" fmla="*/ 670 w 1281"/>
                <a:gd name="T57" fmla="*/ 3 h 1142"/>
                <a:gd name="T58" fmla="*/ 665 w 1281"/>
                <a:gd name="T59" fmla="*/ 0 h 1142"/>
                <a:gd name="T60" fmla="*/ 659 w 1281"/>
                <a:gd name="T61" fmla="*/ 0 h 1142"/>
                <a:gd name="T62" fmla="*/ 657 w 1281"/>
                <a:gd name="T63" fmla="*/ 0 h 1142"/>
                <a:gd name="T64" fmla="*/ 654 w 1281"/>
                <a:gd name="T65" fmla="*/ 0 h 1142"/>
                <a:gd name="T66" fmla="*/ 649 w 1281"/>
                <a:gd name="T67" fmla="*/ 0 h 1142"/>
                <a:gd name="T68" fmla="*/ 641 w 1281"/>
                <a:gd name="T69" fmla="*/ 3 h 1142"/>
                <a:gd name="T70" fmla="*/ 632 w 1281"/>
                <a:gd name="T71" fmla="*/ 6 h 1142"/>
                <a:gd name="T72" fmla="*/ 624 w 1281"/>
                <a:gd name="T73" fmla="*/ 8 h 1142"/>
                <a:gd name="T74" fmla="*/ 616 w 1281"/>
                <a:gd name="T75" fmla="*/ 16 h 1142"/>
                <a:gd name="T76" fmla="*/ 611 w 1281"/>
                <a:gd name="T77" fmla="*/ 19 h 1142"/>
                <a:gd name="T78" fmla="*/ 5 w 1281"/>
                <a:gd name="T79" fmla="*/ 1035 h 1142"/>
                <a:gd name="T80" fmla="*/ 0 w 1281"/>
                <a:gd name="T81" fmla="*/ 1062 h 1142"/>
                <a:gd name="T82" fmla="*/ 0 w 1281"/>
                <a:gd name="T83" fmla="*/ 1073 h 1142"/>
                <a:gd name="T84" fmla="*/ 3 w 1281"/>
                <a:gd name="T85" fmla="*/ 1083 h 1142"/>
                <a:gd name="T86" fmla="*/ 8 w 1281"/>
                <a:gd name="T87" fmla="*/ 1091 h 1142"/>
                <a:gd name="T88" fmla="*/ 8 w 1281"/>
                <a:gd name="T89" fmla="*/ 1097 h 1142"/>
                <a:gd name="T90" fmla="*/ 13 w 1281"/>
                <a:gd name="T91" fmla="*/ 1102 h 1142"/>
                <a:gd name="T92" fmla="*/ 16 w 1281"/>
                <a:gd name="T93" fmla="*/ 1108 h 1142"/>
                <a:gd name="T94" fmla="*/ 21 w 1281"/>
                <a:gd name="T95" fmla="*/ 1113 h 1142"/>
                <a:gd name="T96" fmla="*/ 27 w 1281"/>
                <a:gd name="T97" fmla="*/ 1118 h 1142"/>
                <a:gd name="T98" fmla="*/ 29 w 1281"/>
                <a:gd name="T99" fmla="*/ 1121 h 1142"/>
                <a:gd name="T100" fmla="*/ 37 w 1281"/>
                <a:gd name="T101" fmla="*/ 1126 h 1142"/>
                <a:gd name="T102" fmla="*/ 45 w 1281"/>
                <a:gd name="T103" fmla="*/ 1129 h 1142"/>
                <a:gd name="T104" fmla="*/ 56 w 1281"/>
                <a:gd name="T105" fmla="*/ 1134 h 1142"/>
                <a:gd name="T106" fmla="*/ 83 w 1281"/>
                <a:gd name="T107" fmla="*/ 1142 h 1142"/>
                <a:gd name="T108" fmla="*/ 83 w 1281"/>
                <a:gd name="T109" fmla="*/ 1142 h 1142"/>
                <a:gd name="T110" fmla="*/ 182 w 1281"/>
                <a:gd name="T111" fmla="*/ 998 h 1142"/>
                <a:gd name="T112" fmla="*/ 651 w 1281"/>
                <a:gd name="T113" fmla="*/ 193 h 1142"/>
                <a:gd name="T114" fmla="*/ 1115 w 1281"/>
                <a:gd name="T115" fmla="*/ 998 h 1142"/>
                <a:gd name="T116" fmla="*/ 182 w 1281"/>
                <a:gd name="T117" fmla="*/ 998 h 1142"/>
                <a:gd name="T118" fmla="*/ 182 w 1281"/>
                <a:gd name="T119" fmla="*/ 998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83" y="1142"/>
                  </a:moveTo>
                  <a:lnTo>
                    <a:pt x="1201" y="1142"/>
                  </a:lnTo>
                  <a:lnTo>
                    <a:pt x="1209" y="1142"/>
                  </a:lnTo>
                  <a:lnTo>
                    <a:pt x="1217" y="1140"/>
                  </a:lnTo>
                  <a:lnTo>
                    <a:pt x="1225" y="1140"/>
                  </a:lnTo>
                  <a:lnTo>
                    <a:pt x="1233" y="1137"/>
                  </a:lnTo>
                  <a:lnTo>
                    <a:pt x="1241" y="1132"/>
                  </a:lnTo>
                  <a:lnTo>
                    <a:pt x="1246" y="1129"/>
                  </a:lnTo>
                  <a:lnTo>
                    <a:pt x="1252" y="1124"/>
                  </a:lnTo>
                  <a:lnTo>
                    <a:pt x="1257" y="1121"/>
                  </a:lnTo>
                  <a:lnTo>
                    <a:pt x="1262" y="1116"/>
                  </a:lnTo>
                  <a:lnTo>
                    <a:pt x="1265" y="1110"/>
                  </a:lnTo>
                  <a:lnTo>
                    <a:pt x="1273" y="1097"/>
                  </a:lnTo>
                  <a:lnTo>
                    <a:pt x="1276" y="1089"/>
                  </a:lnTo>
                  <a:lnTo>
                    <a:pt x="1278" y="1078"/>
                  </a:lnTo>
                  <a:lnTo>
                    <a:pt x="1281" y="1070"/>
                  </a:lnTo>
                  <a:lnTo>
                    <a:pt x="1281" y="1065"/>
                  </a:lnTo>
                  <a:lnTo>
                    <a:pt x="1281" y="1054"/>
                  </a:lnTo>
                  <a:lnTo>
                    <a:pt x="1278" y="1046"/>
                  </a:lnTo>
                  <a:lnTo>
                    <a:pt x="1276" y="1035"/>
                  </a:lnTo>
                  <a:lnTo>
                    <a:pt x="1268" y="1016"/>
                  </a:lnTo>
                  <a:lnTo>
                    <a:pt x="1246" y="979"/>
                  </a:lnTo>
                  <a:lnTo>
                    <a:pt x="716" y="38"/>
                  </a:lnTo>
                  <a:lnTo>
                    <a:pt x="699" y="22"/>
                  </a:lnTo>
                  <a:lnTo>
                    <a:pt x="694" y="16"/>
                  </a:lnTo>
                  <a:lnTo>
                    <a:pt x="689" y="11"/>
                  </a:lnTo>
                  <a:lnTo>
                    <a:pt x="681" y="8"/>
                  </a:lnTo>
                  <a:lnTo>
                    <a:pt x="675" y="6"/>
                  </a:lnTo>
                  <a:lnTo>
                    <a:pt x="670" y="3"/>
                  </a:lnTo>
                  <a:lnTo>
                    <a:pt x="665" y="0"/>
                  </a:lnTo>
                  <a:lnTo>
                    <a:pt x="659" y="0"/>
                  </a:lnTo>
                  <a:lnTo>
                    <a:pt x="657" y="0"/>
                  </a:lnTo>
                  <a:lnTo>
                    <a:pt x="654" y="0"/>
                  </a:lnTo>
                  <a:lnTo>
                    <a:pt x="649" y="0"/>
                  </a:lnTo>
                  <a:lnTo>
                    <a:pt x="641" y="3"/>
                  </a:lnTo>
                  <a:lnTo>
                    <a:pt x="632" y="6"/>
                  </a:lnTo>
                  <a:lnTo>
                    <a:pt x="624" y="8"/>
                  </a:lnTo>
                  <a:lnTo>
                    <a:pt x="616" y="16"/>
                  </a:lnTo>
                  <a:lnTo>
                    <a:pt x="611" y="19"/>
                  </a:lnTo>
                  <a:lnTo>
                    <a:pt x="5" y="1035"/>
                  </a:lnTo>
                  <a:lnTo>
                    <a:pt x="0" y="1062"/>
                  </a:lnTo>
                  <a:lnTo>
                    <a:pt x="0" y="1073"/>
                  </a:lnTo>
                  <a:lnTo>
                    <a:pt x="3" y="1083"/>
                  </a:lnTo>
                  <a:lnTo>
                    <a:pt x="8" y="1091"/>
                  </a:lnTo>
                  <a:lnTo>
                    <a:pt x="8" y="1097"/>
                  </a:lnTo>
                  <a:lnTo>
                    <a:pt x="13" y="1102"/>
                  </a:lnTo>
                  <a:lnTo>
                    <a:pt x="16" y="1108"/>
                  </a:lnTo>
                  <a:lnTo>
                    <a:pt x="21" y="1113"/>
                  </a:lnTo>
                  <a:lnTo>
                    <a:pt x="27" y="1118"/>
                  </a:lnTo>
                  <a:lnTo>
                    <a:pt x="29" y="1121"/>
                  </a:lnTo>
                  <a:lnTo>
                    <a:pt x="37" y="1126"/>
                  </a:lnTo>
                  <a:lnTo>
                    <a:pt x="45" y="1129"/>
                  </a:lnTo>
                  <a:lnTo>
                    <a:pt x="56" y="1134"/>
                  </a:lnTo>
                  <a:lnTo>
                    <a:pt x="83" y="1142"/>
                  </a:lnTo>
                  <a:lnTo>
                    <a:pt x="83" y="1142"/>
                  </a:lnTo>
                  <a:close/>
                  <a:moveTo>
                    <a:pt x="182" y="998"/>
                  </a:moveTo>
                  <a:lnTo>
                    <a:pt x="651" y="193"/>
                  </a:lnTo>
                  <a:lnTo>
                    <a:pt x="1115"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64" name="Freeform 67"/>
            <p:cNvSpPr>
              <a:spLocks noEditPoints="1"/>
            </p:cNvSpPr>
            <p:nvPr/>
          </p:nvSpPr>
          <p:spPr bwMode="auto">
            <a:xfrm>
              <a:off x="514" y="2701"/>
              <a:ext cx="563" cy="537"/>
            </a:xfrm>
            <a:custGeom>
              <a:avLst/>
              <a:gdLst>
                <a:gd name="T0" fmla="*/ 209 w 563"/>
                <a:gd name="T1" fmla="*/ 322 h 537"/>
                <a:gd name="T2" fmla="*/ 217 w 563"/>
                <a:gd name="T3" fmla="*/ 309 h 537"/>
                <a:gd name="T4" fmla="*/ 212 w 563"/>
                <a:gd name="T5" fmla="*/ 282 h 537"/>
                <a:gd name="T6" fmla="*/ 201 w 563"/>
                <a:gd name="T7" fmla="*/ 309 h 537"/>
                <a:gd name="T8" fmla="*/ 209 w 563"/>
                <a:gd name="T9" fmla="*/ 322 h 537"/>
                <a:gd name="T10" fmla="*/ 520 w 563"/>
                <a:gd name="T11" fmla="*/ 159 h 537"/>
                <a:gd name="T12" fmla="*/ 386 w 563"/>
                <a:gd name="T13" fmla="*/ 207 h 537"/>
                <a:gd name="T14" fmla="*/ 429 w 563"/>
                <a:gd name="T15" fmla="*/ 193 h 537"/>
                <a:gd name="T16" fmla="*/ 496 w 563"/>
                <a:gd name="T17" fmla="*/ 116 h 537"/>
                <a:gd name="T18" fmla="*/ 161 w 563"/>
                <a:gd name="T19" fmla="*/ 220 h 537"/>
                <a:gd name="T20" fmla="*/ 161 w 563"/>
                <a:gd name="T21" fmla="*/ 247 h 537"/>
                <a:gd name="T22" fmla="*/ 166 w 563"/>
                <a:gd name="T23" fmla="*/ 250 h 537"/>
                <a:gd name="T24" fmla="*/ 169 w 563"/>
                <a:gd name="T25" fmla="*/ 250 h 537"/>
                <a:gd name="T26" fmla="*/ 172 w 563"/>
                <a:gd name="T27" fmla="*/ 242 h 537"/>
                <a:gd name="T28" fmla="*/ 252 w 563"/>
                <a:gd name="T29" fmla="*/ 239 h 537"/>
                <a:gd name="T30" fmla="*/ 233 w 563"/>
                <a:gd name="T31" fmla="*/ 260 h 537"/>
                <a:gd name="T32" fmla="*/ 236 w 563"/>
                <a:gd name="T33" fmla="*/ 282 h 537"/>
                <a:gd name="T34" fmla="*/ 241 w 563"/>
                <a:gd name="T35" fmla="*/ 285 h 537"/>
                <a:gd name="T36" fmla="*/ 244 w 563"/>
                <a:gd name="T37" fmla="*/ 282 h 537"/>
                <a:gd name="T38" fmla="*/ 252 w 563"/>
                <a:gd name="T39" fmla="*/ 239 h 537"/>
                <a:gd name="T40" fmla="*/ 225 w 563"/>
                <a:gd name="T41" fmla="*/ 204 h 537"/>
                <a:gd name="T42" fmla="*/ 220 w 563"/>
                <a:gd name="T43" fmla="*/ 223 h 537"/>
                <a:gd name="T44" fmla="*/ 222 w 563"/>
                <a:gd name="T45" fmla="*/ 228 h 537"/>
                <a:gd name="T46" fmla="*/ 228 w 563"/>
                <a:gd name="T47" fmla="*/ 231 h 537"/>
                <a:gd name="T48" fmla="*/ 241 w 563"/>
                <a:gd name="T49" fmla="*/ 212 h 537"/>
                <a:gd name="T50" fmla="*/ 268 w 563"/>
                <a:gd name="T51" fmla="*/ 185 h 537"/>
                <a:gd name="T52" fmla="*/ 316 w 563"/>
                <a:gd name="T53" fmla="*/ 217 h 537"/>
                <a:gd name="T54" fmla="*/ 367 w 563"/>
                <a:gd name="T55" fmla="*/ 140 h 537"/>
                <a:gd name="T56" fmla="*/ 391 w 563"/>
                <a:gd name="T57" fmla="*/ 121 h 537"/>
                <a:gd name="T58" fmla="*/ 410 w 563"/>
                <a:gd name="T59" fmla="*/ 126 h 537"/>
                <a:gd name="T60" fmla="*/ 418 w 563"/>
                <a:gd name="T61" fmla="*/ 153 h 537"/>
                <a:gd name="T62" fmla="*/ 405 w 563"/>
                <a:gd name="T63" fmla="*/ 169 h 537"/>
                <a:gd name="T64" fmla="*/ 359 w 563"/>
                <a:gd name="T65" fmla="*/ 185 h 537"/>
                <a:gd name="T66" fmla="*/ 415 w 563"/>
                <a:gd name="T67" fmla="*/ 193 h 537"/>
                <a:gd name="T68" fmla="*/ 445 w 563"/>
                <a:gd name="T69" fmla="*/ 167 h 537"/>
                <a:gd name="T70" fmla="*/ 437 w 563"/>
                <a:gd name="T71" fmla="*/ 113 h 537"/>
                <a:gd name="T72" fmla="*/ 391 w 563"/>
                <a:gd name="T73" fmla="*/ 91 h 537"/>
                <a:gd name="T74" fmla="*/ 284 w 563"/>
                <a:gd name="T75" fmla="*/ 191 h 537"/>
                <a:gd name="T76" fmla="*/ 340 w 563"/>
                <a:gd name="T77" fmla="*/ 164 h 537"/>
                <a:gd name="T78" fmla="*/ 255 w 563"/>
                <a:gd name="T79" fmla="*/ 164 h 537"/>
                <a:gd name="T80" fmla="*/ 236 w 563"/>
                <a:gd name="T81" fmla="*/ 175 h 537"/>
                <a:gd name="T82" fmla="*/ 225 w 563"/>
                <a:gd name="T83" fmla="*/ 191 h 537"/>
                <a:gd name="T84" fmla="*/ 214 w 563"/>
                <a:gd name="T85" fmla="*/ 180 h 537"/>
                <a:gd name="T86" fmla="*/ 220 w 563"/>
                <a:gd name="T87" fmla="*/ 169 h 537"/>
                <a:gd name="T88" fmla="*/ 257 w 563"/>
                <a:gd name="T89" fmla="*/ 159 h 537"/>
                <a:gd name="T90" fmla="*/ 450 w 563"/>
                <a:gd name="T91" fmla="*/ 148 h 537"/>
                <a:gd name="T92" fmla="*/ 450 w 563"/>
                <a:gd name="T93" fmla="*/ 148 h 537"/>
                <a:gd name="T94" fmla="*/ 394 w 563"/>
                <a:gd name="T95" fmla="*/ 86 h 537"/>
                <a:gd name="T96" fmla="*/ 212 w 563"/>
                <a:gd name="T97" fmla="*/ 394 h 537"/>
                <a:gd name="T98" fmla="*/ 201 w 563"/>
                <a:gd name="T99" fmla="*/ 378 h 537"/>
                <a:gd name="T100" fmla="*/ 16 w 563"/>
                <a:gd name="T101" fmla="*/ 376 h 537"/>
                <a:gd name="T102" fmla="*/ 0 w 563"/>
                <a:gd name="T103" fmla="*/ 392 h 537"/>
                <a:gd name="T104" fmla="*/ 166 w 563"/>
                <a:gd name="T105" fmla="*/ 537 h 537"/>
                <a:gd name="T106" fmla="*/ 169 w 563"/>
                <a:gd name="T107" fmla="*/ 429 h 537"/>
                <a:gd name="T108" fmla="*/ 172 w 563"/>
                <a:gd name="T109" fmla="*/ 427 h 537"/>
                <a:gd name="T110" fmla="*/ 174 w 563"/>
                <a:gd name="T111" fmla="*/ 432 h 537"/>
                <a:gd name="T112" fmla="*/ 113 w 563"/>
                <a:gd name="T113" fmla="*/ 346 h 537"/>
                <a:gd name="T114" fmla="*/ 137 w 563"/>
                <a:gd name="T115" fmla="*/ 330 h 537"/>
                <a:gd name="T116" fmla="*/ 139 w 563"/>
                <a:gd name="T117" fmla="*/ 293 h 537"/>
                <a:gd name="T118" fmla="*/ 105 w 563"/>
                <a:gd name="T119" fmla="*/ 268 h 537"/>
                <a:gd name="T120" fmla="*/ 62 w 563"/>
                <a:gd name="T121" fmla="*/ 287 h 537"/>
                <a:gd name="T122" fmla="*/ 62 w 563"/>
                <a:gd name="T123"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537">
                  <a:moveTo>
                    <a:pt x="547" y="201"/>
                  </a:moveTo>
                  <a:lnTo>
                    <a:pt x="499" y="244"/>
                  </a:lnTo>
                  <a:lnTo>
                    <a:pt x="429" y="303"/>
                  </a:lnTo>
                  <a:lnTo>
                    <a:pt x="461" y="325"/>
                  </a:lnTo>
                  <a:lnTo>
                    <a:pt x="563" y="234"/>
                  </a:lnTo>
                  <a:lnTo>
                    <a:pt x="547" y="201"/>
                  </a:lnTo>
                  <a:lnTo>
                    <a:pt x="547" y="201"/>
                  </a:lnTo>
                  <a:close/>
                  <a:moveTo>
                    <a:pt x="209" y="322"/>
                  </a:moveTo>
                  <a:lnTo>
                    <a:pt x="214" y="317"/>
                  </a:lnTo>
                  <a:lnTo>
                    <a:pt x="214" y="314"/>
                  </a:lnTo>
                  <a:lnTo>
                    <a:pt x="217" y="311"/>
                  </a:lnTo>
                  <a:lnTo>
                    <a:pt x="217" y="311"/>
                  </a:lnTo>
                  <a:lnTo>
                    <a:pt x="217" y="311"/>
                  </a:lnTo>
                  <a:lnTo>
                    <a:pt x="217" y="309"/>
                  </a:lnTo>
                  <a:lnTo>
                    <a:pt x="217" y="309"/>
                  </a:lnTo>
                  <a:lnTo>
                    <a:pt x="217" y="309"/>
                  </a:lnTo>
                  <a:lnTo>
                    <a:pt x="217" y="306"/>
                  </a:lnTo>
                  <a:lnTo>
                    <a:pt x="214" y="303"/>
                  </a:lnTo>
                  <a:lnTo>
                    <a:pt x="214" y="301"/>
                  </a:lnTo>
                  <a:lnTo>
                    <a:pt x="214" y="298"/>
                  </a:lnTo>
                  <a:lnTo>
                    <a:pt x="217" y="295"/>
                  </a:lnTo>
                  <a:lnTo>
                    <a:pt x="222" y="276"/>
                  </a:lnTo>
                  <a:lnTo>
                    <a:pt x="214" y="279"/>
                  </a:lnTo>
                  <a:lnTo>
                    <a:pt x="212" y="282"/>
                  </a:lnTo>
                  <a:lnTo>
                    <a:pt x="209" y="285"/>
                  </a:lnTo>
                  <a:lnTo>
                    <a:pt x="206" y="287"/>
                  </a:lnTo>
                  <a:lnTo>
                    <a:pt x="206" y="290"/>
                  </a:lnTo>
                  <a:lnTo>
                    <a:pt x="204" y="295"/>
                  </a:lnTo>
                  <a:lnTo>
                    <a:pt x="204" y="298"/>
                  </a:lnTo>
                  <a:lnTo>
                    <a:pt x="201" y="303"/>
                  </a:lnTo>
                  <a:lnTo>
                    <a:pt x="201" y="306"/>
                  </a:lnTo>
                  <a:lnTo>
                    <a:pt x="201" y="309"/>
                  </a:lnTo>
                  <a:lnTo>
                    <a:pt x="201" y="311"/>
                  </a:lnTo>
                  <a:lnTo>
                    <a:pt x="204" y="314"/>
                  </a:lnTo>
                  <a:lnTo>
                    <a:pt x="204" y="317"/>
                  </a:lnTo>
                  <a:lnTo>
                    <a:pt x="204" y="319"/>
                  </a:lnTo>
                  <a:lnTo>
                    <a:pt x="206" y="319"/>
                  </a:lnTo>
                  <a:lnTo>
                    <a:pt x="206" y="322"/>
                  </a:lnTo>
                  <a:lnTo>
                    <a:pt x="206" y="322"/>
                  </a:lnTo>
                  <a:lnTo>
                    <a:pt x="209" y="322"/>
                  </a:lnTo>
                  <a:lnTo>
                    <a:pt x="209" y="322"/>
                  </a:lnTo>
                  <a:close/>
                  <a:moveTo>
                    <a:pt x="523" y="161"/>
                  </a:moveTo>
                  <a:lnTo>
                    <a:pt x="541" y="196"/>
                  </a:lnTo>
                  <a:lnTo>
                    <a:pt x="426" y="298"/>
                  </a:lnTo>
                  <a:lnTo>
                    <a:pt x="389" y="276"/>
                  </a:lnTo>
                  <a:lnTo>
                    <a:pt x="523" y="161"/>
                  </a:lnTo>
                  <a:lnTo>
                    <a:pt x="523" y="161"/>
                  </a:lnTo>
                  <a:close/>
                  <a:moveTo>
                    <a:pt x="520" y="159"/>
                  </a:moveTo>
                  <a:lnTo>
                    <a:pt x="520" y="159"/>
                  </a:lnTo>
                  <a:lnTo>
                    <a:pt x="383" y="268"/>
                  </a:lnTo>
                  <a:lnTo>
                    <a:pt x="346" y="244"/>
                  </a:lnTo>
                  <a:lnTo>
                    <a:pt x="346" y="244"/>
                  </a:lnTo>
                  <a:lnTo>
                    <a:pt x="346" y="242"/>
                  </a:lnTo>
                  <a:lnTo>
                    <a:pt x="351" y="236"/>
                  </a:lnTo>
                  <a:lnTo>
                    <a:pt x="378" y="215"/>
                  </a:lnTo>
                  <a:lnTo>
                    <a:pt x="386" y="207"/>
                  </a:lnTo>
                  <a:lnTo>
                    <a:pt x="389" y="204"/>
                  </a:lnTo>
                  <a:lnTo>
                    <a:pt x="391" y="204"/>
                  </a:lnTo>
                  <a:lnTo>
                    <a:pt x="407" y="204"/>
                  </a:lnTo>
                  <a:lnTo>
                    <a:pt x="410" y="204"/>
                  </a:lnTo>
                  <a:lnTo>
                    <a:pt x="413" y="201"/>
                  </a:lnTo>
                  <a:lnTo>
                    <a:pt x="415" y="201"/>
                  </a:lnTo>
                  <a:lnTo>
                    <a:pt x="421" y="199"/>
                  </a:lnTo>
                  <a:lnTo>
                    <a:pt x="429" y="193"/>
                  </a:lnTo>
                  <a:lnTo>
                    <a:pt x="432" y="191"/>
                  </a:lnTo>
                  <a:lnTo>
                    <a:pt x="437" y="185"/>
                  </a:lnTo>
                  <a:lnTo>
                    <a:pt x="442" y="183"/>
                  </a:lnTo>
                  <a:lnTo>
                    <a:pt x="448" y="177"/>
                  </a:lnTo>
                  <a:lnTo>
                    <a:pt x="450" y="172"/>
                  </a:lnTo>
                  <a:lnTo>
                    <a:pt x="450" y="169"/>
                  </a:lnTo>
                  <a:lnTo>
                    <a:pt x="456" y="153"/>
                  </a:lnTo>
                  <a:lnTo>
                    <a:pt x="496" y="116"/>
                  </a:lnTo>
                  <a:lnTo>
                    <a:pt x="520" y="159"/>
                  </a:lnTo>
                  <a:lnTo>
                    <a:pt x="520" y="159"/>
                  </a:lnTo>
                  <a:close/>
                  <a:moveTo>
                    <a:pt x="177" y="207"/>
                  </a:moveTo>
                  <a:lnTo>
                    <a:pt x="174" y="209"/>
                  </a:lnTo>
                  <a:lnTo>
                    <a:pt x="169" y="212"/>
                  </a:lnTo>
                  <a:lnTo>
                    <a:pt x="166" y="215"/>
                  </a:lnTo>
                  <a:lnTo>
                    <a:pt x="163" y="217"/>
                  </a:lnTo>
                  <a:lnTo>
                    <a:pt x="161" y="220"/>
                  </a:lnTo>
                  <a:lnTo>
                    <a:pt x="161" y="226"/>
                  </a:lnTo>
                  <a:lnTo>
                    <a:pt x="158" y="231"/>
                  </a:lnTo>
                  <a:lnTo>
                    <a:pt x="158" y="234"/>
                  </a:lnTo>
                  <a:lnTo>
                    <a:pt x="158" y="236"/>
                  </a:lnTo>
                  <a:lnTo>
                    <a:pt x="158" y="239"/>
                  </a:lnTo>
                  <a:lnTo>
                    <a:pt x="158" y="242"/>
                  </a:lnTo>
                  <a:lnTo>
                    <a:pt x="158" y="244"/>
                  </a:lnTo>
                  <a:lnTo>
                    <a:pt x="161" y="247"/>
                  </a:lnTo>
                  <a:lnTo>
                    <a:pt x="161" y="247"/>
                  </a:lnTo>
                  <a:lnTo>
                    <a:pt x="161" y="247"/>
                  </a:lnTo>
                  <a:lnTo>
                    <a:pt x="161" y="250"/>
                  </a:lnTo>
                  <a:lnTo>
                    <a:pt x="163" y="250"/>
                  </a:lnTo>
                  <a:lnTo>
                    <a:pt x="163" y="250"/>
                  </a:lnTo>
                  <a:lnTo>
                    <a:pt x="163" y="250"/>
                  </a:lnTo>
                  <a:lnTo>
                    <a:pt x="163" y="250"/>
                  </a:lnTo>
                  <a:lnTo>
                    <a:pt x="166" y="250"/>
                  </a:lnTo>
                  <a:lnTo>
                    <a:pt x="166" y="250"/>
                  </a:lnTo>
                  <a:lnTo>
                    <a:pt x="166" y="250"/>
                  </a:lnTo>
                  <a:lnTo>
                    <a:pt x="166" y="250"/>
                  </a:lnTo>
                  <a:lnTo>
                    <a:pt x="169" y="250"/>
                  </a:lnTo>
                  <a:lnTo>
                    <a:pt x="169" y="250"/>
                  </a:lnTo>
                  <a:lnTo>
                    <a:pt x="169" y="250"/>
                  </a:lnTo>
                  <a:lnTo>
                    <a:pt x="169" y="250"/>
                  </a:lnTo>
                  <a:lnTo>
                    <a:pt x="169" y="250"/>
                  </a:lnTo>
                  <a:lnTo>
                    <a:pt x="172" y="250"/>
                  </a:lnTo>
                  <a:lnTo>
                    <a:pt x="172" y="247"/>
                  </a:lnTo>
                  <a:lnTo>
                    <a:pt x="172" y="247"/>
                  </a:lnTo>
                  <a:lnTo>
                    <a:pt x="172" y="247"/>
                  </a:lnTo>
                  <a:lnTo>
                    <a:pt x="172" y="247"/>
                  </a:lnTo>
                  <a:lnTo>
                    <a:pt x="172" y="244"/>
                  </a:lnTo>
                  <a:lnTo>
                    <a:pt x="172" y="242"/>
                  </a:lnTo>
                  <a:lnTo>
                    <a:pt x="172" y="242"/>
                  </a:lnTo>
                  <a:lnTo>
                    <a:pt x="174" y="236"/>
                  </a:lnTo>
                  <a:lnTo>
                    <a:pt x="172" y="228"/>
                  </a:lnTo>
                  <a:lnTo>
                    <a:pt x="172" y="226"/>
                  </a:lnTo>
                  <a:lnTo>
                    <a:pt x="172" y="226"/>
                  </a:lnTo>
                  <a:lnTo>
                    <a:pt x="177" y="207"/>
                  </a:lnTo>
                  <a:lnTo>
                    <a:pt x="177" y="207"/>
                  </a:lnTo>
                  <a:lnTo>
                    <a:pt x="177" y="207"/>
                  </a:lnTo>
                  <a:close/>
                  <a:moveTo>
                    <a:pt x="252" y="239"/>
                  </a:moveTo>
                  <a:lnTo>
                    <a:pt x="249" y="242"/>
                  </a:lnTo>
                  <a:lnTo>
                    <a:pt x="247" y="244"/>
                  </a:lnTo>
                  <a:lnTo>
                    <a:pt x="244" y="244"/>
                  </a:lnTo>
                  <a:lnTo>
                    <a:pt x="241" y="247"/>
                  </a:lnTo>
                  <a:lnTo>
                    <a:pt x="239" y="250"/>
                  </a:lnTo>
                  <a:lnTo>
                    <a:pt x="236" y="255"/>
                  </a:lnTo>
                  <a:lnTo>
                    <a:pt x="236" y="258"/>
                  </a:lnTo>
                  <a:lnTo>
                    <a:pt x="233" y="260"/>
                  </a:lnTo>
                  <a:lnTo>
                    <a:pt x="233" y="266"/>
                  </a:lnTo>
                  <a:lnTo>
                    <a:pt x="231" y="268"/>
                  </a:lnTo>
                  <a:lnTo>
                    <a:pt x="231" y="268"/>
                  </a:lnTo>
                  <a:lnTo>
                    <a:pt x="231" y="271"/>
                  </a:lnTo>
                  <a:lnTo>
                    <a:pt x="233" y="274"/>
                  </a:lnTo>
                  <a:lnTo>
                    <a:pt x="233" y="279"/>
                  </a:lnTo>
                  <a:lnTo>
                    <a:pt x="233" y="282"/>
                  </a:lnTo>
                  <a:lnTo>
                    <a:pt x="236" y="282"/>
                  </a:lnTo>
                  <a:lnTo>
                    <a:pt x="236" y="282"/>
                  </a:lnTo>
                  <a:lnTo>
                    <a:pt x="236" y="282"/>
                  </a:lnTo>
                  <a:lnTo>
                    <a:pt x="236" y="285"/>
                  </a:lnTo>
                  <a:lnTo>
                    <a:pt x="236" y="285"/>
                  </a:lnTo>
                  <a:lnTo>
                    <a:pt x="239" y="285"/>
                  </a:lnTo>
                  <a:lnTo>
                    <a:pt x="239" y="285"/>
                  </a:lnTo>
                  <a:lnTo>
                    <a:pt x="239" y="285"/>
                  </a:lnTo>
                  <a:lnTo>
                    <a:pt x="241" y="285"/>
                  </a:lnTo>
                  <a:lnTo>
                    <a:pt x="241" y="285"/>
                  </a:lnTo>
                  <a:lnTo>
                    <a:pt x="241" y="285"/>
                  </a:lnTo>
                  <a:lnTo>
                    <a:pt x="241" y="285"/>
                  </a:lnTo>
                  <a:lnTo>
                    <a:pt x="244" y="285"/>
                  </a:lnTo>
                  <a:lnTo>
                    <a:pt x="244" y="285"/>
                  </a:lnTo>
                  <a:lnTo>
                    <a:pt x="244" y="285"/>
                  </a:lnTo>
                  <a:lnTo>
                    <a:pt x="244" y="285"/>
                  </a:lnTo>
                  <a:lnTo>
                    <a:pt x="244" y="282"/>
                  </a:lnTo>
                  <a:lnTo>
                    <a:pt x="244" y="282"/>
                  </a:lnTo>
                  <a:lnTo>
                    <a:pt x="247" y="282"/>
                  </a:lnTo>
                  <a:lnTo>
                    <a:pt x="247" y="279"/>
                  </a:lnTo>
                  <a:lnTo>
                    <a:pt x="247" y="279"/>
                  </a:lnTo>
                  <a:lnTo>
                    <a:pt x="247" y="276"/>
                  </a:lnTo>
                  <a:lnTo>
                    <a:pt x="247" y="276"/>
                  </a:lnTo>
                  <a:lnTo>
                    <a:pt x="247" y="260"/>
                  </a:lnTo>
                  <a:lnTo>
                    <a:pt x="252" y="239"/>
                  </a:lnTo>
                  <a:lnTo>
                    <a:pt x="252" y="239"/>
                  </a:lnTo>
                  <a:lnTo>
                    <a:pt x="252" y="239"/>
                  </a:lnTo>
                  <a:close/>
                  <a:moveTo>
                    <a:pt x="273" y="180"/>
                  </a:moveTo>
                  <a:lnTo>
                    <a:pt x="244" y="191"/>
                  </a:lnTo>
                  <a:lnTo>
                    <a:pt x="241" y="191"/>
                  </a:lnTo>
                  <a:lnTo>
                    <a:pt x="239" y="193"/>
                  </a:lnTo>
                  <a:lnTo>
                    <a:pt x="231" y="199"/>
                  </a:lnTo>
                  <a:lnTo>
                    <a:pt x="225" y="204"/>
                  </a:lnTo>
                  <a:lnTo>
                    <a:pt x="222" y="209"/>
                  </a:lnTo>
                  <a:lnTo>
                    <a:pt x="222" y="212"/>
                  </a:lnTo>
                  <a:lnTo>
                    <a:pt x="220" y="215"/>
                  </a:lnTo>
                  <a:lnTo>
                    <a:pt x="220" y="217"/>
                  </a:lnTo>
                  <a:lnTo>
                    <a:pt x="220" y="220"/>
                  </a:lnTo>
                  <a:lnTo>
                    <a:pt x="220" y="220"/>
                  </a:lnTo>
                  <a:lnTo>
                    <a:pt x="220" y="223"/>
                  </a:lnTo>
                  <a:lnTo>
                    <a:pt x="220" y="223"/>
                  </a:lnTo>
                  <a:lnTo>
                    <a:pt x="220" y="223"/>
                  </a:lnTo>
                  <a:lnTo>
                    <a:pt x="220" y="223"/>
                  </a:lnTo>
                  <a:lnTo>
                    <a:pt x="220" y="226"/>
                  </a:lnTo>
                  <a:lnTo>
                    <a:pt x="220" y="226"/>
                  </a:lnTo>
                  <a:lnTo>
                    <a:pt x="220" y="226"/>
                  </a:lnTo>
                  <a:lnTo>
                    <a:pt x="220" y="226"/>
                  </a:lnTo>
                  <a:lnTo>
                    <a:pt x="222" y="228"/>
                  </a:lnTo>
                  <a:lnTo>
                    <a:pt x="222" y="228"/>
                  </a:lnTo>
                  <a:lnTo>
                    <a:pt x="222" y="231"/>
                  </a:lnTo>
                  <a:lnTo>
                    <a:pt x="222" y="231"/>
                  </a:lnTo>
                  <a:lnTo>
                    <a:pt x="225" y="231"/>
                  </a:lnTo>
                  <a:lnTo>
                    <a:pt x="225" y="231"/>
                  </a:lnTo>
                  <a:lnTo>
                    <a:pt x="225" y="231"/>
                  </a:lnTo>
                  <a:lnTo>
                    <a:pt x="228" y="231"/>
                  </a:lnTo>
                  <a:lnTo>
                    <a:pt x="228" y="231"/>
                  </a:lnTo>
                  <a:lnTo>
                    <a:pt x="228" y="231"/>
                  </a:lnTo>
                  <a:lnTo>
                    <a:pt x="231" y="231"/>
                  </a:lnTo>
                  <a:lnTo>
                    <a:pt x="231" y="228"/>
                  </a:lnTo>
                  <a:lnTo>
                    <a:pt x="233" y="228"/>
                  </a:lnTo>
                  <a:lnTo>
                    <a:pt x="233" y="226"/>
                  </a:lnTo>
                  <a:lnTo>
                    <a:pt x="236" y="226"/>
                  </a:lnTo>
                  <a:lnTo>
                    <a:pt x="236" y="226"/>
                  </a:lnTo>
                  <a:lnTo>
                    <a:pt x="239" y="220"/>
                  </a:lnTo>
                  <a:lnTo>
                    <a:pt x="241" y="212"/>
                  </a:lnTo>
                  <a:lnTo>
                    <a:pt x="241" y="209"/>
                  </a:lnTo>
                  <a:lnTo>
                    <a:pt x="244" y="204"/>
                  </a:lnTo>
                  <a:lnTo>
                    <a:pt x="247" y="201"/>
                  </a:lnTo>
                  <a:lnTo>
                    <a:pt x="247" y="201"/>
                  </a:lnTo>
                  <a:lnTo>
                    <a:pt x="249" y="199"/>
                  </a:lnTo>
                  <a:lnTo>
                    <a:pt x="252" y="196"/>
                  </a:lnTo>
                  <a:lnTo>
                    <a:pt x="265" y="188"/>
                  </a:lnTo>
                  <a:lnTo>
                    <a:pt x="268" y="185"/>
                  </a:lnTo>
                  <a:lnTo>
                    <a:pt x="271" y="183"/>
                  </a:lnTo>
                  <a:lnTo>
                    <a:pt x="273" y="180"/>
                  </a:lnTo>
                  <a:lnTo>
                    <a:pt x="273" y="180"/>
                  </a:lnTo>
                  <a:close/>
                  <a:moveTo>
                    <a:pt x="381" y="199"/>
                  </a:moveTo>
                  <a:lnTo>
                    <a:pt x="359" y="191"/>
                  </a:lnTo>
                  <a:lnTo>
                    <a:pt x="354" y="188"/>
                  </a:lnTo>
                  <a:lnTo>
                    <a:pt x="351" y="185"/>
                  </a:lnTo>
                  <a:lnTo>
                    <a:pt x="316" y="217"/>
                  </a:lnTo>
                  <a:lnTo>
                    <a:pt x="338" y="236"/>
                  </a:lnTo>
                  <a:lnTo>
                    <a:pt x="381" y="199"/>
                  </a:lnTo>
                  <a:lnTo>
                    <a:pt x="381" y="199"/>
                  </a:lnTo>
                  <a:lnTo>
                    <a:pt x="381" y="199"/>
                  </a:lnTo>
                  <a:close/>
                  <a:moveTo>
                    <a:pt x="348" y="0"/>
                  </a:moveTo>
                  <a:lnTo>
                    <a:pt x="287" y="30"/>
                  </a:lnTo>
                  <a:lnTo>
                    <a:pt x="362" y="137"/>
                  </a:lnTo>
                  <a:lnTo>
                    <a:pt x="367" y="140"/>
                  </a:lnTo>
                  <a:lnTo>
                    <a:pt x="370" y="134"/>
                  </a:lnTo>
                  <a:lnTo>
                    <a:pt x="370" y="132"/>
                  </a:lnTo>
                  <a:lnTo>
                    <a:pt x="373" y="132"/>
                  </a:lnTo>
                  <a:lnTo>
                    <a:pt x="373" y="129"/>
                  </a:lnTo>
                  <a:lnTo>
                    <a:pt x="375" y="126"/>
                  </a:lnTo>
                  <a:lnTo>
                    <a:pt x="383" y="124"/>
                  </a:lnTo>
                  <a:lnTo>
                    <a:pt x="389" y="121"/>
                  </a:lnTo>
                  <a:lnTo>
                    <a:pt x="391" y="121"/>
                  </a:lnTo>
                  <a:lnTo>
                    <a:pt x="397" y="118"/>
                  </a:lnTo>
                  <a:lnTo>
                    <a:pt x="397" y="118"/>
                  </a:lnTo>
                  <a:lnTo>
                    <a:pt x="399" y="118"/>
                  </a:lnTo>
                  <a:lnTo>
                    <a:pt x="402" y="121"/>
                  </a:lnTo>
                  <a:lnTo>
                    <a:pt x="402" y="121"/>
                  </a:lnTo>
                  <a:lnTo>
                    <a:pt x="405" y="121"/>
                  </a:lnTo>
                  <a:lnTo>
                    <a:pt x="410" y="124"/>
                  </a:lnTo>
                  <a:lnTo>
                    <a:pt x="410" y="126"/>
                  </a:lnTo>
                  <a:lnTo>
                    <a:pt x="413" y="129"/>
                  </a:lnTo>
                  <a:lnTo>
                    <a:pt x="415" y="132"/>
                  </a:lnTo>
                  <a:lnTo>
                    <a:pt x="418" y="137"/>
                  </a:lnTo>
                  <a:lnTo>
                    <a:pt x="418" y="140"/>
                  </a:lnTo>
                  <a:lnTo>
                    <a:pt x="418" y="145"/>
                  </a:lnTo>
                  <a:lnTo>
                    <a:pt x="418" y="148"/>
                  </a:lnTo>
                  <a:lnTo>
                    <a:pt x="418" y="150"/>
                  </a:lnTo>
                  <a:lnTo>
                    <a:pt x="418" y="153"/>
                  </a:lnTo>
                  <a:lnTo>
                    <a:pt x="418" y="156"/>
                  </a:lnTo>
                  <a:lnTo>
                    <a:pt x="415" y="159"/>
                  </a:lnTo>
                  <a:lnTo>
                    <a:pt x="415" y="161"/>
                  </a:lnTo>
                  <a:lnTo>
                    <a:pt x="415" y="161"/>
                  </a:lnTo>
                  <a:lnTo>
                    <a:pt x="413" y="164"/>
                  </a:lnTo>
                  <a:lnTo>
                    <a:pt x="410" y="164"/>
                  </a:lnTo>
                  <a:lnTo>
                    <a:pt x="410" y="167"/>
                  </a:lnTo>
                  <a:lnTo>
                    <a:pt x="405" y="169"/>
                  </a:lnTo>
                  <a:lnTo>
                    <a:pt x="402" y="169"/>
                  </a:lnTo>
                  <a:lnTo>
                    <a:pt x="399" y="169"/>
                  </a:lnTo>
                  <a:lnTo>
                    <a:pt x="397" y="169"/>
                  </a:lnTo>
                  <a:lnTo>
                    <a:pt x="391" y="169"/>
                  </a:lnTo>
                  <a:lnTo>
                    <a:pt x="386" y="169"/>
                  </a:lnTo>
                  <a:lnTo>
                    <a:pt x="370" y="159"/>
                  </a:lnTo>
                  <a:lnTo>
                    <a:pt x="354" y="180"/>
                  </a:lnTo>
                  <a:lnTo>
                    <a:pt x="359" y="185"/>
                  </a:lnTo>
                  <a:lnTo>
                    <a:pt x="367" y="191"/>
                  </a:lnTo>
                  <a:lnTo>
                    <a:pt x="375" y="193"/>
                  </a:lnTo>
                  <a:lnTo>
                    <a:pt x="381" y="196"/>
                  </a:lnTo>
                  <a:lnTo>
                    <a:pt x="389" y="196"/>
                  </a:lnTo>
                  <a:lnTo>
                    <a:pt x="397" y="196"/>
                  </a:lnTo>
                  <a:lnTo>
                    <a:pt x="402" y="196"/>
                  </a:lnTo>
                  <a:lnTo>
                    <a:pt x="410" y="196"/>
                  </a:lnTo>
                  <a:lnTo>
                    <a:pt x="415" y="193"/>
                  </a:lnTo>
                  <a:lnTo>
                    <a:pt x="418" y="193"/>
                  </a:lnTo>
                  <a:lnTo>
                    <a:pt x="424" y="191"/>
                  </a:lnTo>
                  <a:lnTo>
                    <a:pt x="426" y="188"/>
                  </a:lnTo>
                  <a:lnTo>
                    <a:pt x="432" y="185"/>
                  </a:lnTo>
                  <a:lnTo>
                    <a:pt x="434" y="180"/>
                  </a:lnTo>
                  <a:lnTo>
                    <a:pt x="440" y="177"/>
                  </a:lnTo>
                  <a:lnTo>
                    <a:pt x="442" y="169"/>
                  </a:lnTo>
                  <a:lnTo>
                    <a:pt x="445" y="167"/>
                  </a:lnTo>
                  <a:lnTo>
                    <a:pt x="445" y="161"/>
                  </a:lnTo>
                  <a:lnTo>
                    <a:pt x="448" y="153"/>
                  </a:lnTo>
                  <a:lnTo>
                    <a:pt x="448" y="145"/>
                  </a:lnTo>
                  <a:lnTo>
                    <a:pt x="445" y="137"/>
                  </a:lnTo>
                  <a:lnTo>
                    <a:pt x="445" y="132"/>
                  </a:lnTo>
                  <a:lnTo>
                    <a:pt x="442" y="126"/>
                  </a:lnTo>
                  <a:lnTo>
                    <a:pt x="440" y="121"/>
                  </a:lnTo>
                  <a:lnTo>
                    <a:pt x="437" y="113"/>
                  </a:lnTo>
                  <a:lnTo>
                    <a:pt x="432" y="110"/>
                  </a:lnTo>
                  <a:lnTo>
                    <a:pt x="429" y="108"/>
                  </a:lnTo>
                  <a:lnTo>
                    <a:pt x="424" y="102"/>
                  </a:lnTo>
                  <a:lnTo>
                    <a:pt x="418" y="100"/>
                  </a:lnTo>
                  <a:lnTo>
                    <a:pt x="410" y="97"/>
                  </a:lnTo>
                  <a:lnTo>
                    <a:pt x="397" y="94"/>
                  </a:lnTo>
                  <a:lnTo>
                    <a:pt x="394" y="91"/>
                  </a:lnTo>
                  <a:lnTo>
                    <a:pt x="391" y="91"/>
                  </a:lnTo>
                  <a:lnTo>
                    <a:pt x="389" y="91"/>
                  </a:lnTo>
                  <a:lnTo>
                    <a:pt x="389" y="89"/>
                  </a:lnTo>
                  <a:lnTo>
                    <a:pt x="389" y="89"/>
                  </a:lnTo>
                  <a:lnTo>
                    <a:pt x="348" y="0"/>
                  </a:lnTo>
                  <a:lnTo>
                    <a:pt x="348" y="0"/>
                  </a:lnTo>
                  <a:lnTo>
                    <a:pt x="348" y="0"/>
                  </a:lnTo>
                  <a:close/>
                  <a:moveTo>
                    <a:pt x="348" y="132"/>
                  </a:moveTo>
                  <a:lnTo>
                    <a:pt x="284" y="191"/>
                  </a:lnTo>
                  <a:lnTo>
                    <a:pt x="311" y="212"/>
                  </a:lnTo>
                  <a:lnTo>
                    <a:pt x="346" y="180"/>
                  </a:lnTo>
                  <a:lnTo>
                    <a:pt x="343" y="177"/>
                  </a:lnTo>
                  <a:lnTo>
                    <a:pt x="343" y="175"/>
                  </a:lnTo>
                  <a:lnTo>
                    <a:pt x="340" y="172"/>
                  </a:lnTo>
                  <a:lnTo>
                    <a:pt x="340" y="172"/>
                  </a:lnTo>
                  <a:lnTo>
                    <a:pt x="340" y="167"/>
                  </a:lnTo>
                  <a:lnTo>
                    <a:pt x="340" y="164"/>
                  </a:lnTo>
                  <a:lnTo>
                    <a:pt x="340" y="161"/>
                  </a:lnTo>
                  <a:lnTo>
                    <a:pt x="340" y="159"/>
                  </a:lnTo>
                  <a:lnTo>
                    <a:pt x="346" y="140"/>
                  </a:lnTo>
                  <a:lnTo>
                    <a:pt x="346" y="134"/>
                  </a:lnTo>
                  <a:lnTo>
                    <a:pt x="348" y="132"/>
                  </a:lnTo>
                  <a:lnTo>
                    <a:pt x="348" y="132"/>
                  </a:lnTo>
                  <a:close/>
                  <a:moveTo>
                    <a:pt x="268" y="161"/>
                  </a:moveTo>
                  <a:lnTo>
                    <a:pt x="255" y="164"/>
                  </a:lnTo>
                  <a:lnTo>
                    <a:pt x="247" y="167"/>
                  </a:lnTo>
                  <a:lnTo>
                    <a:pt x="244" y="167"/>
                  </a:lnTo>
                  <a:lnTo>
                    <a:pt x="241" y="169"/>
                  </a:lnTo>
                  <a:lnTo>
                    <a:pt x="239" y="169"/>
                  </a:lnTo>
                  <a:lnTo>
                    <a:pt x="239" y="169"/>
                  </a:lnTo>
                  <a:lnTo>
                    <a:pt x="236" y="172"/>
                  </a:lnTo>
                  <a:lnTo>
                    <a:pt x="236" y="172"/>
                  </a:lnTo>
                  <a:lnTo>
                    <a:pt x="236" y="175"/>
                  </a:lnTo>
                  <a:lnTo>
                    <a:pt x="233" y="183"/>
                  </a:lnTo>
                  <a:lnTo>
                    <a:pt x="231" y="185"/>
                  </a:lnTo>
                  <a:lnTo>
                    <a:pt x="231" y="188"/>
                  </a:lnTo>
                  <a:lnTo>
                    <a:pt x="228" y="188"/>
                  </a:lnTo>
                  <a:lnTo>
                    <a:pt x="228" y="188"/>
                  </a:lnTo>
                  <a:lnTo>
                    <a:pt x="228" y="191"/>
                  </a:lnTo>
                  <a:lnTo>
                    <a:pt x="225" y="191"/>
                  </a:lnTo>
                  <a:lnTo>
                    <a:pt x="225" y="191"/>
                  </a:lnTo>
                  <a:lnTo>
                    <a:pt x="225" y="191"/>
                  </a:lnTo>
                  <a:lnTo>
                    <a:pt x="222" y="191"/>
                  </a:lnTo>
                  <a:lnTo>
                    <a:pt x="222" y="191"/>
                  </a:lnTo>
                  <a:lnTo>
                    <a:pt x="217" y="185"/>
                  </a:lnTo>
                  <a:lnTo>
                    <a:pt x="214" y="183"/>
                  </a:lnTo>
                  <a:lnTo>
                    <a:pt x="214" y="183"/>
                  </a:lnTo>
                  <a:lnTo>
                    <a:pt x="214" y="180"/>
                  </a:lnTo>
                  <a:lnTo>
                    <a:pt x="214" y="180"/>
                  </a:lnTo>
                  <a:lnTo>
                    <a:pt x="214" y="177"/>
                  </a:lnTo>
                  <a:lnTo>
                    <a:pt x="214" y="177"/>
                  </a:lnTo>
                  <a:lnTo>
                    <a:pt x="214" y="175"/>
                  </a:lnTo>
                  <a:lnTo>
                    <a:pt x="214" y="175"/>
                  </a:lnTo>
                  <a:lnTo>
                    <a:pt x="217" y="175"/>
                  </a:lnTo>
                  <a:lnTo>
                    <a:pt x="217" y="172"/>
                  </a:lnTo>
                  <a:lnTo>
                    <a:pt x="217" y="172"/>
                  </a:lnTo>
                  <a:lnTo>
                    <a:pt x="220" y="169"/>
                  </a:lnTo>
                  <a:lnTo>
                    <a:pt x="222" y="169"/>
                  </a:lnTo>
                  <a:lnTo>
                    <a:pt x="222" y="167"/>
                  </a:lnTo>
                  <a:lnTo>
                    <a:pt x="225" y="164"/>
                  </a:lnTo>
                  <a:lnTo>
                    <a:pt x="233" y="161"/>
                  </a:lnTo>
                  <a:lnTo>
                    <a:pt x="239" y="159"/>
                  </a:lnTo>
                  <a:lnTo>
                    <a:pt x="244" y="159"/>
                  </a:lnTo>
                  <a:lnTo>
                    <a:pt x="252" y="159"/>
                  </a:lnTo>
                  <a:lnTo>
                    <a:pt x="257" y="159"/>
                  </a:lnTo>
                  <a:lnTo>
                    <a:pt x="263" y="159"/>
                  </a:lnTo>
                  <a:lnTo>
                    <a:pt x="263" y="159"/>
                  </a:lnTo>
                  <a:lnTo>
                    <a:pt x="265" y="159"/>
                  </a:lnTo>
                  <a:lnTo>
                    <a:pt x="268" y="159"/>
                  </a:lnTo>
                  <a:lnTo>
                    <a:pt x="268" y="159"/>
                  </a:lnTo>
                  <a:lnTo>
                    <a:pt x="268" y="161"/>
                  </a:lnTo>
                  <a:lnTo>
                    <a:pt x="268" y="161"/>
                  </a:lnTo>
                  <a:close/>
                  <a:moveTo>
                    <a:pt x="450" y="148"/>
                  </a:moveTo>
                  <a:lnTo>
                    <a:pt x="493" y="110"/>
                  </a:lnTo>
                  <a:lnTo>
                    <a:pt x="474" y="78"/>
                  </a:lnTo>
                  <a:lnTo>
                    <a:pt x="440" y="108"/>
                  </a:lnTo>
                  <a:lnTo>
                    <a:pt x="442" y="113"/>
                  </a:lnTo>
                  <a:lnTo>
                    <a:pt x="445" y="121"/>
                  </a:lnTo>
                  <a:lnTo>
                    <a:pt x="448" y="129"/>
                  </a:lnTo>
                  <a:lnTo>
                    <a:pt x="450" y="148"/>
                  </a:lnTo>
                  <a:lnTo>
                    <a:pt x="450" y="148"/>
                  </a:lnTo>
                  <a:close/>
                  <a:moveTo>
                    <a:pt x="469" y="75"/>
                  </a:moveTo>
                  <a:lnTo>
                    <a:pt x="469" y="75"/>
                  </a:lnTo>
                  <a:lnTo>
                    <a:pt x="434" y="102"/>
                  </a:lnTo>
                  <a:lnTo>
                    <a:pt x="415" y="91"/>
                  </a:lnTo>
                  <a:lnTo>
                    <a:pt x="407" y="89"/>
                  </a:lnTo>
                  <a:lnTo>
                    <a:pt x="402" y="89"/>
                  </a:lnTo>
                  <a:lnTo>
                    <a:pt x="399" y="89"/>
                  </a:lnTo>
                  <a:lnTo>
                    <a:pt x="394" y="86"/>
                  </a:lnTo>
                  <a:lnTo>
                    <a:pt x="453" y="41"/>
                  </a:lnTo>
                  <a:lnTo>
                    <a:pt x="469" y="75"/>
                  </a:lnTo>
                  <a:lnTo>
                    <a:pt x="469" y="75"/>
                  </a:lnTo>
                  <a:close/>
                  <a:moveTo>
                    <a:pt x="212" y="537"/>
                  </a:moveTo>
                  <a:lnTo>
                    <a:pt x="212" y="413"/>
                  </a:lnTo>
                  <a:lnTo>
                    <a:pt x="212" y="402"/>
                  </a:lnTo>
                  <a:lnTo>
                    <a:pt x="212" y="397"/>
                  </a:lnTo>
                  <a:lnTo>
                    <a:pt x="212" y="394"/>
                  </a:lnTo>
                  <a:lnTo>
                    <a:pt x="209" y="389"/>
                  </a:lnTo>
                  <a:lnTo>
                    <a:pt x="209" y="389"/>
                  </a:lnTo>
                  <a:lnTo>
                    <a:pt x="206" y="386"/>
                  </a:lnTo>
                  <a:lnTo>
                    <a:pt x="206" y="384"/>
                  </a:lnTo>
                  <a:lnTo>
                    <a:pt x="204" y="381"/>
                  </a:lnTo>
                  <a:lnTo>
                    <a:pt x="204" y="381"/>
                  </a:lnTo>
                  <a:lnTo>
                    <a:pt x="201" y="381"/>
                  </a:lnTo>
                  <a:lnTo>
                    <a:pt x="201" y="378"/>
                  </a:lnTo>
                  <a:lnTo>
                    <a:pt x="198" y="378"/>
                  </a:lnTo>
                  <a:lnTo>
                    <a:pt x="196" y="378"/>
                  </a:lnTo>
                  <a:lnTo>
                    <a:pt x="188" y="376"/>
                  </a:lnTo>
                  <a:lnTo>
                    <a:pt x="169" y="373"/>
                  </a:lnTo>
                  <a:lnTo>
                    <a:pt x="29" y="373"/>
                  </a:lnTo>
                  <a:lnTo>
                    <a:pt x="24" y="373"/>
                  </a:lnTo>
                  <a:lnTo>
                    <a:pt x="19" y="373"/>
                  </a:lnTo>
                  <a:lnTo>
                    <a:pt x="16" y="376"/>
                  </a:lnTo>
                  <a:lnTo>
                    <a:pt x="13" y="376"/>
                  </a:lnTo>
                  <a:lnTo>
                    <a:pt x="11" y="378"/>
                  </a:lnTo>
                  <a:lnTo>
                    <a:pt x="8" y="378"/>
                  </a:lnTo>
                  <a:lnTo>
                    <a:pt x="8" y="381"/>
                  </a:lnTo>
                  <a:lnTo>
                    <a:pt x="5" y="381"/>
                  </a:lnTo>
                  <a:lnTo>
                    <a:pt x="3" y="384"/>
                  </a:lnTo>
                  <a:lnTo>
                    <a:pt x="3" y="389"/>
                  </a:lnTo>
                  <a:lnTo>
                    <a:pt x="0" y="392"/>
                  </a:lnTo>
                  <a:lnTo>
                    <a:pt x="0" y="397"/>
                  </a:lnTo>
                  <a:lnTo>
                    <a:pt x="0" y="400"/>
                  </a:lnTo>
                  <a:lnTo>
                    <a:pt x="0" y="537"/>
                  </a:lnTo>
                  <a:lnTo>
                    <a:pt x="43" y="537"/>
                  </a:lnTo>
                  <a:lnTo>
                    <a:pt x="43" y="429"/>
                  </a:lnTo>
                  <a:lnTo>
                    <a:pt x="51" y="429"/>
                  </a:lnTo>
                  <a:lnTo>
                    <a:pt x="51" y="537"/>
                  </a:lnTo>
                  <a:lnTo>
                    <a:pt x="166" y="537"/>
                  </a:lnTo>
                  <a:lnTo>
                    <a:pt x="166" y="432"/>
                  </a:lnTo>
                  <a:lnTo>
                    <a:pt x="166" y="432"/>
                  </a:lnTo>
                  <a:lnTo>
                    <a:pt x="166" y="432"/>
                  </a:lnTo>
                  <a:lnTo>
                    <a:pt x="166" y="429"/>
                  </a:lnTo>
                  <a:lnTo>
                    <a:pt x="166" y="429"/>
                  </a:lnTo>
                  <a:lnTo>
                    <a:pt x="166" y="429"/>
                  </a:lnTo>
                  <a:lnTo>
                    <a:pt x="169" y="429"/>
                  </a:lnTo>
                  <a:lnTo>
                    <a:pt x="169" y="429"/>
                  </a:lnTo>
                  <a:lnTo>
                    <a:pt x="169" y="427"/>
                  </a:lnTo>
                  <a:lnTo>
                    <a:pt x="169" y="427"/>
                  </a:lnTo>
                  <a:lnTo>
                    <a:pt x="169" y="427"/>
                  </a:lnTo>
                  <a:lnTo>
                    <a:pt x="169" y="427"/>
                  </a:lnTo>
                  <a:lnTo>
                    <a:pt x="172" y="427"/>
                  </a:lnTo>
                  <a:lnTo>
                    <a:pt x="172" y="427"/>
                  </a:lnTo>
                  <a:lnTo>
                    <a:pt x="172" y="427"/>
                  </a:lnTo>
                  <a:lnTo>
                    <a:pt x="172" y="427"/>
                  </a:lnTo>
                  <a:lnTo>
                    <a:pt x="172" y="427"/>
                  </a:lnTo>
                  <a:lnTo>
                    <a:pt x="172" y="427"/>
                  </a:lnTo>
                  <a:lnTo>
                    <a:pt x="172" y="429"/>
                  </a:lnTo>
                  <a:lnTo>
                    <a:pt x="172" y="429"/>
                  </a:lnTo>
                  <a:lnTo>
                    <a:pt x="172" y="429"/>
                  </a:lnTo>
                  <a:lnTo>
                    <a:pt x="172" y="429"/>
                  </a:lnTo>
                  <a:lnTo>
                    <a:pt x="174" y="429"/>
                  </a:lnTo>
                  <a:lnTo>
                    <a:pt x="174" y="432"/>
                  </a:lnTo>
                  <a:lnTo>
                    <a:pt x="174" y="432"/>
                  </a:lnTo>
                  <a:lnTo>
                    <a:pt x="174" y="537"/>
                  </a:lnTo>
                  <a:lnTo>
                    <a:pt x="212" y="537"/>
                  </a:lnTo>
                  <a:lnTo>
                    <a:pt x="212" y="537"/>
                  </a:lnTo>
                  <a:close/>
                  <a:moveTo>
                    <a:pt x="96" y="349"/>
                  </a:moveTo>
                  <a:lnTo>
                    <a:pt x="102" y="349"/>
                  </a:lnTo>
                  <a:lnTo>
                    <a:pt x="107" y="349"/>
                  </a:lnTo>
                  <a:lnTo>
                    <a:pt x="113" y="346"/>
                  </a:lnTo>
                  <a:lnTo>
                    <a:pt x="115" y="346"/>
                  </a:lnTo>
                  <a:lnTo>
                    <a:pt x="118" y="346"/>
                  </a:lnTo>
                  <a:lnTo>
                    <a:pt x="123" y="344"/>
                  </a:lnTo>
                  <a:lnTo>
                    <a:pt x="129" y="341"/>
                  </a:lnTo>
                  <a:lnTo>
                    <a:pt x="131" y="338"/>
                  </a:lnTo>
                  <a:lnTo>
                    <a:pt x="134" y="335"/>
                  </a:lnTo>
                  <a:lnTo>
                    <a:pt x="137" y="333"/>
                  </a:lnTo>
                  <a:lnTo>
                    <a:pt x="137" y="330"/>
                  </a:lnTo>
                  <a:lnTo>
                    <a:pt x="139" y="325"/>
                  </a:lnTo>
                  <a:lnTo>
                    <a:pt x="142" y="319"/>
                  </a:lnTo>
                  <a:lnTo>
                    <a:pt x="142" y="317"/>
                  </a:lnTo>
                  <a:lnTo>
                    <a:pt x="142" y="311"/>
                  </a:lnTo>
                  <a:lnTo>
                    <a:pt x="142" y="306"/>
                  </a:lnTo>
                  <a:lnTo>
                    <a:pt x="142" y="303"/>
                  </a:lnTo>
                  <a:lnTo>
                    <a:pt x="142" y="298"/>
                  </a:lnTo>
                  <a:lnTo>
                    <a:pt x="139" y="293"/>
                  </a:lnTo>
                  <a:lnTo>
                    <a:pt x="137" y="287"/>
                  </a:lnTo>
                  <a:lnTo>
                    <a:pt x="137" y="285"/>
                  </a:lnTo>
                  <a:lnTo>
                    <a:pt x="131" y="279"/>
                  </a:lnTo>
                  <a:lnTo>
                    <a:pt x="126" y="276"/>
                  </a:lnTo>
                  <a:lnTo>
                    <a:pt x="123" y="274"/>
                  </a:lnTo>
                  <a:lnTo>
                    <a:pt x="118" y="271"/>
                  </a:lnTo>
                  <a:lnTo>
                    <a:pt x="113" y="268"/>
                  </a:lnTo>
                  <a:lnTo>
                    <a:pt x="105" y="268"/>
                  </a:lnTo>
                  <a:lnTo>
                    <a:pt x="96" y="268"/>
                  </a:lnTo>
                  <a:lnTo>
                    <a:pt x="91" y="268"/>
                  </a:lnTo>
                  <a:lnTo>
                    <a:pt x="86" y="271"/>
                  </a:lnTo>
                  <a:lnTo>
                    <a:pt x="78" y="274"/>
                  </a:lnTo>
                  <a:lnTo>
                    <a:pt x="75" y="276"/>
                  </a:lnTo>
                  <a:lnTo>
                    <a:pt x="72" y="276"/>
                  </a:lnTo>
                  <a:lnTo>
                    <a:pt x="67" y="282"/>
                  </a:lnTo>
                  <a:lnTo>
                    <a:pt x="62" y="287"/>
                  </a:lnTo>
                  <a:lnTo>
                    <a:pt x="59" y="293"/>
                  </a:lnTo>
                  <a:lnTo>
                    <a:pt x="59" y="298"/>
                  </a:lnTo>
                  <a:lnTo>
                    <a:pt x="56" y="306"/>
                  </a:lnTo>
                  <a:lnTo>
                    <a:pt x="56" y="311"/>
                  </a:lnTo>
                  <a:lnTo>
                    <a:pt x="59" y="314"/>
                  </a:lnTo>
                  <a:lnTo>
                    <a:pt x="59" y="319"/>
                  </a:lnTo>
                  <a:lnTo>
                    <a:pt x="62" y="322"/>
                  </a:lnTo>
                  <a:lnTo>
                    <a:pt x="62" y="327"/>
                  </a:lnTo>
                  <a:lnTo>
                    <a:pt x="64" y="330"/>
                  </a:lnTo>
                  <a:lnTo>
                    <a:pt x="70" y="335"/>
                  </a:lnTo>
                  <a:lnTo>
                    <a:pt x="72" y="338"/>
                  </a:lnTo>
                  <a:lnTo>
                    <a:pt x="78" y="341"/>
                  </a:lnTo>
                  <a:lnTo>
                    <a:pt x="83" y="344"/>
                  </a:lnTo>
                  <a:lnTo>
                    <a:pt x="88" y="346"/>
                  </a:lnTo>
                  <a:lnTo>
                    <a:pt x="96" y="34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65" name="组合 64"/>
          <p:cNvGrpSpPr/>
          <p:nvPr/>
        </p:nvGrpSpPr>
        <p:grpSpPr>
          <a:xfrm>
            <a:off x="5153765" y="5820299"/>
            <a:ext cx="440551" cy="603517"/>
            <a:chOff x="5048562" y="5751300"/>
            <a:chExt cx="502291" cy="688095"/>
          </a:xfrm>
        </p:grpSpPr>
        <p:pic>
          <p:nvPicPr>
            <p:cNvPr id="66" name="图片 65"/>
            <p:cNvPicPr>
              <a:picLocks noChangeAspect="1"/>
            </p:cNvPicPr>
            <p:nvPr/>
          </p:nvPicPr>
          <p:blipFill rotWithShape="1">
            <a:blip r:embed="rId1"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67"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68" name="组合 67"/>
          <p:cNvGrpSpPr/>
          <p:nvPr/>
        </p:nvGrpSpPr>
        <p:grpSpPr>
          <a:xfrm>
            <a:off x="6006326" y="5821863"/>
            <a:ext cx="426652" cy="603517"/>
            <a:chOff x="5666496" y="6074423"/>
            <a:chExt cx="486444" cy="688095"/>
          </a:xfrm>
        </p:grpSpPr>
        <p:pic>
          <p:nvPicPr>
            <p:cNvPr id="69" name="图片 68"/>
            <p:cNvPicPr>
              <a:picLocks noChangeAspect="1"/>
            </p:cNvPicPr>
            <p:nvPr/>
          </p:nvPicPr>
          <p:blipFill rotWithShape="1">
            <a:blip r:embed="rId2"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0"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71" name="组合 70"/>
          <p:cNvGrpSpPr/>
          <p:nvPr/>
        </p:nvGrpSpPr>
        <p:grpSpPr>
          <a:xfrm>
            <a:off x="6844988" y="5818097"/>
            <a:ext cx="426652" cy="607118"/>
            <a:chOff x="6231394" y="5751300"/>
            <a:chExt cx="486444" cy="692201"/>
          </a:xfrm>
        </p:grpSpPr>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73"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74" name="组合 73"/>
          <p:cNvGrpSpPr/>
          <p:nvPr/>
        </p:nvGrpSpPr>
        <p:grpSpPr>
          <a:xfrm>
            <a:off x="7683650" y="5828691"/>
            <a:ext cx="426652" cy="605096"/>
            <a:chOff x="6832165" y="5753605"/>
            <a:chExt cx="486444" cy="689896"/>
          </a:xfrm>
        </p:grpSpPr>
        <p:pic>
          <p:nvPicPr>
            <p:cNvPr id="75" name="图片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6"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77" name="组合 76"/>
          <p:cNvGrpSpPr/>
          <p:nvPr/>
        </p:nvGrpSpPr>
        <p:grpSpPr>
          <a:xfrm>
            <a:off x="8522311" y="5818097"/>
            <a:ext cx="426652" cy="603517"/>
            <a:chOff x="8135043" y="5752584"/>
            <a:chExt cx="486444" cy="688095"/>
          </a:xfrm>
        </p:grpSpPr>
        <p:pic>
          <p:nvPicPr>
            <p:cNvPr id="78" name="图片 77"/>
            <p:cNvPicPr>
              <a:picLocks noChangeAspect="1"/>
            </p:cNvPicPr>
            <p:nvPr/>
          </p:nvPicPr>
          <p:blipFill rotWithShape="1">
            <a:blip r:embed="rId5"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9"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39" y="3741419"/>
            <a:ext cx="1456944" cy="19431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244340" y="5212079"/>
            <a:ext cx="885443" cy="117195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5158740" y="5201411"/>
            <a:ext cx="867156" cy="11811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6053328" y="5268467"/>
            <a:ext cx="803148" cy="1114044"/>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6874764" y="5221223"/>
            <a:ext cx="838200" cy="1162812"/>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732776" y="5212079"/>
            <a:ext cx="867155" cy="1171956"/>
          </a:xfrm>
          <a:prstGeom prst="rect">
            <a:avLst/>
          </a:prstGeom>
          <a:blipFill>
            <a:blip r:embed="rId6" cstate="print"/>
            <a:stretch>
              <a:fillRect/>
            </a:stretch>
          </a:blipFill>
        </p:spPr>
        <p:txBody>
          <a:bodyPr wrap="square" lIns="0" tIns="0" rIns="0" bIns="0" rtlCol="0"/>
          <a:lstStyle/>
          <a:p/>
        </p:txBody>
      </p:sp>
      <p:graphicFrame>
        <p:nvGraphicFramePr>
          <p:cNvPr id="8" name="object 8"/>
          <p:cNvGraphicFramePr>
            <a:graphicFrameLocks noGrp="1"/>
          </p:cNvGraphicFramePr>
          <p:nvPr/>
        </p:nvGraphicFramePr>
        <p:xfrm>
          <a:off x="1030097" y="360044"/>
          <a:ext cx="8630920" cy="6299835"/>
        </p:xfrm>
        <a:graphic>
          <a:graphicData uri="http://schemas.openxmlformats.org/drawingml/2006/table">
            <a:tbl>
              <a:tblPr firstRow="1" bandRow="1">
                <a:tableStyleId>{2D5ABB26-0587-4C30-8999-92F81FD0307C}</a:tableStyleId>
              </a:tblPr>
              <a:tblGrid>
                <a:gridCol w="1598930"/>
                <a:gridCol w="3420745"/>
                <a:gridCol w="3601720"/>
              </a:tblGrid>
              <a:tr h="490854">
                <a:tc gridSpan="3">
                  <a:txBody>
                    <a:bodyPr/>
                    <a:lstStyle/>
                    <a:p>
                      <a:pPr algn="ctr">
                        <a:lnSpc>
                          <a:spcPct val="100000"/>
                        </a:lnSpc>
                        <a:spcBef>
                          <a:spcPts val="50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41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70">
                <a:tc gridSpan="3">
                  <a:txBody>
                    <a:bodyPr/>
                    <a:lstStyle/>
                    <a:p>
                      <a:pPr marL="2540" algn="ctr">
                        <a:lnSpc>
                          <a:spcPct val="100000"/>
                        </a:lnSpc>
                        <a:spcBef>
                          <a:spcPts val="630"/>
                        </a:spcBef>
                      </a:pPr>
                      <a:r>
                        <a:rPr sz="1600" b="1" spc="-5" dirty="0">
                          <a:latin typeface="宋体" panose="02010600030101010101" pitchFamily="2" charset="-122"/>
                          <a:cs typeface="宋体" panose="02010600030101010101" pitchFamily="2" charset="-122"/>
                        </a:rPr>
                        <a:t>二氯甲</a:t>
                      </a:r>
                      <a:r>
                        <a:rPr sz="1600" b="1" spc="-15" dirty="0">
                          <a:latin typeface="宋体" panose="02010600030101010101" pitchFamily="2" charset="-122"/>
                          <a:cs typeface="宋体" panose="02010600030101010101" pitchFamily="2" charset="-122"/>
                        </a:rPr>
                        <a:t>烷</a:t>
                      </a:r>
                      <a:r>
                        <a:rPr sz="1600" b="1" spc="-5" dirty="0">
                          <a:latin typeface="宋体" panose="02010600030101010101" pitchFamily="2" charset="-122"/>
                          <a:cs typeface="宋体" panose="02010600030101010101" pitchFamily="2" charset="-122"/>
                        </a:rPr>
                        <a:t>，对人体有损</a:t>
                      </a:r>
                      <a:r>
                        <a:rPr sz="1600" b="1" spc="-15" dirty="0">
                          <a:latin typeface="宋体" panose="02010600030101010101" pitchFamily="2" charset="-122"/>
                          <a:cs typeface="宋体" panose="02010600030101010101" pitchFamily="2" charset="-122"/>
                        </a:rPr>
                        <a:t>害</a:t>
                      </a:r>
                      <a:r>
                        <a:rPr sz="1600" b="1" spc="-5" dirty="0">
                          <a:latin typeface="宋体" panose="02010600030101010101" pitchFamily="2" charset="-122"/>
                          <a:cs typeface="宋体" panose="02010600030101010101" pitchFamily="2" charset="-122"/>
                        </a:rPr>
                        <a:t>，请注意防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0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19">
                <a:tc rowSpan="2">
                  <a:txBody>
                    <a:bodyPr/>
                    <a:lstStyle/>
                    <a:p>
                      <a:pPr>
                        <a:lnSpc>
                          <a:spcPct val="100000"/>
                        </a:lnSpc>
                        <a:spcBef>
                          <a:spcPts val="25"/>
                        </a:spcBef>
                      </a:pPr>
                      <a:endParaRPr sz="3150">
                        <a:latin typeface="Times New Roman" panose="02020603050405020304"/>
                        <a:cs typeface="Times New Roman" panose="02020603050405020304"/>
                      </a:endParaRPr>
                    </a:p>
                    <a:p>
                      <a:pPr marL="188595">
                        <a:lnSpc>
                          <a:spcPct val="100000"/>
                        </a:lnSpc>
                      </a:pPr>
                      <a:r>
                        <a:rPr sz="2400" b="1" dirty="0">
                          <a:latin typeface="宋体" panose="02010600030101010101" pitchFamily="2" charset="-122"/>
                          <a:cs typeface="宋体" panose="02010600030101010101" pitchFamily="2" charset="-122"/>
                        </a:rPr>
                        <a:t>二氯</a:t>
                      </a:r>
                      <a:r>
                        <a:rPr sz="2400" b="1" spc="-10" dirty="0">
                          <a:latin typeface="宋体" panose="02010600030101010101" pitchFamily="2" charset="-122"/>
                          <a:cs typeface="宋体" panose="02010600030101010101" pitchFamily="2" charset="-122"/>
                        </a:rPr>
                        <a:t>甲烷</a:t>
                      </a:r>
                      <a:endParaRPr sz="2400">
                        <a:latin typeface="宋体" panose="02010600030101010101" pitchFamily="2" charset="-122"/>
                        <a:cs typeface="宋体" panose="02010600030101010101" pitchFamily="2" charset="-122"/>
                      </a:endParaRPr>
                    </a:p>
                    <a:p>
                      <a:pPr marL="99060">
                        <a:lnSpc>
                          <a:spcPct val="100000"/>
                        </a:lnSpc>
                        <a:spcBef>
                          <a:spcPts val="960"/>
                        </a:spcBef>
                      </a:pPr>
                      <a:r>
                        <a:rPr sz="1500" b="1" spc="-5" dirty="0">
                          <a:latin typeface="Times New Roman" panose="02020603050405020304"/>
                          <a:cs typeface="Times New Roman" panose="02020603050405020304"/>
                        </a:rPr>
                        <a:t>Dichloromethane</a:t>
                      </a:r>
                      <a:endParaRPr sz="1500">
                        <a:latin typeface="Times New Roman" panose="02020603050405020304"/>
                        <a:cs typeface="Times New Roman" panose="02020603050405020304"/>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484630">
                <a:tc vMerge="1">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60325">
                        <a:lnSpc>
                          <a:spcPct val="113000"/>
                        </a:lnSpc>
                        <a:spcBef>
                          <a:spcPts val="815"/>
                        </a:spcBef>
                      </a:pPr>
                      <a:r>
                        <a:rPr sz="1200" dirty="0">
                          <a:latin typeface="宋体" panose="02010600030101010101" pitchFamily="2" charset="-122"/>
                          <a:cs typeface="宋体" panose="02010600030101010101" pitchFamily="2" charset="-122"/>
                        </a:rPr>
                        <a:t>对中枢神经系统及呼吸系统有麻醉作用。急性中 毒</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轻者可有眩晕</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头痛</a:t>
                      </a:r>
                      <a:r>
                        <a:rPr sz="1200" spc="-19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呕吐以及上呼吸道粘膜 刺激症状</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较重者出现易激动等症状</a:t>
                      </a:r>
                      <a:r>
                        <a:rPr sz="1200" spc="-26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可引起化学 性支气管炎</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重者昏迷</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可有肺水肿</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长期接触出 现头痛</a:t>
                      </a:r>
                      <a:r>
                        <a:rPr sz="1200" spc="-11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乏力</a:t>
                      </a:r>
                      <a:r>
                        <a:rPr sz="1200" spc="-11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眩晕</a:t>
                      </a:r>
                      <a:r>
                        <a:rPr sz="1200" spc="-11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食欲减退</a:t>
                      </a:r>
                      <a:r>
                        <a:rPr sz="1200" spc="-12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动作迟钝等</a:t>
                      </a:r>
                      <a:r>
                        <a:rPr sz="1200" spc="-1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皮 肤接触有脱脂作用，引起干燥、脱屑和皱裂等。</a:t>
                      </a:r>
                      <a:endParaRPr sz="1200">
                        <a:latin typeface="宋体" panose="02010600030101010101" pitchFamily="2" charset="-122"/>
                        <a:cs typeface="宋体" panose="02010600030101010101" pitchFamily="2" charset="-122"/>
                      </a:endParaRPr>
                    </a:p>
                  </a:txBody>
                  <a:tcPr marL="0" marR="0" marT="1035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20"/>
                        </a:spcBef>
                      </a:pPr>
                      <a:endParaRPr sz="1400">
                        <a:latin typeface="Times New Roman" panose="02020603050405020304"/>
                        <a:cs typeface="Times New Roman" panose="02020603050405020304"/>
                      </a:endParaRPr>
                    </a:p>
                    <a:p>
                      <a:pPr marL="68580" marR="61595">
                        <a:lnSpc>
                          <a:spcPct val="113000"/>
                        </a:lnSpc>
                      </a:pPr>
                      <a:r>
                        <a:rPr sz="1200" dirty="0">
                          <a:latin typeface="宋体" panose="02010600030101010101" pitchFamily="2" charset="-122"/>
                          <a:cs typeface="宋体" panose="02010600030101010101" pitchFamily="2" charset="-122"/>
                        </a:rPr>
                        <a:t>无色透明液体</a:t>
                      </a:r>
                      <a:r>
                        <a:rPr sz="1200" spc="-17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有芳香气味</a:t>
                      </a:r>
                      <a:r>
                        <a:rPr sz="1200" spc="-16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与明火或灼热的物体接 触时能产生剧毒的光气。</a:t>
                      </a:r>
                      <a:endParaRPr sz="1200">
                        <a:latin typeface="宋体" panose="02010600030101010101" pitchFamily="2" charset="-122"/>
                        <a:cs typeface="宋体" panose="02010600030101010101" pitchFamily="2" charset="-122"/>
                      </a:endParaRPr>
                    </a:p>
                    <a:p>
                      <a:pPr>
                        <a:lnSpc>
                          <a:spcPct val="100000"/>
                        </a:lnSpc>
                        <a:spcBef>
                          <a:spcPts val="30"/>
                        </a:spcBef>
                      </a:pPr>
                      <a:endParaRPr sz="1550">
                        <a:latin typeface="Times New Roman" panose="02020603050405020304"/>
                        <a:cs typeface="Times New Roman" panose="02020603050405020304"/>
                      </a:endParaRPr>
                    </a:p>
                    <a:p>
                      <a:pPr marL="68580">
                        <a:lnSpc>
                          <a:spcPct val="100000"/>
                        </a:lnSpc>
                      </a:pP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spc="-10" dirty="0">
                          <a:latin typeface="宋体" panose="02010600030101010101" pitchFamily="2" charset="-122"/>
                          <a:cs typeface="宋体" panose="02010600030101010101" pitchFamily="2" charset="-122"/>
                        </a:rPr>
                        <a:t>：</a:t>
                      </a:r>
                      <a:r>
                        <a:rPr sz="1200" spc="-10" dirty="0">
                          <a:latin typeface="Times New Roman" panose="02020603050405020304"/>
                          <a:cs typeface="Times New Roman" panose="02020603050405020304"/>
                        </a:rPr>
                        <a:t>PC-TWA:200</a:t>
                      </a:r>
                      <a:r>
                        <a:rPr sz="1200" spc="-10" dirty="0">
                          <a:latin typeface="宋体" panose="02010600030101010101" pitchFamily="2" charset="-122"/>
                          <a:cs typeface="宋体" panose="02010600030101010101" pitchFamily="2" charset="-122"/>
                        </a:rPr>
                        <a:t>（</a:t>
                      </a:r>
                      <a:r>
                        <a:rPr sz="1200" spc="-10" dirty="0">
                          <a:latin typeface="Times New Roman" panose="02020603050405020304"/>
                          <a:cs typeface="Times New Roman" panose="02020603050405020304"/>
                        </a:rPr>
                        <a:t>mg/m3</a:t>
                      </a:r>
                      <a:r>
                        <a:rPr sz="1200" spc="-1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19">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80"/>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83438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5"/>
                        </a:spcBef>
                      </a:pPr>
                      <a:r>
                        <a:rPr sz="1200" b="1" spc="-5" dirty="0">
                          <a:latin typeface="宋体" panose="02010600030101010101" pitchFamily="2" charset="-122"/>
                          <a:cs typeface="宋体" panose="02010600030101010101" pitchFamily="2" charset="-122"/>
                        </a:rPr>
                        <a:t>皮</a:t>
                      </a:r>
                      <a:r>
                        <a:rPr sz="1200" b="1" spc="5" dirty="0">
                          <a:latin typeface="宋体" panose="02010600030101010101" pitchFamily="2" charset="-122"/>
                          <a:cs typeface="宋体" panose="02010600030101010101" pitchFamily="2" charset="-122"/>
                        </a:rPr>
                        <a:t>肤</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：立即脱去所污染的衣服，用肥皂水和清水彻底冲洗皮肤。</a:t>
                      </a:r>
                      <a:endParaRPr sz="1200">
                        <a:latin typeface="宋体" panose="02010600030101010101" pitchFamily="2" charset="-122"/>
                        <a:cs typeface="宋体" panose="02010600030101010101" pitchFamily="2" charset="-122"/>
                      </a:endParaRPr>
                    </a:p>
                    <a:p>
                      <a:pPr marL="67945">
                        <a:lnSpc>
                          <a:spcPct val="100000"/>
                        </a:lnSpc>
                        <a:spcBef>
                          <a:spcPts val="195"/>
                        </a:spcBef>
                      </a:pPr>
                      <a:r>
                        <a:rPr sz="1200" b="1" spc="-5" dirty="0">
                          <a:latin typeface="宋体" panose="02010600030101010101" pitchFamily="2" charset="-122"/>
                          <a:cs typeface="宋体" panose="02010600030101010101" pitchFamily="2" charset="-122"/>
                        </a:rPr>
                        <a:t>眼</a:t>
                      </a:r>
                      <a:r>
                        <a:rPr sz="1200" b="1" spc="5" dirty="0">
                          <a:latin typeface="宋体" panose="02010600030101010101" pitchFamily="2" charset="-122"/>
                          <a:cs typeface="宋体" panose="02010600030101010101" pitchFamily="2" charset="-122"/>
                        </a:rPr>
                        <a:t>睛</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：提起眼睑，用流动清水或生理盐水冲洗。就医。</a:t>
                      </a:r>
                      <a:endParaRPr sz="1200">
                        <a:latin typeface="宋体" panose="02010600030101010101" pitchFamily="2" charset="-122"/>
                        <a:cs typeface="宋体" panose="02010600030101010101" pitchFamily="2" charset="-122"/>
                      </a:endParaRPr>
                    </a:p>
                    <a:p>
                      <a:pPr marL="67945" marR="2450465">
                        <a:lnSpc>
                          <a:spcPct val="113000"/>
                        </a:lnSpc>
                        <a:spcBef>
                          <a:spcPts val="10"/>
                        </a:spcBef>
                      </a:pPr>
                      <a:r>
                        <a:rPr sz="1200" b="1" spc="-5" dirty="0">
                          <a:latin typeface="宋体" panose="02010600030101010101" pitchFamily="2" charset="-122"/>
                          <a:cs typeface="宋体" panose="02010600030101010101" pitchFamily="2" charset="-122"/>
                        </a:rPr>
                        <a:t>吸入</a:t>
                      </a:r>
                      <a:r>
                        <a:rPr sz="1200" dirty="0">
                          <a:latin typeface="宋体" panose="02010600030101010101" pitchFamily="2" charset="-122"/>
                          <a:cs typeface="宋体" panose="02010600030101010101" pitchFamily="2" charset="-122"/>
                        </a:rPr>
                        <a:t>：迅速转移到空气新鲜处，保持呼吸道畅通；给输氧，就医</a:t>
                      </a:r>
                      <a:r>
                        <a:rPr sz="1200" spc="-1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 </a:t>
                      </a:r>
                      <a:r>
                        <a:rPr sz="1200" b="1" spc="-5" dirty="0">
                          <a:latin typeface="宋体" panose="02010600030101010101" pitchFamily="2" charset="-122"/>
                          <a:cs typeface="宋体" panose="02010600030101010101" pitchFamily="2" charset="-122"/>
                        </a:rPr>
                        <a:t>食入</a:t>
                      </a:r>
                      <a:r>
                        <a:rPr sz="1200" dirty="0">
                          <a:latin typeface="宋体" panose="02010600030101010101" pitchFamily="2" charset="-122"/>
                          <a:cs typeface="宋体" panose="02010600030101010101" pitchFamily="2" charset="-122"/>
                        </a:rPr>
                        <a:t>：饮足量温水，催吐，就医。</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207645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5"/>
                        </a:spcBef>
                      </a:pPr>
                      <a:r>
                        <a:rPr sz="1200" dirty="0">
                          <a:latin typeface="宋体" panose="02010600030101010101" pitchFamily="2" charset="-122"/>
                          <a:cs typeface="宋体" panose="02010600030101010101" pitchFamily="2" charset="-122"/>
                        </a:rPr>
                        <a:t>密闭操作，局部排风。空气中浓度超标时，应该佩戴直接式防毒面具</a:t>
                      </a:r>
                      <a:endParaRPr sz="1200">
                        <a:latin typeface="宋体" panose="02010600030101010101" pitchFamily="2" charset="-122"/>
                        <a:cs typeface="宋体" panose="02010600030101010101" pitchFamily="2" charset="-122"/>
                      </a:endParaRPr>
                    </a:p>
                    <a:p>
                      <a:pPr marL="67945" marR="61595" algn="just">
                        <a:lnSpc>
                          <a:spcPct val="113000"/>
                        </a:lnSpc>
                        <a:spcBef>
                          <a:spcPts val="10"/>
                        </a:spcBef>
                      </a:pPr>
                      <a:r>
                        <a:rPr sz="1200" dirty="0">
                          <a:latin typeface="宋体" panose="02010600030101010101" pitchFamily="2" charset="-122"/>
                          <a:cs typeface="宋体" panose="02010600030101010101" pitchFamily="2" charset="-122"/>
                        </a:rPr>
                        <a:t>（半面罩</a:t>
                      </a:r>
                      <a:r>
                        <a:rPr sz="1200" spc="-600" dirty="0">
                          <a:latin typeface="宋体" panose="02010600030101010101" pitchFamily="2" charset="-122"/>
                          <a:cs typeface="宋体" panose="02010600030101010101" pitchFamily="2" charset="-122"/>
                        </a:rPr>
                        <a:t>）</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紧急事态抢救或撤离时</a:t>
                      </a:r>
                      <a:r>
                        <a:rPr sz="1200" spc="-7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佩戴空气呼吸器</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必要时</a:t>
                      </a:r>
                      <a:r>
                        <a:rPr sz="1200" spc="-7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戴化学安全防护眼镜</a:t>
                      </a:r>
                      <a:r>
                        <a:rPr sz="1200" spc="-7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穿防毒物渗透工 作服；戴防化学品手套。工作现场禁止吸烟、进食和饮水。工作毕，淋浴更衣。单独存放被毒物污染的 衣物，洗后备用。注意个人清洁卫生。</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29">
                <a:tc gridSpan="3">
                  <a:txBody>
                    <a:bodyPr/>
                    <a:lstStyle/>
                    <a:p>
                      <a:pPr marL="621665">
                        <a:lnSpc>
                          <a:spcPct val="100000"/>
                        </a:lnSpc>
                        <a:spcBef>
                          <a:spcPts val="70"/>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39" y="3401567"/>
            <a:ext cx="1456944" cy="194310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168140" y="4759451"/>
            <a:ext cx="867156" cy="11811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5062728" y="4768595"/>
            <a:ext cx="842772" cy="117195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5925311" y="4768595"/>
            <a:ext cx="1723643" cy="1171956"/>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7677911" y="4797551"/>
            <a:ext cx="847344" cy="1143000"/>
          </a:xfrm>
          <a:prstGeom prst="rect">
            <a:avLst/>
          </a:prstGeom>
          <a:blipFill>
            <a:blip r:embed="rId5" cstate="print"/>
            <a:stretch>
              <a:fillRect/>
            </a:stretch>
          </a:blipFill>
        </p:spPr>
        <p:txBody>
          <a:bodyPr wrap="square" lIns="0" tIns="0" rIns="0" bIns="0" rtlCol="0"/>
          <a:lstStyle/>
          <a:p/>
        </p:txBody>
      </p:sp>
      <p:graphicFrame>
        <p:nvGraphicFramePr>
          <p:cNvPr id="7" name="object 7"/>
          <p:cNvGraphicFramePr>
            <a:graphicFrameLocks noGrp="1"/>
          </p:cNvGraphicFramePr>
          <p:nvPr/>
        </p:nvGraphicFramePr>
        <p:xfrm>
          <a:off x="1030097" y="567054"/>
          <a:ext cx="8649970" cy="5649595"/>
        </p:xfrm>
        <a:graphic>
          <a:graphicData uri="http://schemas.openxmlformats.org/drawingml/2006/table">
            <a:tbl>
              <a:tblPr firstRow="1" bandRow="1">
                <a:tableStyleId>{2D5ABB26-0587-4C30-8999-92F81FD0307C}</a:tableStyleId>
              </a:tblPr>
              <a:tblGrid>
                <a:gridCol w="1598930"/>
                <a:gridCol w="3430270"/>
                <a:gridCol w="3611245"/>
              </a:tblGrid>
              <a:tr h="490855">
                <a:tc gridSpan="3">
                  <a:txBody>
                    <a:bodyPr/>
                    <a:lstStyle/>
                    <a:p>
                      <a:pPr marR="3175" algn="ctr">
                        <a:lnSpc>
                          <a:spcPct val="100000"/>
                        </a:lnSpc>
                        <a:spcBef>
                          <a:spcPts val="49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28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69">
                <a:tc gridSpan="3">
                  <a:txBody>
                    <a:bodyPr/>
                    <a:lstStyle/>
                    <a:p>
                      <a:pPr marR="3175" algn="ctr">
                        <a:lnSpc>
                          <a:spcPct val="100000"/>
                        </a:lnSpc>
                        <a:spcBef>
                          <a:spcPts val="635"/>
                        </a:spcBef>
                      </a:pPr>
                      <a:r>
                        <a:rPr sz="1600" b="1" spc="-5" dirty="0">
                          <a:latin typeface="宋体" panose="02010600030101010101" pitchFamily="2" charset="-122"/>
                          <a:cs typeface="宋体" panose="02010600030101010101" pitchFamily="2" charset="-122"/>
                        </a:rPr>
                        <a:t>丙酮，</a:t>
                      </a:r>
                      <a:r>
                        <a:rPr sz="1600" b="1" spc="-15" dirty="0">
                          <a:latin typeface="宋体" panose="02010600030101010101" pitchFamily="2" charset="-122"/>
                          <a:cs typeface="宋体" panose="02010600030101010101" pitchFamily="2" charset="-122"/>
                        </a:rPr>
                        <a:t>对</a:t>
                      </a:r>
                      <a:r>
                        <a:rPr sz="1600" b="1" spc="-5" dirty="0">
                          <a:latin typeface="宋体" panose="02010600030101010101" pitchFamily="2" charset="-122"/>
                          <a:cs typeface="宋体" panose="02010600030101010101" pitchFamily="2" charset="-122"/>
                        </a:rPr>
                        <a:t>人体有损害，</a:t>
                      </a:r>
                      <a:r>
                        <a:rPr sz="1600" b="1" spc="-15" dirty="0">
                          <a:latin typeface="宋体" panose="02010600030101010101" pitchFamily="2" charset="-122"/>
                          <a:cs typeface="宋体" panose="02010600030101010101" pitchFamily="2" charset="-122"/>
                        </a:rPr>
                        <a:t>请</a:t>
                      </a:r>
                      <a:r>
                        <a:rPr sz="1600" b="1" spc="-5" dirty="0">
                          <a:latin typeface="宋体" panose="02010600030101010101" pitchFamily="2" charset="-122"/>
                          <a:cs typeface="宋体" panose="02010600030101010101" pitchFamily="2" charset="-122"/>
                        </a:rPr>
                        <a:t>注意防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6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20">
                <a:tc rowSpan="2">
                  <a:txBody>
                    <a:bodyPr/>
                    <a:lstStyle/>
                    <a:p>
                      <a:pPr marL="467995">
                        <a:lnSpc>
                          <a:spcPct val="100000"/>
                        </a:lnSpc>
                        <a:spcBef>
                          <a:spcPts val="1785"/>
                        </a:spcBef>
                      </a:pPr>
                      <a:r>
                        <a:rPr sz="2600" b="1" spc="-15" dirty="0">
                          <a:latin typeface="宋体" panose="02010600030101010101" pitchFamily="2" charset="-122"/>
                          <a:cs typeface="宋体" panose="02010600030101010101" pitchFamily="2" charset="-122"/>
                        </a:rPr>
                        <a:t>丙</a:t>
                      </a:r>
                      <a:r>
                        <a:rPr sz="2600" b="1" spc="-10" dirty="0">
                          <a:latin typeface="宋体" panose="02010600030101010101" pitchFamily="2" charset="-122"/>
                          <a:cs typeface="宋体" panose="02010600030101010101" pitchFamily="2" charset="-122"/>
                        </a:rPr>
                        <a:t>酮</a:t>
                      </a:r>
                      <a:endParaRPr sz="2600">
                        <a:latin typeface="宋体" panose="02010600030101010101" pitchFamily="2" charset="-122"/>
                        <a:cs typeface="宋体" panose="02010600030101010101" pitchFamily="2" charset="-122"/>
                      </a:endParaRPr>
                    </a:p>
                    <a:p>
                      <a:pPr marL="396240">
                        <a:lnSpc>
                          <a:spcPct val="100000"/>
                        </a:lnSpc>
                        <a:spcBef>
                          <a:spcPts val="1460"/>
                        </a:spcBef>
                      </a:pPr>
                      <a:r>
                        <a:rPr sz="1800" b="1" spc="-5" dirty="0">
                          <a:latin typeface="宋体" panose="02010600030101010101" pitchFamily="2" charset="-122"/>
                          <a:cs typeface="宋体" panose="02010600030101010101" pitchFamily="2" charset="-122"/>
                        </a:rPr>
                        <a:t>Acetone</a:t>
                      </a:r>
                      <a:endParaRPr sz="1800">
                        <a:latin typeface="宋体" panose="02010600030101010101" pitchFamily="2" charset="-122"/>
                        <a:cs typeface="宋体" panose="02010600030101010101" pitchFamily="2" charset="-122"/>
                      </a:endParaRPr>
                    </a:p>
                  </a:txBody>
                  <a:tcPr marL="0" marR="0" marT="2266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041400">
                <a:tc vMerge="1">
                  <a:tcPr marL="0" marR="0" marT="2266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13000"/>
                        </a:lnSpc>
                        <a:spcBef>
                          <a:spcPts val="695"/>
                        </a:spcBef>
                      </a:pPr>
                      <a:r>
                        <a:rPr sz="1200" dirty="0">
                          <a:latin typeface="宋体" panose="02010600030101010101" pitchFamily="2" charset="-122"/>
                          <a:cs typeface="宋体" panose="02010600030101010101" pitchFamily="2" charset="-122"/>
                        </a:rPr>
                        <a:t>可经呼吸道进入人体。</a:t>
                      </a:r>
                      <a:r>
                        <a:rPr sz="1200" spc="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主要是对中枢神经系统的 麻醉作用。</a:t>
                      </a:r>
                      <a:r>
                        <a:rPr sz="1200" spc="27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急性中毒</a:t>
                      </a:r>
                      <a:r>
                        <a:rPr sz="1200" spc="-229"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乏力</a:t>
                      </a:r>
                      <a:r>
                        <a:rPr sz="1200" spc="-229"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恶心</a:t>
                      </a:r>
                      <a:r>
                        <a:rPr sz="1200" spc="-24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头痛</a:t>
                      </a:r>
                      <a:r>
                        <a:rPr sz="1200" spc="-22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头晕、 易激动</a:t>
                      </a:r>
                      <a:r>
                        <a:rPr sz="1200" spc="-11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长期损害</a:t>
                      </a:r>
                      <a:r>
                        <a:rPr sz="1200" spc="-11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眩晕</a:t>
                      </a:r>
                      <a:r>
                        <a:rPr sz="1200" spc="-11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灼烧感</a:t>
                      </a:r>
                      <a:r>
                        <a:rPr sz="1200" spc="-12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咽炎</a:t>
                      </a:r>
                      <a:r>
                        <a:rPr sz="1200" spc="-1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支气管 炎</a:t>
                      </a:r>
                      <a:r>
                        <a:rPr sz="1200" spc="-3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乏力</a:t>
                      </a:r>
                      <a:r>
                        <a:rPr sz="1200" spc="-3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易激动等</a:t>
                      </a:r>
                      <a:r>
                        <a:rPr sz="1200" spc="-3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皮肤长期反复接触可致皮</a:t>
                      </a:r>
                      <a:r>
                        <a:rPr sz="1200" spc="10" dirty="0">
                          <a:latin typeface="宋体" panose="02010600030101010101" pitchFamily="2" charset="-122"/>
                          <a:cs typeface="宋体" panose="02010600030101010101" pitchFamily="2" charset="-122"/>
                        </a:rPr>
                        <a:t>炎</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882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70"/>
                        </a:spcBef>
                      </a:pPr>
                      <a:r>
                        <a:rPr sz="1200" dirty="0">
                          <a:latin typeface="宋体" panose="02010600030101010101" pitchFamily="2" charset="-122"/>
                          <a:cs typeface="宋体" panose="02010600030101010101" pitchFamily="2" charset="-122"/>
                        </a:rPr>
                        <a:t>无色液体</a:t>
                      </a:r>
                      <a:r>
                        <a:rPr sz="1200" spc="-24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有令人愉快的气味</a:t>
                      </a:r>
                      <a:r>
                        <a:rPr sz="1200" spc="-229"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易挥发</a:t>
                      </a:r>
                      <a:r>
                        <a:rPr sz="1200" spc="-229"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与水</a:t>
                      </a:r>
                      <a:r>
                        <a:rPr sz="1200" spc="-229"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乙醇、</a:t>
                      </a:r>
                      <a:endParaRPr sz="1200">
                        <a:latin typeface="宋体" panose="02010600030101010101" pitchFamily="2" charset="-122"/>
                        <a:cs typeface="宋体" panose="02010600030101010101" pitchFamily="2" charset="-122"/>
                      </a:endParaRPr>
                    </a:p>
                    <a:p>
                      <a:pPr marL="68580">
                        <a:lnSpc>
                          <a:spcPct val="113000"/>
                        </a:lnSpc>
                      </a:pPr>
                      <a:r>
                        <a:rPr sz="1200" dirty="0">
                          <a:latin typeface="宋体" panose="02010600030101010101" pitchFamily="2" charset="-122"/>
                          <a:cs typeface="宋体" panose="02010600030101010101" pitchFamily="2" charset="-122"/>
                        </a:rPr>
                        <a:t>乙醚</a:t>
                      </a:r>
                      <a:r>
                        <a:rPr sz="1200" spc="-24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油类</a:t>
                      </a:r>
                      <a:r>
                        <a:rPr sz="1200" spc="-229"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烃类和氯仿混溶</a:t>
                      </a:r>
                      <a:r>
                        <a:rPr sz="1200" spc="-229"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遇明火</a:t>
                      </a:r>
                      <a:r>
                        <a:rPr sz="1200" spc="-229"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高热能燃烧、 爆炸</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p>
                      <a:pPr marL="68580" marR="3175">
                        <a:lnSpc>
                          <a:spcPct val="100000"/>
                        </a:lnSpc>
                        <a:spcBef>
                          <a:spcPts val="195"/>
                        </a:spcBef>
                      </a:pP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spc="-10" dirty="0">
                          <a:latin typeface="宋体" panose="02010600030101010101" pitchFamily="2" charset="-122"/>
                          <a:cs typeface="宋体" panose="02010600030101010101" pitchFamily="2" charset="-122"/>
                        </a:rPr>
                        <a:t>：</a:t>
                      </a:r>
                      <a:r>
                        <a:rPr sz="1200" spc="-10" dirty="0">
                          <a:latin typeface="Times New Roman" panose="02020603050405020304"/>
                          <a:cs typeface="Times New Roman" panose="02020603050405020304"/>
                        </a:rPr>
                        <a:t>PC-TWA:300</a:t>
                      </a:r>
                      <a:r>
                        <a:rPr sz="1200" spc="-10" dirty="0">
                          <a:latin typeface="宋体" panose="02010600030101010101" pitchFamily="2" charset="-122"/>
                          <a:cs typeface="宋体" panose="02010600030101010101" pitchFamily="2" charset="-122"/>
                        </a:rPr>
                        <a:t>（</a:t>
                      </a:r>
                      <a:r>
                        <a:rPr sz="1200" spc="-10" dirty="0">
                          <a:latin typeface="Times New Roman" panose="02020603050405020304"/>
                          <a:cs typeface="Times New Roman" panose="02020603050405020304"/>
                        </a:rPr>
                        <a:t>mg/m3</a:t>
                      </a:r>
                      <a:r>
                        <a:rPr sz="1200" spc="-1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p>
                      <a:pPr marL="1135380" marR="3175">
                        <a:lnSpc>
                          <a:spcPct val="100000"/>
                        </a:lnSpc>
                        <a:spcBef>
                          <a:spcPts val="190"/>
                        </a:spcBef>
                      </a:pPr>
                      <a:r>
                        <a:rPr sz="1200" spc="-5" dirty="0">
                          <a:latin typeface="Times New Roman" panose="02020603050405020304"/>
                          <a:cs typeface="Times New Roman" panose="02020603050405020304"/>
                        </a:rPr>
                        <a:t>PC-STEL:450</a:t>
                      </a:r>
                      <a:r>
                        <a:rPr sz="1200" spc="-5" dirty="0">
                          <a:latin typeface="宋体" panose="02010600030101010101" pitchFamily="2" charset="-122"/>
                          <a:cs typeface="宋体" panose="02010600030101010101" pitchFamily="2" charset="-122"/>
                        </a:rPr>
                        <a:t>（</a:t>
                      </a:r>
                      <a:r>
                        <a:rPr sz="1200" spc="-5" dirty="0">
                          <a:latin typeface="Times New Roman" panose="02020603050405020304"/>
                          <a:cs typeface="Times New Roman" panose="02020603050405020304"/>
                        </a:rPr>
                        <a:t>mg/m3</a:t>
                      </a:r>
                      <a:r>
                        <a:rPr sz="1200" spc="-5"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20">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80"/>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04139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75"/>
                        </a:spcBef>
                      </a:pPr>
                      <a:r>
                        <a:rPr sz="1200" b="1" spc="-5" dirty="0">
                          <a:latin typeface="宋体" panose="02010600030101010101" pitchFamily="2" charset="-122"/>
                          <a:cs typeface="宋体" panose="02010600030101010101" pitchFamily="2" charset="-122"/>
                        </a:rPr>
                        <a:t>皮</a:t>
                      </a:r>
                      <a:r>
                        <a:rPr sz="1200" b="1" spc="5" dirty="0">
                          <a:latin typeface="宋体" panose="02010600030101010101" pitchFamily="2" charset="-122"/>
                          <a:cs typeface="宋体" panose="02010600030101010101" pitchFamily="2" charset="-122"/>
                        </a:rPr>
                        <a:t>肤</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a:t>
                      </a:r>
                      <a:r>
                        <a:rPr sz="1200" b="1" spc="-3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脱去污染的衣着，用肥皂水和清水彻底冲洗皮肤。</a:t>
                      </a:r>
                      <a:endParaRPr sz="1200">
                        <a:latin typeface="宋体" panose="02010600030101010101" pitchFamily="2" charset="-122"/>
                        <a:cs typeface="宋体" panose="02010600030101010101" pitchFamily="2" charset="-122"/>
                      </a:endParaRPr>
                    </a:p>
                    <a:p>
                      <a:pPr marL="67945" marR="3175">
                        <a:lnSpc>
                          <a:spcPct val="100000"/>
                        </a:lnSpc>
                        <a:spcBef>
                          <a:spcPts val="195"/>
                        </a:spcBef>
                      </a:pPr>
                      <a:r>
                        <a:rPr sz="1200" b="1" spc="-5" dirty="0">
                          <a:latin typeface="宋体" panose="02010600030101010101" pitchFamily="2" charset="-122"/>
                          <a:cs typeface="宋体" panose="02010600030101010101" pitchFamily="2" charset="-122"/>
                        </a:rPr>
                        <a:t>眼</a:t>
                      </a:r>
                      <a:r>
                        <a:rPr sz="1200" b="1" spc="5" dirty="0">
                          <a:latin typeface="宋体" panose="02010600030101010101" pitchFamily="2" charset="-122"/>
                          <a:cs typeface="宋体" panose="02010600030101010101" pitchFamily="2" charset="-122"/>
                        </a:rPr>
                        <a:t>睛</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a:t>
                      </a:r>
                      <a:r>
                        <a:rPr sz="1200" b="1" spc="-3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提起眼睑，用流动清水或生理盐水冲洗。就医。</a:t>
                      </a:r>
                      <a:endParaRPr sz="1200">
                        <a:latin typeface="宋体" panose="02010600030101010101" pitchFamily="2" charset="-122"/>
                        <a:cs typeface="宋体" panose="02010600030101010101" pitchFamily="2" charset="-122"/>
                      </a:endParaRPr>
                    </a:p>
                    <a:p>
                      <a:pPr marL="67945" marR="71120">
                        <a:lnSpc>
                          <a:spcPct val="113000"/>
                        </a:lnSpc>
                        <a:spcBef>
                          <a:spcPts val="10"/>
                        </a:spcBef>
                      </a:pPr>
                      <a:r>
                        <a:rPr sz="1200" b="1" spc="-5" dirty="0">
                          <a:latin typeface="宋体" panose="02010600030101010101" pitchFamily="2" charset="-122"/>
                          <a:cs typeface="宋体" panose="02010600030101010101" pitchFamily="2" charset="-122"/>
                        </a:rPr>
                        <a:t>吸入：</a:t>
                      </a:r>
                      <a:r>
                        <a:rPr sz="1200" b="1" spc="-4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迅速脱离现场至空气新鲜处</a:t>
                      </a:r>
                      <a:r>
                        <a:rPr sz="1200" spc="-2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保持呼吸道通畅</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如呼吸困难</a:t>
                      </a:r>
                      <a:r>
                        <a:rPr sz="1200" spc="-2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给输氧</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如呼吸停止</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立即进行人 工呼吸。就医。</a:t>
                      </a:r>
                      <a:endParaRPr sz="1200">
                        <a:latin typeface="宋体" panose="02010600030101010101" pitchFamily="2" charset="-122"/>
                        <a:cs typeface="宋体" panose="02010600030101010101" pitchFamily="2" charset="-122"/>
                      </a:endParaRPr>
                    </a:p>
                    <a:p>
                      <a:pPr marL="67945" marR="3175">
                        <a:lnSpc>
                          <a:spcPct val="100000"/>
                        </a:lnSpc>
                        <a:spcBef>
                          <a:spcPts val="190"/>
                        </a:spcBef>
                      </a:pPr>
                      <a:r>
                        <a:rPr sz="1200" b="1" spc="-5" dirty="0">
                          <a:latin typeface="宋体" panose="02010600030101010101" pitchFamily="2" charset="-122"/>
                          <a:cs typeface="宋体" panose="02010600030101010101" pitchFamily="2" charset="-122"/>
                        </a:rPr>
                        <a:t>食</a:t>
                      </a:r>
                      <a:r>
                        <a:rPr sz="1200" b="1" spc="5" dirty="0">
                          <a:latin typeface="宋体" panose="02010600030101010101" pitchFamily="2" charset="-122"/>
                          <a:cs typeface="宋体" panose="02010600030101010101" pitchFamily="2" charset="-122"/>
                        </a:rPr>
                        <a:t>入</a:t>
                      </a:r>
                      <a:r>
                        <a:rPr sz="1200" b="1" spc="-5" dirty="0">
                          <a:latin typeface="宋体" panose="02010600030101010101" pitchFamily="2" charset="-122"/>
                          <a:cs typeface="宋体" panose="02010600030101010101" pitchFamily="2" charset="-122"/>
                        </a:rPr>
                        <a:t>：</a:t>
                      </a:r>
                      <a:r>
                        <a:rPr sz="1200" b="1" spc="-31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饮足量温水，催吐。洗胃。就医。</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66242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80"/>
                        </a:spcBef>
                      </a:pPr>
                      <a:r>
                        <a:rPr sz="1200" dirty="0">
                          <a:latin typeface="宋体" panose="02010600030101010101" pitchFamily="2" charset="-122"/>
                          <a:cs typeface="宋体" panose="02010600030101010101" pitchFamily="2" charset="-122"/>
                        </a:rPr>
                        <a:t>工作场所空气中时间加权平均容许浓度</a:t>
                      </a:r>
                      <a:r>
                        <a:rPr sz="1200" spc="-20" dirty="0">
                          <a:latin typeface="Times New Roman" panose="02020603050405020304"/>
                          <a:cs typeface="Times New Roman" panose="02020603050405020304"/>
                        </a:rPr>
                        <a:t>(PC-TWA)</a:t>
                      </a:r>
                      <a:r>
                        <a:rPr sz="1200" dirty="0">
                          <a:latin typeface="宋体" panose="02010600030101010101" pitchFamily="2" charset="-122"/>
                          <a:cs typeface="宋体" panose="02010600030101010101" pitchFamily="2" charset="-122"/>
                        </a:rPr>
                        <a:t>不超过</a:t>
                      </a:r>
                      <a:r>
                        <a:rPr sz="1200" spc="-320" dirty="0">
                          <a:latin typeface="宋体" panose="02010600030101010101" pitchFamily="2" charset="-122"/>
                          <a:cs typeface="宋体" panose="02010600030101010101" pitchFamily="2" charset="-122"/>
                        </a:rPr>
                        <a:t> </a:t>
                      </a:r>
                      <a:r>
                        <a:rPr sz="1200" spc="-5" dirty="0">
                          <a:latin typeface="Times New Roman" panose="02020603050405020304"/>
                          <a:cs typeface="Times New Roman" panose="02020603050405020304"/>
                        </a:rPr>
                        <a:t>300mg/m3</a:t>
                      </a:r>
                      <a:r>
                        <a:rPr sz="1200" dirty="0">
                          <a:latin typeface="宋体" panose="02010600030101010101" pitchFamily="2" charset="-122"/>
                          <a:cs typeface="宋体" panose="02010600030101010101" pitchFamily="2" charset="-122"/>
                        </a:rPr>
                        <a:t>。密闭、局部排风、呼吸防护，禁止</a:t>
                      </a:r>
                      <a:endParaRPr sz="1200">
                        <a:latin typeface="宋体" panose="02010600030101010101" pitchFamily="2" charset="-122"/>
                        <a:cs typeface="宋体" panose="02010600030101010101" pitchFamily="2" charset="-122"/>
                      </a:endParaRPr>
                    </a:p>
                    <a:p>
                      <a:pPr marL="67945" marR="3175">
                        <a:lnSpc>
                          <a:spcPct val="100000"/>
                        </a:lnSpc>
                        <a:spcBef>
                          <a:spcPts val="180"/>
                        </a:spcBef>
                      </a:pPr>
                      <a:r>
                        <a:rPr sz="1200" dirty="0">
                          <a:latin typeface="宋体" panose="02010600030101010101" pitchFamily="2" charset="-122"/>
                          <a:cs typeface="宋体" panose="02010600030101010101" pitchFamily="2" charset="-122"/>
                        </a:rPr>
                        <a:t>明火、火花、高热，使用防爆电器和照明设施，工作场所禁止饮食、吸烟。</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30">
                <a:tc gridSpan="3">
                  <a:txBody>
                    <a:bodyPr/>
                    <a:lstStyle/>
                    <a:p>
                      <a:pPr marL="621665" marR="3175">
                        <a:lnSpc>
                          <a:spcPct val="100000"/>
                        </a:lnSpc>
                        <a:spcBef>
                          <a:spcPts val="70"/>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1872" y="3950207"/>
            <a:ext cx="1152143" cy="1591056"/>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5692140" y="5047488"/>
            <a:ext cx="847343" cy="1143000"/>
          </a:xfrm>
          <a:prstGeom prst="rect">
            <a:avLst/>
          </a:prstGeom>
          <a:blipFill>
            <a:blip r:embed="rId2" cstate="print"/>
            <a:stretch>
              <a:fillRect/>
            </a:stretch>
          </a:blipFill>
        </p:spPr>
        <p:txBody>
          <a:bodyPr wrap="square" lIns="0" tIns="0" rIns="0" bIns="0" rtlCol="0"/>
          <a:lstStyle/>
          <a:p/>
        </p:txBody>
      </p:sp>
      <p:graphicFrame>
        <p:nvGraphicFramePr>
          <p:cNvPr id="4" name="object 4"/>
          <p:cNvGraphicFramePr>
            <a:graphicFrameLocks noGrp="1"/>
          </p:cNvGraphicFramePr>
          <p:nvPr/>
        </p:nvGraphicFramePr>
        <p:xfrm>
          <a:off x="1030097" y="567054"/>
          <a:ext cx="8640445" cy="5918835"/>
        </p:xfrm>
        <a:graphic>
          <a:graphicData uri="http://schemas.openxmlformats.org/drawingml/2006/table">
            <a:tbl>
              <a:tblPr firstRow="1" bandRow="1">
                <a:tableStyleId>{2D5ABB26-0587-4C30-8999-92F81FD0307C}</a:tableStyleId>
              </a:tblPr>
              <a:tblGrid>
                <a:gridCol w="1598930"/>
                <a:gridCol w="4773295"/>
                <a:gridCol w="2258695"/>
              </a:tblGrid>
              <a:tr h="490855">
                <a:tc gridSpan="3">
                  <a:txBody>
                    <a:bodyPr/>
                    <a:lstStyle/>
                    <a:p>
                      <a:pPr algn="ctr">
                        <a:lnSpc>
                          <a:spcPct val="100000"/>
                        </a:lnSpc>
                        <a:spcBef>
                          <a:spcPts val="49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28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69">
                <a:tc gridSpan="3">
                  <a:txBody>
                    <a:bodyPr/>
                    <a:lstStyle/>
                    <a:p>
                      <a:pPr algn="ctr">
                        <a:lnSpc>
                          <a:spcPct val="100000"/>
                        </a:lnSpc>
                        <a:spcBef>
                          <a:spcPts val="635"/>
                        </a:spcBef>
                      </a:pPr>
                      <a:r>
                        <a:rPr sz="1600" b="1" spc="-5" dirty="0">
                          <a:latin typeface="宋体" panose="02010600030101010101" pitchFamily="2" charset="-122"/>
                          <a:cs typeface="宋体" panose="02010600030101010101" pitchFamily="2" charset="-122"/>
                        </a:rPr>
                        <a:t>氮气，</a:t>
                      </a:r>
                      <a:r>
                        <a:rPr sz="1600" b="1" spc="-15" dirty="0">
                          <a:latin typeface="宋体" panose="02010600030101010101" pitchFamily="2" charset="-122"/>
                          <a:cs typeface="宋体" panose="02010600030101010101" pitchFamily="2" charset="-122"/>
                        </a:rPr>
                        <a:t>对</a:t>
                      </a:r>
                      <a:r>
                        <a:rPr sz="1600" b="1" spc="-5" dirty="0">
                          <a:latin typeface="宋体" panose="02010600030101010101" pitchFamily="2" charset="-122"/>
                          <a:cs typeface="宋体" panose="02010600030101010101" pitchFamily="2" charset="-122"/>
                        </a:rPr>
                        <a:t>人体有损害，</a:t>
                      </a:r>
                      <a:r>
                        <a:rPr sz="1600" b="1" spc="-15" dirty="0">
                          <a:latin typeface="宋体" panose="02010600030101010101" pitchFamily="2" charset="-122"/>
                          <a:cs typeface="宋体" panose="02010600030101010101" pitchFamily="2" charset="-122"/>
                        </a:rPr>
                        <a:t>请</a:t>
                      </a:r>
                      <a:r>
                        <a:rPr sz="1600" b="1" spc="-5" dirty="0">
                          <a:latin typeface="宋体" panose="02010600030101010101" pitchFamily="2" charset="-122"/>
                          <a:cs typeface="宋体" panose="02010600030101010101" pitchFamily="2" charset="-122"/>
                        </a:rPr>
                        <a:t>注意防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6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20">
                <a:tc rowSpan="2">
                  <a:txBody>
                    <a:bodyPr/>
                    <a:lstStyle/>
                    <a:p>
                      <a:pPr>
                        <a:lnSpc>
                          <a:spcPct val="100000"/>
                        </a:lnSpc>
                        <a:spcBef>
                          <a:spcPts val="30"/>
                        </a:spcBef>
                      </a:pPr>
                      <a:endParaRPr sz="3150">
                        <a:latin typeface="Times New Roman" panose="02020603050405020304"/>
                        <a:cs typeface="Times New Roman" panose="02020603050405020304"/>
                      </a:endParaRPr>
                    </a:p>
                    <a:p>
                      <a:pPr algn="ctr">
                        <a:lnSpc>
                          <a:spcPct val="100000"/>
                        </a:lnSpc>
                        <a:spcBef>
                          <a:spcPts val="5"/>
                        </a:spcBef>
                      </a:pPr>
                      <a:r>
                        <a:rPr sz="2600" b="1" dirty="0">
                          <a:latin typeface="宋体" panose="02010600030101010101" pitchFamily="2" charset="-122"/>
                          <a:cs typeface="宋体" panose="02010600030101010101" pitchFamily="2" charset="-122"/>
                        </a:rPr>
                        <a:t>氮</a:t>
                      </a:r>
                      <a:r>
                        <a:rPr sz="2600" b="1" spc="-10" dirty="0">
                          <a:latin typeface="宋体" panose="02010600030101010101" pitchFamily="2" charset="-122"/>
                          <a:cs typeface="宋体" panose="02010600030101010101" pitchFamily="2" charset="-122"/>
                        </a:rPr>
                        <a:t>气</a:t>
                      </a:r>
                      <a:endParaRPr sz="2600">
                        <a:latin typeface="宋体" panose="02010600030101010101" pitchFamily="2" charset="-122"/>
                        <a:cs typeface="宋体" panose="02010600030101010101" pitchFamily="2" charset="-122"/>
                      </a:endParaRPr>
                    </a:p>
                    <a:p>
                      <a:pPr marL="1270" algn="ctr">
                        <a:lnSpc>
                          <a:spcPct val="100000"/>
                        </a:lnSpc>
                        <a:spcBef>
                          <a:spcPts val="1340"/>
                        </a:spcBef>
                      </a:pPr>
                      <a:r>
                        <a:rPr sz="2000" b="1" spc="-10" dirty="0">
                          <a:latin typeface="Times New Roman" panose="02020603050405020304"/>
                          <a:cs typeface="Times New Roman" panose="02020603050405020304"/>
                        </a:rPr>
                        <a:t>Nitrogen</a:t>
                      </a:r>
                      <a:r>
                        <a:rPr sz="2000" b="1" spc="-40" dirty="0">
                          <a:latin typeface="Times New Roman" panose="02020603050405020304"/>
                          <a:cs typeface="Times New Roman" panose="02020603050405020304"/>
                        </a:rPr>
                        <a:t> </a:t>
                      </a:r>
                      <a:r>
                        <a:rPr sz="2000" b="1" dirty="0">
                          <a:latin typeface="Times New Roman" panose="02020603050405020304"/>
                          <a:cs typeface="Times New Roman" panose="02020603050405020304"/>
                        </a:rPr>
                        <a:t>gas</a:t>
                      </a:r>
                      <a:endParaRPr sz="2000">
                        <a:latin typeface="Times New Roman" panose="02020603050405020304"/>
                        <a:cs typeface="Times New Roman" panose="02020603050405020304"/>
                      </a:endParaRPr>
                    </a:p>
                  </a:txBody>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marL="1270"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517650">
                <a:tc vMerge="1">
                  <a:tcPr marL="0" marR="0" marT="38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13000"/>
                        </a:lnSpc>
                        <a:spcBef>
                          <a:spcPts val="135"/>
                        </a:spcBef>
                      </a:pPr>
                      <a:r>
                        <a:rPr sz="1200" dirty="0">
                          <a:latin typeface="宋体" panose="02010600030101010101" pitchFamily="2" charset="-122"/>
                          <a:cs typeface="宋体" panose="02010600030101010101" pitchFamily="2" charset="-122"/>
                        </a:rPr>
                        <a:t>空气中氮气含量过高，使吸入气氧分压下降，引起缺氧窒息。吸入氮 气浓度不太高时，患者最初感胸闷、气短、疲软无力；继而有烦躁不 安</a:t>
                      </a:r>
                      <a:r>
                        <a:rPr sz="1200" spc="-229"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极度兴奋</a:t>
                      </a:r>
                      <a:r>
                        <a:rPr sz="1200" spc="-229"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乱跑</a:t>
                      </a:r>
                      <a:r>
                        <a:rPr sz="1200" spc="-229"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叫喊</a:t>
                      </a:r>
                      <a:r>
                        <a:rPr sz="1200" spc="-229"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神情恍惚</a:t>
                      </a:r>
                      <a:r>
                        <a:rPr sz="1200" spc="-229"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步态不稳</a:t>
                      </a:r>
                      <a:r>
                        <a:rPr sz="1200" spc="-229"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称之为“氮酩酊”， 可进入昏睡或昏迷状态。吸入高浓度，患者可迅速昏迷、因呼吸和心 跳停止而死亡。潜水员深替时，可发生氮的麻醉作用；若从高压环境 下过快转入常压环境，体内会形成氮气气泡，压迫神经、血管或造成 徽血管阻塞，发生“减压病”。</a:t>
                      </a:r>
                      <a:endParaRPr sz="1200">
                        <a:latin typeface="宋体" panose="02010600030101010101" pitchFamily="2" charset="-122"/>
                        <a:cs typeface="宋体" panose="02010600030101010101" pitchFamily="2" charset="-122"/>
                      </a:endParaRPr>
                    </a:p>
                  </a:txBody>
                  <a:tcPr marL="0" marR="0" marT="171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pPr>
                      <a:endParaRPr sz="1200">
                        <a:latin typeface="Times New Roman" panose="02020603050405020304"/>
                        <a:cs typeface="Times New Roman" panose="02020603050405020304"/>
                      </a:endParaRPr>
                    </a:p>
                    <a:p>
                      <a:pPr>
                        <a:lnSpc>
                          <a:spcPct val="100000"/>
                        </a:lnSpc>
                        <a:spcBef>
                          <a:spcPts val="50"/>
                        </a:spcBef>
                      </a:pPr>
                      <a:endParaRPr sz="1700">
                        <a:latin typeface="Times New Roman" panose="02020603050405020304"/>
                        <a:cs typeface="Times New Roman" panose="02020603050405020304"/>
                      </a:endParaRPr>
                    </a:p>
                    <a:p>
                      <a:pPr marL="68580" marR="10160">
                        <a:lnSpc>
                          <a:spcPct val="113000"/>
                        </a:lnSpc>
                      </a:pPr>
                      <a:r>
                        <a:rPr sz="1200" dirty="0">
                          <a:latin typeface="宋体" panose="02010600030101010101" pitchFamily="2" charset="-122"/>
                          <a:cs typeface="宋体" panose="02010600030101010101" pitchFamily="2" charset="-122"/>
                        </a:rPr>
                        <a:t>无色无味压缩气体。</a:t>
                      </a:r>
                      <a:r>
                        <a:rPr sz="1200" spc="-4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若遇高热，  容器内压增大</a:t>
                      </a:r>
                      <a:r>
                        <a:rPr sz="1200" spc="-1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有开裂和爆炸的 危险。</a:t>
                      </a:r>
                      <a:endParaRPr sz="1200">
                        <a:latin typeface="宋体" panose="02010600030101010101" pitchFamily="2" charset="-122"/>
                        <a:cs typeface="宋体" panose="02010600030101010101" pitchFamily="2" charset="-122"/>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19">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83439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0"/>
                        </a:spcBef>
                      </a:pPr>
                      <a:r>
                        <a:rPr sz="1200" b="1" spc="-5" dirty="0">
                          <a:latin typeface="宋体" panose="02010600030101010101" pitchFamily="2" charset="-122"/>
                          <a:cs typeface="宋体" panose="02010600030101010101" pitchFamily="2" charset="-122"/>
                        </a:rPr>
                        <a:t>吸入</a:t>
                      </a:r>
                      <a:r>
                        <a:rPr sz="1200" dirty="0">
                          <a:latin typeface="宋体" panose="02010600030101010101" pitchFamily="2" charset="-122"/>
                          <a:cs typeface="宋体" panose="02010600030101010101" pitchFamily="2" charset="-122"/>
                        </a:rPr>
                        <a:t>：迅速脱离现场至空气新鲜处。保持呼吸道通畅。如呼吸困难，给输氧。呼吸心跳停止时，立即进</a:t>
                      </a:r>
                      <a:endParaRPr sz="1200">
                        <a:latin typeface="宋体" panose="02010600030101010101" pitchFamily="2" charset="-122"/>
                        <a:cs typeface="宋体" panose="02010600030101010101" pitchFamily="2" charset="-122"/>
                      </a:endParaRPr>
                    </a:p>
                    <a:p>
                      <a:pPr marL="67945">
                        <a:lnSpc>
                          <a:spcPct val="100000"/>
                        </a:lnSpc>
                        <a:spcBef>
                          <a:spcPts val="190"/>
                        </a:spcBef>
                      </a:pPr>
                      <a:r>
                        <a:rPr sz="1200" dirty="0">
                          <a:latin typeface="宋体" panose="02010600030101010101" pitchFamily="2" charset="-122"/>
                          <a:cs typeface="宋体" panose="02010600030101010101" pitchFamily="2" charset="-122"/>
                        </a:rPr>
                        <a:t>行人工呼吸和胸外心脏按压术。就医。</a:t>
                      </a:r>
                      <a:endParaRPr sz="1200">
                        <a:latin typeface="宋体" panose="02010600030101010101" pitchFamily="2" charset="-122"/>
                        <a:cs typeface="宋体" panose="02010600030101010101" pitchFamily="2" charset="-122"/>
                      </a:endParaRPr>
                    </a:p>
                    <a:p>
                      <a:pPr marL="67945" marR="61595">
                        <a:lnSpc>
                          <a:spcPct val="113000"/>
                        </a:lnSpc>
                      </a:pPr>
                      <a:r>
                        <a:rPr sz="1200" b="1" spc="-5" dirty="0">
                          <a:latin typeface="宋体" panose="02010600030101010101" pitchFamily="2" charset="-122"/>
                          <a:cs typeface="宋体" panose="02010600030101010101" pitchFamily="2" charset="-122"/>
                        </a:rPr>
                        <a:t>皮</a:t>
                      </a:r>
                      <a:r>
                        <a:rPr sz="1200" b="1" spc="5" dirty="0">
                          <a:latin typeface="宋体" panose="02010600030101010101" pitchFamily="2" charset="-122"/>
                          <a:cs typeface="宋体" panose="02010600030101010101" pitchFamily="2" charset="-122"/>
                        </a:rPr>
                        <a:t>肤</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spc="-2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如果发生冻伤</a:t>
                      </a:r>
                      <a:r>
                        <a:rPr sz="1200" spc="-2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将患部浸于保持在</a:t>
                      </a:r>
                      <a:r>
                        <a:rPr sz="1200" spc="-39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38—42℃的温水中复温</a:t>
                      </a:r>
                      <a:r>
                        <a:rPr sz="1200" spc="-2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不要涂擦</a:t>
                      </a:r>
                      <a:r>
                        <a:rPr sz="1200" spc="-2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不要使用热水或辐射 热。</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1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66243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0"/>
                        </a:spcBef>
                      </a:pPr>
                      <a:r>
                        <a:rPr sz="1200" dirty="0">
                          <a:latin typeface="宋体" panose="02010600030101010101" pitchFamily="2" charset="-122"/>
                          <a:cs typeface="宋体" panose="02010600030101010101" pitchFamily="2" charset="-122"/>
                        </a:rPr>
                        <a:t>密闭操作，提供良好的自然通风条件。操作人员必须经过专门培训，严格遵守操作规程。防止气体泄漏</a:t>
                      </a:r>
                      <a:endParaRPr sz="1200">
                        <a:latin typeface="宋体" panose="02010600030101010101" pitchFamily="2" charset="-122"/>
                        <a:cs typeface="宋体" panose="02010600030101010101" pitchFamily="2" charset="-122"/>
                      </a:endParaRPr>
                    </a:p>
                    <a:p>
                      <a:pPr marL="67945">
                        <a:lnSpc>
                          <a:spcPct val="100000"/>
                        </a:lnSpc>
                        <a:spcBef>
                          <a:spcPts val="195"/>
                        </a:spcBef>
                      </a:pPr>
                      <a:r>
                        <a:rPr sz="1200" dirty="0">
                          <a:latin typeface="宋体" panose="02010600030101010101" pitchFamily="2" charset="-122"/>
                          <a:cs typeface="宋体" panose="02010600030101010101" pitchFamily="2" charset="-122"/>
                        </a:rPr>
                        <a:t>到工作场所空气中。搬运时轻装轻卸，防止钢瓶及附件破损。配备泄漏应急处理设备</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29">
                <a:tc gridSpan="3">
                  <a:txBody>
                    <a:bodyPr/>
                    <a:lstStyle/>
                    <a:p>
                      <a:pPr marL="621665">
                        <a:lnSpc>
                          <a:spcPct val="100000"/>
                        </a:lnSpc>
                        <a:spcBef>
                          <a:spcPts val="75"/>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39" y="3395471"/>
            <a:ext cx="1448712" cy="1952243"/>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091940" y="4975859"/>
            <a:ext cx="885443" cy="117195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5006340" y="4965191"/>
            <a:ext cx="867156" cy="11811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5900928" y="5010911"/>
            <a:ext cx="819912" cy="1136903"/>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6739128" y="4985003"/>
            <a:ext cx="838200" cy="1162812"/>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597140" y="4975859"/>
            <a:ext cx="867155" cy="1171956"/>
          </a:xfrm>
          <a:prstGeom prst="rect">
            <a:avLst/>
          </a:prstGeom>
          <a:blipFill>
            <a:blip r:embed="rId6" cstate="print"/>
            <a:stretch>
              <a:fillRect/>
            </a:stretch>
          </a:blipFill>
        </p:spPr>
        <p:txBody>
          <a:bodyPr wrap="square" lIns="0" tIns="0" rIns="0" bIns="0" rtlCol="0"/>
          <a:lstStyle/>
          <a:p/>
        </p:txBody>
      </p:sp>
      <p:graphicFrame>
        <p:nvGraphicFramePr>
          <p:cNvPr id="8" name="object 8"/>
          <p:cNvGraphicFramePr>
            <a:graphicFrameLocks noGrp="1"/>
          </p:cNvGraphicFramePr>
          <p:nvPr/>
        </p:nvGraphicFramePr>
        <p:xfrm>
          <a:off x="1030097" y="360044"/>
          <a:ext cx="8640445" cy="6063615"/>
        </p:xfrm>
        <a:graphic>
          <a:graphicData uri="http://schemas.openxmlformats.org/drawingml/2006/table">
            <a:tbl>
              <a:tblPr firstRow="1" bandRow="1">
                <a:tableStyleId>{2D5ABB26-0587-4C30-8999-92F81FD0307C}</a:tableStyleId>
              </a:tblPr>
              <a:tblGrid>
                <a:gridCol w="1598930"/>
                <a:gridCol w="3430270"/>
                <a:gridCol w="3601720"/>
              </a:tblGrid>
              <a:tr h="490854">
                <a:tc gridSpan="3">
                  <a:txBody>
                    <a:bodyPr/>
                    <a:lstStyle/>
                    <a:p>
                      <a:pPr algn="ctr">
                        <a:lnSpc>
                          <a:spcPct val="100000"/>
                        </a:lnSpc>
                        <a:spcBef>
                          <a:spcPts val="50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41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70">
                <a:tc gridSpan="3">
                  <a:txBody>
                    <a:bodyPr/>
                    <a:lstStyle/>
                    <a:p>
                      <a:pPr algn="ctr">
                        <a:lnSpc>
                          <a:spcPct val="100000"/>
                        </a:lnSpc>
                        <a:spcBef>
                          <a:spcPts val="630"/>
                        </a:spcBef>
                      </a:pPr>
                      <a:r>
                        <a:rPr sz="1600" b="1" spc="-5" dirty="0">
                          <a:latin typeface="宋体" panose="02010600030101010101" pitchFamily="2" charset="-122"/>
                          <a:cs typeface="宋体" panose="02010600030101010101" pitchFamily="2" charset="-122"/>
                        </a:rPr>
                        <a:t>硫酸，对人体</a:t>
                      </a:r>
                      <a:r>
                        <a:rPr sz="1600" b="1" spc="-15" dirty="0">
                          <a:latin typeface="宋体" panose="02010600030101010101" pitchFamily="2" charset="-122"/>
                          <a:cs typeface="宋体" panose="02010600030101010101" pitchFamily="2" charset="-122"/>
                        </a:rPr>
                        <a:t>有</a:t>
                      </a:r>
                      <a:r>
                        <a:rPr sz="1600" b="1" spc="-5" dirty="0">
                          <a:latin typeface="宋体" panose="02010600030101010101" pitchFamily="2" charset="-122"/>
                          <a:cs typeface="宋体" panose="02010600030101010101" pitchFamily="2" charset="-122"/>
                        </a:rPr>
                        <a:t>损害，请注意</a:t>
                      </a:r>
                      <a:r>
                        <a:rPr sz="1600" b="1" spc="-15" dirty="0">
                          <a:latin typeface="宋体" panose="02010600030101010101" pitchFamily="2" charset="-122"/>
                          <a:cs typeface="宋体" panose="02010600030101010101" pitchFamily="2" charset="-122"/>
                        </a:rPr>
                        <a:t>防护</a:t>
                      </a:r>
                      <a:endParaRPr sz="1600">
                        <a:latin typeface="宋体" panose="02010600030101010101" pitchFamily="2" charset="-122"/>
                        <a:cs typeface="宋体" panose="02010600030101010101" pitchFamily="2" charset="-122"/>
                      </a:endParaRPr>
                    </a:p>
                  </a:txBody>
                  <a:tcPr marL="0" marR="0" marT="800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19">
                <a:tc rowSpan="2">
                  <a:txBody>
                    <a:bodyPr/>
                    <a:lstStyle/>
                    <a:p>
                      <a:pPr algn="ctr">
                        <a:lnSpc>
                          <a:spcPct val="100000"/>
                        </a:lnSpc>
                        <a:spcBef>
                          <a:spcPts val="1780"/>
                        </a:spcBef>
                      </a:pPr>
                      <a:r>
                        <a:rPr sz="2600" b="1" dirty="0">
                          <a:latin typeface="宋体" panose="02010600030101010101" pitchFamily="2" charset="-122"/>
                          <a:cs typeface="宋体" panose="02010600030101010101" pitchFamily="2" charset="-122"/>
                        </a:rPr>
                        <a:t>硫</a:t>
                      </a:r>
                      <a:r>
                        <a:rPr sz="2600" b="1" spc="-10" dirty="0">
                          <a:latin typeface="宋体" panose="02010600030101010101" pitchFamily="2" charset="-122"/>
                          <a:cs typeface="宋体" panose="02010600030101010101" pitchFamily="2" charset="-122"/>
                        </a:rPr>
                        <a:t>酸</a:t>
                      </a:r>
                      <a:endParaRPr sz="2600">
                        <a:latin typeface="宋体" panose="02010600030101010101" pitchFamily="2" charset="-122"/>
                        <a:cs typeface="宋体" panose="02010600030101010101" pitchFamily="2" charset="-122"/>
                      </a:endParaRPr>
                    </a:p>
                    <a:p>
                      <a:pPr marL="3175" algn="ctr">
                        <a:lnSpc>
                          <a:spcPct val="100000"/>
                        </a:lnSpc>
                        <a:spcBef>
                          <a:spcPts val="1475"/>
                        </a:spcBef>
                      </a:pPr>
                      <a:r>
                        <a:rPr sz="1800" b="1" spc="-5" dirty="0">
                          <a:latin typeface="Times New Roman" panose="02020603050405020304"/>
                          <a:cs typeface="Times New Roman" panose="02020603050405020304"/>
                        </a:rPr>
                        <a:t>Sulfuric</a:t>
                      </a:r>
                      <a:r>
                        <a:rPr sz="1800" b="1" spc="-25" dirty="0">
                          <a:latin typeface="Times New Roman" panose="02020603050405020304"/>
                          <a:cs typeface="Times New Roman" panose="02020603050405020304"/>
                        </a:rPr>
                        <a:t> </a:t>
                      </a:r>
                      <a:r>
                        <a:rPr sz="1800" b="1" dirty="0">
                          <a:latin typeface="Times New Roman" panose="02020603050405020304"/>
                          <a:cs typeface="Times New Roman" panose="02020603050405020304"/>
                        </a:rPr>
                        <a:t>acid</a:t>
                      </a:r>
                      <a:endParaRPr sz="1800">
                        <a:latin typeface="Times New Roman" panose="02020603050405020304"/>
                        <a:cs typeface="Times New Roman" panose="02020603050405020304"/>
                      </a:endParaRPr>
                    </a:p>
                  </a:txBody>
                  <a:tcPr marL="0" marR="0" marT="2260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041400">
                <a:tc vMerge="1">
                  <a:tcPr marL="0" marR="0" marT="2260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13000"/>
                        </a:lnSpc>
                        <a:spcBef>
                          <a:spcPts val="695"/>
                        </a:spcBef>
                      </a:pPr>
                      <a:r>
                        <a:rPr sz="1200" dirty="0">
                          <a:latin typeface="宋体" panose="02010600030101010101" pitchFamily="2" charset="-122"/>
                          <a:cs typeface="宋体" panose="02010600030101010101" pitchFamily="2" charset="-122"/>
                        </a:rPr>
                        <a:t>对皮肤</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粘膜等组织有强烈的刺激和腐蚀作</a:t>
                      </a:r>
                      <a:r>
                        <a:rPr sz="1200" spc="10" dirty="0">
                          <a:latin typeface="宋体" panose="02010600030101010101" pitchFamily="2" charset="-122"/>
                          <a:cs typeface="宋体" panose="02010600030101010101" pitchFamily="2" charset="-122"/>
                        </a:rPr>
                        <a:t>用</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吸 入或食入可能致死，会腐蚀眼睛、皮肤、呼吸道， 可能</a:t>
                      </a:r>
                      <a:r>
                        <a:rPr sz="1200" spc="10" dirty="0">
                          <a:latin typeface="宋体" panose="02010600030101010101" pitchFamily="2" charset="-122"/>
                          <a:cs typeface="宋体" panose="02010600030101010101" pitchFamily="2" charset="-122"/>
                        </a:rPr>
                        <a:t>造</a:t>
                      </a:r>
                      <a:r>
                        <a:rPr sz="1200" dirty="0">
                          <a:latin typeface="宋体" panose="02010600030101010101" pitchFamily="2" charset="-122"/>
                          <a:cs typeface="宋体" panose="02010600030101010101" pitchFamily="2" charset="-122"/>
                        </a:rPr>
                        <a:t>成失明</a:t>
                      </a:r>
                      <a:r>
                        <a:rPr sz="1200" spc="1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肺水肿（</a:t>
                      </a:r>
                      <a:r>
                        <a:rPr sz="1200" spc="10" dirty="0">
                          <a:latin typeface="宋体" panose="02010600030101010101" pitchFamily="2" charset="-122"/>
                          <a:cs typeface="宋体" panose="02010600030101010101" pitchFamily="2" charset="-122"/>
                        </a:rPr>
                        <a:t>症</a:t>
                      </a:r>
                      <a:r>
                        <a:rPr sz="1200" dirty="0">
                          <a:latin typeface="宋体" panose="02010600030101010101" pitchFamily="2" charset="-122"/>
                          <a:cs typeface="宋体" panose="02010600030101010101" pitchFamily="2" charset="-122"/>
                        </a:rPr>
                        <a:t>状可能延</a:t>
                      </a:r>
                      <a:r>
                        <a:rPr sz="1200" spc="10" dirty="0">
                          <a:latin typeface="宋体" panose="02010600030101010101" pitchFamily="2" charset="-122"/>
                          <a:cs typeface="宋体" panose="02010600030101010101" pitchFamily="2" charset="-122"/>
                        </a:rPr>
                        <a:t>迟</a:t>
                      </a:r>
                      <a:r>
                        <a:rPr sz="1200" dirty="0">
                          <a:latin typeface="宋体" panose="02010600030101010101" pitchFamily="2" charset="-122"/>
                          <a:cs typeface="宋体" panose="02010600030101010101" pitchFamily="2" charset="-122"/>
                        </a:rPr>
                        <a:t>发生</a:t>
                      </a:r>
                      <a:r>
                        <a:rPr sz="1200" spc="-3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含 硫酸的无机酸雾滴具致癌性。</a:t>
                      </a:r>
                      <a:endParaRPr sz="1200">
                        <a:latin typeface="宋体" panose="02010600030101010101" pitchFamily="2" charset="-122"/>
                        <a:cs typeface="宋体" panose="02010600030101010101" pitchFamily="2" charset="-122"/>
                      </a:endParaRPr>
                    </a:p>
                  </a:txBody>
                  <a:tcPr marL="0" marR="0" marT="882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70"/>
                        </a:spcBef>
                      </a:pPr>
                      <a:r>
                        <a:rPr sz="1200" dirty="0">
                          <a:latin typeface="宋体" panose="02010600030101010101" pitchFamily="2" charset="-122"/>
                          <a:cs typeface="宋体" panose="02010600030101010101" pitchFamily="2" charset="-122"/>
                        </a:rPr>
                        <a:t>无色至暗褐色液体</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具有油性</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吸湿性</a:t>
                      </a:r>
                      <a:r>
                        <a:rPr sz="1200" spc="-7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无味</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加热</a:t>
                      </a:r>
                      <a:endParaRPr sz="1200">
                        <a:latin typeface="宋体" panose="02010600030101010101" pitchFamily="2" charset="-122"/>
                        <a:cs typeface="宋体" panose="02010600030101010101" pitchFamily="2" charset="-122"/>
                      </a:endParaRPr>
                    </a:p>
                    <a:p>
                      <a:pPr marL="68580" marR="61595">
                        <a:lnSpc>
                          <a:spcPct val="113000"/>
                        </a:lnSpc>
                      </a:pPr>
                      <a:r>
                        <a:rPr sz="1200" dirty="0">
                          <a:latin typeface="宋体" panose="02010600030101010101" pitchFamily="2" charset="-122"/>
                          <a:cs typeface="宋体" panose="02010600030101010101" pitchFamily="2" charset="-122"/>
                        </a:rPr>
                        <a:t>有窒息味</a:t>
                      </a:r>
                      <a:r>
                        <a:rPr sz="1200" spc="-17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稀释硫酸时只能注酸入水</a:t>
                      </a:r>
                      <a:r>
                        <a:rPr sz="1200" spc="-16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切不可注水入 酸。</a:t>
                      </a:r>
                      <a:endParaRPr sz="1200">
                        <a:latin typeface="宋体" panose="02010600030101010101" pitchFamily="2" charset="-122"/>
                        <a:cs typeface="宋体" panose="02010600030101010101" pitchFamily="2" charset="-122"/>
                      </a:endParaRPr>
                    </a:p>
                    <a:p>
                      <a:pPr marL="68580">
                        <a:lnSpc>
                          <a:spcPct val="100000"/>
                        </a:lnSpc>
                        <a:spcBef>
                          <a:spcPts val="190"/>
                        </a:spcBef>
                      </a:pP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spc="-15" dirty="0">
                          <a:latin typeface="宋体" panose="02010600030101010101" pitchFamily="2" charset="-122"/>
                          <a:cs typeface="宋体" panose="02010600030101010101" pitchFamily="2" charset="-122"/>
                        </a:rPr>
                        <a:t>：</a:t>
                      </a:r>
                      <a:r>
                        <a:rPr sz="1200" spc="-15" dirty="0">
                          <a:latin typeface="Times New Roman" panose="02020603050405020304"/>
                          <a:cs typeface="Times New Roman" panose="02020603050405020304"/>
                        </a:rPr>
                        <a:t>PC-TWA:1</a:t>
                      </a:r>
                      <a:r>
                        <a:rPr sz="1200" spc="-15" dirty="0">
                          <a:latin typeface="宋体" panose="02010600030101010101" pitchFamily="2" charset="-122"/>
                          <a:cs typeface="宋体" panose="02010600030101010101" pitchFamily="2" charset="-122"/>
                        </a:rPr>
                        <a:t>（</a:t>
                      </a:r>
                      <a:r>
                        <a:rPr sz="1200" spc="-15" dirty="0">
                          <a:latin typeface="Times New Roman" panose="02020603050405020304"/>
                          <a:cs typeface="Times New Roman" panose="02020603050405020304"/>
                        </a:rPr>
                        <a:t>mg/m3</a:t>
                      </a:r>
                      <a:r>
                        <a:rPr sz="1200" spc="-15"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p>
                      <a:pPr marL="1135380">
                        <a:lnSpc>
                          <a:spcPct val="100000"/>
                        </a:lnSpc>
                        <a:spcBef>
                          <a:spcPts val="195"/>
                        </a:spcBef>
                      </a:pPr>
                      <a:r>
                        <a:rPr sz="1200" spc="-5" dirty="0">
                          <a:latin typeface="Times New Roman" panose="02020603050405020304"/>
                          <a:cs typeface="Times New Roman" panose="02020603050405020304"/>
                        </a:rPr>
                        <a:t>PC-STEL:2</a:t>
                      </a:r>
                      <a:r>
                        <a:rPr sz="1200" spc="-5" dirty="0">
                          <a:latin typeface="宋体" panose="02010600030101010101" pitchFamily="2" charset="-122"/>
                          <a:cs typeface="宋体" panose="02010600030101010101" pitchFamily="2" charset="-122"/>
                        </a:rPr>
                        <a:t>（</a:t>
                      </a:r>
                      <a:r>
                        <a:rPr sz="1200" spc="-5" dirty="0">
                          <a:latin typeface="Times New Roman" panose="02020603050405020304"/>
                          <a:cs typeface="Times New Roman" panose="02020603050405020304"/>
                        </a:rPr>
                        <a:t>mg/m3</a:t>
                      </a:r>
                      <a:r>
                        <a:rPr sz="1200" spc="-5"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19">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66243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5"/>
                        </a:spcBef>
                      </a:pPr>
                      <a:r>
                        <a:rPr sz="1200" b="1" spc="-5" dirty="0">
                          <a:latin typeface="宋体" panose="02010600030101010101" pitchFamily="2" charset="-122"/>
                          <a:cs typeface="宋体" panose="02010600030101010101" pitchFamily="2" charset="-122"/>
                        </a:rPr>
                        <a:t>吸入</a:t>
                      </a:r>
                      <a:r>
                        <a:rPr sz="1200" dirty="0">
                          <a:latin typeface="宋体" panose="02010600030101010101" pitchFamily="2" charset="-122"/>
                          <a:cs typeface="宋体" panose="02010600030101010101" pitchFamily="2" charset="-122"/>
                        </a:rPr>
                        <a:t>：移走污染源或将患者移至新鲜空气处。</a:t>
                      </a:r>
                      <a:endParaRPr sz="1200">
                        <a:latin typeface="宋体" panose="02010600030101010101" pitchFamily="2" charset="-122"/>
                        <a:cs typeface="宋体" panose="02010600030101010101" pitchFamily="2" charset="-122"/>
                      </a:endParaRPr>
                    </a:p>
                    <a:p>
                      <a:pPr marL="67945" marR="86360">
                        <a:lnSpc>
                          <a:spcPct val="113000"/>
                        </a:lnSpc>
                      </a:pPr>
                      <a:r>
                        <a:rPr sz="1200" b="1" spc="-5" dirty="0">
                          <a:latin typeface="宋体" panose="02010600030101010101" pitchFamily="2" charset="-122"/>
                          <a:cs typeface="宋体" panose="02010600030101010101" pitchFamily="2" charset="-122"/>
                        </a:rPr>
                        <a:t>皮</a:t>
                      </a:r>
                      <a:r>
                        <a:rPr sz="1200" b="1" spc="5" dirty="0">
                          <a:latin typeface="宋体" panose="02010600030101010101" pitchFamily="2" charset="-122"/>
                          <a:cs typeface="宋体" panose="02010600030101010101" pitchFamily="2" charset="-122"/>
                        </a:rPr>
                        <a:t>肤</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：以温水缓和冲洗受污染的部位不少于</a:t>
                      </a:r>
                      <a:r>
                        <a:rPr sz="1200" spc="-35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20-30</a:t>
                      </a:r>
                      <a:r>
                        <a:rPr sz="1200" spc="-34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分钟。脱掉受污染的衣服、鞋子或皮饰品。立即 就医。</a:t>
                      </a:r>
                      <a:endParaRPr sz="1200">
                        <a:latin typeface="宋体" panose="02010600030101010101" pitchFamily="2" charset="-122"/>
                        <a:cs typeface="宋体" panose="02010600030101010101" pitchFamily="2" charset="-122"/>
                      </a:endParaRPr>
                    </a:p>
                    <a:p>
                      <a:pPr marL="67945" marR="10160">
                        <a:lnSpc>
                          <a:spcPct val="113000"/>
                        </a:lnSpc>
                        <a:spcBef>
                          <a:spcPts val="10"/>
                        </a:spcBef>
                      </a:pPr>
                      <a:r>
                        <a:rPr sz="1200" b="1" spc="-5" dirty="0">
                          <a:latin typeface="宋体" panose="02010600030101010101" pitchFamily="2" charset="-122"/>
                          <a:cs typeface="宋体" panose="02010600030101010101" pitchFamily="2" charset="-122"/>
                        </a:rPr>
                        <a:t>眼</a:t>
                      </a:r>
                      <a:r>
                        <a:rPr sz="1200" b="1" spc="5" dirty="0">
                          <a:latin typeface="宋体" panose="02010600030101010101" pitchFamily="2" charset="-122"/>
                          <a:cs typeface="宋体" panose="02010600030101010101" pitchFamily="2" charset="-122"/>
                        </a:rPr>
                        <a:t>睛</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：立即将眼皮撑开，用缓和流动的温水冲洗污染的眼睛</a:t>
                      </a:r>
                      <a:r>
                        <a:rPr sz="1200" spc="-35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20</a:t>
                      </a:r>
                      <a:r>
                        <a:rPr sz="1200" spc="-34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分钟。如果刺激感持续，反复冲洗。 立刻就医。</a:t>
                      </a:r>
                      <a:endParaRPr sz="1200">
                        <a:latin typeface="宋体" panose="02010600030101010101" pitchFamily="2" charset="-122"/>
                        <a:cs typeface="宋体" panose="02010600030101010101" pitchFamily="2" charset="-122"/>
                      </a:endParaRPr>
                    </a:p>
                    <a:p>
                      <a:pPr marL="67945" marR="88265" algn="just">
                        <a:lnSpc>
                          <a:spcPct val="113000"/>
                        </a:lnSpc>
                      </a:pPr>
                      <a:r>
                        <a:rPr sz="1200" b="1" dirty="0">
                          <a:latin typeface="宋体" panose="02010600030101010101" pitchFamily="2" charset="-122"/>
                          <a:cs typeface="宋体" panose="02010600030101010101" pitchFamily="2" charset="-122"/>
                        </a:rPr>
                        <a:t>食入</a:t>
                      </a:r>
                      <a:r>
                        <a:rPr sz="1200" dirty="0">
                          <a:latin typeface="宋体" panose="02010600030101010101" pitchFamily="2" charset="-122"/>
                          <a:cs typeface="宋体" panose="02010600030101010101" pitchFamily="2" charset="-122"/>
                        </a:rPr>
                        <a:t>：若患者即将丧失意识、已失去意识或痉挛，不可经口喂食任何东西。若患者意识清楚，让其用水 彻底漱口。不可催吐。给患者喝下</a:t>
                      </a:r>
                      <a:r>
                        <a:rPr sz="1200" spc="-35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240~300</a:t>
                      </a:r>
                      <a:r>
                        <a:rPr sz="1200" spc="-35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毫升的水，以稀释胃中的物质；若有牛奶，于喝水后再给予 牛奶喝下。若患者自发性呕吐，让其身体向前倾以减低吸入危险，并让其漱口及反复给水。立刻就医。</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45541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0"/>
                        </a:spcBef>
                      </a:pP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30">
                <a:tc gridSpan="3">
                  <a:txBody>
                    <a:bodyPr/>
                    <a:lstStyle/>
                    <a:p>
                      <a:pPr marL="621665">
                        <a:lnSpc>
                          <a:spcPct val="100000"/>
                        </a:lnSpc>
                        <a:spcBef>
                          <a:spcPts val="70"/>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39" y="4091939"/>
            <a:ext cx="1448712" cy="1952243"/>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046220" y="5568695"/>
            <a:ext cx="867155" cy="117195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4942332" y="5577839"/>
            <a:ext cx="838200" cy="1162812"/>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5798820" y="5559551"/>
            <a:ext cx="867155" cy="118110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6694931" y="5597651"/>
            <a:ext cx="847344" cy="1143000"/>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571231" y="5608319"/>
            <a:ext cx="790955" cy="1130808"/>
          </a:xfrm>
          <a:prstGeom prst="rect">
            <a:avLst/>
          </a:prstGeom>
          <a:blipFill>
            <a:blip r:embed="rId6" cstate="print"/>
            <a:stretch>
              <a:fillRect/>
            </a:stretch>
          </a:blipFill>
        </p:spPr>
        <p:txBody>
          <a:bodyPr wrap="square" lIns="0" tIns="0" rIns="0" bIns="0" rtlCol="0"/>
          <a:lstStyle/>
          <a:p/>
        </p:txBody>
      </p:sp>
      <p:graphicFrame>
        <p:nvGraphicFramePr>
          <p:cNvPr id="8" name="object 8"/>
          <p:cNvGraphicFramePr>
            <a:graphicFrameLocks noGrp="1"/>
          </p:cNvGraphicFramePr>
          <p:nvPr/>
        </p:nvGraphicFramePr>
        <p:xfrm>
          <a:off x="1030097" y="774064"/>
          <a:ext cx="8649970" cy="6242685"/>
        </p:xfrm>
        <a:graphic>
          <a:graphicData uri="http://schemas.openxmlformats.org/drawingml/2006/table">
            <a:tbl>
              <a:tblPr firstRow="1" bandRow="1">
                <a:tableStyleId>{2D5ABB26-0587-4C30-8999-92F81FD0307C}</a:tableStyleId>
              </a:tblPr>
              <a:tblGrid>
                <a:gridCol w="1598930"/>
                <a:gridCol w="3430270"/>
                <a:gridCol w="3611245"/>
              </a:tblGrid>
              <a:tr h="490854">
                <a:tc gridSpan="3">
                  <a:txBody>
                    <a:bodyPr/>
                    <a:lstStyle/>
                    <a:p>
                      <a:pPr marR="3175" algn="ctr">
                        <a:lnSpc>
                          <a:spcPct val="100000"/>
                        </a:lnSpc>
                        <a:spcBef>
                          <a:spcPts val="49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28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69">
                <a:tc gridSpan="3">
                  <a:txBody>
                    <a:bodyPr/>
                    <a:lstStyle/>
                    <a:p>
                      <a:pPr marL="2540" marR="3175" algn="ctr">
                        <a:lnSpc>
                          <a:spcPct val="100000"/>
                        </a:lnSpc>
                        <a:spcBef>
                          <a:spcPts val="635"/>
                        </a:spcBef>
                      </a:pPr>
                      <a:r>
                        <a:rPr sz="1600" b="1" spc="-5" dirty="0">
                          <a:latin typeface="宋体" panose="02010600030101010101" pitchFamily="2" charset="-122"/>
                          <a:cs typeface="宋体" panose="02010600030101010101" pitchFamily="2" charset="-122"/>
                        </a:rPr>
                        <a:t>氢氧化</a:t>
                      </a:r>
                      <a:r>
                        <a:rPr sz="1600" b="1" spc="-15" dirty="0">
                          <a:latin typeface="宋体" panose="02010600030101010101" pitchFamily="2" charset="-122"/>
                          <a:cs typeface="宋体" panose="02010600030101010101" pitchFamily="2" charset="-122"/>
                        </a:rPr>
                        <a:t>钠</a:t>
                      </a:r>
                      <a:r>
                        <a:rPr sz="1600" b="1" spc="-5" dirty="0">
                          <a:latin typeface="宋体" panose="02010600030101010101" pitchFamily="2" charset="-122"/>
                          <a:cs typeface="宋体" panose="02010600030101010101" pitchFamily="2" charset="-122"/>
                        </a:rPr>
                        <a:t>，对人体有损</a:t>
                      </a:r>
                      <a:r>
                        <a:rPr sz="1600" b="1" spc="-15" dirty="0">
                          <a:latin typeface="宋体" panose="02010600030101010101" pitchFamily="2" charset="-122"/>
                          <a:cs typeface="宋体" panose="02010600030101010101" pitchFamily="2" charset="-122"/>
                        </a:rPr>
                        <a:t>害</a:t>
                      </a:r>
                      <a:r>
                        <a:rPr sz="1600" b="1" spc="-5" dirty="0">
                          <a:latin typeface="宋体" panose="02010600030101010101" pitchFamily="2" charset="-122"/>
                          <a:cs typeface="宋体" panose="02010600030101010101" pitchFamily="2" charset="-122"/>
                        </a:rPr>
                        <a:t>，请注意防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6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19">
                <a:tc rowSpan="2">
                  <a:txBody>
                    <a:bodyPr/>
                    <a:lstStyle/>
                    <a:p>
                      <a:pPr>
                        <a:lnSpc>
                          <a:spcPct val="100000"/>
                        </a:lnSpc>
                        <a:spcBef>
                          <a:spcPts val="20"/>
                        </a:spcBef>
                      </a:pPr>
                      <a:endParaRPr sz="2850">
                        <a:latin typeface="Times New Roman" panose="02020603050405020304"/>
                        <a:cs typeface="Times New Roman" panose="02020603050405020304"/>
                      </a:endParaRPr>
                    </a:p>
                    <a:p>
                      <a:pPr marL="135255">
                        <a:lnSpc>
                          <a:spcPct val="100000"/>
                        </a:lnSpc>
                      </a:pPr>
                      <a:r>
                        <a:rPr sz="2600" b="1" dirty="0">
                          <a:latin typeface="宋体" panose="02010600030101010101" pitchFamily="2" charset="-122"/>
                          <a:cs typeface="宋体" panose="02010600030101010101" pitchFamily="2" charset="-122"/>
                        </a:rPr>
                        <a:t>氢</a:t>
                      </a:r>
                      <a:r>
                        <a:rPr sz="2600" b="1" spc="-15" dirty="0">
                          <a:latin typeface="宋体" panose="02010600030101010101" pitchFamily="2" charset="-122"/>
                          <a:cs typeface="宋体" panose="02010600030101010101" pitchFamily="2" charset="-122"/>
                        </a:rPr>
                        <a:t>氧</a:t>
                      </a:r>
                      <a:r>
                        <a:rPr sz="2600" b="1" dirty="0">
                          <a:latin typeface="宋体" panose="02010600030101010101" pitchFamily="2" charset="-122"/>
                          <a:cs typeface="宋体" panose="02010600030101010101" pitchFamily="2" charset="-122"/>
                        </a:rPr>
                        <a:t>化</a:t>
                      </a:r>
                      <a:r>
                        <a:rPr sz="2600" b="1" spc="-10" dirty="0">
                          <a:latin typeface="宋体" panose="02010600030101010101" pitchFamily="2" charset="-122"/>
                          <a:cs typeface="宋体" panose="02010600030101010101" pitchFamily="2" charset="-122"/>
                        </a:rPr>
                        <a:t>钠</a:t>
                      </a:r>
                      <a:endParaRPr sz="2600">
                        <a:latin typeface="宋体" panose="02010600030101010101" pitchFamily="2" charset="-122"/>
                        <a:cs typeface="宋体" panose="02010600030101010101" pitchFamily="2" charset="-122"/>
                      </a:endParaRPr>
                    </a:p>
                    <a:p>
                      <a:pPr marL="80645">
                        <a:lnSpc>
                          <a:spcPct val="100000"/>
                        </a:lnSpc>
                        <a:spcBef>
                          <a:spcPts val="1665"/>
                        </a:spcBef>
                      </a:pPr>
                      <a:r>
                        <a:rPr sz="1500" b="1" spc="-5" dirty="0">
                          <a:latin typeface="Times New Roman" panose="02020603050405020304"/>
                          <a:cs typeface="Times New Roman" panose="02020603050405020304"/>
                        </a:rPr>
                        <a:t>Sodiun</a:t>
                      </a:r>
                      <a:r>
                        <a:rPr sz="1500" b="1" spc="-40" dirty="0">
                          <a:latin typeface="Times New Roman" panose="02020603050405020304"/>
                          <a:cs typeface="Times New Roman" panose="02020603050405020304"/>
                        </a:rPr>
                        <a:t> </a:t>
                      </a:r>
                      <a:r>
                        <a:rPr sz="1500" b="1" spc="-5" dirty="0">
                          <a:latin typeface="Times New Roman" panose="02020603050405020304"/>
                          <a:cs typeface="Times New Roman" panose="02020603050405020304"/>
                        </a:rPr>
                        <a:t>hydroxide</a:t>
                      </a:r>
                      <a:endParaRPr sz="1500">
                        <a:latin typeface="Times New Roman" panose="02020603050405020304"/>
                        <a:cs typeface="Times New Roman" panose="02020603050405020304"/>
                      </a:endParaRPr>
                    </a:p>
                  </a:txBody>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427480">
                <a:tc vMerge="1">
                  <a:tcPr marL="0" marR="0" marT="254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nSpc>
                          <a:spcPct val="100000"/>
                        </a:lnSpc>
                      </a:pPr>
                      <a:endParaRPr sz="1200">
                        <a:latin typeface="Times New Roman" panose="02020603050405020304"/>
                        <a:cs typeface="Times New Roman" panose="02020603050405020304"/>
                      </a:endParaRPr>
                    </a:p>
                    <a:p>
                      <a:pPr marR="3175">
                        <a:lnSpc>
                          <a:spcPct val="100000"/>
                        </a:lnSpc>
                        <a:spcBef>
                          <a:spcPts val="10"/>
                        </a:spcBef>
                      </a:pPr>
                      <a:endParaRPr sz="1600">
                        <a:latin typeface="Times New Roman" panose="02020603050405020304"/>
                        <a:cs typeface="Times New Roman" panose="02020603050405020304"/>
                      </a:endParaRPr>
                    </a:p>
                    <a:p>
                      <a:pPr marL="67945" marR="3175">
                        <a:lnSpc>
                          <a:spcPct val="100000"/>
                        </a:lnSpc>
                      </a:pPr>
                      <a:r>
                        <a:rPr sz="1200" dirty="0">
                          <a:latin typeface="宋体" panose="02010600030101010101" pitchFamily="2" charset="-122"/>
                          <a:cs typeface="宋体" panose="02010600030101010101" pitchFamily="2" charset="-122"/>
                        </a:rPr>
                        <a:t>本品有强烈刺激和腐蚀性。粉尘刺激眼和呼</a:t>
                      </a:r>
                      <a:endParaRPr sz="1200">
                        <a:latin typeface="宋体" panose="02010600030101010101" pitchFamily="2" charset="-122"/>
                        <a:cs typeface="宋体" panose="02010600030101010101" pitchFamily="2" charset="-122"/>
                      </a:endParaRPr>
                    </a:p>
                    <a:p>
                      <a:pPr marL="67945">
                        <a:lnSpc>
                          <a:spcPts val="1630"/>
                        </a:lnSpc>
                        <a:spcBef>
                          <a:spcPts val="75"/>
                        </a:spcBef>
                      </a:pPr>
                      <a:r>
                        <a:rPr sz="1200" dirty="0">
                          <a:latin typeface="宋体" panose="02010600030101010101" pitchFamily="2" charset="-122"/>
                          <a:cs typeface="宋体" panose="02010600030101010101" pitchFamily="2" charset="-122"/>
                        </a:rPr>
                        <a:t>吸道</a:t>
                      </a:r>
                      <a:r>
                        <a:rPr sz="1200" spc="-5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腐蚀鼻中隔</a:t>
                      </a:r>
                      <a:r>
                        <a:rPr sz="1200" spc="-56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皮肤和眼直接接触可引起灼伤； 误服可造成消化道灼伤，粘膜糜烂、出血和休克。</a:t>
                      </a:r>
                      <a:endParaRPr sz="1200">
                        <a:latin typeface="宋体" panose="02010600030101010101" pitchFamily="2" charset="-122"/>
                        <a:cs typeface="宋体" panose="02010600030101010101" pitchFamily="2" charset="-122"/>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gn="just">
                        <a:lnSpc>
                          <a:spcPct val="113000"/>
                        </a:lnSpc>
                        <a:spcBef>
                          <a:spcPts val="1005"/>
                        </a:spcBef>
                      </a:pPr>
                      <a:r>
                        <a:rPr sz="1200" dirty="0">
                          <a:latin typeface="宋体" panose="02010600030101010101" pitchFamily="2" charset="-122"/>
                          <a:cs typeface="宋体" panose="02010600030101010101" pitchFamily="2" charset="-122"/>
                        </a:rPr>
                        <a:t>与酸发生中和反应并放热</a:t>
                      </a:r>
                      <a:r>
                        <a:rPr sz="1200" spc="-17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遇潮时对铝</a:t>
                      </a:r>
                      <a:r>
                        <a:rPr sz="1200" spc="-16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锌和锡有腐 蚀性</a:t>
                      </a:r>
                      <a:r>
                        <a:rPr sz="1200" spc="-12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并放出易燃易爆的氢气</a:t>
                      </a:r>
                      <a:r>
                        <a:rPr sz="1200" spc="-1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本品不会燃烧</a:t>
                      </a:r>
                      <a:r>
                        <a:rPr sz="1200" spc="-11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遇水 和水蒸汽大量放热</a:t>
                      </a:r>
                      <a:r>
                        <a:rPr sz="1200" spc="-47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形成腐蚀性溶液</a:t>
                      </a:r>
                      <a:r>
                        <a:rPr sz="1200" spc="-459"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具有强腐蚀性。</a:t>
                      </a:r>
                      <a:endParaRPr sz="1200">
                        <a:latin typeface="宋体" panose="02010600030101010101" pitchFamily="2" charset="-122"/>
                        <a:cs typeface="宋体" panose="02010600030101010101" pitchFamily="2" charset="-122"/>
                      </a:endParaRPr>
                    </a:p>
                    <a:p>
                      <a:pPr marL="68580" marR="3175">
                        <a:lnSpc>
                          <a:spcPct val="100000"/>
                        </a:lnSpc>
                        <a:spcBef>
                          <a:spcPts val="1005"/>
                        </a:spcBef>
                      </a:pP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spc="-5" dirty="0">
                          <a:latin typeface="宋体" panose="02010600030101010101" pitchFamily="2" charset="-122"/>
                          <a:cs typeface="宋体" panose="02010600030101010101" pitchFamily="2" charset="-122"/>
                        </a:rPr>
                        <a:t>：</a:t>
                      </a:r>
                      <a:r>
                        <a:rPr sz="1200" spc="-5" dirty="0">
                          <a:latin typeface="Times New Roman" panose="02020603050405020304"/>
                          <a:cs typeface="Times New Roman" panose="02020603050405020304"/>
                        </a:rPr>
                        <a:t>MAC:2</a:t>
                      </a:r>
                      <a:r>
                        <a:rPr sz="1200" spc="-5" dirty="0">
                          <a:latin typeface="宋体" panose="02010600030101010101" pitchFamily="2" charset="-122"/>
                          <a:cs typeface="宋体" panose="02010600030101010101" pitchFamily="2" charset="-122"/>
                        </a:rPr>
                        <a:t>（</a:t>
                      </a:r>
                      <a:r>
                        <a:rPr sz="1200" spc="-5" dirty="0">
                          <a:latin typeface="Times New Roman" panose="02020603050405020304"/>
                          <a:cs typeface="Times New Roman" panose="02020603050405020304"/>
                        </a:rPr>
                        <a:t>mg/m3</a:t>
                      </a:r>
                      <a:r>
                        <a:rPr sz="1200" spc="-5"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1276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20">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04140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75"/>
                        </a:spcBef>
                      </a:pPr>
                      <a:r>
                        <a:rPr sz="1200" b="1" spc="-5" dirty="0">
                          <a:latin typeface="宋体" panose="02010600030101010101" pitchFamily="2" charset="-122"/>
                          <a:cs typeface="宋体" panose="02010600030101010101" pitchFamily="2" charset="-122"/>
                        </a:rPr>
                        <a:t>皮</a:t>
                      </a:r>
                      <a:r>
                        <a:rPr sz="1200" b="1" spc="5" dirty="0">
                          <a:latin typeface="宋体" panose="02010600030101010101" pitchFamily="2" charset="-122"/>
                          <a:cs typeface="宋体" panose="02010600030101010101" pitchFamily="2" charset="-122"/>
                        </a:rPr>
                        <a:t>肤</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：立即脱去污染的衣着，用大量流动清水冲洗至少</a:t>
                      </a:r>
                      <a:r>
                        <a:rPr sz="1200" spc="-305" dirty="0">
                          <a:latin typeface="宋体" panose="02010600030101010101" pitchFamily="2" charset="-122"/>
                          <a:cs typeface="宋体" panose="02010600030101010101" pitchFamily="2" charset="-122"/>
                        </a:rPr>
                        <a:t> </a:t>
                      </a:r>
                      <a:r>
                        <a:rPr sz="1200" dirty="0">
                          <a:latin typeface="Times New Roman" panose="02020603050405020304"/>
                          <a:cs typeface="Times New Roman" panose="02020603050405020304"/>
                        </a:rPr>
                        <a:t>15 </a:t>
                      </a:r>
                      <a:r>
                        <a:rPr sz="1200" dirty="0">
                          <a:latin typeface="宋体" panose="02010600030101010101" pitchFamily="2" charset="-122"/>
                          <a:cs typeface="宋体" panose="02010600030101010101" pitchFamily="2" charset="-122"/>
                        </a:rPr>
                        <a:t>分钟。就医。</a:t>
                      </a:r>
                      <a:endParaRPr sz="1200">
                        <a:latin typeface="宋体" panose="02010600030101010101" pitchFamily="2" charset="-122"/>
                        <a:cs typeface="宋体" panose="02010600030101010101" pitchFamily="2" charset="-122"/>
                      </a:endParaRPr>
                    </a:p>
                    <a:p>
                      <a:pPr marL="67945" marR="3175">
                        <a:lnSpc>
                          <a:spcPct val="100000"/>
                        </a:lnSpc>
                        <a:spcBef>
                          <a:spcPts val="190"/>
                        </a:spcBef>
                      </a:pPr>
                      <a:r>
                        <a:rPr sz="1200" b="1" spc="-5" dirty="0">
                          <a:latin typeface="宋体" panose="02010600030101010101" pitchFamily="2" charset="-122"/>
                          <a:cs typeface="宋体" panose="02010600030101010101" pitchFamily="2" charset="-122"/>
                        </a:rPr>
                        <a:t>眼</a:t>
                      </a:r>
                      <a:r>
                        <a:rPr sz="1200" b="1" spc="5" dirty="0">
                          <a:latin typeface="宋体" panose="02010600030101010101" pitchFamily="2" charset="-122"/>
                          <a:cs typeface="宋体" panose="02010600030101010101" pitchFamily="2" charset="-122"/>
                        </a:rPr>
                        <a:t>睛</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：立即提起眼睑，用大量流动清水或生理盐水彻底冲洗至少</a:t>
                      </a:r>
                      <a:r>
                        <a:rPr sz="1200" spc="-305" dirty="0">
                          <a:latin typeface="宋体" panose="02010600030101010101" pitchFamily="2" charset="-122"/>
                          <a:cs typeface="宋体" panose="02010600030101010101" pitchFamily="2" charset="-122"/>
                        </a:rPr>
                        <a:t> </a:t>
                      </a:r>
                      <a:r>
                        <a:rPr sz="1200" dirty="0">
                          <a:latin typeface="Times New Roman" panose="02020603050405020304"/>
                          <a:cs typeface="Times New Roman" panose="02020603050405020304"/>
                        </a:rPr>
                        <a:t>15</a:t>
                      </a:r>
                      <a:r>
                        <a:rPr sz="1200" spc="-5" dirty="0">
                          <a:latin typeface="Times New Roman" panose="02020603050405020304"/>
                          <a:cs typeface="Times New Roman" panose="02020603050405020304"/>
                        </a:rPr>
                        <a:t> </a:t>
                      </a:r>
                      <a:r>
                        <a:rPr sz="1200" dirty="0">
                          <a:latin typeface="宋体" panose="02010600030101010101" pitchFamily="2" charset="-122"/>
                          <a:cs typeface="宋体" panose="02010600030101010101" pitchFamily="2" charset="-122"/>
                        </a:rPr>
                        <a:t>分钟。就医。</a:t>
                      </a:r>
                      <a:endParaRPr sz="1200">
                        <a:latin typeface="宋体" panose="02010600030101010101" pitchFamily="2" charset="-122"/>
                        <a:cs typeface="宋体" panose="02010600030101010101" pitchFamily="2" charset="-122"/>
                      </a:endParaRPr>
                    </a:p>
                    <a:p>
                      <a:pPr marL="67945" marR="97790">
                        <a:lnSpc>
                          <a:spcPct val="113000"/>
                        </a:lnSpc>
                      </a:pPr>
                      <a:r>
                        <a:rPr sz="1200" b="1" dirty="0">
                          <a:latin typeface="宋体" panose="02010600030101010101" pitchFamily="2" charset="-122"/>
                          <a:cs typeface="宋体" panose="02010600030101010101" pitchFamily="2" charset="-122"/>
                        </a:rPr>
                        <a:t>吸入</a:t>
                      </a:r>
                      <a:r>
                        <a:rPr sz="1200" dirty="0">
                          <a:latin typeface="宋体" panose="02010600030101010101" pitchFamily="2" charset="-122"/>
                          <a:cs typeface="宋体" panose="02010600030101010101" pitchFamily="2" charset="-122"/>
                        </a:rPr>
                        <a:t>：迅速脱离现场至空气新鲜处。保持呼吸道通畅。如呼吸困难，给输氧。如呼吸停止，立即进行人 工呼吸。就医。</a:t>
                      </a:r>
                      <a:endParaRPr sz="1200">
                        <a:latin typeface="宋体" panose="02010600030101010101" pitchFamily="2" charset="-122"/>
                        <a:cs typeface="宋体" panose="02010600030101010101" pitchFamily="2" charset="-122"/>
                      </a:endParaRPr>
                    </a:p>
                    <a:p>
                      <a:pPr marL="67945" marR="3175">
                        <a:lnSpc>
                          <a:spcPct val="100000"/>
                        </a:lnSpc>
                        <a:spcBef>
                          <a:spcPts val="180"/>
                        </a:spcBef>
                      </a:pPr>
                      <a:r>
                        <a:rPr sz="1200" b="1" spc="-5" dirty="0">
                          <a:latin typeface="宋体" panose="02010600030101010101" pitchFamily="2" charset="-122"/>
                          <a:cs typeface="宋体" panose="02010600030101010101" pitchFamily="2" charset="-122"/>
                        </a:rPr>
                        <a:t>食入</a:t>
                      </a:r>
                      <a:r>
                        <a:rPr sz="1200" dirty="0">
                          <a:latin typeface="宋体" panose="02010600030101010101" pitchFamily="2" charset="-122"/>
                          <a:cs typeface="宋体" panose="02010600030101010101" pitchFamily="2" charset="-122"/>
                        </a:rPr>
                        <a:t>：用水漱口，给饮牛奶或蛋清。就医。</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1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86944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80"/>
                        </a:spcBef>
                      </a:pPr>
                      <a:r>
                        <a:rPr sz="1200" dirty="0">
                          <a:latin typeface="宋体" panose="02010600030101010101" pitchFamily="2" charset="-122"/>
                          <a:cs typeface="宋体" panose="02010600030101010101" pitchFamily="2" charset="-122"/>
                        </a:rPr>
                        <a:t>密闭操作</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提供安全淋浴和洗眼设备</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可能接触其粉尘时</a:t>
                      </a:r>
                      <a:r>
                        <a:rPr sz="1200" spc="-12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必须佩戴头罩型电动送风过滤式防尘呼吸器。</a:t>
                      </a:r>
                      <a:endParaRPr sz="1200">
                        <a:latin typeface="宋体" panose="02010600030101010101" pitchFamily="2" charset="-122"/>
                        <a:cs typeface="宋体" panose="02010600030101010101" pitchFamily="2" charset="-122"/>
                      </a:endParaRPr>
                    </a:p>
                    <a:p>
                      <a:pPr marL="67945" marR="97790">
                        <a:lnSpc>
                          <a:spcPct val="113000"/>
                        </a:lnSpc>
                        <a:spcBef>
                          <a:spcPts val="10"/>
                        </a:spcBef>
                      </a:pPr>
                      <a:r>
                        <a:rPr sz="1200" dirty="0">
                          <a:latin typeface="宋体" panose="02010600030101010101" pitchFamily="2" charset="-122"/>
                          <a:cs typeface="宋体" panose="02010600030101010101" pitchFamily="2" charset="-122"/>
                        </a:rPr>
                        <a:t>必要时，佩戴空气呼吸器。穿橡胶耐酸碱服。戴橡胶耐酸碱手套。工作场所禁止吸烟、进食和饮水，饭 前要洗手。工作完毕，淋浴更衣。注意个人清洁卫生。</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29">
                <a:tc gridSpan="3">
                  <a:txBody>
                    <a:bodyPr/>
                    <a:lstStyle/>
                    <a:p>
                      <a:pPr marL="621665" marR="3175">
                        <a:lnSpc>
                          <a:spcPct val="100000"/>
                        </a:lnSpc>
                        <a:spcBef>
                          <a:spcPts val="70"/>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39" y="3499103"/>
            <a:ext cx="1448712" cy="195224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091940" y="4975859"/>
            <a:ext cx="885443" cy="117195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5006340" y="4965191"/>
            <a:ext cx="867156" cy="11811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5900928" y="5010911"/>
            <a:ext cx="819912" cy="1136903"/>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6739128" y="4985003"/>
            <a:ext cx="838200" cy="1162812"/>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597140" y="4975859"/>
            <a:ext cx="867155" cy="1171956"/>
          </a:xfrm>
          <a:prstGeom prst="rect">
            <a:avLst/>
          </a:prstGeom>
          <a:blipFill>
            <a:blip r:embed="rId6" cstate="print"/>
            <a:stretch>
              <a:fillRect/>
            </a:stretch>
          </a:blipFill>
        </p:spPr>
        <p:txBody>
          <a:bodyPr wrap="square" lIns="0" tIns="0" rIns="0" bIns="0" rtlCol="0"/>
          <a:lstStyle/>
          <a:p/>
        </p:txBody>
      </p:sp>
      <p:graphicFrame>
        <p:nvGraphicFramePr>
          <p:cNvPr id="8" name="object 8"/>
          <p:cNvGraphicFramePr>
            <a:graphicFrameLocks noGrp="1"/>
          </p:cNvGraphicFramePr>
          <p:nvPr/>
        </p:nvGraphicFramePr>
        <p:xfrm>
          <a:off x="1030097" y="567054"/>
          <a:ext cx="8640445" cy="5856605"/>
        </p:xfrm>
        <a:graphic>
          <a:graphicData uri="http://schemas.openxmlformats.org/drawingml/2006/table">
            <a:tbl>
              <a:tblPr firstRow="1" bandRow="1">
                <a:tableStyleId>{2D5ABB26-0587-4C30-8999-92F81FD0307C}</a:tableStyleId>
              </a:tblPr>
              <a:tblGrid>
                <a:gridCol w="1598930"/>
                <a:gridCol w="3420745"/>
                <a:gridCol w="3611245"/>
              </a:tblGrid>
              <a:tr h="490855">
                <a:tc gridSpan="3">
                  <a:txBody>
                    <a:bodyPr/>
                    <a:lstStyle/>
                    <a:p>
                      <a:pPr marR="3175" algn="ctr">
                        <a:lnSpc>
                          <a:spcPct val="100000"/>
                        </a:lnSpc>
                        <a:spcBef>
                          <a:spcPts val="49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28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69">
                <a:tc gridSpan="3">
                  <a:txBody>
                    <a:bodyPr/>
                    <a:lstStyle/>
                    <a:p>
                      <a:pPr marR="3175" algn="ctr">
                        <a:lnSpc>
                          <a:spcPct val="100000"/>
                        </a:lnSpc>
                        <a:spcBef>
                          <a:spcPts val="635"/>
                        </a:spcBef>
                      </a:pPr>
                      <a:r>
                        <a:rPr sz="1600" b="1" spc="-5" dirty="0">
                          <a:latin typeface="宋体" panose="02010600030101010101" pitchFamily="2" charset="-122"/>
                          <a:cs typeface="宋体" panose="02010600030101010101" pitchFamily="2" charset="-122"/>
                        </a:rPr>
                        <a:t>正丁醇</a:t>
                      </a:r>
                      <a:r>
                        <a:rPr sz="1600" b="1" spc="-15" dirty="0">
                          <a:latin typeface="宋体" panose="02010600030101010101" pitchFamily="2" charset="-122"/>
                          <a:cs typeface="宋体" panose="02010600030101010101" pitchFamily="2" charset="-122"/>
                        </a:rPr>
                        <a:t>，</a:t>
                      </a:r>
                      <a:r>
                        <a:rPr sz="1600" b="1" spc="-5" dirty="0">
                          <a:latin typeface="宋体" panose="02010600030101010101" pitchFamily="2" charset="-122"/>
                          <a:cs typeface="宋体" panose="02010600030101010101" pitchFamily="2" charset="-122"/>
                        </a:rPr>
                        <a:t>对人体有损害</a:t>
                      </a:r>
                      <a:r>
                        <a:rPr sz="1600" b="1" spc="-15" dirty="0">
                          <a:latin typeface="宋体" panose="02010600030101010101" pitchFamily="2" charset="-122"/>
                          <a:cs typeface="宋体" panose="02010600030101010101" pitchFamily="2" charset="-122"/>
                        </a:rPr>
                        <a:t>，</a:t>
                      </a:r>
                      <a:r>
                        <a:rPr sz="1600" b="1" spc="-5" dirty="0">
                          <a:latin typeface="宋体" panose="02010600030101010101" pitchFamily="2" charset="-122"/>
                          <a:cs typeface="宋体" panose="02010600030101010101" pitchFamily="2" charset="-122"/>
                        </a:rPr>
                        <a:t>请注意防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6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20">
                <a:tc rowSpan="2">
                  <a:txBody>
                    <a:bodyPr/>
                    <a:lstStyle/>
                    <a:p>
                      <a:pPr algn="ctr">
                        <a:lnSpc>
                          <a:spcPct val="100000"/>
                        </a:lnSpc>
                        <a:spcBef>
                          <a:spcPts val="1785"/>
                        </a:spcBef>
                      </a:pPr>
                      <a:r>
                        <a:rPr sz="2600" b="1" dirty="0">
                          <a:latin typeface="宋体" panose="02010600030101010101" pitchFamily="2" charset="-122"/>
                          <a:cs typeface="宋体" panose="02010600030101010101" pitchFamily="2" charset="-122"/>
                        </a:rPr>
                        <a:t>正</a:t>
                      </a:r>
                      <a:r>
                        <a:rPr sz="2600" b="1" spc="-15" dirty="0">
                          <a:latin typeface="宋体" panose="02010600030101010101" pitchFamily="2" charset="-122"/>
                          <a:cs typeface="宋体" panose="02010600030101010101" pitchFamily="2" charset="-122"/>
                        </a:rPr>
                        <a:t>丁</a:t>
                      </a:r>
                      <a:r>
                        <a:rPr sz="2600" b="1" spc="-10" dirty="0">
                          <a:latin typeface="宋体" panose="02010600030101010101" pitchFamily="2" charset="-122"/>
                          <a:cs typeface="宋体" panose="02010600030101010101" pitchFamily="2" charset="-122"/>
                        </a:rPr>
                        <a:t>醇</a:t>
                      </a:r>
                      <a:endParaRPr sz="2600">
                        <a:latin typeface="宋体" panose="02010600030101010101" pitchFamily="2" charset="-122"/>
                        <a:cs typeface="宋体" panose="02010600030101010101" pitchFamily="2" charset="-122"/>
                      </a:endParaRPr>
                    </a:p>
                    <a:p>
                      <a:pPr marL="635" algn="ctr">
                        <a:lnSpc>
                          <a:spcPct val="100000"/>
                        </a:lnSpc>
                        <a:spcBef>
                          <a:spcPts val="1460"/>
                        </a:spcBef>
                      </a:pPr>
                      <a:r>
                        <a:rPr sz="1800" b="1" spc="-5" dirty="0">
                          <a:latin typeface="Times New Roman" panose="02020603050405020304"/>
                          <a:cs typeface="Times New Roman" panose="02020603050405020304"/>
                        </a:rPr>
                        <a:t>Butyl</a:t>
                      </a:r>
                      <a:r>
                        <a:rPr sz="1800" b="1" spc="-30" dirty="0">
                          <a:latin typeface="Times New Roman" panose="02020603050405020304"/>
                          <a:cs typeface="Times New Roman" panose="02020603050405020304"/>
                        </a:rPr>
                        <a:t> </a:t>
                      </a:r>
                      <a:r>
                        <a:rPr sz="1800" b="1" spc="-5" dirty="0">
                          <a:latin typeface="Times New Roman" panose="02020603050405020304"/>
                          <a:cs typeface="Times New Roman" panose="02020603050405020304"/>
                        </a:rPr>
                        <a:t>alcohol</a:t>
                      </a:r>
                      <a:endParaRPr sz="1800">
                        <a:latin typeface="Times New Roman" panose="02020603050405020304"/>
                        <a:cs typeface="Times New Roman" panose="02020603050405020304"/>
                      </a:endParaRPr>
                    </a:p>
                  </a:txBody>
                  <a:tcPr marL="0" marR="0" marT="2266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041400">
                <a:tc vMerge="1">
                  <a:tcPr marL="0" marR="0" marT="22669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nSpc>
                          <a:spcPct val="100000"/>
                        </a:lnSpc>
                        <a:spcBef>
                          <a:spcPts val="15"/>
                        </a:spcBef>
                      </a:pPr>
                      <a:endParaRPr sz="1300">
                        <a:latin typeface="Times New Roman" panose="02020603050405020304"/>
                        <a:cs typeface="Times New Roman" panose="02020603050405020304"/>
                      </a:endParaRPr>
                    </a:p>
                    <a:p>
                      <a:pPr marL="67945" marR="60325" algn="just">
                        <a:lnSpc>
                          <a:spcPct val="113000"/>
                        </a:lnSpc>
                      </a:pPr>
                      <a:r>
                        <a:rPr sz="1200" dirty="0">
                          <a:latin typeface="宋体" panose="02010600030101010101" pitchFamily="2" charset="-122"/>
                          <a:cs typeface="宋体" panose="02010600030101010101" pitchFamily="2" charset="-122"/>
                        </a:rPr>
                        <a:t>本品具有刺激和麻醉作用</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主要症状为眼</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鼻</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喉 部刺激</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在角膜浅层形成半透明的空泡</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头痛</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头 晕和嗜睡，手部可发生接触性皮炎。</a:t>
                      </a:r>
                      <a:endParaRPr sz="1200">
                        <a:latin typeface="宋体" panose="02010600030101010101" pitchFamily="2" charset="-122"/>
                        <a:cs typeface="宋体" panose="02010600030101010101" pitchFamily="2" charset="-122"/>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a:lnSpc>
                          <a:spcPct val="100000"/>
                        </a:lnSpc>
                        <a:spcBef>
                          <a:spcPts val="70"/>
                        </a:spcBef>
                      </a:pPr>
                      <a:r>
                        <a:rPr sz="1200" dirty="0">
                          <a:latin typeface="宋体" panose="02010600030101010101" pitchFamily="2" charset="-122"/>
                          <a:cs typeface="宋体" panose="02010600030101010101" pitchFamily="2" charset="-122"/>
                        </a:rPr>
                        <a:t>无色透明液体</a:t>
                      </a:r>
                      <a:r>
                        <a:rPr sz="1200" spc="-3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具有特殊气味</a:t>
                      </a:r>
                      <a:r>
                        <a:rPr sz="1200" spc="-3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本品易燃</a:t>
                      </a:r>
                      <a:r>
                        <a:rPr sz="1200" spc="-3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具刺激性。</a:t>
                      </a:r>
                      <a:endParaRPr sz="1200">
                        <a:latin typeface="宋体" panose="02010600030101010101" pitchFamily="2" charset="-122"/>
                        <a:cs typeface="宋体" panose="02010600030101010101" pitchFamily="2" charset="-122"/>
                      </a:endParaRPr>
                    </a:p>
                    <a:p>
                      <a:pPr marL="68580" marR="29210" algn="just">
                        <a:lnSpc>
                          <a:spcPct val="113000"/>
                        </a:lnSpc>
                      </a:pPr>
                      <a:r>
                        <a:rPr sz="1200" dirty="0">
                          <a:latin typeface="宋体" panose="02010600030101010101" pitchFamily="2" charset="-122"/>
                          <a:cs typeface="宋体" panose="02010600030101010101" pitchFamily="2" charset="-122"/>
                        </a:rPr>
                        <a:t>易燃，其蒸汽与空气可形成爆炸性混合物，遇明火、 高热能引起燃烧爆炸</a:t>
                      </a:r>
                      <a:r>
                        <a:rPr sz="1200" spc="-17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受热分解放出有毒气体</a:t>
                      </a:r>
                      <a:r>
                        <a:rPr sz="1200" spc="-16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与氧 化剂能发生强烈反应。</a:t>
                      </a:r>
                      <a:endParaRPr sz="1200">
                        <a:latin typeface="宋体" panose="02010600030101010101" pitchFamily="2" charset="-122"/>
                        <a:cs typeface="宋体" panose="02010600030101010101" pitchFamily="2" charset="-122"/>
                      </a:endParaRPr>
                    </a:p>
                    <a:p>
                      <a:pPr marL="68580" marR="3175">
                        <a:lnSpc>
                          <a:spcPct val="100000"/>
                        </a:lnSpc>
                        <a:spcBef>
                          <a:spcPts val="195"/>
                        </a:spcBef>
                      </a:pP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spc="-10" dirty="0">
                          <a:latin typeface="宋体" panose="02010600030101010101" pitchFamily="2" charset="-122"/>
                          <a:cs typeface="宋体" panose="02010600030101010101" pitchFamily="2" charset="-122"/>
                        </a:rPr>
                        <a:t>：</a:t>
                      </a:r>
                      <a:r>
                        <a:rPr sz="1200" spc="-10" dirty="0">
                          <a:latin typeface="Times New Roman" panose="02020603050405020304"/>
                          <a:cs typeface="Times New Roman" panose="02020603050405020304"/>
                        </a:rPr>
                        <a:t>PC-TWA:100</a:t>
                      </a:r>
                      <a:r>
                        <a:rPr sz="1200" spc="-10" dirty="0">
                          <a:latin typeface="宋体" panose="02010600030101010101" pitchFamily="2" charset="-122"/>
                          <a:cs typeface="宋体" panose="02010600030101010101" pitchFamily="2" charset="-122"/>
                        </a:rPr>
                        <a:t>（</a:t>
                      </a:r>
                      <a:r>
                        <a:rPr sz="1200" spc="-10" dirty="0">
                          <a:latin typeface="Times New Roman" panose="02020603050405020304"/>
                          <a:cs typeface="Times New Roman" panose="02020603050405020304"/>
                        </a:rPr>
                        <a:t>mg/m3</a:t>
                      </a:r>
                      <a:r>
                        <a:rPr sz="1200" spc="-1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20">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80"/>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04139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75"/>
                        </a:spcBef>
                      </a:pPr>
                      <a:r>
                        <a:rPr sz="1200" b="1" spc="-5" dirty="0">
                          <a:latin typeface="宋体" panose="02010600030101010101" pitchFamily="2" charset="-122"/>
                          <a:cs typeface="宋体" panose="02010600030101010101" pitchFamily="2" charset="-122"/>
                        </a:rPr>
                        <a:t>皮</a:t>
                      </a:r>
                      <a:r>
                        <a:rPr sz="1200" b="1" spc="5" dirty="0">
                          <a:latin typeface="宋体" panose="02010600030101010101" pitchFamily="2" charset="-122"/>
                          <a:cs typeface="宋体" panose="02010600030101010101" pitchFamily="2" charset="-122"/>
                        </a:rPr>
                        <a:t>肤</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：立即脱去污染的衣着，用大量流动清水冲洗至少</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a:t>
                      </a:r>
                      <a:endParaRPr sz="1200">
                        <a:latin typeface="宋体" panose="02010600030101010101" pitchFamily="2" charset="-122"/>
                        <a:cs typeface="宋体" panose="02010600030101010101" pitchFamily="2" charset="-122"/>
                      </a:endParaRPr>
                    </a:p>
                    <a:p>
                      <a:pPr marL="67945" marR="3175">
                        <a:lnSpc>
                          <a:spcPct val="100000"/>
                        </a:lnSpc>
                        <a:spcBef>
                          <a:spcPts val="195"/>
                        </a:spcBef>
                      </a:pPr>
                      <a:r>
                        <a:rPr sz="1200" b="1" spc="-5" dirty="0">
                          <a:latin typeface="宋体" panose="02010600030101010101" pitchFamily="2" charset="-122"/>
                          <a:cs typeface="宋体" panose="02010600030101010101" pitchFamily="2" charset="-122"/>
                        </a:rPr>
                        <a:t>眼</a:t>
                      </a:r>
                      <a:r>
                        <a:rPr sz="1200" b="1" spc="5" dirty="0">
                          <a:latin typeface="宋体" panose="02010600030101010101" pitchFamily="2" charset="-122"/>
                          <a:cs typeface="宋体" panose="02010600030101010101" pitchFamily="2" charset="-122"/>
                        </a:rPr>
                        <a:t>睛</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：立即提起眼睑，用大量流动清水或生理盐水彻底冲洗至少</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a:t>
                      </a:r>
                      <a:endParaRPr sz="1200">
                        <a:latin typeface="宋体" panose="02010600030101010101" pitchFamily="2" charset="-122"/>
                        <a:cs typeface="宋体" panose="02010600030101010101" pitchFamily="2" charset="-122"/>
                      </a:endParaRPr>
                    </a:p>
                    <a:p>
                      <a:pPr marL="220345" marR="97790" indent="-152400">
                        <a:lnSpc>
                          <a:spcPct val="113000"/>
                        </a:lnSpc>
                        <a:spcBef>
                          <a:spcPts val="10"/>
                        </a:spcBef>
                      </a:pPr>
                      <a:r>
                        <a:rPr sz="1200" b="1" dirty="0">
                          <a:latin typeface="宋体" panose="02010600030101010101" pitchFamily="2" charset="-122"/>
                          <a:cs typeface="宋体" panose="02010600030101010101" pitchFamily="2" charset="-122"/>
                        </a:rPr>
                        <a:t>吸入</a:t>
                      </a:r>
                      <a:r>
                        <a:rPr sz="1200" dirty="0">
                          <a:latin typeface="宋体" panose="02010600030101010101" pitchFamily="2" charset="-122"/>
                          <a:cs typeface="宋体" panose="02010600030101010101" pitchFamily="2" charset="-122"/>
                        </a:rPr>
                        <a:t>：迅速脱离现场至空气新鲜处。保持呼吸道通畅。如呼吸困难，给输氧。如呼吸停止，立即进行人 工呼吸。就医。</a:t>
                      </a:r>
                      <a:endParaRPr sz="1200">
                        <a:latin typeface="宋体" panose="02010600030101010101" pitchFamily="2" charset="-122"/>
                        <a:cs typeface="宋体" panose="02010600030101010101" pitchFamily="2" charset="-122"/>
                      </a:endParaRPr>
                    </a:p>
                    <a:p>
                      <a:pPr marL="67945" marR="3175">
                        <a:lnSpc>
                          <a:spcPct val="100000"/>
                        </a:lnSpc>
                        <a:spcBef>
                          <a:spcPts val="190"/>
                        </a:spcBef>
                      </a:pPr>
                      <a:r>
                        <a:rPr sz="1200" b="1" spc="-5" dirty="0">
                          <a:latin typeface="宋体" panose="02010600030101010101" pitchFamily="2" charset="-122"/>
                          <a:cs typeface="宋体" panose="02010600030101010101" pitchFamily="2" charset="-122"/>
                        </a:rPr>
                        <a:t>食入</a:t>
                      </a:r>
                      <a:r>
                        <a:rPr sz="1200" dirty="0">
                          <a:latin typeface="宋体" panose="02010600030101010101" pitchFamily="2" charset="-122"/>
                          <a:cs typeface="宋体" panose="02010600030101010101" pitchFamily="2" charset="-122"/>
                        </a:rPr>
                        <a:t>：用水漱口，就医。</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86943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80"/>
                        </a:spcBef>
                      </a:pPr>
                      <a:r>
                        <a:rPr sz="1200" dirty="0">
                          <a:latin typeface="宋体" panose="02010600030101010101" pitchFamily="2" charset="-122"/>
                          <a:cs typeface="宋体" panose="02010600030101010101" pitchFamily="2" charset="-122"/>
                        </a:rPr>
                        <a:t>生产过程密闭，全面通风。提供安全淋浴和洗眼设备。一般不需要特殊防护，高浓度接触时可自吸过滤</a:t>
                      </a:r>
                      <a:endParaRPr sz="1200">
                        <a:latin typeface="宋体" panose="02010600030101010101" pitchFamily="2" charset="-122"/>
                        <a:cs typeface="宋体" panose="02010600030101010101" pitchFamily="2" charset="-122"/>
                      </a:endParaRPr>
                    </a:p>
                    <a:p>
                      <a:pPr marL="67945" marR="21590">
                        <a:lnSpc>
                          <a:spcPts val="1630"/>
                        </a:lnSpc>
                        <a:spcBef>
                          <a:spcPts val="75"/>
                        </a:spcBef>
                      </a:pPr>
                      <a:r>
                        <a:rPr sz="1200" dirty="0">
                          <a:latin typeface="宋体" panose="02010600030101010101" pitchFamily="2" charset="-122"/>
                          <a:cs typeface="宋体" panose="02010600030101010101" pitchFamily="2" charset="-122"/>
                        </a:rPr>
                        <a:t>式防毒面具（半面罩</a:t>
                      </a:r>
                      <a:r>
                        <a:rPr sz="1200" spc="-6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。戴安全防护眼镜。穿防静电工作服。戴一般作业防护手套。工作现场严禁吸烟。 保持良好的卫生习惯。</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30">
                <a:tc gridSpan="3">
                  <a:txBody>
                    <a:bodyPr/>
                    <a:lstStyle/>
                    <a:p>
                      <a:pPr marL="621665" marR="3175">
                        <a:lnSpc>
                          <a:spcPct val="100000"/>
                        </a:lnSpc>
                        <a:spcBef>
                          <a:spcPts val="70"/>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39" y="3913631"/>
            <a:ext cx="1448712" cy="195224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3863340" y="5596127"/>
            <a:ext cx="885443" cy="117195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4777740" y="5586983"/>
            <a:ext cx="867156" cy="11811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5672328" y="5631179"/>
            <a:ext cx="819912" cy="1136903"/>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6510528" y="5605271"/>
            <a:ext cx="838200" cy="1162812"/>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368540" y="5596127"/>
            <a:ext cx="867155" cy="1171956"/>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8263128" y="5625083"/>
            <a:ext cx="847344" cy="1143000"/>
          </a:xfrm>
          <a:prstGeom prst="rect">
            <a:avLst/>
          </a:prstGeom>
          <a:blipFill>
            <a:blip r:embed="rId7" cstate="print"/>
            <a:stretch>
              <a:fillRect/>
            </a:stretch>
          </a:blipFill>
        </p:spPr>
        <p:txBody>
          <a:bodyPr wrap="square" lIns="0" tIns="0" rIns="0" bIns="0" rtlCol="0"/>
          <a:lstStyle/>
          <a:p/>
        </p:txBody>
      </p:sp>
      <p:graphicFrame>
        <p:nvGraphicFramePr>
          <p:cNvPr id="9" name="object 9"/>
          <p:cNvGraphicFramePr>
            <a:graphicFrameLocks noGrp="1"/>
          </p:cNvGraphicFramePr>
          <p:nvPr/>
        </p:nvGraphicFramePr>
        <p:xfrm>
          <a:off x="1030097" y="567054"/>
          <a:ext cx="8649970" cy="6477635"/>
        </p:xfrm>
        <a:graphic>
          <a:graphicData uri="http://schemas.openxmlformats.org/drawingml/2006/table">
            <a:tbl>
              <a:tblPr firstRow="1" bandRow="1">
                <a:tableStyleId>{2D5ABB26-0587-4C30-8999-92F81FD0307C}</a:tableStyleId>
              </a:tblPr>
              <a:tblGrid>
                <a:gridCol w="1598930"/>
                <a:gridCol w="3430270"/>
                <a:gridCol w="3611245"/>
              </a:tblGrid>
              <a:tr h="490855">
                <a:tc gridSpan="3">
                  <a:txBody>
                    <a:bodyPr/>
                    <a:lstStyle/>
                    <a:p>
                      <a:pPr marR="3175" algn="ctr">
                        <a:lnSpc>
                          <a:spcPct val="100000"/>
                        </a:lnSpc>
                        <a:spcBef>
                          <a:spcPts val="49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28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69">
                <a:tc gridSpan="3">
                  <a:txBody>
                    <a:bodyPr/>
                    <a:lstStyle/>
                    <a:p>
                      <a:pPr marR="3175" algn="ctr">
                        <a:lnSpc>
                          <a:spcPct val="100000"/>
                        </a:lnSpc>
                        <a:spcBef>
                          <a:spcPts val="635"/>
                        </a:spcBef>
                      </a:pPr>
                      <a:r>
                        <a:rPr sz="1600" b="1" spc="-5" dirty="0">
                          <a:latin typeface="宋体" panose="02010600030101010101" pitchFamily="2" charset="-122"/>
                          <a:cs typeface="宋体" panose="02010600030101010101" pitchFamily="2" charset="-122"/>
                        </a:rPr>
                        <a:t>乙酸，</a:t>
                      </a:r>
                      <a:r>
                        <a:rPr sz="1600" b="1" spc="-15" dirty="0">
                          <a:latin typeface="宋体" panose="02010600030101010101" pitchFamily="2" charset="-122"/>
                          <a:cs typeface="宋体" panose="02010600030101010101" pitchFamily="2" charset="-122"/>
                        </a:rPr>
                        <a:t>对</a:t>
                      </a:r>
                      <a:r>
                        <a:rPr sz="1600" b="1" spc="-5" dirty="0">
                          <a:latin typeface="宋体" panose="02010600030101010101" pitchFamily="2" charset="-122"/>
                          <a:cs typeface="宋体" panose="02010600030101010101" pitchFamily="2" charset="-122"/>
                        </a:rPr>
                        <a:t>人体有损害，</a:t>
                      </a:r>
                      <a:r>
                        <a:rPr sz="1600" b="1" spc="-15" dirty="0">
                          <a:latin typeface="宋体" panose="02010600030101010101" pitchFamily="2" charset="-122"/>
                          <a:cs typeface="宋体" panose="02010600030101010101" pitchFamily="2" charset="-122"/>
                        </a:rPr>
                        <a:t>请</a:t>
                      </a:r>
                      <a:r>
                        <a:rPr sz="1600" b="1" spc="-5" dirty="0">
                          <a:latin typeface="宋体" panose="02010600030101010101" pitchFamily="2" charset="-122"/>
                          <a:cs typeface="宋体" panose="02010600030101010101" pitchFamily="2" charset="-122"/>
                        </a:rPr>
                        <a:t>注意防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6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20">
                <a:tc rowSpan="2">
                  <a:txBody>
                    <a:bodyPr/>
                    <a:lstStyle/>
                    <a:p>
                      <a:pPr>
                        <a:lnSpc>
                          <a:spcPct val="100000"/>
                        </a:lnSpc>
                        <a:spcBef>
                          <a:spcPts val="35"/>
                        </a:spcBef>
                      </a:pPr>
                      <a:endParaRPr sz="2450">
                        <a:latin typeface="Times New Roman" panose="02020603050405020304"/>
                        <a:cs typeface="Times New Roman" panose="02020603050405020304"/>
                      </a:endParaRPr>
                    </a:p>
                    <a:p>
                      <a:pPr marL="69850">
                        <a:lnSpc>
                          <a:spcPct val="100000"/>
                        </a:lnSpc>
                        <a:spcBef>
                          <a:spcPts val="5"/>
                        </a:spcBef>
                      </a:pPr>
                      <a:r>
                        <a:rPr sz="2200" b="1" spc="-5" dirty="0">
                          <a:latin typeface="宋体" panose="02010600030101010101" pitchFamily="2" charset="-122"/>
                          <a:cs typeface="宋体" panose="02010600030101010101" pitchFamily="2" charset="-122"/>
                        </a:rPr>
                        <a:t>乙</a:t>
                      </a:r>
                      <a:r>
                        <a:rPr sz="2200" b="1" spc="-640" dirty="0">
                          <a:latin typeface="宋体" panose="02010600030101010101" pitchFamily="2" charset="-122"/>
                          <a:cs typeface="宋体" panose="02010600030101010101" pitchFamily="2" charset="-122"/>
                        </a:rPr>
                        <a:t>酸</a:t>
                      </a:r>
                      <a:r>
                        <a:rPr sz="2200" b="1" spc="-15" dirty="0">
                          <a:latin typeface="宋体" panose="02010600030101010101" pitchFamily="2" charset="-122"/>
                          <a:cs typeface="宋体" panose="02010600030101010101" pitchFamily="2" charset="-122"/>
                        </a:rPr>
                        <a:t>（</a:t>
                      </a:r>
                      <a:r>
                        <a:rPr sz="2200" b="1" spc="-5" dirty="0">
                          <a:latin typeface="宋体" panose="02010600030101010101" pitchFamily="2" charset="-122"/>
                          <a:cs typeface="宋体" panose="02010600030101010101" pitchFamily="2" charset="-122"/>
                        </a:rPr>
                        <a:t>醋</a:t>
                      </a:r>
                      <a:r>
                        <a:rPr sz="2200" b="1" spc="-15" dirty="0">
                          <a:latin typeface="宋体" panose="02010600030101010101" pitchFamily="2" charset="-122"/>
                          <a:cs typeface="宋体" panose="02010600030101010101" pitchFamily="2" charset="-122"/>
                        </a:rPr>
                        <a:t>酸</a:t>
                      </a:r>
                      <a:endParaRPr sz="2200">
                        <a:latin typeface="宋体" panose="02010600030101010101" pitchFamily="2" charset="-122"/>
                        <a:cs typeface="宋体" panose="02010600030101010101" pitchFamily="2" charset="-122"/>
                      </a:endParaRPr>
                    </a:p>
                    <a:p>
                      <a:pPr marL="167640">
                        <a:lnSpc>
                          <a:spcPct val="100000"/>
                        </a:lnSpc>
                        <a:spcBef>
                          <a:spcPts val="865"/>
                        </a:spcBef>
                      </a:pPr>
                      <a:r>
                        <a:rPr sz="1800" b="1" spc="-5" dirty="0">
                          <a:latin typeface="宋体" panose="02010600030101010101" pitchFamily="2" charset="-122"/>
                          <a:cs typeface="宋体" panose="02010600030101010101" pitchFamily="2" charset="-122"/>
                        </a:rPr>
                        <a:t>Acetic</a:t>
                      </a:r>
                      <a:r>
                        <a:rPr sz="1800" b="1" spc="-25" dirty="0">
                          <a:latin typeface="宋体" panose="02010600030101010101" pitchFamily="2" charset="-122"/>
                          <a:cs typeface="宋体" panose="02010600030101010101" pitchFamily="2" charset="-122"/>
                        </a:rPr>
                        <a:t> </a:t>
                      </a:r>
                      <a:r>
                        <a:rPr sz="1800" b="1" spc="-5" dirty="0">
                          <a:latin typeface="宋体" panose="02010600030101010101" pitchFamily="2" charset="-122"/>
                          <a:cs typeface="宋体" panose="02010600030101010101" pitchFamily="2" charset="-122"/>
                        </a:rPr>
                        <a:t>acid</a:t>
                      </a:r>
                      <a:endParaRPr sz="1800">
                        <a:latin typeface="宋体" panose="02010600030101010101" pitchFamily="2" charset="-122"/>
                        <a:cs typeface="宋体" panose="02010600030101010101" pitchFamily="2" charset="-122"/>
                      </a:endParaRPr>
                    </a:p>
                  </a:txBody>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248409">
                <a:tc vMerge="1">
                  <a:tcPr marL="0" marR="0" marT="44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175">
                        <a:lnSpc>
                          <a:spcPts val="1035"/>
                        </a:lnSpc>
                        <a:spcBef>
                          <a:spcPts val="70"/>
                        </a:spcBef>
                      </a:pPr>
                      <a:r>
                        <a:rPr sz="1200" dirty="0">
                          <a:latin typeface="宋体" panose="02010600030101010101" pitchFamily="2" charset="-122"/>
                          <a:cs typeface="宋体" panose="02010600030101010101" pitchFamily="2" charset="-122"/>
                        </a:rPr>
                        <a:t>吸入本品蒸气对鼻</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喉和呼吸道有刺激</a:t>
                      </a:r>
                      <a:r>
                        <a:rPr sz="1200" spc="10" dirty="0">
                          <a:latin typeface="宋体" panose="02010600030101010101" pitchFamily="2" charset="-122"/>
                          <a:cs typeface="宋体" panose="02010600030101010101" pitchFamily="2" charset="-122"/>
                        </a:rPr>
                        <a:t>性</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对眼有</a:t>
                      </a:r>
                      <a:endParaRPr sz="1200">
                        <a:latin typeface="宋体" panose="02010600030101010101" pitchFamily="2" charset="-122"/>
                        <a:cs typeface="宋体" panose="02010600030101010101" pitchFamily="2" charset="-122"/>
                      </a:endParaRPr>
                    </a:p>
                    <a:p>
                      <a:pPr marR="3175">
                        <a:lnSpc>
                          <a:spcPts val="2230"/>
                        </a:lnSpc>
                      </a:pPr>
                      <a:r>
                        <a:rPr sz="3300" b="1" spc="-37" baseline="-50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强烈刺激作用</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皮肤接触</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轻者出现红斑</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重者引</a:t>
                      </a:r>
                      <a:endParaRPr sz="1200">
                        <a:latin typeface="宋体" panose="02010600030101010101" pitchFamily="2" charset="-122"/>
                        <a:cs typeface="宋体" panose="02010600030101010101" pitchFamily="2" charset="-122"/>
                      </a:endParaRPr>
                    </a:p>
                    <a:p>
                      <a:pPr marL="67945" marR="3175">
                        <a:lnSpc>
                          <a:spcPts val="1435"/>
                        </a:lnSpc>
                      </a:pPr>
                      <a:r>
                        <a:rPr sz="1200" dirty="0">
                          <a:latin typeface="宋体" panose="02010600030101010101" pitchFamily="2" charset="-122"/>
                          <a:cs typeface="宋体" panose="02010600030101010101" pitchFamily="2" charset="-122"/>
                        </a:rPr>
                        <a:t>起化学灼伤</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误服浓乙</a:t>
                      </a:r>
                      <a:r>
                        <a:rPr sz="1200" spc="10" dirty="0">
                          <a:latin typeface="宋体" panose="02010600030101010101" pitchFamily="2" charset="-122"/>
                          <a:cs typeface="宋体" panose="02010600030101010101" pitchFamily="2" charset="-122"/>
                        </a:rPr>
                        <a:t>酸</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口腔和消化道可产生糜</a:t>
                      </a:r>
                      <a:endParaRPr sz="1200">
                        <a:latin typeface="宋体" panose="02010600030101010101" pitchFamily="2" charset="-122"/>
                        <a:cs typeface="宋体" panose="02010600030101010101" pitchFamily="2" charset="-122"/>
                      </a:endParaRPr>
                    </a:p>
                    <a:p>
                      <a:pPr marL="67945" algn="just">
                        <a:lnSpc>
                          <a:spcPct val="113000"/>
                        </a:lnSpc>
                        <a:spcBef>
                          <a:spcPts val="10"/>
                        </a:spcBef>
                      </a:pPr>
                      <a:r>
                        <a:rPr sz="1200" dirty="0">
                          <a:latin typeface="宋体" panose="02010600030101010101" pitchFamily="2" charset="-122"/>
                          <a:cs typeface="宋体" panose="02010600030101010101" pitchFamily="2" charset="-122"/>
                        </a:rPr>
                        <a:t>烂，重者可因休克而致死。慢性影响：眼睑水肿、 结膜充血、慢性咽炎和支气管炎。长期反复接触， 可致皮肤干燥、脱脂和皮炎。</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nSpc>
                          <a:spcPct val="100000"/>
                        </a:lnSpc>
                        <a:spcBef>
                          <a:spcPts val="15"/>
                        </a:spcBef>
                      </a:pPr>
                      <a:endParaRPr sz="1300">
                        <a:latin typeface="Times New Roman" panose="02020603050405020304"/>
                        <a:cs typeface="Times New Roman" panose="02020603050405020304"/>
                      </a:endParaRPr>
                    </a:p>
                    <a:p>
                      <a:pPr marL="68580">
                        <a:lnSpc>
                          <a:spcPct val="113000"/>
                        </a:lnSpc>
                      </a:pPr>
                      <a:r>
                        <a:rPr sz="1200" dirty="0">
                          <a:latin typeface="宋体" panose="02010600030101010101" pitchFamily="2" charset="-122"/>
                          <a:cs typeface="宋体" panose="02010600030101010101" pitchFamily="2" charset="-122"/>
                        </a:rPr>
                        <a:t>无色透明液体</a:t>
                      </a:r>
                      <a:r>
                        <a:rPr sz="1200" spc="-3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有刺激性酸臭</a:t>
                      </a:r>
                      <a:r>
                        <a:rPr sz="1200" spc="-3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本品易燃</a:t>
                      </a:r>
                      <a:r>
                        <a:rPr sz="1200" spc="-3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具腐蚀性、 刺激性，可致人体灼伤。</a:t>
                      </a:r>
                      <a:endParaRPr sz="1200">
                        <a:latin typeface="宋体" panose="02010600030101010101" pitchFamily="2" charset="-122"/>
                        <a:cs typeface="宋体" panose="02010600030101010101" pitchFamily="2" charset="-122"/>
                      </a:endParaRPr>
                    </a:p>
                    <a:p>
                      <a:pPr marL="68580" marR="3175">
                        <a:lnSpc>
                          <a:spcPct val="100000"/>
                        </a:lnSpc>
                        <a:spcBef>
                          <a:spcPts val="195"/>
                        </a:spcBef>
                      </a:pP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spc="-10" dirty="0">
                          <a:latin typeface="宋体" panose="02010600030101010101" pitchFamily="2" charset="-122"/>
                          <a:cs typeface="宋体" panose="02010600030101010101" pitchFamily="2" charset="-122"/>
                        </a:rPr>
                        <a:t>：</a:t>
                      </a:r>
                      <a:r>
                        <a:rPr sz="1200" spc="-10" dirty="0">
                          <a:latin typeface="Times New Roman" panose="02020603050405020304"/>
                          <a:cs typeface="Times New Roman" panose="02020603050405020304"/>
                        </a:rPr>
                        <a:t>PC-TWA:10</a:t>
                      </a:r>
                      <a:r>
                        <a:rPr sz="1200" spc="-10" dirty="0">
                          <a:latin typeface="宋体" panose="02010600030101010101" pitchFamily="2" charset="-122"/>
                          <a:cs typeface="宋体" panose="02010600030101010101" pitchFamily="2" charset="-122"/>
                        </a:rPr>
                        <a:t>（</a:t>
                      </a:r>
                      <a:r>
                        <a:rPr sz="1200" spc="-10" dirty="0">
                          <a:latin typeface="Times New Roman" panose="02020603050405020304"/>
                          <a:cs typeface="Times New Roman" panose="02020603050405020304"/>
                        </a:rPr>
                        <a:t>mg/m3</a:t>
                      </a:r>
                      <a:r>
                        <a:rPr sz="1200" spc="-1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p>
                      <a:pPr marL="1135380" marR="3175">
                        <a:lnSpc>
                          <a:spcPct val="100000"/>
                        </a:lnSpc>
                        <a:spcBef>
                          <a:spcPts val="190"/>
                        </a:spcBef>
                      </a:pPr>
                      <a:r>
                        <a:rPr sz="1200" spc="-5" dirty="0">
                          <a:latin typeface="Times New Roman" panose="02020603050405020304"/>
                          <a:cs typeface="Times New Roman" panose="02020603050405020304"/>
                        </a:rPr>
                        <a:t>PC-STEL:20</a:t>
                      </a:r>
                      <a:r>
                        <a:rPr sz="1200" spc="-5" dirty="0">
                          <a:latin typeface="宋体" panose="02010600030101010101" pitchFamily="2" charset="-122"/>
                          <a:cs typeface="宋体" panose="02010600030101010101" pitchFamily="2" charset="-122"/>
                        </a:rPr>
                        <a:t>（</a:t>
                      </a:r>
                      <a:r>
                        <a:rPr sz="1200" spc="-5" dirty="0">
                          <a:latin typeface="Times New Roman" panose="02020603050405020304"/>
                          <a:cs typeface="Times New Roman" panose="02020603050405020304"/>
                        </a:rPr>
                        <a:t>mg/m3</a:t>
                      </a:r>
                      <a:r>
                        <a:rPr sz="1200" spc="-5"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190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20">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04140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80"/>
                        </a:spcBef>
                      </a:pPr>
                      <a:r>
                        <a:rPr sz="1200" b="1" spc="-5" dirty="0">
                          <a:latin typeface="宋体" panose="02010600030101010101" pitchFamily="2" charset="-122"/>
                          <a:cs typeface="宋体" panose="02010600030101010101" pitchFamily="2" charset="-122"/>
                        </a:rPr>
                        <a:t>吸入</a:t>
                      </a:r>
                      <a:r>
                        <a:rPr sz="1200" dirty="0">
                          <a:latin typeface="宋体" panose="02010600030101010101" pitchFamily="2" charset="-122"/>
                          <a:cs typeface="宋体" panose="02010600030101010101" pitchFamily="2" charset="-122"/>
                        </a:rPr>
                        <a:t>：迅速脱离现场至空气新鲜处。保持呼吸道通畅。如呼吸困难，给输氧。如呼吸停止，立即进行人</a:t>
                      </a:r>
                      <a:endParaRPr sz="1200">
                        <a:latin typeface="宋体" panose="02010600030101010101" pitchFamily="2" charset="-122"/>
                        <a:cs typeface="宋体" panose="02010600030101010101" pitchFamily="2" charset="-122"/>
                      </a:endParaRPr>
                    </a:p>
                    <a:p>
                      <a:pPr marL="67945" marR="3175">
                        <a:lnSpc>
                          <a:spcPct val="100000"/>
                        </a:lnSpc>
                        <a:spcBef>
                          <a:spcPts val="190"/>
                        </a:spcBef>
                      </a:pPr>
                      <a:r>
                        <a:rPr sz="1200" dirty="0">
                          <a:latin typeface="宋体" panose="02010600030101010101" pitchFamily="2" charset="-122"/>
                          <a:cs typeface="宋体" panose="02010600030101010101" pitchFamily="2" charset="-122"/>
                        </a:rPr>
                        <a:t>工呼吸。就医。</a:t>
                      </a:r>
                      <a:endParaRPr sz="1200">
                        <a:latin typeface="宋体" panose="02010600030101010101" pitchFamily="2" charset="-122"/>
                        <a:cs typeface="宋体" panose="02010600030101010101" pitchFamily="2" charset="-122"/>
                      </a:endParaRPr>
                    </a:p>
                    <a:p>
                      <a:pPr marL="67945" marR="3175">
                        <a:lnSpc>
                          <a:spcPct val="100000"/>
                        </a:lnSpc>
                        <a:spcBef>
                          <a:spcPts val="180"/>
                        </a:spcBef>
                      </a:pPr>
                      <a:r>
                        <a:rPr sz="1200" b="1" spc="-5" dirty="0">
                          <a:latin typeface="宋体" panose="02010600030101010101" pitchFamily="2" charset="-122"/>
                          <a:cs typeface="宋体" panose="02010600030101010101" pitchFamily="2" charset="-122"/>
                        </a:rPr>
                        <a:t>皮</a:t>
                      </a:r>
                      <a:r>
                        <a:rPr sz="1200" b="1" spc="5" dirty="0">
                          <a:latin typeface="宋体" panose="02010600030101010101" pitchFamily="2" charset="-122"/>
                          <a:cs typeface="宋体" panose="02010600030101010101" pitchFamily="2" charset="-122"/>
                        </a:rPr>
                        <a:t>肤</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：立即脱去污染的衣着，用大量流动清水冲洗至少</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a:t>
                      </a:r>
                      <a:endParaRPr sz="1200">
                        <a:latin typeface="宋体" panose="02010600030101010101" pitchFamily="2" charset="-122"/>
                        <a:cs typeface="宋体" panose="02010600030101010101" pitchFamily="2" charset="-122"/>
                      </a:endParaRPr>
                    </a:p>
                    <a:p>
                      <a:pPr marL="67945" marR="1238885">
                        <a:lnSpc>
                          <a:spcPct val="113000"/>
                        </a:lnSpc>
                      </a:pPr>
                      <a:r>
                        <a:rPr sz="1200" b="1" spc="-5" dirty="0">
                          <a:latin typeface="宋体" panose="02010600030101010101" pitchFamily="2" charset="-122"/>
                          <a:cs typeface="宋体" panose="02010600030101010101" pitchFamily="2" charset="-122"/>
                        </a:rPr>
                        <a:t>眼</a:t>
                      </a:r>
                      <a:r>
                        <a:rPr sz="1200" b="1" spc="5" dirty="0">
                          <a:latin typeface="宋体" panose="02010600030101010101" pitchFamily="2" charset="-122"/>
                          <a:cs typeface="宋体" panose="02010600030101010101" pitchFamily="2" charset="-122"/>
                        </a:rPr>
                        <a:t>睛</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：立即提起眼睑，用大量流动清水或生理盐水彻底冲洗至少</a:t>
                      </a:r>
                      <a:r>
                        <a:rPr sz="1200" spc="-35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4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 </a:t>
                      </a:r>
                      <a:r>
                        <a:rPr sz="1200" b="1" spc="-5" dirty="0">
                          <a:latin typeface="宋体" panose="02010600030101010101" pitchFamily="2" charset="-122"/>
                          <a:cs typeface="宋体" panose="02010600030101010101" pitchFamily="2" charset="-122"/>
                        </a:rPr>
                        <a:t>食入</a:t>
                      </a:r>
                      <a:r>
                        <a:rPr sz="1200" dirty="0">
                          <a:latin typeface="宋体" panose="02010600030101010101" pitchFamily="2" charset="-122"/>
                          <a:cs typeface="宋体" panose="02010600030101010101" pitchFamily="2" charset="-122"/>
                        </a:rPr>
                        <a:t>：用水漱口，给饮牛奶或蛋清。就医。</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228345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0"/>
                        </a:spcBef>
                      </a:pPr>
                      <a:r>
                        <a:rPr sz="1200" dirty="0">
                          <a:latin typeface="宋体" panose="02010600030101010101" pitchFamily="2" charset="-122"/>
                          <a:cs typeface="宋体" panose="02010600030101010101" pitchFamily="2" charset="-122"/>
                        </a:rPr>
                        <a:t>空气中浓度超标时</a:t>
                      </a:r>
                      <a:r>
                        <a:rPr sz="1200" spc="-254"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应该佩戴自吸过滤式防毒面</a:t>
                      </a:r>
                      <a:r>
                        <a:rPr sz="1200" spc="-240" dirty="0">
                          <a:latin typeface="宋体" panose="02010600030101010101" pitchFamily="2" charset="-122"/>
                          <a:cs typeface="宋体" panose="02010600030101010101" pitchFamily="2" charset="-122"/>
                        </a:rPr>
                        <a:t>具</a:t>
                      </a:r>
                      <a:r>
                        <a:rPr sz="1200" dirty="0">
                          <a:latin typeface="宋体" panose="02010600030101010101" pitchFamily="2" charset="-122"/>
                          <a:cs typeface="宋体" panose="02010600030101010101" pitchFamily="2" charset="-122"/>
                        </a:rPr>
                        <a:t>（半面</a:t>
                      </a:r>
                      <a:r>
                        <a:rPr sz="1200" spc="-5" dirty="0">
                          <a:latin typeface="宋体" panose="02010600030101010101" pitchFamily="2" charset="-122"/>
                          <a:cs typeface="宋体" panose="02010600030101010101" pitchFamily="2" charset="-122"/>
                        </a:rPr>
                        <a:t>罩</a:t>
                      </a:r>
                      <a:r>
                        <a:rPr sz="1200" spc="-600" dirty="0">
                          <a:latin typeface="宋体" panose="02010600030101010101" pitchFamily="2" charset="-122"/>
                          <a:cs typeface="宋体" panose="02010600030101010101" pitchFamily="2" charset="-122"/>
                        </a:rPr>
                        <a:t>）</a:t>
                      </a:r>
                      <a:r>
                        <a:rPr sz="1200" spc="-254"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紧急事态抢救或撤离时</a:t>
                      </a:r>
                      <a:r>
                        <a:rPr sz="1200" spc="-24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佩戴空气呼吸器。</a:t>
                      </a:r>
                      <a:endParaRPr sz="1200">
                        <a:latin typeface="宋体" panose="02010600030101010101" pitchFamily="2" charset="-122"/>
                        <a:cs typeface="宋体" panose="02010600030101010101" pitchFamily="2" charset="-122"/>
                      </a:endParaRPr>
                    </a:p>
                    <a:p>
                      <a:pPr marL="67945" marR="97790">
                        <a:lnSpc>
                          <a:spcPct val="113000"/>
                        </a:lnSpc>
                      </a:pPr>
                      <a:r>
                        <a:rPr sz="1200" dirty="0">
                          <a:latin typeface="宋体" panose="02010600030101010101" pitchFamily="2" charset="-122"/>
                          <a:cs typeface="宋体" panose="02010600030101010101" pitchFamily="2" charset="-122"/>
                        </a:rPr>
                        <a:t>生产过程密闭，加强通风。提供安全淋浴和洗眼设备。空气中浓度超标时，应该佩戴自吸过滤式防毒面 具（半面罩</a:t>
                      </a:r>
                      <a:r>
                        <a:rPr sz="1200" spc="-6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。紧急事态抢救或撤离时，佩戴空气呼吸器。</a:t>
                      </a:r>
                      <a:endParaRPr sz="1200">
                        <a:latin typeface="宋体" panose="02010600030101010101" pitchFamily="2" charset="-122"/>
                        <a:cs typeface="宋体" panose="02010600030101010101" pitchFamily="2" charset="-122"/>
                      </a:endParaRPr>
                    </a:p>
                    <a:p>
                      <a:pPr marL="67945" marR="97790">
                        <a:lnSpc>
                          <a:spcPct val="113000"/>
                        </a:lnSpc>
                      </a:pPr>
                      <a:r>
                        <a:rPr sz="1200" dirty="0">
                          <a:latin typeface="宋体" panose="02010600030101010101" pitchFamily="2" charset="-122"/>
                          <a:cs typeface="宋体" panose="02010600030101010101" pitchFamily="2" charset="-122"/>
                        </a:rPr>
                        <a:t>戴化学安全防护眼镜。穿防酸碱塑料工作服。戴橡胶耐酸碱手套。工作现场严禁吸烟。工作完毕，淋浴 更衣。注意个人清洁卫生。</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30">
                <a:tc gridSpan="3">
                  <a:txBody>
                    <a:bodyPr/>
                    <a:lstStyle/>
                    <a:p>
                      <a:pPr marL="621665" marR="3175">
                        <a:lnSpc>
                          <a:spcPct val="100000"/>
                        </a:lnSpc>
                        <a:spcBef>
                          <a:spcPts val="75"/>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39" y="4120895"/>
            <a:ext cx="1448712" cy="1952243"/>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091940" y="5596127"/>
            <a:ext cx="885443" cy="117195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5006340" y="5586983"/>
            <a:ext cx="867156" cy="11811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5900928" y="5631179"/>
            <a:ext cx="819912" cy="1136903"/>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6739128" y="5605271"/>
            <a:ext cx="838200" cy="1162812"/>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597140" y="5596127"/>
            <a:ext cx="867155" cy="1171956"/>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8491728" y="5625083"/>
            <a:ext cx="847344" cy="1143000"/>
          </a:xfrm>
          <a:prstGeom prst="rect">
            <a:avLst/>
          </a:prstGeom>
          <a:blipFill>
            <a:blip r:embed="rId7" cstate="print"/>
            <a:stretch>
              <a:fillRect/>
            </a:stretch>
          </a:blipFill>
        </p:spPr>
        <p:txBody>
          <a:bodyPr wrap="square" lIns="0" tIns="0" rIns="0" bIns="0" rtlCol="0"/>
          <a:lstStyle/>
          <a:p/>
        </p:txBody>
      </p:sp>
      <p:graphicFrame>
        <p:nvGraphicFramePr>
          <p:cNvPr id="9" name="object 9"/>
          <p:cNvGraphicFramePr>
            <a:graphicFrameLocks noGrp="1"/>
          </p:cNvGraphicFramePr>
          <p:nvPr/>
        </p:nvGraphicFramePr>
        <p:xfrm>
          <a:off x="1030097" y="774064"/>
          <a:ext cx="8649970" cy="6270625"/>
        </p:xfrm>
        <a:graphic>
          <a:graphicData uri="http://schemas.openxmlformats.org/drawingml/2006/table">
            <a:tbl>
              <a:tblPr firstRow="1" bandRow="1">
                <a:tableStyleId>{2D5ABB26-0587-4C30-8999-92F81FD0307C}</a:tableStyleId>
              </a:tblPr>
              <a:tblGrid>
                <a:gridCol w="1598930"/>
                <a:gridCol w="3430270"/>
                <a:gridCol w="3611245"/>
              </a:tblGrid>
              <a:tr h="490854">
                <a:tc gridSpan="3">
                  <a:txBody>
                    <a:bodyPr/>
                    <a:lstStyle/>
                    <a:p>
                      <a:pPr marR="3175" algn="ctr">
                        <a:lnSpc>
                          <a:spcPct val="100000"/>
                        </a:lnSpc>
                        <a:spcBef>
                          <a:spcPts val="49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28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69">
                <a:tc gridSpan="3">
                  <a:txBody>
                    <a:bodyPr/>
                    <a:lstStyle/>
                    <a:p>
                      <a:pPr marR="3175" algn="ctr">
                        <a:lnSpc>
                          <a:spcPct val="100000"/>
                        </a:lnSpc>
                        <a:spcBef>
                          <a:spcPts val="635"/>
                        </a:spcBef>
                      </a:pPr>
                      <a:r>
                        <a:rPr sz="1600" b="1" spc="-5" dirty="0">
                          <a:latin typeface="宋体" panose="02010600030101010101" pitchFamily="2" charset="-122"/>
                          <a:cs typeface="宋体" panose="02010600030101010101" pitchFamily="2" charset="-122"/>
                        </a:rPr>
                        <a:t>乙酸酐</a:t>
                      </a:r>
                      <a:r>
                        <a:rPr sz="1600" b="1" spc="-15" dirty="0">
                          <a:latin typeface="宋体" panose="02010600030101010101" pitchFamily="2" charset="-122"/>
                          <a:cs typeface="宋体" panose="02010600030101010101" pitchFamily="2" charset="-122"/>
                        </a:rPr>
                        <a:t>，</a:t>
                      </a:r>
                      <a:r>
                        <a:rPr sz="1600" b="1" spc="-5" dirty="0">
                          <a:latin typeface="宋体" panose="02010600030101010101" pitchFamily="2" charset="-122"/>
                          <a:cs typeface="宋体" panose="02010600030101010101" pitchFamily="2" charset="-122"/>
                        </a:rPr>
                        <a:t>对人体有损害</a:t>
                      </a:r>
                      <a:r>
                        <a:rPr sz="1600" b="1" spc="-15" dirty="0">
                          <a:latin typeface="宋体" panose="02010600030101010101" pitchFamily="2" charset="-122"/>
                          <a:cs typeface="宋体" panose="02010600030101010101" pitchFamily="2" charset="-122"/>
                        </a:rPr>
                        <a:t>，</a:t>
                      </a:r>
                      <a:r>
                        <a:rPr sz="1600" b="1" spc="-5" dirty="0">
                          <a:latin typeface="宋体" panose="02010600030101010101" pitchFamily="2" charset="-122"/>
                          <a:cs typeface="宋体" panose="02010600030101010101" pitchFamily="2" charset="-122"/>
                        </a:rPr>
                        <a:t>请注意防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6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19">
                <a:tc rowSpan="2">
                  <a:txBody>
                    <a:bodyPr/>
                    <a:lstStyle/>
                    <a:p>
                      <a:pPr>
                        <a:lnSpc>
                          <a:spcPct val="100000"/>
                        </a:lnSpc>
                      </a:pPr>
                      <a:endParaRPr sz="1800">
                        <a:latin typeface="Times New Roman" panose="02020603050405020304"/>
                        <a:cs typeface="Times New Roman" panose="02020603050405020304"/>
                      </a:endParaRPr>
                    </a:p>
                    <a:p>
                      <a:pPr>
                        <a:lnSpc>
                          <a:spcPct val="100000"/>
                        </a:lnSpc>
                        <a:spcBef>
                          <a:spcPts val="20"/>
                        </a:spcBef>
                      </a:pPr>
                      <a:endParaRPr sz="1600">
                        <a:latin typeface="Times New Roman" panose="02020603050405020304"/>
                        <a:cs typeface="Times New Roman" panose="02020603050405020304"/>
                      </a:endParaRPr>
                    </a:p>
                    <a:p>
                      <a:pPr marL="68580">
                        <a:lnSpc>
                          <a:spcPct val="100000"/>
                        </a:lnSpc>
                      </a:pPr>
                      <a:r>
                        <a:rPr sz="1800" b="1" dirty="0">
                          <a:latin typeface="宋体" panose="02010600030101010101" pitchFamily="2" charset="-122"/>
                          <a:cs typeface="宋体" panose="02010600030101010101" pitchFamily="2" charset="-122"/>
                        </a:rPr>
                        <a:t>乙</a:t>
                      </a:r>
                      <a:r>
                        <a:rPr sz="1800" b="1" spc="-10" dirty="0">
                          <a:latin typeface="宋体" panose="02010600030101010101" pitchFamily="2" charset="-122"/>
                          <a:cs typeface="宋体" panose="02010600030101010101" pitchFamily="2" charset="-122"/>
                        </a:rPr>
                        <a:t>酸</a:t>
                      </a:r>
                      <a:r>
                        <a:rPr sz="1800" b="1" spc="-240" dirty="0">
                          <a:latin typeface="宋体" panose="02010600030101010101" pitchFamily="2" charset="-122"/>
                          <a:cs typeface="宋体" panose="02010600030101010101" pitchFamily="2" charset="-122"/>
                        </a:rPr>
                        <a:t>酐</a:t>
                      </a:r>
                      <a:r>
                        <a:rPr sz="1800" b="1" dirty="0">
                          <a:latin typeface="宋体" panose="02010600030101010101" pitchFamily="2" charset="-122"/>
                          <a:cs typeface="宋体" panose="02010600030101010101" pitchFamily="2" charset="-122"/>
                        </a:rPr>
                        <a:t>（醋</a:t>
                      </a:r>
                      <a:r>
                        <a:rPr sz="1800" b="1" spc="-10" dirty="0">
                          <a:latin typeface="宋体" panose="02010600030101010101" pitchFamily="2" charset="-122"/>
                          <a:cs typeface="宋体" panose="02010600030101010101" pitchFamily="2" charset="-122"/>
                        </a:rPr>
                        <a:t>酐</a:t>
                      </a:r>
                      <a:endParaRPr sz="1800">
                        <a:latin typeface="宋体" panose="02010600030101010101" pitchFamily="2" charset="-122"/>
                        <a:cs typeface="宋体" panose="02010600030101010101" pitchFamily="2" charset="-122"/>
                      </a:endParaRPr>
                    </a:p>
                    <a:p>
                      <a:pPr marL="103505">
                        <a:lnSpc>
                          <a:spcPct val="100000"/>
                        </a:lnSpc>
                        <a:spcBef>
                          <a:spcPts val="1220"/>
                        </a:spcBef>
                      </a:pPr>
                      <a:r>
                        <a:rPr sz="1600" spc="-5" dirty="0">
                          <a:latin typeface="Times New Roman" panose="02020603050405020304"/>
                          <a:cs typeface="Times New Roman" panose="02020603050405020304"/>
                        </a:rPr>
                        <a:t>Acetic</a:t>
                      </a:r>
                      <a:r>
                        <a:rPr sz="1600" spc="-15" dirty="0">
                          <a:latin typeface="Times New Roman" panose="02020603050405020304"/>
                          <a:cs typeface="Times New Roman" panose="02020603050405020304"/>
                        </a:rPr>
                        <a:t> </a:t>
                      </a:r>
                      <a:r>
                        <a:rPr sz="1600" spc="-5" dirty="0">
                          <a:latin typeface="Times New Roman" panose="02020603050405020304"/>
                          <a:cs typeface="Times New Roman" panose="02020603050405020304"/>
                        </a:rPr>
                        <a:t>anhydride</a:t>
                      </a:r>
                      <a:endParaRPr sz="16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4554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indent="-251460">
                        <a:lnSpc>
                          <a:spcPct val="111000"/>
                        </a:lnSpc>
                        <a:spcBef>
                          <a:spcPts val="875"/>
                        </a:spcBef>
                      </a:pPr>
                      <a:r>
                        <a:rPr sz="2700" b="1" spc="-15" baseline="-26000" dirty="0">
                          <a:latin typeface="宋体" panose="02010600030101010101" pitchFamily="2" charset="-122"/>
                          <a:cs typeface="宋体" panose="02010600030101010101" pitchFamily="2" charset="-122"/>
                        </a:rPr>
                        <a:t>）</a:t>
                      </a:r>
                      <a:r>
                        <a:rPr sz="2700" b="1" spc="-1132" baseline="-260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吸入后对呼吸道有刺激作用</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引起咳嗽</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胸痛</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呼 吸困难</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蒸汽对眼有刺激</a:t>
                      </a:r>
                      <a:r>
                        <a:rPr sz="1200" spc="10" dirty="0">
                          <a:latin typeface="宋体" panose="02010600030101010101" pitchFamily="2" charset="-122"/>
                          <a:cs typeface="宋体" panose="02010600030101010101" pitchFamily="2" charset="-122"/>
                        </a:rPr>
                        <a:t>性</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眼和皮肤直接接触液 体可致灼伤。口服灼伤口腔和消化道，出现腹痛、 恶心</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呕吐和休克等</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慢性影响</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受本品蒸汽慢性 作用的工人</a:t>
                      </a:r>
                      <a:r>
                        <a:rPr sz="1200" spc="-3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可有结膜炎</a:t>
                      </a:r>
                      <a:r>
                        <a:rPr sz="1200" spc="-3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畏光</a:t>
                      </a:r>
                      <a:r>
                        <a:rPr sz="1200" spc="-3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上呼吸道刺激</a:t>
                      </a:r>
                      <a:r>
                        <a:rPr sz="1200" spc="10" dirty="0">
                          <a:latin typeface="宋体" panose="02010600030101010101" pitchFamily="2" charset="-122"/>
                          <a:cs typeface="宋体" panose="02010600030101010101" pitchFamily="2" charset="-122"/>
                        </a:rPr>
                        <a:t>等</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1111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3175">
                        <a:lnSpc>
                          <a:spcPct val="100000"/>
                        </a:lnSpc>
                        <a:spcBef>
                          <a:spcPts val="75"/>
                        </a:spcBef>
                      </a:pPr>
                      <a:r>
                        <a:rPr sz="1200" dirty="0">
                          <a:latin typeface="宋体" panose="02010600030101010101" pitchFamily="2" charset="-122"/>
                          <a:cs typeface="宋体" panose="02010600030101010101" pitchFamily="2" charset="-122"/>
                        </a:rPr>
                        <a:t>无色透明液体，有刺激气味，</a:t>
                      </a:r>
                      <a:endParaRPr sz="1200">
                        <a:latin typeface="宋体" panose="02010600030101010101" pitchFamily="2" charset="-122"/>
                        <a:cs typeface="宋体" panose="02010600030101010101" pitchFamily="2" charset="-122"/>
                      </a:endParaRPr>
                    </a:p>
                    <a:p>
                      <a:pPr marL="68580" marR="3175">
                        <a:lnSpc>
                          <a:spcPct val="100000"/>
                        </a:lnSpc>
                        <a:spcBef>
                          <a:spcPts val="190"/>
                        </a:spcBef>
                      </a:pPr>
                      <a:r>
                        <a:rPr sz="1200" dirty="0">
                          <a:latin typeface="宋体" panose="02010600030101010101" pitchFamily="2" charset="-122"/>
                          <a:cs typeface="宋体" panose="02010600030101010101" pitchFamily="2" charset="-122"/>
                        </a:rPr>
                        <a:t>其蒸气为催泪毒气。</a:t>
                      </a:r>
                      <a:endParaRPr sz="1200">
                        <a:latin typeface="宋体" panose="02010600030101010101" pitchFamily="2" charset="-122"/>
                        <a:cs typeface="宋体" panose="02010600030101010101" pitchFamily="2" charset="-122"/>
                      </a:endParaRPr>
                    </a:p>
                    <a:p>
                      <a:pPr marL="68580" marR="3175">
                        <a:lnSpc>
                          <a:spcPct val="100000"/>
                        </a:lnSpc>
                        <a:spcBef>
                          <a:spcPts val="195"/>
                        </a:spcBef>
                      </a:pPr>
                      <a:r>
                        <a:rPr sz="1200" dirty="0">
                          <a:latin typeface="宋体" panose="02010600030101010101" pitchFamily="2" charset="-122"/>
                          <a:cs typeface="宋体" panose="02010600030101010101" pitchFamily="2" charset="-122"/>
                        </a:rPr>
                        <a:t>其蒸气与空气形成爆炸性混</a:t>
                      </a:r>
                      <a:endParaRPr sz="1200">
                        <a:latin typeface="宋体" panose="02010600030101010101" pitchFamily="2" charset="-122"/>
                        <a:cs typeface="宋体" panose="02010600030101010101" pitchFamily="2" charset="-122"/>
                      </a:endParaRPr>
                    </a:p>
                    <a:p>
                      <a:pPr marL="68580" marR="943610">
                        <a:lnSpc>
                          <a:spcPct val="113000"/>
                        </a:lnSpc>
                        <a:spcBef>
                          <a:spcPts val="10"/>
                        </a:spcBef>
                      </a:pPr>
                      <a:r>
                        <a:rPr sz="1200" dirty="0">
                          <a:latin typeface="宋体" panose="02010600030101010101" pitchFamily="2" charset="-122"/>
                          <a:cs typeface="宋体" panose="02010600030101010101" pitchFamily="2" charset="-122"/>
                        </a:rPr>
                        <a:t>合物，遇明火、高热能引起燃烧爆炸。 与强氧化剂可发生反应</a:t>
                      </a:r>
                      <a:endParaRPr sz="1200">
                        <a:latin typeface="宋体" panose="02010600030101010101" pitchFamily="2" charset="-122"/>
                        <a:cs typeface="宋体" panose="02010600030101010101" pitchFamily="2" charset="-122"/>
                      </a:endParaRPr>
                    </a:p>
                    <a:p>
                      <a:pPr marL="68580" marR="3175">
                        <a:lnSpc>
                          <a:spcPct val="100000"/>
                        </a:lnSpc>
                        <a:spcBef>
                          <a:spcPts val="190"/>
                        </a:spcBef>
                      </a:pP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spc="-10" dirty="0">
                          <a:latin typeface="宋体" panose="02010600030101010101" pitchFamily="2" charset="-122"/>
                          <a:cs typeface="宋体" panose="02010600030101010101" pitchFamily="2" charset="-122"/>
                        </a:rPr>
                        <a:t>：</a:t>
                      </a:r>
                      <a:r>
                        <a:rPr sz="1200" spc="-10" dirty="0">
                          <a:latin typeface="Times New Roman" panose="02020603050405020304"/>
                          <a:cs typeface="Times New Roman" panose="02020603050405020304"/>
                        </a:rPr>
                        <a:t>PC-TWA:16</a:t>
                      </a:r>
                      <a:r>
                        <a:rPr sz="1200" spc="-10" dirty="0">
                          <a:latin typeface="宋体" panose="02010600030101010101" pitchFamily="2" charset="-122"/>
                          <a:cs typeface="宋体" panose="02010600030101010101" pitchFamily="2" charset="-122"/>
                        </a:rPr>
                        <a:t>（</a:t>
                      </a:r>
                      <a:r>
                        <a:rPr sz="1200" spc="-10" dirty="0">
                          <a:latin typeface="Times New Roman" panose="02020603050405020304"/>
                          <a:cs typeface="Times New Roman" panose="02020603050405020304"/>
                        </a:rPr>
                        <a:t>mg/m3</a:t>
                      </a:r>
                      <a:r>
                        <a:rPr sz="1200" spc="-1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p>
                      <a:pPr marL="1135380" marR="3175">
                        <a:lnSpc>
                          <a:spcPct val="100000"/>
                        </a:lnSpc>
                        <a:spcBef>
                          <a:spcPts val="195"/>
                        </a:spcBef>
                      </a:pPr>
                      <a:r>
                        <a:rPr sz="1200" spc="-5" dirty="0">
                          <a:latin typeface="Times New Roman" panose="02020603050405020304"/>
                          <a:cs typeface="Times New Roman" panose="02020603050405020304"/>
                        </a:rPr>
                        <a:t>PC-STEL:32</a:t>
                      </a:r>
                      <a:r>
                        <a:rPr sz="1200" spc="-5" dirty="0">
                          <a:latin typeface="宋体" panose="02010600030101010101" pitchFamily="2" charset="-122"/>
                          <a:cs typeface="宋体" panose="02010600030101010101" pitchFamily="2" charset="-122"/>
                        </a:rPr>
                        <a:t>（</a:t>
                      </a:r>
                      <a:r>
                        <a:rPr sz="1200" spc="-5" dirty="0">
                          <a:latin typeface="Times New Roman" panose="02020603050405020304"/>
                          <a:cs typeface="Times New Roman" panose="02020603050405020304"/>
                        </a:rPr>
                        <a:t>mg/m3</a:t>
                      </a:r>
                      <a:r>
                        <a:rPr sz="1200" spc="-5"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20">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04140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70"/>
                        </a:spcBef>
                      </a:pPr>
                      <a:r>
                        <a:rPr sz="1200" b="1" spc="-5" dirty="0">
                          <a:latin typeface="宋体" panose="02010600030101010101" pitchFamily="2" charset="-122"/>
                          <a:cs typeface="宋体" panose="02010600030101010101" pitchFamily="2" charset="-122"/>
                        </a:rPr>
                        <a:t>吸入</a:t>
                      </a:r>
                      <a:r>
                        <a:rPr sz="1200" dirty="0">
                          <a:latin typeface="宋体" panose="02010600030101010101" pitchFamily="2" charset="-122"/>
                          <a:cs typeface="宋体" panose="02010600030101010101" pitchFamily="2" charset="-122"/>
                        </a:rPr>
                        <a:t>：迅速脱离现场至空气新鲜处。保持呼吸道通畅。如呼吸困难，给输氧。如呼吸停止，立即进行人</a:t>
                      </a:r>
                      <a:endParaRPr sz="1200">
                        <a:latin typeface="宋体" panose="02010600030101010101" pitchFamily="2" charset="-122"/>
                        <a:cs typeface="宋体" panose="02010600030101010101" pitchFamily="2" charset="-122"/>
                      </a:endParaRPr>
                    </a:p>
                    <a:p>
                      <a:pPr marL="67945" marR="3175">
                        <a:lnSpc>
                          <a:spcPct val="100000"/>
                        </a:lnSpc>
                        <a:spcBef>
                          <a:spcPts val="190"/>
                        </a:spcBef>
                      </a:pPr>
                      <a:r>
                        <a:rPr sz="1200" dirty="0">
                          <a:latin typeface="宋体" panose="02010600030101010101" pitchFamily="2" charset="-122"/>
                          <a:cs typeface="宋体" panose="02010600030101010101" pitchFamily="2" charset="-122"/>
                        </a:rPr>
                        <a:t>工呼吸。就医。</a:t>
                      </a:r>
                      <a:endParaRPr sz="1200">
                        <a:latin typeface="宋体" panose="02010600030101010101" pitchFamily="2" charset="-122"/>
                        <a:cs typeface="宋体" panose="02010600030101010101" pitchFamily="2" charset="-122"/>
                      </a:endParaRPr>
                    </a:p>
                    <a:p>
                      <a:pPr marL="67945" marR="3175">
                        <a:lnSpc>
                          <a:spcPct val="100000"/>
                        </a:lnSpc>
                        <a:spcBef>
                          <a:spcPts val="195"/>
                        </a:spcBef>
                      </a:pPr>
                      <a:r>
                        <a:rPr sz="1200" b="1" spc="-5" dirty="0">
                          <a:latin typeface="宋体" panose="02010600030101010101" pitchFamily="2" charset="-122"/>
                          <a:cs typeface="宋体" panose="02010600030101010101" pitchFamily="2" charset="-122"/>
                        </a:rPr>
                        <a:t>皮</a:t>
                      </a:r>
                      <a:r>
                        <a:rPr sz="1200" b="1" spc="5" dirty="0">
                          <a:latin typeface="宋体" panose="02010600030101010101" pitchFamily="2" charset="-122"/>
                          <a:cs typeface="宋体" panose="02010600030101010101" pitchFamily="2" charset="-122"/>
                        </a:rPr>
                        <a:t>肤</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：立即脱去污染的衣着，用大量流动清水冲洗至少</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a:t>
                      </a:r>
                      <a:endParaRPr sz="1200">
                        <a:latin typeface="宋体" panose="02010600030101010101" pitchFamily="2" charset="-122"/>
                        <a:cs typeface="宋体" panose="02010600030101010101" pitchFamily="2" charset="-122"/>
                      </a:endParaRPr>
                    </a:p>
                    <a:p>
                      <a:pPr marL="67945" marR="1238885">
                        <a:lnSpc>
                          <a:spcPct val="113000"/>
                        </a:lnSpc>
                      </a:pPr>
                      <a:r>
                        <a:rPr sz="1200" b="1" spc="-5" dirty="0">
                          <a:latin typeface="宋体" panose="02010600030101010101" pitchFamily="2" charset="-122"/>
                          <a:cs typeface="宋体" panose="02010600030101010101" pitchFamily="2" charset="-122"/>
                        </a:rPr>
                        <a:t>眼</a:t>
                      </a:r>
                      <a:r>
                        <a:rPr sz="1200" b="1" spc="5" dirty="0">
                          <a:latin typeface="宋体" panose="02010600030101010101" pitchFamily="2" charset="-122"/>
                          <a:cs typeface="宋体" panose="02010600030101010101" pitchFamily="2" charset="-122"/>
                        </a:rPr>
                        <a:t>睛</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：立即提起眼睑，用大量流动清水或生理盐水彻底冲洗至少</a:t>
                      </a:r>
                      <a:r>
                        <a:rPr sz="1200" spc="-35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4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 </a:t>
                      </a:r>
                      <a:r>
                        <a:rPr sz="1200" b="1" spc="-5" dirty="0">
                          <a:latin typeface="宋体" panose="02010600030101010101" pitchFamily="2" charset="-122"/>
                          <a:cs typeface="宋体" panose="02010600030101010101" pitchFamily="2" charset="-122"/>
                        </a:rPr>
                        <a:t>食入</a:t>
                      </a:r>
                      <a:r>
                        <a:rPr sz="1200" dirty="0">
                          <a:latin typeface="宋体" panose="02010600030101010101" pitchFamily="2" charset="-122"/>
                          <a:cs typeface="宋体" panose="02010600030101010101" pitchFamily="2" charset="-122"/>
                        </a:rPr>
                        <a:t>：用水漱口，给饮牛奶或蛋清。就医。</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1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86943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75"/>
                        </a:spcBef>
                      </a:pPr>
                      <a:r>
                        <a:rPr sz="1200" dirty="0">
                          <a:latin typeface="宋体" panose="02010600030101010101" pitchFamily="2" charset="-122"/>
                          <a:cs typeface="宋体" panose="02010600030101010101" pitchFamily="2" charset="-122"/>
                        </a:rPr>
                        <a:t>生产过程密闭，加强通风。提供安全淋浴和洗眼设备。可能接触其蒸汽时，必须佩戴自吸过滤式防毒面</a:t>
                      </a:r>
                      <a:endParaRPr sz="1200">
                        <a:latin typeface="宋体" panose="02010600030101010101" pitchFamily="2" charset="-122"/>
                        <a:cs typeface="宋体" panose="02010600030101010101" pitchFamily="2" charset="-122"/>
                      </a:endParaRPr>
                    </a:p>
                    <a:p>
                      <a:pPr marL="67945">
                        <a:lnSpc>
                          <a:spcPct val="113000"/>
                        </a:lnSpc>
                      </a:pPr>
                      <a:r>
                        <a:rPr sz="1200" spc="-195" dirty="0">
                          <a:latin typeface="宋体" panose="02010600030101010101" pitchFamily="2" charset="-122"/>
                          <a:cs typeface="宋体" panose="02010600030101010101" pitchFamily="2" charset="-122"/>
                        </a:rPr>
                        <a:t>具</a:t>
                      </a:r>
                      <a:r>
                        <a:rPr sz="1200" spc="-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全面罩</a:t>
                      </a:r>
                      <a:r>
                        <a:rPr sz="1200" spc="-600" dirty="0">
                          <a:latin typeface="宋体" panose="02010600030101010101" pitchFamily="2" charset="-122"/>
                          <a:cs typeface="宋体" panose="02010600030101010101" pitchFamily="2" charset="-122"/>
                        </a:rPr>
                        <a:t>）</a:t>
                      </a:r>
                      <a:r>
                        <a:rPr sz="1200" spc="-19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紧急事态抢救或撤离时</a:t>
                      </a:r>
                      <a:r>
                        <a:rPr sz="1200" spc="-204"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建议佩戴空气呼吸器</a:t>
                      </a:r>
                      <a:r>
                        <a:rPr sz="1200" spc="-19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穿防酸碱塑料工作服</a:t>
                      </a:r>
                      <a:r>
                        <a:rPr sz="1200" spc="-19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戴橡胶耐酸碱手套。 工作场所禁止吸烟、进食和饮水，饭前要洗手。工作完毕，淋浴更衣。注意个人清洁卫生。</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30">
                <a:tc gridSpan="3">
                  <a:txBody>
                    <a:bodyPr/>
                    <a:lstStyle/>
                    <a:p>
                      <a:pPr marL="621665" marR="3175">
                        <a:lnSpc>
                          <a:spcPct val="100000"/>
                        </a:lnSpc>
                        <a:spcBef>
                          <a:spcPts val="75"/>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69491" y="3398519"/>
            <a:ext cx="1138057" cy="1533143"/>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272539" y="5047488"/>
            <a:ext cx="1162811" cy="1549908"/>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787140" y="5596127"/>
            <a:ext cx="885443" cy="117195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4701540" y="5586983"/>
            <a:ext cx="867156" cy="118110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5596128" y="5631179"/>
            <a:ext cx="819912" cy="1136903"/>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6434328" y="5605271"/>
            <a:ext cx="838200" cy="1162812"/>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7292340" y="5596127"/>
            <a:ext cx="867155" cy="1171956"/>
          </a:xfrm>
          <a:prstGeom prst="rect">
            <a:avLst/>
          </a:prstGeom>
          <a:blipFill>
            <a:blip r:embed="rId7" cstate="print"/>
            <a:stretch>
              <a:fillRect/>
            </a:stretch>
          </a:blipFill>
        </p:spPr>
        <p:txBody>
          <a:bodyPr wrap="square" lIns="0" tIns="0" rIns="0" bIns="0" rtlCol="0"/>
          <a:lstStyle/>
          <a:p/>
        </p:txBody>
      </p:sp>
      <p:sp>
        <p:nvSpPr>
          <p:cNvPr id="9" name="object 9"/>
          <p:cNvSpPr/>
          <p:nvPr/>
        </p:nvSpPr>
        <p:spPr>
          <a:xfrm>
            <a:off x="8186928" y="5625083"/>
            <a:ext cx="847344" cy="1143000"/>
          </a:xfrm>
          <a:prstGeom prst="rect">
            <a:avLst/>
          </a:prstGeom>
          <a:blipFill>
            <a:blip r:embed="rId8" cstate="print"/>
            <a:stretch>
              <a:fillRect/>
            </a:stretch>
          </a:blipFill>
        </p:spPr>
        <p:txBody>
          <a:bodyPr wrap="square" lIns="0" tIns="0" rIns="0" bIns="0" rtlCol="0"/>
          <a:lstStyle/>
          <a:p/>
        </p:txBody>
      </p:sp>
      <p:graphicFrame>
        <p:nvGraphicFramePr>
          <p:cNvPr id="10" name="object 10"/>
          <p:cNvGraphicFramePr>
            <a:graphicFrameLocks noGrp="1"/>
          </p:cNvGraphicFramePr>
          <p:nvPr/>
        </p:nvGraphicFramePr>
        <p:xfrm>
          <a:off x="1030097" y="774064"/>
          <a:ext cx="8640445" cy="6270625"/>
        </p:xfrm>
        <a:graphic>
          <a:graphicData uri="http://schemas.openxmlformats.org/drawingml/2006/table">
            <a:tbl>
              <a:tblPr firstRow="1" bandRow="1">
                <a:tableStyleId>{2D5ABB26-0587-4C30-8999-92F81FD0307C}</a:tableStyleId>
              </a:tblPr>
              <a:tblGrid>
                <a:gridCol w="1598930"/>
                <a:gridCol w="3420745"/>
                <a:gridCol w="3611245"/>
              </a:tblGrid>
              <a:tr h="490854">
                <a:tc gridSpan="3">
                  <a:txBody>
                    <a:bodyPr/>
                    <a:lstStyle/>
                    <a:p>
                      <a:pPr marR="3175" algn="ctr">
                        <a:lnSpc>
                          <a:spcPct val="100000"/>
                        </a:lnSpc>
                        <a:spcBef>
                          <a:spcPts val="49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28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69">
                <a:tc gridSpan="3">
                  <a:txBody>
                    <a:bodyPr/>
                    <a:lstStyle/>
                    <a:p>
                      <a:pPr marL="1270" marR="3175" algn="ctr">
                        <a:lnSpc>
                          <a:spcPct val="100000"/>
                        </a:lnSpc>
                        <a:spcBef>
                          <a:spcPts val="635"/>
                        </a:spcBef>
                      </a:pPr>
                      <a:r>
                        <a:rPr sz="1600" b="1" spc="-5" dirty="0">
                          <a:latin typeface="宋体" panose="02010600030101010101" pitchFamily="2" charset="-122"/>
                          <a:cs typeface="宋体" panose="02010600030101010101" pitchFamily="2" charset="-122"/>
                        </a:rPr>
                        <a:t>次氯酸</a:t>
                      </a:r>
                      <a:r>
                        <a:rPr sz="1600" b="1" spc="-15" dirty="0">
                          <a:latin typeface="宋体" panose="02010600030101010101" pitchFamily="2" charset="-122"/>
                          <a:cs typeface="宋体" panose="02010600030101010101" pitchFamily="2" charset="-122"/>
                        </a:rPr>
                        <a:t>钠</a:t>
                      </a:r>
                      <a:r>
                        <a:rPr sz="1600" b="1" spc="-5" dirty="0">
                          <a:latin typeface="宋体" panose="02010600030101010101" pitchFamily="2" charset="-122"/>
                          <a:cs typeface="宋体" panose="02010600030101010101" pitchFamily="2" charset="-122"/>
                        </a:rPr>
                        <a:t>溶液，对人体</a:t>
                      </a:r>
                      <a:r>
                        <a:rPr sz="1600" b="1" spc="-15" dirty="0">
                          <a:latin typeface="宋体" panose="02010600030101010101" pitchFamily="2" charset="-122"/>
                          <a:cs typeface="宋体" panose="02010600030101010101" pitchFamily="2" charset="-122"/>
                        </a:rPr>
                        <a:t>有</a:t>
                      </a:r>
                      <a:r>
                        <a:rPr sz="1600" b="1" spc="-5" dirty="0">
                          <a:latin typeface="宋体" panose="02010600030101010101" pitchFamily="2" charset="-122"/>
                          <a:cs typeface="宋体" panose="02010600030101010101" pitchFamily="2" charset="-122"/>
                        </a:rPr>
                        <a:t>损害，请注意</a:t>
                      </a:r>
                      <a:r>
                        <a:rPr sz="1600" b="1" spc="-15" dirty="0">
                          <a:latin typeface="宋体" panose="02010600030101010101" pitchFamily="2" charset="-122"/>
                          <a:cs typeface="宋体" panose="02010600030101010101" pitchFamily="2" charset="-122"/>
                        </a:rPr>
                        <a:t>防护</a:t>
                      </a:r>
                      <a:endParaRPr sz="1600">
                        <a:latin typeface="宋体" panose="02010600030101010101" pitchFamily="2" charset="-122"/>
                        <a:cs typeface="宋体" panose="02010600030101010101" pitchFamily="2" charset="-122"/>
                      </a:endParaRPr>
                    </a:p>
                  </a:txBody>
                  <a:tcPr marL="0" marR="0" marT="806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19">
                <a:tc rowSpan="2">
                  <a:txBody>
                    <a:bodyPr/>
                    <a:lstStyle/>
                    <a:p>
                      <a:pPr>
                        <a:lnSpc>
                          <a:spcPct val="100000"/>
                        </a:lnSpc>
                      </a:pPr>
                      <a:endParaRPr sz="1800">
                        <a:latin typeface="Times New Roman" panose="02020603050405020304"/>
                        <a:cs typeface="Times New Roman" panose="02020603050405020304"/>
                      </a:endParaRPr>
                    </a:p>
                    <a:p>
                      <a:pPr algn="ctr">
                        <a:lnSpc>
                          <a:spcPct val="100000"/>
                        </a:lnSpc>
                        <a:spcBef>
                          <a:spcPts val="1045"/>
                        </a:spcBef>
                      </a:pPr>
                      <a:r>
                        <a:rPr sz="1800" b="1" dirty="0">
                          <a:latin typeface="宋体" panose="02010600030101010101" pitchFamily="2" charset="-122"/>
                          <a:cs typeface="宋体" panose="02010600030101010101" pitchFamily="2" charset="-122"/>
                        </a:rPr>
                        <a:t>次</a:t>
                      </a:r>
                      <a:r>
                        <a:rPr sz="1800" b="1" spc="-10" dirty="0">
                          <a:latin typeface="宋体" panose="02010600030101010101" pitchFamily="2" charset="-122"/>
                          <a:cs typeface="宋体" panose="02010600030101010101" pitchFamily="2" charset="-122"/>
                        </a:rPr>
                        <a:t>氯</a:t>
                      </a:r>
                      <a:r>
                        <a:rPr sz="1800" b="1" dirty="0">
                          <a:latin typeface="宋体" panose="02010600030101010101" pitchFamily="2" charset="-122"/>
                          <a:cs typeface="宋体" panose="02010600030101010101" pitchFamily="2" charset="-122"/>
                        </a:rPr>
                        <a:t>酸</a:t>
                      </a:r>
                      <a:r>
                        <a:rPr sz="1800" b="1" spc="-10" dirty="0">
                          <a:latin typeface="宋体" panose="02010600030101010101" pitchFamily="2" charset="-122"/>
                          <a:cs typeface="宋体" panose="02010600030101010101" pitchFamily="2" charset="-122"/>
                        </a:rPr>
                        <a:t>钠</a:t>
                      </a:r>
                      <a:r>
                        <a:rPr sz="1800" b="1" dirty="0">
                          <a:latin typeface="宋体" panose="02010600030101010101" pitchFamily="2" charset="-122"/>
                          <a:cs typeface="宋体" panose="02010600030101010101" pitchFamily="2" charset="-122"/>
                        </a:rPr>
                        <a:t>溶</a:t>
                      </a:r>
                      <a:r>
                        <a:rPr sz="1800" b="1" spc="-10" dirty="0">
                          <a:latin typeface="宋体" panose="02010600030101010101" pitchFamily="2" charset="-122"/>
                          <a:cs typeface="宋体" panose="02010600030101010101" pitchFamily="2" charset="-122"/>
                        </a:rPr>
                        <a:t>液</a:t>
                      </a:r>
                      <a:endParaRPr sz="1800">
                        <a:latin typeface="宋体" panose="02010600030101010101" pitchFamily="2" charset="-122"/>
                        <a:cs typeface="宋体" panose="02010600030101010101" pitchFamily="2" charset="-122"/>
                      </a:endParaRPr>
                    </a:p>
                    <a:p>
                      <a:pPr marL="121920" marR="109220" algn="ctr">
                        <a:lnSpc>
                          <a:spcPct val="113000"/>
                        </a:lnSpc>
                        <a:spcBef>
                          <a:spcPts val="465"/>
                        </a:spcBef>
                      </a:pPr>
                      <a:r>
                        <a:rPr sz="1200" b="1" spc="-5" dirty="0">
                          <a:latin typeface="Times New Roman" panose="02020603050405020304"/>
                          <a:cs typeface="Times New Roman" panose="02020603050405020304"/>
                        </a:rPr>
                        <a:t>Sodium</a:t>
                      </a:r>
                      <a:r>
                        <a:rPr sz="1200" b="1" spc="-40" dirty="0">
                          <a:latin typeface="Times New Roman" panose="02020603050405020304"/>
                          <a:cs typeface="Times New Roman" panose="02020603050405020304"/>
                        </a:rPr>
                        <a:t> </a:t>
                      </a:r>
                      <a:r>
                        <a:rPr sz="1200" b="1" spc="-5" dirty="0">
                          <a:latin typeface="Times New Roman" panose="02020603050405020304"/>
                          <a:cs typeface="Times New Roman" panose="02020603050405020304"/>
                        </a:rPr>
                        <a:t>hypochlorite  solution</a:t>
                      </a: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24841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00000"/>
                        </a:lnSpc>
                        <a:spcBef>
                          <a:spcPts val="75"/>
                        </a:spcBef>
                      </a:pPr>
                      <a:r>
                        <a:rPr sz="1200" dirty="0">
                          <a:latin typeface="宋体" panose="02010600030101010101" pitchFamily="2" charset="-122"/>
                          <a:cs typeface="宋体" panose="02010600030101010101" pitchFamily="2" charset="-122"/>
                        </a:rPr>
                        <a:t>对皮肤黏膜有较强的刺激作用，</a:t>
                      </a:r>
                      <a:r>
                        <a:rPr sz="1200" spc="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吸入次氯酸钠气</a:t>
                      </a:r>
                      <a:endParaRPr sz="1200">
                        <a:latin typeface="宋体" panose="02010600030101010101" pitchFamily="2" charset="-122"/>
                        <a:cs typeface="宋体" panose="02010600030101010101" pitchFamily="2" charset="-122"/>
                      </a:endParaRPr>
                    </a:p>
                    <a:p>
                      <a:pPr marL="67945" marR="60325">
                        <a:lnSpc>
                          <a:spcPct val="113000"/>
                        </a:lnSpc>
                      </a:pPr>
                      <a:r>
                        <a:rPr sz="1200" dirty="0">
                          <a:latin typeface="宋体" panose="02010600030101010101" pitchFamily="2" charset="-122"/>
                          <a:cs typeface="宋体" panose="02010600030101010101" pitchFamily="2" charset="-122"/>
                        </a:rPr>
                        <a:t>雾可引起呼吸道反应</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甚至发生肺水</a:t>
                      </a:r>
                      <a:r>
                        <a:rPr sz="1200" spc="10" dirty="0">
                          <a:latin typeface="宋体" panose="02010600030101010101" pitchFamily="2" charset="-122"/>
                          <a:cs typeface="宋体" panose="02010600030101010101" pitchFamily="2" charset="-122"/>
                        </a:rPr>
                        <a:t>肿</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大量口服 可腐蚀消化道。可产生高铁血红蛋白血症。</a:t>
                      </a:r>
                      <a:endParaRPr sz="1200">
                        <a:latin typeface="宋体" panose="02010600030101010101" pitchFamily="2" charset="-122"/>
                        <a:cs typeface="宋体" panose="02010600030101010101" pitchFamily="2" charset="-122"/>
                      </a:endParaRPr>
                    </a:p>
                    <a:p>
                      <a:pPr marL="67945" marR="60325" algn="just">
                        <a:lnSpc>
                          <a:spcPct val="113000"/>
                        </a:lnSpc>
                        <a:spcBef>
                          <a:spcPts val="5"/>
                        </a:spcBef>
                      </a:pPr>
                      <a:r>
                        <a:rPr sz="1200" dirty="0">
                          <a:latin typeface="宋体" panose="02010600030101010101" pitchFamily="2" charset="-122"/>
                          <a:cs typeface="宋体" panose="02010600030101010101" pitchFamily="2" charset="-122"/>
                        </a:rPr>
                        <a:t>经常用手接触本品的工人</a:t>
                      </a:r>
                      <a:r>
                        <a:rPr sz="1200" spc="-26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手掌大量出汗</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指甲变 薄</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毛发脱落</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本品有致敏作用</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本品放出的游离 氯有可能引起中毒。</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nSpc>
                          <a:spcPct val="100000"/>
                        </a:lnSpc>
                      </a:pPr>
                      <a:endParaRPr sz="1200">
                        <a:latin typeface="Times New Roman" panose="02020603050405020304"/>
                        <a:cs typeface="Times New Roman" panose="02020603050405020304"/>
                      </a:endParaRPr>
                    </a:p>
                    <a:p>
                      <a:pPr marL="68580">
                        <a:lnSpc>
                          <a:spcPct val="113000"/>
                        </a:lnSpc>
                        <a:spcBef>
                          <a:spcPts val="950"/>
                        </a:spcBef>
                      </a:pPr>
                      <a:r>
                        <a:rPr sz="1200" dirty="0">
                          <a:latin typeface="宋体" panose="02010600030101010101" pitchFamily="2" charset="-122"/>
                          <a:cs typeface="宋体" panose="02010600030101010101" pitchFamily="2" charset="-122"/>
                        </a:rPr>
                        <a:t>本品微黄色溶液</a:t>
                      </a:r>
                      <a:r>
                        <a:rPr sz="1200" spc="-3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有似氯气的气味</a:t>
                      </a:r>
                      <a:r>
                        <a:rPr sz="1200" spc="-31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不燃</a:t>
                      </a:r>
                      <a:r>
                        <a:rPr sz="1200" spc="-3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具腐蚀性， 可致人体灼伤，具致敏性。</a:t>
                      </a:r>
                      <a:endParaRPr sz="1200">
                        <a:latin typeface="宋体" panose="02010600030101010101" pitchFamily="2" charset="-122"/>
                        <a:cs typeface="宋体" panose="02010600030101010101" pitchFamily="2" charset="-122"/>
                      </a:endParaRPr>
                    </a:p>
                    <a:p>
                      <a:pPr marL="68580" marR="3175">
                        <a:lnSpc>
                          <a:spcPct val="100000"/>
                        </a:lnSpc>
                        <a:spcBef>
                          <a:spcPts val="180"/>
                        </a:spcBef>
                      </a:pPr>
                      <a:r>
                        <a:rPr sz="1200" b="1" dirty="0">
                          <a:latin typeface="宋体" panose="02010600030101010101" pitchFamily="2" charset="-122"/>
                          <a:cs typeface="宋体" panose="02010600030101010101" pitchFamily="2" charset="-122"/>
                        </a:rPr>
                        <a:t>职</a:t>
                      </a:r>
                      <a:r>
                        <a:rPr sz="1200" b="1" spc="10" dirty="0">
                          <a:latin typeface="宋体" panose="02010600030101010101" pitchFamily="2" charset="-122"/>
                          <a:cs typeface="宋体" panose="02010600030101010101" pitchFamily="2" charset="-122"/>
                        </a:rPr>
                        <a:t>业</a:t>
                      </a:r>
                      <a:r>
                        <a:rPr sz="1200" b="1"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b="1" dirty="0">
                          <a:latin typeface="宋体" panose="02010600030101010101" pitchFamily="2" charset="-122"/>
                          <a:cs typeface="宋体" panose="02010600030101010101" pitchFamily="2" charset="-122"/>
                        </a:rPr>
                        <a:t>限值</a:t>
                      </a:r>
                      <a:r>
                        <a:rPr sz="1200" dirty="0">
                          <a:latin typeface="宋体" panose="02010600030101010101" pitchFamily="2" charset="-122"/>
                          <a:cs typeface="宋体" panose="02010600030101010101" pitchFamily="2" charset="-122"/>
                        </a:rPr>
                        <a:t>：未制定标准</a:t>
                      </a:r>
                      <a:endParaRPr sz="1200">
                        <a:latin typeface="宋体" panose="02010600030101010101" pitchFamily="2" charset="-122"/>
                        <a:cs typeface="宋体" panose="02010600030101010101" pitchFamily="2" charset="-122"/>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19">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04140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80"/>
                        </a:spcBef>
                        <a:tabLst>
                          <a:tab pos="984250" algn="l"/>
                        </a:tabLst>
                      </a:pPr>
                      <a:r>
                        <a:rPr sz="1200" b="1" spc="-5" dirty="0">
                          <a:latin typeface="宋体" panose="02010600030101010101" pitchFamily="2" charset="-122"/>
                          <a:cs typeface="宋体" panose="02010600030101010101" pitchFamily="2" charset="-122"/>
                        </a:rPr>
                        <a:t>皮</a:t>
                      </a:r>
                      <a:r>
                        <a:rPr sz="1200" b="1" spc="5" dirty="0">
                          <a:latin typeface="宋体" panose="02010600030101010101" pitchFamily="2" charset="-122"/>
                          <a:cs typeface="宋体" panose="02010600030101010101" pitchFamily="2" charset="-122"/>
                        </a:rPr>
                        <a:t>肤</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	脱去污染的衣着，用大量流动清水冲洗。</a:t>
                      </a:r>
                      <a:endParaRPr sz="1200">
                        <a:latin typeface="宋体" panose="02010600030101010101" pitchFamily="2" charset="-122"/>
                        <a:cs typeface="宋体" panose="02010600030101010101" pitchFamily="2" charset="-122"/>
                      </a:endParaRPr>
                    </a:p>
                    <a:p>
                      <a:pPr marL="67945" marR="3175">
                        <a:lnSpc>
                          <a:spcPct val="100000"/>
                        </a:lnSpc>
                        <a:spcBef>
                          <a:spcPts val="180"/>
                        </a:spcBef>
                        <a:tabLst>
                          <a:tab pos="984250" algn="l"/>
                        </a:tabLst>
                      </a:pPr>
                      <a:r>
                        <a:rPr sz="1200" b="1" spc="-5" dirty="0">
                          <a:latin typeface="宋体" panose="02010600030101010101" pitchFamily="2" charset="-122"/>
                          <a:cs typeface="宋体" panose="02010600030101010101" pitchFamily="2" charset="-122"/>
                        </a:rPr>
                        <a:t>眼</a:t>
                      </a:r>
                      <a:r>
                        <a:rPr sz="1200" b="1" spc="5" dirty="0">
                          <a:latin typeface="宋体" panose="02010600030101010101" pitchFamily="2" charset="-122"/>
                          <a:cs typeface="宋体" panose="02010600030101010101" pitchFamily="2" charset="-122"/>
                        </a:rPr>
                        <a:t>睛</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	提起眼睑，用流动清水或生理盐水冲洗。就医。</a:t>
                      </a:r>
                      <a:endParaRPr sz="1200">
                        <a:latin typeface="宋体" panose="02010600030101010101" pitchFamily="2" charset="-122"/>
                        <a:cs typeface="宋体" panose="02010600030101010101" pitchFamily="2" charset="-122"/>
                      </a:endParaRPr>
                    </a:p>
                    <a:p>
                      <a:pPr marL="67945" marR="97790">
                        <a:lnSpc>
                          <a:spcPct val="113000"/>
                        </a:lnSpc>
                        <a:tabLst>
                          <a:tab pos="677545" algn="l"/>
                        </a:tabLst>
                      </a:pPr>
                      <a:r>
                        <a:rPr sz="1200" b="1" dirty="0">
                          <a:latin typeface="宋体" panose="02010600030101010101" pitchFamily="2" charset="-122"/>
                          <a:cs typeface="宋体" panose="02010600030101010101" pitchFamily="2" charset="-122"/>
                        </a:rPr>
                        <a:t>吸入</a:t>
                      </a:r>
                      <a:r>
                        <a:rPr sz="1200" dirty="0">
                          <a:latin typeface="宋体" panose="02010600030101010101" pitchFamily="2" charset="-122"/>
                          <a:cs typeface="宋体" panose="02010600030101010101" pitchFamily="2" charset="-122"/>
                        </a:rPr>
                        <a:t>：	迅速脱离现场至空气新鲜处。保持呼吸道通畅。如呼吸困难，给输氧。如呼吸停止，立即进行 人工呼吸。就医。</a:t>
                      </a:r>
                      <a:endParaRPr sz="1200">
                        <a:latin typeface="宋体" panose="02010600030101010101" pitchFamily="2" charset="-122"/>
                        <a:cs typeface="宋体" panose="02010600030101010101" pitchFamily="2" charset="-122"/>
                      </a:endParaRPr>
                    </a:p>
                    <a:p>
                      <a:pPr marL="67945" marR="3175">
                        <a:lnSpc>
                          <a:spcPct val="100000"/>
                        </a:lnSpc>
                        <a:spcBef>
                          <a:spcPts val="190"/>
                        </a:spcBef>
                        <a:tabLst>
                          <a:tab pos="677545" algn="l"/>
                        </a:tabLst>
                      </a:pPr>
                      <a:r>
                        <a:rPr sz="1200" b="1" spc="-5" dirty="0">
                          <a:latin typeface="宋体" panose="02010600030101010101" pitchFamily="2" charset="-122"/>
                          <a:cs typeface="宋体" panose="02010600030101010101" pitchFamily="2" charset="-122"/>
                        </a:rPr>
                        <a:t>食入</a:t>
                      </a:r>
                      <a:r>
                        <a:rPr sz="1200" dirty="0">
                          <a:latin typeface="宋体" panose="02010600030101010101" pitchFamily="2" charset="-122"/>
                          <a:cs typeface="宋体" panose="02010600030101010101" pitchFamily="2" charset="-122"/>
                        </a:rPr>
                        <a:t>：	饮足量温水，催吐。就医。</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207644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70"/>
                        </a:spcBef>
                      </a:pPr>
                      <a:r>
                        <a:rPr sz="1200" dirty="0">
                          <a:latin typeface="宋体" panose="02010600030101010101" pitchFamily="2" charset="-122"/>
                          <a:cs typeface="宋体" panose="02010600030101010101" pitchFamily="2" charset="-122"/>
                        </a:rPr>
                        <a:t>密闭操作，全面通风。操作人员必须经过专门培训，严格遵守操作规程。建议操作人员佩戴直接式防毒</a:t>
                      </a:r>
                      <a:endParaRPr sz="1200">
                        <a:latin typeface="宋体" panose="02010600030101010101" pitchFamily="2" charset="-122"/>
                        <a:cs typeface="宋体" panose="02010600030101010101" pitchFamily="2" charset="-122"/>
                      </a:endParaRPr>
                    </a:p>
                    <a:p>
                      <a:pPr marL="67945" marR="21590">
                        <a:lnSpc>
                          <a:spcPct val="113000"/>
                        </a:lnSpc>
                      </a:pPr>
                      <a:r>
                        <a:rPr sz="1200" dirty="0">
                          <a:latin typeface="宋体" panose="02010600030101010101" pitchFamily="2" charset="-122"/>
                          <a:cs typeface="宋体" panose="02010600030101010101" pitchFamily="2" charset="-122"/>
                        </a:rPr>
                        <a:t>面具（半面罩</a:t>
                      </a:r>
                      <a:r>
                        <a:rPr sz="1200" spc="-6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，戴化学安全防护眼镜，穿防腐工作服，戴橡胶手套。防止蒸气泄漏到工作场所空气中。 避免与酸类接触。搬运时要轻装轻卸，防止包装及容器损坏。配备泄漏应急处理设备。倒空的容器可能 残留有害物。</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30">
                <a:tc gridSpan="3">
                  <a:txBody>
                    <a:bodyPr/>
                    <a:lstStyle/>
                    <a:p>
                      <a:pPr marL="621665" marR="3175">
                        <a:lnSpc>
                          <a:spcPct val="100000"/>
                        </a:lnSpc>
                        <a:spcBef>
                          <a:spcPts val="75"/>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39" y="3706367"/>
            <a:ext cx="1448712" cy="1952243"/>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091940" y="5181600"/>
            <a:ext cx="885443" cy="1171956"/>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5006340" y="5172455"/>
            <a:ext cx="867156" cy="1181100"/>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5900928" y="5216651"/>
            <a:ext cx="819912" cy="1136903"/>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6739128" y="5192267"/>
            <a:ext cx="838200" cy="1162812"/>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597140" y="5181600"/>
            <a:ext cx="867155" cy="1171956"/>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8491728" y="5210555"/>
            <a:ext cx="847344" cy="1143000"/>
          </a:xfrm>
          <a:prstGeom prst="rect">
            <a:avLst/>
          </a:prstGeom>
          <a:blipFill>
            <a:blip r:embed="rId7" cstate="print"/>
            <a:stretch>
              <a:fillRect/>
            </a:stretch>
          </a:blipFill>
        </p:spPr>
        <p:txBody>
          <a:bodyPr wrap="square" lIns="0" tIns="0" rIns="0" bIns="0" rtlCol="0"/>
          <a:lstStyle/>
          <a:p/>
        </p:txBody>
      </p:sp>
      <p:graphicFrame>
        <p:nvGraphicFramePr>
          <p:cNvPr id="9" name="object 9"/>
          <p:cNvGraphicFramePr>
            <a:graphicFrameLocks noGrp="1"/>
          </p:cNvGraphicFramePr>
          <p:nvPr/>
        </p:nvGraphicFramePr>
        <p:xfrm>
          <a:off x="1030097" y="774064"/>
          <a:ext cx="8640445" cy="5856605"/>
        </p:xfrm>
        <a:graphic>
          <a:graphicData uri="http://schemas.openxmlformats.org/drawingml/2006/table">
            <a:tbl>
              <a:tblPr firstRow="1" bandRow="1">
                <a:tableStyleId>{2D5ABB26-0587-4C30-8999-92F81FD0307C}</a:tableStyleId>
              </a:tblPr>
              <a:tblGrid>
                <a:gridCol w="1598930"/>
                <a:gridCol w="3430270"/>
                <a:gridCol w="3601720"/>
              </a:tblGrid>
              <a:tr h="490854">
                <a:tc gridSpan="3">
                  <a:txBody>
                    <a:bodyPr/>
                    <a:lstStyle/>
                    <a:p>
                      <a:pPr algn="ctr">
                        <a:lnSpc>
                          <a:spcPct val="100000"/>
                        </a:lnSpc>
                        <a:spcBef>
                          <a:spcPts val="49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28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69">
                <a:tc gridSpan="3">
                  <a:txBody>
                    <a:bodyPr/>
                    <a:lstStyle/>
                    <a:p>
                      <a:pPr algn="ctr">
                        <a:lnSpc>
                          <a:spcPct val="100000"/>
                        </a:lnSpc>
                        <a:spcBef>
                          <a:spcPts val="635"/>
                        </a:spcBef>
                      </a:pPr>
                      <a:r>
                        <a:rPr sz="1600" b="1" spc="-5" dirty="0">
                          <a:latin typeface="宋体" panose="02010600030101010101" pitchFamily="2" charset="-122"/>
                          <a:cs typeface="宋体" panose="02010600030101010101" pitchFamily="2" charset="-122"/>
                        </a:rPr>
                        <a:t>氨水，</a:t>
                      </a:r>
                      <a:r>
                        <a:rPr sz="1600" b="1" spc="-15" dirty="0">
                          <a:latin typeface="宋体" panose="02010600030101010101" pitchFamily="2" charset="-122"/>
                          <a:cs typeface="宋体" panose="02010600030101010101" pitchFamily="2" charset="-122"/>
                        </a:rPr>
                        <a:t>对</a:t>
                      </a:r>
                      <a:r>
                        <a:rPr sz="1600" b="1" spc="-5" dirty="0">
                          <a:latin typeface="宋体" panose="02010600030101010101" pitchFamily="2" charset="-122"/>
                          <a:cs typeface="宋体" panose="02010600030101010101" pitchFamily="2" charset="-122"/>
                        </a:rPr>
                        <a:t>人体有损害，</a:t>
                      </a:r>
                      <a:r>
                        <a:rPr sz="1600" b="1" spc="-15" dirty="0">
                          <a:latin typeface="宋体" panose="02010600030101010101" pitchFamily="2" charset="-122"/>
                          <a:cs typeface="宋体" panose="02010600030101010101" pitchFamily="2" charset="-122"/>
                        </a:rPr>
                        <a:t>请</a:t>
                      </a:r>
                      <a:r>
                        <a:rPr sz="1600" b="1" spc="-5" dirty="0">
                          <a:latin typeface="宋体" panose="02010600030101010101" pitchFamily="2" charset="-122"/>
                          <a:cs typeface="宋体" panose="02010600030101010101" pitchFamily="2" charset="-122"/>
                        </a:rPr>
                        <a:t>注意防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6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19">
                <a:tc rowSpan="2">
                  <a:txBody>
                    <a:bodyPr/>
                    <a:lstStyle/>
                    <a:p>
                      <a:pPr>
                        <a:lnSpc>
                          <a:spcPct val="100000"/>
                        </a:lnSpc>
                      </a:pPr>
                      <a:endParaRPr sz="1800">
                        <a:latin typeface="Times New Roman" panose="02020603050405020304"/>
                        <a:cs typeface="Times New Roman" panose="02020603050405020304"/>
                      </a:endParaRPr>
                    </a:p>
                    <a:p>
                      <a:pPr marL="68580">
                        <a:lnSpc>
                          <a:spcPct val="100000"/>
                        </a:lnSpc>
                        <a:spcBef>
                          <a:spcPts val="1045"/>
                        </a:spcBef>
                      </a:pPr>
                      <a:r>
                        <a:rPr sz="1800" b="1" dirty="0">
                          <a:latin typeface="宋体" panose="02010600030101010101" pitchFamily="2" charset="-122"/>
                          <a:cs typeface="宋体" panose="02010600030101010101" pitchFamily="2" charset="-122"/>
                        </a:rPr>
                        <a:t>氨</a:t>
                      </a:r>
                      <a:r>
                        <a:rPr sz="1800" b="1" spc="-10" dirty="0">
                          <a:latin typeface="宋体" panose="02010600030101010101" pitchFamily="2" charset="-122"/>
                          <a:cs typeface="宋体" panose="02010600030101010101" pitchFamily="2" charset="-122"/>
                        </a:rPr>
                        <a:t>溶</a:t>
                      </a:r>
                      <a:r>
                        <a:rPr sz="1800" b="1" spc="-240" dirty="0">
                          <a:latin typeface="宋体" panose="02010600030101010101" pitchFamily="2" charset="-122"/>
                          <a:cs typeface="宋体" panose="02010600030101010101" pitchFamily="2" charset="-122"/>
                        </a:rPr>
                        <a:t>液</a:t>
                      </a:r>
                      <a:r>
                        <a:rPr sz="1800" b="1" dirty="0">
                          <a:latin typeface="宋体" panose="02010600030101010101" pitchFamily="2" charset="-122"/>
                          <a:cs typeface="宋体" panose="02010600030101010101" pitchFamily="2" charset="-122"/>
                        </a:rPr>
                        <a:t>（氨</a:t>
                      </a:r>
                      <a:r>
                        <a:rPr sz="1800" b="1" spc="-10" dirty="0">
                          <a:latin typeface="宋体" panose="02010600030101010101" pitchFamily="2" charset="-122"/>
                          <a:cs typeface="宋体" panose="02010600030101010101" pitchFamily="2" charset="-122"/>
                        </a:rPr>
                        <a:t>水</a:t>
                      </a:r>
                      <a:endParaRPr sz="1800">
                        <a:latin typeface="宋体" panose="02010600030101010101" pitchFamily="2" charset="-122"/>
                        <a:cs typeface="宋体" panose="02010600030101010101" pitchFamily="2" charset="-122"/>
                      </a:endParaRPr>
                    </a:p>
                    <a:p>
                      <a:pPr marL="68580">
                        <a:lnSpc>
                          <a:spcPct val="100000"/>
                        </a:lnSpc>
                        <a:spcBef>
                          <a:spcPts val="760"/>
                        </a:spcBef>
                      </a:pPr>
                      <a:r>
                        <a:rPr sz="1050" b="1" spc="-5" dirty="0">
                          <a:latin typeface="Cambria" panose="02040503050406030204"/>
                          <a:cs typeface="Cambria" panose="02040503050406030204"/>
                        </a:rPr>
                        <a:t>Ammonium</a:t>
                      </a:r>
                      <a:r>
                        <a:rPr sz="1050" b="1" spc="-15" dirty="0">
                          <a:latin typeface="Cambria" panose="02040503050406030204"/>
                          <a:cs typeface="Cambria" panose="02040503050406030204"/>
                        </a:rPr>
                        <a:t> </a:t>
                      </a:r>
                      <a:r>
                        <a:rPr sz="1050" b="1" spc="-5" dirty="0">
                          <a:latin typeface="Cambria" panose="02040503050406030204"/>
                          <a:cs typeface="Cambria" panose="02040503050406030204"/>
                        </a:rPr>
                        <a:t>hydroxide</a:t>
                      </a:r>
                      <a:endParaRPr sz="1050">
                        <a:latin typeface="Cambria" panose="02040503050406030204"/>
                        <a:cs typeface="Cambria" panose="020405030504060302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04140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175">
                        <a:lnSpc>
                          <a:spcPts val="1260"/>
                        </a:lnSpc>
                        <a:spcBef>
                          <a:spcPts val="75"/>
                        </a:spcBef>
                      </a:pPr>
                      <a:r>
                        <a:rPr sz="1200" dirty="0">
                          <a:latin typeface="宋体" panose="02010600030101010101" pitchFamily="2" charset="-122"/>
                          <a:cs typeface="宋体" panose="02010600030101010101" pitchFamily="2" charset="-122"/>
                        </a:rPr>
                        <a:t>吸入后对鼻</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喉和肺有刺激性</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引起咳嗽</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气短和</a:t>
                      </a:r>
                      <a:endParaRPr sz="1200">
                        <a:latin typeface="宋体" panose="02010600030101010101" pitchFamily="2" charset="-122"/>
                        <a:cs typeface="宋体" panose="02010600030101010101" pitchFamily="2" charset="-122"/>
                      </a:endParaRPr>
                    </a:p>
                    <a:p>
                      <a:pPr marR="3175">
                        <a:lnSpc>
                          <a:spcPts val="1980"/>
                        </a:lnSpc>
                      </a:pPr>
                      <a:r>
                        <a:rPr sz="1800" b="1" spc="-10" dirty="0">
                          <a:latin typeface="宋体" panose="02010600030101010101" pitchFamily="2" charset="-122"/>
                          <a:cs typeface="宋体" panose="02010600030101010101" pitchFamily="2" charset="-122"/>
                        </a:rPr>
                        <a:t>）</a:t>
                      </a:r>
                      <a:r>
                        <a:rPr sz="1800" b="1" spc="-830" dirty="0">
                          <a:latin typeface="宋体" panose="02010600030101010101" pitchFamily="2" charset="-122"/>
                          <a:cs typeface="宋体" panose="02010600030101010101" pitchFamily="2" charset="-122"/>
                        </a:rPr>
                        <a:t> </a:t>
                      </a:r>
                      <a:r>
                        <a:rPr sz="1800" baseline="2000" dirty="0">
                          <a:latin typeface="宋体" panose="02010600030101010101" pitchFamily="2" charset="-122"/>
                          <a:cs typeface="宋体" panose="02010600030101010101" pitchFamily="2" charset="-122"/>
                        </a:rPr>
                        <a:t>哮喘等</a:t>
                      </a:r>
                      <a:r>
                        <a:rPr sz="1800" spc="-202" baseline="2000" dirty="0">
                          <a:latin typeface="宋体" panose="02010600030101010101" pitchFamily="2" charset="-122"/>
                          <a:cs typeface="宋体" panose="02010600030101010101" pitchFamily="2" charset="-122"/>
                        </a:rPr>
                        <a:t>；</a:t>
                      </a:r>
                      <a:r>
                        <a:rPr sz="1800" baseline="2000" dirty="0">
                          <a:latin typeface="宋体" panose="02010600030101010101" pitchFamily="2" charset="-122"/>
                          <a:cs typeface="宋体" panose="02010600030101010101" pitchFamily="2" charset="-122"/>
                        </a:rPr>
                        <a:t>重者发生喉头水肿</a:t>
                      </a:r>
                      <a:r>
                        <a:rPr sz="1800" spc="-202" baseline="2000" dirty="0">
                          <a:latin typeface="宋体" panose="02010600030101010101" pitchFamily="2" charset="-122"/>
                          <a:cs typeface="宋体" panose="02010600030101010101" pitchFamily="2" charset="-122"/>
                        </a:rPr>
                        <a:t>、</a:t>
                      </a:r>
                      <a:r>
                        <a:rPr sz="1800" baseline="2000" dirty="0">
                          <a:latin typeface="宋体" panose="02010600030101010101" pitchFamily="2" charset="-122"/>
                          <a:cs typeface="宋体" panose="02010600030101010101" pitchFamily="2" charset="-122"/>
                        </a:rPr>
                        <a:t>肺水肿及心</a:t>
                      </a:r>
                      <a:r>
                        <a:rPr sz="1800" spc="-202" baseline="2000" dirty="0">
                          <a:latin typeface="宋体" panose="02010600030101010101" pitchFamily="2" charset="-122"/>
                          <a:cs typeface="宋体" panose="02010600030101010101" pitchFamily="2" charset="-122"/>
                        </a:rPr>
                        <a:t>、</a:t>
                      </a:r>
                      <a:r>
                        <a:rPr sz="1800" baseline="2000" dirty="0">
                          <a:latin typeface="宋体" panose="02010600030101010101" pitchFamily="2" charset="-122"/>
                          <a:cs typeface="宋体" panose="02010600030101010101" pitchFamily="2" charset="-122"/>
                        </a:rPr>
                        <a:t>肝</a:t>
                      </a:r>
                      <a:r>
                        <a:rPr sz="1800" spc="-202" baseline="2000" dirty="0">
                          <a:latin typeface="宋体" panose="02010600030101010101" pitchFamily="2" charset="-122"/>
                          <a:cs typeface="宋体" panose="02010600030101010101" pitchFamily="2" charset="-122"/>
                        </a:rPr>
                        <a:t>、</a:t>
                      </a:r>
                      <a:r>
                        <a:rPr sz="1800" baseline="2000" dirty="0">
                          <a:latin typeface="宋体" panose="02010600030101010101" pitchFamily="2" charset="-122"/>
                          <a:cs typeface="宋体" panose="02010600030101010101" pitchFamily="2" charset="-122"/>
                        </a:rPr>
                        <a:t>肾</a:t>
                      </a:r>
                      <a:endParaRPr sz="1800" baseline="2000">
                        <a:latin typeface="宋体" panose="02010600030101010101" pitchFamily="2" charset="-122"/>
                        <a:cs typeface="宋体" panose="02010600030101010101" pitchFamily="2" charset="-122"/>
                      </a:endParaRPr>
                    </a:p>
                    <a:p>
                      <a:pPr marL="67945">
                        <a:lnSpc>
                          <a:spcPct val="100000"/>
                        </a:lnSpc>
                        <a:spcBef>
                          <a:spcPts val="20"/>
                        </a:spcBef>
                      </a:pPr>
                      <a:r>
                        <a:rPr sz="1200" dirty="0">
                          <a:latin typeface="宋体" panose="02010600030101010101" pitchFamily="2" charset="-122"/>
                          <a:cs typeface="宋体" panose="02010600030101010101" pitchFamily="2" charset="-122"/>
                        </a:rPr>
                        <a:t>损害。溅入眼内可造成灼伤。皮肤接触可致灼伤。</a:t>
                      </a:r>
                      <a:endParaRPr sz="1200">
                        <a:latin typeface="宋体" panose="02010600030101010101" pitchFamily="2" charset="-122"/>
                        <a:cs typeface="宋体" panose="02010600030101010101" pitchFamily="2" charset="-122"/>
                      </a:endParaRPr>
                    </a:p>
                    <a:p>
                      <a:pPr marL="67945" marR="69850">
                        <a:lnSpc>
                          <a:spcPct val="113000"/>
                        </a:lnSpc>
                        <a:spcBef>
                          <a:spcPts val="15"/>
                        </a:spcBef>
                      </a:pPr>
                      <a:r>
                        <a:rPr sz="1200" dirty="0">
                          <a:latin typeface="宋体" panose="02010600030101010101" pitchFamily="2" charset="-122"/>
                          <a:cs typeface="宋体" panose="02010600030101010101" pitchFamily="2" charset="-122"/>
                        </a:rPr>
                        <a:t>口服灼伤消化道</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慢性影响</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反复低浓度接触</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可 引起支气管炎；可致皮炎。</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61595" algn="just">
                        <a:lnSpc>
                          <a:spcPct val="113000"/>
                        </a:lnSpc>
                        <a:spcBef>
                          <a:spcPts val="700"/>
                        </a:spcBef>
                      </a:pPr>
                      <a:r>
                        <a:rPr sz="1200" dirty="0">
                          <a:latin typeface="宋体" panose="02010600030101010101" pitchFamily="2" charset="-122"/>
                          <a:cs typeface="宋体" panose="02010600030101010101" pitchFamily="2" charset="-122"/>
                        </a:rPr>
                        <a:t>本品不燃</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具腐蚀性</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刺激性</a:t>
                      </a:r>
                      <a:r>
                        <a:rPr sz="1200" spc="-7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可致人体灼伤</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无色 透明液体，有强烈的刺激性臭味。易分解放出氨气,  温度越高,</a:t>
                      </a:r>
                      <a:r>
                        <a:rPr sz="1200" spc="-2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分解速度越快,</a:t>
                      </a:r>
                      <a:r>
                        <a:rPr sz="1200" spc="-2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可形成爆炸性气氛。</a:t>
                      </a:r>
                      <a:endParaRPr sz="1200">
                        <a:latin typeface="宋体" panose="02010600030101010101" pitchFamily="2" charset="-122"/>
                        <a:cs typeface="宋体" panose="02010600030101010101" pitchFamily="2" charset="-122"/>
                      </a:endParaRPr>
                    </a:p>
                    <a:p>
                      <a:pPr marL="68580">
                        <a:lnSpc>
                          <a:spcPct val="100000"/>
                        </a:lnSpc>
                        <a:spcBef>
                          <a:spcPts val="180"/>
                        </a:spcBef>
                      </a:pP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dirty="0">
                          <a:latin typeface="宋体" panose="02010600030101010101" pitchFamily="2" charset="-122"/>
                          <a:cs typeface="宋体" panose="02010600030101010101" pitchFamily="2" charset="-122"/>
                        </a:rPr>
                        <a:t>：未制定标准</a:t>
                      </a:r>
                      <a:endParaRPr sz="1200">
                        <a:latin typeface="宋体" panose="02010600030101010101" pitchFamily="2" charset="-122"/>
                        <a:cs typeface="宋体" panose="02010600030101010101" pitchFamily="2" charset="-122"/>
                      </a:endParaRPr>
                    </a:p>
                  </a:txBody>
                  <a:tcPr marL="0" marR="0" marT="8890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20">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04140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80"/>
                        </a:spcBef>
                      </a:pPr>
                      <a:r>
                        <a:rPr sz="1200" b="1" spc="-5" dirty="0">
                          <a:latin typeface="宋体" panose="02010600030101010101" pitchFamily="2" charset="-122"/>
                          <a:cs typeface="宋体" panose="02010600030101010101" pitchFamily="2" charset="-122"/>
                        </a:rPr>
                        <a:t>吸入</a:t>
                      </a:r>
                      <a:r>
                        <a:rPr sz="1200" dirty="0">
                          <a:latin typeface="宋体" panose="02010600030101010101" pitchFamily="2" charset="-122"/>
                          <a:cs typeface="宋体" panose="02010600030101010101" pitchFamily="2" charset="-122"/>
                        </a:rPr>
                        <a:t>：迅速脱离现场至空气新鲜处。保持呼吸道通畅。如呼吸困难，给输氧。如呼吸停止，立即进行人</a:t>
                      </a:r>
                      <a:endParaRPr sz="1200">
                        <a:latin typeface="宋体" panose="02010600030101010101" pitchFamily="2" charset="-122"/>
                        <a:cs typeface="宋体" panose="02010600030101010101" pitchFamily="2" charset="-122"/>
                      </a:endParaRPr>
                    </a:p>
                    <a:p>
                      <a:pPr marL="67945">
                        <a:lnSpc>
                          <a:spcPct val="100000"/>
                        </a:lnSpc>
                        <a:spcBef>
                          <a:spcPts val="190"/>
                        </a:spcBef>
                      </a:pPr>
                      <a:r>
                        <a:rPr sz="1200" dirty="0">
                          <a:latin typeface="宋体" panose="02010600030101010101" pitchFamily="2" charset="-122"/>
                          <a:cs typeface="宋体" panose="02010600030101010101" pitchFamily="2" charset="-122"/>
                        </a:rPr>
                        <a:t>工呼吸。就医。</a:t>
                      </a:r>
                      <a:endParaRPr sz="1200">
                        <a:latin typeface="宋体" panose="02010600030101010101" pitchFamily="2" charset="-122"/>
                        <a:cs typeface="宋体" panose="02010600030101010101" pitchFamily="2" charset="-122"/>
                      </a:endParaRPr>
                    </a:p>
                    <a:p>
                      <a:pPr marL="67945">
                        <a:lnSpc>
                          <a:spcPct val="100000"/>
                        </a:lnSpc>
                        <a:spcBef>
                          <a:spcPts val="180"/>
                        </a:spcBef>
                      </a:pPr>
                      <a:r>
                        <a:rPr sz="1200" b="1" spc="-5" dirty="0">
                          <a:latin typeface="宋体" panose="02010600030101010101" pitchFamily="2" charset="-122"/>
                          <a:cs typeface="宋体" panose="02010600030101010101" pitchFamily="2" charset="-122"/>
                        </a:rPr>
                        <a:t>皮</a:t>
                      </a:r>
                      <a:r>
                        <a:rPr sz="1200" b="1" spc="5" dirty="0">
                          <a:latin typeface="宋体" panose="02010600030101010101" pitchFamily="2" charset="-122"/>
                          <a:cs typeface="宋体" panose="02010600030101010101" pitchFamily="2" charset="-122"/>
                        </a:rPr>
                        <a:t>肤</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：立即脱去污染的衣着，用大量流动清水冲洗至少</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a:t>
                      </a:r>
                      <a:endParaRPr sz="1200">
                        <a:latin typeface="宋体" panose="02010600030101010101" pitchFamily="2" charset="-122"/>
                        <a:cs typeface="宋体" panose="02010600030101010101" pitchFamily="2" charset="-122"/>
                      </a:endParaRPr>
                    </a:p>
                    <a:p>
                      <a:pPr marL="67945" marR="1229360">
                        <a:lnSpc>
                          <a:spcPct val="113000"/>
                        </a:lnSpc>
                      </a:pPr>
                      <a:r>
                        <a:rPr sz="1200" b="1" spc="-5" dirty="0">
                          <a:latin typeface="宋体" panose="02010600030101010101" pitchFamily="2" charset="-122"/>
                          <a:cs typeface="宋体" panose="02010600030101010101" pitchFamily="2" charset="-122"/>
                        </a:rPr>
                        <a:t>眼</a:t>
                      </a:r>
                      <a:r>
                        <a:rPr sz="1200" b="1" spc="5" dirty="0">
                          <a:latin typeface="宋体" panose="02010600030101010101" pitchFamily="2" charset="-122"/>
                          <a:cs typeface="宋体" panose="02010600030101010101" pitchFamily="2" charset="-122"/>
                        </a:rPr>
                        <a:t>睛</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：立即提起眼睑，用大量流动清水或生理盐水彻底冲洗至少</a:t>
                      </a:r>
                      <a:r>
                        <a:rPr sz="1200" spc="-35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4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 </a:t>
                      </a:r>
                      <a:r>
                        <a:rPr sz="1200" b="1" spc="-5" dirty="0">
                          <a:latin typeface="宋体" panose="02010600030101010101" pitchFamily="2" charset="-122"/>
                          <a:cs typeface="宋体" panose="02010600030101010101" pitchFamily="2" charset="-122"/>
                        </a:rPr>
                        <a:t>食入</a:t>
                      </a:r>
                      <a:r>
                        <a:rPr sz="1200" dirty="0">
                          <a:latin typeface="宋体" panose="02010600030101010101" pitchFamily="2" charset="-122"/>
                          <a:cs typeface="宋体" panose="02010600030101010101" pitchFamily="2" charset="-122"/>
                        </a:rPr>
                        <a:t>：用水漱口，给饮牛奶或蛋清。就医。</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86943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0"/>
                        </a:spcBef>
                      </a:pPr>
                      <a:r>
                        <a:rPr sz="1200" dirty="0">
                          <a:latin typeface="宋体" panose="02010600030101010101" pitchFamily="2" charset="-122"/>
                          <a:cs typeface="宋体" panose="02010600030101010101" pitchFamily="2" charset="-122"/>
                        </a:rPr>
                        <a:t>严加密闭，提供充分的局部排风和全面通风。提供安全淋浴和洗眼设备。可能接触其蒸汽时，应该佩戴</a:t>
                      </a:r>
                      <a:endParaRPr sz="1200">
                        <a:latin typeface="宋体" panose="02010600030101010101" pitchFamily="2" charset="-122"/>
                        <a:cs typeface="宋体" panose="02010600030101010101" pitchFamily="2" charset="-122"/>
                      </a:endParaRPr>
                    </a:p>
                    <a:p>
                      <a:pPr marL="67945" marR="88265">
                        <a:lnSpc>
                          <a:spcPct val="113000"/>
                        </a:lnSpc>
                      </a:pPr>
                      <a:r>
                        <a:rPr sz="1200" dirty="0">
                          <a:latin typeface="宋体" panose="02010600030101010101" pitchFamily="2" charset="-122"/>
                          <a:cs typeface="宋体" panose="02010600030101010101" pitchFamily="2" charset="-122"/>
                        </a:rPr>
                        <a:t>导管式防毒面具或直接式防毒面具（半面罩）。戴化学安全防护眼镜。穿防酸碱工作服。戴橡胶手套。 工作现场禁止吸烟、进食和饮水。工作完毕，淋浴更衣。保持良好的卫生习惯。</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30">
                <a:tc gridSpan="3">
                  <a:txBody>
                    <a:bodyPr/>
                    <a:lstStyle/>
                    <a:p>
                      <a:pPr marL="621665">
                        <a:lnSpc>
                          <a:spcPct val="100000"/>
                        </a:lnSpc>
                        <a:spcBef>
                          <a:spcPts val="75"/>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36564" y="1865525"/>
          <a:ext cx="9810115" cy="4632325"/>
        </p:xfrm>
        <a:graphic>
          <a:graphicData uri="http://schemas.openxmlformats.org/drawingml/2006/table">
            <a:tbl>
              <a:tblPr firstRow="1" bandRow="1">
                <a:tableStyleId>{5C22544A-7EE6-4342-B048-85BDC9FD1C3A}</a:tableStyleId>
              </a:tblPr>
              <a:tblGrid>
                <a:gridCol w="1362075"/>
                <a:gridCol w="958850"/>
                <a:gridCol w="1320800"/>
                <a:gridCol w="6168390"/>
              </a:tblGrid>
              <a:tr h="445770">
                <a:tc rowSpan="2"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2052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0220">
                <a:tc rowSpan="2"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65468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1345">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9785">
                <a:tc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2990810" y="1086702"/>
            <a:ext cx="4711779" cy="577215"/>
          </a:xfrm>
          <a:prstGeom prst="rect">
            <a:avLst/>
          </a:prstGeom>
          <a:noFill/>
        </p:spPr>
        <p:txBody>
          <a:bodyPr wrap="square" rtlCol="0">
            <a:spAutoFit/>
          </a:bodyPr>
          <a:lstStyle/>
          <a:p>
            <a:pPr algn="ctr"/>
            <a:r>
              <a:rPr lang="zh-CN" altLang="en-US" sz="3160" b="1" spc="600" dirty="0">
                <a:solidFill>
                  <a:srgbClr val="C00000"/>
                </a:solidFill>
                <a:latin typeface="微软雅黑" panose="020B0503020204020204" charset="-122"/>
                <a:ea typeface="微软雅黑" panose="020B0503020204020204" charset="-122"/>
              </a:rPr>
              <a:t>危险源风险告知卡</a:t>
            </a:r>
            <a:endParaRPr lang="zh-CN" altLang="en-US" sz="3160" b="1" spc="600" dirty="0">
              <a:solidFill>
                <a:srgbClr val="C00000"/>
              </a:solidFill>
              <a:latin typeface="微软雅黑" panose="020B0503020204020204" charset="-122"/>
              <a:ea typeface="微软雅黑" panose="020B0503020204020204" charset="-122"/>
            </a:endParaRPr>
          </a:p>
        </p:txBody>
      </p:sp>
      <p:sp>
        <p:nvSpPr>
          <p:cNvPr id="9" name="文本框 8"/>
          <p:cNvSpPr txBox="1"/>
          <p:nvPr/>
        </p:nvSpPr>
        <p:spPr>
          <a:xfrm>
            <a:off x="601504" y="1965775"/>
            <a:ext cx="1681983" cy="334010"/>
          </a:xfrm>
          <a:prstGeom prst="rect">
            <a:avLst/>
          </a:prstGeom>
          <a:noFill/>
        </p:spPr>
        <p:txBody>
          <a:bodyPr wrap="square" rtlCol="0">
            <a:spAutoFit/>
          </a:bodyPr>
          <a:lstStyle/>
          <a:p>
            <a:r>
              <a:rPr lang="zh-CN" altLang="en-US" sz="1580" b="1" dirty="0">
                <a:solidFill>
                  <a:schemeClr val="tx1">
                    <a:lumMod val="95000"/>
                    <a:lumOff val="5000"/>
                  </a:schemeClr>
                </a:solidFill>
                <a:latin typeface="微软雅黑" panose="020B0503020204020204" charset="-122"/>
                <a:ea typeface="微软雅黑" panose="020B0503020204020204" charset="-122"/>
              </a:rPr>
              <a:t>危险源名称：</a:t>
            </a:r>
            <a:endParaRPr lang="zh-CN" altLang="en-US" sz="1580" b="1" dirty="0">
              <a:solidFill>
                <a:schemeClr val="tx1">
                  <a:lumMod val="95000"/>
                  <a:lumOff val="5000"/>
                </a:schemeClr>
              </a:solidFill>
              <a:latin typeface="微软雅黑" panose="020B0503020204020204" charset="-122"/>
              <a:ea typeface="微软雅黑" panose="020B0503020204020204" charset="-122"/>
            </a:endParaRPr>
          </a:p>
        </p:txBody>
      </p:sp>
      <p:sp>
        <p:nvSpPr>
          <p:cNvPr id="10" name="文本框 9"/>
          <p:cNvSpPr txBox="1"/>
          <p:nvPr/>
        </p:nvSpPr>
        <p:spPr>
          <a:xfrm>
            <a:off x="2905877" y="1923129"/>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危险因素</a:t>
            </a:r>
            <a:endParaRPr lang="zh-CN" altLang="en-US" sz="1580" b="1" dirty="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6584516" y="1910080"/>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事故诱因</a:t>
            </a:r>
            <a:endParaRPr lang="zh-CN" altLang="en-US" sz="1580" b="1"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6584516" y="4010567"/>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防范措施</a:t>
            </a:r>
            <a:endParaRPr lang="zh-CN" altLang="en-US" sz="158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447703" y="5164322"/>
            <a:ext cx="1345029" cy="415290"/>
          </a:xfrm>
          <a:prstGeom prst="rect">
            <a:avLst/>
          </a:prstGeom>
          <a:noFill/>
        </p:spPr>
        <p:txBody>
          <a:bodyPr wrap="square" rtlCol="0">
            <a:spAutoFit/>
          </a:bodyPr>
          <a:lstStyle/>
          <a:p>
            <a:pPr algn="ctr"/>
            <a:r>
              <a:rPr lang="zh-CN" altLang="en-US" sz="2105" b="1" dirty="0">
                <a:solidFill>
                  <a:schemeClr val="bg1"/>
                </a:solidFill>
                <a:latin typeface="微软雅黑" panose="020B0503020204020204" charset="-122"/>
                <a:ea typeface="微软雅黑" panose="020B0503020204020204" charset="-122"/>
              </a:rPr>
              <a:t>重要提示</a:t>
            </a:r>
            <a:endParaRPr lang="zh-CN" altLang="en-US" sz="2105"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1090900" y="2389960"/>
            <a:ext cx="1203007" cy="577215"/>
          </a:xfrm>
          <a:prstGeom prst="rect">
            <a:avLst/>
          </a:prstGeom>
          <a:noFill/>
        </p:spPr>
        <p:txBody>
          <a:bodyPr wrap="square" rtlCol="0">
            <a:spAutoFit/>
          </a:bodyPr>
          <a:lstStyle/>
          <a:p>
            <a:r>
              <a:rPr lang="zh-CN" altLang="zh-CN" sz="1580" b="1" dirty="0">
                <a:solidFill>
                  <a:schemeClr val="tx1">
                    <a:lumMod val="95000"/>
                    <a:lumOff val="5000"/>
                  </a:schemeClr>
                </a:solidFill>
                <a:latin typeface="微软雅黑" panose="020B0503020204020204" charset="-122"/>
                <a:ea typeface="微软雅黑" panose="020B0503020204020204" charset="-122"/>
              </a:rPr>
              <a:t>数控组</a:t>
            </a:r>
            <a:endParaRPr lang="zh-CN" altLang="zh-CN" sz="1580" b="1" dirty="0">
              <a:solidFill>
                <a:schemeClr val="tx1">
                  <a:lumMod val="95000"/>
                  <a:lumOff val="5000"/>
                </a:schemeClr>
              </a:solidFill>
              <a:latin typeface="微软雅黑" panose="020B0503020204020204" charset="-122"/>
              <a:ea typeface="微软雅黑" panose="020B0503020204020204" charset="-122"/>
            </a:endParaRPr>
          </a:p>
          <a:p>
            <a:r>
              <a:rPr lang="zh-CN" altLang="zh-CN" sz="1580" b="1" dirty="0">
                <a:solidFill>
                  <a:schemeClr val="tx1">
                    <a:lumMod val="95000"/>
                    <a:lumOff val="5000"/>
                  </a:schemeClr>
                </a:solidFill>
                <a:latin typeface="微软雅黑" panose="020B0503020204020204" charset="-122"/>
                <a:ea typeface="微软雅黑" panose="020B0503020204020204" charset="-122"/>
              </a:rPr>
              <a:t>打磨工位</a:t>
            </a:r>
            <a:endParaRPr lang="zh-CN" altLang="zh-CN" sz="1580" b="1" dirty="0">
              <a:solidFill>
                <a:schemeClr val="tx1">
                  <a:lumMod val="95000"/>
                  <a:lumOff val="5000"/>
                </a:schemeClr>
              </a:solidFill>
              <a:latin typeface="微软雅黑" panose="020B0503020204020204" charset="-122"/>
              <a:ea typeface="微软雅黑" panose="020B0503020204020204" charset="-122"/>
            </a:endParaRPr>
          </a:p>
        </p:txBody>
      </p:sp>
      <p:sp>
        <p:nvSpPr>
          <p:cNvPr id="3" name="矩形 2"/>
          <p:cNvSpPr/>
          <p:nvPr/>
        </p:nvSpPr>
        <p:spPr>
          <a:xfrm>
            <a:off x="2905877" y="2356393"/>
            <a:ext cx="1203008" cy="114935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1、触电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2、噪声</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3、震动</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4、粉尘</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5、其他伤害</a:t>
            </a:r>
            <a:endParaRPr lang="zh-CN" altLang="zh-CN" sz="1055" b="1" dirty="0">
              <a:latin typeface="微软雅黑" panose="020B0503020204020204" charset="-122"/>
              <a:ea typeface="微软雅黑" panose="020B0503020204020204" charset="-122"/>
            </a:endParaRPr>
          </a:p>
        </p:txBody>
      </p:sp>
      <p:sp>
        <p:nvSpPr>
          <p:cNvPr id="4" name="矩形 3"/>
          <p:cNvSpPr/>
          <p:nvPr/>
        </p:nvSpPr>
        <p:spPr>
          <a:xfrm>
            <a:off x="4108885" y="2556894"/>
            <a:ext cx="5983012" cy="114935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1、维护不当电器元件失修、老化、线路破损；绝缘、接地不良引发事故；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2、操作人员违章操作、误操作引发事故；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3、未按规定穿戴劳动防护用品等引发事故；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4、打磨片过度使用，不及时更换引发事故；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5、打磨片安装不正确引发事故。</a:t>
            </a:r>
            <a:endParaRPr lang="zh-CN" altLang="zh-CN" sz="1055" b="1" dirty="0">
              <a:latin typeface="微软雅黑" panose="020B0503020204020204" charset="-122"/>
              <a:ea typeface="微软雅黑" panose="020B0503020204020204" charset="-122"/>
            </a:endParaRPr>
          </a:p>
        </p:txBody>
      </p:sp>
      <p:sp>
        <p:nvSpPr>
          <p:cNvPr id="6" name="矩形 5"/>
          <p:cNvSpPr/>
          <p:nvPr/>
        </p:nvSpPr>
        <p:spPr>
          <a:xfrm>
            <a:off x="4108885" y="4421570"/>
            <a:ext cx="6084627" cy="114935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1、操作人员必须经岗位培训合格方可上岗操作；</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2、操作人员熟知《角磨机安全操作规程》，并按规程要求操作；</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3、工作前必须对设备进行检查，正常方可作业；</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4、设备异常及时向机修车间报告，保证设备正常运转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5、操作人员必须按要求穿戴劳动防护用品。</a:t>
            </a:r>
            <a:endParaRPr lang="zh-CN" altLang="zh-CN" sz="1055" b="1" dirty="0">
              <a:latin typeface="微软雅黑" panose="020B0503020204020204" charset="-122"/>
              <a:ea typeface="微软雅黑" panose="020B0503020204020204" charset="-122"/>
            </a:endParaRPr>
          </a:p>
        </p:txBody>
      </p:sp>
      <p:sp>
        <p:nvSpPr>
          <p:cNvPr id="28" name="矩形 27"/>
          <p:cNvSpPr/>
          <p:nvPr/>
        </p:nvSpPr>
        <p:spPr>
          <a:xfrm>
            <a:off x="499888"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火灾报警电话：</a:t>
            </a:r>
            <a:r>
              <a:rPr lang="en-US" altLang="zh-CN" sz="1055" b="1" dirty="0">
                <a:solidFill>
                  <a:schemeClr val="bg1"/>
                </a:solidFill>
                <a:latin typeface="微软雅黑" panose="020B0503020204020204" charset="-122"/>
                <a:ea typeface="微软雅黑" panose="020B0503020204020204" charset="-122"/>
              </a:rPr>
              <a:t>119</a:t>
            </a:r>
            <a:endParaRPr lang="zh-CN" altLang="zh-CN" sz="1055" b="1" dirty="0">
              <a:solidFill>
                <a:schemeClr val="bg1"/>
              </a:solidFill>
              <a:latin typeface="微软雅黑" panose="020B0503020204020204" charset="-122"/>
              <a:ea typeface="微软雅黑" panose="020B0503020204020204" charset="-122"/>
            </a:endParaRPr>
          </a:p>
        </p:txBody>
      </p:sp>
      <p:sp>
        <p:nvSpPr>
          <p:cNvPr id="29" name="矩形 28"/>
          <p:cNvSpPr/>
          <p:nvPr/>
        </p:nvSpPr>
        <p:spPr>
          <a:xfrm>
            <a:off x="2071702"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急救电话：</a:t>
            </a:r>
            <a:r>
              <a:rPr lang="en-US" altLang="zh-CN" sz="1055" b="1" dirty="0">
                <a:solidFill>
                  <a:schemeClr val="bg1"/>
                </a:solidFill>
                <a:latin typeface="微软雅黑" panose="020B0503020204020204" charset="-122"/>
                <a:ea typeface="微软雅黑" panose="020B0503020204020204" charset="-122"/>
              </a:rPr>
              <a:t>120</a:t>
            </a:r>
            <a:endParaRPr lang="zh-CN" altLang="zh-CN" sz="1055" b="1" dirty="0">
              <a:solidFill>
                <a:schemeClr val="bg1"/>
              </a:solidFill>
              <a:latin typeface="微软雅黑" panose="020B0503020204020204" charset="-122"/>
              <a:ea typeface="微软雅黑" panose="020B0503020204020204" charset="-122"/>
            </a:endParaRPr>
          </a:p>
        </p:txBody>
      </p:sp>
      <p:sp>
        <p:nvSpPr>
          <p:cNvPr id="30" name="矩形 29"/>
          <p:cNvSpPr/>
          <p:nvPr/>
        </p:nvSpPr>
        <p:spPr>
          <a:xfrm>
            <a:off x="499888" y="5974661"/>
            <a:ext cx="3651461"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公司应急电话：白天：</a:t>
            </a:r>
            <a:r>
              <a:rPr lang="en-US" altLang="zh-CN" sz="1055" b="1" dirty="0">
                <a:solidFill>
                  <a:schemeClr val="bg1"/>
                </a:solidFill>
                <a:latin typeface="微软雅黑" panose="020B0503020204020204" charset="-122"/>
                <a:ea typeface="微软雅黑" panose="020B0503020204020204" charset="-122"/>
              </a:rPr>
              <a:t>888888         </a:t>
            </a:r>
            <a:r>
              <a:rPr lang="zh-CN" altLang="en-US" sz="1055" b="1" dirty="0">
                <a:solidFill>
                  <a:schemeClr val="bg1"/>
                </a:solidFill>
                <a:latin typeface="微软雅黑" panose="020B0503020204020204" charset="-122"/>
                <a:ea typeface="微软雅黑" panose="020B0503020204020204" charset="-122"/>
              </a:rPr>
              <a:t>夜间：</a:t>
            </a:r>
            <a:r>
              <a:rPr lang="en-US" altLang="zh-CN" sz="1055" b="1" dirty="0">
                <a:solidFill>
                  <a:schemeClr val="bg1"/>
                </a:solidFill>
                <a:latin typeface="微软雅黑" panose="020B0503020204020204" charset="-122"/>
                <a:ea typeface="微软雅黑" panose="020B0503020204020204" charset="-122"/>
              </a:rPr>
              <a:t>888888</a:t>
            </a:r>
            <a:endParaRPr lang="zh-CN" altLang="zh-CN" sz="1055" b="1" dirty="0">
              <a:solidFill>
                <a:schemeClr val="bg1"/>
              </a:solidFill>
              <a:latin typeface="微软雅黑" panose="020B0503020204020204" charset="-122"/>
              <a:ea typeface="微软雅黑" panose="020B0503020204020204" charset="-122"/>
            </a:endParaRPr>
          </a:p>
        </p:txBody>
      </p:sp>
      <p:sp>
        <p:nvSpPr>
          <p:cNvPr id="31" name="矩形 30"/>
          <p:cNvSpPr/>
          <p:nvPr/>
        </p:nvSpPr>
        <p:spPr>
          <a:xfrm>
            <a:off x="499888" y="6215826"/>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市医院电话：</a:t>
            </a:r>
            <a:r>
              <a:rPr lang="en-US" altLang="zh-CN" sz="1055" b="1" dirty="0">
                <a:solidFill>
                  <a:schemeClr val="bg1"/>
                </a:solidFill>
                <a:latin typeface="微软雅黑" panose="020B0503020204020204" charset="-122"/>
                <a:ea typeface="微软雅黑" panose="020B0503020204020204" charset="-122"/>
              </a:rPr>
              <a:t>8888888</a:t>
            </a:r>
            <a:endParaRPr lang="zh-CN" altLang="zh-CN" sz="1055"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1909462" y="5096779"/>
            <a:ext cx="2261958" cy="577215"/>
          </a:xfrm>
          <a:prstGeom prst="rect">
            <a:avLst/>
          </a:prstGeom>
        </p:spPr>
        <p:txBody>
          <a:bodyPr wrap="square">
            <a:spAutoFit/>
          </a:bodyPr>
          <a:lstStyle/>
          <a:p>
            <a:pPr algn="ctr"/>
            <a:r>
              <a:rPr lang="zh-CN" altLang="zh-CN" sz="1580" b="1" dirty="0"/>
              <a:t>非本设备人员禁止操作！</a:t>
            </a:r>
            <a:endParaRPr lang="zh-CN" altLang="zh-CN" sz="1580" b="1" dirty="0"/>
          </a:p>
          <a:p>
            <a:pPr algn="ctr"/>
            <a:r>
              <a:rPr lang="zh-CN" altLang="zh-CN" sz="1580" b="1" dirty="0"/>
              <a:t>必须进行设备点检！</a:t>
            </a:r>
            <a:endParaRPr lang="zh-CN" altLang="zh-CN" sz="1580" b="1" dirty="0"/>
          </a:p>
        </p:txBody>
      </p:sp>
      <p:pic>
        <p:nvPicPr>
          <p:cNvPr id="50" name="Picture 18" descr="注意防尘，15张"/>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249322" y="4083553"/>
            <a:ext cx="596197" cy="794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 name="Group 70"/>
          <p:cNvGrpSpPr>
            <a:grpSpLocks noChangeAspect="1"/>
          </p:cNvGrpSpPr>
          <p:nvPr/>
        </p:nvGrpSpPr>
        <p:grpSpPr bwMode="auto">
          <a:xfrm>
            <a:off x="657433" y="4130705"/>
            <a:ext cx="636499" cy="691459"/>
            <a:chOff x="2378" y="2565"/>
            <a:chExt cx="1355" cy="1472"/>
          </a:xfrm>
        </p:grpSpPr>
        <p:sp>
          <p:nvSpPr>
            <p:cNvPr id="33"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34"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5"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36"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39" name="组合 38"/>
          <p:cNvGrpSpPr/>
          <p:nvPr/>
        </p:nvGrpSpPr>
        <p:grpSpPr>
          <a:xfrm>
            <a:off x="1471693" y="4128691"/>
            <a:ext cx="624774" cy="677721"/>
            <a:chOff x="9837610" y="3577222"/>
            <a:chExt cx="2154237" cy="2336801"/>
          </a:xfrm>
        </p:grpSpPr>
        <p:sp>
          <p:nvSpPr>
            <p:cNvPr id="40" name="Freeform 102"/>
            <p:cNvSpPr/>
            <p:nvPr/>
          </p:nvSpPr>
          <p:spPr bwMode="auto">
            <a:xfrm>
              <a:off x="9837610" y="3577222"/>
              <a:ext cx="2154237" cy="1928813"/>
            </a:xfrm>
            <a:custGeom>
              <a:avLst/>
              <a:gdLst>
                <a:gd name="T0" fmla="*/ 116 w 1357"/>
                <a:gd name="T1" fmla="*/ 1215 h 1215"/>
                <a:gd name="T2" fmla="*/ 1239 w 1357"/>
                <a:gd name="T3" fmla="*/ 1215 h 1215"/>
                <a:gd name="T4" fmla="*/ 1249 w 1357"/>
                <a:gd name="T5" fmla="*/ 1215 h 1215"/>
                <a:gd name="T6" fmla="*/ 1263 w 1357"/>
                <a:gd name="T7" fmla="*/ 1215 h 1215"/>
                <a:gd name="T8" fmla="*/ 1274 w 1357"/>
                <a:gd name="T9" fmla="*/ 1212 h 1215"/>
                <a:gd name="T10" fmla="*/ 1284 w 1357"/>
                <a:gd name="T11" fmla="*/ 1207 h 1215"/>
                <a:gd name="T12" fmla="*/ 1298 w 1357"/>
                <a:gd name="T13" fmla="*/ 1201 h 1215"/>
                <a:gd name="T14" fmla="*/ 1306 w 1357"/>
                <a:gd name="T15" fmla="*/ 1193 h 1215"/>
                <a:gd name="T16" fmla="*/ 1319 w 1357"/>
                <a:gd name="T17" fmla="*/ 1185 h 1215"/>
                <a:gd name="T18" fmla="*/ 1327 w 1357"/>
                <a:gd name="T19" fmla="*/ 1177 h 1215"/>
                <a:gd name="T20" fmla="*/ 1335 w 1357"/>
                <a:gd name="T21" fmla="*/ 1167 h 1215"/>
                <a:gd name="T22" fmla="*/ 1343 w 1357"/>
                <a:gd name="T23" fmla="*/ 1148 h 1215"/>
                <a:gd name="T24" fmla="*/ 1349 w 1357"/>
                <a:gd name="T25" fmla="*/ 1140 h 1215"/>
                <a:gd name="T26" fmla="*/ 1354 w 1357"/>
                <a:gd name="T27" fmla="*/ 1124 h 1215"/>
                <a:gd name="T28" fmla="*/ 1357 w 1357"/>
                <a:gd name="T29" fmla="*/ 1110 h 1215"/>
                <a:gd name="T30" fmla="*/ 1357 w 1357"/>
                <a:gd name="T31" fmla="*/ 1086 h 1215"/>
                <a:gd name="T32" fmla="*/ 1351 w 1357"/>
                <a:gd name="T33" fmla="*/ 1073 h 1215"/>
                <a:gd name="T34" fmla="*/ 1349 w 1357"/>
                <a:gd name="T35" fmla="*/ 1059 h 1215"/>
                <a:gd name="T36" fmla="*/ 1338 w 1357"/>
                <a:gd name="T37" fmla="*/ 1038 h 1215"/>
                <a:gd name="T38" fmla="*/ 1314 w 1357"/>
                <a:gd name="T39" fmla="*/ 998 h 1215"/>
                <a:gd name="T40" fmla="*/ 783 w 1357"/>
                <a:gd name="T41" fmla="*/ 54 h 1215"/>
                <a:gd name="T42" fmla="*/ 764 w 1357"/>
                <a:gd name="T43" fmla="*/ 35 h 1215"/>
                <a:gd name="T44" fmla="*/ 756 w 1357"/>
                <a:gd name="T45" fmla="*/ 24 h 1215"/>
                <a:gd name="T46" fmla="*/ 745 w 1357"/>
                <a:gd name="T47" fmla="*/ 16 h 1215"/>
                <a:gd name="T48" fmla="*/ 735 w 1357"/>
                <a:gd name="T49" fmla="*/ 11 h 1215"/>
                <a:gd name="T50" fmla="*/ 727 w 1357"/>
                <a:gd name="T51" fmla="*/ 8 h 1215"/>
                <a:gd name="T52" fmla="*/ 719 w 1357"/>
                <a:gd name="T53" fmla="*/ 5 h 1215"/>
                <a:gd name="T54" fmla="*/ 711 w 1357"/>
                <a:gd name="T55" fmla="*/ 3 h 1215"/>
                <a:gd name="T56" fmla="*/ 700 w 1357"/>
                <a:gd name="T57" fmla="*/ 0 h 1215"/>
                <a:gd name="T58" fmla="*/ 689 w 1357"/>
                <a:gd name="T59" fmla="*/ 0 h 1215"/>
                <a:gd name="T60" fmla="*/ 678 w 1357"/>
                <a:gd name="T61" fmla="*/ 0 h 1215"/>
                <a:gd name="T62" fmla="*/ 668 w 1357"/>
                <a:gd name="T63" fmla="*/ 3 h 1215"/>
                <a:gd name="T64" fmla="*/ 654 w 1357"/>
                <a:gd name="T65" fmla="*/ 8 h 1215"/>
                <a:gd name="T66" fmla="*/ 641 w 1357"/>
                <a:gd name="T67" fmla="*/ 16 h 1215"/>
                <a:gd name="T68" fmla="*/ 633 w 1357"/>
                <a:gd name="T69" fmla="*/ 24 h 1215"/>
                <a:gd name="T70" fmla="*/ 619 w 1357"/>
                <a:gd name="T71" fmla="*/ 32 h 1215"/>
                <a:gd name="T72" fmla="*/ 8 w 1357"/>
                <a:gd name="T73" fmla="*/ 1057 h 1215"/>
                <a:gd name="T74" fmla="*/ 0 w 1357"/>
                <a:gd name="T75" fmla="*/ 1097 h 1215"/>
                <a:gd name="T76" fmla="*/ 3 w 1357"/>
                <a:gd name="T77" fmla="*/ 1116 h 1215"/>
                <a:gd name="T78" fmla="*/ 6 w 1357"/>
                <a:gd name="T79" fmla="*/ 1132 h 1215"/>
                <a:gd name="T80" fmla="*/ 11 w 1357"/>
                <a:gd name="T81" fmla="*/ 1142 h 1215"/>
                <a:gd name="T82" fmla="*/ 14 w 1357"/>
                <a:gd name="T83" fmla="*/ 1150 h 1215"/>
                <a:gd name="T84" fmla="*/ 24 w 1357"/>
                <a:gd name="T85" fmla="*/ 1169 h 1215"/>
                <a:gd name="T86" fmla="*/ 38 w 1357"/>
                <a:gd name="T87" fmla="*/ 1180 h 1215"/>
                <a:gd name="T88" fmla="*/ 46 w 1357"/>
                <a:gd name="T89" fmla="*/ 1188 h 1215"/>
                <a:gd name="T90" fmla="*/ 57 w 1357"/>
                <a:gd name="T91" fmla="*/ 1196 h 1215"/>
                <a:gd name="T92" fmla="*/ 67 w 1357"/>
                <a:gd name="T93" fmla="*/ 1201 h 1215"/>
                <a:gd name="T94" fmla="*/ 83 w 1357"/>
                <a:gd name="T95" fmla="*/ 1207 h 1215"/>
                <a:gd name="T96" fmla="*/ 116 w 1357"/>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7" h="1215">
                  <a:moveTo>
                    <a:pt x="116" y="1215"/>
                  </a:moveTo>
                  <a:lnTo>
                    <a:pt x="1239" y="1215"/>
                  </a:lnTo>
                  <a:lnTo>
                    <a:pt x="1249" y="1215"/>
                  </a:lnTo>
                  <a:lnTo>
                    <a:pt x="1263" y="1215"/>
                  </a:lnTo>
                  <a:lnTo>
                    <a:pt x="1274" y="1212"/>
                  </a:lnTo>
                  <a:lnTo>
                    <a:pt x="1284" y="1207"/>
                  </a:lnTo>
                  <a:lnTo>
                    <a:pt x="1298" y="1201"/>
                  </a:lnTo>
                  <a:lnTo>
                    <a:pt x="1306" y="1193"/>
                  </a:lnTo>
                  <a:lnTo>
                    <a:pt x="1319" y="1185"/>
                  </a:lnTo>
                  <a:lnTo>
                    <a:pt x="1327" y="1177"/>
                  </a:lnTo>
                  <a:lnTo>
                    <a:pt x="1335" y="1167"/>
                  </a:lnTo>
                  <a:lnTo>
                    <a:pt x="1343" y="1148"/>
                  </a:lnTo>
                  <a:lnTo>
                    <a:pt x="1349" y="1140"/>
                  </a:lnTo>
                  <a:lnTo>
                    <a:pt x="1354" y="1124"/>
                  </a:lnTo>
                  <a:lnTo>
                    <a:pt x="1357" y="1110"/>
                  </a:lnTo>
                  <a:lnTo>
                    <a:pt x="1357" y="1086"/>
                  </a:lnTo>
                  <a:lnTo>
                    <a:pt x="1351" y="1073"/>
                  </a:lnTo>
                  <a:lnTo>
                    <a:pt x="1349" y="1059"/>
                  </a:lnTo>
                  <a:lnTo>
                    <a:pt x="1338" y="1038"/>
                  </a:lnTo>
                  <a:lnTo>
                    <a:pt x="1314" y="998"/>
                  </a:lnTo>
                  <a:lnTo>
                    <a:pt x="783" y="54"/>
                  </a:lnTo>
                  <a:lnTo>
                    <a:pt x="764" y="35"/>
                  </a:lnTo>
                  <a:lnTo>
                    <a:pt x="756" y="24"/>
                  </a:lnTo>
                  <a:lnTo>
                    <a:pt x="745" y="16"/>
                  </a:lnTo>
                  <a:lnTo>
                    <a:pt x="735" y="11"/>
                  </a:lnTo>
                  <a:lnTo>
                    <a:pt x="727" y="8"/>
                  </a:lnTo>
                  <a:lnTo>
                    <a:pt x="719" y="5"/>
                  </a:lnTo>
                  <a:lnTo>
                    <a:pt x="711" y="3"/>
                  </a:lnTo>
                  <a:lnTo>
                    <a:pt x="700" y="0"/>
                  </a:lnTo>
                  <a:lnTo>
                    <a:pt x="689" y="0"/>
                  </a:lnTo>
                  <a:lnTo>
                    <a:pt x="678" y="0"/>
                  </a:lnTo>
                  <a:lnTo>
                    <a:pt x="668" y="3"/>
                  </a:lnTo>
                  <a:lnTo>
                    <a:pt x="654" y="8"/>
                  </a:lnTo>
                  <a:lnTo>
                    <a:pt x="641" y="16"/>
                  </a:lnTo>
                  <a:lnTo>
                    <a:pt x="633" y="24"/>
                  </a:lnTo>
                  <a:lnTo>
                    <a:pt x="619" y="32"/>
                  </a:lnTo>
                  <a:lnTo>
                    <a:pt x="8" y="1057"/>
                  </a:lnTo>
                  <a:lnTo>
                    <a:pt x="0" y="1097"/>
                  </a:lnTo>
                  <a:lnTo>
                    <a:pt x="3" y="1116"/>
                  </a:lnTo>
                  <a:lnTo>
                    <a:pt x="6" y="1132"/>
                  </a:lnTo>
                  <a:lnTo>
                    <a:pt x="11" y="1142"/>
                  </a:lnTo>
                  <a:lnTo>
                    <a:pt x="14" y="1150"/>
                  </a:lnTo>
                  <a:lnTo>
                    <a:pt x="24" y="1169"/>
                  </a:lnTo>
                  <a:lnTo>
                    <a:pt x="38" y="1180"/>
                  </a:lnTo>
                  <a:lnTo>
                    <a:pt x="46" y="1188"/>
                  </a:lnTo>
                  <a:lnTo>
                    <a:pt x="57" y="1196"/>
                  </a:lnTo>
                  <a:lnTo>
                    <a:pt x="67" y="1201"/>
                  </a:lnTo>
                  <a:lnTo>
                    <a:pt x="83" y="1207"/>
                  </a:lnTo>
                  <a:lnTo>
                    <a:pt x="116"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1" name="Freeform 103"/>
            <p:cNvSpPr>
              <a:spLocks noEditPoints="1"/>
            </p:cNvSpPr>
            <p:nvPr/>
          </p:nvSpPr>
          <p:spPr bwMode="auto">
            <a:xfrm>
              <a:off x="9897935" y="3632785"/>
              <a:ext cx="2033587" cy="1812925"/>
            </a:xfrm>
            <a:custGeom>
              <a:avLst/>
              <a:gdLst>
                <a:gd name="T0" fmla="*/ 182 w 1281"/>
                <a:gd name="T1" fmla="*/ 997 h 1142"/>
                <a:gd name="T2" fmla="*/ 651 w 1281"/>
                <a:gd name="T3" fmla="*/ 196 h 1142"/>
                <a:gd name="T4" fmla="*/ 1115 w 1281"/>
                <a:gd name="T5" fmla="*/ 997 h 1142"/>
                <a:gd name="T6" fmla="*/ 182 w 1281"/>
                <a:gd name="T7" fmla="*/ 997 h 1142"/>
                <a:gd name="T8" fmla="*/ 182 w 1281"/>
                <a:gd name="T9" fmla="*/ 997 h 1142"/>
                <a:gd name="T10" fmla="*/ 182 w 1281"/>
                <a:gd name="T11" fmla="*/ 997 h 1142"/>
                <a:gd name="T12" fmla="*/ 83 w 1281"/>
                <a:gd name="T13" fmla="*/ 1142 h 1142"/>
                <a:gd name="T14" fmla="*/ 1201 w 1281"/>
                <a:gd name="T15" fmla="*/ 1142 h 1142"/>
                <a:gd name="T16" fmla="*/ 1209 w 1281"/>
                <a:gd name="T17" fmla="*/ 1142 h 1142"/>
                <a:gd name="T18" fmla="*/ 1217 w 1281"/>
                <a:gd name="T19" fmla="*/ 1142 h 1142"/>
                <a:gd name="T20" fmla="*/ 1225 w 1281"/>
                <a:gd name="T21" fmla="*/ 1140 h 1142"/>
                <a:gd name="T22" fmla="*/ 1233 w 1281"/>
                <a:gd name="T23" fmla="*/ 1137 h 1142"/>
                <a:gd name="T24" fmla="*/ 1241 w 1281"/>
                <a:gd name="T25" fmla="*/ 1134 h 1142"/>
                <a:gd name="T26" fmla="*/ 1246 w 1281"/>
                <a:gd name="T27" fmla="*/ 1129 h 1142"/>
                <a:gd name="T28" fmla="*/ 1252 w 1281"/>
                <a:gd name="T29" fmla="*/ 1126 h 1142"/>
                <a:gd name="T30" fmla="*/ 1257 w 1281"/>
                <a:gd name="T31" fmla="*/ 1123 h 1142"/>
                <a:gd name="T32" fmla="*/ 1262 w 1281"/>
                <a:gd name="T33" fmla="*/ 1118 h 1142"/>
                <a:gd name="T34" fmla="*/ 1265 w 1281"/>
                <a:gd name="T35" fmla="*/ 1113 h 1142"/>
                <a:gd name="T36" fmla="*/ 1273 w 1281"/>
                <a:gd name="T37" fmla="*/ 1097 h 1142"/>
                <a:gd name="T38" fmla="*/ 1276 w 1281"/>
                <a:gd name="T39" fmla="*/ 1091 h 1142"/>
                <a:gd name="T40" fmla="*/ 1278 w 1281"/>
                <a:gd name="T41" fmla="*/ 1081 h 1142"/>
                <a:gd name="T42" fmla="*/ 1281 w 1281"/>
                <a:gd name="T43" fmla="*/ 1073 h 1142"/>
                <a:gd name="T44" fmla="*/ 1281 w 1281"/>
                <a:gd name="T45" fmla="*/ 1064 h 1142"/>
                <a:gd name="T46" fmla="*/ 1281 w 1281"/>
                <a:gd name="T47" fmla="*/ 1056 h 1142"/>
                <a:gd name="T48" fmla="*/ 1278 w 1281"/>
                <a:gd name="T49" fmla="*/ 1046 h 1142"/>
                <a:gd name="T50" fmla="*/ 1276 w 1281"/>
                <a:gd name="T51" fmla="*/ 1038 h 1142"/>
                <a:gd name="T52" fmla="*/ 1268 w 1281"/>
                <a:gd name="T53" fmla="*/ 1019 h 1142"/>
                <a:gd name="T54" fmla="*/ 1246 w 1281"/>
                <a:gd name="T55" fmla="*/ 979 h 1142"/>
                <a:gd name="T56" fmla="*/ 713 w 1281"/>
                <a:gd name="T57" fmla="*/ 40 h 1142"/>
                <a:gd name="T58" fmla="*/ 699 w 1281"/>
                <a:gd name="T59" fmla="*/ 24 h 1142"/>
                <a:gd name="T60" fmla="*/ 694 w 1281"/>
                <a:gd name="T61" fmla="*/ 19 h 1142"/>
                <a:gd name="T62" fmla="*/ 686 w 1281"/>
                <a:gd name="T63" fmla="*/ 13 h 1142"/>
                <a:gd name="T64" fmla="*/ 681 w 1281"/>
                <a:gd name="T65" fmla="*/ 8 h 1142"/>
                <a:gd name="T66" fmla="*/ 675 w 1281"/>
                <a:gd name="T67" fmla="*/ 5 h 1142"/>
                <a:gd name="T68" fmla="*/ 670 w 1281"/>
                <a:gd name="T69" fmla="*/ 5 h 1142"/>
                <a:gd name="T70" fmla="*/ 665 w 1281"/>
                <a:gd name="T71" fmla="*/ 3 h 1142"/>
                <a:gd name="T72" fmla="*/ 657 w 1281"/>
                <a:gd name="T73" fmla="*/ 0 h 1142"/>
                <a:gd name="T74" fmla="*/ 657 w 1281"/>
                <a:gd name="T75" fmla="*/ 0 h 1142"/>
                <a:gd name="T76" fmla="*/ 654 w 1281"/>
                <a:gd name="T77" fmla="*/ 0 h 1142"/>
                <a:gd name="T78" fmla="*/ 649 w 1281"/>
                <a:gd name="T79" fmla="*/ 3 h 1142"/>
                <a:gd name="T80" fmla="*/ 640 w 1281"/>
                <a:gd name="T81" fmla="*/ 3 h 1142"/>
                <a:gd name="T82" fmla="*/ 632 w 1281"/>
                <a:gd name="T83" fmla="*/ 8 h 1142"/>
                <a:gd name="T84" fmla="*/ 624 w 1281"/>
                <a:gd name="T85" fmla="*/ 11 h 1142"/>
                <a:gd name="T86" fmla="*/ 616 w 1281"/>
                <a:gd name="T87" fmla="*/ 16 h 1142"/>
                <a:gd name="T88" fmla="*/ 611 w 1281"/>
                <a:gd name="T89" fmla="*/ 21 h 1142"/>
                <a:gd name="T90" fmla="*/ 5 w 1281"/>
                <a:gd name="T91" fmla="*/ 1035 h 1142"/>
                <a:gd name="T92" fmla="*/ 0 w 1281"/>
                <a:gd name="T93" fmla="*/ 1064 h 1142"/>
                <a:gd name="T94" fmla="*/ 0 w 1281"/>
                <a:gd name="T95" fmla="*/ 1075 h 1142"/>
                <a:gd name="T96" fmla="*/ 2 w 1281"/>
                <a:gd name="T97" fmla="*/ 1086 h 1142"/>
                <a:gd name="T98" fmla="*/ 5 w 1281"/>
                <a:gd name="T99" fmla="*/ 1094 h 1142"/>
                <a:gd name="T100" fmla="*/ 8 w 1281"/>
                <a:gd name="T101" fmla="*/ 1099 h 1142"/>
                <a:gd name="T102" fmla="*/ 13 w 1281"/>
                <a:gd name="T103" fmla="*/ 1105 h 1142"/>
                <a:gd name="T104" fmla="*/ 16 w 1281"/>
                <a:gd name="T105" fmla="*/ 1110 h 1142"/>
                <a:gd name="T106" fmla="*/ 21 w 1281"/>
                <a:gd name="T107" fmla="*/ 1115 h 1142"/>
                <a:gd name="T108" fmla="*/ 24 w 1281"/>
                <a:gd name="T109" fmla="*/ 1118 h 1142"/>
                <a:gd name="T110" fmla="*/ 29 w 1281"/>
                <a:gd name="T111" fmla="*/ 1123 h 1142"/>
                <a:gd name="T112" fmla="*/ 37 w 1281"/>
                <a:gd name="T113" fmla="*/ 1129 h 1142"/>
                <a:gd name="T114" fmla="*/ 45 w 1281"/>
                <a:gd name="T115" fmla="*/ 1132 h 1142"/>
                <a:gd name="T116" fmla="*/ 56 w 1281"/>
                <a:gd name="T117" fmla="*/ 1137 h 1142"/>
                <a:gd name="T118" fmla="*/ 83 w 1281"/>
                <a:gd name="T119" fmla="*/ 1142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1" h="1142">
                  <a:moveTo>
                    <a:pt x="182" y="997"/>
                  </a:moveTo>
                  <a:lnTo>
                    <a:pt x="651" y="196"/>
                  </a:lnTo>
                  <a:lnTo>
                    <a:pt x="1115" y="997"/>
                  </a:lnTo>
                  <a:lnTo>
                    <a:pt x="182" y="997"/>
                  </a:lnTo>
                  <a:lnTo>
                    <a:pt x="182" y="997"/>
                  </a:lnTo>
                  <a:lnTo>
                    <a:pt x="182" y="997"/>
                  </a:lnTo>
                  <a:close/>
                  <a:moveTo>
                    <a:pt x="83" y="1142"/>
                  </a:moveTo>
                  <a:lnTo>
                    <a:pt x="1201" y="1142"/>
                  </a:lnTo>
                  <a:lnTo>
                    <a:pt x="1209" y="1142"/>
                  </a:lnTo>
                  <a:lnTo>
                    <a:pt x="1217" y="1142"/>
                  </a:lnTo>
                  <a:lnTo>
                    <a:pt x="1225" y="1140"/>
                  </a:lnTo>
                  <a:lnTo>
                    <a:pt x="1233" y="1137"/>
                  </a:lnTo>
                  <a:lnTo>
                    <a:pt x="1241" y="1134"/>
                  </a:lnTo>
                  <a:lnTo>
                    <a:pt x="1246" y="1129"/>
                  </a:lnTo>
                  <a:lnTo>
                    <a:pt x="1252" y="1126"/>
                  </a:lnTo>
                  <a:lnTo>
                    <a:pt x="1257" y="1123"/>
                  </a:lnTo>
                  <a:lnTo>
                    <a:pt x="1262" y="1118"/>
                  </a:lnTo>
                  <a:lnTo>
                    <a:pt x="1265" y="1113"/>
                  </a:lnTo>
                  <a:lnTo>
                    <a:pt x="1273" y="1097"/>
                  </a:lnTo>
                  <a:lnTo>
                    <a:pt x="1276" y="1091"/>
                  </a:lnTo>
                  <a:lnTo>
                    <a:pt x="1278" y="1081"/>
                  </a:lnTo>
                  <a:lnTo>
                    <a:pt x="1281" y="1073"/>
                  </a:lnTo>
                  <a:lnTo>
                    <a:pt x="1281" y="1064"/>
                  </a:lnTo>
                  <a:lnTo>
                    <a:pt x="1281" y="1056"/>
                  </a:lnTo>
                  <a:lnTo>
                    <a:pt x="1278" y="1046"/>
                  </a:lnTo>
                  <a:lnTo>
                    <a:pt x="1276" y="1038"/>
                  </a:lnTo>
                  <a:lnTo>
                    <a:pt x="1268" y="1019"/>
                  </a:lnTo>
                  <a:lnTo>
                    <a:pt x="1246" y="979"/>
                  </a:lnTo>
                  <a:lnTo>
                    <a:pt x="713" y="40"/>
                  </a:lnTo>
                  <a:lnTo>
                    <a:pt x="699" y="24"/>
                  </a:lnTo>
                  <a:lnTo>
                    <a:pt x="694" y="19"/>
                  </a:lnTo>
                  <a:lnTo>
                    <a:pt x="686" y="13"/>
                  </a:lnTo>
                  <a:lnTo>
                    <a:pt x="681" y="8"/>
                  </a:lnTo>
                  <a:lnTo>
                    <a:pt x="675" y="5"/>
                  </a:lnTo>
                  <a:lnTo>
                    <a:pt x="670" y="5"/>
                  </a:lnTo>
                  <a:lnTo>
                    <a:pt x="665" y="3"/>
                  </a:lnTo>
                  <a:lnTo>
                    <a:pt x="657" y="0"/>
                  </a:lnTo>
                  <a:lnTo>
                    <a:pt x="657" y="0"/>
                  </a:lnTo>
                  <a:lnTo>
                    <a:pt x="654" y="0"/>
                  </a:lnTo>
                  <a:lnTo>
                    <a:pt x="649" y="3"/>
                  </a:lnTo>
                  <a:lnTo>
                    <a:pt x="640" y="3"/>
                  </a:lnTo>
                  <a:lnTo>
                    <a:pt x="632" y="8"/>
                  </a:lnTo>
                  <a:lnTo>
                    <a:pt x="624" y="11"/>
                  </a:lnTo>
                  <a:lnTo>
                    <a:pt x="616" y="16"/>
                  </a:lnTo>
                  <a:lnTo>
                    <a:pt x="611" y="21"/>
                  </a:lnTo>
                  <a:lnTo>
                    <a:pt x="5" y="1035"/>
                  </a:lnTo>
                  <a:lnTo>
                    <a:pt x="0" y="1064"/>
                  </a:lnTo>
                  <a:lnTo>
                    <a:pt x="0" y="1075"/>
                  </a:lnTo>
                  <a:lnTo>
                    <a:pt x="2" y="1086"/>
                  </a:lnTo>
                  <a:lnTo>
                    <a:pt x="5" y="1094"/>
                  </a:lnTo>
                  <a:lnTo>
                    <a:pt x="8" y="1099"/>
                  </a:lnTo>
                  <a:lnTo>
                    <a:pt x="13" y="1105"/>
                  </a:lnTo>
                  <a:lnTo>
                    <a:pt x="16" y="1110"/>
                  </a:lnTo>
                  <a:lnTo>
                    <a:pt x="21" y="1115"/>
                  </a:lnTo>
                  <a:lnTo>
                    <a:pt x="24" y="1118"/>
                  </a:lnTo>
                  <a:lnTo>
                    <a:pt x="29" y="1123"/>
                  </a:lnTo>
                  <a:lnTo>
                    <a:pt x="37" y="1129"/>
                  </a:lnTo>
                  <a:lnTo>
                    <a:pt x="45" y="1132"/>
                  </a:lnTo>
                  <a:lnTo>
                    <a:pt x="56" y="1137"/>
                  </a:lnTo>
                  <a:lnTo>
                    <a:pt x="83" y="114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2" name="Freeform 104"/>
            <p:cNvSpPr>
              <a:spLocks noEditPoints="1"/>
            </p:cNvSpPr>
            <p:nvPr/>
          </p:nvSpPr>
          <p:spPr bwMode="auto">
            <a:xfrm>
              <a:off x="10288460" y="5617160"/>
              <a:ext cx="1316037" cy="296863"/>
            </a:xfrm>
            <a:custGeom>
              <a:avLst/>
              <a:gdLst>
                <a:gd name="T0" fmla="*/ 36 w 309"/>
                <a:gd name="T1" fmla="*/ 1 h 70"/>
                <a:gd name="T2" fmla="*/ 27 w 309"/>
                <a:gd name="T3" fmla="*/ 8 h 70"/>
                <a:gd name="T4" fmla="*/ 1 w 309"/>
                <a:gd name="T5" fmla="*/ 27 h 70"/>
                <a:gd name="T6" fmla="*/ 49 w 309"/>
                <a:gd name="T7" fmla="*/ 34 h 70"/>
                <a:gd name="T8" fmla="*/ 3 w 309"/>
                <a:gd name="T9" fmla="*/ 43 h 70"/>
                <a:gd name="T10" fmla="*/ 49 w 309"/>
                <a:gd name="T11" fmla="*/ 49 h 70"/>
                <a:gd name="T12" fmla="*/ 0 w 309"/>
                <a:gd name="T13" fmla="*/ 58 h 70"/>
                <a:gd name="T14" fmla="*/ 49 w 309"/>
                <a:gd name="T15" fmla="*/ 64 h 70"/>
                <a:gd name="T16" fmla="*/ 56 w 309"/>
                <a:gd name="T17" fmla="*/ 62 h 70"/>
                <a:gd name="T18" fmla="*/ 48 w 309"/>
                <a:gd name="T19" fmla="*/ 27 h 70"/>
                <a:gd name="T20" fmla="*/ 52 w 309"/>
                <a:gd name="T21" fmla="*/ 5 h 70"/>
                <a:gd name="T22" fmla="*/ 41 w 309"/>
                <a:gd name="T23" fmla="*/ 21 h 70"/>
                <a:gd name="T24" fmla="*/ 13 w 309"/>
                <a:gd name="T25" fmla="*/ 24 h 70"/>
                <a:gd name="T26" fmla="*/ 19 w 309"/>
                <a:gd name="T27" fmla="*/ 20 h 70"/>
                <a:gd name="T28" fmla="*/ 103 w 309"/>
                <a:gd name="T29" fmla="*/ 6 h 70"/>
                <a:gd name="T30" fmla="*/ 97 w 309"/>
                <a:gd name="T31" fmla="*/ 21 h 70"/>
                <a:gd name="T32" fmla="*/ 105 w 309"/>
                <a:gd name="T33" fmla="*/ 26 h 70"/>
                <a:gd name="T34" fmla="*/ 104 w 309"/>
                <a:gd name="T35" fmla="*/ 56 h 70"/>
                <a:gd name="T36" fmla="*/ 115 w 309"/>
                <a:gd name="T37" fmla="*/ 61 h 70"/>
                <a:gd name="T38" fmla="*/ 130 w 309"/>
                <a:gd name="T39" fmla="*/ 55 h 70"/>
                <a:gd name="T40" fmla="*/ 103 w 309"/>
                <a:gd name="T41" fmla="*/ 67 h 70"/>
                <a:gd name="T42" fmla="*/ 97 w 309"/>
                <a:gd name="T43" fmla="*/ 59 h 70"/>
                <a:gd name="T44" fmla="*/ 132 w 309"/>
                <a:gd name="T45" fmla="*/ 24 h 70"/>
                <a:gd name="T46" fmla="*/ 146 w 309"/>
                <a:gd name="T47" fmla="*/ 46 h 70"/>
                <a:gd name="T48" fmla="*/ 84 w 309"/>
                <a:gd name="T49" fmla="*/ 55 h 70"/>
                <a:gd name="T50" fmla="*/ 194 w 309"/>
                <a:gd name="T51" fmla="*/ 12 h 70"/>
                <a:gd name="T52" fmla="*/ 201 w 309"/>
                <a:gd name="T53" fmla="*/ 2 h 70"/>
                <a:gd name="T54" fmla="*/ 184 w 309"/>
                <a:gd name="T55" fmla="*/ 28 h 70"/>
                <a:gd name="T56" fmla="*/ 227 w 309"/>
                <a:gd name="T57" fmla="*/ 18 h 70"/>
                <a:gd name="T58" fmla="*/ 216 w 309"/>
                <a:gd name="T59" fmla="*/ 12 h 70"/>
                <a:gd name="T60" fmla="*/ 173 w 309"/>
                <a:gd name="T61" fmla="*/ 56 h 70"/>
                <a:gd name="T62" fmla="*/ 167 w 309"/>
                <a:gd name="T63" fmla="*/ 56 h 70"/>
                <a:gd name="T64" fmla="*/ 157 w 309"/>
                <a:gd name="T65" fmla="*/ 35 h 70"/>
                <a:gd name="T66" fmla="*/ 182 w 309"/>
                <a:gd name="T67" fmla="*/ 4 h 70"/>
                <a:gd name="T68" fmla="*/ 173 w 309"/>
                <a:gd name="T69" fmla="*/ 17 h 70"/>
                <a:gd name="T70" fmla="*/ 218 w 309"/>
                <a:gd name="T71" fmla="*/ 31 h 70"/>
                <a:gd name="T72" fmla="*/ 219 w 309"/>
                <a:gd name="T73" fmla="*/ 63 h 70"/>
                <a:gd name="T74" fmla="*/ 213 w 309"/>
                <a:gd name="T75" fmla="*/ 61 h 70"/>
                <a:gd name="T76" fmla="*/ 183 w 309"/>
                <a:gd name="T77" fmla="*/ 70 h 70"/>
                <a:gd name="T78" fmla="*/ 192 w 309"/>
                <a:gd name="T79" fmla="*/ 37 h 70"/>
                <a:gd name="T80" fmla="*/ 181 w 309"/>
                <a:gd name="T81" fmla="*/ 31 h 70"/>
                <a:gd name="T82" fmla="*/ 198 w 309"/>
                <a:gd name="T83" fmla="*/ 31 h 70"/>
                <a:gd name="T84" fmla="*/ 205 w 309"/>
                <a:gd name="T85" fmla="*/ 22 h 70"/>
                <a:gd name="T86" fmla="*/ 280 w 309"/>
                <a:gd name="T87" fmla="*/ 12 h 70"/>
                <a:gd name="T88" fmla="*/ 305 w 309"/>
                <a:gd name="T89" fmla="*/ 10 h 70"/>
                <a:gd name="T90" fmla="*/ 245 w 309"/>
                <a:gd name="T91" fmla="*/ 7 h 70"/>
                <a:gd name="T92" fmla="*/ 274 w 309"/>
                <a:gd name="T93" fmla="*/ 12 h 70"/>
                <a:gd name="T94" fmla="*/ 250 w 309"/>
                <a:gd name="T95" fmla="*/ 22 h 70"/>
                <a:gd name="T96" fmla="*/ 259 w 309"/>
                <a:gd name="T97" fmla="*/ 28 h 70"/>
                <a:gd name="T98" fmla="*/ 252 w 309"/>
                <a:gd name="T99" fmla="*/ 38 h 70"/>
                <a:gd name="T100" fmla="*/ 252 w 309"/>
                <a:gd name="T101" fmla="*/ 43 h 70"/>
                <a:gd name="T102" fmla="*/ 272 w 309"/>
                <a:gd name="T103" fmla="*/ 61 h 70"/>
                <a:gd name="T104" fmla="*/ 277 w 309"/>
                <a:gd name="T105" fmla="*/ 66 h 70"/>
                <a:gd name="T106" fmla="*/ 296 w 309"/>
                <a:gd name="T107" fmla="*/ 43 h 70"/>
                <a:gd name="T108" fmla="*/ 309 w 309"/>
                <a:gd name="T109" fmla="*/ 37 h 70"/>
                <a:gd name="T110" fmla="*/ 280 w 309"/>
                <a:gd name="T111" fmla="*/ 28 h 70"/>
                <a:gd name="T112" fmla="*/ 301 w 309"/>
                <a:gd name="T113" fmla="*/ 22 h 70"/>
                <a:gd name="T114" fmla="*/ 280 w 309"/>
                <a:gd name="T115"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9" h="70">
                  <a:moveTo>
                    <a:pt x="33" y="8"/>
                  </a:moveTo>
                  <a:cubicBezTo>
                    <a:pt x="33" y="6"/>
                    <a:pt x="34" y="4"/>
                    <a:pt x="35" y="2"/>
                  </a:cubicBezTo>
                  <a:cubicBezTo>
                    <a:pt x="35" y="2"/>
                    <a:pt x="36" y="1"/>
                    <a:pt x="36" y="1"/>
                  </a:cubicBezTo>
                  <a:cubicBezTo>
                    <a:pt x="36" y="1"/>
                    <a:pt x="34" y="0"/>
                    <a:pt x="29" y="0"/>
                  </a:cubicBezTo>
                  <a:cubicBezTo>
                    <a:pt x="28" y="0"/>
                    <a:pt x="27" y="0"/>
                    <a:pt x="26" y="0"/>
                  </a:cubicBezTo>
                  <a:cubicBezTo>
                    <a:pt x="27" y="2"/>
                    <a:pt x="27" y="5"/>
                    <a:pt x="27" y="8"/>
                  </a:cubicBezTo>
                  <a:cubicBezTo>
                    <a:pt x="27" y="27"/>
                    <a:pt x="27" y="27"/>
                    <a:pt x="27" y="27"/>
                  </a:cubicBezTo>
                  <a:cubicBezTo>
                    <a:pt x="12" y="27"/>
                    <a:pt x="12" y="27"/>
                    <a:pt x="12" y="27"/>
                  </a:cubicBezTo>
                  <a:cubicBezTo>
                    <a:pt x="6" y="27"/>
                    <a:pt x="2" y="27"/>
                    <a:pt x="1" y="27"/>
                  </a:cubicBezTo>
                  <a:cubicBezTo>
                    <a:pt x="1" y="34"/>
                    <a:pt x="1" y="34"/>
                    <a:pt x="1" y="34"/>
                  </a:cubicBezTo>
                  <a:cubicBezTo>
                    <a:pt x="3" y="34"/>
                    <a:pt x="6" y="34"/>
                    <a:pt x="12" y="34"/>
                  </a:cubicBezTo>
                  <a:cubicBezTo>
                    <a:pt x="49" y="34"/>
                    <a:pt x="49" y="34"/>
                    <a:pt x="49" y="34"/>
                  </a:cubicBezTo>
                  <a:cubicBezTo>
                    <a:pt x="49" y="43"/>
                    <a:pt x="49" y="43"/>
                    <a:pt x="49" y="43"/>
                  </a:cubicBezTo>
                  <a:cubicBezTo>
                    <a:pt x="13" y="43"/>
                    <a:pt x="13" y="43"/>
                    <a:pt x="13" y="43"/>
                  </a:cubicBezTo>
                  <a:cubicBezTo>
                    <a:pt x="8" y="43"/>
                    <a:pt x="4" y="43"/>
                    <a:pt x="3" y="43"/>
                  </a:cubicBezTo>
                  <a:cubicBezTo>
                    <a:pt x="3" y="49"/>
                    <a:pt x="3" y="49"/>
                    <a:pt x="3" y="49"/>
                  </a:cubicBezTo>
                  <a:cubicBezTo>
                    <a:pt x="5" y="49"/>
                    <a:pt x="8" y="49"/>
                    <a:pt x="14" y="49"/>
                  </a:cubicBezTo>
                  <a:cubicBezTo>
                    <a:pt x="49" y="49"/>
                    <a:pt x="49" y="49"/>
                    <a:pt x="49" y="49"/>
                  </a:cubicBezTo>
                  <a:cubicBezTo>
                    <a:pt x="49" y="59"/>
                    <a:pt x="49" y="59"/>
                    <a:pt x="49" y="59"/>
                  </a:cubicBezTo>
                  <a:cubicBezTo>
                    <a:pt x="10" y="59"/>
                    <a:pt x="10" y="59"/>
                    <a:pt x="10" y="59"/>
                  </a:cubicBezTo>
                  <a:cubicBezTo>
                    <a:pt x="5" y="59"/>
                    <a:pt x="2" y="59"/>
                    <a:pt x="0" y="58"/>
                  </a:cubicBezTo>
                  <a:cubicBezTo>
                    <a:pt x="0" y="65"/>
                    <a:pt x="0" y="65"/>
                    <a:pt x="0" y="65"/>
                  </a:cubicBezTo>
                  <a:cubicBezTo>
                    <a:pt x="2" y="65"/>
                    <a:pt x="5" y="64"/>
                    <a:pt x="11" y="64"/>
                  </a:cubicBezTo>
                  <a:cubicBezTo>
                    <a:pt x="49" y="64"/>
                    <a:pt x="49" y="64"/>
                    <a:pt x="49" y="64"/>
                  </a:cubicBezTo>
                  <a:cubicBezTo>
                    <a:pt x="49" y="70"/>
                    <a:pt x="49" y="70"/>
                    <a:pt x="49" y="70"/>
                  </a:cubicBezTo>
                  <a:cubicBezTo>
                    <a:pt x="56" y="70"/>
                    <a:pt x="56" y="70"/>
                    <a:pt x="56" y="70"/>
                  </a:cubicBezTo>
                  <a:cubicBezTo>
                    <a:pt x="56" y="69"/>
                    <a:pt x="56" y="66"/>
                    <a:pt x="56" y="62"/>
                  </a:cubicBezTo>
                  <a:cubicBezTo>
                    <a:pt x="56" y="34"/>
                    <a:pt x="56" y="34"/>
                    <a:pt x="56" y="34"/>
                  </a:cubicBezTo>
                  <a:cubicBezTo>
                    <a:pt x="56" y="30"/>
                    <a:pt x="56" y="28"/>
                    <a:pt x="56" y="27"/>
                  </a:cubicBezTo>
                  <a:cubicBezTo>
                    <a:pt x="56" y="27"/>
                    <a:pt x="54" y="27"/>
                    <a:pt x="48" y="27"/>
                  </a:cubicBezTo>
                  <a:cubicBezTo>
                    <a:pt x="33" y="27"/>
                    <a:pt x="33" y="27"/>
                    <a:pt x="33" y="27"/>
                  </a:cubicBezTo>
                  <a:cubicBezTo>
                    <a:pt x="33" y="8"/>
                    <a:pt x="33" y="8"/>
                    <a:pt x="33" y="8"/>
                  </a:cubicBezTo>
                  <a:close/>
                  <a:moveTo>
                    <a:pt x="52" y="5"/>
                  </a:moveTo>
                  <a:cubicBezTo>
                    <a:pt x="58" y="9"/>
                    <a:pt x="58" y="9"/>
                    <a:pt x="58" y="9"/>
                  </a:cubicBezTo>
                  <a:cubicBezTo>
                    <a:pt x="55" y="15"/>
                    <a:pt x="51" y="20"/>
                    <a:pt x="47" y="24"/>
                  </a:cubicBezTo>
                  <a:cubicBezTo>
                    <a:pt x="46" y="23"/>
                    <a:pt x="44" y="22"/>
                    <a:pt x="41" y="21"/>
                  </a:cubicBezTo>
                  <a:cubicBezTo>
                    <a:pt x="46" y="16"/>
                    <a:pt x="49" y="11"/>
                    <a:pt x="52" y="5"/>
                  </a:cubicBezTo>
                  <a:close/>
                  <a:moveTo>
                    <a:pt x="19" y="20"/>
                  </a:moveTo>
                  <a:cubicBezTo>
                    <a:pt x="13" y="24"/>
                    <a:pt x="13" y="24"/>
                    <a:pt x="13" y="24"/>
                  </a:cubicBezTo>
                  <a:cubicBezTo>
                    <a:pt x="10" y="18"/>
                    <a:pt x="6" y="13"/>
                    <a:pt x="1" y="10"/>
                  </a:cubicBezTo>
                  <a:cubicBezTo>
                    <a:pt x="7" y="6"/>
                    <a:pt x="7" y="6"/>
                    <a:pt x="7" y="6"/>
                  </a:cubicBezTo>
                  <a:cubicBezTo>
                    <a:pt x="12" y="11"/>
                    <a:pt x="16" y="15"/>
                    <a:pt x="19" y="20"/>
                  </a:cubicBezTo>
                  <a:close/>
                  <a:moveTo>
                    <a:pt x="121" y="17"/>
                  </a:moveTo>
                  <a:cubicBezTo>
                    <a:pt x="117" y="10"/>
                    <a:pt x="113" y="5"/>
                    <a:pt x="110" y="3"/>
                  </a:cubicBezTo>
                  <a:cubicBezTo>
                    <a:pt x="103" y="6"/>
                    <a:pt x="103" y="6"/>
                    <a:pt x="103" y="6"/>
                  </a:cubicBezTo>
                  <a:cubicBezTo>
                    <a:pt x="108" y="12"/>
                    <a:pt x="111" y="17"/>
                    <a:pt x="113" y="21"/>
                  </a:cubicBezTo>
                  <a:cubicBezTo>
                    <a:pt x="121" y="17"/>
                    <a:pt x="121" y="17"/>
                    <a:pt x="121" y="17"/>
                  </a:cubicBezTo>
                  <a:close/>
                  <a:moveTo>
                    <a:pt x="97" y="21"/>
                  </a:moveTo>
                  <a:cubicBezTo>
                    <a:pt x="103" y="21"/>
                    <a:pt x="106" y="22"/>
                    <a:pt x="106" y="23"/>
                  </a:cubicBezTo>
                  <a:cubicBezTo>
                    <a:pt x="106" y="23"/>
                    <a:pt x="106" y="24"/>
                    <a:pt x="105" y="24"/>
                  </a:cubicBezTo>
                  <a:cubicBezTo>
                    <a:pt x="105" y="25"/>
                    <a:pt x="105" y="25"/>
                    <a:pt x="105" y="26"/>
                  </a:cubicBezTo>
                  <a:cubicBezTo>
                    <a:pt x="104" y="30"/>
                    <a:pt x="104" y="34"/>
                    <a:pt x="104" y="39"/>
                  </a:cubicBezTo>
                  <a:cubicBezTo>
                    <a:pt x="104" y="41"/>
                    <a:pt x="104" y="44"/>
                    <a:pt x="104" y="46"/>
                  </a:cubicBezTo>
                  <a:cubicBezTo>
                    <a:pt x="104" y="49"/>
                    <a:pt x="104" y="52"/>
                    <a:pt x="104" y="56"/>
                  </a:cubicBezTo>
                  <a:cubicBezTo>
                    <a:pt x="104" y="58"/>
                    <a:pt x="104" y="59"/>
                    <a:pt x="105" y="60"/>
                  </a:cubicBezTo>
                  <a:cubicBezTo>
                    <a:pt x="105" y="61"/>
                    <a:pt x="106" y="61"/>
                    <a:pt x="107" y="61"/>
                  </a:cubicBezTo>
                  <a:cubicBezTo>
                    <a:pt x="110" y="61"/>
                    <a:pt x="113" y="61"/>
                    <a:pt x="115" y="61"/>
                  </a:cubicBezTo>
                  <a:cubicBezTo>
                    <a:pt x="117" y="61"/>
                    <a:pt x="119" y="61"/>
                    <a:pt x="119" y="61"/>
                  </a:cubicBezTo>
                  <a:cubicBezTo>
                    <a:pt x="121" y="59"/>
                    <a:pt x="123" y="56"/>
                    <a:pt x="123" y="51"/>
                  </a:cubicBezTo>
                  <a:cubicBezTo>
                    <a:pt x="125" y="53"/>
                    <a:pt x="127" y="54"/>
                    <a:pt x="130" y="55"/>
                  </a:cubicBezTo>
                  <a:cubicBezTo>
                    <a:pt x="129" y="60"/>
                    <a:pt x="128" y="63"/>
                    <a:pt x="126" y="65"/>
                  </a:cubicBezTo>
                  <a:cubicBezTo>
                    <a:pt x="124" y="66"/>
                    <a:pt x="121" y="67"/>
                    <a:pt x="117" y="67"/>
                  </a:cubicBezTo>
                  <a:cubicBezTo>
                    <a:pt x="112" y="68"/>
                    <a:pt x="107" y="67"/>
                    <a:pt x="103" y="67"/>
                  </a:cubicBezTo>
                  <a:cubicBezTo>
                    <a:pt x="100" y="66"/>
                    <a:pt x="99" y="65"/>
                    <a:pt x="98" y="64"/>
                  </a:cubicBezTo>
                  <a:cubicBezTo>
                    <a:pt x="98" y="64"/>
                    <a:pt x="97" y="62"/>
                    <a:pt x="97" y="60"/>
                  </a:cubicBezTo>
                  <a:cubicBezTo>
                    <a:pt x="97" y="59"/>
                    <a:pt x="97" y="59"/>
                    <a:pt x="97" y="59"/>
                  </a:cubicBezTo>
                  <a:cubicBezTo>
                    <a:pt x="98" y="39"/>
                    <a:pt x="98" y="26"/>
                    <a:pt x="97" y="21"/>
                  </a:cubicBezTo>
                  <a:close/>
                  <a:moveTo>
                    <a:pt x="146" y="46"/>
                  </a:moveTo>
                  <a:cubicBezTo>
                    <a:pt x="142" y="40"/>
                    <a:pt x="138" y="33"/>
                    <a:pt x="132" y="24"/>
                  </a:cubicBezTo>
                  <a:cubicBezTo>
                    <a:pt x="126" y="28"/>
                    <a:pt x="126" y="28"/>
                    <a:pt x="126" y="28"/>
                  </a:cubicBezTo>
                  <a:cubicBezTo>
                    <a:pt x="132" y="37"/>
                    <a:pt x="136" y="45"/>
                    <a:pt x="137" y="50"/>
                  </a:cubicBezTo>
                  <a:cubicBezTo>
                    <a:pt x="146" y="46"/>
                    <a:pt x="146" y="46"/>
                    <a:pt x="146" y="46"/>
                  </a:cubicBezTo>
                  <a:close/>
                  <a:moveTo>
                    <a:pt x="83" y="25"/>
                  </a:moveTo>
                  <a:cubicBezTo>
                    <a:pt x="82" y="36"/>
                    <a:pt x="80" y="45"/>
                    <a:pt x="76" y="53"/>
                  </a:cubicBezTo>
                  <a:cubicBezTo>
                    <a:pt x="79" y="53"/>
                    <a:pt x="81" y="54"/>
                    <a:pt x="84" y="55"/>
                  </a:cubicBezTo>
                  <a:cubicBezTo>
                    <a:pt x="87" y="46"/>
                    <a:pt x="90" y="37"/>
                    <a:pt x="92" y="27"/>
                  </a:cubicBezTo>
                  <a:cubicBezTo>
                    <a:pt x="83" y="25"/>
                    <a:pt x="83" y="25"/>
                    <a:pt x="83" y="25"/>
                  </a:cubicBezTo>
                  <a:close/>
                  <a:moveTo>
                    <a:pt x="194" y="12"/>
                  </a:moveTo>
                  <a:cubicBezTo>
                    <a:pt x="195" y="11"/>
                    <a:pt x="196" y="8"/>
                    <a:pt x="198" y="5"/>
                  </a:cubicBezTo>
                  <a:cubicBezTo>
                    <a:pt x="199" y="4"/>
                    <a:pt x="199" y="4"/>
                    <a:pt x="200" y="3"/>
                  </a:cubicBezTo>
                  <a:cubicBezTo>
                    <a:pt x="200" y="3"/>
                    <a:pt x="201" y="3"/>
                    <a:pt x="201" y="2"/>
                  </a:cubicBezTo>
                  <a:cubicBezTo>
                    <a:pt x="199" y="2"/>
                    <a:pt x="197" y="1"/>
                    <a:pt x="193" y="0"/>
                  </a:cubicBezTo>
                  <a:cubicBezTo>
                    <a:pt x="189" y="11"/>
                    <a:pt x="184" y="20"/>
                    <a:pt x="177" y="26"/>
                  </a:cubicBezTo>
                  <a:cubicBezTo>
                    <a:pt x="180" y="26"/>
                    <a:pt x="182" y="27"/>
                    <a:pt x="184" y="28"/>
                  </a:cubicBezTo>
                  <a:cubicBezTo>
                    <a:pt x="185" y="28"/>
                    <a:pt x="188" y="24"/>
                    <a:pt x="191" y="17"/>
                  </a:cubicBezTo>
                  <a:cubicBezTo>
                    <a:pt x="216" y="17"/>
                    <a:pt x="216" y="17"/>
                    <a:pt x="216" y="17"/>
                  </a:cubicBezTo>
                  <a:cubicBezTo>
                    <a:pt x="223" y="17"/>
                    <a:pt x="226" y="18"/>
                    <a:pt x="227" y="18"/>
                  </a:cubicBezTo>
                  <a:cubicBezTo>
                    <a:pt x="227" y="11"/>
                    <a:pt x="227" y="11"/>
                    <a:pt x="227" y="11"/>
                  </a:cubicBezTo>
                  <a:cubicBezTo>
                    <a:pt x="226" y="12"/>
                    <a:pt x="225" y="12"/>
                    <a:pt x="224" y="12"/>
                  </a:cubicBezTo>
                  <a:cubicBezTo>
                    <a:pt x="222" y="12"/>
                    <a:pt x="220" y="12"/>
                    <a:pt x="216" y="12"/>
                  </a:cubicBezTo>
                  <a:cubicBezTo>
                    <a:pt x="194" y="12"/>
                    <a:pt x="194" y="12"/>
                    <a:pt x="194" y="12"/>
                  </a:cubicBezTo>
                  <a:close/>
                  <a:moveTo>
                    <a:pt x="173" y="17"/>
                  </a:moveTo>
                  <a:cubicBezTo>
                    <a:pt x="173" y="56"/>
                    <a:pt x="173" y="56"/>
                    <a:pt x="173" y="56"/>
                  </a:cubicBezTo>
                  <a:cubicBezTo>
                    <a:pt x="173" y="65"/>
                    <a:pt x="174" y="70"/>
                    <a:pt x="174" y="70"/>
                  </a:cubicBezTo>
                  <a:cubicBezTo>
                    <a:pt x="166" y="70"/>
                    <a:pt x="166" y="70"/>
                    <a:pt x="166" y="70"/>
                  </a:cubicBezTo>
                  <a:cubicBezTo>
                    <a:pt x="167" y="69"/>
                    <a:pt x="167" y="64"/>
                    <a:pt x="167" y="56"/>
                  </a:cubicBezTo>
                  <a:cubicBezTo>
                    <a:pt x="167" y="28"/>
                    <a:pt x="167" y="28"/>
                    <a:pt x="167" y="28"/>
                  </a:cubicBezTo>
                  <a:cubicBezTo>
                    <a:pt x="166" y="31"/>
                    <a:pt x="164" y="34"/>
                    <a:pt x="161" y="38"/>
                  </a:cubicBezTo>
                  <a:cubicBezTo>
                    <a:pt x="160" y="37"/>
                    <a:pt x="159" y="36"/>
                    <a:pt x="157" y="35"/>
                  </a:cubicBezTo>
                  <a:cubicBezTo>
                    <a:pt x="157" y="34"/>
                    <a:pt x="156" y="34"/>
                    <a:pt x="156" y="33"/>
                  </a:cubicBezTo>
                  <a:cubicBezTo>
                    <a:pt x="164" y="25"/>
                    <a:pt x="170" y="14"/>
                    <a:pt x="173" y="0"/>
                  </a:cubicBezTo>
                  <a:cubicBezTo>
                    <a:pt x="178" y="2"/>
                    <a:pt x="181" y="3"/>
                    <a:pt x="182" y="4"/>
                  </a:cubicBezTo>
                  <a:cubicBezTo>
                    <a:pt x="182" y="4"/>
                    <a:pt x="181" y="4"/>
                    <a:pt x="181" y="5"/>
                  </a:cubicBezTo>
                  <a:cubicBezTo>
                    <a:pt x="180" y="5"/>
                    <a:pt x="179" y="6"/>
                    <a:pt x="179" y="7"/>
                  </a:cubicBezTo>
                  <a:cubicBezTo>
                    <a:pt x="176" y="12"/>
                    <a:pt x="174" y="16"/>
                    <a:pt x="173" y="17"/>
                  </a:cubicBezTo>
                  <a:close/>
                  <a:moveTo>
                    <a:pt x="204" y="31"/>
                  </a:moveTo>
                  <a:cubicBezTo>
                    <a:pt x="210" y="31"/>
                    <a:pt x="210" y="31"/>
                    <a:pt x="210" y="31"/>
                  </a:cubicBezTo>
                  <a:cubicBezTo>
                    <a:pt x="214" y="31"/>
                    <a:pt x="217" y="31"/>
                    <a:pt x="218" y="31"/>
                  </a:cubicBezTo>
                  <a:cubicBezTo>
                    <a:pt x="220" y="31"/>
                    <a:pt x="222" y="31"/>
                    <a:pt x="223" y="30"/>
                  </a:cubicBezTo>
                  <a:cubicBezTo>
                    <a:pt x="222" y="33"/>
                    <a:pt x="222" y="37"/>
                    <a:pt x="221" y="43"/>
                  </a:cubicBezTo>
                  <a:cubicBezTo>
                    <a:pt x="220" y="55"/>
                    <a:pt x="219" y="62"/>
                    <a:pt x="219" y="63"/>
                  </a:cubicBezTo>
                  <a:cubicBezTo>
                    <a:pt x="218" y="67"/>
                    <a:pt x="214" y="69"/>
                    <a:pt x="206" y="69"/>
                  </a:cubicBezTo>
                  <a:cubicBezTo>
                    <a:pt x="206" y="66"/>
                    <a:pt x="205" y="63"/>
                    <a:pt x="202" y="62"/>
                  </a:cubicBezTo>
                  <a:cubicBezTo>
                    <a:pt x="208" y="63"/>
                    <a:pt x="211" y="62"/>
                    <a:pt x="213" y="61"/>
                  </a:cubicBezTo>
                  <a:cubicBezTo>
                    <a:pt x="214" y="58"/>
                    <a:pt x="215" y="50"/>
                    <a:pt x="216" y="37"/>
                  </a:cubicBezTo>
                  <a:cubicBezTo>
                    <a:pt x="203" y="37"/>
                    <a:pt x="203" y="37"/>
                    <a:pt x="203" y="37"/>
                  </a:cubicBezTo>
                  <a:cubicBezTo>
                    <a:pt x="202" y="52"/>
                    <a:pt x="195" y="63"/>
                    <a:pt x="183" y="70"/>
                  </a:cubicBezTo>
                  <a:cubicBezTo>
                    <a:pt x="181" y="68"/>
                    <a:pt x="179" y="66"/>
                    <a:pt x="175" y="65"/>
                  </a:cubicBezTo>
                  <a:cubicBezTo>
                    <a:pt x="188" y="61"/>
                    <a:pt x="195" y="51"/>
                    <a:pt x="197" y="37"/>
                  </a:cubicBezTo>
                  <a:cubicBezTo>
                    <a:pt x="192" y="37"/>
                    <a:pt x="192" y="37"/>
                    <a:pt x="192" y="37"/>
                  </a:cubicBezTo>
                  <a:cubicBezTo>
                    <a:pt x="188" y="37"/>
                    <a:pt x="186" y="37"/>
                    <a:pt x="184" y="37"/>
                  </a:cubicBezTo>
                  <a:cubicBezTo>
                    <a:pt x="183" y="37"/>
                    <a:pt x="182" y="37"/>
                    <a:pt x="181" y="37"/>
                  </a:cubicBezTo>
                  <a:cubicBezTo>
                    <a:pt x="181" y="31"/>
                    <a:pt x="181" y="31"/>
                    <a:pt x="181" y="31"/>
                  </a:cubicBezTo>
                  <a:cubicBezTo>
                    <a:pt x="182" y="31"/>
                    <a:pt x="183" y="31"/>
                    <a:pt x="184" y="31"/>
                  </a:cubicBezTo>
                  <a:cubicBezTo>
                    <a:pt x="186" y="31"/>
                    <a:pt x="188" y="31"/>
                    <a:pt x="192" y="31"/>
                  </a:cubicBezTo>
                  <a:cubicBezTo>
                    <a:pt x="198" y="31"/>
                    <a:pt x="198" y="31"/>
                    <a:pt x="198" y="31"/>
                  </a:cubicBezTo>
                  <a:cubicBezTo>
                    <a:pt x="198" y="26"/>
                    <a:pt x="198" y="22"/>
                    <a:pt x="198" y="21"/>
                  </a:cubicBezTo>
                  <a:cubicBezTo>
                    <a:pt x="203" y="21"/>
                    <a:pt x="205" y="21"/>
                    <a:pt x="206" y="21"/>
                  </a:cubicBezTo>
                  <a:cubicBezTo>
                    <a:pt x="206" y="22"/>
                    <a:pt x="206" y="22"/>
                    <a:pt x="205" y="22"/>
                  </a:cubicBezTo>
                  <a:cubicBezTo>
                    <a:pt x="205" y="23"/>
                    <a:pt x="204" y="24"/>
                    <a:pt x="204" y="25"/>
                  </a:cubicBezTo>
                  <a:cubicBezTo>
                    <a:pt x="204" y="26"/>
                    <a:pt x="204" y="28"/>
                    <a:pt x="204" y="31"/>
                  </a:cubicBezTo>
                  <a:close/>
                  <a:moveTo>
                    <a:pt x="280" y="12"/>
                  </a:moveTo>
                  <a:cubicBezTo>
                    <a:pt x="285" y="11"/>
                    <a:pt x="292" y="11"/>
                    <a:pt x="300" y="10"/>
                  </a:cubicBezTo>
                  <a:cubicBezTo>
                    <a:pt x="301" y="10"/>
                    <a:pt x="302" y="10"/>
                    <a:pt x="303" y="10"/>
                  </a:cubicBezTo>
                  <a:cubicBezTo>
                    <a:pt x="304" y="11"/>
                    <a:pt x="304" y="11"/>
                    <a:pt x="305" y="10"/>
                  </a:cubicBezTo>
                  <a:cubicBezTo>
                    <a:pt x="303" y="7"/>
                    <a:pt x="302" y="5"/>
                    <a:pt x="300" y="3"/>
                  </a:cubicBezTo>
                  <a:cubicBezTo>
                    <a:pt x="294" y="4"/>
                    <a:pt x="287" y="5"/>
                    <a:pt x="277" y="6"/>
                  </a:cubicBezTo>
                  <a:cubicBezTo>
                    <a:pt x="268" y="7"/>
                    <a:pt x="257" y="7"/>
                    <a:pt x="245" y="7"/>
                  </a:cubicBezTo>
                  <a:cubicBezTo>
                    <a:pt x="247" y="9"/>
                    <a:pt x="248" y="12"/>
                    <a:pt x="248" y="13"/>
                  </a:cubicBezTo>
                  <a:cubicBezTo>
                    <a:pt x="252" y="13"/>
                    <a:pt x="258" y="13"/>
                    <a:pt x="265" y="13"/>
                  </a:cubicBezTo>
                  <a:cubicBezTo>
                    <a:pt x="269" y="12"/>
                    <a:pt x="272" y="12"/>
                    <a:pt x="274" y="12"/>
                  </a:cubicBezTo>
                  <a:cubicBezTo>
                    <a:pt x="274" y="23"/>
                    <a:pt x="274" y="23"/>
                    <a:pt x="274" y="23"/>
                  </a:cubicBezTo>
                  <a:cubicBezTo>
                    <a:pt x="259" y="23"/>
                    <a:pt x="259" y="23"/>
                    <a:pt x="259" y="23"/>
                  </a:cubicBezTo>
                  <a:cubicBezTo>
                    <a:pt x="255" y="23"/>
                    <a:pt x="252" y="23"/>
                    <a:pt x="250" y="22"/>
                  </a:cubicBezTo>
                  <a:cubicBezTo>
                    <a:pt x="250" y="28"/>
                    <a:pt x="250" y="28"/>
                    <a:pt x="250" y="28"/>
                  </a:cubicBezTo>
                  <a:cubicBezTo>
                    <a:pt x="251" y="28"/>
                    <a:pt x="251" y="28"/>
                    <a:pt x="252" y="28"/>
                  </a:cubicBezTo>
                  <a:cubicBezTo>
                    <a:pt x="254" y="28"/>
                    <a:pt x="256" y="28"/>
                    <a:pt x="259" y="28"/>
                  </a:cubicBezTo>
                  <a:cubicBezTo>
                    <a:pt x="274" y="28"/>
                    <a:pt x="274" y="28"/>
                    <a:pt x="274" y="28"/>
                  </a:cubicBezTo>
                  <a:cubicBezTo>
                    <a:pt x="274" y="38"/>
                    <a:pt x="274" y="38"/>
                    <a:pt x="274" y="38"/>
                  </a:cubicBezTo>
                  <a:cubicBezTo>
                    <a:pt x="252" y="38"/>
                    <a:pt x="252" y="38"/>
                    <a:pt x="252" y="38"/>
                  </a:cubicBezTo>
                  <a:cubicBezTo>
                    <a:pt x="247" y="38"/>
                    <a:pt x="243" y="38"/>
                    <a:pt x="240" y="37"/>
                  </a:cubicBezTo>
                  <a:cubicBezTo>
                    <a:pt x="240" y="44"/>
                    <a:pt x="240" y="44"/>
                    <a:pt x="240" y="44"/>
                  </a:cubicBezTo>
                  <a:cubicBezTo>
                    <a:pt x="243" y="43"/>
                    <a:pt x="247" y="43"/>
                    <a:pt x="252" y="43"/>
                  </a:cubicBezTo>
                  <a:cubicBezTo>
                    <a:pt x="274" y="43"/>
                    <a:pt x="274" y="43"/>
                    <a:pt x="274" y="43"/>
                  </a:cubicBezTo>
                  <a:cubicBezTo>
                    <a:pt x="274" y="57"/>
                    <a:pt x="274" y="57"/>
                    <a:pt x="274" y="57"/>
                  </a:cubicBezTo>
                  <a:cubicBezTo>
                    <a:pt x="274" y="59"/>
                    <a:pt x="273" y="61"/>
                    <a:pt x="272" y="61"/>
                  </a:cubicBezTo>
                  <a:cubicBezTo>
                    <a:pt x="271" y="62"/>
                    <a:pt x="268" y="62"/>
                    <a:pt x="263" y="61"/>
                  </a:cubicBezTo>
                  <a:cubicBezTo>
                    <a:pt x="264" y="62"/>
                    <a:pt x="265" y="65"/>
                    <a:pt x="265" y="68"/>
                  </a:cubicBezTo>
                  <a:cubicBezTo>
                    <a:pt x="272" y="68"/>
                    <a:pt x="275" y="67"/>
                    <a:pt x="277" y="66"/>
                  </a:cubicBezTo>
                  <a:cubicBezTo>
                    <a:pt x="279" y="65"/>
                    <a:pt x="280" y="64"/>
                    <a:pt x="280" y="61"/>
                  </a:cubicBezTo>
                  <a:cubicBezTo>
                    <a:pt x="280" y="43"/>
                    <a:pt x="280" y="43"/>
                    <a:pt x="280" y="43"/>
                  </a:cubicBezTo>
                  <a:cubicBezTo>
                    <a:pt x="296" y="43"/>
                    <a:pt x="296" y="43"/>
                    <a:pt x="296" y="43"/>
                  </a:cubicBezTo>
                  <a:cubicBezTo>
                    <a:pt x="303" y="43"/>
                    <a:pt x="307" y="43"/>
                    <a:pt x="309" y="44"/>
                  </a:cubicBezTo>
                  <a:cubicBezTo>
                    <a:pt x="309" y="44"/>
                    <a:pt x="309" y="44"/>
                    <a:pt x="309" y="44"/>
                  </a:cubicBezTo>
                  <a:cubicBezTo>
                    <a:pt x="309" y="37"/>
                    <a:pt x="309" y="37"/>
                    <a:pt x="309" y="37"/>
                  </a:cubicBezTo>
                  <a:cubicBezTo>
                    <a:pt x="306" y="38"/>
                    <a:pt x="302" y="38"/>
                    <a:pt x="296" y="38"/>
                  </a:cubicBezTo>
                  <a:cubicBezTo>
                    <a:pt x="280" y="38"/>
                    <a:pt x="280" y="38"/>
                    <a:pt x="280" y="38"/>
                  </a:cubicBezTo>
                  <a:cubicBezTo>
                    <a:pt x="280" y="28"/>
                    <a:pt x="280" y="28"/>
                    <a:pt x="280" y="28"/>
                  </a:cubicBezTo>
                  <a:cubicBezTo>
                    <a:pt x="291" y="28"/>
                    <a:pt x="291" y="28"/>
                    <a:pt x="291" y="28"/>
                  </a:cubicBezTo>
                  <a:cubicBezTo>
                    <a:pt x="295" y="28"/>
                    <a:pt x="298" y="28"/>
                    <a:pt x="301" y="28"/>
                  </a:cubicBezTo>
                  <a:cubicBezTo>
                    <a:pt x="301" y="22"/>
                    <a:pt x="301" y="22"/>
                    <a:pt x="301" y="22"/>
                  </a:cubicBezTo>
                  <a:cubicBezTo>
                    <a:pt x="298" y="22"/>
                    <a:pt x="294" y="22"/>
                    <a:pt x="291" y="22"/>
                  </a:cubicBezTo>
                  <a:cubicBezTo>
                    <a:pt x="280" y="22"/>
                    <a:pt x="280" y="22"/>
                    <a:pt x="280" y="22"/>
                  </a:cubicBezTo>
                  <a:lnTo>
                    <a:pt x="280"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1" name="Freeform 105"/>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2" name="Freeform 109"/>
            <p:cNvSpPr>
              <a:spLocks noEditPoints="1"/>
            </p:cNvSpPr>
            <p:nvPr/>
          </p:nvSpPr>
          <p:spPr bwMode="auto">
            <a:xfrm>
              <a:off x="10485310" y="4326522"/>
              <a:ext cx="757237" cy="868363"/>
            </a:xfrm>
            <a:custGeom>
              <a:avLst/>
              <a:gdLst>
                <a:gd name="T0" fmla="*/ 206 w 477"/>
                <a:gd name="T1" fmla="*/ 534 h 547"/>
                <a:gd name="T2" fmla="*/ 211 w 477"/>
                <a:gd name="T3" fmla="*/ 542 h 547"/>
                <a:gd name="T4" fmla="*/ 225 w 477"/>
                <a:gd name="T5" fmla="*/ 547 h 547"/>
                <a:gd name="T6" fmla="*/ 233 w 477"/>
                <a:gd name="T7" fmla="*/ 542 h 547"/>
                <a:gd name="T8" fmla="*/ 233 w 477"/>
                <a:gd name="T9" fmla="*/ 528 h 547"/>
                <a:gd name="T10" fmla="*/ 131 w 477"/>
                <a:gd name="T11" fmla="*/ 512 h 547"/>
                <a:gd name="T12" fmla="*/ 128 w 477"/>
                <a:gd name="T13" fmla="*/ 534 h 547"/>
                <a:gd name="T14" fmla="*/ 134 w 477"/>
                <a:gd name="T15" fmla="*/ 542 h 547"/>
                <a:gd name="T16" fmla="*/ 150 w 477"/>
                <a:gd name="T17" fmla="*/ 542 h 547"/>
                <a:gd name="T18" fmla="*/ 158 w 477"/>
                <a:gd name="T19" fmla="*/ 534 h 547"/>
                <a:gd name="T20" fmla="*/ 155 w 477"/>
                <a:gd name="T21" fmla="*/ 523 h 547"/>
                <a:gd name="T22" fmla="*/ 241 w 477"/>
                <a:gd name="T23" fmla="*/ 429 h 547"/>
                <a:gd name="T24" fmla="*/ 179 w 477"/>
                <a:gd name="T25" fmla="*/ 499 h 547"/>
                <a:gd name="T26" fmla="*/ 158 w 477"/>
                <a:gd name="T27" fmla="*/ 496 h 547"/>
                <a:gd name="T28" fmla="*/ 150 w 477"/>
                <a:gd name="T29" fmla="*/ 480 h 547"/>
                <a:gd name="T30" fmla="*/ 155 w 477"/>
                <a:gd name="T31" fmla="*/ 461 h 547"/>
                <a:gd name="T32" fmla="*/ 198 w 477"/>
                <a:gd name="T33" fmla="*/ 381 h 547"/>
                <a:gd name="T34" fmla="*/ 171 w 477"/>
                <a:gd name="T35" fmla="*/ 357 h 547"/>
                <a:gd name="T36" fmla="*/ 171 w 477"/>
                <a:gd name="T37" fmla="*/ 349 h 547"/>
                <a:gd name="T38" fmla="*/ 217 w 477"/>
                <a:gd name="T39" fmla="*/ 300 h 547"/>
                <a:gd name="T40" fmla="*/ 169 w 477"/>
                <a:gd name="T41" fmla="*/ 338 h 547"/>
                <a:gd name="T42" fmla="*/ 153 w 477"/>
                <a:gd name="T43" fmla="*/ 335 h 547"/>
                <a:gd name="T44" fmla="*/ 139 w 477"/>
                <a:gd name="T45" fmla="*/ 327 h 547"/>
                <a:gd name="T46" fmla="*/ 131 w 477"/>
                <a:gd name="T47" fmla="*/ 308 h 547"/>
                <a:gd name="T48" fmla="*/ 209 w 477"/>
                <a:gd name="T49" fmla="*/ 215 h 547"/>
                <a:gd name="T50" fmla="*/ 96 w 477"/>
                <a:gd name="T51" fmla="*/ 233 h 547"/>
                <a:gd name="T52" fmla="*/ 86 w 477"/>
                <a:gd name="T53" fmla="*/ 225 h 547"/>
                <a:gd name="T54" fmla="*/ 80 w 477"/>
                <a:gd name="T55" fmla="*/ 204 h 547"/>
                <a:gd name="T56" fmla="*/ 86 w 477"/>
                <a:gd name="T57" fmla="*/ 193 h 547"/>
                <a:gd name="T58" fmla="*/ 249 w 477"/>
                <a:gd name="T59" fmla="*/ 145 h 547"/>
                <a:gd name="T60" fmla="*/ 378 w 477"/>
                <a:gd name="T61" fmla="*/ 8 h 547"/>
                <a:gd name="T62" fmla="*/ 477 w 477"/>
                <a:gd name="T63" fmla="*/ 153 h 547"/>
                <a:gd name="T64" fmla="*/ 474 w 477"/>
                <a:gd name="T65" fmla="*/ 161 h 547"/>
                <a:gd name="T66" fmla="*/ 429 w 477"/>
                <a:gd name="T67" fmla="*/ 233 h 547"/>
                <a:gd name="T68" fmla="*/ 354 w 477"/>
                <a:gd name="T69" fmla="*/ 370 h 547"/>
                <a:gd name="T70" fmla="*/ 246 w 477"/>
                <a:gd name="T71" fmla="*/ 493 h 547"/>
                <a:gd name="T72" fmla="*/ 233 w 477"/>
                <a:gd name="T73" fmla="*/ 488 h 547"/>
                <a:gd name="T74" fmla="*/ 225 w 477"/>
                <a:gd name="T75" fmla="*/ 477 h 547"/>
                <a:gd name="T76" fmla="*/ 228 w 477"/>
                <a:gd name="T77" fmla="*/ 464 h 547"/>
                <a:gd name="T78" fmla="*/ 166 w 477"/>
                <a:gd name="T79" fmla="*/ 400 h 547"/>
                <a:gd name="T80" fmla="*/ 155 w 477"/>
                <a:gd name="T81" fmla="*/ 400 h 547"/>
                <a:gd name="T82" fmla="*/ 91 w 477"/>
                <a:gd name="T83" fmla="*/ 461 h 547"/>
                <a:gd name="T84" fmla="*/ 94 w 477"/>
                <a:gd name="T85" fmla="*/ 480 h 547"/>
                <a:gd name="T86" fmla="*/ 110 w 477"/>
                <a:gd name="T87" fmla="*/ 488 h 547"/>
                <a:gd name="T88" fmla="*/ 126 w 477"/>
                <a:gd name="T89" fmla="*/ 483 h 547"/>
                <a:gd name="T90" fmla="*/ 112 w 477"/>
                <a:gd name="T91" fmla="*/ 389 h 547"/>
                <a:gd name="T92" fmla="*/ 110 w 477"/>
                <a:gd name="T93" fmla="*/ 383 h 547"/>
                <a:gd name="T94" fmla="*/ 94 w 477"/>
                <a:gd name="T95" fmla="*/ 373 h 547"/>
                <a:gd name="T96" fmla="*/ 5 w 477"/>
                <a:gd name="T97" fmla="*/ 400 h 547"/>
                <a:gd name="T98" fmla="*/ 0 w 477"/>
                <a:gd name="T99" fmla="*/ 413 h 547"/>
                <a:gd name="T100" fmla="*/ 8 w 477"/>
                <a:gd name="T101" fmla="*/ 432 h 547"/>
                <a:gd name="T102" fmla="*/ 21 w 477"/>
                <a:gd name="T103" fmla="*/ 440 h 547"/>
                <a:gd name="T104" fmla="*/ 118 w 477"/>
                <a:gd name="T105" fmla="*/ 394 h 547"/>
                <a:gd name="T106" fmla="*/ 51 w 477"/>
                <a:gd name="T107" fmla="*/ 268 h 547"/>
                <a:gd name="T108" fmla="*/ 198 w 477"/>
                <a:gd name="T109" fmla="*/ 40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7" h="547">
                  <a:moveTo>
                    <a:pt x="217" y="501"/>
                  </a:moveTo>
                  <a:lnTo>
                    <a:pt x="217" y="501"/>
                  </a:lnTo>
                  <a:lnTo>
                    <a:pt x="214" y="504"/>
                  </a:lnTo>
                  <a:lnTo>
                    <a:pt x="214" y="507"/>
                  </a:lnTo>
                  <a:lnTo>
                    <a:pt x="211" y="512"/>
                  </a:lnTo>
                  <a:lnTo>
                    <a:pt x="209" y="520"/>
                  </a:lnTo>
                  <a:lnTo>
                    <a:pt x="206" y="534"/>
                  </a:lnTo>
                  <a:lnTo>
                    <a:pt x="206" y="534"/>
                  </a:lnTo>
                  <a:lnTo>
                    <a:pt x="206" y="536"/>
                  </a:lnTo>
                  <a:lnTo>
                    <a:pt x="206" y="536"/>
                  </a:lnTo>
                  <a:lnTo>
                    <a:pt x="209" y="539"/>
                  </a:lnTo>
                  <a:lnTo>
                    <a:pt x="209" y="542"/>
                  </a:lnTo>
                  <a:lnTo>
                    <a:pt x="209" y="542"/>
                  </a:lnTo>
                  <a:lnTo>
                    <a:pt x="211" y="542"/>
                  </a:lnTo>
                  <a:lnTo>
                    <a:pt x="211" y="544"/>
                  </a:lnTo>
                  <a:lnTo>
                    <a:pt x="214" y="544"/>
                  </a:lnTo>
                  <a:lnTo>
                    <a:pt x="217" y="547"/>
                  </a:lnTo>
                  <a:lnTo>
                    <a:pt x="220" y="547"/>
                  </a:lnTo>
                  <a:lnTo>
                    <a:pt x="220" y="547"/>
                  </a:lnTo>
                  <a:lnTo>
                    <a:pt x="222" y="547"/>
                  </a:lnTo>
                  <a:lnTo>
                    <a:pt x="225" y="547"/>
                  </a:lnTo>
                  <a:lnTo>
                    <a:pt x="228" y="547"/>
                  </a:lnTo>
                  <a:lnTo>
                    <a:pt x="228" y="544"/>
                  </a:lnTo>
                  <a:lnTo>
                    <a:pt x="230" y="544"/>
                  </a:lnTo>
                  <a:lnTo>
                    <a:pt x="230" y="544"/>
                  </a:lnTo>
                  <a:lnTo>
                    <a:pt x="230" y="544"/>
                  </a:lnTo>
                  <a:lnTo>
                    <a:pt x="233" y="542"/>
                  </a:lnTo>
                  <a:lnTo>
                    <a:pt x="233" y="542"/>
                  </a:lnTo>
                  <a:lnTo>
                    <a:pt x="233" y="542"/>
                  </a:lnTo>
                  <a:lnTo>
                    <a:pt x="233" y="539"/>
                  </a:lnTo>
                  <a:lnTo>
                    <a:pt x="236" y="536"/>
                  </a:lnTo>
                  <a:lnTo>
                    <a:pt x="236" y="536"/>
                  </a:lnTo>
                  <a:lnTo>
                    <a:pt x="236" y="534"/>
                  </a:lnTo>
                  <a:lnTo>
                    <a:pt x="236" y="531"/>
                  </a:lnTo>
                  <a:lnTo>
                    <a:pt x="233" y="528"/>
                  </a:lnTo>
                  <a:lnTo>
                    <a:pt x="233" y="526"/>
                  </a:lnTo>
                  <a:lnTo>
                    <a:pt x="230" y="520"/>
                  </a:lnTo>
                  <a:lnTo>
                    <a:pt x="217" y="501"/>
                  </a:lnTo>
                  <a:lnTo>
                    <a:pt x="217" y="501"/>
                  </a:lnTo>
                  <a:lnTo>
                    <a:pt x="217" y="501"/>
                  </a:lnTo>
                  <a:close/>
                  <a:moveTo>
                    <a:pt x="142" y="496"/>
                  </a:moveTo>
                  <a:lnTo>
                    <a:pt x="131" y="512"/>
                  </a:lnTo>
                  <a:lnTo>
                    <a:pt x="128" y="518"/>
                  </a:lnTo>
                  <a:lnTo>
                    <a:pt x="128" y="520"/>
                  </a:lnTo>
                  <a:lnTo>
                    <a:pt x="128" y="526"/>
                  </a:lnTo>
                  <a:lnTo>
                    <a:pt x="128" y="528"/>
                  </a:lnTo>
                  <a:lnTo>
                    <a:pt x="128" y="528"/>
                  </a:lnTo>
                  <a:lnTo>
                    <a:pt x="128" y="531"/>
                  </a:lnTo>
                  <a:lnTo>
                    <a:pt x="128" y="534"/>
                  </a:lnTo>
                  <a:lnTo>
                    <a:pt x="128" y="536"/>
                  </a:lnTo>
                  <a:lnTo>
                    <a:pt x="128" y="536"/>
                  </a:lnTo>
                  <a:lnTo>
                    <a:pt x="128" y="536"/>
                  </a:lnTo>
                  <a:lnTo>
                    <a:pt x="131" y="539"/>
                  </a:lnTo>
                  <a:lnTo>
                    <a:pt x="131" y="539"/>
                  </a:lnTo>
                  <a:lnTo>
                    <a:pt x="131" y="539"/>
                  </a:lnTo>
                  <a:lnTo>
                    <a:pt x="134" y="542"/>
                  </a:lnTo>
                  <a:lnTo>
                    <a:pt x="136" y="542"/>
                  </a:lnTo>
                  <a:lnTo>
                    <a:pt x="136" y="542"/>
                  </a:lnTo>
                  <a:lnTo>
                    <a:pt x="139" y="542"/>
                  </a:lnTo>
                  <a:lnTo>
                    <a:pt x="142" y="542"/>
                  </a:lnTo>
                  <a:lnTo>
                    <a:pt x="144" y="542"/>
                  </a:lnTo>
                  <a:lnTo>
                    <a:pt x="147" y="542"/>
                  </a:lnTo>
                  <a:lnTo>
                    <a:pt x="150" y="542"/>
                  </a:lnTo>
                  <a:lnTo>
                    <a:pt x="153" y="539"/>
                  </a:lnTo>
                  <a:lnTo>
                    <a:pt x="153" y="539"/>
                  </a:lnTo>
                  <a:lnTo>
                    <a:pt x="155" y="539"/>
                  </a:lnTo>
                  <a:lnTo>
                    <a:pt x="155" y="536"/>
                  </a:lnTo>
                  <a:lnTo>
                    <a:pt x="158" y="536"/>
                  </a:lnTo>
                  <a:lnTo>
                    <a:pt x="158" y="534"/>
                  </a:lnTo>
                  <a:lnTo>
                    <a:pt x="158" y="534"/>
                  </a:lnTo>
                  <a:lnTo>
                    <a:pt x="158" y="534"/>
                  </a:lnTo>
                  <a:lnTo>
                    <a:pt x="158" y="534"/>
                  </a:lnTo>
                  <a:lnTo>
                    <a:pt x="158" y="531"/>
                  </a:lnTo>
                  <a:lnTo>
                    <a:pt x="158" y="531"/>
                  </a:lnTo>
                  <a:lnTo>
                    <a:pt x="158" y="531"/>
                  </a:lnTo>
                  <a:lnTo>
                    <a:pt x="158" y="528"/>
                  </a:lnTo>
                  <a:lnTo>
                    <a:pt x="155" y="523"/>
                  </a:lnTo>
                  <a:lnTo>
                    <a:pt x="142" y="496"/>
                  </a:lnTo>
                  <a:lnTo>
                    <a:pt x="142" y="496"/>
                  </a:lnTo>
                  <a:close/>
                  <a:moveTo>
                    <a:pt x="295" y="357"/>
                  </a:moveTo>
                  <a:lnTo>
                    <a:pt x="295" y="359"/>
                  </a:lnTo>
                  <a:lnTo>
                    <a:pt x="292" y="359"/>
                  </a:lnTo>
                  <a:lnTo>
                    <a:pt x="287" y="370"/>
                  </a:lnTo>
                  <a:lnTo>
                    <a:pt x="241" y="429"/>
                  </a:lnTo>
                  <a:lnTo>
                    <a:pt x="198" y="483"/>
                  </a:lnTo>
                  <a:lnTo>
                    <a:pt x="187" y="493"/>
                  </a:lnTo>
                  <a:lnTo>
                    <a:pt x="187" y="496"/>
                  </a:lnTo>
                  <a:lnTo>
                    <a:pt x="187" y="496"/>
                  </a:lnTo>
                  <a:lnTo>
                    <a:pt x="185" y="496"/>
                  </a:lnTo>
                  <a:lnTo>
                    <a:pt x="182" y="499"/>
                  </a:lnTo>
                  <a:lnTo>
                    <a:pt x="179" y="499"/>
                  </a:lnTo>
                  <a:lnTo>
                    <a:pt x="174" y="501"/>
                  </a:lnTo>
                  <a:lnTo>
                    <a:pt x="171" y="501"/>
                  </a:lnTo>
                  <a:lnTo>
                    <a:pt x="166" y="501"/>
                  </a:lnTo>
                  <a:lnTo>
                    <a:pt x="163" y="499"/>
                  </a:lnTo>
                  <a:lnTo>
                    <a:pt x="163" y="499"/>
                  </a:lnTo>
                  <a:lnTo>
                    <a:pt x="161" y="499"/>
                  </a:lnTo>
                  <a:lnTo>
                    <a:pt x="158" y="496"/>
                  </a:lnTo>
                  <a:lnTo>
                    <a:pt x="155" y="496"/>
                  </a:lnTo>
                  <a:lnTo>
                    <a:pt x="153" y="493"/>
                  </a:lnTo>
                  <a:lnTo>
                    <a:pt x="153" y="493"/>
                  </a:lnTo>
                  <a:lnTo>
                    <a:pt x="150" y="488"/>
                  </a:lnTo>
                  <a:lnTo>
                    <a:pt x="150" y="485"/>
                  </a:lnTo>
                  <a:lnTo>
                    <a:pt x="150" y="483"/>
                  </a:lnTo>
                  <a:lnTo>
                    <a:pt x="150" y="480"/>
                  </a:lnTo>
                  <a:lnTo>
                    <a:pt x="150" y="477"/>
                  </a:lnTo>
                  <a:lnTo>
                    <a:pt x="150" y="475"/>
                  </a:lnTo>
                  <a:lnTo>
                    <a:pt x="150" y="472"/>
                  </a:lnTo>
                  <a:lnTo>
                    <a:pt x="153" y="469"/>
                  </a:lnTo>
                  <a:lnTo>
                    <a:pt x="153" y="469"/>
                  </a:lnTo>
                  <a:lnTo>
                    <a:pt x="153" y="467"/>
                  </a:lnTo>
                  <a:lnTo>
                    <a:pt x="155" y="461"/>
                  </a:lnTo>
                  <a:lnTo>
                    <a:pt x="179" y="432"/>
                  </a:lnTo>
                  <a:lnTo>
                    <a:pt x="260" y="333"/>
                  </a:lnTo>
                  <a:lnTo>
                    <a:pt x="252" y="327"/>
                  </a:lnTo>
                  <a:lnTo>
                    <a:pt x="203" y="383"/>
                  </a:lnTo>
                  <a:lnTo>
                    <a:pt x="201" y="383"/>
                  </a:lnTo>
                  <a:lnTo>
                    <a:pt x="201" y="381"/>
                  </a:lnTo>
                  <a:lnTo>
                    <a:pt x="198" y="381"/>
                  </a:lnTo>
                  <a:lnTo>
                    <a:pt x="193" y="378"/>
                  </a:lnTo>
                  <a:lnTo>
                    <a:pt x="185" y="373"/>
                  </a:lnTo>
                  <a:lnTo>
                    <a:pt x="179" y="367"/>
                  </a:lnTo>
                  <a:lnTo>
                    <a:pt x="174" y="365"/>
                  </a:lnTo>
                  <a:lnTo>
                    <a:pt x="174" y="362"/>
                  </a:lnTo>
                  <a:lnTo>
                    <a:pt x="171" y="359"/>
                  </a:lnTo>
                  <a:lnTo>
                    <a:pt x="171" y="357"/>
                  </a:lnTo>
                  <a:lnTo>
                    <a:pt x="171" y="354"/>
                  </a:lnTo>
                  <a:lnTo>
                    <a:pt x="171" y="354"/>
                  </a:lnTo>
                  <a:lnTo>
                    <a:pt x="171" y="351"/>
                  </a:lnTo>
                  <a:lnTo>
                    <a:pt x="171" y="351"/>
                  </a:lnTo>
                  <a:lnTo>
                    <a:pt x="171" y="349"/>
                  </a:lnTo>
                  <a:lnTo>
                    <a:pt x="171" y="349"/>
                  </a:lnTo>
                  <a:lnTo>
                    <a:pt x="171" y="349"/>
                  </a:lnTo>
                  <a:lnTo>
                    <a:pt x="171" y="349"/>
                  </a:lnTo>
                  <a:lnTo>
                    <a:pt x="174" y="343"/>
                  </a:lnTo>
                  <a:lnTo>
                    <a:pt x="193" y="324"/>
                  </a:lnTo>
                  <a:lnTo>
                    <a:pt x="209" y="306"/>
                  </a:lnTo>
                  <a:lnTo>
                    <a:pt x="214" y="303"/>
                  </a:lnTo>
                  <a:lnTo>
                    <a:pt x="214" y="300"/>
                  </a:lnTo>
                  <a:lnTo>
                    <a:pt x="217" y="300"/>
                  </a:lnTo>
                  <a:lnTo>
                    <a:pt x="209" y="295"/>
                  </a:lnTo>
                  <a:lnTo>
                    <a:pt x="209" y="298"/>
                  </a:lnTo>
                  <a:lnTo>
                    <a:pt x="203" y="303"/>
                  </a:lnTo>
                  <a:lnTo>
                    <a:pt x="182" y="327"/>
                  </a:lnTo>
                  <a:lnTo>
                    <a:pt x="171" y="335"/>
                  </a:lnTo>
                  <a:lnTo>
                    <a:pt x="171" y="338"/>
                  </a:lnTo>
                  <a:lnTo>
                    <a:pt x="169" y="338"/>
                  </a:lnTo>
                  <a:lnTo>
                    <a:pt x="169" y="338"/>
                  </a:lnTo>
                  <a:lnTo>
                    <a:pt x="169" y="338"/>
                  </a:lnTo>
                  <a:lnTo>
                    <a:pt x="169" y="338"/>
                  </a:lnTo>
                  <a:lnTo>
                    <a:pt x="166" y="338"/>
                  </a:lnTo>
                  <a:lnTo>
                    <a:pt x="166" y="338"/>
                  </a:lnTo>
                  <a:lnTo>
                    <a:pt x="161" y="335"/>
                  </a:lnTo>
                  <a:lnTo>
                    <a:pt x="153" y="335"/>
                  </a:lnTo>
                  <a:lnTo>
                    <a:pt x="144" y="333"/>
                  </a:lnTo>
                  <a:lnTo>
                    <a:pt x="142" y="330"/>
                  </a:lnTo>
                  <a:lnTo>
                    <a:pt x="142" y="330"/>
                  </a:lnTo>
                  <a:lnTo>
                    <a:pt x="142" y="330"/>
                  </a:lnTo>
                  <a:lnTo>
                    <a:pt x="142" y="330"/>
                  </a:lnTo>
                  <a:lnTo>
                    <a:pt x="139" y="327"/>
                  </a:lnTo>
                  <a:lnTo>
                    <a:pt x="139" y="327"/>
                  </a:lnTo>
                  <a:lnTo>
                    <a:pt x="136" y="324"/>
                  </a:lnTo>
                  <a:lnTo>
                    <a:pt x="134" y="319"/>
                  </a:lnTo>
                  <a:lnTo>
                    <a:pt x="134" y="314"/>
                  </a:lnTo>
                  <a:lnTo>
                    <a:pt x="131" y="311"/>
                  </a:lnTo>
                  <a:lnTo>
                    <a:pt x="131" y="308"/>
                  </a:lnTo>
                  <a:lnTo>
                    <a:pt x="131" y="308"/>
                  </a:lnTo>
                  <a:lnTo>
                    <a:pt x="131" y="308"/>
                  </a:lnTo>
                  <a:lnTo>
                    <a:pt x="131" y="306"/>
                  </a:lnTo>
                  <a:lnTo>
                    <a:pt x="131" y="306"/>
                  </a:lnTo>
                  <a:lnTo>
                    <a:pt x="131" y="306"/>
                  </a:lnTo>
                  <a:lnTo>
                    <a:pt x="134" y="306"/>
                  </a:lnTo>
                  <a:lnTo>
                    <a:pt x="134" y="303"/>
                  </a:lnTo>
                  <a:lnTo>
                    <a:pt x="150" y="282"/>
                  </a:lnTo>
                  <a:lnTo>
                    <a:pt x="209" y="215"/>
                  </a:lnTo>
                  <a:lnTo>
                    <a:pt x="203" y="215"/>
                  </a:lnTo>
                  <a:lnTo>
                    <a:pt x="190" y="217"/>
                  </a:lnTo>
                  <a:lnTo>
                    <a:pt x="126" y="231"/>
                  </a:lnTo>
                  <a:lnTo>
                    <a:pt x="102" y="233"/>
                  </a:lnTo>
                  <a:lnTo>
                    <a:pt x="96" y="233"/>
                  </a:lnTo>
                  <a:lnTo>
                    <a:pt x="96" y="233"/>
                  </a:lnTo>
                  <a:lnTo>
                    <a:pt x="96" y="233"/>
                  </a:lnTo>
                  <a:lnTo>
                    <a:pt x="94" y="233"/>
                  </a:lnTo>
                  <a:lnTo>
                    <a:pt x="94" y="233"/>
                  </a:lnTo>
                  <a:lnTo>
                    <a:pt x="91" y="233"/>
                  </a:lnTo>
                  <a:lnTo>
                    <a:pt x="91" y="231"/>
                  </a:lnTo>
                  <a:lnTo>
                    <a:pt x="88" y="231"/>
                  </a:lnTo>
                  <a:lnTo>
                    <a:pt x="88" y="228"/>
                  </a:lnTo>
                  <a:lnTo>
                    <a:pt x="86" y="225"/>
                  </a:lnTo>
                  <a:lnTo>
                    <a:pt x="83" y="223"/>
                  </a:lnTo>
                  <a:lnTo>
                    <a:pt x="83" y="220"/>
                  </a:lnTo>
                  <a:lnTo>
                    <a:pt x="83" y="217"/>
                  </a:lnTo>
                  <a:lnTo>
                    <a:pt x="80" y="215"/>
                  </a:lnTo>
                  <a:lnTo>
                    <a:pt x="80" y="212"/>
                  </a:lnTo>
                  <a:lnTo>
                    <a:pt x="80" y="206"/>
                  </a:lnTo>
                  <a:lnTo>
                    <a:pt x="80" y="204"/>
                  </a:lnTo>
                  <a:lnTo>
                    <a:pt x="80" y="201"/>
                  </a:lnTo>
                  <a:lnTo>
                    <a:pt x="83" y="198"/>
                  </a:lnTo>
                  <a:lnTo>
                    <a:pt x="83" y="196"/>
                  </a:lnTo>
                  <a:lnTo>
                    <a:pt x="83" y="196"/>
                  </a:lnTo>
                  <a:lnTo>
                    <a:pt x="83" y="193"/>
                  </a:lnTo>
                  <a:lnTo>
                    <a:pt x="86" y="193"/>
                  </a:lnTo>
                  <a:lnTo>
                    <a:pt x="86" y="193"/>
                  </a:lnTo>
                  <a:lnTo>
                    <a:pt x="88" y="190"/>
                  </a:lnTo>
                  <a:lnTo>
                    <a:pt x="91" y="190"/>
                  </a:lnTo>
                  <a:lnTo>
                    <a:pt x="96" y="188"/>
                  </a:lnTo>
                  <a:lnTo>
                    <a:pt x="107" y="182"/>
                  </a:lnTo>
                  <a:lnTo>
                    <a:pt x="139" y="174"/>
                  </a:lnTo>
                  <a:lnTo>
                    <a:pt x="211" y="158"/>
                  </a:lnTo>
                  <a:lnTo>
                    <a:pt x="249" y="145"/>
                  </a:lnTo>
                  <a:lnTo>
                    <a:pt x="270" y="137"/>
                  </a:lnTo>
                  <a:lnTo>
                    <a:pt x="281" y="131"/>
                  </a:lnTo>
                  <a:lnTo>
                    <a:pt x="292" y="123"/>
                  </a:lnTo>
                  <a:lnTo>
                    <a:pt x="297" y="118"/>
                  </a:lnTo>
                  <a:lnTo>
                    <a:pt x="311" y="99"/>
                  </a:lnTo>
                  <a:lnTo>
                    <a:pt x="356" y="35"/>
                  </a:lnTo>
                  <a:lnTo>
                    <a:pt x="378" y="8"/>
                  </a:lnTo>
                  <a:lnTo>
                    <a:pt x="383" y="0"/>
                  </a:lnTo>
                  <a:lnTo>
                    <a:pt x="386" y="0"/>
                  </a:lnTo>
                  <a:lnTo>
                    <a:pt x="455" y="115"/>
                  </a:lnTo>
                  <a:lnTo>
                    <a:pt x="474" y="147"/>
                  </a:lnTo>
                  <a:lnTo>
                    <a:pt x="477" y="153"/>
                  </a:lnTo>
                  <a:lnTo>
                    <a:pt x="477" y="153"/>
                  </a:lnTo>
                  <a:lnTo>
                    <a:pt x="477" y="153"/>
                  </a:lnTo>
                  <a:lnTo>
                    <a:pt x="477" y="153"/>
                  </a:lnTo>
                  <a:lnTo>
                    <a:pt x="477" y="156"/>
                  </a:lnTo>
                  <a:lnTo>
                    <a:pt x="477" y="156"/>
                  </a:lnTo>
                  <a:lnTo>
                    <a:pt x="477" y="156"/>
                  </a:lnTo>
                  <a:lnTo>
                    <a:pt x="477" y="156"/>
                  </a:lnTo>
                  <a:lnTo>
                    <a:pt x="477" y="158"/>
                  </a:lnTo>
                  <a:lnTo>
                    <a:pt x="474" y="161"/>
                  </a:lnTo>
                  <a:lnTo>
                    <a:pt x="469" y="172"/>
                  </a:lnTo>
                  <a:lnTo>
                    <a:pt x="445" y="204"/>
                  </a:lnTo>
                  <a:lnTo>
                    <a:pt x="437" y="212"/>
                  </a:lnTo>
                  <a:lnTo>
                    <a:pt x="437" y="215"/>
                  </a:lnTo>
                  <a:lnTo>
                    <a:pt x="434" y="223"/>
                  </a:lnTo>
                  <a:lnTo>
                    <a:pt x="431" y="225"/>
                  </a:lnTo>
                  <a:lnTo>
                    <a:pt x="429" y="233"/>
                  </a:lnTo>
                  <a:lnTo>
                    <a:pt x="426" y="263"/>
                  </a:lnTo>
                  <a:lnTo>
                    <a:pt x="423" y="274"/>
                  </a:lnTo>
                  <a:lnTo>
                    <a:pt x="423" y="276"/>
                  </a:lnTo>
                  <a:lnTo>
                    <a:pt x="421" y="279"/>
                  </a:lnTo>
                  <a:lnTo>
                    <a:pt x="421" y="284"/>
                  </a:lnTo>
                  <a:lnTo>
                    <a:pt x="404" y="303"/>
                  </a:lnTo>
                  <a:lnTo>
                    <a:pt x="354" y="370"/>
                  </a:lnTo>
                  <a:lnTo>
                    <a:pt x="265" y="488"/>
                  </a:lnTo>
                  <a:lnTo>
                    <a:pt x="262" y="488"/>
                  </a:lnTo>
                  <a:lnTo>
                    <a:pt x="260" y="491"/>
                  </a:lnTo>
                  <a:lnTo>
                    <a:pt x="254" y="491"/>
                  </a:lnTo>
                  <a:lnTo>
                    <a:pt x="252" y="493"/>
                  </a:lnTo>
                  <a:lnTo>
                    <a:pt x="249" y="493"/>
                  </a:lnTo>
                  <a:lnTo>
                    <a:pt x="246" y="493"/>
                  </a:lnTo>
                  <a:lnTo>
                    <a:pt x="244" y="493"/>
                  </a:lnTo>
                  <a:lnTo>
                    <a:pt x="241" y="493"/>
                  </a:lnTo>
                  <a:lnTo>
                    <a:pt x="238" y="493"/>
                  </a:lnTo>
                  <a:lnTo>
                    <a:pt x="238" y="493"/>
                  </a:lnTo>
                  <a:lnTo>
                    <a:pt x="236" y="491"/>
                  </a:lnTo>
                  <a:lnTo>
                    <a:pt x="233" y="491"/>
                  </a:lnTo>
                  <a:lnTo>
                    <a:pt x="233" y="488"/>
                  </a:lnTo>
                  <a:lnTo>
                    <a:pt x="230" y="488"/>
                  </a:lnTo>
                  <a:lnTo>
                    <a:pt x="230" y="485"/>
                  </a:lnTo>
                  <a:lnTo>
                    <a:pt x="228" y="485"/>
                  </a:lnTo>
                  <a:lnTo>
                    <a:pt x="228" y="483"/>
                  </a:lnTo>
                  <a:lnTo>
                    <a:pt x="228" y="480"/>
                  </a:lnTo>
                  <a:lnTo>
                    <a:pt x="225" y="480"/>
                  </a:lnTo>
                  <a:lnTo>
                    <a:pt x="225" y="477"/>
                  </a:lnTo>
                  <a:lnTo>
                    <a:pt x="225" y="475"/>
                  </a:lnTo>
                  <a:lnTo>
                    <a:pt x="225" y="472"/>
                  </a:lnTo>
                  <a:lnTo>
                    <a:pt x="225" y="472"/>
                  </a:lnTo>
                  <a:lnTo>
                    <a:pt x="225" y="469"/>
                  </a:lnTo>
                  <a:lnTo>
                    <a:pt x="228" y="469"/>
                  </a:lnTo>
                  <a:lnTo>
                    <a:pt x="228" y="467"/>
                  </a:lnTo>
                  <a:lnTo>
                    <a:pt x="228" y="464"/>
                  </a:lnTo>
                  <a:lnTo>
                    <a:pt x="233" y="456"/>
                  </a:lnTo>
                  <a:lnTo>
                    <a:pt x="244" y="440"/>
                  </a:lnTo>
                  <a:lnTo>
                    <a:pt x="303" y="365"/>
                  </a:lnTo>
                  <a:lnTo>
                    <a:pt x="295" y="357"/>
                  </a:lnTo>
                  <a:lnTo>
                    <a:pt x="295" y="357"/>
                  </a:lnTo>
                  <a:close/>
                  <a:moveTo>
                    <a:pt x="185" y="410"/>
                  </a:moveTo>
                  <a:lnTo>
                    <a:pt x="166" y="400"/>
                  </a:lnTo>
                  <a:lnTo>
                    <a:pt x="163" y="400"/>
                  </a:lnTo>
                  <a:lnTo>
                    <a:pt x="163" y="400"/>
                  </a:lnTo>
                  <a:lnTo>
                    <a:pt x="163" y="400"/>
                  </a:lnTo>
                  <a:lnTo>
                    <a:pt x="158" y="400"/>
                  </a:lnTo>
                  <a:lnTo>
                    <a:pt x="158" y="400"/>
                  </a:lnTo>
                  <a:lnTo>
                    <a:pt x="158" y="400"/>
                  </a:lnTo>
                  <a:lnTo>
                    <a:pt x="155" y="400"/>
                  </a:lnTo>
                  <a:lnTo>
                    <a:pt x="155" y="400"/>
                  </a:lnTo>
                  <a:lnTo>
                    <a:pt x="155" y="400"/>
                  </a:lnTo>
                  <a:lnTo>
                    <a:pt x="153" y="397"/>
                  </a:lnTo>
                  <a:lnTo>
                    <a:pt x="147" y="389"/>
                  </a:lnTo>
                  <a:lnTo>
                    <a:pt x="104" y="440"/>
                  </a:lnTo>
                  <a:lnTo>
                    <a:pt x="91" y="459"/>
                  </a:lnTo>
                  <a:lnTo>
                    <a:pt x="91" y="461"/>
                  </a:lnTo>
                  <a:lnTo>
                    <a:pt x="88" y="464"/>
                  </a:lnTo>
                  <a:lnTo>
                    <a:pt x="88" y="467"/>
                  </a:lnTo>
                  <a:lnTo>
                    <a:pt x="88" y="469"/>
                  </a:lnTo>
                  <a:lnTo>
                    <a:pt x="88" y="472"/>
                  </a:lnTo>
                  <a:lnTo>
                    <a:pt x="91" y="475"/>
                  </a:lnTo>
                  <a:lnTo>
                    <a:pt x="91" y="477"/>
                  </a:lnTo>
                  <a:lnTo>
                    <a:pt x="94" y="480"/>
                  </a:lnTo>
                  <a:lnTo>
                    <a:pt x="94" y="483"/>
                  </a:lnTo>
                  <a:lnTo>
                    <a:pt x="96" y="485"/>
                  </a:lnTo>
                  <a:lnTo>
                    <a:pt x="99" y="485"/>
                  </a:lnTo>
                  <a:lnTo>
                    <a:pt x="102" y="488"/>
                  </a:lnTo>
                  <a:lnTo>
                    <a:pt x="104" y="488"/>
                  </a:lnTo>
                  <a:lnTo>
                    <a:pt x="107" y="488"/>
                  </a:lnTo>
                  <a:lnTo>
                    <a:pt x="110" y="488"/>
                  </a:lnTo>
                  <a:lnTo>
                    <a:pt x="112" y="488"/>
                  </a:lnTo>
                  <a:lnTo>
                    <a:pt x="115" y="488"/>
                  </a:lnTo>
                  <a:lnTo>
                    <a:pt x="118" y="488"/>
                  </a:lnTo>
                  <a:lnTo>
                    <a:pt x="118" y="485"/>
                  </a:lnTo>
                  <a:lnTo>
                    <a:pt x="120" y="485"/>
                  </a:lnTo>
                  <a:lnTo>
                    <a:pt x="123" y="485"/>
                  </a:lnTo>
                  <a:lnTo>
                    <a:pt x="126" y="483"/>
                  </a:lnTo>
                  <a:lnTo>
                    <a:pt x="139" y="467"/>
                  </a:lnTo>
                  <a:lnTo>
                    <a:pt x="174" y="426"/>
                  </a:lnTo>
                  <a:lnTo>
                    <a:pt x="182" y="416"/>
                  </a:lnTo>
                  <a:lnTo>
                    <a:pt x="185" y="410"/>
                  </a:lnTo>
                  <a:lnTo>
                    <a:pt x="185" y="410"/>
                  </a:lnTo>
                  <a:close/>
                  <a:moveTo>
                    <a:pt x="118" y="394"/>
                  </a:moveTo>
                  <a:lnTo>
                    <a:pt x="112" y="389"/>
                  </a:lnTo>
                  <a:lnTo>
                    <a:pt x="112" y="389"/>
                  </a:lnTo>
                  <a:lnTo>
                    <a:pt x="112" y="389"/>
                  </a:lnTo>
                  <a:lnTo>
                    <a:pt x="110" y="386"/>
                  </a:lnTo>
                  <a:lnTo>
                    <a:pt x="110" y="386"/>
                  </a:lnTo>
                  <a:lnTo>
                    <a:pt x="110" y="386"/>
                  </a:lnTo>
                  <a:lnTo>
                    <a:pt x="110" y="383"/>
                  </a:lnTo>
                  <a:lnTo>
                    <a:pt x="110" y="383"/>
                  </a:lnTo>
                  <a:lnTo>
                    <a:pt x="110" y="375"/>
                  </a:lnTo>
                  <a:lnTo>
                    <a:pt x="104" y="375"/>
                  </a:lnTo>
                  <a:lnTo>
                    <a:pt x="102" y="375"/>
                  </a:lnTo>
                  <a:lnTo>
                    <a:pt x="96" y="373"/>
                  </a:lnTo>
                  <a:lnTo>
                    <a:pt x="96" y="373"/>
                  </a:lnTo>
                  <a:lnTo>
                    <a:pt x="94" y="373"/>
                  </a:lnTo>
                  <a:lnTo>
                    <a:pt x="94" y="373"/>
                  </a:lnTo>
                  <a:lnTo>
                    <a:pt x="94" y="370"/>
                  </a:lnTo>
                  <a:lnTo>
                    <a:pt x="91" y="370"/>
                  </a:lnTo>
                  <a:lnTo>
                    <a:pt x="88" y="367"/>
                  </a:lnTo>
                  <a:lnTo>
                    <a:pt x="83" y="359"/>
                  </a:lnTo>
                  <a:lnTo>
                    <a:pt x="24" y="389"/>
                  </a:lnTo>
                  <a:lnTo>
                    <a:pt x="8" y="397"/>
                  </a:lnTo>
                  <a:lnTo>
                    <a:pt x="5" y="400"/>
                  </a:lnTo>
                  <a:lnTo>
                    <a:pt x="5" y="400"/>
                  </a:lnTo>
                  <a:lnTo>
                    <a:pt x="5" y="402"/>
                  </a:lnTo>
                  <a:lnTo>
                    <a:pt x="5" y="402"/>
                  </a:lnTo>
                  <a:lnTo>
                    <a:pt x="2" y="405"/>
                  </a:lnTo>
                  <a:lnTo>
                    <a:pt x="0" y="408"/>
                  </a:lnTo>
                  <a:lnTo>
                    <a:pt x="0" y="410"/>
                  </a:lnTo>
                  <a:lnTo>
                    <a:pt x="0" y="413"/>
                  </a:lnTo>
                  <a:lnTo>
                    <a:pt x="0" y="416"/>
                  </a:lnTo>
                  <a:lnTo>
                    <a:pt x="0" y="418"/>
                  </a:lnTo>
                  <a:lnTo>
                    <a:pt x="0" y="424"/>
                  </a:lnTo>
                  <a:lnTo>
                    <a:pt x="2" y="426"/>
                  </a:lnTo>
                  <a:lnTo>
                    <a:pt x="2" y="429"/>
                  </a:lnTo>
                  <a:lnTo>
                    <a:pt x="5" y="432"/>
                  </a:lnTo>
                  <a:lnTo>
                    <a:pt x="8" y="432"/>
                  </a:lnTo>
                  <a:lnTo>
                    <a:pt x="8" y="434"/>
                  </a:lnTo>
                  <a:lnTo>
                    <a:pt x="10" y="437"/>
                  </a:lnTo>
                  <a:lnTo>
                    <a:pt x="13" y="437"/>
                  </a:lnTo>
                  <a:lnTo>
                    <a:pt x="16" y="440"/>
                  </a:lnTo>
                  <a:lnTo>
                    <a:pt x="16" y="440"/>
                  </a:lnTo>
                  <a:lnTo>
                    <a:pt x="18" y="440"/>
                  </a:lnTo>
                  <a:lnTo>
                    <a:pt x="21" y="440"/>
                  </a:lnTo>
                  <a:lnTo>
                    <a:pt x="24" y="440"/>
                  </a:lnTo>
                  <a:lnTo>
                    <a:pt x="27" y="440"/>
                  </a:lnTo>
                  <a:lnTo>
                    <a:pt x="29" y="440"/>
                  </a:lnTo>
                  <a:lnTo>
                    <a:pt x="32" y="440"/>
                  </a:lnTo>
                  <a:lnTo>
                    <a:pt x="53" y="429"/>
                  </a:lnTo>
                  <a:lnTo>
                    <a:pt x="118" y="394"/>
                  </a:lnTo>
                  <a:lnTo>
                    <a:pt x="118" y="394"/>
                  </a:lnTo>
                  <a:close/>
                  <a:moveTo>
                    <a:pt x="198" y="400"/>
                  </a:moveTo>
                  <a:lnTo>
                    <a:pt x="198" y="397"/>
                  </a:lnTo>
                  <a:lnTo>
                    <a:pt x="198" y="397"/>
                  </a:lnTo>
                  <a:lnTo>
                    <a:pt x="193" y="391"/>
                  </a:lnTo>
                  <a:lnTo>
                    <a:pt x="163" y="362"/>
                  </a:lnTo>
                  <a:lnTo>
                    <a:pt x="51" y="265"/>
                  </a:lnTo>
                  <a:lnTo>
                    <a:pt x="51" y="268"/>
                  </a:lnTo>
                  <a:lnTo>
                    <a:pt x="48" y="268"/>
                  </a:lnTo>
                  <a:lnTo>
                    <a:pt x="40" y="282"/>
                  </a:lnTo>
                  <a:lnTo>
                    <a:pt x="18" y="314"/>
                  </a:lnTo>
                  <a:lnTo>
                    <a:pt x="16" y="322"/>
                  </a:lnTo>
                  <a:lnTo>
                    <a:pt x="13" y="324"/>
                  </a:lnTo>
                  <a:lnTo>
                    <a:pt x="198" y="400"/>
                  </a:lnTo>
                  <a:lnTo>
                    <a:pt x="198" y="40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53" name="组合 52"/>
          <p:cNvGrpSpPr/>
          <p:nvPr/>
        </p:nvGrpSpPr>
        <p:grpSpPr>
          <a:xfrm>
            <a:off x="2978793" y="4144806"/>
            <a:ext cx="643941" cy="722808"/>
            <a:chOff x="2123376" y="3964969"/>
            <a:chExt cx="545252" cy="612032"/>
          </a:xfrm>
        </p:grpSpPr>
        <p:pic>
          <p:nvPicPr>
            <p:cNvPr id="54" name="图片 53"/>
            <p:cNvPicPr/>
            <p:nvPr/>
          </p:nvPicPr>
          <p:blipFill rotWithShape="1">
            <a:blip r:embed="rId2" cstate="print"/>
            <a:srcRect b="38182"/>
            <a:stretch>
              <a:fillRect/>
            </a:stretch>
          </p:blipFill>
          <p:spPr bwMode="auto">
            <a:xfrm>
              <a:off x="2123376" y="3964969"/>
              <a:ext cx="543463" cy="481833"/>
            </a:xfrm>
            <a:prstGeom prst="rect">
              <a:avLst/>
            </a:prstGeom>
            <a:noFill/>
            <a:ln w="9525">
              <a:noFill/>
              <a:miter lim="800000"/>
              <a:headEnd/>
              <a:tailEnd/>
            </a:ln>
          </p:spPr>
        </p:pic>
        <p:sp>
          <p:nvSpPr>
            <p:cNvPr id="55" name="文本框 54"/>
            <p:cNvSpPr txBox="1"/>
            <p:nvPr/>
          </p:nvSpPr>
          <p:spPr>
            <a:xfrm>
              <a:off x="2163803" y="4408707"/>
              <a:ext cx="504825" cy="168294"/>
            </a:xfrm>
            <a:prstGeom prst="rect">
              <a:avLst/>
            </a:prstGeom>
            <a:noFill/>
          </p:spPr>
          <p:txBody>
            <a:bodyPr wrap="square" rtlCol="0">
              <a:spAutoFit/>
            </a:bodyPr>
            <a:lstStyle/>
            <a:p>
              <a:r>
                <a:rPr lang="zh-CN" altLang="en-US" sz="700" dirty="0">
                  <a:latin typeface="黑体" panose="02010609060101010101" charset="-122"/>
                  <a:ea typeface="黑体" panose="02010609060101010101" charset="-122"/>
                </a:rPr>
                <a:t>噪声有害</a:t>
              </a:r>
              <a:endParaRPr lang="zh-CN" altLang="en-US" sz="700" dirty="0">
                <a:latin typeface="黑体" panose="02010609060101010101" charset="-122"/>
                <a:ea typeface="黑体" panose="02010609060101010101" charset="-122"/>
              </a:endParaRPr>
            </a:p>
          </p:txBody>
        </p:sp>
      </p:grpSp>
      <p:grpSp>
        <p:nvGrpSpPr>
          <p:cNvPr id="56" name="组合 55"/>
          <p:cNvGrpSpPr/>
          <p:nvPr/>
        </p:nvGrpSpPr>
        <p:grpSpPr>
          <a:xfrm>
            <a:off x="4716787" y="5718444"/>
            <a:ext cx="440551" cy="603517"/>
            <a:chOff x="5048562" y="5751300"/>
            <a:chExt cx="502291" cy="688095"/>
          </a:xfrm>
        </p:grpSpPr>
        <p:pic>
          <p:nvPicPr>
            <p:cNvPr id="57" name="图片 56"/>
            <p:cNvPicPr>
              <a:picLocks noChangeAspect="1"/>
            </p:cNvPicPr>
            <p:nvPr/>
          </p:nvPicPr>
          <p:blipFill rotWithShape="1">
            <a:blip r:embed="rId3"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58"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59" name="组合 58"/>
          <p:cNvGrpSpPr/>
          <p:nvPr/>
        </p:nvGrpSpPr>
        <p:grpSpPr>
          <a:xfrm>
            <a:off x="5451989" y="5712818"/>
            <a:ext cx="426652" cy="607118"/>
            <a:chOff x="6231394" y="5751300"/>
            <a:chExt cx="486444" cy="692201"/>
          </a:xfrm>
        </p:grpSpPr>
        <p:pic>
          <p:nvPicPr>
            <p:cNvPr id="60" name="图片 59"/>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61"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62" name="组合 61"/>
          <p:cNvGrpSpPr/>
          <p:nvPr/>
        </p:nvGrpSpPr>
        <p:grpSpPr>
          <a:xfrm>
            <a:off x="6173291" y="5712818"/>
            <a:ext cx="426652" cy="603517"/>
            <a:chOff x="5666496" y="6074423"/>
            <a:chExt cx="486444" cy="688095"/>
          </a:xfrm>
        </p:grpSpPr>
        <p:pic>
          <p:nvPicPr>
            <p:cNvPr id="63" name="图片 62"/>
            <p:cNvPicPr>
              <a:picLocks noChangeAspect="1"/>
            </p:cNvPicPr>
            <p:nvPr/>
          </p:nvPicPr>
          <p:blipFill rotWithShape="1">
            <a:blip r:embed="rId5"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64"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65" name="组合 64"/>
          <p:cNvGrpSpPr/>
          <p:nvPr/>
        </p:nvGrpSpPr>
        <p:grpSpPr>
          <a:xfrm>
            <a:off x="6894594" y="5712028"/>
            <a:ext cx="426652" cy="605096"/>
            <a:chOff x="6832165" y="5753605"/>
            <a:chExt cx="486444" cy="689896"/>
          </a:xfrm>
        </p:grpSpPr>
        <p:pic>
          <p:nvPicPr>
            <p:cNvPr id="66" name="图片 6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67"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68" name="组合 67"/>
          <p:cNvGrpSpPr/>
          <p:nvPr/>
        </p:nvGrpSpPr>
        <p:grpSpPr>
          <a:xfrm>
            <a:off x="8337200" y="5710798"/>
            <a:ext cx="426652" cy="603517"/>
            <a:chOff x="8135043" y="5752584"/>
            <a:chExt cx="486444" cy="688095"/>
          </a:xfrm>
        </p:grpSpPr>
        <p:pic>
          <p:nvPicPr>
            <p:cNvPr id="69" name="图片 68"/>
            <p:cNvPicPr>
              <a:picLocks noChangeAspect="1"/>
            </p:cNvPicPr>
            <p:nvPr/>
          </p:nvPicPr>
          <p:blipFill rotWithShape="1">
            <a:blip r:embed="rId7"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0"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71" name="组合 70"/>
          <p:cNvGrpSpPr/>
          <p:nvPr/>
        </p:nvGrpSpPr>
        <p:grpSpPr>
          <a:xfrm>
            <a:off x="9058504" y="5714469"/>
            <a:ext cx="426652" cy="611465"/>
            <a:chOff x="7460120" y="5755406"/>
            <a:chExt cx="486444" cy="697157"/>
          </a:xfrm>
        </p:grpSpPr>
        <p:pic>
          <p:nvPicPr>
            <p:cNvPr id="72" name="图片 7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73"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16" name="组合 15"/>
          <p:cNvGrpSpPr/>
          <p:nvPr/>
        </p:nvGrpSpPr>
        <p:grpSpPr>
          <a:xfrm>
            <a:off x="7615897" y="5716419"/>
            <a:ext cx="426652" cy="603517"/>
            <a:chOff x="8609332" y="5635169"/>
            <a:chExt cx="486444" cy="688095"/>
          </a:xfrm>
        </p:grpSpPr>
        <p:pic>
          <p:nvPicPr>
            <p:cNvPr id="15" name="图片 14"/>
            <p:cNvPicPr>
              <a:picLocks noChangeAspect="1"/>
            </p:cNvPicPr>
            <p:nvPr/>
          </p:nvPicPr>
          <p:blipFill rotWithShape="1">
            <a:blip r:embed="rId9" cstate="print">
              <a:extLst>
                <a:ext uri="{28A0092B-C50C-407E-A947-70E740481C1C}">
                  <a14:useLocalDpi xmlns:a14="http://schemas.microsoft.com/office/drawing/2010/main" val="0"/>
                </a:ext>
              </a:extLst>
            </a:blip>
            <a:srcRect l="6214" r="6005" b="4482"/>
            <a:stretch>
              <a:fillRect/>
            </a:stretch>
          </p:blipFill>
          <p:spPr>
            <a:xfrm>
              <a:off x="8609332" y="5635169"/>
              <a:ext cx="483237" cy="688095"/>
            </a:xfrm>
            <a:prstGeom prst="rect">
              <a:avLst/>
            </a:prstGeom>
          </p:spPr>
        </p:pic>
        <p:sp>
          <p:nvSpPr>
            <p:cNvPr id="77"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3103" y="2657855"/>
            <a:ext cx="1250196" cy="1684020"/>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203960" y="4515611"/>
            <a:ext cx="1269492" cy="1691639"/>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634740" y="4975859"/>
            <a:ext cx="885443" cy="117195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4549140" y="4965191"/>
            <a:ext cx="867156" cy="118110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5443728" y="5010911"/>
            <a:ext cx="819912" cy="1136903"/>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6281928" y="4985003"/>
            <a:ext cx="838200" cy="1162812"/>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7139940" y="4975859"/>
            <a:ext cx="867155" cy="1171956"/>
          </a:xfrm>
          <a:prstGeom prst="rect">
            <a:avLst/>
          </a:prstGeom>
          <a:blipFill>
            <a:blip r:embed="rId7" cstate="print"/>
            <a:stretch>
              <a:fillRect/>
            </a:stretch>
          </a:blipFill>
        </p:spPr>
        <p:txBody>
          <a:bodyPr wrap="square" lIns="0" tIns="0" rIns="0" bIns="0" rtlCol="0"/>
          <a:lstStyle/>
          <a:p/>
        </p:txBody>
      </p:sp>
      <p:sp>
        <p:nvSpPr>
          <p:cNvPr id="9" name="object 9"/>
          <p:cNvSpPr/>
          <p:nvPr/>
        </p:nvSpPr>
        <p:spPr>
          <a:xfrm>
            <a:off x="8034528" y="5003291"/>
            <a:ext cx="847344" cy="1143000"/>
          </a:xfrm>
          <a:prstGeom prst="rect">
            <a:avLst/>
          </a:prstGeom>
          <a:blipFill>
            <a:blip r:embed="rId8" cstate="print"/>
            <a:stretch>
              <a:fillRect/>
            </a:stretch>
          </a:blipFill>
        </p:spPr>
        <p:txBody>
          <a:bodyPr wrap="square" lIns="0" tIns="0" rIns="0" bIns="0" rtlCol="0"/>
          <a:lstStyle/>
          <a:p/>
        </p:txBody>
      </p:sp>
      <p:graphicFrame>
        <p:nvGraphicFramePr>
          <p:cNvPr id="10" name="object 10"/>
          <p:cNvGraphicFramePr>
            <a:graphicFrameLocks noGrp="1"/>
          </p:cNvGraphicFramePr>
          <p:nvPr/>
        </p:nvGraphicFramePr>
        <p:xfrm>
          <a:off x="1030097" y="360044"/>
          <a:ext cx="8630920" cy="6180455"/>
        </p:xfrm>
        <a:graphic>
          <a:graphicData uri="http://schemas.openxmlformats.org/drawingml/2006/table">
            <a:tbl>
              <a:tblPr firstRow="1" bandRow="1">
                <a:tableStyleId>{2D5ABB26-0587-4C30-8999-92F81FD0307C}</a:tableStyleId>
              </a:tblPr>
              <a:tblGrid>
                <a:gridCol w="1598930"/>
                <a:gridCol w="4493895"/>
                <a:gridCol w="2528570"/>
              </a:tblGrid>
              <a:tr h="490854">
                <a:tc gridSpan="3">
                  <a:txBody>
                    <a:bodyPr/>
                    <a:lstStyle/>
                    <a:p>
                      <a:pPr algn="ctr">
                        <a:lnSpc>
                          <a:spcPct val="100000"/>
                        </a:lnSpc>
                        <a:spcBef>
                          <a:spcPts val="50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41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70">
                <a:tc gridSpan="3">
                  <a:txBody>
                    <a:bodyPr/>
                    <a:lstStyle/>
                    <a:p>
                      <a:pPr algn="ctr">
                        <a:lnSpc>
                          <a:spcPct val="100000"/>
                        </a:lnSpc>
                        <a:spcBef>
                          <a:spcPts val="630"/>
                        </a:spcBef>
                      </a:pPr>
                      <a:r>
                        <a:rPr sz="1600" b="1" spc="-5" dirty="0">
                          <a:latin typeface="宋体" panose="02010600030101010101" pitchFamily="2" charset="-122"/>
                          <a:cs typeface="宋体" panose="02010600030101010101" pitchFamily="2" charset="-122"/>
                        </a:rPr>
                        <a:t>环氧氯</a:t>
                      </a:r>
                      <a:r>
                        <a:rPr sz="1600" b="1" spc="-15" dirty="0">
                          <a:latin typeface="宋体" panose="02010600030101010101" pitchFamily="2" charset="-122"/>
                          <a:cs typeface="宋体" panose="02010600030101010101" pitchFamily="2" charset="-122"/>
                        </a:rPr>
                        <a:t>丙</a:t>
                      </a:r>
                      <a:r>
                        <a:rPr sz="1600" b="1" spc="-5" dirty="0">
                          <a:latin typeface="宋体" panose="02010600030101010101" pitchFamily="2" charset="-122"/>
                          <a:cs typeface="宋体" panose="02010600030101010101" pitchFamily="2" charset="-122"/>
                        </a:rPr>
                        <a:t>烷，对人体有</a:t>
                      </a:r>
                      <a:r>
                        <a:rPr sz="1600" b="1" spc="-15" dirty="0">
                          <a:latin typeface="宋体" panose="02010600030101010101" pitchFamily="2" charset="-122"/>
                          <a:cs typeface="宋体" panose="02010600030101010101" pitchFamily="2" charset="-122"/>
                        </a:rPr>
                        <a:t>损</a:t>
                      </a:r>
                      <a:r>
                        <a:rPr sz="1600" b="1" spc="-5" dirty="0">
                          <a:latin typeface="宋体" panose="02010600030101010101" pitchFamily="2" charset="-122"/>
                          <a:cs typeface="宋体" panose="02010600030101010101" pitchFamily="2" charset="-122"/>
                        </a:rPr>
                        <a:t>害，请注意防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0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19">
                <a:tc rowSpan="2">
                  <a:txBody>
                    <a:bodyPr/>
                    <a:lstStyle/>
                    <a:p>
                      <a:pPr>
                        <a:lnSpc>
                          <a:spcPct val="100000"/>
                        </a:lnSpc>
                        <a:spcBef>
                          <a:spcPts val="25"/>
                        </a:spcBef>
                      </a:pPr>
                      <a:endParaRPr sz="1750">
                        <a:latin typeface="Times New Roman" panose="02020603050405020304"/>
                        <a:cs typeface="Times New Roman" panose="02020603050405020304"/>
                      </a:endParaRPr>
                    </a:p>
                    <a:p>
                      <a:pPr marL="99060">
                        <a:lnSpc>
                          <a:spcPct val="100000"/>
                        </a:lnSpc>
                      </a:pPr>
                      <a:r>
                        <a:rPr sz="2200" b="1" spc="-5" dirty="0">
                          <a:latin typeface="宋体" panose="02010600030101010101" pitchFamily="2" charset="-122"/>
                          <a:cs typeface="宋体" panose="02010600030101010101" pitchFamily="2" charset="-122"/>
                        </a:rPr>
                        <a:t>环氧氯丙</a:t>
                      </a:r>
                      <a:r>
                        <a:rPr sz="2200" b="1" spc="-15" dirty="0">
                          <a:latin typeface="宋体" panose="02010600030101010101" pitchFamily="2" charset="-122"/>
                          <a:cs typeface="宋体" panose="02010600030101010101" pitchFamily="2" charset="-122"/>
                        </a:rPr>
                        <a:t>烷</a:t>
                      </a:r>
                      <a:endParaRPr sz="2200">
                        <a:latin typeface="宋体" panose="02010600030101010101" pitchFamily="2" charset="-122"/>
                        <a:cs typeface="宋体" panose="02010600030101010101" pitchFamily="2" charset="-122"/>
                      </a:endParaRPr>
                    </a:p>
                    <a:p>
                      <a:pPr marL="178435">
                        <a:lnSpc>
                          <a:spcPct val="100000"/>
                        </a:lnSpc>
                        <a:spcBef>
                          <a:spcPts val="1035"/>
                        </a:spcBef>
                      </a:pPr>
                      <a:r>
                        <a:rPr sz="1500" b="1" spc="-10" dirty="0">
                          <a:latin typeface="Calibri" panose="020F0502020204030204"/>
                          <a:cs typeface="Calibri" panose="020F0502020204030204"/>
                        </a:rPr>
                        <a:t>Epichlorohydrin</a:t>
                      </a:r>
                      <a:endParaRPr sz="1500">
                        <a:latin typeface="Calibri" panose="020F0502020204030204"/>
                        <a:cs typeface="Calibri" panose="020F0502020204030204"/>
                      </a:endParaRPr>
                    </a:p>
                  </a:txBody>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041400">
                <a:tc vMerge="1">
                  <a:tcPr marL="0" marR="0" marT="317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a:lnSpc>
                          <a:spcPct val="100000"/>
                        </a:lnSpc>
                        <a:spcBef>
                          <a:spcPts val="70"/>
                        </a:spcBef>
                      </a:pPr>
                      <a:r>
                        <a:rPr sz="1200" dirty="0">
                          <a:latin typeface="宋体" panose="02010600030101010101" pitchFamily="2" charset="-122"/>
                          <a:cs typeface="宋体" panose="02010600030101010101" pitchFamily="2" charset="-122"/>
                        </a:rPr>
                        <a:t>蒸汽对呼吸道有强烈刺激性</a:t>
                      </a:r>
                      <a:r>
                        <a:rPr sz="1200" spc="-254"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反复和长时间吸入能引起</a:t>
                      </a:r>
                      <a:r>
                        <a:rPr sz="1200" spc="10" dirty="0">
                          <a:latin typeface="宋体" panose="02010600030101010101" pitchFamily="2" charset="-122"/>
                          <a:cs typeface="宋体" panose="02010600030101010101" pitchFamily="2" charset="-122"/>
                        </a:rPr>
                        <a:t>肺</a:t>
                      </a:r>
                      <a:r>
                        <a:rPr sz="1200" spc="-254"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肝和肾</a:t>
                      </a:r>
                      <a:endParaRPr sz="1200">
                        <a:latin typeface="宋体" panose="02010600030101010101" pitchFamily="2" charset="-122"/>
                        <a:cs typeface="宋体" panose="02010600030101010101" pitchFamily="2" charset="-122"/>
                      </a:endParaRPr>
                    </a:p>
                    <a:p>
                      <a:pPr marL="67945" marR="60325" algn="just">
                        <a:lnSpc>
                          <a:spcPct val="113000"/>
                        </a:lnSpc>
                      </a:pPr>
                      <a:r>
                        <a:rPr sz="1200" dirty="0">
                          <a:latin typeface="宋体" panose="02010600030101010101" pitchFamily="2" charset="-122"/>
                          <a:cs typeface="宋体" panose="02010600030101010101" pitchFamily="2" charset="-122"/>
                        </a:rPr>
                        <a:t>损害</a:t>
                      </a:r>
                      <a:r>
                        <a:rPr sz="1200" spc="-17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高浓度吸入致中枢神经系统抑制</a:t>
                      </a:r>
                      <a:r>
                        <a:rPr sz="1200" spc="-16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可致死</a:t>
                      </a:r>
                      <a:r>
                        <a:rPr sz="1200" spc="-17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蒸汽对眼有强烈 刺激性</a:t>
                      </a:r>
                      <a:r>
                        <a:rPr sz="1200" spc="-17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液体可致眼灼伤</a:t>
                      </a:r>
                      <a:r>
                        <a:rPr sz="1200" spc="-16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皮肤直接接触液体可致灼伤</a:t>
                      </a:r>
                      <a:r>
                        <a:rPr sz="1200" spc="-17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口服引起 肝</a:t>
                      </a:r>
                      <a:r>
                        <a:rPr sz="1200" spc="-12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肾损害</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可致死</a:t>
                      </a:r>
                      <a:r>
                        <a:rPr sz="1200" spc="-12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慢性中</a:t>
                      </a:r>
                      <a:r>
                        <a:rPr sz="1200" spc="-5" dirty="0">
                          <a:latin typeface="宋体" panose="02010600030101010101" pitchFamily="2" charset="-122"/>
                          <a:cs typeface="宋体" panose="02010600030101010101" pitchFamily="2" charset="-122"/>
                        </a:rPr>
                        <a:t>毒</a:t>
                      </a:r>
                      <a:r>
                        <a:rPr sz="1200" spc="-12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长期少量吸入可出现神经衰弱综 合征和周围神经病变。</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61595">
                        <a:lnSpc>
                          <a:spcPct val="113000"/>
                        </a:lnSpc>
                        <a:spcBef>
                          <a:spcPts val="695"/>
                        </a:spcBef>
                      </a:pPr>
                      <a:r>
                        <a:rPr sz="1200" dirty="0">
                          <a:latin typeface="宋体" panose="02010600030101010101" pitchFamily="2" charset="-122"/>
                          <a:cs typeface="宋体" panose="02010600030101010101" pitchFamily="2" charset="-122"/>
                        </a:rPr>
                        <a:t>本品为无色油状液体</a:t>
                      </a:r>
                      <a:r>
                        <a:rPr sz="1200" spc="-37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有氯仿样刺激 气味。易燃，有毒，具强刺激性。 </a:t>
                      </a: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b="1" spc="-345" dirty="0">
                          <a:latin typeface="宋体" panose="02010600030101010101" pitchFamily="2" charset="-122"/>
                          <a:cs typeface="宋体" panose="02010600030101010101" pitchFamily="2" charset="-122"/>
                        </a:rPr>
                        <a:t> </a:t>
                      </a:r>
                      <a:r>
                        <a:rPr sz="1200" spc="-15" dirty="0">
                          <a:latin typeface="Times New Roman" panose="02020603050405020304"/>
                          <a:cs typeface="Times New Roman" panose="02020603050405020304"/>
                        </a:rPr>
                        <a:t>PC-TWA:1</a:t>
                      </a:r>
                      <a:r>
                        <a:rPr sz="1200" spc="-15" dirty="0">
                          <a:latin typeface="宋体" panose="02010600030101010101" pitchFamily="2" charset="-122"/>
                          <a:cs typeface="宋体" panose="02010600030101010101" pitchFamily="2" charset="-122"/>
                        </a:rPr>
                        <a:t>（</a:t>
                      </a:r>
                      <a:r>
                        <a:rPr sz="1200" spc="-15" dirty="0">
                          <a:latin typeface="Times New Roman" panose="02020603050405020304"/>
                          <a:cs typeface="Times New Roman" panose="02020603050405020304"/>
                        </a:rPr>
                        <a:t>mg/m3</a:t>
                      </a:r>
                      <a:r>
                        <a:rPr sz="1200" spc="-15"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p>
                      <a:pPr marL="982980">
                        <a:lnSpc>
                          <a:spcPct val="100000"/>
                        </a:lnSpc>
                        <a:spcBef>
                          <a:spcPts val="190"/>
                        </a:spcBef>
                      </a:pPr>
                      <a:r>
                        <a:rPr sz="1200" spc="-5" dirty="0">
                          <a:latin typeface="Times New Roman" panose="02020603050405020304"/>
                          <a:cs typeface="Times New Roman" panose="02020603050405020304"/>
                        </a:rPr>
                        <a:t>PC-STEL:2</a:t>
                      </a:r>
                      <a:r>
                        <a:rPr sz="1200" spc="-5" dirty="0">
                          <a:latin typeface="宋体" panose="02010600030101010101" pitchFamily="2" charset="-122"/>
                          <a:cs typeface="宋体" panose="02010600030101010101" pitchFamily="2" charset="-122"/>
                        </a:rPr>
                        <a:t>（</a:t>
                      </a:r>
                      <a:r>
                        <a:rPr sz="1200" spc="-5" dirty="0">
                          <a:latin typeface="Times New Roman" panose="02020603050405020304"/>
                          <a:cs typeface="Times New Roman" panose="02020603050405020304"/>
                        </a:rPr>
                        <a:t>mg/m3</a:t>
                      </a:r>
                      <a:r>
                        <a:rPr sz="1200" spc="-5"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882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19">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04140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5"/>
                        </a:spcBef>
                      </a:pPr>
                      <a:r>
                        <a:rPr sz="1200" b="1" spc="-5" dirty="0">
                          <a:latin typeface="宋体" panose="02010600030101010101" pitchFamily="2" charset="-122"/>
                          <a:cs typeface="宋体" panose="02010600030101010101" pitchFamily="2" charset="-122"/>
                        </a:rPr>
                        <a:t>吸入</a:t>
                      </a:r>
                      <a:r>
                        <a:rPr sz="1200" dirty="0">
                          <a:latin typeface="宋体" panose="02010600030101010101" pitchFamily="2" charset="-122"/>
                          <a:cs typeface="宋体" panose="02010600030101010101" pitchFamily="2" charset="-122"/>
                        </a:rPr>
                        <a:t>：迅速脱离现场至空气新鲜处。保持呼吸道通畅。如呼吸困难，给输氧。如呼吸停止，立即进行人</a:t>
                      </a:r>
                      <a:endParaRPr sz="1200">
                        <a:latin typeface="宋体" panose="02010600030101010101" pitchFamily="2" charset="-122"/>
                        <a:cs typeface="宋体" panose="02010600030101010101" pitchFamily="2" charset="-122"/>
                      </a:endParaRPr>
                    </a:p>
                    <a:p>
                      <a:pPr marL="67945">
                        <a:lnSpc>
                          <a:spcPct val="100000"/>
                        </a:lnSpc>
                        <a:spcBef>
                          <a:spcPts val="190"/>
                        </a:spcBef>
                      </a:pPr>
                      <a:r>
                        <a:rPr sz="1200" dirty="0">
                          <a:latin typeface="宋体" panose="02010600030101010101" pitchFamily="2" charset="-122"/>
                          <a:cs typeface="宋体" panose="02010600030101010101" pitchFamily="2" charset="-122"/>
                        </a:rPr>
                        <a:t>工呼吸。就医。</a:t>
                      </a:r>
                      <a:endParaRPr sz="1200">
                        <a:latin typeface="宋体" panose="02010600030101010101" pitchFamily="2" charset="-122"/>
                        <a:cs typeface="宋体" panose="02010600030101010101" pitchFamily="2" charset="-122"/>
                      </a:endParaRPr>
                    </a:p>
                    <a:p>
                      <a:pPr marL="67945">
                        <a:lnSpc>
                          <a:spcPct val="100000"/>
                        </a:lnSpc>
                        <a:spcBef>
                          <a:spcPts val="195"/>
                        </a:spcBef>
                      </a:pPr>
                      <a:r>
                        <a:rPr sz="1200" b="1" spc="-5" dirty="0">
                          <a:latin typeface="宋体" panose="02010600030101010101" pitchFamily="2" charset="-122"/>
                          <a:cs typeface="宋体" panose="02010600030101010101" pitchFamily="2" charset="-122"/>
                        </a:rPr>
                        <a:t>皮</a:t>
                      </a:r>
                      <a:r>
                        <a:rPr sz="1200" b="1" spc="5" dirty="0">
                          <a:latin typeface="宋体" panose="02010600030101010101" pitchFamily="2" charset="-122"/>
                          <a:cs typeface="宋体" panose="02010600030101010101" pitchFamily="2" charset="-122"/>
                        </a:rPr>
                        <a:t>肤</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：立即脱去污染的衣着，用大量流动清水冲洗至少</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a:t>
                      </a:r>
                      <a:endParaRPr sz="1200">
                        <a:latin typeface="宋体" panose="02010600030101010101" pitchFamily="2" charset="-122"/>
                        <a:cs typeface="宋体" panose="02010600030101010101" pitchFamily="2" charset="-122"/>
                      </a:endParaRPr>
                    </a:p>
                    <a:p>
                      <a:pPr marL="67945" marR="1229360">
                        <a:lnSpc>
                          <a:spcPct val="113000"/>
                        </a:lnSpc>
                        <a:spcBef>
                          <a:spcPts val="10"/>
                        </a:spcBef>
                      </a:pPr>
                      <a:r>
                        <a:rPr sz="1200" b="1" spc="-5" dirty="0">
                          <a:latin typeface="宋体" panose="02010600030101010101" pitchFamily="2" charset="-122"/>
                          <a:cs typeface="宋体" panose="02010600030101010101" pitchFamily="2" charset="-122"/>
                        </a:rPr>
                        <a:t>眼</a:t>
                      </a:r>
                      <a:r>
                        <a:rPr sz="1200" b="1" spc="5" dirty="0">
                          <a:latin typeface="宋体" panose="02010600030101010101" pitchFamily="2" charset="-122"/>
                          <a:cs typeface="宋体" panose="02010600030101010101" pitchFamily="2" charset="-122"/>
                        </a:rPr>
                        <a:t>睛</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：立即提起眼睑，用大量流动清水或生理盐水彻底冲洗至少</a:t>
                      </a:r>
                      <a:r>
                        <a:rPr sz="1200" spc="-35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4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 </a:t>
                      </a:r>
                      <a:r>
                        <a:rPr sz="1200" b="1" spc="-5" dirty="0">
                          <a:latin typeface="宋体" panose="02010600030101010101" pitchFamily="2" charset="-122"/>
                          <a:cs typeface="宋体" panose="02010600030101010101" pitchFamily="2" charset="-122"/>
                        </a:rPr>
                        <a:t>食入</a:t>
                      </a:r>
                      <a:r>
                        <a:rPr sz="1200" dirty="0">
                          <a:latin typeface="宋体" panose="02010600030101010101" pitchFamily="2" charset="-122"/>
                          <a:cs typeface="宋体" panose="02010600030101010101" pitchFamily="2" charset="-122"/>
                        </a:rPr>
                        <a:t>：饮足量温水，催吐。洗胃，导泄。就医。</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1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219329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80"/>
                        </a:spcBef>
                      </a:pPr>
                      <a:r>
                        <a:rPr sz="1200" dirty="0">
                          <a:latin typeface="宋体" panose="02010600030101010101" pitchFamily="2" charset="-122"/>
                          <a:cs typeface="宋体" panose="02010600030101010101" pitchFamily="2" charset="-122"/>
                        </a:rPr>
                        <a:t>密闭操作</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全面排风</a:t>
                      </a:r>
                      <a:r>
                        <a:rPr sz="1200" spc="-7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空气中浓度超标时</a:t>
                      </a:r>
                      <a:r>
                        <a:rPr sz="1200" spc="-8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必须佩戴自吸过滤式防毒面</a:t>
                      </a:r>
                      <a:r>
                        <a:rPr sz="1200" spc="-75" dirty="0">
                          <a:latin typeface="宋体" panose="02010600030101010101" pitchFamily="2" charset="-122"/>
                          <a:cs typeface="宋体" panose="02010600030101010101" pitchFamily="2" charset="-122"/>
                        </a:rPr>
                        <a:t>具</a:t>
                      </a:r>
                      <a:r>
                        <a:rPr sz="1200" dirty="0">
                          <a:latin typeface="宋体" panose="02010600030101010101" pitchFamily="2" charset="-122"/>
                          <a:cs typeface="宋体" panose="02010600030101010101" pitchFamily="2" charset="-122"/>
                        </a:rPr>
                        <a:t>（全面罩</a:t>
                      </a:r>
                      <a:r>
                        <a:rPr sz="1200" spc="-600" dirty="0">
                          <a:latin typeface="宋体" panose="02010600030101010101" pitchFamily="2" charset="-122"/>
                          <a:cs typeface="宋体" panose="02010600030101010101" pitchFamily="2" charset="-122"/>
                        </a:rPr>
                        <a:t>）</a:t>
                      </a:r>
                      <a:r>
                        <a:rPr sz="1200" spc="-7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紧急事态抢救或撤</a:t>
                      </a:r>
                      <a:endParaRPr sz="1200">
                        <a:latin typeface="宋体" panose="02010600030101010101" pitchFamily="2" charset="-122"/>
                        <a:cs typeface="宋体" panose="02010600030101010101" pitchFamily="2" charset="-122"/>
                      </a:endParaRPr>
                    </a:p>
                    <a:p>
                      <a:pPr marL="67945" marR="88265">
                        <a:lnSpc>
                          <a:spcPct val="113000"/>
                        </a:lnSpc>
                        <a:spcBef>
                          <a:spcPts val="10"/>
                        </a:spcBef>
                      </a:pPr>
                      <a:r>
                        <a:rPr sz="1200" dirty="0">
                          <a:latin typeface="宋体" panose="02010600030101010101" pitchFamily="2" charset="-122"/>
                          <a:cs typeface="宋体" panose="02010600030101010101" pitchFamily="2" charset="-122"/>
                        </a:rPr>
                        <a:t>离时，应该佩戴空气呼吸器。穿连衣式胶布防毒衣。戴橡胶耐油手套。工作完毕，淋浴更衣。保持良好 的卫生习惯。防止皮肤和粘膜的损害。</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30">
                <a:tc gridSpan="3">
                  <a:txBody>
                    <a:bodyPr/>
                    <a:lstStyle/>
                    <a:p>
                      <a:pPr marL="621665">
                        <a:lnSpc>
                          <a:spcPct val="100000"/>
                        </a:lnSpc>
                        <a:spcBef>
                          <a:spcPts val="75"/>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65860" y="2805683"/>
            <a:ext cx="1335058" cy="179984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1203960" y="4722875"/>
            <a:ext cx="1269492" cy="1691639"/>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3634740" y="4975859"/>
            <a:ext cx="885443" cy="1171956"/>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4549140" y="4965191"/>
            <a:ext cx="867156" cy="1181100"/>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5443728" y="5010911"/>
            <a:ext cx="819912" cy="1136903"/>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6281928" y="4985003"/>
            <a:ext cx="838200" cy="1162812"/>
          </a:xfrm>
          <a:prstGeom prst="rect">
            <a:avLst/>
          </a:prstGeom>
          <a:blipFill>
            <a:blip r:embed="rId6" cstate="print"/>
            <a:stretch>
              <a:fillRect/>
            </a:stretch>
          </a:blipFill>
        </p:spPr>
        <p:txBody>
          <a:bodyPr wrap="square" lIns="0" tIns="0" rIns="0" bIns="0" rtlCol="0"/>
          <a:lstStyle/>
          <a:p/>
        </p:txBody>
      </p:sp>
      <p:sp>
        <p:nvSpPr>
          <p:cNvPr id="8" name="object 8"/>
          <p:cNvSpPr/>
          <p:nvPr/>
        </p:nvSpPr>
        <p:spPr>
          <a:xfrm>
            <a:off x="7139940" y="4975859"/>
            <a:ext cx="867155" cy="1171956"/>
          </a:xfrm>
          <a:prstGeom prst="rect">
            <a:avLst/>
          </a:prstGeom>
          <a:blipFill>
            <a:blip r:embed="rId7" cstate="print"/>
            <a:stretch>
              <a:fillRect/>
            </a:stretch>
          </a:blipFill>
        </p:spPr>
        <p:txBody>
          <a:bodyPr wrap="square" lIns="0" tIns="0" rIns="0" bIns="0" rtlCol="0"/>
          <a:lstStyle/>
          <a:p/>
        </p:txBody>
      </p:sp>
      <p:sp>
        <p:nvSpPr>
          <p:cNvPr id="9" name="object 9"/>
          <p:cNvSpPr/>
          <p:nvPr/>
        </p:nvSpPr>
        <p:spPr>
          <a:xfrm>
            <a:off x="8034528" y="5003291"/>
            <a:ext cx="847344" cy="1143000"/>
          </a:xfrm>
          <a:prstGeom prst="rect">
            <a:avLst/>
          </a:prstGeom>
          <a:blipFill>
            <a:blip r:embed="rId8" cstate="print"/>
            <a:stretch>
              <a:fillRect/>
            </a:stretch>
          </a:blipFill>
        </p:spPr>
        <p:txBody>
          <a:bodyPr wrap="square" lIns="0" tIns="0" rIns="0" bIns="0" rtlCol="0"/>
          <a:lstStyle/>
          <a:p/>
        </p:txBody>
      </p:sp>
      <p:graphicFrame>
        <p:nvGraphicFramePr>
          <p:cNvPr id="10" name="object 10"/>
          <p:cNvGraphicFramePr>
            <a:graphicFrameLocks noGrp="1"/>
          </p:cNvGraphicFramePr>
          <p:nvPr/>
        </p:nvGraphicFramePr>
        <p:xfrm>
          <a:off x="1030097" y="360044"/>
          <a:ext cx="8640445" cy="6387465"/>
        </p:xfrm>
        <a:graphic>
          <a:graphicData uri="http://schemas.openxmlformats.org/drawingml/2006/table">
            <a:tbl>
              <a:tblPr firstRow="1" bandRow="1">
                <a:tableStyleId>{2D5ABB26-0587-4C30-8999-92F81FD0307C}</a:tableStyleId>
              </a:tblPr>
              <a:tblGrid>
                <a:gridCol w="1598930"/>
                <a:gridCol w="2693670"/>
                <a:gridCol w="4338320"/>
              </a:tblGrid>
              <a:tr h="490854">
                <a:tc gridSpan="3">
                  <a:txBody>
                    <a:bodyPr/>
                    <a:lstStyle/>
                    <a:p>
                      <a:pPr marR="3175" algn="ctr">
                        <a:lnSpc>
                          <a:spcPct val="100000"/>
                        </a:lnSpc>
                        <a:spcBef>
                          <a:spcPts val="50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413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70">
                <a:tc gridSpan="3">
                  <a:txBody>
                    <a:bodyPr/>
                    <a:lstStyle/>
                    <a:p>
                      <a:pPr marR="3175" algn="ctr">
                        <a:lnSpc>
                          <a:spcPct val="100000"/>
                        </a:lnSpc>
                        <a:spcBef>
                          <a:spcPts val="630"/>
                        </a:spcBef>
                      </a:pPr>
                      <a:r>
                        <a:rPr sz="1600" b="1" spc="-5" dirty="0">
                          <a:latin typeface="宋体" panose="02010600030101010101" pitchFamily="2" charset="-122"/>
                          <a:cs typeface="宋体" panose="02010600030101010101" pitchFamily="2" charset="-122"/>
                        </a:rPr>
                        <a:t>异丙胺</a:t>
                      </a:r>
                      <a:r>
                        <a:rPr sz="1600" b="1" spc="-15" dirty="0">
                          <a:latin typeface="宋体" panose="02010600030101010101" pitchFamily="2" charset="-122"/>
                          <a:cs typeface="宋体" panose="02010600030101010101" pitchFamily="2" charset="-122"/>
                        </a:rPr>
                        <a:t>，</a:t>
                      </a:r>
                      <a:r>
                        <a:rPr sz="1600" b="1" spc="-5" dirty="0">
                          <a:latin typeface="宋体" panose="02010600030101010101" pitchFamily="2" charset="-122"/>
                          <a:cs typeface="宋体" panose="02010600030101010101" pitchFamily="2" charset="-122"/>
                        </a:rPr>
                        <a:t>对人体有损害</a:t>
                      </a:r>
                      <a:r>
                        <a:rPr sz="1600" b="1" spc="-15" dirty="0">
                          <a:latin typeface="宋体" panose="02010600030101010101" pitchFamily="2" charset="-122"/>
                          <a:cs typeface="宋体" panose="02010600030101010101" pitchFamily="2" charset="-122"/>
                        </a:rPr>
                        <a:t>，</a:t>
                      </a:r>
                      <a:r>
                        <a:rPr sz="1600" b="1" spc="-5" dirty="0">
                          <a:latin typeface="宋体" panose="02010600030101010101" pitchFamily="2" charset="-122"/>
                          <a:cs typeface="宋体" panose="02010600030101010101" pitchFamily="2" charset="-122"/>
                        </a:rPr>
                        <a:t>请注意防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01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19">
                <a:tc rowSpan="2">
                  <a:txBody>
                    <a:bodyPr/>
                    <a:lstStyle/>
                    <a:p>
                      <a:pPr>
                        <a:lnSpc>
                          <a:spcPct val="100000"/>
                        </a:lnSpc>
                        <a:spcBef>
                          <a:spcPts val="10"/>
                        </a:spcBef>
                      </a:pPr>
                      <a:endParaRPr sz="2250">
                        <a:latin typeface="Times New Roman" panose="02020603050405020304"/>
                        <a:cs typeface="Times New Roman" panose="02020603050405020304"/>
                      </a:endParaRPr>
                    </a:p>
                    <a:p>
                      <a:pPr algn="ctr">
                        <a:lnSpc>
                          <a:spcPct val="100000"/>
                        </a:lnSpc>
                      </a:pPr>
                      <a:r>
                        <a:rPr sz="2600" b="1" dirty="0">
                          <a:latin typeface="宋体" panose="02010600030101010101" pitchFamily="2" charset="-122"/>
                          <a:cs typeface="宋体" panose="02010600030101010101" pitchFamily="2" charset="-122"/>
                        </a:rPr>
                        <a:t>异</a:t>
                      </a:r>
                      <a:r>
                        <a:rPr sz="2600" b="1" spc="-15" dirty="0">
                          <a:latin typeface="宋体" panose="02010600030101010101" pitchFamily="2" charset="-122"/>
                          <a:cs typeface="宋体" panose="02010600030101010101" pitchFamily="2" charset="-122"/>
                        </a:rPr>
                        <a:t>丙</a:t>
                      </a:r>
                      <a:r>
                        <a:rPr sz="2600" b="1" spc="-10" dirty="0">
                          <a:latin typeface="宋体" panose="02010600030101010101" pitchFamily="2" charset="-122"/>
                          <a:cs typeface="宋体" panose="02010600030101010101" pitchFamily="2" charset="-122"/>
                        </a:rPr>
                        <a:t>胺</a:t>
                      </a:r>
                      <a:endParaRPr sz="2600">
                        <a:latin typeface="宋体" panose="02010600030101010101" pitchFamily="2" charset="-122"/>
                        <a:cs typeface="宋体" panose="02010600030101010101" pitchFamily="2" charset="-122"/>
                      </a:endParaRPr>
                    </a:p>
                    <a:p>
                      <a:pPr marR="20320" algn="ctr">
                        <a:lnSpc>
                          <a:spcPct val="100000"/>
                        </a:lnSpc>
                        <a:spcBef>
                          <a:spcPts val="1600"/>
                        </a:spcBef>
                      </a:pPr>
                      <a:r>
                        <a:rPr sz="1600" b="1" spc="-5" dirty="0">
                          <a:latin typeface="宋体" panose="02010600030101010101" pitchFamily="2" charset="-122"/>
                          <a:cs typeface="宋体" panose="02010600030101010101" pitchFamily="2" charset="-122"/>
                        </a:rPr>
                        <a:t>Isopropylamine</a:t>
                      </a:r>
                      <a:endParaRPr sz="1600">
                        <a:latin typeface="宋体" panose="02010600030101010101" pitchFamily="2" charset="-122"/>
                        <a:cs typeface="宋体" panose="02010600030101010101" pitchFamily="2" charset="-122"/>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90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marL="1905"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248410">
                <a:tc vMerge="1">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26670" algn="just">
                        <a:lnSpc>
                          <a:spcPct val="113000"/>
                        </a:lnSpc>
                        <a:spcBef>
                          <a:spcPts val="695"/>
                        </a:spcBef>
                      </a:pPr>
                      <a:r>
                        <a:rPr sz="1200" spc="60" dirty="0">
                          <a:latin typeface="宋体" panose="02010600030101010101" pitchFamily="2" charset="-122"/>
                          <a:cs typeface="宋体" panose="02010600030101010101" pitchFamily="2" charset="-122"/>
                        </a:rPr>
                        <a:t>吸入本</a:t>
                      </a:r>
                      <a:r>
                        <a:rPr sz="1200" spc="70" dirty="0">
                          <a:latin typeface="宋体" panose="02010600030101010101" pitchFamily="2" charset="-122"/>
                          <a:cs typeface="宋体" panose="02010600030101010101" pitchFamily="2" charset="-122"/>
                        </a:rPr>
                        <a:t>品</a:t>
                      </a:r>
                      <a:r>
                        <a:rPr sz="1200" spc="60" dirty="0">
                          <a:latin typeface="宋体" panose="02010600030101010101" pitchFamily="2" charset="-122"/>
                          <a:cs typeface="宋体" panose="02010600030101010101" pitchFamily="2" charset="-122"/>
                        </a:rPr>
                        <a:t>蒸汽或雾，</a:t>
                      </a:r>
                      <a:r>
                        <a:rPr sz="1200" spc="70" dirty="0">
                          <a:latin typeface="宋体" panose="02010600030101010101" pitchFamily="2" charset="-122"/>
                          <a:cs typeface="宋体" panose="02010600030101010101" pitchFamily="2" charset="-122"/>
                        </a:rPr>
                        <a:t>对</a:t>
                      </a:r>
                      <a:r>
                        <a:rPr sz="1200" spc="60" dirty="0">
                          <a:latin typeface="宋体" panose="02010600030101010101" pitchFamily="2" charset="-122"/>
                          <a:cs typeface="宋体" panose="02010600030101010101" pitchFamily="2" charset="-122"/>
                        </a:rPr>
                        <a:t>呼吸道有刺</a:t>
                      </a:r>
                      <a:r>
                        <a:rPr sz="1200" dirty="0">
                          <a:latin typeface="宋体" panose="02010600030101010101" pitchFamily="2" charset="-122"/>
                          <a:cs typeface="宋体" panose="02010600030101010101" pitchFamily="2" charset="-122"/>
                        </a:rPr>
                        <a:t>激 性</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持续高浓度吸入引起肺水肿</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蒸汽 对眼有强烈刺激性</a:t>
                      </a:r>
                      <a:r>
                        <a:rPr sz="1200" spc="-26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液体或雾严重损害 眼睛，重者可致失明。可致皮肤灼伤。 口服灼伤消化道，大量口服引起死亡。</a:t>
                      </a:r>
                      <a:endParaRPr sz="1200">
                        <a:latin typeface="宋体" panose="02010600030101010101" pitchFamily="2" charset="-122"/>
                        <a:cs typeface="宋体" panose="02010600030101010101" pitchFamily="2" charset="-122"/>
                      </a:endParaRPr>
                    </a:p>
                  </a:txBody>
                  <a:tcPr marL="0" marR="0" marT="882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3175">
                        <a:lnSpc>
                          <a:spcPct val="100000"/>
                        </a:lnSpc>
                        <a:spcBef>
                          <a:spcPts val="70"/>
                        </a:spcBef>
                      </a:pPr>
                      <a:r>
                        <a:rPr sz="1200" dirty="0">
                          <a:latin typeface="宋体" panose="02010600030101010101" pitchFamily="2" charset="-122"/>
                          <a:cs typeface="宋体" panose="02010600030101010101" pitchFamily="2" charset="-122"/>
                        </a:rPr>
                        <a:t>无色易挥发液体</a:t>
                      </a:r>
                      <a:r>
                        <a:rPr sz="1200" spc="-16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有带鱼腥的氨臭</a:t>
                      </a:r>
                      <a:r>
                        <a:rPr sz="1200" spc="-14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极度易燃</a:t>
                      </a:r>
                      <a:r>
                        <a:rPr sz="1200" spc="-16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具强刺激性</a:t>
                      </a:r>
                      <a:r>
                        <a:rPr sz="1200" spc="-14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其</a:t>
                      </a:r>
                      <a:endParaRPr sz="1200">
                        <a:latin typeface="宋体" panose="02010600030101010101" pitchFamily="2" charset="-122"/>
                        <a:cs typeface="宋体" panose="02010600030101010101" pitchFamily="2" charset="-122"/>
                      </a:endParaRPr>
                    </a:p>
                    <a:p>
                      <a:pPr marL="68580">
                        <a:lnSpc>
                          <a:spcPct val="113000"/>
                        </a:lnSpc>
                      </a:pPr>
                      <a:r>
                        <a:rPr sz="1200" dirty="0">
                          <a:latin typeface="宋体" panose="02010600030101010101" pitchFamily="2" charset="-122"/>
                          <a:cs typeface="宋体" panose="02010600030101010101" pitchFamily="2" charset="-122"/>
                        </a:rPr>
                        <a:t>蒸汽与空气可形成爆炸性混合物</a:t>
                      </a:r>
                      <a:r>
                        <a:rPr sz="1200" spc="-6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遇明火</a:t>
                      </a:r>
                      <a:r>
                        <a:rPr sz="1200" spc="-6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高热能引起燃烧爆炸。 与氧化剂能发生强烈反应</a:t>
                      </a:r>
                      <a:r>
                        <a:rPr sz="1200" spc="-3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其蒸汽比空气重</a:t>
                      </a:r>
                      <a:r>
                        <a:rPr sz="1200" spc="-30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能在较低处扩散到 相当远的地方，遇火源会着火回燃。具有腐蚀性。</a:t>
                      </a:r>
                      <a:endParaRPr sz="1200">
                        <a:latin typeface="宋体" panose="02010600030101010101" pitchFamily="2" charset="-122"/>
                        <a:cs typeface="宋体" panose="02010600030101010101" pitchFamily="2" charset="-122"/>
                      </a:endParaRPr>
                    </a:p>
                    <a:p>
                      <a:pPr marL="68580" marR="3175">
                        <a:lnSpc>
                          <a:spcPct val="100000"/>
                        </a:lnSpc>
                        <a:spcBef>
                          <a:spcPts val="190"/>
                        </a:spcBef>
                      </a:pP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spc="-10" dirty="0">
                          <a:latin typeface="宋体" panose="02010600030101010101" pitchFamily="2" charset="-122"/>
                          <a:cs typeface="宋体" panose="02010600030101010101" pitchFamily="2" charset="-122"/>
                        </a:rPr>
                        <a:t>：</a:t>
                      </a:r>
                      <a:r>
                        <a:rPr sz="1200" spc="-10" dirty="0">
                          <a:latin typeface="Times New Roman" panose="02020603050405020304"/>
                          <a:cs typeface="Times New Roman" panose="02020603050405020304"/>
                        </a:rPr>
                        <a:t>PC-TWA:12</a:t>
                      </a:r>
                      <a:r>
                        <a:rPr sz="1200" spc="-10" dirty="0">
                          <a:latin typeface="宋体" panose="02010600030101010101" pitchFamily="2" charset="-122"/>
                          <a:cs typeface="宋体" panose="02010600030101010101" pitchFamily="2" charset="-122"/>
                        </a:rPr>
                        <a:t>（</a:t>
                      </a:r>
                      <a:r>
                        <a:rPr sz="1200" spc="-10" dirty="0">
                          <a:latin typeface="Times New Roman" panose="02020603050405020304"/>
                          <a:cs typeface="Times New Roman" panose="02020603050405020304"/>
                        </a:rPr>
                        <a:t>mg/m3</a:t>
                      </a:r>
                      <a:r>
                        <a:rPr sz="1200" spc="-1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p>
                      <a:pPr marL="1135380" marR="3175">
                        <a:lnSpc>
                          <a:spcPct val="100000"/>
                        </a:lnSpc>
                        <a:spcBef>
                          <a:spcPts val="195"/>
                        </a:spcBef>
                      </a:pPr>
                      <a:r>
                        <a:rPr sz="1200" spc="-5" dirty="0">
                          <a:latin typeface="Times New Roman" panose="02020603050405020304"/>
                          <a:cs typeface="Times New Roman" panose="02020603050405020304"/>
                        </a:rPr>
                        <a:t>PC-STEL:24</a:t>
                      </a:r>
                      <a:r>
                        <a:rPr sz="1200" spc="-5" dirty="0">
                          <a:latin typeface="宋体" panose="02010600030101010101" pitchFamily="2" charset="-122"/>
                          <a:cs typeface="宋体" panose="02010600030101010101" pitchFamily="2" charset="-122"/>
                        </a:rPr>
                        <a:t>（</a:t>
                      </a:r>
                      <a:r>
                        <a:rPr sz="1200" spc="-5" dirty="0">
                          <a:latin typeface="Times New Roman" panose="02020603050405020304"/>
                          <a:cs typeface="Times New Roman" panose="02020603050405020304"/>
                        </a:rPr>
                        <a:t>mg/m3</a:t>
                      </a:r>
                      <a:r>
                        <a:rPr sz="1200" spc="-5"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20">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80"/>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04139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75"/>
                        </a:spcBef>
                      </a:pPr>
                      <a:r>
                        <a:rPr sz="1200" b="1" spc="-5" dirty="0">
                          <a:latin typeface="宋体" panose="02010600030101010101" pitchFamily="2" charset="-122"/>
                          <a:cs typeface="宋体" panose="02010600030101010101" pitchFamily="2" charset="-122"/>
                        </a:rPr>
                        <a:t>吸入</a:t>
                      </a:r>
                      <a:r>
                        <a:rPr sz="1200" dirty="0">
                          <a:latin typeface="宋体" panose="02010600030101010101" pitchFamily="2" charset="-122"/>
                          <a:cs typeface="宋体" panose="02010600030101010101" pitchFamily="2" charset="-122"/>
                        </a:rPr>
                        <a:t>：迅速脱离现场至空气新鲜处。保持呼吸道通畅。如呼吸困难，给输氧。如呼吸停止，立即进行人</a:t>
                      </a:r>
                      <a:endParaRPr sz="1200">
                        <a:latin typeface="宋体" panose="02010600030101010101" pitchFamily="2" charset="-122"/>
                        <a:cs typeface="宋体" panose="02010600030101010101" pitchFamily="2" charset="-122"/>
                      </a:endParaRPr>
                    </a:p>
                    <a:p>
                      <a:pPr marL="67945" marR="3175">
                        <a:lnSpc>
                          <a:spcPct val="100000"/>
                        </a:lnSpc>
                        <a:spcBef>
                          <a:spcPts val="195"/>
                        </a:spcBef>
                      </a:pPr>
                      <a:r>
                        <a:rPr sz="1200" dirty="0">
                          <a:latin typeface="宋体" panose="02010600030101010101" pitchFamily="2" charset="-122"/>
                          <a:cs typeface="宋体" panose="02010600030101010101" pitchFamily="2" charset="-122"/>
                        </a:rPr>
                        <a:t>工呼吸。就医。</a:t>
                      </a:r>
                      <a:endParaRPr sz="1200">
                        <a:latin typeface="宋体" panose="02010600030101010101" pitchFamily="2" charset="-122"/>
                        <a:cs typeface="宋体" panose="02010600030101010101" pitchFamily="2" charset="-122"/>
                      </a:endParaRPr>
                    </a:p>
                    <a:p>
                      <a:pPr marL="67945" marR="3175">
                        <a:lnSpc>
                          <a:spcPct val="100000"/>
                        </a:lnSpc>
                        <a:spcBef>
                          <a:spcPts val="190"/>
                        </a:spcBef>
                      </a:pPr>
                      <a:r>
                        <a:rPr sz="1200" b="1" spc="-5" dirty="0">
                          <a:latin typeface="宋体" panose="02010600030101010101" pitchFamily="2" charset="-122"/>
                          <a:cs typeface="宋体" panose="02010600030101010101" pitchFamily="2" charset="-122"/>
                        </a:rPr>
                        <a:t>皮</a:t>
                      </a:r>
                      <a:r>
                        <a:rPr sz="1200" b="1" spc="5" dirty="0">
                          <a:latin typeface="宋体" panose="02010600030101010101" pitchFamily="2" charset="-122"/>
                          <a:cs typeface="宋体" panose="02010600030101010101" pitchFamily="2" charset="-122"/>
                        </a:rPr>
                        <a:t>肤</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：立即脱去污染的衣着，用大量流动清水冲洗至少</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a:t>
                      </a:r>
                      <a:endParaRPr sz="1200">
                        <a:latin typeface="宋体" panose="02010600030101010101" pitchFamily="2" charset="-122"/>
                        <a:cs typeface="宋体" panose="02010600030101010101" pitchFamily="2" charset="-122"/>
                      </a:endParaRPr>
                    </a:p>
                    <a:p>
                      <a:pPr marL="67945" marR="1238885">
                        <a:lnSpc>
                          <a:spcPts val="1630"/>
                        </a:lnSpc>
                        <a:spcBef>
                          <a:spcPts val="75"/>
                        </a:spcBef>
                      </a:pPr>
                      <a:r>
                        <a:rPr sz="1200" b="1" spc="-5" dirty="0">
                          <a:latin typeface="宋体" panose="02010600030101010101" pitchFamily="2" charset="-122"/>
                          <a:cs typeface="宋体" panose="02010600030101010101" pitchFamily="2" charset="-122"/>
                        </a:rPr>
                        <a:t>眼</a:t>
                      </a:r>
                      <a:r>
                        <a:rPr sz="1200" b="1" spc="5" dirty="0">
                          <a:latin typeface="宋体" panose="02010600030101010101" pitchFamily="2" charset="-122"/>
                          <a:cs typeface="宋体" panose="02010600030101010101" pitchFamily="2" charset="-122"/>
                        </a:rPr>
                        <a:t>睛</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：立即提起眼睑，用大量流动清水或生理盐水彻底冲洗至少</a:t>
                      </a:r>
                      <a:r>
                        <a:rPr sz="1200" spc="-35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4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 </a:t>
                      </a:r>
                      <a:r>
                        <a:rPr sz="1200" b="1" spc="-5" dirty="0">
                          <a:latin typeface="宋体" panose="02010600030101010101" pitchFamily="2" charset="-122"/>
                          <a:cs typeface="宋体" panose="02010600030101010101" pitchFamily="2" charset="-122"/>
                        </a:rPr>
                        <a:t>食入</a:t>
                      </a:r>
                      <a:r>
                        <a:rPr sz="1200" dirty="0">
                          <a:latin typeface="宋体" panose="02010600030101010101" pitchFamily="2" charset="-122"/>
                          <a:cs typeface="宋体" panose="02010600030101010101" pitchFamily="2" charset="-122"/>
                        </a:rPr>
                        <a:t>：用水漱口，给饮牛奶或蛋清。就医。</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219329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80"/>
                        </a:spcBef>
                      </a:pPr>
                      <a:r>
                        <a:rPr sz="1200" dirty="0">
                          <a:latin typeface="宋体" panose="02010600030101010101" pitchFamily="2" charset="-122"/>
                          <a:cs typeface="宋体" panose="02010600030101010101" pitchFamily="2" charset="-122"/>
                        </a:rPr>
                        <a:t>生产过程密闭，加强通风。提供安全淋浴和洗眼设备。可能接触其蒸汽时，必须佩戴自吸过滤式防毒面</a:t>
                      </a:r>
                      <a:endParaRPr sz="1200">
                        <a:latin typeface="宋体" panose="02010600030101010101" pitchFamily="2" charset="-122"/>
                        <a:cs typeface="宋体" panose="02010600030101010101" pitchFamily="2" charset="-122"/>
                      </a:endParaRPr>
                    </a:p>
                    <a:p>
                      <a:pPr marL="67945">
                        <a:lnSpc>
                          <a:spcPts val="1630"/>
                        </a:lnSpc>
                        <a:spcBef>
                          <a:spcPts val="75"/>
                        </a:spcBef>
                      </a:pPr>
                      <a:r>
                        <a:rPr sz="1200" spc="-145" dirty="0">
                          <a:latin typeface="宋体" panose="02010600030101010101" pitchFamily="2" charset="-122"/>
                          <a:cs typeface="宋体" panose="02010600030101010101" pitchFamily="2" charset="-122"/>
                        </a:rPr>
                        <a:t>具</a:t>
                      </a:r>
                      <a:r>
                        <a:rPr sz="1200" dirty="0">
                          <a:latin typeface="宋体" panose="02010600030101010101" pitchFamily="2" charset="-122"/>
                          <a:cs typeface="宋体" panose="02010600030101010101" pitchFamily="2" charset="-122"/>
                        </a:rPr>
                        <a:t>（全面罩</a:t>
                      </a:r>
                      <a:r>
                        <a:rPr sz="1200" spc="-600" dirty="0">
                          <a:latin typeface="宋体" panose="02010600030101010101" pitchFamily="2" charset="-122"/>
                          <a:cs typeface="宋体" panose="02010600030101010101" pitchFamily="2" charset="-122"/>
                        </a:rPr>
                        <a:t>）</a:t>
                      </a:r>
                      <a:r>
                        <a:rPr sz="1200" spc="-14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穿胶布防毒衣</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戴橡胶耐油手套</a:t>
                      </a:r>
                      <a:r>
                        <a:rPr sz="1200" spc="-14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工作现场禁止吸烟</a:t>
                      </a:r>
                      <a:r>
                        <a:rPr sz="1200" spc="-14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进食和饮水</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工作完毕</a:t>
                      </a:r>
                      <a:r>
                        <a:rPr sz="1200" spc="-14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淋浴更衣。 实行就业前和定期的体检。</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29">
                <a:tc gridSpan="3">
                  <a:txBody>
                    <a:bodyPr/>
                    <a:lstStyle/>
                    <a:p>
                      <a:pPr marL="621665" marR="3175">
                        <a:lnSpc>
                          <a:spcPct val="100000"/>
                        </a:lnSpc>
                        <a:spcBef>
                          <a:spcPts val="75"/>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39" y="3706367"/>
            <a:ext cx="1448712" cy="1952243"/>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4256532" y="5172455"/>
            <a:ext cx="867156" cy="11811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5151120" y="5216651"/>
            <a:ext cx="819912" cy="1136903"/>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5989320" y="5192267"/>
            <a:ext cx="838200" cy="116281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6847331" y="5181600"/>
            <a:ext cx="867155" cy="1171956"/>
          </a:xfrm>
          <a:prstGeom prst="rect">
            <a:avLst/>
          </a:prstGeom>
          <a:blipFill>
            <a:blip r:embed="rId5" cstate="print"/>
            <a:stretch>
              <a:fillRect/>
            </a:stretch>
          </a:blipFill>
        </p:spPr>
        <p:txBody>
          <a:bodyPr wrap="square" lIns="0" tIns="0" rIns="0" bIns="0" rtlCol="0"/>
          <a:lstStyle/>
          <a:p/>
        </p:txBody>
      </p:sp>
      <p:graphicFrame>
        <p:nvGraphicFramePr>
          <p:cNvPr id="7" name="object 7"/>
          <p:cNvGraphicFramePr>
            <a:graphicFrameLocks noGrp="1"/>
          </p:cNvGraphicFramePr>
          <p:nvPr/>
        </p:nvGraphicFramePr>
        <p:xfrm>
          <a:off x="1030097" y="567054"/>
          <a:ext cx="8649970" cy="6063615"/>
        </p:xfrm>
        <a:graphic>
          <a:graphicData uri="http://schemas.openxmlformats.org/drawingml/2006/table">
            <a:tbl>
              <a:tblPr firstRow="1" bandRow="1">
                <a:tableStyleId>{2D5ABB26-0587-4C30-8999-92F81FD0307C}</a:tableStyleId>
              </a:tblPr>
              <a:tblGrid>
                <a:gridCol w="1598930"/>
                <a:gridCol w="3333115"/>
                <a:gridCol w="3708400"/>
              </a:tblGrid>
              <a:tr h="490855">
                <a:tc gridSpan="3">
                  <a:txBody>
                    <a:bodyPr/>
                    <a:lstStyle/>
                    <a:p>
                      <a:pPr marR="3175" algn="ctr">
                        <a:lnSpc>
                          <a:spcPct val="100000"/>
                        </a:lnSpc>
                        <a:spcBef>
                          <a:spcPts val="49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28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69">
                <a:tc gridSpan="3">
                  <a:txBody>
                    <a:bodyPr/>
                    <a:lstStyle/>
                    <a:p>
                      <a:pPr marL="2540" marR="3175" algn="ctr">
                        <a:lnSpc>
                          <a:spcPct val="100000"/>
                        </a:lnSpc>
                        <a:spcBef>
                          <a:spcPts val="635"/>
                        </a:spcBef>
                      </a:pPr>
                      <a:r>
                        <a:rPr sz="1600" b="1" spc="-5" dirty="0">
                          <a:latin typeface="宋体" panose="02010600030101010101" pitchFamily="2" charset="-122"/>
                          <a:cs typeface="宋体" panose="02010600030101010101" pitchFamily="2" charset="-122"/>
                        </a:rPr>
                        <a:t>氢氧化</a:t>
                      </a:r>
                      <a:r>
                        <a:rPr sz="1600" b="1" spc="-15" dirty="0">
                          <a:latin typeface="宋体" panose="02010600030101010101" pitchFamily="2" charset="-122"/>
                          <a:cs typeface="宋体" panose="02010600030101010101" pitchFamily="2" charset="-122"/>
                        </a:rPr>
                        <a:t>钾</a:t>
                      </a:r>
                      <a:r>
                        <a:rPr sz="1600" b="1" spc="-5" dirty="0">
                          <a:latin typeface="宋体" panose="02010600030101010101" pitchFamily="2" charset="-122"/>
                          <a:cs typeface="宋体" panose="02010600030101010101" pitchFamily="2" charset="-122"/>
                        </a:rPr>
                        <a:t>，对人体有损</a:t>
                      </a:r>
                      <a:r>
                        <a:rPr sz="1600" b="1" spc="-15" dirty="0">
                          <a:latin typeface="宋体" panose="02010600030101010101" pitchFamily="2" charset="-122"/>
                          <a:cs typeface="宋体" panose="02010600030101010101" pitchFamily="2" charset="-122"/>
                        </a:rPr>
                        <a:t>害</a:t>
                      </a:r>
                      <a:r>
                        <a:rPr sz="1600" b="1" spc="-5" dirty="0">
                          <a:latin typeface="宋体" panose="02010600030101010101" pitchFamily="2" charset="-122"/>
                          <a:cs typeface="宋体" panose="02010600030101010101" pitchFamily="2" charset="-122"/>
                        </a:rPr>
                        <a:t>，请注意防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6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20">
                <a:tc rowSpan="2">
                  <a:txBody>
                    <a:bodyPr/>
                    <a:lstStyle/>
                    <a:p>
                      <a:pPr>
                        <a:lnSpc>
                          <a:spcPct val="100000"/>
                        </a:lnSpc>
                        <a:spcBef>
                          <a:spcPts val="10"/>
                        </a:spcBef>
                      </a:pPr>
                      <a:endParaRPr sz="2950">
                        <a:latin typeface="Times New Roman" panose="02020603050405020304"/>
                        <a:cs typeface="Times New Roman" panose="02020603050405020304"/>
                      </a:endParaRPr>
                    </a:p>
                    <a:p>
                      <a:pPr marL="135255">
                        <a:lnSpc>
                          <a:spcPct val="100000"/>
                        </a:lnSpc>
                      </a:pPr>
                      <a:r>
                        <a:rPr sz="2600" b="1" dirty="0">
                          <a:latin typeface="宋体" panose="02010600030101010101" pitchFamily="2" charset="-122"/>
                          <a:cs typeface="宋体" panose="02010600030101010101" pitchFamily="2" charset="-122"/>
                        </a:rPr>
                        <a:t>氢</a:t>
                      </a:r>
                      <a:r>
                        <a:rPr sz="2600" b="1" spc="-15" dirty="0">
                          <a:latin typeface="宋体" panose="02010600030101010101" pitchFamily="2" charset="-122"/>
                          <a:cs typeface="宋体" panose="02010600030101010101" pitchFamily="2" charset="-122"/>
                        </a:rPr>
                        <a:t>氧</a:t>
                      </a:r>
                      <a:r>
                        <a:rPr sz="2600" b="1" dirty="0">
                          <a:latin typeface="宋体" panose="02010600030101010101" pitchFamily="2" charset="-122"/>
                          <a:cs typeface="宋体" panose="02010600030101010101" pitchFamily="2" charset="-122"/>
                        </a:rPr>
                        <a:t>化</a:t>
                      </a:r>
                      <a:r>
                        <a:rPr sz="2600" b="1" spc="-10" dirty="0">
                          <a:latin typeface="宋体" panose="02010600030101010101" pitchFamily="2" charset="-122"/>
                          <a:cs typeface="宋体" panose="02010600030101010101" pitchFamily="2" charset="-122"/>
                        </a:rPr>
                        <a:t>钾</a:t>
                      </a:r>
                      <a:endParaRPr sz="2600">
                        <a:latin typeface="宋体" panose="02010600030101010101" pitchFamily="2" charset="-122"/>
                        <a:cs typeface="宋体" panose="02010600030101010101" pitchFamily="2" charset="-122"/>
                      </a:endParaRPr>
                    </a:p>
                    <a:p>
                      <a:pPr marL="74295">
                        <a:lnSpc>
                          <a:spcPct val="100000"/>
                        </a:lnSpc>
                        <a:spcBef>
                          <a:spcPts val="1055"/>
                        </a:spcBef>
                      </a:pPr>
                      <a:r>
                        <a:rPr sz="1200" b="1" spc="-5" dirty="0">
                          <a:latin typeface="宋体" panose="02010600030101010101" pitchFamily="2" charset="-122"/>
                          <a:cs typeface="宋体" panose="02010600030101010101" pitchFamily="2" charset="-122"/>
                        </a:rPr>
                        <a:t>Potassium</a:t>
                      </a:r>
                      <a:r>
                        <a:rPr sz="1200" b="1" spc="-20" dirty="0">
                          <a:latin typeface="宋体" panose="02010600030101010101" pitchFamily="2" charset="-122"/>
                          <a:cs typeface="宋体" panose="02010600030101010101" pitchFamily="2" charset="-122"/>
                        </a:rPr>
                        <a:t> </a:t>
                      </a:r>
                      <a:r>
                        <a:rPr sz="1200" b="1" spc="-5" dirty="0">
                          <a:latin typeface="宋体" panose="02010600030101010101" pitchFamily="2" charset="-122"/>
                          <a:cs typeface="宋体" panose="02010600030101010101" pitchFamily="2" charset="-122"/>
                        </a:rPr>
                        <a:t>hydroxide</a:t>
                      </a:r>
                      <a:endParaRPr sz="1200">
                        <a:latin typeface="宋体" panose="02010600030101010101" pitchFamily="2" charset="-122"/>
                        <a:cs typeface="宋体" panose="02010600030101010101" pitchFamily="2" charset="-122"/>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248409">
                <a:tc vMerge="1">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nSpc>
                          <a:spcPct val="100000"/>
                        </a:lnSpc>
                      </a:pPr>
                      <a:endParaRPr sz="1200">
                        <a:latin typeface="Times New Roman" panose="02020603050405020304"/>
                        <a:cs typeface="Times New Roman" panose="02020603050405020304"/>
                      </a:endParaRPr>
                    </a:p>
                    <a:p>
                      <a:pPr marL="67945">
                        <a:lnSpc>
                          <a:spcPct val="113000"/>
                        </a:lnSpc>
                        <a:spcBef>
                          <a:spcPts val="950"/>
                        </a:spcBef>
                      </a:pPr>
                      <a:r>
                        <a:rPr sz="1200" spc="60" dirty="0">
                          <a:latin typeface="宋体" panose="02010600030101010101" pitchFamily="2" charset="-122"/>
                          <a:cs typeface="宋体" panose="02010600030101010101" pitchFamily="2" charset="-122"/>
                        </a:rPr>
                        <a:t>本品</a:t>
                      </a:r>
                      <a:r>
                        <a:rPr sz="1200" spc="45" dirty="0">
                          <a:latin typeface="宋体" panose="02010600030101010101" pitchFamily="2" charset="-122"/>
                          <a:cs typeface="宋体" panose="02010600030101010101" pitchFamily="2" charset="-122"/>
                        </a:rPr>
                        <a:t>有</a:t>
                      </a:r>
                      <a:r>
                        <a:rPr sz="1200" spc="60" dirty="0">
                          <a:latin typeface="宋体" panose="02010600030101010101" pitchFamily="2" charset="-122"/>
                          <a:cs typeface="宋体" panose="02010600030101010101" pitchFamily="2" charset="-122"/>
                        </a:rPr>
                        <a:t>强烈刺</a:t>
                      </a:r>
                      <a:r>
                        <a:rPr sz="1200" spc="45" dirty="0">
                          <a:latin typeface="宋体" panose="02010600030101010101" pitchFamily="2" charset="-122"/>
                          <a:cs typeface="宋体" panose="02010600030101010101" pitchFamily="2" charset="-122"/>
                        </a:rPr>
                        <a:t>激</a:t>
                      </a:r>
                      <a:r>
                        <a:rPr sz="1200" spc="60" dirty="0">
                          <a:latin typeface="宋体" panose="02010600030101010101" pitchFamily="2" charset="-122"/>
                          <a:cs typeface="宋体" panose="02010600030101010101" pitchFamily="2" charset="-122"/>
                        </a:rPr>
                        <a:t>和腐蚀性</a:t>
                      </a:r>
                      <a:r>
                        <a:rPr sz="1200" spc="45" dirty="0">
                          <a:latin typeface="宋体" panose="02010600030101010101" pitchFamily="2" charset="-122"/>
                          <a:cs typeface="宋体" panose="02010600030101010101" pitchFamily="2" charset="-122"/>
                        </a:rPr>
                        <a:t>。</a:t>
                      </a:r>
                      <a:r>
                        <a:rPr sz="1200" spc="60" dirty="0">
                          <a:latin typeface="宋体" panose="02010600030101010101" pitchFamily="2" charset="-122"/>
                          <a:cs typeface="宋体" panose="02010600030101010101" pitchFamily="2" charset="-122"/>
                        </a:rPr>
                        <a:t>粉尘刺</a:t>
                      </a:r>
                      <a:r>
                        <a:rPr sz="1200" spc="45" dirty="0">
                          <a:latin typeface="宋体" panose="02010600030101010101" pitchFamily="2" charset="-122"/>
                          <a:cs typeface="宋体" panose="02010600030101010101" pitchFamily="2" charset="-122"/>
                        </a:rPr>
                        <a:t>激</a:t>
                      </a:r>
                      <a:r>
                        <a:rPr sz="1200" spc="60" dirty="0">
                          <a:latin typeface="宋体" panose="02010600030101010101" pitchFamily="2" charset="-122"/>
                          <a:cs typeface="宋体" panose="02010600030101010101" pitchFamily="2" charset="-122"/>
                        </a:rPr>
                        <a:t>眼和呼</a:t>
                      </a:r>
                      <a:r>
                        <a:rPr sz="1200" dirty="0">
                          <a:latin typeface="宋体" panose="02010600030101010101" pitchFamily="2" charset="-122"/>
                          <a:cs typeface="宋体" panose="02010600030101010101" pitchFamily="2" charset="-122"/>
                        </a:rPr>
                        <a:t>吸 道</a:t>
                      </a:r>
                      <a:r>
                        <a:rPr sz="1200" spc="-36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腐蚀鼻中隔</a:t>
                      </a:r>
                      <a:r>
                        <a:rPr sz="1200" spc="-35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皮肤和眼直接接触可引起灼伤； 误服可造成消化道灼伤</a:t>
                      </a:r>
                      <a:r>
                        <a:rPr sz="1200" spc="-36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粘膜糜烂</a:t>
                      </a:r>
                      <a:r>
                        <a:rPr sz="1200" spc="-35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出血和休克。</a:t>
                      </a:r>
                      <a:endParaRPr sz="1200">
                        <a:latin typeface="宋体" panose="02010600030101010101" pitchFamily="2" charset="-122"/>
                        <a:cs typeface="宋体" panose="02010600030101010101" pitchFamily="2" charset="-122"/>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3175">
                        <a:lnSpc>
                          <a:spcPct val="100000"/>
                        </a:lnSpc>
                        <a:spcBef>
                          <a:spcPts val="70"/>
                        </a:spcBef>
                      </a:pPr>
                      <a:r>
                        <a:rPr sz="1200" dirty="0">
                          <a:latin typeface="宋体" panose="02010600030101010101" pitchFamily="2" charset="-122"/>
                          <a:cs typeface="宋体" panose="02010600030101010101" pitchFamily="2" charset="-122"/>
                        </a:rPr>
                        <a:t>白色晶体，易潮解。本品不燃，具强腐蚀性、强刺激</a:t>
                      </a:r>
                      <a:endParaRPr sz="1200">
                        <a:latin typeface="宋体" panose="02010600030101010101" pitchFamily="2" charset="-122"/>
                        <a:cs typeface="宋体" panose="02010600030101010101" pitchFamily="2" charset="-122"/>
                      </a:endParaRPr>
                    </a:p>
                    <a:p>
                      <a:pPr marL="68580" marR="126365">
                        <a:lnSpc>
                          <a:spcPct val="113000"/>
                        </a:lnSpc>
                      </a:pPr>
                      <a:r>
                        <a:rPr sz="1200" dirty="0">
                          <a:latin typeface="宋体" panose="02010600030101010101" pitchFamily="2" charset="-122"/>
                          <a:cs typeface="宋体" panose="02010600030101010101" pitchFamily="2" charset="-122"/>
                        </a:rPr>
                        <a:t>性，可致人体灼伤。与酸发生中和反应并放热。本品 不会燃烧,</a:t>
                      </a:r>
                      <a:r>
                        <a:rPr sz="1200" spc="-2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遇水和水蒸气大量放热,</a:t>
                      </a:r>
                      <a:r>
                        <a:rPr sz="1200" spc="-2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形成腐蚀性溶 液。具有强腐蚀性。</a:t>
                      </a:r>
                      <a:endParaRPr sz="1200">
                        <a:latin typeface="宋体" panose="02010600030101010101" pitchFamily="2" charset="-122"/>
                        <a:cs typeface="宋体" panose="02010600030101010101" pitchFamily="2" charset="-122"/>
                      </a:endParaRPr>
                    </a:p>
                    <a:p>
                      <a:pPr marL="68580" marR="3175">
                        <a:lnSpc>
                          <a:spcPct val="100000"/>
                        </a:lnSpc>
                        <a:spcBef>
                          <a:spcPts val="195"/>
                        </a:spcBef>
                      </a:pP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spc="-5" dirty="0">
                          <a:latin typeface="Times New Roman" panose="02020603050405020304"/>
                          <a:cs typeface="Times New Roman" panose="02020603050405020304"/>
                        </a:rPr>
                        <a:t>MAC:2</a:t>
                      </a:r>
                      <a:r>
                        <a:rPr sz="1200" dirty="0">
                          <a:latin typeface="Times New Roman" panose="02020603050405020304"/>
                          <a:cs typeface="Times New Roman" panose="02020603050405020304"/>
                        </a:rPr>
                        <a:t> </a:t>
                      </a:r>
                      <a:r>
                        <a:rPr sz="1200" spc="-5" dirty="0">
                          <a:latin typeface="宋体" panose="02010600030101010101" pitchFamily="2" charset="-122"/>
                          <a:cs typeface="宋体" panose="02010600030101010101" pitchFamily="2" charset="-122"/>
                        </a:rPr>
                        <a:t>（</a:t>
                      </a:r>
                      <a:r>
                        <a:rPr sz="1200" spc="-5" dirty="0">
                          <a:latin typeface="Times New Roman" panose="02020603050405020304"/>
                          <a:cs typeface="Times New Roman" panose="02020603050405020304"/>
                        </a:rPr>
                        <a:t>mg/m3</a:t>
                      </a:r>
                      <a:r>
                        <a:rPr sz="1200" spc="-5"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20">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04140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80"/>
                        </a:spcBef>
                      </a:pPr>
                      <a:r>
                        <a:rPr sz="1200" b="1" spc="-5" dirty="0">
                          <a:latin typeface="宋体" panose="02010600030101010101" pitchFamily="2" charset="-122"/>
                          <a:cs typeface="宋体" panose="02010600030101010101" pitchFamily="2" charset="-122"/>
                        </a:rPr>
                        <a:t>吸入</a:t>
                      </a:r>
                      <a:r>
                        <a:rPr sz="1200" dirty="0">
                          <a:latin typeface="宋体" panose="02010600030101010101" pitchFamily="2" charset="-122"/>
                          <a:cs typeface="宋体" panose="02010600030101010101" pitchFamily="2" charset="-122"/>
                        </a:rPr>
                        <a:t>：迅速脱离现场至空气新鲜处。保持呼吸道通畅。如呼吸困难，给输氧。如呼吸停止，立即进行人</a:t>
                      </a:r>
                      <a:endParaRPr sz="1200">
                        <a:latin typeface="宋体" panose="02010600030101010101" pitchFamily="2" charset="-122"/>
                        <a:cs typeface="宋体" panose="02010600030101010101" pitchFamily="2" charset="-122"/>
                      </a:endParaRPr>
                    </a:p>
                    <a:p>
                      <a:pPr marL="67945" marR="3175">
                        <a:lnSpc>
                          <a:spcPct val="100000"/>
                        </a:lnSpc>
                        <a:spcBef>
                          <a:spcPts val="190"/>
                        </a:spcBef>
                      </a:pPr>
                      <a:r>
                        <a:rPr sz="1200" dirty="0">
                          <a:latin typeface="宋体" panose="02010600030101010101" pitchFamily="2" charset="-122"/>
                          <a:cs typeface="宋体" panose="02010600030101010101" pitchFamily="2" charset="-122"/>
                        </a:rPr>
                        <a:t>工呼吸。就医。</a:t>
                      </a:r>
                      <a:endParaRPr sz="1200">
                        <a:latin typeface="宋体" panose="02010600030101010101" pitchFamily="2" charset="-122"/>
                        <a:cs typeface="宋体" panose="02010600030101010101" pitchFamily="2" charset="-122"/>
                      </a:endParaRPr>
                    </a:p>
                    <a:p>
                      <a:pPr marL="67945" marR="3175">
                        <a:lnSpc>
                          <a:spcPct val="100000"/>
                        </a:lnSpc>
                        <a:spcBef>
                          <a:spcPts val="180"/>
                        </a:spcBef>
                      </a:pPr>
                      <a:r>
                        <a:rPr sz="1200" b="1" spc="-5" dirty="0">
                          <a:latin typeface="宋体" panose="02010600030101010101" pitchFamily="2" charset="-122"/>
                          <a:cs typeface="宋体" panose="02010600030101010101" pitchFamily="2" charset="-122"/>
                        </a:rPr>
                        <a:t>皮</a:t>
                      </a:r>
                      <a:r>
                        <a:rPr sz="1200" b="1" spc="5" dirty="0">
                          <a:latin typeface="宋体" panose="02010600030101010101" pitchFamily="2" charset="-122"/>
                          <a:cs typeface="宋体" panose="02010600030101010101" pitchFamily="2" charset="-122"/>
                        </a:rPr>
                        <a:t>肤</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：立即脱去污染的衣着，用大量流动清水冲洗至少</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a:t>
                      </a:r>
                      <a:endParaRPr sz="1200">
                        <a:latin typeface="宋体" panose="02010600030101010101" pitchFamily="2" charset="-122"/>
                        <a:cs typeface="宋体" panose="02010600030101010101" pitchFamily="2" charset="-122"/>
                      </a:endParaRPr>
                    </a:p>
                    <a:p>
                      <a:pPr marL="67945" marR="1238885">
                        <a:lnSpc>
                          <a:spcPct val="113000"/>
                        </a:lnSpc>
                      </a:pPr>
                      <a:r>
                        <a:rPr sz="1200" b="1" spc="-5" dirty="0">
                          <a:latin typeface="宋体" panose="02010600030101010101" pitchFamily="2" charset="-122"/>
                          <a:cs typeface="宋体" panose="02010600030101010101" pitchFamily="2" charset="-122"/>
                        </a:rPr>
                        <a:t>眼</a:t>
                      </a:r>
                      <a:r>
                        <a:rPr sz="1200" b="1" spc="5" dirty="0">
                          <a:latin typeface="宋体" panose="02010600030101010101" pitchFamily="2" charset="-122"/>
                          <a:cs typeface="宋体" panose="02010600030101010101" pitchFamily="2" charset="-122"/>
                        </a:rPr>
                        <a:t>睛</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：立即提起眼睑，用大量流动清水或生理盐水彻底冲洗至少</a:t>
                      </a:r>
                      <a:r>
                        <a:rPr sz="1200" spc="-35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4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 </a:t>
                      </a:r>
                      <a:r>
                        <a:rPr sz="1200" b="1" spc="-5" dirty="0">
                          <a:latin typeface="宋体" panose="02010600030101010101" pitchFamily="2" charset="-122"/>
                          <a:cs typeface="宋体" panose="02010600030101010101" pitchFamily="2" charset="-122"/>
                        </a:rPr>
                        <a:t>食入</a:t>
                      </a:r>
                      <a:r>
                        <a:rPr sz="1200" dirty="0">
                          <a:latin typeface="宋体" panose="02010600030101010101" pitchFamily="2" charset="-122"/>
                          <a:cs typeface="宋体" panose="02010600030101010101" pitchFamily="2" charset="-122"/>
                        </a:rPr>
                        <a:t>：用水漱口，给饮牛奶或蛋清。就医。</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86943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0"/>
                        </a:spcBef>
                      </a:pPr>
                      <a:r>
                        <a:rPr sz="1200" dirty="0">
                          <a:latin typeface="宋体" panose="02010600030101010101" pitchFamily="2" charset="-122"/>
                          <a:cs typeface="宋体" panose="02010600030101010101" pitchFamily="2" charset="-122"/>
                        </a:rPr>
                        <a:t>密闭操作</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提供安全淋浴和洗眼设备</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可能接触其粉尘时</a:t>
                      </a:r>
                      <a:r>
                        <a:rPr sz="1200" spc="-12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必须佩戴头罩型电动送风过滤式防尘呼吸器。</a:t>
                      </a:r>
                      <a:endParaRPr sz="1200">
                        <a:latin typeface="宋体" panose="02010600030101010101" pitchFamily="2" charset="-122"/>
                        <a:cs typeface="宋体" panose="02010600030101010101" pitchFamily="2" charset="-122"/>
                      </a:endParaRPr>
                    </a:p>
                    <a:p>
                      <a:pPr marL="67945" marR="97790">
                        <a:lnSpc>
                          <a:spcPct val="113000"/>
                        </a:lnSpc>
                      </a:pPr>
                      <a:r>
                        <a:rPr sz="1200" dirty="0">
                          <a:latin typeface="宋体" panose="02010600030101010101" pitchFamily="2" charset="-122"/>
                          <a:cs typeface="宋体" panose="02010600030101010101" pitchFamily="2" charset="-122"/>
                        </a:rPr>
                        <a:t>必要时，佩戴空气呼吸器。穿橡胶耐酸碱服。戴橡胶耐酸碱手套。工作场所禁止吸烟、进食和饮水，饭 前要洗手。工作完毕，淋浴更衣。注意个人清洁卫生。</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30">
                <a:tc gridSpan="3">
                  <a:txBody>
                    <a:bodyPr/>
                    <a:lstStyle/>
                    <a:p>
                      <a:pPr marL="621665" marR="3175">
                        <a:lnSpc>
                          <a:spcPct val="100000"/>
                        </a:lnSpc>
                        <a:spcBef>
                          <a:spcPts val="75"/>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39" y="3979163"/>
            <a:ext cx="1456944" cy="1857755"/>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5513832" y="4812791"/>
            <a:ext cx="847343" cy="1143000"/>
          </a:xfrm>
          <a:prstGeom prst="rect">
            <a:avLst/>
          </a:prstGeom>
          <a:blipFill>
            <a:blip r:embed="rId2" cstate="print"/>
            <a:stretch>
              <a:fillRect/>
            </a:stretch>
          </a:blipFill>
        </p:spPr>
        <p:txBody>
          <a:bodyPr wrap="square" lIns="0" tIns="0" rIns="0" bIns="0" rtlCol="0"/>
          <a:lstStyle/>
          <a:p/>
        </p:txBody>
      </p:sp>
      <p:graphicFrame>
        <p:nvGraphicFramePr>
          <p:cNvPr id="4" name="object 4"/>
          <p:cNvGraphicFramePr>
            <a:graphicFrameLocks noGrp="1"/>
          </p:cNvGraphicFramePr>
          <p:nvPr/>
        </p:nvGraphicFramePr>
        <p:xfrm>
          <a:off x="1030097" y="567054"/>
          <a:ext cx="8649970" cy="5685155"/>
        </p:xfrm>
        <a:graphic>
          <a:graphicData uri="http://schemas.openxmlformats.org/drawingml/2006/table">
            <a:tbl>
              <a:tblPr firstRow="1" bandRow="1">
                <a:tableStyleId>{2D5ABB26-0587-4C30-8999-92F81FD0307C}</a:tableStyleId>
              </a:tblPr>
              <a:tblGrid>
                <a:gridCol w="1598930"/>
                <a:gridCol w="5403850"/>
                <a:gridCol w="1637664"/>
              </a:tblGrid>
              <a:tr h="490855">
                <a:tc gridSpan="3">
                  <a:txBody>
                    <a:bodyPr/>
                    <a:lstStyle/>
                    <a:p>
                      <a:pPr marR="3175" algn="ctr">
                        <a:lnSpc>
                          <a:spcPct val="100000"/>
                        </a:lnSpc>
                        <a:spcBef>
                          <a:spcPts val="49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28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69">
                <a:tc gridSpan="3">
                  <a:txBody>
                    <a:bodyPr/>
                    <a:lstStyle/>
                    <a:p>
                      <a:pPr marL="2540" marR="3175" algn="ctr">
                        <a:lnSpc>
                          <a:spcPct val="100000"/>
                        </a:lnSpc>
                        <a:spcBef>
                          <a:spcPts val="635"/>
                        </a:spcBef>
                      </a:pPr>
                      <a:r>
                        <a:rPr sz="1600" b="1" spc="-5" dirty="0">
                          <a:latin typeface="宋体" panose="02010600030101010101" pitchFamily="2" charset="-122"/>
                          <a:cs typeface="宋体" panose="02010600030101010101" pitchFamily="2" charset="-122"/>
                        </a:rPr>
                        <a:t>高温环</a:t>
                      </a:r>
                      <a:r>
                        <a:rPr sz="1600" b="1" spc="-15" dirty="0">
                          <a:latin typeface="宋体" panose="02010600030101010101" pitchFamily="2" charset="-122"/>
                          <a:cs typeface="宋体" panose="02010600030101010101" pitchFamily="2" charset="-122"/>
                        </a:rPr>
                        <a:t>境</a:t>
                      </a:r>
                      <a:r>
                        <a:rPr sz="1600" b="1" spc="-5" dirty="0">
                          <a:latin typeface="宋体" panose="02010600030101010101" pitchFamily="2" charset="-122"/>
                          <a:cs typeface="宋体" panose="02010600030101010101" pitchFamily="2" charset="-122"/>
                        </a:rPr>
                        <a:t>，对人体有损</a:t>
                      </a:r>
                      <a:r>
                        <a:rPr sz="1600" b="1" spc="-15" dirty="0">
                          <a:latin typeface="宋体" panose="02010600030101010101" pitchFamily="2" charset="-122"/>
                          <a:cs typeface="宋体" panose="02010600030101010101" pitchFamily="2" charset="-122"/>
                        </a:rPr>
                        <a:t>害</a:t>
                      </a:r>
                      <a:r>
                        <a:rPr sz="1600" b="1" spc="-5" dirty="0">
                          <a:latin typeface="宋体" panose="02010600030101010101" pitchFamily="2" charset="-122"/>
                          <a:cs typeface="宋体" panose="02010600030101010101" pitchFamily="2" charset="-122"/>
                        </a:rPr>
                        <a:t>，请注意防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6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20">
                <a:tc rowSpan="2">
                  <a:txBody>
                    <a:bodyPr/>
                    <a:lstStyle/>
                    <a:p>
                      <a:pPr>
                        <a:lnSpc>
                          <a:spcPct val="100000"/>
                        </a:lnSpc>
                      </a:pPr>
                      <a:endParaRPr sz="2600">
                        <a:latin typeface="Times New Roman" panose="02020603050405020304"/>
                        <a:cs typeface="Times New Roman" panose="02020603050405020304"/>
                      </a:endParaRPr>
                    </a:p>
                    <a:p>
                      <a:pPr>
                        <a:lnSpc>
                          <a:spcPct val="100000"/>
                        </a:lnSpc>
                        <a:spcBef>
                          <a:spcPts val="55"/>
                        </a:spcBef>
                      </a:pPr>
                      <a:endParaRPr sz="3150">
                        <a:latin typeface="Times New Roman" panose="02020603050405020304"/>
                        <a:cs typeface="Times New Roman" panose="02020603050405020304"/>
                      </a:endParaRPr>
                    </a:p>
                    <a:p>
                      <a:pPr algn="ctr">
                        <a:lnSpc>
                          <a:spcPct val="100000"/>
                        </a:lnSpc>
                      </a:pPr>
                      <a:r>
                        <a:rPr sz="2600" b="1" dirty="0">
                          <a:latin typeface="宋体" panose="02010600030101010101" pitchFamily="2" charset="-122"/>
                          <a:cs typeface="宋体" panose="02010600030101010101" pitchFamily="2" charset="-122"/>
                        </a:rPr>
                        <a:t>高</a:t>
                      </a:r>
                      <a:r>
                        <a:rPr sz="2600" b="1" spc="-10" dirty="0">
                          <a:latin typeface="宋体" panose="02010600030101010101" pitchFamily="2" charset="-122"/>
                          <a:cs typeface="宋体" panose="02010600030101010101" pitchFamily="2" charset="-122"/>
                        </a:rPr>
                        <a:t>温</a:t>
                      </a:r>
                      <a:endParaRPr sz="2600">
                        <a:latin typeface="宋体" panose="02010600030101010101" pitchFamily="2" charset="-122"/>
                        <a:cs typeface="宋体" panose="02010600030101010101" pitchFamily="2" charset="-122"/>
                      </a:endParaRPr>
                    </a:p>
                    <a:p>
                      <a:pPr marL="5715" algn="ctr">
                        <a:lnSpc>
                          <a:spcPct val="100000"/>
                        </a:lnSpc>
                        <a:spcBef>
                          <a:spcPts val="1055"/>
                        </a:spcBef>
                      </a:pPr>
                      <a:r>
                        <a:rPr sz="1200" b="1" spc="-5" dirty="0">
                          <a:latin typeface="Cambria" panose="02040503050406030204"/>
                          <a:cs typeface="Cambria" panose="02040503050406030204"/>
                        </a:rPr>
                        <a:t>High</a:t>
                      </a:r>
                      <a:r>
                        <a:rPr sz="1200" b="1" spc="-25" dirty="0">
                          <a:latin typeface="Cambria" panose="02040503050406030204"/>
                          <a:cs typeface="Cambria" panose="02040503050406030204"/>
                        </a:rPr>
                        <a:t> </a:t>
                      </a:r>
                      <a:r>
                        <a:rPr sz="1200" b="1" spc="-15" dirty="0">
                          <a:latin typeface="Cambria" panose="02040503050406030204"/>
                          <a:cs typeface="Cambria" panose="02040503050406030204"/>
                        </a:rPr>
                        <a:t>Temperature</a:t>
                      </a:r>
                      <a:endParaRPr sz="1200">
                        <a:latin typeface="Cambria" panose="02040503050406030204"/>
                        <a:cs typeface="Cambria" panose="020405030504060302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1270"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marL="509270" marR="3175">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207645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175">
                        <a:lnSpc>
                          <a:spcPct val="100000"/>
                        </a:lnSpc>
                        <a:spcBef>
                          <a:spcPts val="70"/>
                        </a:spcBef>
                      </a:pPr>
                      <a:r>
                        <a:rPr sz="1200" spc="20" dirty="0">
                          <a:latin typeface="宋体" panose="02010600030101010101" pitchFamily="2" charset="-122"/>
                          <a:cs typeface="宋体" panose="02010600030101010101" pitchFamily="2" charset="-122"/>
                        </a:rPr>
                        <a:t>高</a:t>
                      </a:r>
                      <a:r>
                        <a:rPr sz="1200" spc="10" dirty="0">
                          <a:latin typeface="宋体" panose="02010600030101010101" pitchFamily="2" charset="-122"/>
                          <a:cs typeface="宋体" panose="02010600030101010101" pitchFamily="2" charset="-122"/>
                        </a:rPr>
                        <a:t>温</a:t>
                      </a:r>
                      <a:r>
                        <a:rPr sz="1200" spc="20" dirty="0">
                          <a:latin typeface="宋体" panose="02010600030101010101" pitchFamily="2" charset="-122"/>
                          <a:cs typeface="宋体" panose="02010600030101010101" pitchFamily="2" charset="-122"/>
                        </a:rPr>
                        <a:t>作</a:t>
                      </a:r>
                      <a:r>
                        <a:rPr sz="1200" spc="10" dirty="0">
                          <a:latin typeface="宋体" panose="02010600030101010101" pitchFamily="2" charset="-122"/>
                          <a:cs typeface="宋体" panose="02010600030101010101" pitchFamily="2" charset="-122"/>
                        </a:rPr>
                        <a:t>业</a:t>
                      </a:r>
                      <a:r>
                        <a:rPr sz="1200" spc="20" dirty="0">
                          <a:latin typeface="宋体" panose="02010600030101010101" pitchFamily="2" charset="-122"/>
                          <a:cs typeface="宋体" panose="02010600030101010101" pitchFamily="2" charset="-122"/>
                        </a:rPr>
                        <a:t>时</a:t>
                      </a:r>
                      <a:r>
                        <a:rPr sz="1200" spc="10" dirty="0">
                          <a:latin typeface="宋体" panose="02010600030101010101" pitchFamily="2" charset="-122"/>
                          <a:cs typeface="宋体" panose="02010600030101010101" pitchFamily="2" charset="-122"/>
                        </a:rPr>
                        <a:t>，</a:t>
                      </a:r>
                      <a:r>
                        <a:rPr sz="1200" spc="20" dirty="0">
                          <a:latin typeface="宋体" panose="02010600030101010101" pitchFamily="2" charset="-122"/>
                          <a:cs typeface="宋体" panose="02010600030101010101" pitchFamily="2" charset="-122"/>
                        </a:rPr>
                        <a:t>人</a:t>
                      </a:r>
                      <a:r>
                        <a:rPr sz="1200" spc="10" dirty="0">
                          <a:latin typeface="宋体" panose="02010600030101010101" pitchFamily="2" charset="-122"/>
                          <a:cs typeface="宋体" panose="02010600030101010101" pitchFamily="2" charset="-122"/>
                        </a:rPr>
                        <a:t>体</a:t>
                      </a:r>
                      <a:r>
                        <a:rPr sz="1200" spc="20" dirty="0">
                          <a:latin typeface="宋体" panose="02010600030101010101" pitchFamily="2" charset="-122"/>
                          <a:cs typeface="宋体" panose="02010600030101010101" pitchFamily="2" charset="-122"/>
                        </a:rPr>
                        <a:t>可</a:t>
                      </a:r>
                      <a:r>
                        <a:rPr sz="1200" spc="10" dirty="0">
                          <a:latin typeface="宋体" panose="02010600030101010101" pitchFamily="2" charset="-122"/>
                          <a:cs typeface="宋体" panose="02010600030101010101" pitchFamily="2" charset="-122"/>
                        </a:rPr>
                        <a:t>出</a:t>
                      </a:r>
                      <a:r>
                        <a:rPr sz="1200" spc="20" dirty="0">
                          <a:latin typeface="宋体" panose="02010600030101010101" pitchFamily="2" charset="-122"/>
                          <a:cs typeface="宋体" panose="02010600030101010101" pitchFamily="2" charset="-122"/>
                        </a:rPr>
                        <a:t>现</a:t>
                      </a:r>
                      <a:r>
                        <a:rPr sz="1200" spc="10" dirty="0">
                          <a:latin typeface="宋体" panose="02010600030101010101" pitchFamily="2" charset="-122"/>
                          <a:cs typeface="宋体" panose="02010600030101010101" pitchFamily="2" charset="-122"/>
                        </a:rPr>
                        <a:t>一</a:t>
                      </a:r>
                      <a:r>
                        <a:rPr sz="1200" spc="20" dirty="0">
                          <a:latin typeface="宋体" panose="02010600030101010101" pitchFamily="2" charset="-122"/>
                          <a:cs typeface="宋体" panose="02010600030101010101" pitchFamily="2" charset="-122"/>
                        </a:rPr>
                        <a:t>系</a:t>
                      </a:r>
                      <a:r>
                        <a:rPr sz="1200" spc="10" dirty="0">
                          <a:latin typeface="宋体" panose="02010600030101010101" pitchFamily="2" charset="-122"/>
                          <a:cs typeface="宋体" panose="02010600030101010101" pitchFamily="2" charset="-122"/>
                        </a:rPr>
                        <a:t>列</a:t>
                      </a:r>
                      <a:r>
                        <a:rPr sz="1200" spc="20" dirty="0">
                          <a:latin typeface="宋体" panose="02010600030101010101" pitchFamily="2" charset="-122"/>
                          <a:cs typeface="宋体" panose="02010600030101010101" pitchFamily="2" charset="-122"/>
                        </a:rPr>
                        <a:t>生</a:t>
                      </a:r>
                      <a:r>
                        <a:rPr sz="1200" spc="10" dirty="0">
                          <a:latin typeface="宋体" panose="02010600030101010101" pitchFamily="2" charset="-122"/>
                          <a:cs typeface="宋体" panose="02010600030101010101" pitchFamily="2" charset="-122"/>
                        </a:rPr>
                        <a:t>理</a:t>
                      </a:r>
                      <a:r>
                        <a:rPr sz="1200" spc="20" dirty="0">
                          <a:latin typeface="宋体" panose="02010600030101010101" pitchFamily="2" charset="-122"/>
                          <a:cs typeface="宋体" panose="02010600030101010101" pitchFamily="2" charset="-122"/>
                        </a:rPr>
                        <a:t>功</a:t>
                      </a:r>
                      <a:r>
                        <a:rPr sz="1200" spc="10" dirty="0">
                          <a:latin typeface="宋体" panose="02010600030101010101" pitchFamily="2" charset="-122"/>
                          <a:cs typeface="宋体" panose="02010600030101010101" pitchFamily="2" charset="-122"/>
                        </a:rPr>
                        <a:t>能</a:t>
                      </a:r>
                      <a:r>
                        <a:rPr sz="1200" spc="20" dirty="0">
                          <a:latin typeface="宋体" panose="02010600030101010101" pitchFamily="2" charset="-122"/>
                          <a:cs typeface="宋体" panose="02010600030101010101" pitchFamily="2" charset="-122"/>
                        </a:rPr>
                        <a:t>改</a:t>
                      </a:r>
                      <a:r>
                        <a:rPr sz="1200" spc="10" dirty="0">
                          <a:latin typeface="宋体" panose="02010600030101010101" pitchFamily="2" charset="-122"/>
                          <a:cs typeface="宋体" panose="02010600030101010101" pitchFamily="2" charset="-122"/>
                        </a:rPr>
                        <a:t>变</a:t>
                      </a:r>
                      <a:r>
                        <a:rPr sz="1200" spc="20" dirty="0">
                          <a:latin typeface="宋体" panose="02010600030101010101" pitchFamily="2" charset="-122"/>
                          <a:cs typeface="宋体" panose="02010600030101010101" pitchFamily="2" charset="-122"/>
                        </a:rPr>
                        <a:t>。</a:t>
                      </a:r>
                      <a:r>
                        <a:rPr sz="1200" spc="10" dirty="0">
                          <a:latin typeface="宋体" panose="02010600030101010101" pitchFamily="2" charset="-122"/>
                          <a:cs typeface="宋体" panose="02010600030101010101" pitchFamily="2" charset="-122"/>
                        </a:rPr>
                        <a:t>主</a:t>
                      </a:r>
                      <a:r>
                        <a:rPr sz="1200" spc="20" dirty="0">
                          <a:latin typeface="宋体" panose="02010600030101010101" pitchFamily="2" charset="-122"/>
                          <a:cs typeface="宋体" panose="02010600030101010101" pitchFamily="2" charset="-122"/>
                        </a:rPr>
                        <a:t>要</a:t>
                      </a:r>
                      <a:r>
                        <a:rPr sz="1200" spc="10" dirty="0">
                          <a:latin typeface="宋体" panose="02010600030101010101" pitchFamily="2" charset="-122"/>
                          <a:cs typeface="宋体" panose="02010600030101010101" pitchFamily="2" charset="-122"/>
                        </a:rPr>
                        <a:t>为</a:t>
                      </a:r>
                      <a:r>
                        <a:rPr sz="1200" spc="20" dirty="0">
                          <a:latin typeface="宋体" panose="02010600030101010101" pitchFamily="2" charset="-122"/>
                          <a:cs typeface="宋体" panose="02010600030101010101" pitchFamily="2" charset="-122"/>
                        </a:rPr>
                        <a:t>体</a:t>
                      </a:r>
                      <a:r>
                        <a:rPr sz="1200" spc="10" dirty="0">
                          <a:latin typeface="宋体" panose="02010600030101010101" pitchFamily="2" charset="-122"/>
                          <a:cs typeface="宋体" panose="02010600030101010101" pitchFamily="2" charset="-122"/>
                        </a:rPr>
                        <a:t>温</a:t>
                      </a:r>
                      <a:r>
                        <a:rPr sz="1200" spc="20" dirty="0">
                          <a:latin typeface="宋体" panose="02010600030101010101" pitchFamily="2" charset="-122"/>
                          <a:cs typeface="宋体" panose="02010600030101010101" pitchFamily="2" charset="-122"/>
                        </a:rPr>
                        <a:t>调</a:t>
                      </a:r>
                      <a:r>
                        <a:rPr sz="1200" spc="10" dirty="0">
                          <a:latin typeface="宋体" panose="02010600030101010101" pitchFamily="2" charset="-122"/>
                          <a:cs typeface="宋体" panose="02010600030101010101" pitchFamily="2" charset="-122"/>
                        </a:rPr>
                        <a:t>节</a:t>
                      </a:r>
                      <a:r>
                        <a:rPr sz="1200" spc="20" dirty="0">
                          <a:latin typeface="宋体" panose="02010600030101010101" pitchFamily="2" charset="-122"/>
                          <a:cs typeface="宋体" panose="02010600030101010101" pitchFamily="2" charset="-122"/>
                        </a:rPr>
                        <a:t>、</a:t>
                      </a:r>
                      <a:r>
                        <a:rPr sz="1200" spc="10" dirty="0">
                          <a:latin typeface="宋体" panose="02010600030101010101" pitchFamily="2" charset="-122"/>
                          <a:cs typeface="宋体" panose="02010600030101010101" pitchFamily="2" charset="-122"/>
                        </a:rPr>
                        <a:t>水</a:t>
                      </a:r>
                      <a:r>
                        <a:rPr sz="1200" spc="20" dirty="0">
                          <a:latin typeface="宋体" panose="02010600030101010101" pitchFamily="2" charset="-122"/>
                          <a:cs typeface="宋体" panose="02010600030101010101" pitchFamily="2" charset="-122"/>
                        </a:rPr>
                        <a:t>盐</a:t>
                      </a:r>
                      <a:r>
                        <a:rPr sz="1200" spc="10" dirty="0">
                          <a:latin typeface="宋体" panose="02010600030101010101" pitchFamily="2" charset="-122"/>
                          <a:cs typeface="宋体" panose="02010600030101010101" pitchFamily="2" charset="-122"/>
                        </a:rPr>
                        <a:t>代</a:t>
                      </a:r>
                      <a:r>
                        <a:rPr sz="1200" spc="20" dirty="0">
                          <a:latin typeface="宋体" panose="02010600030101010101" pitchFamily="2" charset="-122"/>
                          <a:cs typeface="宋体" panose="02010600030101010101" pitchFamily="2" charset="-122"/>
                        </a:rPr>
                        <a:t>谢</a:t>
                      </a:r>
                      <a:r>
                        <a:rPr sz="1200" dirty="0">
                          <a:latin typeface="宋体" panose="02010600030101010101" pitchFamily="2" charset="-122"/>
                          <a:cs typeface="宋体" panose="02010600030101010101" pitchFamily="2" charset="-122"/>
                        </a:rPr>
                        <a:t>、</a:t>
                      </a:r>
                      <a:endParaRPr sz="1200">
                        <a:latin typeface="宋体" panose="02010600030101010101" pitchFamily="2" charset="-122"/>
                        <a:cs typeface="宋体" panose="02010600030101010101" pitchFamily="2" charset="-122"/>
                      </a:endParaRPr>
                    </a:p>
                    <a:p>
                      <a:pPr marL="67945" marR="69850">
                        <a:lnSpc>
                          <a:spcPct val="113000"/>
                        </a:lnSpc>
                      </a:pPr>
                      <a:r>
                        <a:rPr sz="1200" spc="20" dirty="0">
                          <a:latin typeface="宋体" panose="02010600030101010101" pitchFamily="2" charset="-122"/>
                          <a:cs typeface="宋体" panose="02010600030101010101" pitchFamily="2" charset="-122"/>
                        </a:rPr>
                        <a:t>循</a:t>
                      </a:r>
                      <a:r>
                        <a:rPr sz="1200" spc="10" dirty="0">
                          <a:latin typeface="宋体" panose="02010600030101010101" pitchFamily="2" charset="-122"/>
                          <a:cs typeface="宋体" panose="02010600030101010101" pitchFamily="2" charset="-122"/>
                        </a:rPr>
                        <a:t>环</a:t>
                      </a:r>
                      <a:r>
                        <a:rPr sz="1200" spc="20" dirty="0">
                          <a:latin typeface="宋体" panose="02010600030101010101" pitchFamily="2" charset="-122"/>
                          <a:cs typeface="宋体" panose="02010600030101010101" pitchFamily="2" charset="-122"/>
                        </a:rPr>
                        <a:t>、</a:t>
                      </a:r>
                      <a:r>
                        <a:rPr sz="1200" spc="10" dirty="0">
                          <a:latin typeface="宋体" panose="02010600030101010101" pitchFamily="2" charset="-122"/>
                          <a:cs typeface="宋体" panose="02010600030101010101" pitchFamily="2" charset="-122"/>
                        </a:rPr>
                        <a:t>消</a:t>
                      </a:r>
                      <a:r>
                        <a:rPr sz="1200" spc="20" dirty="0">
                          <a:latin typeface="宋体" panose="02010600030101010101" pitchFamily="2" charset="-122"/>
                          <a:cs typeface="宋体" panose="02010600030101010101" pitchFamily="2" charset="-122"/>
                        </a:rPr>
                        <a:t>化</a:t>
                      </a:r>
                      <a:r>
                        <a:rPr sz="1200" spc="10" dirty="0">
                          <a:latin typeface="宋体" panose="02010600030101010101" pitchFamily="2" charset="-122"/>
                          <a:cs typeface="宋体" panose="02010600030101010101" pitchFamily="2" charset="-122"/>
                        </a:rPr>
                        <a:t>、</a:t>
                      </a:r>
                      <a:r>
                        <a:rPr sz="1200" spc="20" dirty="0">
                          <a:latin typeface="宋体" panose="02010600030101010101" pitchFamily="2" charset="-122"/>
                          <a:cs typeface="宋体" panose="02010600030101010101" pitchFamily="2" charset="-122"/>
                        </a:rPr>
                        <a:t>神</a:t>
                      </a:r>
                      <a:r>
                        <a:rPr sz="1200" spc="10" dirty="0">
                          <a:latin typeface="宋体" panose="02010600030101010101" pitchFamily="2" charset="-122"/>
                          <a:cs typeface="宋体" panose="02010600030101010101" pitchFamily="2" charset="-122"/>
                        </a:rPr>
                        <a:t>经</a:t>
                      </a:r>
                      <a:r>
                        <a:rPr sz="1200" spc="20" dirty="0">
                          <a:latin typeface="宋体" panose="02010600030101010101" pitchFamily="2" charset="-122"/>
                          <a:cs typeface="宋体" panose="02010600030101010101" pitchFamily="2" charset="-122"/>
                        </a:rPr>
                        <a:t>、</a:t>
                      </a:r>
                      <a:r>
                        <a:rPr sz="1200" spc="10" dirty="0">
                          <a:latin typeface="宋体" panose="02010600030101010101" pitchFamily="2" charset="-122"/>
                          <a:cs typeface="宋体" panose="02010600030101010101" pitchFamily="2" charset="-122"/>
                        </a:rPr>
                        <a:t>泌</a:t>
                      </a:r>
                      <a:r>
                        <a:rPr sz="1200" spc="20" dirty="0">
                          <a:latin typeface="宋体" panose="02010600030101010101" pitchFamily="2" charset="-122"/>
                          <a:cs typeface="宋体" panose="02010600030101010101" pitchFamily="2" charset="-122"/>
                        </a:rPr>
                        <a:t>尿</a:t>
                      </a:r>
                      <a:r>
                        <a:rPr sz="1200" spc="10" dirty="0">
                          <a:latin typeface="宋体" panose="02010600030101010101" pitchFamily="2" charset="-122"/>
                          <a:cs typeface="宋体" panose="02010600030101010101" pitchFamily="2" charset="-122"/>
                        </a:rPr>
                        <a:t>等</a:t>
                      </a:r>
                      <a:r>
                        <a:rPr sz="1200" spc="20" dirty="0">
                          <a:latin typeface="宋体" panose="02010600030101010101" pitchFamily="2" charset="-122"/>
                          <a:cs typeface="宋体" panose="02010600030101010101" pitchFamily="2" charset="-122"/>
                        </a:rPr>
                        <a:t>系</a:t>
                      </a:r>
                      <a:r>
                        <a:rPr sz="1200" spc="10" dirty="0">
                          <a:latin typeface="宋体" panose="02010600030101010101" pitchFamily="2" charset="-122"/>
                          <a:cs typeface="宋体" panose="02010600030101010101" pitchFamily="2" charset="-122"/>
                        </a:rPr>
                        <a:t>统</a:t>
                      </a:r>
                      <a:r>
                        <a:rPr sz="1200" spc="20" dirty="0">
                          <a:latin typeface="宋体" panose="02010600030101010101" pitchFamily="2" charset="-122"/>
                          <a:cs typeface="宋体" panose="02010600030101010101" pitchFamily="2" charset="-122"/>
                        </a:rPr>
                        <a:t>的</a:t>
                      </a:r>
                      <a:r>
                        <a:rPr sz="1200" spc="10" dirty="0">
                          <a:latin typeface="宋体" panose="02010600030101010101" pitchFamily="2" charset="-122"/>
                          <a:cs typeface="宋体" panose="02010600030101010101" pitchFamily="2" charset="-122"/>
                        </a:rPr>
                        <a:t>适</a:t>
                      </a:r>
                      <a:r>
                        <a:rPr sz="1200" spc="20" dirty="0">
                          <a:latin typeface="宋体" panose="02010600030101010101" pitchFamily="2" charset="-122"/>
                          <a:cs typeface="宋体" panose="02010600030101010101" pitchFamily="2" charset="-122"/>
                        </a:rPr>
                        <a:t>应</a:t>
                      </a:r>
                      <a:r>
                        <a:rPr sz="1200" spc="10" dirty="0">
                          <a:latin typeface="宋体" panose="02010600030101010101" pitchFamily="2" charset="-122"/>
                          <a:cs typeface="宋体" panose="02010600030101010101" pitchFamily="2" charset="-122"/>
                        </a:rPr>
                        <a:t>性</a:t>
                      </a:r>
                      <a:r>
                        <a:rPr sz="1200" spc="20" dirty="0">
                          <a:latin typeface="宋体" panose="02010600030101010101" pitchFamily="2" charset="-122"/>
                          <a:cs typeface="宋体" panose="02010600030101010101" pitchFamily="2" charset="-122"/>
                        </a:rPr>
                        <a:t>变</a:t>
                      </a:r>
                      <a:r>
                        <a:rPr sz="1200" spc="10" dirty="0">
                          <a:latin typeface="宋体" panose="02010600030101010101" pitchFamily="2" charset="-122"/>
                          <a:cs typeface="宋体" panose="02010600030101010101" pitchFamily="2" charset="-122"/>
                        </a:rPr>
                        <a:t>化</a:t>
                      </a:r>
                      <a:r>
                        <a:rPr sz="1200" spc="20" dirty="0">
                          <a:latin typeface="宋体" panose="02010600030101010101" pitchFamily="2" charset="-122"/>
                          <a:cs typeface="宋体" panose="02010600030101010101" pitchFamily="2" charset="-122"/>
                        </a:rPr>
                        <a:t>。</a:t>
                      </a:r>
                      <a:r>
                        <a:rPr sz="1200" spc="10" dirty="0">
                          <a:latin typeface="宋体" panose="02010600030101010101" pitchFamily="2" charset="-122"/>
                          <a:cs typeface="宋体" panose="02010600030101010101" pitchFamily="2" charset="-122"/>
                        </a:rPr>
                        <a:t>这</a:t>
                      </a:r>
                      <a:r>
                        <a:rPr sz="1200" spc="20" dirty="0">
                          <a:latin typeface="宋体" panose="02010600030101010101" pitchFamily="2" charset="-122"/>
                          <a:cs typeface="宋体" panose="02010600030101010101" pitchFamily="2" charset="-122"/>
                        </a:rPr>
                        <a:t>些</a:t>
                      </a:r>
                      <a:r>
                        <a:rPr sz="1200" spc="10" dirty="0">
                          <a:latin typeface="宋体" panose="02010600030101010101" pitchFamily="2" charset="-122"/>
                          <a:cs typeface="宋体" panose="02010600030101010101" pitchFamily="2" charset="-122"/>
                        </a:rPr>
                        <a:t>变</a:t>
                      </a:r>
                      <a:r>
                        <a:rPr sz="1200" spc="20" dirty="0">
                          <a:latin typeface="宋体" panose="02010600030101010101" pitchFamily="2" charset="-122"/>
                          <a:cs typeface="宋体" panose="02010600030101010101" pitchFamily="2" charset="-122"/>
                        </a:rPr>
                        <a:t>化</a:t>
                      </a:r>
                      <a:r>
                        <a:rPr sz="1200" spc="10" dirty="0">
                          <a:latin typeface="宋体" panose="02010600030101010101" pitchFamily="2" charset="-122"/>
                          <a:cs typeface="宋体" panose="02010600030101010101" pitchFamily="2" charset="-122"/>
                        </a:rPr>
                        <a:t>如</a:t>
                      </a:r>
                      <a:r>
                        <a:rPr sz="1200" spc="20" dirty="0">
                          <a:latin typeface="宋体" panose="02010600030101010101" pitchFamily="2" charset="-122"/>
                          <a:cs typeface="宋体" panose="02010600030101010101" pitchFamily="2" charset="-122"/>
                        </a:rPr>
                        <a:t>超</a:t>
                      </a:r>
                      <a:r>
                        <a:rPr sz="1200" spc="10" dirty="0">
                          <a:latin typeface="宋体" panose="02010600030101010101" pitchFamily="2" charset="-122"/>
                          <a:cs typeface="宋体" panose="02010600030101010101" pitchFamily="2" charset="-122"/>
                        </a:rPr>
                        <a:t>过</a:t>
                      </a:r>
                      <a:r>
                        <a:rPr sz="1200" spc="20" dirty="0">
                          <a:latin typeface="宋体" panose="02010600030101010101" pitchFamily="2" charset="-122"/>
                          <a:cs typeface="宋体" panose="02010600030101010101" pitchFamily="2" charset="-122"/>
                        </a:rPr>
                        <a:t>一</a:t>
                      </a:r>
                      <a:r>
                        <a:rPr sz="1200" spc="10" dirty="0">
                          <a:latin typeface="宋体" panose="02010600030101010101" pitchFamily="2" charset="-122"/>
                          <a:cs typeface="宋体" panose="02010600030101010101" pitchFamily="2" charset="-122"/>
                        </a:rPr>
                        <a:t>定</a:t>
                      </a:r>
                      <a:r>
                        <a:rPr sz="1200" spc="20" dirty="0">
                          <a:latin typeface="宋体" panose="02010600030101010101" pitchFamily="2" charset="-122"/>
                          <a:cs typeface="宋体" panose="02010600030101010101" pitchFamily="2" charset="-122"/>
                        </a:rPr>
                        <a:t>限</a:t>
                      </a:r>
                      <a:r>
                        <a:rPr sz="1200" spc="10" dirty="0">
                          <a:latin typeface="宋体" panose="02010600030101010101" pitchFamily="2" charset="-122"/>
                          <a:cs typeface="宋体" panose="02010600030101010101" pitchFamily="2" charset="-122"/>
                        </a:rPr>
                        <a:t>度</a:t>
                      </a:r>
                      <a:r>
                        <a:rPr sz="1200" spc="2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则 可产生不良影响。</a:t>
                      </a:r>
                      <a:endParaRPr sz="1200">
                        <a:latin typeface="宋体" panose="02010600030101010101" pitchFamily="2" charset="-122"/>
                        <a:cs typeface="宋体" panose="02010600030101010101" pitchFamily="2" charset="-122"/>
                      </a:endParaRPr>
                    </a:p>
                    <a:p>
                      <a:pPr marL="67945">
                        <a:lnSpc>
                          <a:spcPct val="113000"/>
                        </a:lnSpc>
                        <a:spcBef>
                          <a:spcPts val="5"/>
                        </a:spcBef>
                      </a:pPr>
                      <a:r>
                        <a:rPr sz="1200" spc="20" dirty="0">
                          <a:latin typeface="宋体" panose="02010600030101010101" pitchFamily="2" charset="-122"/>
                          <a:cs typeface="宋体" panose="02010600030101010101" pitchFamily="2" charset="-122"/>
                        </a:rPr>
                        <a:t>中</a:t>
                      </a:r>
                      <a:r>
                        <a:rPr sz="1200" spc="10" dirty="0">
                          <a:latin typeface="宋体" panose="02010600030101010101" pitchFamily="2" charset="-122"/>
                          <a:cs typeface="宋体" panose="02010600030101010101" pitchFamily="2" charset="-122"/>
                        </a:rPr>
                        <a:t>暑</a:t>
                      </a:r>
                      <a:r>
                        <a:rPr sz="1200" spc="20" dirty="0">
                          <a:latin typeface="宋体" panose="02010600030101010101" pitchFamily="2" charset="-122"/>
                          <a:cs typeface="宋体" panose="02010600030101010101" pitchFamily="2" charset="-122"/>
                        </a:rPr>
                        <a:t>是</a:t>
                      </a:r>
                      <a:r>
                        <a:rPr sz="1200" spc="10" dirty="0">
                          <a:latin typeface="宋体" panose="02010600030101010101" pitchFamily="2" charset="-122"/>
                          <a:cs typeface="宋体" panose="02010600030101010101" pitchFamily="2" charset="-122"/>
                        </a:rPr>
                        <a:t>指</a:t>
                      </a:r>
                      <a:r>
                        <a:rPr sz="1200" spc="20" dirty="0">
                          <a:latin typeface="宋体" panose="02010600030101010101" pitchFamily="2" charset="-122"/>
                          <a:cs typeface="宋体" panose="02010600030101010101" pitchFamily="2" charset="-122"/>
                        </a:rPr>
                        <a:t>在</a:t>
                      </a:r>
                      <a:r>
                        <a:rPr sz="1200" spc="10" dirty="0">
                          <a:latin typeface="宋体" panose="02010600030101010101" pitchFamily="2" charset="-122"/>
                          <a:cs typeface="宋体" panose="02010600030101010101" pitchFamily="2" charset="-122"/>
                        </a:rPr>
                        <a:t>高</a:t>
                      </a:r>
                      <a:r>
                        <a:rPr sz="1200" spc="20" dirty="0">
                          <a:latin typeface="宋体" panose="02010600030101010101" pitchFamily="2" charset="-122"/>
                          <a:cs typeface="宋体" panose="02010600030101010101" pitchFamily="2" charset="-122"/>
                        </a:rPr>
                        <a:t>温</a:t>
                      </a:r>
                      <a:r>
                        <a:rPr sz="1200" spc="10" dirty="0">
                          <a:latin typeface="宋体" panose="02010600030101010101" pitchFamily="2" charset="-122"/>
                          <a:cs typeface="宋体" panose="02010600030101010101" pitchFamily="2" charset="-122"/>
                        </a:rPr>
                        <a:t>作</a:t>
                      </a:r>
                      <a:r>
                        <a:rPr sz="1200" spc="20" dirty="0">
                          <a:latin typeface="宋体" panose="02010600030101010101" pitchFamily="2" charset="-122"/>
                          <a:cs typeface="宋体" panose="02010600030101010101" pitchFamily="2" charset="-122"/>
                        </a:rPr>
                        <a:t>业</a:t>
                      </a:r>
                      <a:r>
                        <a:rPr sz="1200" spc="10" dirty="0">
                          <a:latin typeface="宋体" panose="02010600030101010101" pitchFamily="2" charset="-122"/>
                          <a:cs typeface="宋体" panose="02010600030101010101" pitchFamily="2" charset="-122"/>
                        </a:rPr>
                        <a:t>场</a:t>
                      </a:r>
                      <a:r>
                        <a:rPr sz="1200" spc="20" dirty="0">
                          <a:latin typeface="宋体" panose="02010600030101010101" pitchFamily="2" charset="-122"/>
                          <a:cs typeface="宋体" panose="02010600030101010101" pitchFamily="2" charset="-122"/>
                        </a:rPr>
                        <a:t>所</a:t>
                      </a:r>
                      <a:r>
                        <a:rPr sz="1200" spc="10" dirty="0">
                          <a:latin typeface="宋体" panose="02010600030101010101" pitchFamily="2" charset="-122"/>
                          <a:cs typeface="宋体" panose="02010600030101010101" pitchFamily="2" charset="-122"/>
                        </a:rPr>
                        <a:t>劳</a:t>
                      </a:r>
                      <a:r>
                        <a:rPr sz="1200" spc="20" dirty="0">
                          <a:latin typeface="宋体" panose="02010600030101010101" pitchFamily="2" charset="-122"/>
                          <a:cs typeface="宋体" panose="02010600030101010101" pitchFamily="2" charset="-122"/>
                        </a:rPr>
                        <a:t>动</a:t>
                      </a:r>
                      <a:r>
                        <a:rPr sz="1200" spc="10" dirty="0">
                          <a:latin typeface="宋体" panose="02010600030101010101" pitchFamily="2" charset="-122"/>
                          <a:cs typeface="宋体" panose="02010600030101010101" pitchFamily="2" charset="-122"/>
                        </a:rPr>
                        <a:t>一</a:t>
                      </a:r>
                      <a:r>
                        <a:rPr sz="1200" spc="20" dirty="0">
                          <a:latin typeface="宋体" panose="02010600030101010101" pitchFamily="2" charset="-122"/>
                          <a:cs typeface="宋体" panose="02010600030101010101" pitchFamily="2" charset="-122"/>
                        </a:rPr>
                        <a:t>定</a:t>
                      </a:r>
                      <a:r>
                        <a:rPr sz="1200" spc="10" dirty="0">
                          <a:latin typeface="宋体" panose="02010600030101010101" pitchFamily="2" charset="-122"/>
                          <a:cs typeface="宋体" panose="02010600030101010101" pitchFamily="2" charset="-122"/>
                        </a:rPr>
                        <a:t>时</a:t>
                      </a:r>
                      <a:r>
                        <a:rPr sz="1200" spc="20" dirty="0">
                          <a:latin typeface="宋体" panose="02010600030101010101" pitchFamily="2" charset="-122"/>
                          <a:cs typeface="宋体" panose="02010600030101010101" pitchFamily="2" charset="-122"/>
                        </a:rPr>
                        <a:t>间</a:t>
                      </a:r>
                      <a:r>
                        <a:rPr sz="1200" spc="10" dirty="0">
                          <a:latin typeface="宋体" panose="02010600030101010101" pitchFamily="2" charset="-122"/>
                          <a:cs typeface="宋体" panose="02010600030101010101" pitchFamily="2" charset="-122"/>
                        </a:rPr>
                        <a:t>后</a:t>
                      </a:r>
                      <a:r>
                        <a:rPr sz="1200" spc="20" dirty="0">
                          <a:latin typeface="宋体" panose="02010600030101010101" pitchFamily="2" charset="-122"/>
                          <a:cs typeface="宋体" panose="02010600030101010101" pitchFamily="2" charset="-122"/>
                        </a:rPr>
                        <a:t>，</a:t>
                      </a:r>
                      <a:r>
                        <a:rPr sz="1200" spc="10" dirty="0">
                          <a:latin typeface="宋体" panose="02010600030101010101" pitchFamily="2" charset="-122"/>
                          <a:cs typeface="宋体" panose="02010600030101010101" pitchFamily="2" charset="-122"/>
                        </a:rPr>
                        <a:t>出</a:t>
                      </a:r>
                      <a:r>
                        <a:rPr sz="1200" spc="20" dirty="0">
                          <a:latin typeface="宋体" panose="02010600030101010101" pitchFamily="2" charset="-122"/>
                          <a:cs typeface="宋体" panose="02010600030101010101" pitchFamily="2" charset="-122"/>
                        </a:rPr>
                        <a:t>现</a:t>
                      </a:r>
                      <a:r>
                        <a:rPr sz="1200" spc="10" dirty="0">
                          <a:latin typeface="宋体" panose="02010600030101010101" pitchFamily="2" charset="-122"/>
                          <a:cs typeface="宋体" panose="02010600030101010101" pitchFamily="2" charset="-122"/>
                        </a:rPr>
                        <a:t>头</a:t>
                      </a:r>
                      <a:r>
                        <a:rPr sz="1200" spc="20" dirty="0">
                          <a:latin typeface="宋体" panose="02010600030101010101" pitchFamily="2" charset="-122"/>
                          <a:cs typeface="宋体" panose="02010600030101010101" pitchFamily="2" charset="-122"/>
                        </a:rPr>
                        <a:t>昏</a:t>
                      </a:r>
                      <a:r>
                        <a:rPr sz="1200" spc="10" dirty="0">
                          <a:latin typeface="宋体" panose="02010600030101010101" pitchFamily="2" charset="-122"/>
                          <a:cs typeface="宋体" panose="02010600030101010101" pitchFamily="2" charset="-122"/>
                        </a:rPr>
                        <a:t>、</a:t>
                      </a:r>
                      <a:r>
                        <a:rPr sz="1200" spc="20" dirty="0">
                          <a:latin typeface="宋体" panose="02010600030101010101" pitchFamily="2" charset="-122"/>
                          <a:cs typeface="宋体" panose="02010600030101010101" pitchFamily="2" charset="-122"/>
                        </a:rPr>
                        <a:t>头</a:t>
                      </a:r>
                      <a:r>
                        <a:rPr sz="1200" spc="10" dirty="0">
                          <a:latin typeface="宋体" panose="02010600030101010101" pitchFamily="2" charset="-122"/>
                          <a:cs typeface="宋体" panose="02010600030101010101" pitchFamily="2" charset="-122"/>
                        </a:rPr>
                        <a:t>痛</a:t>
                      </a:r>
                      <a:r>
                        <a:rPr sz="1200" spc="20" dirty="0">
                          <a:latin typeface="宋体" panose="02010600030101010101" pitchFamily="2" charset="-122"/>
                          <a:cs typeface="宋体" panose="02010600030101010101" pitchFamily="2" charset="-122"/>
                        </a:rPr>
                        <a:t>、</a:t>
                      </a:r>
                      <a:r>
                        <a:rPr sz="1200" spc="10" dirty="0">
                          <a:latin typeface="宋体" panose="02010600030101010101" pitchFamily="2" charset="-122"/>
                          <a:cs typeface="宋体" panose="02010600030101010101" pitchFamily="2" charset="-122"/>
                        </a:rPr>
                        <a:t>口</a:t>
                      </a:r>
                      <a:r>
                        <a:rPr sz="1200" spc="20" dirty="0">
                          <a:latin typeface="宋体" panose="02010600030101010101" pitchFamily="2" charset="-122"/>
                          <a:cs typeface="宋体" panose="02010600030101010101" pitchFamily="2" charset="-122"/>
                        </a:rPr>
                        <a:t>渴</a:t>
                      </a:r>
                      <a:r>
                        <a:rPr sz="1200" spc="10" dirty="0">
                          <a:latin typeface="宋体" panose="02010600030101010101" pitchFamily="2" charset="-122"/>
                          <a:cs typeface="宋体" panose="02010600030101010101" pitchFamily="2" charset="-122"/>
                        </a:rPr>
                        <a:t>、</a:t>
                      </a:r>
                      <a:r>
                        <a:rPr sz="1200" spc="20" dirty="0">
                          <a:latin typeface="宋体" panose="02010600030101010101" pitchFamily="2" charset="-122"/>
                          <a:cs typeface="宋体" panose="02010600030101010101" pitchFamily="2" charset="-122"/>
                        </a:rPr>
                        <a:t>多</a:t>
                      </a:r>
                      <a:r>
                        <a:rPr sz="1200" spc="10" dirty="0">
                          <a:latin typeface="宋体" panose="02010600030101010101" pitchFamily="2" charset="-122"/>
                          <a:cs typeface="宋体" panose="02010600030101010101" pitchFamily="2" charset="-122"/>
                        </a:rPr>
                        <a:t>汗</a:t>
                      </a:r>
                      <a:r>
                        <a:rPr sz="1200" spc="2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全 </a:t>
                      </a:r>
                      <a:r>
                        <a:rPr sz="1200" spc="20" dirty="0">
                          <a:latin typeface="宋体" panose="02010600030101010101" pitchFamily="2" charset="-122"/>
                          <a:cs typeface="宋体" panose="02010600030101010101" pitchFamily="2" charset="-122"/>
                        </a:rPr>
                        <a:t>身</a:t>
                      </a:r>
                      <a:r>
                        <a:rPr sz="1200" spc="10" dirty="0">
                          <a:latin typeface="宋体" panose="02010600030101010101" pitchFamily="2" charset="-122"/>
                          <a:cs typeface="宋体" panose="02010600030101010101" pitchFamily="2" charset="-122"/>
                        </a:rPr>
                        <a:t>疲</a:t>
                      </a:r>
                      <a:r>
                        <a:rPr sz="1200" spc="20" dirty="0">
                          <a:latin typeface="宋体" panose="02010600030101010101" pitchFamily="2" charset="-122"/>
                          <a:cs typeface="宋体" panose="02010600030101010101" pitchFamily="2" charset="-122"/>
                        </a:rPr>
                        <a:t>乏</a:t>
                      </a:r>
                      <a:r>
                        <a:rPr sz="1200" spc="10" dirty="0">
                          <a:latin typeface="宋体" panose="02010600030101010101" pitchFamily="2" charset="-122"/>
                          <a:cs typeface="宋体" panose="02010600030101010101" pitchFamily="2" charset="-122"/>
                        </a:rPr>
                        <a:t>、</a:t>
                      </a:r>
                      <a:r>
                        <a:rPr sz="1200" spc="20" dirty="0">
                          <a:latin typeface="宋体" panose="02010600030101010101" pitchFamily="2" charset="-122"/>
                          <a:cs typeface="宋体" panose="02010600030101010101" pitchFamily="2" charset="-122"/>
                        </a:rPr>
                        <a:t>心</a:t>
                      </a:r>
                      <a:r>
                        <a:rPr sz="1200" spc="10" dirty="0">
                          <a:latin typeface="宋体" panose="02010600030101010101" pitchFamily="2" charset="-122"/>
                          <a:cs typeface="宋体" panose="02010600030101010101" pitchFamily="2" charset="-122"/>
                        </a:rPr>
                        <a:t>悸</a:t>
                      </a:r>
                      <a:r>
                        <a:rPr sz="1200" spc="20" dirty="0">
                          <a:latin typeface="宋体" panose="02010600030101010101" pitchFamily="2" charset="-122"/>
                          <a:cs typeface="宋体" panose="02010600030101010101" pitchFamily="2" charset="-122"/>
                        </a:rPr>
                        <a:t>、</a:t>
                      </a:r>
                      <a:r>
                        <a:rPr sz="1200" spc="10" dirty="0">
                          <a:latin typeface="宋体" panose="02010600030101010101" pitchFamily="2" charset="-122"/>
                          <a:cs typeface="宋体" panose="02010600030101010101" pitchFamily="2" charset="-122"/>
                        </a:rPr>
                        <a:t>注</a:t>
                      </a:r>
                      <a:r>
                        <a:rPr sz="1200" spc="20" dirty="0">
                          <a:latin typeface="宋体" panose="02010600030101010101" pitchFamily="2" charset="-122"/>
                          <a:cs typeface="宋体" panose="02010600030101010101" pitchFamily="2" charset="-122"/>
                        </a:rPr>
                        <a:t>意</a:t>
                      </a:r>
                      <a:r>
                        <a:rPr sz="1200" spc="10" dirty="0">
                          <a:latin typeface="宋体" panose="02010600030101010101" pitchFamily="2" charset="-122"/>
                          <a:cs typeface="宋体" panose="02010600030101010101" pitchFamily="2" charset="-122"/>
                        </a:rPr>
                        <a:t>力</a:t>
                      </a:r>
                      <a:r>
                        <a:rPr sz="1200" spc="20" dirty="0">
                          <a:latin typeface="宋体" panose="02010600030101010101" pitchFamily="2" charset="-122"/>
                          <a:cs typeface="宋体" panose="02010600030101010101" pitchFamily="2" charset="-122"/>
                        </a:rPr>
                        <a:t>不</a:t>
                      </a:r>
                      <a:r>
                        <a:rPr sz="1200" spc="10" dirty="0">
                          <a:latin typeface="宋体" panose="02010600030101010101" pitchFamily="2" charset="-122"/>
                          <a:cs typeface="宋体" panose="02010600030101010101" pitchFamily="2" charset="-122"/>
                        </a:rPr>
                        <a:t>集</a:t>
                      </a:r>
                      <a:r>
                        <a:rPr sz="1200" spc="20" dirty="0">
                          <a:latin typeface="宋体" panose="02010600030101010101" pitchFamily="2" charset="-122"/>
                          <a:cs typeface="宋体" panose="02010600030101010101" pitchFamily="2" charset="-122"/>
                        </a:rPr>
                        <a:t>中</a:t>
                      </a:r>
                      <a:r>
                        <a:rPr sz="1200" spc="10" dirty="0">
                          <a:latin typeface="宋体" panose="02010600030101010101" pitchFamily="2" charset="-122"/>
                          <a:cs typeface="宋体" panose="02010600030101010101" pitchFamily="2" charset="-122"/>
                        </a:rPr>
                        <a:t>、</a:t>
                      </a:r>
                      <a:r>
                        <a:rPr sz="1200" spc="20" dirty="0">
                          <a:latin typeface="宋体" panose="02010600030101010101" pitchFamily="2" charset="-122"/>
                          <a:cs typeface="宋体" panose="02010600030101010101" pitchFamily="2" charset="-122"/>
                        </a:rPr>
                        <a:t>动</a:t>
                      </a:r>
                      <a:r>
                        <a:rPr sz="1200" spc="10" dirty="0">
                          <a:latin typeface="宋体" panose="02010600030101010101" pitchFamily="2" charset="-122"/>
                          <a:cs typeface="宋体" panose="02010600030101010101" pitchFamily="2" charset="-122"/>
                        </a:rPr>
                        <a:t>作</a:t>
                      </a:r>
                      <a:r>
                        <a:rPr sz="1200" spc="20" dirty="0">
                          <a:latin typeface="宋体" panose="02010600030101010101" pitchFamily="2" charset="-122"/>
                          <a:cs typeface="宋体" panose="02010600030101010101" pitchFamily="2" charset="-122"/>
                        </a:rPr>
                        <a:t>不</a:t>
                      </a:r>
                      <a:r>
                        <a:rPr sz="1200" spc="10" dirty="0">
                          <a:latin typeface="宋体" panose="02010600030101010101" pitchFamily="2" charset="-122"/>
                          <a:cs typeface="宋体" panose="02010600030101010101" pitchFamily="2" charset="-122"/>
                        </a:rPr>
                        <a:t>协</a:t>
                      </a:r>
                      <a:r>
                        <a:rPr sz="1200" spc="20" dirty="0">
                          <a:latin typeface="宋体" panose="02010600030101010101" pitchFamily="2" charset="-122"/>
                          <a:cs typeface="宋体" panose="02010600030101010101" pitchFamily="2" charset="-122"/>
                        </a:rPr>
                        <a:t>调</a:t>
                      </a:r>
                      <a:r>
                        <a:rPr sz="1200" spc="10" dirty="0">
                          <a:latin typeface="宋体" panose="02010600030101010101" pitchFamily="2" charset="-122"/>
                          <a:cs typeface="宋体" panose="02010600030101010101" pitchFamily="2" charset="-122"/>
                        </a:rPr>
                        <a:t>等</a:t>
                      </a:r>
                      <a:r>
                        <a:rPr sz="1200" spc="20" dirty="0">
                          <a:latin typeface="宋体" panose="02010600030101010101" pitchFamily="2" charset="-122"/>
                          <a:cs typeface="宋体" panose="02010600030101010101" pitchFamily="2" charset="-122"/>
                        </a:rPr>
                        <a:t>症</a:t>
                      </a:r>
                      <a:r>
                        <a:rPr sz="1200" spc="10" dirty="0">
                          <a:latin typeface="宋体" panose="02010600030101010101" pitchFamily="2" charset="-122"/>
                          <a:cs typeface="宋体" panose="02010600030101010101" pitchFamily="2" charset="-122"/>
                        </a:rPr>
                        <a:t>状</a:t>
                      </a:r>
                      <a:r>
                        <a:rPr sz="1200" spc="20" dirty="0">
                          <a:latin typeface="宋体" panose="02010600030101010101" pitchFamily="2" charset="-122"/>
                          <a:cs typeface="宋体" panose="02010600030101010101" pitchFamily="2" charset="-122"/>
                        </a:rPr>
                        <a:t>，</a:t>
                      </a:r>
                      <a:r>
                        <a:rPr sz="1200" spc="10" dirty="0">
                          <a:latin typeface="宋体" panose="02010600030101010101" pitchFamily="2" charset="-122"/>
                          <a:cs typeface="宋体" panose="02010600030101010101" pitchFamily="2" charset="-122"/>
                        </a:rPr>
                        <a:t>体</a:t>
                      </a:r>
                      <a:r>
                        <a:rPr sz="1200" spc="20" dirty="0">
                          <a:latin typeface="宋体" panose="02010600030101010101" pitchFamily="2" charset="-122"/>
                          <a:cs typeface="宋体" panose="02010600030101010101" pitchFamily="2" charset="-122"/>
                        </a:rPr>
                        <a:t>温</a:t>
                      </a:r>
                      <a:r>
                        <a:rPr sz="1200" spc="10" dirty="0">
                          <a:latin typeface="宋体" panose="02010600030101010101" pitchFamily="2" charset="-122"/>
                          <a:cs typeface="宋体" panose="02010600030101010101" pitchFamily="2" charset="-122"/>
                        </a:rPr>
                        <a:t>正</a:t>
                      </a:r>
                      <a:r>
                        <a:rPr sz="1200" spc="20" dirty="0">
                          <a:latin typeface="宋体" panose="02010600030101010101" pitchFamily="2" charset="-122"/>
                          <a:cs typeface="宋体" panose="02010600030101010101" pitchFamily="2" charset="-122"/>
                        </a:rPr>
                        <a:t>常</a:t>
                      </a:r>
                      <a:r>
                        <a:rPr sz="1200" spc="10" dirty="0">
                          <a:latin typeface="宋体" panose="02010600030101010101" pitchFamily="2" charset="-122"/>
                          <a:cs typeface="宋体" panose="02010600030101010101" pitchFamily="2" charset="-122"/>
                        </a:rPr>
                        <a:t>或</a:t>
                      </a:r>
                      <a:r>
                        <a:rPr sz="1200" spc="20" dirty="0">
                          <a:latin typeface="宋体" panose="02010600030101010101" pitchFamily="2" charset="-122"/>
                          <a:cs typeface="宋体" panose="02010600030101010101" pitchFamily="2" charset="-122"/>
                        </a:rPr>
                        <a:t>略</a:t>
                      </a:r>
                      <a:r>
                        <a:rPr sz="1200" spc="10" dirty="0">
                          <a:latin typeface="宋体" panose="02010600030101010101" pitchFamily="2" charset="-122"/>
                          <a:cs typeface="宋体" panose="02010600030101010101" pitchFamily="2" charset="-122"/>
                        </a:rPr>
                        <a:t>有</a:t>
                      </a:r>
                      <a:r>
                        <a:rPr sz="1200" spc="20" dirty="0">
                          <a:latin typeface="宋体" panose="02010600030101010101" pitchFamily="2" charset="-122"/>
                          <a:cs typeface="宋体" panose="02010600030101010101" pitchFamily="2" charset="-122"/>
                        </a:rPr>
                        <a:t>升</a:t>
                      </a:r>
                      <a:r>
                        <a:rPr sz="1200" spc="10" dirty="0">
                          <a:latin typeface="宋体" panose="02010600030101010101" pitchFamily="2" charset="-122"/>
                          <a:cs typeface="宋体" panose="02010600030101010101" pitchFamily="2" charset="-122"/>
                        </a:rPr>
                        <a:t>高</a:t>
                      </a:r>
                      <a:r>
                        <a:rPr sz="1200" spc="2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轻 症中暑除中暑先兆的症状加重外，出现面色潮红、大量出汗、脉搏快速等表现， </a:t>
                      </a:r>
                      <a:r>
                        <a:rPr sz="1200" spc="10" dirty="0">
                          <a:latin typeface="宋体" panose="02010600030101010101" pitchFamily="2" charset="-122"/>
                          <a:cs typeface="宋体" panose="02010600030101010101" pitchFamily="2" charset="-122"/>
                        </a:rPr>
                        <a:t>体温</a:t>
                      </a:r>
                      <a:r>
                        <a:rPr sz="1200" dirty="0">
                          <a:latin typeface="宋体" panose="02010600030101010101" pitchFamily="2" charset="-122"/>
                          <a:cs typeface="宋体" panose="02010600030101010101" pitchFamily="2" charset="-122"/>
                        </a:rPr>
                        <a:t>升</a:t>
                      </a:r>
                      <a:r>
                        <a:rPr sz="1200" spc="10" dirty="0">
                          <a:latin typeface="宋体" panose="02010600030101010101" pitchFamily="2" charset="-122"/>
                          <a:cs typeface="宋体" panose="02010600030101010101" pitchFamily="2" charset="-122"/>
                        </a:rPr>
                        <a:t>高</a:t>
                      </a:r>
                      <a:r>
                        <a:rPr sz="1200" dirty="0">
                          <a:latin typeface="宋体" panose="02010600030101010101" pitchFamily="2" charset="-122"/>
                          <a:cs typeface="宋体" panose="02010600030101010101" pitchFamily="2" charset="-122"/>
                        </a:rPr>
                        <a:t>至</a:t>
                      </a:r>
                      <a:r>
                        <a:rPr sz="1200" spc="-32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38.5</a:t>
                      </a:r>
                      <a:r>
                        <a:rPr sz="1200" dirty="0">
                          <a:solidFill>
                            <a:srgbClr val="333333"/>
                          </a:solidFill>
                          <a:latin typeface="宋体" panose="02010600030101010101" pitchFamily="2" charset="-122"/>
                          <a:cs typeface="宋体" panose="02010600030101010101" pitchFamily="2" charset="-122"/>
                        </a:rPr>
                        <a:t>℃</a:t>
                      </a:r>
                      <a:r>
                        <a:rPr sz="1200" spc="10" dirty="0">
                          <a:solidFill>
                            <a:srgbClr val="333333"/>
                          </a:solidFill>
                          <a:latin typeface="宋体" panose="02010600030101010101" pitchFamily="2" charset="-122"/>
                          <a:cs typeface="宋体" panose="02010600030101010101" pitchFamily="2" charset="-122"/>
                        </a:rPr>
                        <a:t>以上</a:t>
                      </a:r>
                      <a:r>
                        <a:rPr sz="1200" dirty="0">
                          <a:solidFill>
                            <a:srgbClr val="333333"/>
                          </a:solidFill>
                          <a:latin typeface="宋体" panose="02010600030101010101" pitchFamily="2" charset="-122"/>
                          <a:cs typeface="宋体" panose="02010600030101010101" pitchFamily="2" charset="-122"/>
                        </a:rPr>
                        <a:t>。</a:t>
                      </a:r>
                      <a:r>
                        <a:rPr sz="1200" spc="10" dirty="0">
                          <a:solidFill>
                            <a:srgbClr val="333333"/>
                          </a:solidFill>
                          <a:latin typeface="宋体" panose="02010600030101010101" pitchFamily="2" charset="-122"/>
                          <a:cs typeface="宋体" panose="02010600030101010101" pitchFamily="2" charset="-122"/>
                        </a:rPr>
                        <a:t>重症中</a:t>
                      </a:r>
                      <a:r>
                        <a:rPr sz="1200" dirty="0">
                          <a:solidFill>
                            <a:srgbClr val="333333"/>
                          </a:solidFill>
                          <a:latin typeface="宋体" panose="02010600030101010101" pitchFamily="2" charset="-122"/>
                          <a:cs typeface="宋体" panose="02010600030101010101" pitchFamily="2" charset="-122"/>
                        </a:rPr>
                        <a:t>暑</a:t>
                      </a:r>
                      <a:r>
                        <a:rPr sz="1200" spc="10" dirty="0">
                          <a:solidFill>
                            <a:srgbClr val="333333"/>
                          </a:solidFill>
                          <a:latin typeface="宋体" panose="02010600030101010101" pitchFamily="2" charset="-122"/>
                          <a:cs typeface="宋体" panose="02010600030101010101" pitchFamily="2" charset="-122"/>
                        </a:rPr>
                        <a:t>可分为</a:t>
                      </a:r>
                      <a:r>
                        <a:rPr sz="1200" dirty="0">
                          <a:solidFill>
                            <a:srgbClr val="333333"/>
                          </a:solidFill>
                          <a:latin typeface="宋体" panose="02010600030101010101" pitchFamily="2" charset="-122"/>
                          <a:cs typeface="宋体" panose="02010600030101010101" pitchFamily="2" charset="-122"/>
                        </a:rPr>
                        <a:t>热</a:t>
                      </a:r>
                      <a:r>
                        <a:rPr sz="1200" spc="10" dirty="0">
                          <a:solidFill>
                            <a:srgbClr val="333333"/>
                          </a:solidFill>
                          <a:latin typeface="宋体" panose="02010600030101010101" pitchFamily="2" charset="-122"/>
                          <a:cs typeface="宋体" panose="02010600030101010101" pitchFamily="2" charset="-122"/>
                        </a:rPr>
                        <a:t>射病、热</a:t>
                      </a:r>
                      <a:r>
                        <a:rPr sz="1200" dirty="0">
                          <a:solidFill>
                            <a:srgbClr val="333333"/>
                          </a:solidFill>
                          <a:latin typeface="宋体" panose="02010600030101010101" pitchFamily="2" charset="-122"/>
                          <a:cs typeface="宋体" panose="02010600030101010101" pitchFamily="2" charset="-122"/>
                        </a:rPr>
                        <a:t>痉</a:t>
                      </a:r>
                      <a:r>
                        <a:rPr sz="1200" spc="10" dirty="0">
                          <a:solidFill>
                            <a:srgbClr val="333333"/>
                          </a:solidFill>
                          <a:latin typeface="宋体" panose="02010600030101010101" pitchFamily="2" charset="-122"/>
                          <a:cs typeface="宋体" panose="02010600030101010101" pitchFamily="2" charset="-122"/>
                        </a:rPr>
                        <a:t>挛和热</a:t>
                      </a:r>
                      <a:r>
                        <a:rPr sz="1200" dirty="0">
                          <a:solidFill>
                            <a:srgbClr val="333333"/>
                          </a:solidFill>
                          <a:latin typeface="宋体" panose="02010600030101010101" pitchFamily="2" charset="-122"/>
                          <a:cs typeface="宋体" panose="02010600030101010101" pitchFamily="2" charset="-122"/>
                        </a:rPr>
                        <a:t>衰</a:t>
                      </a:r>
                      <a:r>
                        <a:rPr sz="1200" spc="10" dirty="0">
                          <a:solidFill>
                            <a:srgbClr val="333333"/>
                          </a:solidFill>
                          <a:latin typeface="宋体" panose="02010600030101010101" pitchFamily="2" charset="-122"/>
                          <a:cs typeface="宋体" panose="02010600030101010101" pitchFamily="2" charset="-122"/>
                        </a:rPr>
                        <a:t>竭三型</a:t>
                      </a:r>
                      <a:r>
                        <a:rPr sz="1200" dirty="0">
                          <a:solidFill>
                            <a:srgbClr val="333333"/>
                          </a:solidFill>
                          <a:latin typeface="宋体" panose="02010600030101010101" pitchFamily="2" charset="-122"/>
                          <a:cs typeface="宋体" panose="02010600030101010101" pitchFamily="2" charset="-122"/>
                        </a:rPr>
                        <a:t>，</a:t>
                      </a:r>
                      <a:r>
                        <a:rPr sz="1200" spc="10" dirty="0">
                          <a:solidFill>
                            <a:srgbClr val="333333"/>
                          </a:solidFill>
                          <a:latin typeface="宋体" panose="02010600030101010101" pitchFamily="2" charset="-122"/>
                          <a:cs typeface="宋体" panose="02010600030101010101" pitchFamily="2" charset="-122"/>
                        </a:rPr>
                        <a:t>也</a:t>
                      </a:r>
                      <a:r>
                        <a:rPr sz="1200" dirty="0">
                          <a:solidFill>
                            <a:srgbClr val="333333"/>
                          </a:solidFill>
                          <a:latin typeface="宋体" panose="02010600030101010101" pitchFamily="2" charset="-122"/>
                          <a:cs typeface="宋体" panose="02010600030101010101" pitchFamily="2" charset="-122"/>
                        </a:rPr>
                        <a:t>可 出现混合型。</a:t>
                      </a:r>
                      <a:endParaRPr sz="1200">
                        <a:latin typeface="宋体" panose="02010600030101010101" pitchFamily="2" charset="-122"/>
                        <a:cs typeface="宋体" panose="02010600030101010101" pitchFamily="2" charset="-122"/>
                      </a:endParaRPr>
                    </a:p>
                    <a:p>
                      <a:pPr marL="67945" marR="69850">
                        <a:lnSpc>
                          <a:spcPct val="113000"/>
                        </a:lnSpc>
                      </a:pPr>
                      <a:r>
                        <a:rPr sz="1200" spc="20" dirty="0">
                          <a:solidFill>
                            <a:srgbClr val="333333"/>
                          </a:solidFill>
                          <a:latin typeface="宋体" panose="02010600030101010101" pitchFamily="2" charset="-122"/>
                          <a:cs typeface="宋体" panose="02010600030101010101" pitchFamily="2" charset="-122"/>
                        </a:rPr>
                        <a:t>职</a:t>
                      </a:r>
                      <a:r>
                        <a:rPr sz="1200" spc="10" dirty="0">
                          <a:solidFill>
                            <a:srgbClr val="333333"/>
                          </a:solidFill>
                          <a:latin typeface="宋体" panose="02010600030101010101" pitchFamily="2" charset="-122"/>
                          <a:cs typeface="宋体" panose="02010600030101010101" pitchFamily="2" charset="-122"/>
                        </a:rPr>
                        <a:t>业</a:t>
                      </a:r>
                      <a:r>
                        <a:rPr sz="1200" spc="20" dirty="0">
                          <a:solidFill>
                            <a:srgbClr val="333333"/>
                          </a:solidFill>
                          <a:latin typeface="宋体" panose="02010600030101010101" pitchFamily="2" charset="-122"/>
                          <a:cs typeface="宋体" panose="02010600030101010101" pitchFamily="2" charset="-122"/>
                        </a:rPr>
                        <a:t>性</a:t>
                      </a:r>
                      <a:r>
                        <a:rPr sz="1200" spc="10" dirty="0">
                          <a:solidFill>
                            <a:srgbClr val="333333"/>
                          </a:solidFill>
                          <a:latin typeface="宋体" panose="02010600030101010101" pitchFamily="2" charset="-122"/>
                          <a:cs typeface="宋体" panose="02010600030101010101" pitchFamily="2" charset="-122"/>
                        </a:rPr>
                        <a:t>中</a:t>
                      </a:r>
                      <a:r>
                        <a:rPr sz="1200" spc="20" dirty="0">
                          <a:solidFill>
                            <a:srgbClr val="333333"/>
                          </a:solidFill>
                          <a:latin typeface="宋体" panose="02010600030101010101" pitchFamily="2" charset="-122"/>
                          <a:cs typeface="宋体" panose="02010600030101010101" pitchFamily="2" charset="-122"/>
                        </a:rPr>
                        <a:t>暑</a:t>
                      </a:r>
                      <a:r>
                        <a:rPr sz="1200" spc="10" dirty="0">
                          <a:solidFill>
                            <a:srgbClr val="333333"/>
                          </a:solidFill>
                          <a:latin typeface="宋体" panose="02010600030101010101" pitchFamily="2" charset="-122"/>
                          <a:cs typeface="宋体" panose="02010600030101010101" pitchFamily="2" charset="-122"/>
                        </a:rPr>
                        <a:t>是</a:t>
                      </a:r>
                      <a:r>
                        <a:rPr sz="1200" spc="20" dirty="0">
                          <a:solidFill>
                            <a:srgbClr val="333333"/>
                          </a:solidFill>
                          <a:latin typeface="宋体" panose="02010600030101010101" pitchFamily="2" charset="-122"/>
                          <a:cs typeface="宋体" panose="02010600030101010101" pitchFamily="2" charset="-122"/>
                        </a:rPr>
                        <a:t>在</a:t>
                      </a:r>
                      <a:r>
                        <a:rPr sz="1200" spc="10" dirty="0">
                          <a:solidFill>
                            <a:srgbClr val="333333"/>
                          </a:solidFill>
                          <a:latin typeface="宋体" panose="02010600030101010101" pitchFamily="2" charset="-122"/>
                          <a:cs typeface="宋体" panose="02010600030101010101" pitchFamily="2" charset="-122"/>
                        </a:rPr>
                        <a:t>高</a:t>
                      </a:r>
                      <a:r>
                        <a:rPr sz="1200" spc="20" dirty="0">
                          <a:solidFill>
                            <a:srgbClr val="333333"/>
                          </a:solidFill>
                          <a:latin typeface="宋体" panose="02010600030101010101" pitchFamily="2" charset="-122"/>
                          <a:cs typeface="宋体" panose="02010600030101010101" pitchFamily="2" charset="-122"/>
                        </a:rPr>
                        <a:t>温</a:t>
                      </a:r>
                      <a:r>
                        <a:rPr sz="1200" spc="10" dirty="0">
                          <a:solidFill>
                            <a:srgbClr val="333333"/>
                          </a:solidFill>
                          <a:latin typeface="宋体" panose="02010600030101010101" pitchFamily="2" charset="-122"/>
                          <a:cs typeface="宋体" panose="02010600030101010101" pitchFamily="2" charset="-122"/>
                        </a:rPr>
                        <a:t>作</a:t>
                      </a:r>
                      <a:r>
                        <a:rPr sz="1200" spc="20" dirty="0">
                          <a:solidFill>
                            <a:srgbClr val="333333"/>
                          </a:solidFill>
                          <a:latin typeface="宋体" panose="02010600030101010101" pitchFamily="2" charset="-122"/>
                          <a:cs typeface="宋体" panose="02010600030101010101" pitchFamily="2" charset="-122"/>
                        </a:rPr>
                        <a:t>业</a:t>
                      </a:r>
                      <a:r>
                        <a:rPr sz="1200" spc="10" dirty="0">
                          <a:solidFill>
                            <a:srgbClr val="333333"/>
                          </a:solidFill>
                          <a:latin typeface="宋体" panose="02010600030101010101" pitchFamily="2" charset="-122"/>
                          <a:cs typeface="宋体" panose="02010600030101010101" pitchFamily="2" charset="-122"/>
                        </a:rPr>
                        <a:t>环</a:t>
                      </a:r>
                      <a:r>
                        <a:rPr sz="1200" spc="20" dirty="0">
                          <a:solidFill>
                            <a:srgbClr val="333333"/>
                          </a:solidFill>
                          <a:latin typeface="宋体" panose="02010600030101010101" pitchFamily="2" charset="-122"/>
                          <a:cs typeface="宋体" panose="02010600030101010101" pitchFamily="2" charset="-122"/>
                        </a:rPr>
                        <a:t>境</a:t>
                      </a:r>
                      <a:r>
                        <a:rPr sz="1200" spc="10" dirty="0">
                          <a:solidFill>
                            <a:srgbClr val="333333"/>
                          </a:solidFill>
                          <a:latin typeface="宋体" panose="02010600030101010101" pitchFamily="2" charset="-122"/>
                          <a:cs typeface="宋体" panose="02010600030101010101" pitchFamily="2" charset="-122"/>
                        </a:rPr>
                        <a:t>下</a:t>
                      </a:r>
                      <a:r>
                        <a:rPr sz="1200" spc="20" dirty="0">
                          <a:solidFill>
                            <a:srgbClr val="333333"/>
                          </a:solidFill>
                          <a:latin typeface="宋体" panose="02010600030101010101" pitchFamily="2" charset="-122"/>
                          <a:cs typeface="宋体" panose="02010600030101010101" pitchFamily="2" charset="-122"/>
                        </a:rPr>
                        <a:t>，</a:t>
                      </a:r>
                      <a:r>
                        <a:rPr sz="1200" spc="10" dirty="0">
                          <a:solidFill>
                            <a:srgbClr val="333333"/>
                          </a:solidFill>
                          <a:latin typeface="宋体" panose="02010600030101010101" pitchFamily="2" charset="-122"/>
                          <a:cs typeface="宋体" panose="02010600030101010101" pitchFamily="2" charset="-122"/>
                        </a:rPr>
                        <a:t>由</a:t>
                      </a:r>
                      <a:r>
                        <a:rPr sz="1200" spc="20" dirty="0">
                          <a:solidFill>
                            <a:srgbClr val="333333"/>
                          </a:solidFill>
                          <a:latin typeface="宋体" panose="02010600030101010101" pitchFamily="2" charset="-122"/>
                          <a:cs typeface="宋体" panose="02010600030101010101" pitchFamily="2" charset="-122"/>
                        </a:rPr>
                        <a:t>于</a:t>
                      </a:r>
                      <a:r>
                        <a:rPr sz="1200" spc="10" dirty="0">
                          <a:solidFill>
                            <a:srgbClr val="333333"/>
                          </a:solidFill>
                          <a:latin typeface="宋体" panose="02010600030101010101" pitchFamily="2" charset="-122"/>
                          <a:cs typeface="宋体" panose="02010600030101010101" pitchFamily="2" charset="-122"/>
                        </a:rPr>
                        <a:t>热</a:t>
                      </a:r>
                      <a:r>
                        <a:rPr sz="1200" spc="20" dirty="0">
                          <a:solidFill>
                            <a:srgbClr val="333333"/>
                          </a:solidFill>
                          <a:latin typeface="宋体" panose="02010600030101010101" pitchFamily="2" charset="-122"/>
                          <a:cs typeface="宋体" panose="02010600030101010101" pitchFamily="2" charset="-122"/>
                        </a:rPr>
                        <a:t>平</a:t>
                      </a:r>
                      <a:r>
                        <a:rPr sz="1200" spc="10" dirty="0">
                          <a:solidFill>
                            <a:srgbClr val="333333"/>
                          </a:solidFill>
                          <a:latin typeface="宋体" panose="02010600030101010101" pitchFamily="2" charset="-122"/>
                          <a:cs typeface="宋体" panose="02010600030101010101" pitchFamily="2" charset="-122"/>
                        </a:rPr>
                        <a:t>衡</a:t>
                      </a:r>
                      <a:r>
                        <a:rPr sz="1200" spc="20" dirty="0">
                          <a:solidFill>
                            <a:srgbClr val="333333"/>
                          </a:solidFill>
                          <a:latin typeface="宋体" panose="02010600030101010101" pitchFamily="2" charset="-122"/>
                          <a:cs typeface="宋体" panose="02010600030101010101" pitchFamily="2" charset="-122"/>
                        </a:rPr>
                        <a:t>和</a:t>
                      </a:r>
                      <a:r>
                        <a:rPr sz="1200" spc="10" dirty="0">
                          <a:solidFill>
                            <a:srgbClr val="333333"/>
                          </a:solidFill>
                          <a:latin typeface="宋体" panose="02010600030101010101" pitchFamily="2" charset="-122"/>
                          <a:cs typeface="宋体" panose="02010600030101010101" pitchFamily="2" charset="-122"/>
                        </a:rPr>
                        <a:t>水</a:t>
                      </a:r>
                      <a:r>
                        <a:rPr sz="1200" spc="20" dirty="0">
                          <a:solidFill>
                            <a:srgbClr val="333333"/>
                          </a:solidFill>
                          <a:latin typeface="宋体" panose="02010600030101010101" pitchFamily="2" charset="-122"/>
                          <a:cs typeface="宋体" panose="02010600030101010101" pitchFamily="2" charset="-122"/>
                        </a:rPr>
                        <a:t>盐</a:t>
                      </a:r>
                      <a:r>
                        <a:rPr sz="1200" spc="10" dirty="0">
                          <a:solidFill>
                            <a:srgbClr val="333333"/>
                          </a:solidFill>
                          <a:latin typeface="宋体" panose="02010600030101010101" pitchFamily="2" charset="-122"/>
                          <a:cs typeface="宋体" panose="02010600030101010101" pitchFamily="2" charset="-122"/>
                        </a:rPr>
                        <a:t>代</a:t>
                      </a:r>
                      <a:r>
                        <a:rPr sz="1200" spc="20" dirty="0">
                          <a:solidFill>
                            <a:srgbClr val="333333"/>
                          </a:solidFill>
                          <a:latin typeface="宋体" panose="02010600030101010101" pitchFamily="2" charset="-122"/>
                          <a:cs typeface="宋体" panose="02010600030101010101" pitchFamily="2" charset="-122"/>
                        </a:rPr>
                        <a:t>谢</a:t>
                      </a:r>
                      <a:r>
                        <a:rPr sz="1200" spc="10" dirty="0">
                          <a:solidFill>
                            <a:srgbClr val="333333"/>
                          </a:solidFill>
                          <a:latin typeface="宋体" panose="02010600030101010101" pitchFamily="2" charset="-122"/>
                          <a:cs typeface="宋体" panose="02010600030101010101" pitchFamily="2" charset="-122"/>
                        </a:rPr>
                        <a:t>紊</a:t>
                      </a:r>
                      <a:r>
                        <a:rPr sz="1200" spc="20" dirty="0">
                          <a:solidFill>
                            <a:srgbClr val="333333"/>
                          </a:solidFill>
                          <a:latin typeface="宋体" panose="02010600030101010101" pitchFamily="2" charset="-122"/>
                          <a:cs typeface="宋体" panose="02010600030101010101" pitchFamily="2" charset="-122"/>
                        </a:rPr>
                        <a:t>乱</a:t>
                      </a:r>
                      <a:r>
                        <a:rPr sz="1200" spc="10" dirty="0">
                          <a:solidFill>
                            <a:srgbClr val="333333"/>
                          </a:solidFill>
                          <a:latin typeface="宋体" panose="02010600030101010101" pitchFamily="2" charset="-122"/>
                          <a:cs typeface="宋体" panose="02010600030101010101" pitchFamily="2" charset="-122"/>
                        </a:rPr>
                        <a:t>而</a:t>
                      </a:r>
                      <a:r>
                        <a:rPr sz="1200" spc="20" dirty="0">
                          <a:solidFill>
                            <a:srgbClr val="333333"/>
                          </a:solidFill>
                          <a:latin typeface="宋体" panose="02010600030101010101" pitchFamily="2" charset="-122"/>
                          <a:cs typeface="宋体" panose="02010600030101010101" pitchFamily="2" charset="-122"/>
                        </a:rPr>
                        <a:t>引</a:t>
                      </a:r>
                      <a:r>
                        <a:rPr sz="1200" spc="10" dirty="0">
                          <a:solidFill>
                            <a:srgbClr val="333333"/>
                          </a:solidFill>
                          <a:latin typeface="宋体" panose="02010600030101010101" pitchFamily="2" charset="-122"/>
                          <a:cs typeface="宋体" panose="02010600030101010101" pitchFamily="2" charset="-122"/>
                        </a:rPr>
                        <a:t>起</a:t>
                      </a:r>
                      <a:r>
                        <a:rPr sz="1200" spc="20" dirty="0">
                          <a:solidFill>
                            <a:srgbClr val="333333"/>
                          </a:solidFill>
                          <a:latin typeface="宋体" panose="02010600030101010101" pitchFamily="2" charset="-122"/>
                          <a:cs typeface="宋体" panose="02010600030101010101" pitchFamily="2" charset="-122"/>
                        </a:rPr>
                        <a:t>的</a:t>
                      </a:r>
                      <a:r>
                        <a:rPr sz="1200" spc="10" dirty="0">
                          <a:solidFill>
                            <a:srgbClr val="333333"/>
                          </a:solidFill>
                          <a:latin typeface="宋体" panose="02010600030101010101" pitchFamily="2" charset="-122"/>
                          <a:cs typeface="宋体" panose="02010600030101010101" pitchFamily="2" charset="-122"/>
                        </a:rPr>
                        <a:t>以</a:t>
                      </a:r>
                      <a:r>
                        <a:rPr sz="1200" spc="20" dirty="0">
                          <a:solidFill>
                            <a:srgbClr val="333333"/>
                          </a:solidFill>
                          <a:latin typeface="宋体" panose="02010600030101010101" pitchFamily="2" charset="-122"/>
                          <a:cs typeface="宋体" panose="02010600030101010101" pitchFamily="2" charset="-122"/>
                        </a:rPr>
                        <a:t>中</a:t>
                      </a:r>
                      <a:r>
                        <a:rPr sz="1200" dirty="0">
                          <a:solidFill>
                            <a:srgbClr val="333333"/>
                          </a:solidFill>
                          <a:latin typeface="宋体" panose="02010600030101010101" pitchFamily="2" charset="-122"/>
                          <a:cs typeface="宋体" panose="02010600030101010101" pitchFamily="2" charset="-122"/>
                        </a:rPr>
                        <a:t>枢 神经系统和心血管障碍为主要表现的急性疾病</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nSpc>
                          <a:spcPct val="100000"/>
                        </a:lnSpc>
                      </a:pPr>
                      <a:endParaRPr sz="1200">
                        <a:latin typeface="Times New Roman" panose="02020603050405020304"/>
                        <a:cs typeface="Times New Roman" panose="02020603050405020304"/>
                      </a:endParaRPr>
                    </a:p>
                    <a:p>
                      <a:pPr marR="3175">
                        <a:lnSpc>
                          <a:spcPct val="100000"/>
                        </a:lnSpc>
                      </a:pPr>
                      <a:endParaRPr sz="1200">
                        <a:latin typeface="Times New Roman" panose="02020603050405020304"/>
                        <a:cs typeface="Times New Roman" panose="02020603050405020304"/>
                      </a:endParaRPr>
                    </a:p>
                    <a:p>
                      <a:pPr marR="3175">
                        <a:lnSpc>
                          <a:spcPct val="100000"/>
                        </a:lnSpc>
                      </a:pPr>
                      <a:endParaRPr sz="1200">
                        <a:latin typeface="Times New Roman" panose="02020603050405020304"/>
                        <a:cs typeface="Times New Roman" panose="02020603050405020304"/>
                      </a:endParaRPr>
                    </a:p>
                    <a:p>
                      <a:pPr marR="3175">
                        <a:lnSpc>
                          <a:spcPct val="100000"/>
                        </a:lnSpc>
                      </a:pPr>
                      <a:endParaRPr sz="1200">
                        <a:latin typeface="Times New Roman" panose="02020603050405020304"/>
                        <a:cs typeface="Times New Roman" panose="02020603050405020304"/>
                      </a:endParaRPr>
                    </a:p>
                    <a:p>
                      <a:pPr marR="3175">
                        <a:lnSpc>
                          <a:spcPct val="100000"/>
                        </a:lnSpc>
                        <a:spcBef>
                          <a:spcPts val="45"/>
                        </a:spcBef>
                      </a:pPr>
                      <a:endParaRPr sz="1600">
                        <a:latin typeface="Times New Roman" panose="02020603050405020304"/>
                        <a:cs typeface="Times New Roman" panose="02020603050405020304"/>
                      </a:endParaRPr>
                    </a:p>
                    <a:p>
                      <a:pPr marL="68580" marR="3175">
                        <a:lnSpc>
                          <a:spcPct val="100000"/>
                        </a:lnSpc>
                      </a:pPr>
                      <a:r>
                        <a:rPr sz="1200" dirty="0">
                          <a:latin typeface="宋体" panose="02010600030101010101" pitchFamily="2" charset="-122"/>
                          <a:cs typeface="宋体" panose="02010600030101010101" pitchFamily="2" charset="-122"/>
                        </a:rPr>
                        <a:t>热辐射。</a:t>
                      </a:r>
                      <a:endParaRPr sz="1200">
                        <a:latin typeface="宋体" panose="02010600030101010101" pitchFamily="2" charset="-122"/>
                        <a:cs typeface="宋体" panose="02010600030101010101" pitchFamily="2" charset="-122"/>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19">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80"/>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5"/>
                        </a:spcBef>
                      </a:pPr>
                      <a:r>
                        <a:rPr sz="1200" dirty="0">
                          <a:latin typeface="宋体" panose="02010600030101010101" pitchFamily="2" charset="-122"/>
                          <a:cs typeface="宋体" panose="02010600030101010101" pitchFamily="2" charset="-122"/>
                        </a:rPr>
                        <a:t>将患者移至阴凉</a:t>
                      </a:r>
                      <a:r>
                        <a:rPr sz="1200" spc="-6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通风处</a:t>
                      </a:r>
                      <a:r>
                        <a:rPr sz="1200" spc="-7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同时垫高头部</a:t>
                      </a:r>
                      <a:r>
                        <a:rPr sz="1200" spc="-6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解开衣服</a:t>
                      </a:r>
                      <a:r>
                        <a:rPr sz="1200" spc="-7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用毛巾或冰块敷头部</a:t>
                      </a:r>
                      <a:r>
                        <a:rPr sz="1200" spc="-6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掖窝等处</a:t>
                      </a:r>
                      <a:r>
                        <a:rPr sz="1200" spc="-6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并及时送医院。</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marR="3175"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455419">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marR="3175">
                        <a:lnSpc>
                          <a:spcPct val="100000"/>
                        </a:lnSpc>
                        <a:spcBef>
                          <a:spcPts val="75"/>
                        </a:spcBef>
                      </a:pPr>
                      <a:r>
                        <a:rPr sz="1200" dirty="0">
                          <a:latin typeface="宋体" panose="02010600030101010101" pitchFamily="2" charset="-122"/>
                          <a:cs typeface="宋体" panose="02010600030101010101" pitchFamily="2" charset="-122"/>
                        </a:rPr>
                        <a:t>隔热、通风；个人防护、卫生保健和健康监护；合理的劳动休息。</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30">
                <a:tc gridSpan="3">
                  <a:txBody>
                    <a:bodyPr/>
                    <a:lstStyle/>
                    <a:p>
                      <a:pPr marL="621665" marR="3175">
                        <a:lnSpc>
                          <a:spcPct val="100000"/>
                        </a:lnSpc>
                        <a:spcBef>
                          <a:spcPts val="75"/>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20139" y="3810000"/>
            <a:ext cx="1448712" cy="195224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3837432" y="5379719"/>
            <a:ext cx="867156" cy="1181100"/>
          </a:xfrm>
          <a:prstGeom prst="rect">
            <a:avLst/>
          </a:prstGeom>
          <a:blipFill>
            <a:blip r:embed="rId2" cstate="print"/>
            <a:stretch>
              <a:fillRect/>
            </a:stretch>
          </a:blipFill>
        </p:spPr>
        <p:txBody>
          <a:bodyPr wrap="square" lIns="0" tIns="0" rIns="0" bIns="0" rtlCol="0"/>
          <a:lstStyle/>
          <a:p/>
        </p:txBody>
      </p:sp>
      <p:sp>
        <p:nvSpPr>
          <p:cNvPr id="4" name="object 4"/>
          <p:cNvSpPr/>
          <p:nvPr/>
        </p:nvSpPr>
        <p:spPr>
          <a:xfrm>
            <a:off x="4732020" y="5423915"/>
            <a:ext cx="819912" cy="1136903"/>
          </a:xfrm>
          <a:prstGeom prst="rect">
            <a:avLst/>
          </a:prstGeom>
          <a:blipFill>
            <a:blip r:embed="rId3" cstate="print"/>
            <a:stretch>
              <a:fillRect/>
            </a:stretch>
          </a:blipFill>
        </p:spPr>
        <p:txBody>
          <a:bodyPr wrap="square" lIns="0" tIns="0" rIns="0" bIns="0" rtlCol="0"/>
          <a:lstStyle/>
          <a:p/>
        </p:txBody>
      </p:sp>
      <p:sp>
        <p:nvSpPr>
          <p:cNvPr id="5" name="object 5"/>
          <p:cNvSpPr/>
          <p:nvPr/>
        </p:nvSpPr>
        <p:spPr>
          <a:xfrm>
            <a:off x="5570220" y="5399531"/>
            <a:ext cx="838200" cy="1162812"/>
          </a:xfrm>
          <a:prstGeom prst="rect">
            <a:avLst/>
          </a:prstGeom>
          <a:blipFill>
            <a:blip r:embed="rId4" cstate="print"/>
            <a:stretch>
              <a:fillRect/>
            </a:stretch>
          </a:blipFill>
        </p:spPr>
        <p:txBody>
          <a:bodyPr wrap="square" lIns="0" tIns="0" rIns="0" bIns="0" rtlCol="0"/>
          <a:lstStyle/>
          <a:p/>
        </p:txBody>
      </p:sp>
      <p:sp>
        <p:nvSpPr>
          <p:cNvPr id="6" name="object 6"/>
          <p:cNvSpPr/>
          <p:nvPr/>
        </p:nvSpPr>
        <p:spPr>
          <a:xfrm>
            <a:off x="6428232" y="5388863"/>
            <a:ext cx="867156" cy="1171956"/>
          </a:xfrm>
          <a:prstGeom prst="rect">
            <a:avLst/>
          </a:prstGeom>
          <a:blipFill>
            <a:blip r:embed="rId5" cstate="print"/>
            <a:stretch>
              <a:fillRect/>
            </a:stretch>
          </a:blipFill>
        </p:spPr>
        <p:txBody>
          <a:bodyPr wrap="square" lIns="0" tIns="0" rIns="0" bIns="0" rtlCol="0"/>
          <a:lstStyle/>
          <a:p/>
        </p:txBody>
      </p:sp>
      <p:sp>
        <p:nvSpPr>
          <p:cNvPr id="7" name="object 7"/>
          <p:cNvSpPr/>
          <p:nvPr/>
        </p:nvSpPr>
        <p:spPr>
          <a:xfrm>
            <a:off x="7322819" y="5417819"/>
            <a:ext cx="847344" cy="1143000"/>
          </a:xfrm>
          <a:prstGeom prst="rect">
            <a:avLst/>
          </a:prstGeom>
          <a:blipFill>
            <a:blip r:embed="rId6" cstate="print"/>
            <a:stretch>
              <a:fillRect/>
            </a:stretch>
          </a:blipFill>
        </p:spPr>
        <p:txBody>
          <a:bodyPr wrap="square" lIns="0" tIns="0" rIns="0" bIns="0" rtlCol="0"/>
          <a:lstStyle/>
          <a:p/>
        </p:txBody>
      </p:sp>
      <p:graphicFrame>
        <p:nvGraphicFramePr>
          <p:cNvPr id="8" name="object 8"/>
          <p:cNvGraphicFramePr>
            <a:graphicFrameLocks noGrp="1"/>
          </p:cNvGraphicFramePr>
          <p:nvPr/>
        </p:nvGraphicFramePr>
        <p:xfrm>
          <a:off x="1030097" y="567054"/>
          <a:ext cx="8640445" cy="6270625"/>
        </p:xfrm>
        <a:graphic>
          <a:graphicData uri="http://schemas.openxmlformats.org/drawingml/2006/table">
            <a:tbl>
              <a:tblPr firstRow="1" bandRow="1">
                <a:tableStyleId>{2D5ABB26-0587-4C30-8999-92F81FD0307C}</a:tableStyleId>
              </a:tblPr>
              <a:tblGrid>
                <a:gridCol w="1598930"/>
                <a:gridCol w="3430270"/>
                <a:gridCol w="3601720"/>
              </a:tblGrid>
              <a:tr h="490855">
                <a:tc gridSpan="3">
                  <a:txBody>
                    <a:bodyPr/>
                    <a:lstStyle/>
                    <a:p>
                      <a:pPr algn="ctr">
                        <a:lnSpc>
                          <a:spcPct val="100000"/>
                        </a:lnSpc>
                        <a:spcBef>
                          <a:spcPts val="495"/>
                        </a:spcBef>
                      </a:pPr>
                      <a:r>
                        <a:rPr sz="1800" b="1" dirty="0">
                          <a:latin typeface="宋体" panose="02010600030101010101" pitchFamily="2" charset="-122"/>
                          <a:cs typeface="宋体" panose="02010600030101010101" pitchFamily="2" charset="-122"/>
                        </a:rPr>
                        <a:t>职</a:t>
                      </a:r>
                      <a:r>
                        <a:rPr sz="1800" b="1" spc="-10" dirty="0">
                          <a:latin typeface="宋体" panose="02010600030101010101" pitchFamily="2" charset="-122"/>
                          <a:cs typeface="宋体" panose="02010600030101010101" pitchFamily="2" charset="-122"/>
                        </a:rPr>
                        <a:t>业</a:t>
                      </a:r>
                      <a:r>
                        <a:rPr sz="1800" b="1" dirty="0">
                          <a:latin typeface="宋体" panose="02010600030101010101" pitchFamily="2" charset="-122"/>
                          <a:cs typeface="宋体" panose="02010600030101010101" pitchFamily="2" charset="-122"/>
                        </a:rPr>
                        <a:t>病</a:t>
                      </a:r>
                      <a:r>
                        <a:rPr sz="1800" b="1" spc="-10" dirty="0">
                          <a:latin typeface="宋体" panose="02010600030101010101" pitchFamily="2" charset="-122"/>
                          <a:cs typeface="宋体" panose="02010600030101010101" pitchFamily="2" charset="-122"/>
                        </a:rPr>
                        <a:t>危</a:t>
                      </a:r>
                      <a:r>
                        <a:rPr sz="1800" b="1" dirty="0">
                          <a:latin typeface="宋体" panose="02010600030101010101" pitchFamily="2" charset="-122"/>
                          <a:cs typeface="宋体" panose="02010600030101010101" pitchFamily="2" charset="-122"/>
                        </a:rPr>
                        <a:t>害告</a:t>
                      </a:r>
                      <a:r>
                        <a:rPr sz="1800" b="1" spc="-25" dirty="0">
                          <a:latin typeface="宋体" panose="02010600030101010101" pitchFamily="2" charset="-122"/>
                          <a:cs typeface="宋体" panose="02010600030101010101" pitchFamily="2" charset="-122"/>
                        </a:rPr>
                        <a:t>知</a:t>
                      </a:r>
                      <a:r>
                        <a:rPr sz="1800" b="1" spc="-10" dirty="0">
                          <a:latin typeface="宋体" panose="02010600030101010101" pitchFamily="2" charset="-122"/>
                          <a:cs typeface="宋体" panose="02010600030101010101" pitchFamily="2" charset="-122"/>
                        </a:rPr>
                        <a:t>牌</a:t>
                      </a:r>
                      <a:endParaRPr sz="1800">
                        <a:latin typeface="宋体" panose="02010600030101010101" pitchFamily="2" charset="-122"/>
                        <a:cs typeface="宋体" panose="02010600030101010101" pitchFamily="2" charset="-122"/>
                      </a:endParaRPr>
                    </a:p>
                  </a:txBody>
                  <a:tcPr marL="0" marR="0" marT="628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c hMerge="1">
                  <a:tcPr marL="0" marR="0" marT="0" marB="0"/>
                </a:tc>
              </a:tr>
              <a:tr h="420369">
                <a:tc gridSpan="3">
                  <a:txBody>
                    <a:bodyPr/>
                    <a:lstStyle/>
                    <a:p>
                      <a:pPr algn="ctr">
                        <a:lnSpc>
                          <a:spcPct val="100000"/>
                        </a:lnSpc>
                        <a:spcBef>
                          <a:spcPts val="635"/>
                        </a:spcBef>
                      </a:pPr>
                      <a:r>
                        <a:rPr sz="1600" b="1" spc="-5" dirty="0">
                          <a:latin typeface="宋体" panose="02010600030101010101" pitchFamily="2" charset="-122"/>
                          <a:cs typeface="宋体" panose="02010600030101010101" pitchFamily="2" charset="-122"/>
                        </a:rPr>
                        <a:t>盐酸，</a:t>
                      </a:r>
                      <a:r>
                        <a:rPr sz="1600" b="1" spc="-15" dirty="0">
                          <a:latin typeface="宋体" panose="02010600030101010101" pitchFamily="2" charset="-122"/>
                          <a:cs typeface="宋体" panose="02010600030101010101" pitchFamily="2" charset="-122"/>
                        </a:rPr>
                        <a:t>对</a:t>
                      </a:r>
                      <a:r>
                        <a:rPr sz="1600" b="1" spc="-5" dirty="0">
                          <a:latin typeface="宋体" panose="02010600030101010101" pitchFamily="2" charset="-122"/>
                          <a:cs typeface="宋体" panose="02010600030101010101" pitchFamily="2" charset="-122"/>
                        </a:rPr>
                        <a:t>人体有损害，</a:t>
                      </a:r>
                      <a:r>
                        <a:rPr sz="1600" b="1" spc="-15" dirty="0">
                          <a:latin typeface="宋体" panose="02010600030101010101" pitchFamily="2" charset="-122"/>
                          <a:cs typeface="宋体" panose="02010600030101010101" pitchFamily="2" charset="-122"/>
                        </a:rPr>
                        <a:t>请</a:t>
                      </a:r>
                      <a:r>
                        <a:rPr sz="1600" b="1" spc="-5" dirty="0">
                          <a:latin typeface="宋体" panose="02010600030101010101" pitchFamily="2" charset="-122"/>
                          <a:cs typeface="宋体" panose="02010600030101010101" pitchFamily="2" charset="-122"/>
                        </a:rPr>
                        <a:t>注意防</a:t>
                      </a:r>
                      <a:r>
                        <a:rPr sz="1600" b="1" spc="-15" dirty="0">
                          <a:latin typeface="宋体" panose="02010600030101010101" pitchFamily="2" charset="-122"/>
                          <a:cs typeface="宋体" panose="02010600030101010101" pitchFamily="2" charset="-122"/>
                        </a:rPr>
                        <a:t>护</a:t>
                      </a:r>
                      <a:endParaRPr sz="1600">
                        <a:latin typeface="宋体" panose="02010600030101010101" pitchFamily="2" charset="-122"/>
                        <a:cs typeface="宋体" panose="02010600030101010101" pitchFamily="2" charset="-122"/>
                      </a:endParaRPr>
                    </a:p>
                  </a:txBody>
                  <a:tcPr marL="0" marR="0" marT="8064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FFFF00"/>
                    </a:solidFill>
                  </a:tcPr>
                </a:tc>
                <a:tc hMerge="1">
                  <a:tcPr marL="0" marR="0" marT="0" marB="0"/>
                </a:tc>
                <a:tc hMerge="1">
                  <a:tcPr marL="0" marR="0" marT="0" marB="0"/>
                </a:tc>
              </a:tr>
              <a:tr h="248920">
                <a:tc rowSpan="2">
                  <a:txBody>
                    <a:bodyPr/>
                    <a:lstStyle/>
                    <a:p>
                      <a:pPr>
                        <a:lnSpc>
                          <a:spcPct val="100000"/>
                        </a:lnSpc>
                        <a:spcBef>
                          <a:spcPts val="10"/>
                        </a:spcBef>
                      </a:pPr>
                      <a:endParaRPr sz="2250">
                        <a:latin typeface="Times New Roman" panose="02020603050405020304"/>
                        <a:cs typeface="Times New Roman" panose="02020603050405020304"/>
                      </a:endParaRPr>
                    </a:p>
                    <a:p>
                      <a:pPr algn="ctr">
                        <a:lnSpc>
                          <a:spcPct val="100000"/>
                        </a:lnSpc>
                      </a:pPr>
                      <a:r>
                        <a:rPr sz="2600" b="1" dirty="0">
                          <a:latin typeface="宋体" panose="02010600030101010101" pitchFamily="2" charset="-122"/>
                          <a:cs typeface="宋体" panose="02010600030101010101" pitchFamily="2" charset="-122"/>
                        </a:rPr>
                        <a:t>盐</a:t>
                      </a:r>
                      <a:r>
                        <a:rPr sz="2600" b="1" spc="-10" dirty="0">
                          <a:latin typeface="宋体" panose="02010600030101010101" pitchFamily="2" charset="-122"/>
                          <a:cs typeface="宋体" panose="02010600030101010101" pitchFamily="2" charset="-122"/>
                        </a:rPr>
                        <a:t>酸</a:t>
                      </a:r>
                      <a:endParaRPr sz="2600">
                        <a:latin typeface="宋体" panose="02010600030101010101" pitchFamily="2" charset="-122"/>
                        <a:cs typeface="宋体" panose="02010600030101010101" pitchFamily="2" charset="-122"/>
                      </a:endParaRPr>
                    </a:p>
                    <a:p>
                      <a:pPr marL="1905" algn="ctr">
                        <a:lnSpc>
                          <a:spcPct val="100000"/>
                        </a:lnSpc>
                        <a:spcBef>
                          <a:spcPts val="1655"/>
                        </a:spcBef>
                      </a:pPr>
                      <a:r>
                        <a:rPr sz="1500" b="1" spc="-5" dirty="0">
                          <a:latin typeface="Times New Roman" panose="02020603050405020304"/>
                          <a:cs typeface="Times New Roman" panose="02020603050405020304"/>
                        </a:rPr>
                        <a:t>hydrochloric</a:t>
                      </a:r>
                      <a:r>
                        <a:rPr sz="1500" b="1" spc="-30" dirty="0">
                          <a:latin typeface="Times New Roman" panose="02020603050405020304"/>
                          <a:cs typeface="Times New Roman" panose="02020603050405020304"/>
                        </a:rPr>
                        <a:t> </a:t>
                      </a:r>
                      <a:r>
                        <a:rPr sz="1500" b="1" spc="-5" dirty="0">
                          <a:latin typeface="Times New Roman" panose="02020603050405020304"/>
                          <a:cs typeface="Times New Roman" panose="02020603050405020304"/>
                        </a:rPr>
                        <a:t>acid</a:t>
                      </a:r>
                      <a:endParaRPr sz="1500">
                        <a:latin typeface="Times New Roman" panose="02020603050405020304"/>
                        <a:cs typeface="Times New Roman" panose="02020603050405020304"/>
                      </a:endParaRPr>
                    </a:p>
                  </a:txBody>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R="3175"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健</a:t>
                      </a:r>
                      <a:r>
                        <a:rPr sz="1200" b="1" spc="5" dirty="0">
                          <a:solidFill>
                            <a:srgbClr val="FFFFFF"/>
                          </a:solidFill>
                          <a:latin typeface="宋体" panose="02010600030101010101" pitchFamily="2" charset="-122"/>
                          <a:cs typeface="宋体" panose="02010600030101010101" pitchFamily="2" charset="-122"/>
                        </a:rPr>
                        <a:t>康</a:t>
                      </a:r>
                      <a:r>
                        <a:rPr sz="1200" b="1" spc="-5" dirty="0">
                          <a:solidFill>
                            <a:srgbClr val="FFFFFF"/>
                          </a:solidFill>
                          <a:latin typeface="宋体" panose="02010600030101010101" pitchFamily="2" charset="-122"/>
                          <a:cs typeface="宋体" panose="02010600030101010101" pitchFamily="2" charset="-122"/>
                        </a:rPr>
                        <a:t>危害</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a:txBody>
                    <a:bodyPr/>
                    <a:lstStyle/>
                    <a:p>
                      <a:pPr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理</a:t>
                      </a:r>
                      <a:r>
                        <a:rPr sz="1200" b="1" spc="5" dirty="0">
                          <a:solidFill>
                            <a:srgbClr val="FFFFFF"/>
                          </a:solidFill>
                          <a:latin typeface="宋体" panose="02010600030101010101" pitchFamily="2" charset="-122"/>
                          <a:cs typeface="宋体" panose="02010600030101010101" pitchFamily="2" charset="-122"/>
                        </a:rPr>
                        <a:t>化</a:t>
                      </a:r>
                      <a:r>
                        <a:rPr sz="1200" b="1" spc="-5" dirty="0">
                          <a:solidFill>
                            <a:srgbClr val="FFFFFF"/>
                          </a:solidFill>
                          <a:latin typeface="宋体" panose="02010600030101010101" pitchFamily="2" charset="-122"/>
                          <a:cs typeface="宋体" panose="02010600030101010101" pitchFamily="2" charset="-122"/>
                        </a:rPr>
                        <a:t>特性</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r>
              <a:tr h="1248409">
                <a:tc vMerge="1">
                  <a:tcPr marL="0" marR="0" marT="127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7945" marR="3175">
                        <a:lnSpc>
                          <a:spcPct val="100000"/>
                        </a:lnSpc>
                        <a:spcBef>
                          <a:spcPts val="70"/>
                        </a:spcBef>
                      </a:pPr>
                      <a:r>
                        <a:rPr sz="1200" dirty="0">
                          <a:latin typeface="宋体" panose="02010600030101010101" pitchFamily="2" charset="-122"/>
                          <a:cs typeface="宋体" panose="02010600030101010101" pitchFamily="2" charset="-122"/>
                        </a:rPr>
                        <a:t>接触其蒸汽或烟雾</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可引起急性中</a:t>
                      </a:r>
                      <a:r>
                        <a:rPr sz="1200" spc="10" dirty="0">
                          <a:latin typeface="宋体" panose="02010600030101010101" pitchFamily="2" charset="-122"/>
                          <a:cs typeface="宋体" panose="02010600030101010101" pitchFamily="2" charset="-122"/>
                        </a:rPr>
                        <a:t>毒</a:t>
                      </a:r>
                      <a:r>
                        <a:rPr sz="1200" spc="-2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出现眼结膜</a:t>
                      </a:r>
                      <a:endParaRPr sz="1200">
                        <a:latin typeface="宋体" panose="02010600030101010101" pitchFamily="2" charset="-122"/>
                        <a:cs typeface="宋体" panose="02010600030101010101" pitchFamily="2" charset="-122"/>
                      </a:endParaRPr>
                    </a:p>
                    <a:p>
                      <a:pPr marL="67945">
                        <a:lnSpc>
                          <a:spcPct val="113000"/>
                        </a:lnSpc>
                        <a:spcBef>
                          <a:spcPts val="5"/>
                        </a:spcBef>
                      </a:pPr>
                      <a:r>
                        <a:rPr sz="1200" dirty="0">
                          <a:latin typeface="宋体" panose="02010600030101010101" pitchFamily="2" charset="-122"/>
                          <a:cs typeface="宋体" panose="02010600030101010101" pitchFamily="2" charset="-122"/>
                        </a:rPr>
                        <a:t>炎</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鼻及口腔粘膜有烧</a:t>
                      </a:r>
                      <a:r>
                        <a:rPr sz="1200" spc="10" dirty="0">
                          <a:latin typeface="宋体" panose="02010600030101010101" pitchFamily="2" charset="-122"/>
                          <a:cs typeface="宋体" panose="02010600030101010101" pitchFamily="2" charset="-122"/>
                        </a:rPr>
                        <a:t>灼</a:t>
                      </a:r>
                      <a:r>
                        <a:rPr sz="1200" spc="-15" dirty="0">
                          <a:latin typeface="宋体" panose="02010600030101010101" pitchFamily="2" charset="-122"/>
                          <a:cs typeface="宋体" panose="02010600030101010101" pitchFamily="2" charset="-122"/>
                        </a:rPr>
                        <a:t>感</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鼻衄</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齿龈出血</a:t>
                      </a:r>
                      <a:r>
                        <a:rPr sz="1200" spc="-13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气 管炎等</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误服可引起消化道灼伤</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溃疡形成</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有可 能引起胃穿孔</a:t>
                      </a:r>
                      <a:r>
                        <a:rPr sz="1200" spc="-5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腹膜炎等</a:t>
                      </a:r>
                      <a:r>
                        <a:rPr sz="1200" spc="-565"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眼和皮肤接触可致灼伤。 慢性影响</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长期接触</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引起慢性鼻炎</a:t>
                      </a:r>
                      <a:r>
                        <a:rPr sz="1200" spc="-180" dirty="0">
                          <a:latin typeface="宋体" panose="02010600030101010101" pitchFamily="2" charset="-122"/>
                          <a:cs typeface="宋体" panose="02010600030101010101" pitchFamily="2" charset="-122"/>
                        </a:rPr>
                        <a:t>、</a:t>
                      </a:r>
                      <a:r>
                        <a:rPr sz="1200" dirty="0">
                          <a:latin typeface="宋体" panose="02010600030101010101" pitchFamily="2" charset="-122"/>
                          <a:cs typeface="宋体" panose="02010600030101010101" pitchFamily="2" charset="-122"/>
                        </a:rPr>
                        <a:t>慢性支气管 炎、牙齿酸蚀症及皮肤损害。</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a:txBody>
                    <a:bodyPr/>
                    <a:lstStyle/>
                    <a:p>
                      <a:pPr marL="68580" marR="19685">
                        <a:lnSpc>
                          <a:spcPct val="113000"/>
                        </a:lnSpc>
                        <a:spcBef>
                          <a:spcPts val="695"/>
                        </a:spcBef>
                      </a:pPr>
                      <a:r>
                        <a:rPr sz="1200" dirty="0">
                          <a:latin typeface="宋体" panose="02010600030101010101" pitchFamily="2" charset="-122"/>
                          <a:cs typeface="宋体" panose="02010600030101010101" pitchFamily="2" charset="-122"/>
                        </a:rPr>
                        <a:t>无色或微黄色发烟液体，有刺鼻的酸味。本品不燃， 具强腐蚀性、强刺激性，可致人体灼伤。</a:t>
                      </a:r>
                      <a:endParaRPr sz="1200">
                        <a:latin typeface="宋体" panose="02010600030101010101" pitchFamily="2" charset="-122"/>
                        <a:cs typeface="宋体" panose="02010600030101010101" pitchFamily="2" charset="-122"/>
                      </a:endParaRPr>
                    </a:p>
                    <a:p>
                      <a:pPr>
                        <a:lnSpc>
                          <a:spcPct val="100000"/>
                        </a:lnSpc>
                        <a:spcBef>
                          <a:spcPts val="40"/>
                        </a:spcBef>
                      </a:pPr>
                      <a:endParaRPr sz="1550">
                        <a:latin typeface="Times New Roman" panose="02020603050405020304"/>
                        <a:cs typeface="Times New Roman" panose="02020603050405020304"/>
                      </a:endParaRPr>
                    </a:p>
                    <a:p>
                      <a:pPr marL="68580">
                        <a:lnSpc>
                          <a:spcPct val="100000"/>
                        </a:lnSpc>
                        <a:spcBef>
                          <a:spcPts val="5"/>
                        </a:spcBef>
                      </a:pPr>
                      <a:r>
                        <a:rPr sz="1200" b="1" spc="-5" dirty="0">
                          <a:latin typeface="宋体" panose="02010600030101010101" pitchFamily="2" charset="-122"/>
                          <a:cs typeface="宋体" panose="02010600030101010101" pitchFamily="2" charset="-122"/>
                        </a:rPr>
                        <a:t>职</a:t>
                      </a:r>
                      <a:r>
                        <a:rPr sz="1200" b="1" spc="5" dirty="0">
                          <a:latin typeface="宋体" panose="02010600030101010101" pitchFamily="2" charset="-122"/>
                          <a:cs typeface="宋体" panose="02010600030101010101" pitchFamily="2" charset="-122"/>
                        </a:rPr>
                        <a:t>业</a:t>
                      </a:r>
                      <a:r>
                        <a:rPr sz="1200" b="1" spc="-5" dirty="0">
                          <a:latin typeface="宋体" panose="02010600030101010101" pitchFamily="2" charset="-122"/>
                          <a:cs typeface="宋体" panose="02010600030101010101" pitchFamily="2" charset="-122"/>
                        </a:rPr>
                        <a:t>接</a:t>
                      </a:r>
                      <a:r>
                        <a:rPr sz="1200" b="1" spc="5" dirty="0">
                          <a:latin typeface="宋体" panose="02010600030101010101" pitchFamily="2" charset="-122"/>
                          <a:cs typeface="宋体" panose="02010600030101010101" pitchFamily="2" charset="-122"/>
                        </a:rPr>
                        <a:t>触</a:t>
                      </a:r>
                      <a:r>
                        <a:rPr sz="1200" b="1" spc="-5" dirty="0">
                          <a:latin typeface="宋体" panose="02010600030101010101" pitchFamily="2" charset="-122"/>
                          <a:cs typeface="宋体" panose="02010600030101010101" pitchFamily="2" charset="-122"/>
                        </a:rPr>
                        <a:t>限值：</a:t>
                      </a:r>
                      <a:r>
                        <a:rPr sz="1200" spc="-5" dirty="0">
                          <a:latin typeface="宋体" panose="02010600030101010101" pitchFamily="2" charset="-122"/>
                          <a:cs typeface="宋体" panose="02010600030101010101" pitchFamily="2" charset="-122"/>
                        </a:rPr>
                        <a:t>MAC:7.5 </a:t>
                      </a:r>
                      <a:r>
                        <a:rPr sz="1200" dirty="0">
                          <a:latin typeface="宋体" panose="02010600030101010101" pitchFamily="2" charset="-122"/>
                          <a:cs typeface="宋体" panose="02010600030101010101" pitchFamily="2" charset="-122"/>
                        </a:rPr>
                        <a:t>（mg/m3）</a:t>
                      </a:r>
                      <a:endParaRPr sz="1200">
                        <a:latin typeface="宋体" panose="02010600030101010101" pitchFamily="2" charset="-122"/>
                        <a:cs typeface="宋体" panose="02010600030101010101" pitchFamily="2" charset="-122"/>
                      </a:endParaRPr>
                    </a:p>
                  </a:txBody>
                  <a:tcPr marL="0" marR="0" marT="8826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r>
              <a:tr h="248920">
                <a:tc rowSpan="4">
                  <a:txBody>
                    <a:bodyPr/>
                    <a:lstStyle/>
                    <a:p>
                      <a:pPr>
                        <a:lnSpc>
                          <a:spcPct val="100000"/>
                        </a:lnSpc>
                      </a:pPr>
                      <a:endParaRPr sz="1200">
                        <a:latin typeface="Times New Roman" panose="02020603050405020304"/>
                        <a:cs typeface="Times New Roman" panose="02020603050405020304"/>
                      </a:endParaRPr>
                    </a:p>
                  </a:txBody>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0"/>
                        </a:spcBef>
                      </a:pPr>
                      <a:r>
                        <a:rPr sz="1200" b="1" spc="-5" dirty="0">
                          <a:solidFill>
                            <a:srgbClr val="FFFFFF"/>
                          </a:solidFill>
                          <a:latin typeface="宋体" panose="02010600030101010101" pitchFamily="2" charset="-122"/>
                          <a:cs typeface="宋体" panose="02010600030101010101" pitchFamily="2" charset="-122"/>
                        </a:rPr>
                        <a:t>应</a:t>
                      </a: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处理</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104140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80"/>
                        </a:spcBef>
                      </a:pPr>
                      <a:r>
                        <a:rPr sz="1200" b="1" spc="-5" dirty="0">
                          <a:latin typeface="宋体" panose="02010600030101010101" pitchFamily="2" charset="-122"/>
                          <a:cs typeface="宋体" panose="02010600030101010101" pitchFamily="2" charset="-122"/>
                        </a:rPr>
                        <a:t>吸入</a:t>
                      </a:r>
                      <a:r>
                        <a:rPr sz="1200" dirty="0">
                          <a:latin typeface="宋体" panose="02010600030101010101" pitchFamily="2" charset="-122"/>
                          <a:cs typeface="宋体" panose="02010600030101010101" pitchFamily="2" charset="-122"/>
                        </a:rPr>
                        <a:t>：迅速脱离现场至空气新鲜处。保持呼吸道通畅。如呼吸困难，给输氧。如呼吸停止，立即进行人</a:t>
                      </a:r>
                      <a:endParaRPr sz="1200">
                        <a:latin typeface="宋体" panose="02010600030101010101" pitchFamily="2" charset="-122"/>
                        <a:cs typeface="宋体" panose="02010600030101010101" pitchFamily="2" charset="-122"/>
                      </a:endParaRPr>
                    </a:p>
                    <a:p>
                      <a:pPr marL="67945">
                        <a:lnSpc>
                          <a:spcPct val="100000"/>
                        </a:lnSpc>
                        <a:spcBef>
                          <a:spcPts val="190"/>
                        </a:spcBef>
                      </a:pPr>
                      <a:r>
                        <a:rPr sz="1200" dirty="0">
                          <a:latin typeface="宋体" panose="02010600030101010101" pitchFamily="2" charset="-122"/>
                          <a:cs typeface="宋体" panose="02010600030101010101" pitchFamily="2" charset="-122"/>
                        </a:rPr>
                        <a:t>工呼吸。就医。</a:t>
                      </a:r>
                      <a:endParaRPr sz="1200">
                        <a:latin typeface="宋体" panose="02010600030101010101" pitchFamily="2" charset="-122"/>
                        <a:cs typeface="宋体" panose="02010600030101010101" pitchFamily="2" charset="-122"/>
                      </a:endParaRPr>
                    </a:p>
                    <a:p>
                      <a:pPr marL="67945">
                        <a:lnSpc>
                          <a:spcPct val="100000"/>
                        </a:lnSpc>
                        <a:spcBef>
                          <a:spcPts val="180"/>
                        </a:spcBef>
                      </a:pPr>
                      <a:r>
                        <a:rPr sz="1200" b="1" spc="-5" dirty="0">
                          <a:latin typeface="宋体" panose="02010600030101010101" pitchFamily="2" charset="-122"/>
                          <a:cs typeface="宋体" panose="02010600030101010101" pitchFamily="2" charset="-122"/>
                        </a:rPr>
                        <a:t>皮</a:t>
                      </a:r>
                      <a:r>
                        <a:rPr sz="1200" b="1" spc="5" dirty="0">
                          <a:latin typeface="宋体" panose="02010600030101010101" pitchFamily="2" charset="-122"/>
                          <a:cs typeface="宋体" panose="02010600030101010101" pitchFamily="2" charset="-122"/>
                        </a:rPr>
                        <a:t>肤</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：立即脱去污染的衣着，用大量流动清水冲洗至少</a:t>
                      </a:r>
                      <a:r>
                        <a:rPr sz="1200" spc="-30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0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a:t>
                      </a:r>
                      <a:endParaRPr sz="1200">
                        <a:latin typeface="宋体" panose="02010600030101010101" pitchFamily="2" charset="-122"/>
                        <a:cs typeface="宋体" panose="02010600030101010101" pitchFamily="2" charset="-122"/>
                      </a:endParaRPr>
                    </a:p>
                    <a:p>
                      <a:pPr marL="67945" marR="1229360">
                        <a:lnSpc>
                          <a:spcPct val="113000"/>
                        </a:lnSpc>
                      </a:pPr>
                      <a:r>
                        <a:rPr sz="1200" b="1" spc="-5" dirty="0">
                          <a:latin typeface="宋体" panose="02010600030101010101" pitchFamily="2" charset="-122"/>
                          <a:cs typeface="宋体" panose="02010600030101010101" pitchFamily="2" charset="-122"/>
                        </a:rPr>
                        <a:t>眼</a:t>
                      </a:r>
                      <a:r>
                        <a:rPr sz="1200" b="1" spc="5" dirty="0">
                          <a:latin typeface="宋体" panose="02010600030101010101" pitchFamily="2" charset="-122"/>
                          <a:cs typeface="宋体" panose="02010600030101010101" pitchFamily="2" charset="-122"/>
                        </a:rPr>
                        <a:t>睛</a:t>
                      </a:r>
                      <a:r>
                        <a:rPr sz="1200" b="1" spc="-5" dirty="0">
                          <a:latin typeface="宋体" panose="02010600030101010101" pitchFamily="2" charset="-122"/>
                          <a:cs typeface="宋体" panose="02010600030101010101" pitchFamily="2" charset="-122"/>
                        </a:rPr>
                        <a:t>接</a:t>
                      </a:r>
                      <a:r>
                        <a:rPr sz="1200" b="1" spc="-10" dirty="0">
                          <a:latin typeface="宋体" panose="02010600030101010101" pitchFamily="2" charset="-122"/>
                          <a:cs typeface="宋体" panose="02010600030101010101" pitchFamily="2" charset="-122"/>
                        </a:rPr>
                        <a:t>触</a:t>
                      </a:r>
                      <a:r>
                        <a:rPr sz="1200" dirty="0">
                          <a:latin typeface="宋体" panose="02010600030101010101" pitchFamily="2" charset="-122"/>
                          <a:cs typeface="宋体" panose="02010600030101010101" pitchFamily="2" charset="-122"/>
                        </a:rPr>
                        <a:t>：立即提起眼睑，用大量流动清水或生理盐水彻底冲洗至少</a:t>
                      </a:r>
                      <a:r>
                        <a:rPr sz="1200" spc="-350"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15</a:t>
                      </a:r>
                      <a:r>
                        <a:rPr sz="1200" spc="-345" dirty="0">
                          <a:latin typeface="宋体" panose="02010600030101010101" pitchFamily="2" charset="-122"/>
                          <a:cs typeface="宋体" panose="02010600030101010101" pitchFamily="2" charset="-122"/>
                        </a:rPr>
                        <a:t> </a:t>
                      </a:r>
                      <a:r>
                        <a:rPr sz="1200" dirty="0">
                          <a:latin typeface="宋体" panose="02010600030101010101" pitchFamily="2" charset="-122"/>
                          <a:cs typeface="宋体" panose="02010600030101010101" pitchFamily="2" charset="-122"/>
                        </a:rPr>
                        <a:t>分钟。就医。 </a:t>
                      </a:r>
                      <a:r>
                        <a:rPr sz="1200" b="1" spc="-5" dirty="0">
                          <a:latin typeface="宋体" panose="02010600030101010101" pitchFamily="2" charset="-122"/>
                          <a:cs typeface="宋体" panose="02010600030101010101" pitchFamily="2" charset="-122"/>
                        </a:rPr>
                        <a:t>食入</a:t>
                      </a:r>
                      <a:r>
                        <a:rPr sz="1200" dirty="0">
                          <a:latin typeface="宋体" panose="02010600030101010101" pitchFamily="2" charset="-122"/>
                          <a:cs typeface="宋体" panose="02010600030101010101" pitchFamily="2" charset="-122"/>
                        </a:rPr>
                        <a:t>：用水漱口，给饮牛奶或蛋清。就医。</a:t>
                      </a:r>
                      <a:endParaRPr sz="1200">
                        <a:latin typeface="宋体" panose="02010600030101010101" pitchFamily="2" charset="-122"/>
                        <a:cs typeface="宋体" panose="02010600030101010101" pitchFamily="2" charset="-122"/>
                      </a:endParaRPr>
                    </a:p>
                  </a:txBody>
                  <a:tcPr marL="0" marR="0" marT="1016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892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1270" algn="ctr">
                        <a:lnSpc>
                          <a:spcPct val="100000"/>
                        </a:lnSpc>
                        <a:spcBef>
                          <a:spcPts val="75"/>
                        </a:spcBef>
                      </a:pPr>
                      <a:r>
                        <a:rPr sz="1200" b="1" spc="-5" dirty="0">
                          <a:solidFill>
                            <a:srgbClr val="FFFFFF"/>
                          </a:solidFill>
                          <a:latin typeface="宋体" panose="02010600030101010101" pitchFamily="2" charset="-122"/>
                          <a:cs typeface="宋体" panose="02010600030101010101" pitchFamily="2" charset="-122"/>
                        </a:rPr>
                        <a:t>注</a:t>
                      </a:r>
                      <a:r>
                        <a:rPr sz="1200" b="1" spc="5" dirty="0">
                          <a:solidFill>
                            <a:srgbClr val="FFFFFF"/>
                          </a:solidFill>
                          <a:latin typeface="宋体" panose="02010600030101010101" pitchFamily="2" charset="-122"/>
                          <a:cs typeface="宋体" panose="02010600030101010101" pitchFamily="2" charset="-122"/>
                        </a:rPr>
                        <a:t>意</a:t>
                      </a:r>
                      <a:r>
                        <a:rPr sz="1200" b="1" spc="-5" dirty="0">
                          <a:solidFill>
                            <a:srgbClr val="FFFFFF"/>
                          </a:solidFill>
                          <a:latin typeface="宋体" panose="02010600030101010101" pitchFamily="2" charset="-122"/>
                          <a:cs typeface="宋体" panose="02010600030101010101" pitchFamily="2" charset="-122"/>
                        </a:rPr>
                        <a:t>防护</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r>
              <a:tr h="2076450">
                <a:tc vMerge="1">
                  <a:tcPr marL="0" marR="0" marT="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gridSpan="2">
                  <a:txBody>
                    <a:bodyPr/>
                    <a:lstStyle/>
                    <a:p>
                      <a:pPr marL="67945">
                        <a:lnSpc>
                          <a:spcPct val="100000"/>
                        </a:lnSpc>
                        <a:spcBef>
                          <a:spcPts val="70"/>
                        </a:spcBef>
                      </a:pPr>
                      <a:r>
                        <a:rPr sz="1200" dirty="0">
                          <a:latin typeface="宋体" panose="02010600030101010101" pitchFamily="2" charset="-122"/>
                          <a:cs typeface="宋体" panose="02010600030101010101" pitchFamily="2" charset="-122"/>
                        </a:rPr>
                        <a:t>密闭操作，注意通风。尽可能机械化、自动化。提供安全淋浴和洗眼设备。可能接触其烟雾时，佩戴自</a:t>
                      </a:r>
                      <a:endParaRPr sz="1200">
                        <a:latin typeface="宋体" panose="02010600030101010101" pitchFamily="2" charset="-122"/>
                        <a:cs typeface="宋体" panose="02010600030101010101" pitchFamily="2" charset="-122"/>
                      </a:endParaRPr>
                    </a:p>
                    <a:p>
                      <a:pPr marL="67945" marR="88265" algn="just">
                        <a:lnSpc>
                          <a:spcPct val="113000"/>
                        </a:lnSpc>
                      </a:pPr>
                      <a:r>
                        <a:rPr sz="1200" dirty="0">
                          <a:latin typeface="宋体" panose="02010600030101010101" pitchFamily="2" charset="-122"/>
                          <a:cs typeface="宋体" panose="02010600030101010101" pitchFamily="2" charset="-122"/>
                        </a:rPr>
                        <a:t>吸过滤式防毒面具（全面罩）或空气呼吸器。紧急事态抢救或撤离时，建议佩戴氧气呼吸器。穿橡胶耐 酸碱服。戴橡胶耐酸碱手套。工作现场禁止吸烟、进食和饮水。工作完毕，淋浴更衣。单独存放被毒物 污染的衣服，洗后备用。保持良好的卫生习惯。</a:t>
                      </a:r>
                      <a:endParaRPr sz="1200">
                        <a:latin typeface="宋体" panose="02010600030101010101" pitchFamily="2" charset="-122"/>
                        <a:cs typeface="宋体" panose="02010600030101010101" pitchFamily="2" charset="-122"/>
                      </a:endParaRPr>
                    </a:p>
                  </a:txBody>
                  <a:tcPr marL="0" marR="0" marT="8890"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tcPr>
                </a:tc>
                <a:tc hMerge="1">
                  <a:tcPr marL="0" marR="0" marT="0" marB="0"/>
                </a:tc>
              </a:tr>
              <a:tr h="240029">
                <a:tc gridSpan="3">
                  <a:txBody>
                    <a:bodyPr/>
                    <a:lstStyle/>
                    <a:p>
                      <a:pPr marL="621665">
                        <a:lnSpc>
                          <a:spcPct val="100000"/>
                        </a:lnSpc>
                        <a:spcBef>
                          <a:spcPts val="75"/>
                        </a:spcBef>
                        <a:tabLst>
                          <a:tab pos="2223135" algn="l"/>
                          <a:tab pos="4199890" algn="l"/>
                        </a:tabLst>
                      </a:pPr>
                      <a:r>
                        <a:rPr sz="1200" b="1" spc="-5" dirty="0">
                          <a:solidFill>
                            <a:srgbClr val="FFFFFF"/>
                          </a:solidFill>
                          <a:latin typeface="宋体" panose="02010600030101010101" pitchFamily="2" charset="-122"/>
                          <a:cs typeface="宋体" panose="02010600030101010101" pitchFamily="2" charset="-122"/>
                        </a:rPr>
                        <a:t>急</a:t>
                      </a:r>
                      <a:r>
                        <a:rPr sz="1200" b="1" spc="5" dirty="0">
                          <a:solidFill>
                            <a:srgbClr val="FFFFFF"/>
                          </a:solidFill>
                          <a:latin typeface="宋体" panose="02010600030101010101" pitchFamily="2" charset="-122"/>
                          <a:cs typeface="宋体" panose="02010600030101010101" pitchFamily="2" charset="-122"/>
                        </a:rPr>
                        <a:t>救</a:t>
                      </a:r>
                      <a:r>
                        <a:rPr sz="1200" b="1" spc="-5" dirty="0">
                          <a:solidFill>
                            <a:srgbClr val="FFFFFF"/>
                          </a:solidFill>
                          <a:latin typeface="宋体" panose="02010600030101010101" pitchFamily="2" charset="-122"/>
                          <a:cs typeface="宋体" panose="02010600030101010101" pitchFamily="2" charset="-122"/>
                        </a:rPr>
                        <a:t>电话</a:t>
                      </a:r>
                      <a:r>
                        <a:rPr sz="1200" b="1" dirty="0">
                          <a:solidFill>
                            <a:srgbClr val="FFFFFF"/>
                          </a:solidFill>
                          <a:latin typeface="宋体" panose="02010600030101010101" pitchFamily="2" charset="-122"/>
                          <a:cs typeface="宋体" panose="02010600030101010101" pitchFamily="2" charset="-122"/>
                        </a:rPr>
                        <a:t> </a:t>
                      </a:r>
                      <a:r>
                        <a:rPr sz="1200" b="1" spc="-5" dirty="0">
                          <a:solidFill>
                            <a:srgbClr val="FFFFFF"/>
                          </a:solidFill>
                          <a:latin typeface="宋体" panose="02010600030101010101" pitchFamily="2" charset="-122"/>
                          <a:cs typeface="宋体" panose="02010600030101010101" pitchFamily="2" charset="-122"/>
                        </a:rPr>
                        <a:t>：</a:t>
                      </a:r>
                      <a:r>
                        <a:rPr sz="1200" b="1" spc="-5" dirty="0">
                          <a:solidFill>
                            <a:srgbClr val="FFFFFF"/>
                          </a:solidFill>
                          <a:latin typeface="Times New Roman" panose="02020603050405020304"/>
                          <a:cs typeface="Times New Roman" panose="02020603050405020304"/>
                        </a:rPr>
                        <a:t>120	</a:t>
                      </a:r>
                      <a:r>
                        <a:rPr sz="1200" b="1" spc="-5" dirty="0">
                          <a:solidFill>
                            <a:srgbClr val="FFFFFF"/>
                          </a:solidFill>
                          <a:latin typeface="宋体" panose="02010600030101010101" pitchFamily="2" charset="-122"/>
                          <a:cs typeface="宋体" panose="02010600030101010101" pitchFamily="2" charset="-122"/>
                        </a:rPr>
                        <a:t>消</a:t>
                      </a:r>
                      <a:r>
                        <a:rPr sz="1200" b="1" spc="5" dirty="0">
                          <a:solidFill>
                            <a:srgbClr val="FFFFFF"/>
                          </a:solidFill>
                          <a:latin typeface="宋体" panose="02010600030101010101" pitchFamily="2" charset="-122"/>
                          <a:cs typeface="宋体" panose="02010600030101010101" pitchFamily="2" charset="-122"/>
                        </a:rPr>
                        <a:t>防</a:t>
                      </a:r>
                      <a:r>
                        <a:rPr sz="1200" b="1" spc="-5" dirty="0">
                          <a:solidFill>
                            <a:srgbClr val="FFFFFF"/>
                          </a:solidFill>
                          <a:latin typeface="宋体" panose="02010600030101010101" pitchFamily="2" charset="-122"/>
                          <a:cs typeface="宋体" panose="02010600030101010101" pitchFamily="2" charset="-122"/>
                        </a:rPr>
                        <a:t>电话</a:t>
                      </a:r>
                      <a:r>
                        <a:rPr sz="1200" b="1" spc="5" dirty="0">
                          <a:solidFill>
                            <a:srgbClr val="FFFFFF"/>
                          </a:solidFill>
                          <a:latin typeface="宋体" panose="02010600030101010101" pitchFamily="2" charset="-122"/>
                          <a:cs typeface="宋体" panose="02010600030101010101" pitchFamily="2" charset="-122"/>
                        </a:rPr>
                        <a:t> </a:t>
                      </a:r>
                      <a:r>
                        <a:rPr sz="1200" b="1" spc="-15" dirty="0">
                          <a:solidFill>
                            <a:srgbClr val="FFFFFF"/>
                          </a:solidFill>
                          <a:latin typeface="宋体" panose="02010600030101010101" pitchFamily="2" charset="-122"/>
                          <a:cs typeface="宋体" panose="02010600030101010101" pitchFamily="2" charset="-122"/>
                        </a:rPr>
                        <a:t>：</a:t>
                      </a:r>
                      <a:r>
                        <a:rPr sz="1200" b="1" spc="-15" dirty="0">
                          <a:solidFill>
                            <a:srgbClr val="FFFFFF"/>
                          </a:solidFill>
                          <a:latin typeface="Times New Roman" panose="02020603050405020304"/>
                          <a:cs typeface="Times New Roman" panose="02020603050405020304"/>
                        </a:rPr>
                        <a:t>119	</a:t>
                      </a:r>
                      <a:r>
                        <a:rPr sz="1200" b="1" spc="-5" dirty="0">
                          <a:solidFill>
                            <a:srgbClr val="FFFFFF"/>
                          </a:solidFill>
                          <a:latin typeface="宋体" panose="02010600030101010101" pitchFamily="2" charset="-122"/>
                          <a:cs typeface="宋体" panose="02010600030101010101" pitchFamily="2" charset="-122"/>
                        </a:rPr>
                        <a:t>咨</a:t>
                      </a:r>
                      <a:r>
                        <a:rPr sz="1200" b="1" spc="5" dirty="0">
                          <a:solidFill>
                            <a:srgbClr val="FFFFFF"/>
                          </a:solidFill>
                          <a:latin typeface="宋体" panose="02010600030101010101" pitchFamily="2" charset="-122"/>
                          <a:cs typeface="宋体" panose="02010600030101010101" pitchFamily="2" charset="-122"/>
                        </a:rPr>
                        <a:t>询</a:t>
                      </a:r>
                      <a:r>
                        <a:rPr sz="1200" b="1" spc="-5" dirty="0">
                          <a:solidFill>
                            <a:srgbClr val="FFFFFF"/>
                          </a:solidFill>
                          <a:latin typeface="宋体" panose="02010600030101010101" pitchFamily="2" charset="-122"/>
                          <a:cs typeface="宋体" panose="02010600030101010101" pitchFamily="2" charset="-122"/>
                        </a:rPr>
                        <a:t>电</a:t>
                      </a:r>
                      <a:r>
                        <a:rPr sz="1200" b="1" spc="5" dirty="0">
                          <a:solidFill>
                            <a:srgbClr val="FFFFFF"/>
                          </a:solidFill>
                          <a:latin typeface="宋体" panose="02010600030101010101" pitchFamily="2" charset="-122"/>
                          <a:cs typeface="宋体" panose="02010600030101010101" pitchFamily="2" charset="-122"/>
                        </a:rPr>
                        <a:t>话</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国</a:t>
                      </a:r>
                      <a:r>
                        <a:rPr sz="1200" b="1" spc="-5" dirty="0">
                          <a:solidFill>
                            <a:srgbClr val="FFFFFF"/>
                          </a:solidFill>
                          <a:latin typeface="宋体" panose="02010600030101010101" pitchFamily="2" charset="-122"/>
                          <a:cs typeface="宋体" panose="02010600030101010101" pitchFamily="2" charset="-122"/>
                        </a:rPr>
                        <a:t>疾</a:t>
                      </a:r>
                      <a:r>
                        <a:rPr sz="1200" b="1" spc="5" dirty="0">
                          <a:solidFill>
                            <a:srgbClr val="FFFFFF"/>
                          </a:solidFill>
                          <a:latin typeface="宋体" panose="02010600030101010101" pitchFamily="2" charset="-122"/>
                          <a:cs typeface="宋体" panose="02010600030101010101" pitchFamily="2" charset="-122"/>
                        </a:rPr>
                        <a:t>病</a:t>
                      </a:r>
                      <a:r>
                        <a:rPr sz="1200" b="1" spc="-5" dirty="0">
                          <a:solidFill>
                            <a:srgbClr val="FFFFFF"/>
                          </a:solidFill>
                          <a:latin typeface="宋体" panose="02010600030101010101" pitchFamily="2" charset="-122"/>
                          <a:cs typeface="宋体" panose="02010600030101010101" pitchFamily="2" charset="-122"/>
                        </a:rPr>
                        <a:t>预防</a:t>
                      </a:r>
                      <a:r>
                        <a:rPr sz="1200" b="1" spc="5" dirty="0">
                          <a:solidFill>
                            <a:srgbClr val="FFFFFF"/>
                          </a:solidFill>
                          <a:latin typeface="宋体" panose="02010600030101010101" pitchFamily="2" charset="-122"/>
                          <a:cs typeface="宋体" panose="02010600030101010101" pitchFamily="2" charset="-122"/>
                        </a:rPr>
                        <a:t>控</a:t>
                      </a:r>
                      <a:r>
                        <a:rPr sz="1200" b="1" spc="-5" dirty="0">
                          <a:solidFill>
                            <a:srgbClr val="FFFFFF"/>
                          </a:solidFill>
                          <a:latin typeface="宋体" panose="02010600030101010101" pitchFamily="2" charset="-122"/>
                          <a:cs typeface="宋体" panose="02010600030101010101" pitchFamily="2" charset="-122"/>
                        </a:rPr>
                        <a:t>制中</a:t>
                      </a:r>
                      <a:r>
                        <a:rPr sz="1200" b="1" spc="5" dirty="0">
                          <a:solidFill>
                            <a:srgbClr val="FFFFFF"/>
                          </a:solidFill>
                          <a:latin typeface="宋体" panose="02010600030101010101" pitchFamily="2" charset="-122"/>
                          <a:cs typeface="宋体" panose="02010600030101010101" pitchFamily="2" charset="-122"/>
                        </a:rPr>
                        <a:t>心</a:t>
                      </a:r>
                      <a:r>
                        <a:rPr sz="1200" b="1" spc="-5" dirty="0">
                          <a:solidFill>
                            <a:srgbClr val="FFFFFF"/>
                          </a:solidFill>
                          <a:latin typeface="宋体" panose="02010600030101010101" pitchFamily="2" charset="-122"/>
                          <a:cs typeface="宋体" panose="02010600030101010101" pitchFamily="2" charset="-122"/>
                        </a:rPr>
                        <a:t>职</a:t>
                      </a:r>
                      <a:r>
                        <a:rPr sz="1200" b="1" spc="5" dirty="0">
                          <a:solidFill>
                            <a:srgbClr val="FFFFFF"/>
                          </a:solidFill>
                          <a:latin typeface="宋体" panose="02010600030101010101" pitchFamily="2" charset="-122"/>
                          <a:cs typeface="宋体" panose="02010600030101010101" pitchFamily="2" charset="-122"/>
                        </a:rPr>
                        <a:t>业</a:t>
                      </a:r>
                      <a:r>
                        <a:rPr sz="1200" b="1" spc="-5" dirty="0">
                          <a:solidFill>
                            <a:srgbClr val="FFFFFF"/>
                          </a:solidFill>
                          <a:latin typeface="宋体" panose="02010600030101010101" pitchFamily="2" charset="-122"/>
                          <a:cs typeface="宋体" panose="02010600030101010101" pitchFamily="2" charset="-122"/>
                        </a:rPr>
                        <a:t>卫生</a:t>
                      </a:r>
                      <a:r>
                        <a:rPr sz="1200" b="1" spc="5" dirty="0">
                          <a:solidFill>
                            <a:srgbClr val="FFFFFF"/>
                          </a:solidFill>
                          <a:latin typeface="宋体" panose="02010600030101010101" pitchFamily="2" charset="-122"/>
                          <a:cs typeface="宋体" panose="02010600030101010101" pitchFamily="2" charset="-122"/>
                        </a:rPr>
                        <a:t>与</a:t>
                      </a:r>
                      <a:r>
                        <a:rPr sz="1200" b="1" spc="-5" dirty="0">
                          <a:solidFill>
                            <a:srgbClr val="FFFFFF"/>
                          </a:solidFill>
                          <a:latin typeface="宋体" panose="02010600030101010101" pitchFamily="2" charset="-122"/>
                          <a:cs typeface="宋体" panose="02010600030101010101" pitchFamily="2" charset="-122"/>
                        </a:rPr>
                        <a:t>中</a:t>
                      </a:r>
                      <a:r>
                        <a:rPr sz="1200" b="1" spc="5" dirty="0">
                          <a:solidFill>
                            <a:srgbClr val="FFFFFF"/>
                          </a:solidFill>
                          <a:latin typeface="宋体" panose="02010600030101010101" pitchFamily="2" charset="-122"/>
                          <a:cs typeface="宋体" panose="02010600030101010101" pitchFamily="2" charset="-122"/>
                        </a:rPr>
                        <a:t>毒</a:t>
                      </a:r>
                      <a:r>
                        <a:rPr sz="1200" b="1" spc="-5" dirty="0">
                          <a:solidFill>
                            <a:srgbClr val="FFFFFF"/>
                          </a:solidFill>
                          <a:latin typeface="宋体" panose="02010600030101010101" pitchFamily="2" charset="-122"/>
                          <a:cs typeface="宋体" panose="02010600030101010101" pitchFamily="2" charset="-122"/>
                        </a:rPr>
                        <a:t>控制所</a:t>
                      </a:r>
                      <a:endParaRPr sz="1200">
                        <a:latin typeface="宋体" panose="02010600030101010101" pitchFamily="2" charset="-122"/>
                        <a:cs typeface="宋体" panose="02010600030101010101" pitchFamily="2" charset="-122"/>
                      </a:endParaRPr>
                    </a:p>
                  </a:txBody>
                  <a:tcPr marL="0" marR="0" marT="9525" marB="0">
                    <a:lnL w="6350">
                      <a:solidFill>
                        <a:srgbClr val="000000"/>
                      </a:solidFill>
                      <a:prstDash val="solid"/>
                    </a:lnL>
                    <a:lnR w="6350">
                      <a:solidFill>
                        <a:srgbClr val="000000"/>
                      </a:solidFill>
                      <a:prstDash val="solid"/>
                    </a:lnR>
                    <a:lnT w="6350">
                      <a:solidFill>
                        <a:srgbClr val="000000"/>
                      </a:solidFill>
                      <a:prstDash val="solid"/>
                    </a:lnT>
                    <a:lnB w="6350">
                      <a:solidFill>
                        <a:srgbClr val="000000"/>
                      </a:solidFill>
                      <a:prstDash val="solid"/>
                    </a:lnB>
                    <a:solidFill>
                      <a:srgbClr val="3366FF"/>
                    </a:solidFill>
                  </a:tcPr>
                </a:tc>
                <a:tc hMerge="1">
                  <a:tcPr marL="0" marR="0" marT="0" marB="0"/>
                </a:tc>
                <a:tc hMerge="1">
                  <a:tcPr marL="0" marR="0" marT="0" marB="0"/>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925568" y="2076148"/>
            <a:ext cx="4634858" cy="1034614"/>
          </a:xfrm>
        </p:spPr>
        <p:txBody>
          <a:bodyPr>
            <a:noAutofit/>
          </a:bodyPr>
          <a:lstStyle/>
          <a:p>
            <a:r>
              <a:rPr sz="579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579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6829425" y="4413250"/>
            <a:ext cx="3495675" cy="1389380"/>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80">
              <a:solidFill>
                <a:schemeClr val="lt1"/>
              </a:solidFill>
            </a:endParaRPr>
          </a:p>
        </p:txBody>
      </p:sp>
      <p:pic>
        <p:nvPicPr>
          <p:cNvPr id="5" name="图片 4" descr="公众号二维码"/>
          <p:cNvPicPr>
            <a:picLocks noChangeAspect="1"/>
          </p:cNvPicPr>
          <p:nvPr/>
        </p:nvPicPr>
        <p:blipFill>
          <a:blip r:embed="rId3"/>
          <a:stretch>
            <a:fillRect/>
          </a:stretch>
        </p:blipFill>
        <p:spPr>
          <a:xfrm>
            <a:off x="8140908" y="4469247"/>
            <a:ext cx="1041975" cy="1041975"/>
          </a:xfrm>
          <a:prstGeom prst="rect">
            <a:avLst/>
          </a:prstGeom>
        </p:spPr>
      </p:pic>
      <p:sp>
        <p:nvSpPr>
          <p:cNvPr id="2" name="文本框 1"/>
          <p:cNvSpPr txBox="1"/>
          <p:nvPr>
            <p:custDataLst>
              <p:tags r:id="rId4"/>
            </p:custDataLst>
          </p:nvPr>
        </p:nvSpPr>
        <p:spPr>
          <a:xfrm>
            <a:off x="6908800" y="4719320"/>
            <a:ext cx="1199515" cy="76263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23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23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23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23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9262601" y="4516588"/>
            <a:ext cx="970694" cy="947250"/>
          </a:xfrm>
          <a:prstGeom prst="rect">
            <a:avLst/>
          </a:prstGeom>
        </p:spPr>
      </p:pic>
      <p:sp>
        <p:nvSpPr>
          <p:cNvPr id="7" name="文本框 6"/>
          <p:cNvSpPr txBox="1"/>
          <p:nvPr>
            <p:custDataLst>
              <p:tags r:id="rId6"/>
            </p:custDataLst>
          </p:nvPr>
        </p:nvSpPr>
        <p:spPr>
          <a:xfrm>
            <a:off x="1494516" y="4539087"/>
            <a:ext cx="3525918" cy="91503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405"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405"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405"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230" b="1" dirty="0">
              <a:solidFill>
                <a:schemeClr val="accent1">
                  <a:lumMod val="50000"/>
                </a:schemeClr>
              </a:solidFill>
              <a:cs typeface="+mn-ea"/>
              <a:sym typeface="+mn-lt"/>
            </a:endParaRPr>
          </a:p>
          <a:p>
            <a:pPr algn="ctr">
              <a:lnSpc>
                <a:spcPct val="125000"/>
              </a:lnSpc>
            </a:pPr>
            <a:r>
              <a:rPr lang="zh-CN" altLang="en-US" sz="1230" b="1" dirty="0">
                <a:solidFill>
                  <a:schemeClr val="accent5">
                    <a:lumMod val="50000"/>
                  </a:schemeClr>
                </a:solidFill>
                <a:cs typeface="+mn-ea"/>
                <a:sym typeface="+mn-lt"/>
              </a:rPr>
              <a:t>联系我们 </a:t>
            </a:r>
            <a:r>
              <a:rPr lang="en-US" altLang="zh-CN" sz="1230" dirty="0">
                <a:solidFill>
                  <a:schemeClr val="accent5">
                    <a:lumMod val="50000"/>
                  </a:schemeClr>
                </a:solidFill>
                <a:cs typeface="+mn-ea"/>
                <a:sym typeface="+mn-lt"/>
              </a:rPr>
              <a:t>| </a:t>
            </a:r>
            <a:r>
              <a:rPr lang="en-US" altLang="zh-CN" sz="1230" kern="900" dirty="0">
                <a:solidFill>
                  <a:schemeClr val="accent5">
                    <a:lumMod val="50000"/>
                  </a:schemeClr>
                </a:solidFill>
                <a:cs typeface="+mn-ea"/>
                <a:sym typeface="+mn-lt"/>
              </a:rPr>
              <a:t>15250014332 / 0512-68637852</a:t>
            </a:r>
            <a:endParaRPr lang="en-US" altLang="zh-CN" sz="1230" kern="900" dirty="0">
              <a:solidFill>
                <a:schemeClr val="accent5">
                  <a:lumMod val="50000"/>
                </a:schemeClr>
              </a:solidFill>
              <a:cs typeface="+mn-ea"/>
              <a:sym typeface="+mn-lt"/>
            </a:endParaRPr>
          </a:p>
        </p:txBody>
      </p:sp>
      <p:sp>
        <p:nvSpPr>
          <p:cNvPr id="8" name="文本框 7"/>
          <p:cNvSpPr txBox="1"/>
          <p:nvPr/>
        </p:nvSpPr>
        <p:spPr>
          <a:xfrm>
            <a:off x="1863549" y="3402483"/>
            <a:ext cx="2759677" cy="919521"/>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405"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405"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405"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405"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230" b="1" dirty="0">
                <a:solidFill>
                  <a:schemeClr val="accent5">
                    <a:lumMod val="50000"/>
                  </a:schemeClr>
                </a:solidFill>
                <a:cs typeface="+mn-ea"/>
                <a:sym typeface="+mn-lt"/>
              </a:rPr>
              <a:t>公司官网</a:t>
            </a:r>
            <a:r>
              <a:rPr lang="zh-CN" altLang="en-US" sz="1405" b="1" dirty="0">
                <a:solidFill>
                  <a:schemeClr val="accent5">
                    <a:lumMod val="50000"/>
                  </a:schemeClr>
                </a:solidFill>
                <a:cs typeface="+mn-ea"/>
                <a:sym typeface="+mn-lt"/>
              </a:rPr>
              <a:t> </a:t>
            </a:r>
            <a:r>
              <a:rPr lang="en-US" altLang="zh-CN" sz="1405" dirty="0">
                <a:solidFill>
                  <a:schemeClr val="accent5">
                    <a:lumMod val="50000"/>
                  </a:schemeClr>
                </a:solidFill>
                <a:cs typeface="+mn-ea"/>
                <a:sym typeface="+mn-lt"/>
              </a:rPr>
              <a:t>| </a:t>
            </a:r>
            <a:r>
              <a:rPr lang="en-US" altLang="zh-CN" sz="1405" dirty="0">
                <a:solidFill>
                  <a:schemeClr val="accent5">
                    <a:lumMod val="50000"/>
                  </a:schemeClr>
                </a:solidFill>
                <a:cs typeface="+mn-ea"/>
                <a:sym typeface="+mn-lt"/>
                <a:hlinkClick r:id="rId7"/>
              </a:rPr>
              <a:t>http://www.bofety.com/</a:t>
            </a:r>
            <a:endParaRPr lang="zh-CN" altLang="en-US" sz="1405"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8251923" y="5511222"/>
            <a:ext cx="821041" cy="240030"/>
          </a:xfrm>
          <a:prstGeom prst="rect">
            <a:avLst/>
          </a:prstGeom>
          <a:noFill/>
        </p:spPr>
        <p:txBody>
          <a:bodyPr wrap="square" rtlCol="0">
            <a:spAutoFit/>
          </a:bodyPr>
          <a:lstStyle/>
          <a:p>
            <a:pPr algn="ctr"/>
            <a:r>
              <a:rPr lang="zh-CN" altLang="en-US" sz="965" dirty="0"/>
              <a:t>微信公众号</a:t>
            </a:r>
            <a:endParaRPr lang="zh-CN" altLang="en-US" sz="965" dirty="0"/>
          </a:p>
        </p:txBody>
      </p:sp>
      <p:sp>
        <p:nvSpPr>
          <p:cNvPr id="9" name="文本框 8"/>
          <p:cNvSpPr txBox="1"/>
          <p:nvPr/>
        </p:nvSpPr>
        <p:spPr>
          <a:xfrm>
            <a:off x="9288312" y="5510121"/>
            <a:ext cx="821041" cy="240030"/>
          </a:xfrm>
          <a:prstGeom prst="rect">
            <a:avLst/>
          </a:prstGeom>
          <a:noFill/>
        </p:spPr>
        <p:txBody>
          <a:bodyPr wrap="square" rtlCol="0">
            <a:spAutoFit/>
          </a:bodyPr>
          <a:lstStyle/>
          <a:p>
            <a:pPr algn="ctr"/>
            <a:r>
              <a:rPr lang="zh-CN" altLang="en-US" sz="965" dirty="0"/>
              <a:t>抖音</a:t>
            </a:r>
            <a:endParaRPr lang="zh-CN" altLang="en-US" sz="96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5"/>
          <p:cNvGraphicFramePr>
            <a:graphicFrameLocks noGrp="1"/>
          </p:cNvGraphicFramePr>
          <p:nvPr/>
        </p:nvGraphicFramePr>
        <p:xfrm>
          <a:off x="436564" y="1865525"/>
          <a:ext cx="9810115" cy="4632325"/>
        </p:xfrm>
        <a:graphic>
          <a:graphicData uri="http://schemas.openxmlformats.org/drawingml/2006/table">
            <a:tbl>
              <a:tblPr firstRow="1" bandRow="1">
                <a:tableStyleId>{5C22544A-7EE6-4342-B048-85BDC9FD1C3A}</a:tableStyleId>
              </a:tblPr>
              <a:tblGrid>
                <a:gridCol w="1362075"/>
                <a:gridCol w="958850"/>
                <a:gridCol w="1320800"/>
                <a:gridCol w="6168390"/>
              </a:tblGrid>
              <a:tr h="445770">
                <a:tc rowSpan="2"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1620520">
                <a:tc vMerge="1" gridSpan="2">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490220">
                <a:tc rowSpan="2"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hMerge="1">
                  <a:tcPr/>
                </a:tc>
                <a:tc rowSpan="2"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r>
              <a:tr h="654685">
                <a:tc vMerge="1" gridSpan="3">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hMerge="1">
                  <a:tcPr/>
                </a:tc>
                <a:tc vMerge="1" hMerge="1">
                  <a:tcPr/>
                </a:tc>
                <a:tc row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01345">
                <a:tc>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gridSpan="2">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9785">
                <a:tc gridSpan="3">
                  <a:txBody>
                    <a:bodyPr/>
                    <a:lstStyle/>
                    <a:p>
                      <a:endParaRPr lang="zh-CN" altLang="en-US" sz="100" dirty="0"/>
                    </a:p>
                  </a:txBody>
                  <a:tcPr marL="80200" marR="80200" marT="40100" marB="401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597D3"/>
                    </a:solidFill>
                  </a:tcPr>
                </a:tc>
                <a:tc hMerge="1">
                  <a:tcPr/>
                </a:tc>
                <a:tc h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8" name="文本框 7"/>
          <p:cNvSpPr txBox="1"/>
          <p:nvPr/>
        </p:nvSpPr>
        <p:spPr>
          <a:xfrm>
            <a:off x="2990810" y="1086702"/>
            <a:ext cx="4711779" cy="577215"/>
          </a:xfrm>
          <a:prstGeom prst="rect">
            <a:avLst/>
          </a:prstGeom>
          <a:noFill/>
        </p:spPr>
        <p:txBody>
          <a:bodyPr wrap="square" rtlCol="0">
            <a:spAutoFit/>
          </a:bodyPr>
          <a:lstStyle/>
          <a:p>
            <a:pPr algn="ctr"/>
            <a:r>
              <a:rPr lang="zh-CN" altLang="en-US" sz="3160" b="1" spc="600" dirty="0">
                <a:solidFill>
                  <a:srgbClr val="C00000"/>
                </a:solidFill>
                <a:latin typeface="微软雅黑" panose="020B0503020204020204" charset="-122"/>
                <a:ea typeface="微软雅黑" panose="020B0503020204020204" charset="-122"/>
              </a:rPr>
              <a:t>危险源风险告知卡</a:t>
            </a:r>
            <a:endParaRPr lang="zh-CN" altLang="en-US" sz="3160" b="1" spc="600" dirty="0">
              <a:solidFill>
                <a:srgbClr val="C00000"/>
              </a:solidFill>
              <a:latin typeface="微软雅黑" panose="020B0503020204020204" charset="-122"/>
              <a:ea typeface="微软雅黑" panose="020B0503020204020204" charset="-122"/>
            </a:endParaRPr>
          </a:p>
        </p:txBody>
      </p:sp>
      <p:sp>
        <p:nvSpPr>
          <p:cNvPr id="9" name="文本框 8"/>
          <p:cNvSpPr txBox="1"/>
          <p:nvPr/>
        </p:nvSpPr>
        <p:spPr>
          <a:xfrm>
            <a:off x="601504" y="1965775"/>
            <a:ext cx="1681983" cy="334010"/>
          </a:xfrm>
          <a:prstGeom prst="rect">
            <a:avLst/>
          </a:prstGeom>
          <a:noFill/>
        </p:spPr>
        <p:txBody>
          <a:bodyPr wrap="square" rtlCol="0">
            <a:spAutoFit/>
          </a:bodyPr>
          <a:lstStyle/>
          <a:p>
            <a:r>
              <a:rPr lang="zh-CN" altLang="en-US" sz="1580" b="1" dirty="0">
                <a:solidFill>
                  <a:schemeClr val="tx1">
                    <a:lumMod val="95000"/>
                    <a:lumOff val="5000"/>
                  </a:schemeClr>
                </a:solidFill>
                <a:latin typeface="微软雅黑" panose="020B0503020204020204" charset="-122"/>
                <a:ea typeface="微软雅黑" panose="020B0503020204020204" charset="-122"/>
              </a:rPr>
              <a:t>危险源名称：</a:t>
            </a:r>
            <a:endParaRPr lang="zh-CN" altLang="en-US" sz="1580" b="1" dirty="0">
              <a:solidFill>
                <a:schemeClr val="tx1">
                  <a:lumMod val="95000"/>
                  <a:lumOff val="5000"/>
                </a:schemeClr>
              </a:solidFill>
              <a:latin typeface="微软雅黑" panose="020B0503020204020204" charset="-122"/>
              <a:ea typeface="微软雅黑" panose="020B0503020204020204" charset="-122"/>
            </a:endParaRPr>
          </a:p>
        </p:txBody>
      </p:sp>
      <p:sp>
        <p:nvSpPr>
          <p:cNvPr id="10" name="文本框 9"/>
          <p:cNvSpPr txBox="1"/>
          <p:nvPr/>
        </p:nvSpPr>
        <p:spPr>
          <a:xfrm>
            <a:off x="2905877" y="1923129"/>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危险因素</a:t>
            </a:r>
            <a:endParaRPr lang="zh-CN" altLang="en-US" sz="1580" b="1" dirty="0">
              <a:solidFill>
                <a:schemeClr val="bg1"/>
              </a:solidFill>
              <a:latin typeface="微软雅黑" panose="020B0503020204020204" charset="-122"/>
              <a:ea typeface="微软雅黑" panose="020B0503020204020204" charset="-122"/>
            </a:endParaRPr>
          </a:p>
        </p:txBody>
      </p:sp>
      <p:sp>
        <p:nvSpPr>
          <p:cNvPr id="11" name="文本框 10"/>
          <p:cNvSpPr txBox="1"/>
          <p:nvPr/>
        </p:nvSpPr>
        <p:spPr>
          <a:xfrm>
            <a:off x="6584516" y="1910080"/>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事故诱因</a:t>
            </a:r>
            <a:endParaRPr lang="zh-CN" altLang="en-US" sz="1580" b="1" dirty="0">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6584516" y="4010567"/>
            <a:ext cx="991367" cy="334010"/>
          </a:xfrm>
          <a:prstGeom prst="rect">
            <a:avLst/>
          </a:prstGeom>
          <a:noFill/>
        </p:spPr>
        <p:txBody>
          <a:bodyPr wrap="square" rtlCol="0">
            <a:spAutoFit/>
          </a:bodyPr>
          <a:lstStyle/>
          <a:p>
            <a:pPr algn="ctr"/>
            <a:r>
              <a:rPr lang="zh-CN" altLang="en-US" sz="1580" b="1" dirty="0">
                <a:solidFill>
                  <a:schemeClr val="bg1"/>
                </a:solidFill>
                <a:latin typeface="微软雅黑" panose="020B0503020204020204" charset="-122"/>
                <a:ea typeface="微软雅黑" panose="020B0503020204020204" charset="-122"/>
              </a:rPr>
              <a:t>防范措施</a:t>
            </a:r>
            <a:endParaRPr lang="zh-CN" altLang="en-US" sz="1580" b="1" dirty="0">
              <a:solidFill>
                <a:schemeClr val="bg1"/>
              </a:solidFill>
              <a:latin typeface="微软雅黑" panose="020B0503020204020204" charset="-122"/>
              <a:ea typeface="微软雅黑" panose="020B0503020204020204" charset="-122"/>
            </a:endParaRPr>
          </a:p>
        </p:txBody>
      </p:sp>
      <p:sp>
        <p:nvSpPr>
          <p:cNvPr id="13" name="文本框 12"/>
          <p:cNvSpPr txBox="1"/>
          <p:nvPr/>
        </p:nvSpPr>
        <p:spPr>
          <a:xfrm>
            <a:off x="447703" y="5164322"/>
            <a:ext cx="1345029" cy="415290"/>
          </a:xfrm>
          <a:prstGeom prst="rect">
            <a:avLst/>
          </a:prstGeom>
          <a:noFill/>
        </p:spPr>
        <p:txBody>
          <a:bodyPr wrap="square" rtlCol="0">
            <a:spAutoFit/>
          </a:bodyPr>
          <a:lstStyle/>
          <a:p>
            <a:pPr algn="ctr"/>
            <a:r>
              <a:rPr lang="zh-CN" altLang="en-US" sz="2105" b="1" dirty="0">
                <a:solidFill>
                  <a:schemeClr val="bg1"/>
                </a:solidFill>
                <a:latin typeface="微软雅黑" panose="020B0503020204020204" charset="-122"/>
                <a:ea typeface="微软雅黑" panose="020B0503020204020204" charset="-122"/>
              </a:rPr>
              <a:t>重要提示</a:t>
            </a:r>
            <a:endParaRPr lang="zh-CN" altLang="en-US" sz="2105" b="1" dirty="0">
              <a:solidFill>
                <a:schemeClr val="bg1"/>
              </a:solidFill>
              <a:latin typeface="微软雅黑" panose="020B0503020204020204" charset="-122"/>
              <a:ea typeface="微软雅黑" panose="020B0503020204020204" charset="-122"/>
            </a:endParaRPr>
          </a:p>
        </p:txBody>
      </p:sp>
      <p:sp>
        <p:nvSpPr>
          <p:cNvPr id="2" name="矩形 1"/>
          <p:cNvSpPr/>
          <p:nvPr/>
        </p:nvSpPr>
        <p:spPr>
          <a:xfrm>
            <a:off x="1090900" y="2389960"/>
            <a:ext cx="1203007" cy="577215"/>
          </a:xfrm>
          <a:prstGeom prst="rect">
            <a:avLst/>
          </a:prstGeom>
          <a:noFill/>
        </p:spPr>
        <p:txBody>
          <a:bodyPr wrap="square" rtlCol="0">
            <a:spAutoFit/>
          </a:bodyPr>
          <a:lstStyle/>
          <a:p>
            <a:r>
              <a:rPr lang="zh-CN" altLang="zh-CN" sz="1580" b="1" dirty="0">
                <a:solidFill>
                  <a:schemeClr val="tx1">
                    <a:lumMod val="95000"/>
                    <a:lumOff val="5000"/>
                  </a:schemeClr>
                </a:solidFill>
                <a:latin typeface="微软雅黑" panose="020B0503020204020204" charset="-122"/>
                <a:ea typeface="微软雅黑" panose="020B0503020204020204" charset="-122"/>
              </a:rPr>
              <a:t>数控组</a:t>
            </a:r>
            <a:endParaRPr lang="zh-CN" altLang="zh-CN" sz="1580" b="1" dirty="0">
              <a:solidFill>
                <a:schemeClr val="tx1">
                  <a:lumMod val="95000"/>
                  <a:lumOff val="5000"/>
                </a:schemeClr>
              </a:solidFill>
              <a:latin typeface="微软雅黑" panose="020B0503020204020204" charset="-122"/>
              <a:ea typeface="微软雅黑" panose="020B0503020204020204" charset="-122"/>
            </a:endParaRPr>
          </a:p>
          <a:p>
            <a:r>
              <a:rPr lang="zh-CN" altLang="zh-CN" sz="1580" b="1" dirty="0">
                <a:solidFill>
                  <a:schemeClr val="tx1">
                    <a:lumMod val="95000"/>
                    <a:lumOff val="5000"/>
                  </a:schemeClr>
                </a:solidFill>
                <a:latin typeface="微软雅黑" panose="020B0503020204020204" charset="-122"/>
                <a:ea typeface="微软雅黑" panose="020B0503020204020204" charset="-122"/>
              </a:rPr>
              <a:t>切割工位</a:t>
            </a:r>
            <a:endParaRPr lang="zh-CN" altLang="zh-CN" sz="1580" b="1" dirty="0">
              <a:solidFill>
                <a:schemeClr val="tx1">
                  <a:lumMod val="95000"/>
                  <a:lumOff val="5000"/>
                </a:schemeClr>
              </a:solidFill>
              <a:latin typeface="微软雅黑" panose="020B0503020204020204" charset="-122"/>
              <a:ea typeface="微软雅黑" panose="020B0503020204020204" charset="-122"/>
            </a:endParaRPr>
          </a:p>
        </p:txBody>
      </p:sp>
      <p:sp>
        <p:nvSpPr>
          <p:cNvPr id="3" name="矩形 2"/>
          <p:cNvSpPr/>
          <p:nvPr/>
        </p:nvSpPr>
        <p:spPr>
          <a:xfrm>
            <a:off x="2905877" y="2356393"/>
            <a:ext cx="1203008" cy="1572260"/>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1、火灾</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2、爆炸</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3、触电</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4、机械伤害</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5、烫伤</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6、噪声</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7、其他伤害</a:t>
            </a:r>
            <a:endParaRPr lang="zh-CN" altLang="zh-CN" sz="1055" b="1" dirty="0">
              <a:latin typeface="微软雅黑" panose="020B0503020204020204" charset="-122"/>
              <a:ea typeface="微软雅黑" panose="020B0503020204020204" charset="-122"/>
            </a:endParaRPr>
          </a:p>
        </p:txBody>
      </p:sp>
      <p:sp>
        <p:nvSpPr>
          <p:cNvPr id="4" name="矩形 3"/>
          <p:cNvSpPr/>
          <p:nvPr/>
        </p:nvSpPr>
        <p:spPr>
          <a:xfrm>
            <a:off x="4108885" y="2456643"/>
            <a:ext cx="5983012" cy="1360805"/>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1、火焰切割引致的火警及爆炸危险，主要是由于供气系统故障、或是由于所用火焰或灼热熔渣的高温所引致 。</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2、设备电源接地不良；电缆、电源线磨损裸露；照明行灯未使用符合要求的安全电压：空间内环境潮湿；劳动防护用品不符合要求等均易引发触电事故；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3、工作过程中设备操作不当，设备缺陷等易引发碰、割、刺等机械伤害事故。</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4、劳动防护用品不符合要求或佩戴不正确，会导致烫伤。</a:t>
            </a:r>
            <a:endParaRPr lang="zh-CN" altLang="zh-CN" sz="1055" b="1" dirty="0">
              <a:latin typeface="微软雅黑" panose="020B0503020204020204" charset="-122"/>
              <a:ea typeface="微软雅黑" panose="020B0503020204020204" charset="-122"/>
            </a:endParaRPr>
          </a:p>
        </p:txBody>
      </p:sp>
      <p:sp>
        <p:nvSpPr>
          <p:cNvPr id="6" name="矩形 5"/>
          <p:cNvSpPr/>
          <p:nvPr/>
        </p:nvSpPr>
        <p:spPr>
          <a:xfrm>
            <a:off x="4108885" y="4421570"/>
            <a:ext cx="6084627" cy="1360805"/>
          </a:xfrm>
          <a:prstGeom prst="rect">
            <a:avLst/>
          </a:prstGeom>
        </p:spPr>
        <p:txBody>
          <a:bodyPr wrap="square">
            <a:spAutoFit/>
          </a:bodyPr>
          <a:lstStyle/>
          <a:p>
            <a:pPr algn="just">
              <a:lnSpc>
                <a:spcPct val="130000"/>
              </a:lnSpc>
            </a:pPr>
            <a:r>
              <a:rPr lang="zh-CN" altLang="zh-CN" sz="1055" b="1" dirty="0">
                <a:latin typeface="微软雅黑" panose="020B0503020204020204" charset="-122"/>
                <a:ea typeface="微软雅黑" panose="020B0503020204020204" charset="-122"/>
              </a:rPr>
              <a:t>1、作业人员经过培训，熟知本岗位作业规程和要求；</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2、车间必须通风换气，并保持工作过程中的通风良好；</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3、作业人员必须按规定穿戴好安全帽、防尘口罩、防护手套，防砸绝缘鞋、长袖阻燃工作服等劳动防护用品。</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4、必须按要求进行安全和设备点检。</a:t>
            </a:r>
            <a:endParaRPr lang="zh-CN" altLang="zh-CN" sz="1055" b="1" dirty="0">
              <a:latin typeface="微软雅黑" panose="020B0503020204020204" charset="-122"/>
              <a:ea typeface="微软雅黑" panose="020B0503020204020204" charset="-122"/>
            </a:endParaRPr>
          </a:p>
          <a:p>
            <a:pPr algn="just">
              <a:lnSpc>
                <a:spcPct val="130000"/>
              </a:lnSpc>
            </a:pPr>
            <a:r>
              <a:rPr lang="zh-CN" altLang="zh-CN" sz="1055" b="1" dirty="0">
                <a:latin typeface="微软雅黑" panose="020B0503020204020204" charset="-122"/>
                <a:ea typeface="微软雅黑" panose="020B0503020204020204" charset="-122"/>
              </a:rPr>
              <a:t>5、遵守《数控切割机安全操作规程》。</a:t>
            </a:r>
            <a:endParaRPr lang="zh-CN" altLang="zh-CN" sz="1055" b="1" dirty="0">
              <a:latin typeface="微软雅黑" panose="020B0503020204020204" charset="-122"/>
              <a:ea typeface="微软雅黑" panose="020B0503020204020204" charset="-122"/>
            </a:endParaRPr>
          </a:p>
        </p:txBody>
      </p:sp>
      <p:sp>
        <p:nvSpPr>
          <p:cNvPr id="28" name="矩形 27"/>
          <p:cNvSpPr/>
          <p:nvPr/>
        </p:nvSpPr>
        <p:spPr>
          <a:xfrm>
            <a:off x="499888"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火灾报警电话：</a:t>
            </a:r>
            <a:r>
              <a:rPr lang="en-US" altLang="zh-CN" sz="1055" b="1" dirty="0">
                <a:solidFill>
                  <a:schemeClr val="bg1"/>
                </a:solidFill>
                <a:latin typeface="微软雅黑" panose="020B0503020204020204" charset="-122"/>
                <a:ea typeface="微软雅黑" panose="020B0503020204020204" charset="-122"/>
              </a:rPr>
              <a:t>119</a:t>
            </a:r>
            <a:endParaRPr lang="zh-CN" altLang="zh-CN" sz="1055" b="1" dirty="0">
              <a:solidFill>
                <a:schemeClr val="bg1"/>
              </a:solidFill>
              <a:latin typeface="微软雅黑" panose="020B0503020204020204" charset="-122"/>
              <a:ea typeface="微软雅黑" panose="020B0503020204020204" charset="-122"/>
            </a:endParaRPr>
          </a:p>
        </p:txBody>
      </p:sp>
      <p:sp>
        <p:nvSpPr>
          <p:cNvPr id="29" name="矩形 28"/>
          <p:cNvSpPr/>
          <p:nvPr/>
        </p:nvSpPr>
        <p:spPr>
          <a:xfrm>
            <a:off x="2071702" y="5722399"/>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急救电话：</a:t>
            </a:r>
            <a:r>
              <a:rPr lang="en-US" altLang="zh-CN" sz="1055" b="1" dirty="0">
                <a:solidFill>
                  <a:schemeClr val="bg1"/>
                </a:solidFill>
                <a:latin typeface="微软雅黑" panose="020B0503020204020204" charset="-122"/>
                <a:ea typeface="微软雅黑" panose="020B0503020204020204" charset="-122"/>
              </a:rPr>
              <a:t>120</a:t>
            </a:r>
            <a:endParaRPr lang="zh-CN" altLang="zh-CN" sz="1055" b="1" dirty="0">
              <a:solidFill>
                <a:schemeClr val="bg1"/>
              </a:solidFill>
              <a:latin typeface="微软雅黑" panose="020B0503020204020204" charset="-122"/>
              <a:ea typeface="微软雅黑" panose="020B0503020204020204" charset="-122"/>
            </a:endParaRPr>
          </a:p>
        </p:txBody>
      </p:sp>
      <p:sp>
        <p:nvSpPr>
          <p:cNvPr id="30" name="矩形 29"/>
          <p:cNvSpPr/>
          <p:nvPr/>
        </p:nvSpPr>
        <p:spPr>
          <a:xfrm>
            <a:off x="499888" y="5974661"/>
            <a:ext cx="3651461"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公司应急电话：白天：</a:t>
            </a:r>
            <a:r>
              <a:rPr lang="en-US" altLang="zh-CN" sz="1055" b="1" dirty="0">
                <a:solidFill>
                  <a:schemeClr val="bg1"/>
                </a:solidFill>
                <a:latin typeface="微软雅黑" panose="020B0503020204020204" charset="-122"/>
                <a:ea typeface="微软雅黑" panose="020B0503020204020204" charset="-122"/>
              </a:rPr>
              <a:t>888888         </a:t>
            </a:r>
            <a:r>
              <a:rPr lang="zh-CN" altLang="en-US" sz="1055" b="1" dirty="0">
                <a:solidFill>
                  <a:schemeClr val="bg1"/>
                </a:solidFill>
                <a:latin typeface="微软雅黑" panose="020B0503020204020204" charset="-122"/>
                <a:ea typeface="微软雅黑" panose="020B0503020204020204" charset="-122"/>
              </a:rPr>
              <a:t>夜间：</a:t>
            </a:r>
            <a:r>
              <a:rPr lang="en-US" altLang="zh-CN" sz="1055" b="1" dirty="0">
                <a:solidFill>
                  <a:schemeClr val="bg1"/>
                </a:solidFill>
                <a:latin typeface="微软雅黑" panose="020B0503020204020204" charset="-122"/>
                <a:ea typeface="微软雅黑" panose="020B0503020204020204" charset="-122"/>
              </a:rPr>
              <a:t>888888</a:t>
            </a:r>
            <a:endParaRPr lang="zh-CN" altLang="zh-CN" sz="1055" b="1" dirty="0">
              <a:solidFill>
                <a:schemeClr val="bg1"/>
              </a:solidFill>
              <a:latin typeface="微软雅黑" panose="020B0503020204020204" charset="-122"/>
              <a:ea typeface="微软雅黑" panose="020B0503020204020204" charset="-122"/>
            </a:endParaRPr>
          </a:p>
        </p:txBody>
      </p:sp>
      <p:sp>
        <p:nvSpPr>
          <p:cNvPr id="31" name="矩形 30"/>
          <p:cNvSpPr/>
          <p:nvPr/>
        </p:nvSpPr>
        <p:spPr>
          <a:xfrm>
            <a:off x="499888" y="6215826"/>
            <a:ext cx="1937480" cy="302895"/>
          </a:xfrm>
          <a:prstGeom prst="rect">
            <a:avLst/>
          </a:prstGeom>
        </p:spPr>
        <p:txBody>
          <a:bodyPr wrap="square">
            <a:spAutoFit/>
          </a:bodyPr>
          <a:lstStyle/>
          <a:p>
            <a:pPr algn="just">
              <a:lnSpc>
                <a:spcPct val="130000"/>
              </a:lnSpc>
            </a:pPr>
            <a:r>
              <a:rPr lang="zh-CN" altLang="en-US" sz="1055" b="1" dirty="0">
                <a:solidFill>
                  <a:schemeClr val="bg1"/>
                </a:solidFill>
                <a:latin typeface="微软雅黑" panose="020B0503020204020204" charset="-122"/>
                <a:ea typeface="微软雅黑" panose="020B0503020204020204" charset="-122"/>
              </a:rPr>
              <a:t>市医院电话：</a:t>
            </a:r>
            <a:r>
              <a:rPr lang="en-US" altLang="zh-CN" sz="1055" b="1" dirty="0">
                <a:solidFill>
                  <a:schemeClr val="bg1"/>
                </a:solidFill>
                <a:latin typeface="微软雅黑" panose="020B0503020204020204" charset="-122"/>
                <a:ea typeface="微软雅黑" panose="020B0503020204020204" charset="-122"/>
              </a:rPr>
              <a:t>8888888</a:t>
            </a:r>
            <a:endParaRPr lang="zh-CN" altLang="zh-CN" sz="1055" b="1" dirty="0">
              <a:solidFill>
                <a:schemeClr val="bg1"/>
              </a:solidFill>
              <a:latin typeface="微软雅黑" panose="020B0503020204020204" charset="-122"/>
              <a:ea typeface="微软雅黑" panose="020B0503020204020204" charset="-122"/>
            </a:endParaRPr>
          </a:p>
        </p:txBody>
      </p:sp>
      <p:sp>
        <p:nvSpPr>
          <p:cNvPr id="7" name="矩形 6"/>
          <p:cNvSpPr/>
          <p:nvPr/>
        </p:nvSpPr>
        <p:spPr>
          <a:xfrm>
            <a:off x="1909462" y="5096779"/>
            <a:ext cx="2261958" cy="577215"/>
          </a:xfrm>
          <a:prstGeom prst="rect">
            <a:avLst/>
          </a:prstGeom>
        </p:spPr>
        <p:txBody>
          <a:bodyPr wrap="square">
            <a:spAutoFit/>
          </a:bodyPr>
          <a:lstStyle/>
          <a:p>
            <a:pPr algn="ctr"/>
            <a:r>
              <a:rPr lang="zh-CN" altLang="zh-CN" sz="1580" b="1" dirty="0"/>
              <a:t>非本设备人员禁止操作！</a:t>
            </a:r>
            <a:endParaRPr lang="zh-CN" altLang="zh-CN" sz="1580" b="1" dirty="0"/>
          </a:p>
          <a:p>
            <a:pPr algn="ctr"/>
            <a:r>
              <a:rPr lang="zh-CN" altLang="zh-CN" sz="1580" b="1" dirty="0"/>
              <a:t>必须进行设备点检！</a:t>
            </a:r>
            <a:endParaRPr lang="zh-CN" altLang="zh-CN" sz="1580" b="1" dirty="0"/>
          </a:p>
        </p:txBody>
      </p:sp>
      <p:pic>
        <p:nvPicPr>
          <p:cNvPr id="53" name="Picture 28" descr="注意防尘，15张"/>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40860" y="4108300"/>
            <a:ext cx="593290" cy="791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70"/>
          <p:cNvGrpSpPr>
            <a:grpSpLocks noChangeAspect="1"/>
          </p:cNvGrpSpPr>
          <p:nvPr/>
        </p:nvGrpSpPr>
        <p:grpSpPr bwMode="auto">
          <a:xfrm>
            <a:off x="592625" y="4146907"/>
            <a:ext cx="636499" cy="691459"/>
            <a:chOff x="2378" y="2565"/>
            <a:chExt cx="1355" cy="1472"/>
          </a:xfrm>
        </p:grpSpPr>
        <p:sp>
          <p:nvSpPr>
            <p:cNvPr id="38" name="Freeform 71"/>
            <p:cNvSpPr/>
            <p:nvPr/>
          </p:nvSpPr>
          <p:spPr bwMode="auto">
            <a:xfrm>
              <a:off x="2378" y="2565"/>
              <a:ext cx="1355" cy="1215"/>
            </a:xfrm>
            <a:custGeom>
              <a:avLst/>
              <a:gdLst>
                <a:gd name="T0" fmla="*/ 113 w 1355"/>
                <a:gd name="T1" fmla="*/ 1215 h 1215"/>
                <a:gd name="T2" fmla="*/ 1237 w 1355"/>
                <a:gd name="T3" fmla="*/ 1215 h 1215"/>
                <a:gd name="T4" fmla="*/ 1247 w 1355"/>
                <a:gd name="T5" fmla="*/ 1215 h 1215"/>
                <a:gd name="T6" fmla="*/ 1261 w 1355"/>
                <a:gd name="T7" fmla="*/ 1215 h 1215"/>
                <a:gd name="T8" fmla="*/ 1272 w 1355"/>
                <a:gd name="T9" fmla="*/ 1212 h 1215"/>
                <a:gd name="T10" fmla="*/ 1282 w 1355"/>
                <a:gd name="T11" fmla="*/ 1207 h 1215"/>
                <a:gd name="T12" fmla="*/ 1296 w 1355"/>
                <a:gd name="T13" fmla="*/ 1201 h 1215"/>
                <a:gd name="T14" fmla="*/ 1306 w 1355"/>
                <a:gd name="T15" fmla="*/ 1193 h 1215"/>
                <a:gd name="T16" fmla="*/ 1317 w 1355"/>
                <a:gd name="T17" fmla="*/ 1185 h 1215"/>
                <a:gd name="T18" fmla="*/ 1328 w 1355"/>
                <a:gd name="T19" fmla="*/ 1177 h 1215"/>
                <a:gd name="T20" fmla="*/ 1333 w 1355"/>
                <a:gd name="T21" fmla="*/ 1167 h 1215"/>
                <a:gd name="T22" fmla="*/ 1344 w 1355"/>
                <a:gd name="T23" fmla="*/ 1148 h 1215"/>
                <a:gd name="T24" fmla="*/ 1347 w 1355"/>
                <a:gd name="T25" fmla="*/ 1140 h 1215"/>
                <a:gd name="T26" fmla="*/ 1352 w 1355"/>
                <a:gd name="T27" fmla="*/ 1124 h 1215"/>
                <a:gd name="T28" fmla="*/ 1355 w 1355"/>
                <a:gd name="T29" fmla="*/ 1110 h 1215"/>
                <a:gd name="T30" fmla="*/ 1355 w 1355"/>
                <a:gd name="T31" fmla="*/ 1086 h 1215"/>
                <a:gd name="T32" fmla="*/ 1352 w 1355"/>
                <a:gd name="T33" fmla="*/ 1073 h 1215"/>
                <a:gd name="T34" fmla="*/ 1347 w 1355"/>
                <a:gd name="T35" fmla="*/ 1059 h 1215"/>
                <a:gd name="T36" fmla="*/ 1336 w 1355"/>
                <a:gd name="T37" fmla="*/ 1038 h 1215"/>
                <a:gd name="T38" fmla="*/ 1315 w 1355"/>
                <a:gd name="T39" fmla="*/ 998 h 1215"/>
                <a:gd name="T40" fmla="*/ 781 w 1355"/>
                <a:gd name="T41" fmla="*/ 54 h 1215"/>
                <a:gd name="T42" fmla="*/ 765 w 1355"/>
                <a:gd name="T43" fmla="*/ 35 h 1215"/>
                <a:gd name="T44" fmla="*/ 754 w 1355"/>
                <a:gd name="T45" fmla="*/ 24 h 1215"/>
                <a:gd name="T46" fmla="*/ 743 w 1355"/>
                <a:gd name="T47" fmla="*/ 16 h 1215"/>
                <a:gd name="T48" fmla="*/ 732 w 1355"/>
                <a:gd name="T49" fmla="*/ 11 h 1215"/>
                <a:gd name="T50" fmla="*/ 727 w 1355"/>
                <a:gd name="T51" fmla="*/ 8 h 1215"/>
                <a:gd name="T52" fmla="*/ 716 w 1355"/>
                <a:gd name="T53" fmla="*/ 5 h 1215"/>
                <a:gd name="T54" fmla="*/ 708 w 1355"/>
                <a:gd name="T55" fmla="*/ 3 h 1215"/>
                <a:gd name="T56" fmla="*/ 698 w 1355"/>
                <a:gd name="T57" fmla="*/ 0 h 1215"/>
                <a:gd name="T58" fmla="*/ 687 w 1355"/>
                <a:gd name="T59" fmla="*/ 0 h 1215"/>
                <a:gd name="T60" fmla="*/ 679 w 1355"/>
                <a:gd name="T61" fmla="*/ 0 h 1215"/>
                <a:gd name="T62" fmla="*/ 665 w 1355"/>
                <a:gd name="T63" fmla="*/ 3 h 1215"/>
                <a:gd name="T64" fmla="*/ 655 w 1355"/>
                <a:gd name="T65" fmla="*/ 8 h 1215"/>
                <a:gd name="T66" fmla="*/ 639 w 1355"/>
                <a:gd name="T67" fmla="*/ 16 h 1215"/>
                <a:gd name="T68" fmla="*/ 630 w 1355"/>
                <a:gd name="T69" fmla="*/ 24 h 1215"/>
                <a:gd name="T70" fmla="*/ 620 w 1355"/>
                <a:gd name="T71" fmla="*/ 32 h 1215"/>
                <a:gd name="T72" fmla="*/ 5 w 1355"/>
                <a:gd name="T73" fmla="*/ 1057 h 1215"/>
                <a:gd name="T74" fmla="*/ 0 w 1355"/>
                <a:gd name="T75" fmla="*/ 1097 h 1215"/>
                <a:gd name="T76" fmla="*/ 0 w 1355"/>
                <a:gd name="T77" fmla="*/ 1116 h 1215"/>
                <a:gd name="T78" fmla="*/ 3 w 1355"/>
                <a:gd name="T79" fmla="*/ 1132 h 1215"/>
                <a:gd name="T80" fmla="*/ 8 w 1355"/>
                <a:gd name="T81" fmla="*/ 1142 h 1215"/>
                <a:gd name="T82" fmla="*/ 11 w 1355"/>
                <a:gd name="T83" fmla="*/ 1150 h 1215"/>
                <a:gd name="T84" fmla="*/ 24 w 1355"/>
                <a:gd name="T85" fmla="*/ 1169 h 1215"/>
                <a:gd name="T86" fmla="*/ 35 w 1355"/>
                <a:gd name="T87" fmla="*/ 1180 h 1215"/>
                <a:gd name="T88" fmla="*/ 43 w 1355"/>
                <a:gd name="T89" fmla="*/ 1188 h 1215"/>
                <a:gd name="T90" fmla="*/ 54 w 1355"/>
                <a:gd name="T91" fmla="*/ 1196 h 1215"/>
                <a:gd name="T92" fmla="*/ 67 w 1355"/>
                <a:gd name="T93" fmla="*/ 1201 h 1215"/>
                <a:gd name="T94" fmla="*/ 81 w 1355"/>
                <a:gd name="T95" fmla="*/ 1207 h 1215"/>
                <a:gd name="T96" fmla="*/ 113 w 1355"/>
                <a:gd name="T97" fmla="*/ 1215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5">
                  <a:moveTo>
                    <a:pt x="113" y="1215"/>
                  </a:moveTo>
                  <a:lnTo>
                    <a:pt x="1237" y="1215"/>
                  </a:lnTo>
                  <a:lnTo>
                    <a:pt x="1247" y="1215"/>
                  </a:lnTo>
                  <a:lnTo>
                    <a:pt x="1261" y="1215"/>
                  </a:lnTo>
                  <a:lnTo>
                    <a:pt x="1272" y="1212"/>
                  </a:lnTo>
                  <a:lnTo>
                    <a:pt x="1282" y="1207"/>
                  </a:lnTo>
                  <a:lnTo>
                    <a:pt x="1296" y="1201"/>
                  </a:lnTo>
                  <a:lnTo>
                    <a:pt x="1306" y="1193"/>
                  </a:lnTo>
                  <a:lnTo>
                    <a:pt x="1317" y="1185"/>
                  </a:lnTo>
                  <a:lnTo>
                    <a:pt x="1328" y="1177"/>
                  </a:lnTo>
                  <a:lnTo>
                    <a:pt x="1333" y="1167"/>
                  </a:lnTo>
                  <a:lnTo>
                    <a:pt x="1344" y="1148"/>
                  </a:lnTo>
                  <a:lnTo>
                    <a:pt x="1347" y="1140"/>
                  </a:lnTo>
                  <a:lnTo>
                    <a:pt x="1352" y="1124"/>
                  </a:lnTo>
                  <a:lnTo>
                    <a:pt x="1355" y="1110"/>
                  </a:lnTo>
                  <a:lnTo>
                    <a:pt x="1355" y="1086"/>
                  </a:lnTo>
                  <a:lnTo>
                    <a:pt x="1352" y="1073"/>
                  </a:lnTo>
                  <a:lnTo>
                    <a:pt x="1347" y="1059"/>
                  </a:lnTo>
                  <a:lnTo>
                    <a:pt x="1336" y="1038"/>
                  </a:lnTo>
                  <a:lnTo>
                    <a:pt x="1315" y="998"/>
                  </a:lnTo>
                  <a:lnTo>
                    <a:pt x="781" y="54"/>
                  </a:lnTo>
                  <a:lnTo>
                    <a:pt x="765" y="35"/>
                  </a:lnTo>
                  <a:lnTo>
                    <a:pt x="754" y="24"/>
                  </a:lnTo>
                  <a:lnTo>
                    <a:pt x="743" y="16"/>
                  </a:lnTo>
                  <a:lnTo>
                    <a:pt x="732" y="11"/>
                  </a:lnTo>
                  <a:lnTo>
                    <a:pt x="727" y="8"/>
                  </a:lnTo>
                  <a:lnTo>
                    <a:pt x="716" y="5"/>
                  </a:lnTo>
                  <a:lnTo>
                    <a:pt x="708" y="3"/>
                  </a:lnTo>
                  <a:lnTo>
                    <a:pt x="698" y="0"/>
                  </a:lnTo>
                  <a:lnTo>
                    <a:pt x="687" y="0"/>
                  </a:lnTo>
                  <a:lnTo>
                    <a:pt x="679" y="0"/>
                  </a:lnTo>
                  <a:lnTo>
                    <a:pt x="665" y="3"/>
                  </a:lnTo>
                  <a:lnTo>
                    <a:pt x="655" y="8"/>
                  </a:lnTo>
                  <a:lnTo>
                    <a:pt x="639" y="16"/>
                  </a:lnTo>
                  <a:lnTo>
                    <a:pt x="630" y="24"/>
                  </a:lnTo>
                  <a:lnTo>
                    <a:pt x="620" y="32"/>
                  </a:lnTo>
                  <a:lnTo>
                    <a:pt x="5" y="1057"/>
                  </a:lnTo>
                  <a:lnTo>
                    <a:pt x="0" y="1097"/>
                  </a:lnTo>
                  <a:lnTo>
                    <a:pt x="0" y="1116"/>
                  </a:lnTo>
                  <a:lnTo>
                    <a:pt x="3" y="1132"/>
                  </a:lnTo>
                  <a:lnTo>
                    <a:pt x="8" y="1142"/>
                  </a:lnTo>
                  <a:lnTo>
                    <a:pt x="11" y="1150"/>
                  </a:lnTo>
                  <a:lnTo>
                    <a:pt x="24" y="1169"/>
                  </a:lnTo>
                  <a:lnTo>
                    <a:pt x="35" y="1180"/>
                  </a:lnTo>
                  <a:lnTo>
                    <a:pt x="43" y="1188"/>
                  </a:lnTo>
                  <a:lnTo>
                    <a:pt x="54" y="1196"/>
                  </a:lnTo>
                  <a:lnTo>
                    <a:pt x="67" y="1201"/>
                  </a:lnTo>
                  <a:lnTo>
                    <a:pt x="81" y="1207"/>
                  </a:lnTo>
                  <a:lnTo>
                    <a:pt x="113" y="1215"/>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dirty="0"/>
            </a:p>
          </p:txBody>
        </p:sp>
        <p:sp>
          <p:nvSpPr>
            <p:cNvPr id="43" name="Freeform 72"/>
            <p:cNvSpPr>
              <a:spLocks noEditPoints="1"/>
            </p:cNvSpPr>
            <p:nvPr/>
          </p:nvSpPr>
          <p:spPr bwMode="auto">
            <a:xfrm>
              <a:off x="2662" y="3850"/>
              <a:ext cx="827" cy="187"/>
            </a:xfrm>
            <a:custGeom>
              <a:avLst/>
              <a:gdLst>
                <a:gd name="T0" fmla="*/ 29 w 308"/>
                <a:gd name="T1" fmla="*/ 0 h 70"/>
                <a:gd name="T2" fmla="*/ 11 w 308"/>
                <a:gd name="T3" fmla="*/ 27 h 70"/>
                <a:gd name="T4" fmla="*/ 49 w 308"/>
                <a:gd name="T5" fmla="*/ 34 h 70"/>
                <a:gd name="T6" fmla="*/ 2 w 308"/>
                <a:gd name="T7" fmla="*/ 49 h 70"/>
                <a:gd name="T8" fmla="*/ 10 w 308"/>
                <a:gd name="T9" fmla="*/ 59 h 70"/>
                <a:gd name="T10" fmla="*/ 49 w 308"/>
                <a:gd name="T11" fmla="*/ 64 h 70"/>
                <a:gd name="T12" fmla="*/ 55 w 308"/>
                <a:gd name="T13" fmla="*/ 34 h 70"/>
                <a:gd name="T14" fmla="*/ 32 w 308"/>
                <a:gd name="T15" fmla="*/ 8 h 70"/>
                <a:gd name="T16" fmla="*/ 41 w 308"/>
                <a:gd name="T17" fmla="*/ 21 h 70"/>
                <a:gd name="T18" fmla="*/ 1 w 308"/>
                <a:gd name="T19" fmla="*/ 10 h 70"/>
                <a:gd name="T20" fmla="*/ 109 w 308"/>
                <a:gd name="T21" fmla="*/ 3 h 70"/>
                <a:gd name="T22" fmla="*/ 97 w 308"/>
                <a:gd name="T23" fmla="*/ 21 h 70"/>
                <a:gd name="T24" fmla="*/ 103 w 308"/>
                <a:gd name="T25" fmla="*/ 39 h 70"/>
                <a:gd name="T26" fmla="*/ 107 w 308"/>
                <a:gd name="T27" fmla="*/ 61 h 70"/>
                <a:gd name="T28" fmla="*/ 129 w 308"/>
                <a:gd name="T29" fmla="*/ 55 h 70"/>
                <a:gd name="T30" fmla="*/ 98 w 308"/>
                <a:gd name="T31" fmla="*/ 64 h 70"/>
                <a:gd name="T32" fmla="*/ 145 w 308"/>
                <a:gd name="T33" fmla="*/ 46 h 70"/>
                <a:gd name="T34" fmla="*/ 145 w 308"/>
                <a:gd name="T35" fmla="*/ 46 h 70"/>
                <a:gd name="T36" fmla="*/ 91 w 308"/>
                <a:gd name="T37" fmla="*/ 27 h 70"/>
                <a:gd name="T38" fmla="*/ 186 w 308"/>
                <a:gd name="T39" fmla="*/ 9 h 70"/>
                <a:gd name="T40" fmla="*/ 171 w 308"/>
                <a:gd name="T41" fmla="*/ 0 h 70"/>
                <a:gd name="T42" fmla="*/ 162 w 308"/>
                <a:gd name="T43" fmla="*/ 24 h 70"/>
                <a:gd name="T44" fmla="*/ 166 w 308"/>
                <a:gd name="T45" fmla="*/ 49 h 70"/>
                <a:gd name="T46" fmla="*/ 178 w 308"/>
                <a:gd name="T47" fmla="*/ 65 h 70"/>
                <a:gd name="T48" fmla="*/ 184 w 308"/>
                <a:gd name="T49" fmla="*/ 49 h 70"/>
                <a:gd name="T50" fmla="*/ 188 w 308"/>
                <a:gd name="T51" fmla="*/ 67 h 70"/>
                <a:gd name="T52" fmla="*/ 183 w 308"/>
                <a:gd name="T53" fmla="*/ 21 h 70"/>
                <a:gd name="T54" fmla="*/ 213 w 308"/>
                <a:gd name="T55" fmla="*/ 1 h 70"/>
                <a:gd name="T56" fmla="*/ 201 w 308"/>
                <a:gd name="T57" fmla="*/ 15 h 70"/>
                <a:gd name="T58" fmla="*/ 194 w 308"/>
                <a:gd name="T59" fmla="*/ 47 h 70"/>
                <a:gd name="T60" fmla="*/ 206 w 308"/>
                <a:gd name="T61" fmla="*/ 43 h 70"/>
                <a:gd name="T62" fmla="*/ 220 w 308"/>
                <a:gd name="T63" fmla="*/ 63 h 70"/>
                <a:gd name="T64" fmla="*/ 222 w 308"/>
                <a:gd name="T65" fmla="*/ 49 h 70"/>
                <a:gd name="T66" fmla="*/ 211 w 308"/>
                <a:gd name="T67" fmla="*/ 43 h 70"/>
                <a:gd name="T68" fmla="*/ 223 w 308"/>
                <a:gd name="T69" fmla="*/ 21 h 70"/>
                <a:gd name="T70" fmla="*/ 211 w 308"/>
                <a:gd name="T71" fmla="*/ 6 h 70"/>
                <a:gd name="T72" fmla="*/ 165 w 308"/>
                <a:gd name="T73" fmla="*/ 20 h 70"/>
                <a:gd name="T74" fmla="*/ 206 w 308"/>
                <a:gd name="T75" fmla="*/ 20 h 70"/>
                <a:gd name="T76" fmla="*/ 211 w 308"/>
                <a:gd name="T77" fmla="*/ 20 h 70"/>
                <a:gd name="T78" fmla="*/ 211 w 308"/>
                <a:gd name="T79" fmla="*/ 20 h 70"/>
                <a:gd name="T80" fmla="*/ 178 w 308"/>
                <a:gd name="T81" fmla="*/ 25 h 70"/>
                <a:gd name="T82" fmla="*/ 173 w 308"/>
                <a:gd name="T83" fmla="*/ 33 h 70"/>
                <a:gd name="T84" fmla="*/ 173 w 308"/>
                <a:gd name="T85" fmla="*/ 45 h 70"/>
                <a:gd name="T86" fmla="*/ 178 w 308"/>
                <a:gd name="T87" fmla="*/ 37 h 70"/>
                <a:gd name="T88" fmla="*/ 178 w 308"/>
                <a:gd name="T89" fmla="*/ 37 h 70"/>
                <a:gd name="T90" fmla="*/ 268 w 308"/>
                <a:gd name="T91" fmla="*/ 0 h 70"/>
                <a:gd name="T92" fmla="*/ 254 w 308"/>
                <a:gd name="T93" fmla="*/ 12 h 70"/>
                <a:gd name="T94" fmla="*/ 245 w 308"/>
                <a:gd name="T95" fmla="*/ 19 h 70"/>
                <a:gd name="T96" fmla="*/ 251 w 308"/>
                <a:gd name="T97" fmla="*/ 50 h 70"/>
                <a:gd name="T98" fmla="*/ 280 w 308"/>
                <a:gd name="T99" fmla="*/ 68 h 70"/>
                <a:gd name="T100" fmla="*/ 300 w 308"/>
                <a:gd name="T101" fmla="*/ 52 h 70"/>
                <a:gd name="T102" fmla="*/ 274 w 308"/>
                <a:gd name="T103" fmla="*/ 56 h 70"/>
                <a:gd name="T104" fmla="*/ 299 w 308"/>
                <a:gd name="T105" fmla="*/ 49 h 70"/>
                <a:gd name="T106" fmla="*/ 299 w 308"/>
                <a:gd name="T107" fmla="*/ 11 h 70"/>
                <a:gd name="T108" fmla="*/ 274 w 308"/>
                <a:gd name="T109" fmla="*/ 18 h 70"/>
                <a:gd name="T110" fmla="*/ 274 w 308"/>
                <a:gd name="T111" fmla="*/ 18 h 70"/>
                <a:gd name="T112" fmla="*/ 251 w 308"/>
                <a:gd name="T113" fmla="*/ 28 h 70"/>
                <a:gd name="T114" fmla="*/ 293 w 308"/>
                <a:gd name="T115" fmla="*/ 44 h 70"/>
                <a:gd name="T116" fmla="*/ 268 w 308"/>
                <a:gd name="T117" fmla="*/ 3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8" h="70">
                  <a:moveTo>
                    <a:pt x="32" y="8"/>
                  </a:moveTo>
                  <a:cubicBezTo>
                    <a:pt x="32" y="6"/>
                    <a:pt x="33" y="4"/>
                    <a:pt x="34" y="2"/>
                  </a:cubicBezTo>
                  <a:cubicBezTo>
                    <a:pt x="35" y="2"/>
                    <a:pt x="35" y="1"/>
                    <a:pt x="35" y="1"/>
                  </a:cubicBezTo>
                  <a:cubicBezTo>
                    <a:pt x="35" y="1"/>
                    <a:pt x="33" y="0"/>
                    <a:pt x="29" y="0"/>
                  </a:cubicBezTo>
                  <a:cubicBezTo>
                    <a:pt x="27" y="0"/>
                    <a:pt x="26" y="0"/>
                    <a:pt x="25" y="0"/>
                  </a:cubicBezTo>
                  <a:cubicBezTo>
                    <a:pt x="26" y="2"/>
                    <a:pt x="26" y="5"/>
                    <a:pt x="26" y="8"/>
                  </a:cubicBezTo>
                  <a:cubicBezTo>
                    <a:pt x="26" y="27"/>
                    <a:pt x="26" y="27"/>
                    <a:pt x="26" y="27"/>
                  </a:cubicBezTo>
                  <a:cubicBezTo>
                    <a:pt x="11" y="27"/>
                    <a:pt x="11" y="27"/>
                    <a:pt x="11" y="27"/>
                  </a:cubicBezTo>
                  <a:cubicBezTo>
                    <a:pt x="5" y="27"/>
                    <a:pt x="2" y="27"/>
                    <a:pt x="1" y="27"/>
                  </a:cubicBezTo>
                  <a:cubicBezTo>
                    <a:pt x="1" y="34"/>
                    <a:pt x="1" y="34"/>
                    <a:pt x="1" y="34"/>
                  </a:cubicBezTo>
                  <a:cubicBezTo>
                    <a:pt x="2" y="34"/>
                    <a:pt x="6" y="34"/>
                    <a:pt x="11" y="34"/>
                  </a:cubicBezTo>
                  <a:cubicBezTo>
                    <a:pt x="49" y="34"/>
                    <a:pt x="49" y="34"/>
                    <a:pt x="49" y="34"/>
                  </a:cubicBezTo>
                  <a:cubicBezTo>
                    <a:pt x="49" y="43"/>
                    <a:pt x="49" y="43"/>
                    <a:pt x="49" y="43"/>
                  </a:cubicBezTo>
                  <a:cubicBezTo>
                    <a:pt x="12" y="43"/>
                    <a:pt x="12" y="43"/>
                    <a:pt x="12" y="43"/>
                  </a:cubicBezTo>
                  <a:cubicBezTo>
                    <a:pt x="7" y="43"/>
                    <a:pt x="4" y="43"/>
                    <a:pt x="2" y="43"/>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9"/>
                    <a:pt x="0" y="58"/>
                  </a:cubicBezTo>
                  <a:cubicBezTo>
                    <a:pt x="0" y="65"/>
                    <a:pt x="0" y="65"/>
                    <a:pt x="0" y="65"/>
                  </a:cubicBezTo>
                  <a:cubicBezTo>
                    <a:pt x="1" y="65"/>
                    <a:pt x="4" y="64"/>
                    <a:pt x="10" y="64"/>
                  </a:cubicBezTo>
                  <a:cubicBezTo>
                    <a:pt x="49" y="64"/>
                    <a:pt x="49" y="64"/>
                    <a:pt x="49" y="64"/>
                  </a:cubicBezTo>
                  <a:cubicBezTo>
                    <a:pt x="48" y="70"/>
                    <a:pt x="48" y="70"/>
                    <a:pt x="48" y="70"/>
                  </a:cubicBezTo>
                  <a:cubicBezTo>
                    <a:pt x="56" y="70"/>
                    <a:pt x="56" y="70"/>
                    <a:pt x="56" y="70"/>
                  </a:cubicBezTo>
                  <a:cubicBezTo>
                    <a:pt x="55" y="69"/>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5"/>
                  </a:moveTo>
                  <a:cubicBezTo>
                    <a:pt x="57" y="9"/>
                    <a:pt x="57" y="9"/>
                    <a:pt x="57" y="9"/>
                  </a:cubicBezTo>
                  <a:cubicBezTo>
                    <a:pt x="54" y="15"/>
                    <a:pt x="50" y="20"/>
                    <a:pt x="46" y="24"/>
                  </a:cubicBezTo>
                  <a:cubicBezTo>
                    <a:pt x="45" y="23"/>
                    <a:pt x="43" y="22"/>
                    <a:pt x="41" y="21"/>
                  </a:cubicBezTo>
                  <a:cubicBezTo>
                    <a:pt x="45" y="16"/>
                    <a:pt x="48" y="11"/>
                    <a:pt x="51" y="5"/>
                  </a:cubicBezTo>
                  <a:close/>
                  <a:moveTo>
                    <a:pt x="19" y="20"/>
                  </a:moveTo>
                  <a:cubicBezTo>
                    <a:pt x="13" y="24"/>
                    <a:pt x="13" y="24"/>
                    <a:pt x="13" y="24"/>
                  </a:cubicBezTo>
                  <a:cubicBezTo>
                    <a:pt x="9" y="18"/>
                    <a:pt x="5" y="13"/>
                    <a:pt x="1" y="10"/>
                  </a:cubicBezTo>
                  <a:cubicBezTo>
                    <a:pt x="7" y="6"/>
                    <a:pt x="7" y="6"/>
                    <a:pt x="7" y="6"/>
                  </a:cubicBezTo>
                  <a:cubicBezTo>
                    <a:pt x="11" y="11"/>
                    <a:pt x="15" y="15"/>
                    <a:pt x="19" y="20"/>
                  </a:cubicBezTo>
                  <a:close/>
                  <a:moveTo>
                    <a:pt x="120" y="17"/>
                  </a:moveTo>
                  <a:cubicBezTo>
                    <a:pt x="116" y="10"/>
                    <a:pt x="112" y="5"/>
                    <a:pt x="109" y="3"/>
                  </a:cubicBezTo>
                  <a:cubicBezTo>
                    <a:pt x="103" y="6"/>
                    <a:pt x="103" y="6"/>
                    <a:pt x="103" y="6"/>
                  </a:cubicBezTo>
                  <a:cubicBezTo>
                    <a:pt x="107" y="12"/>
                    <a:pt x="111" y="17"/>
                    <a:pt x="113" y="21"/>
                  </a:cubicBezTo>
                  <a:cubicBezTo>
                    <a:pt x="120" y="17"/>
                    <a:pt x="120" y="17"/>
                    <a:pt x="120" y="17"/>
                  </a:cubicBezTo>
                  <a:close/>
                  <a:moveTo>
                    <a:pt x="97" y="21"/>
                  </a:moveTo>
                  <a:cubicBezTo>
                    <a:pt x="102" y="21"/>
                    <a:pt x="105" y="22"/>
                    <a:pt x="105" y="23"/>
                  </a:cubicBezTo>
                  <a:cubicBezTo>
                    <a:pt x="105" y="23"/>
                    <a:pt x="105" y="24"/>
                    <a:pt x="105" y="24"/>
                  </a:cubicBezTo>
                  <a:cubicBezTo>
                    <a:pt x="104" y="25"/>
                    <a:pt x="104" y="25"/>
                    <a:pt x="104" y="26"/>
                  </a:cubicBezTo>
                  <a:cubicBezTo>
                    <a:pt x="104" y="30"/>
                    <a:pt x="104" y="34"/>
                    <a:pt x="103" y="39"/>
                  </a:cubicBezTo>
                  <a:cubicBezTo>
                    <a:pt x="103" y="41"/>
                    <a:pt x="103" y="44"/>
                    <a:pt x="103" y="46"/>
                  </a:cubicBezTo>
                  <a:cubicBezTo>
                    <a:pt x="103" y="49"/>
                    <a:pt x="103" y="52"/>
                    <a:pt x="103" y="56"/>
                  </a:cubicBezTo>
                  <a:cubicBezTo>
                    <a:pt x="103" y="58"/>
                    <a:pt x="104" y="59"/>
                    <a:pt x="104" y="60"/>
                  </a:cubicBezTo>
                  <a:cubicBezTo>
                    <a:pt x="104" y="61"/>
                    <a:pt x="105" y="61"/>
                    <a:pt x="107" y="61"/>
                  </a:cubicBezTo>
                  <a:cubicBezTo>
                    <a:pt x="109" y="61"/>
                    <a:pt x="112" y="61"/>
                    <a:pt x="114" y="61"/>
                  </a:cubicBezTo>
                  <a:cubicBezTo>
                    <a:pt x="117" y="61"/>
                    <a:pt x="118" y="61"/>
                    <a:pt x="118" y="61"/>
                  </a:cubicBezTo>
                  <a:cubicBezTo>
                    <a:pt x="121" y="59"/>
                    <a:pt x="122" y="56"/>
                    <a:pt x="122" y="51"/>
                  </a:cubicBezTo>
                  <a:cubicBezTo>
                    <a:pt x="124" y="53"/>
                    <a:pt x="127" y="54"/>
                    <a:pt x="129" y="55"/>
                  </a:cubicBezTo>
                  <a:cubicBezTo>
                    <a:pt x="128" y="60"/>
                    <a:pt x="127" y="63"/>
                    <a:pt x="125" y="65"/>
                  </a:cubicBezTo>
                  <a:cubicBezTo>
                    <a:pt x="123" y="66"/>
                    <a:pt x="120" y="67"/>
                    <a:pt x="116" y="67"/>
                  </a:cubicBezTo>
                  <a:cubicBezTo>
                    <a:pt x="111" y="68"/>
                    <a:pt x="106" y="67"/>
                    <a:pt x="102" y="67"/>
                  </a:cubicBezTo>
                  <a:cubicBezTo>
                    <a:pt x="100" y="66"/>
                    <a:pt x="98" y="65"/>
                    <a:pt x="98" y="64"/>
                  </a:cubicBezTo>
                  <a:cubicBezTo>
                    <a:pt x="97" y="64"/>
                    <a:pt x="97" y="62"/>
                    <a:pt x="97" y="60"/>
                  </a:cubicBezTo>
                  <a:cubicBezTo>
                    <a:pt x="97" y="59"/>
                    <a:pt x="97" y="59"/>
                    <a:pt x="97" y="59"/>
                  </a:cubicBezTo>
                  <a:cubicBezTo>
                    <a:pt x="97" y="39"/>
                    <a:pt x="97" y="26"/>
                    <a:pt x="97" y="21"/>
                  </a:cubicBezTo>
                  <a:close/>
                  <a:moveTo>
                    <a:pt x="145" y="46"/>
                  </a:moveTo>
                  <a:cubicBezTo>
                    <a:pt x="141" y="40"/>
                    <a:pt x="137" y="33"/>
                    <a:pt x="132" y="24"/>
                  </a:cubicBezTo>
                  <a:cubicBezTo>
                    <a:pt x="125" y="28"/>
                    <a:pt x="125" y="28"/>
                    <a:pt x="125" y="28"/>
                  </a:cubicBezTo>
                  <a:cubicBezTo>
                    <a:pt x="131" y="37"/>
                    <a:pt x="135" y="45"/>
                    <a:pt x="137" y="50"/>
                  </a:cubicBezTo>
                  <a:cubicBezTo>
                    <a:pt x="145" y="46"/>
                    <a:pt x="145" y="46"/>
                    <a:pt x="145" y="46"/>
                  </a:cubicBezTo>
                  <a:close/>
                  <a:moveTo>
                    <a:pt x="83" y="25"/>
                  </a:moveTo>
                  <a:cubicBezTo>
                    <a:pt x="81" y="36"/>
                    <a:pt x="79" y="45"/>
                    <a:pt x="75" y="53"/>
                  </a:cubicBezTo>
                  <a:cubicBezTo>
                    <a:pt x="78" y="53"/>
                    <a:pt x="81" y="54"/>
                    <a:pt x="84" y="55"/>
                  </a:cubicBezTo>
                  <a:cubicBezTo>
                    <a:pt x="87" y="46"/>
                    <a:pt x="89" y="37"/>
                    <a:pt x="91" y="27"/>
                  </a:cubicBezTo>
                  <a:cubicBezTo>
                    <a:pt x="83" y="25"/>
                    <a:pt x="83" y="25"/>
                    <a:pt x="83" y="25"/>
                  </a:cubicBezTo>
                  <a:close/>
                  <a:moveTo>
                    <a:pt x="180" y="21"/>
                  </a:moveTo>
                  <a:cubicBezTo>
                    <a:pt x="180" y="21"/>
                    <a:pt x="182" y="17"/>
                    <a:pt x="187" y="9"/>
                  </a:cubicBezTo>
                  <a:cubicBezTo>
                    <a:pt x="187" y="9"/>
                    <a:pt x="187" y="9"/>
                    <a:pt x="186" y="9"/>
                  </a:cubicBezTo>
                  <a:cubicBezTo>
                    <a:pt x="183" y="9"/>
                    <a:pt x="178" y="9"/>
                    <a:pt x="173" y="9"/>
                  </a:cubicBezTo>
                  <a:cubicBezTo>
                    <a:pt x="174" y="7"/>
                    <a:pt x="176" y="5"/>
                    <a:pt x="177" y="3"/>
                  </a:cubicBezTo>
                  <a:cubicBezTo>
                    <a:pt x="178" y="3"/>
                    <a:pt x="178" y="2"/>
                    <a:pt x="178" y="2"/>
                  </a:cubicBezTo>
                  <a:cubicBezTo>
                    <a:pt x="177" y="1"/>
                    <a:pt x="175" y="1"/>
                    <a:pt x="171" y="0"/>
                  </a:cubicBezTo>
                  <a:cubicBezTo>
                    <a:pt x="167" y="9"/>
                    <a:pt x="162" y="16"/>
                    <a:pt x="156" y="21"/>
                  </a:cubicBezTo>
                  <a:cubicBezTo>
                    <a:pt x="160" y="26"/>
                    <a:pt x="160" y="26"/>
                    <a:pt x="160" y="26"/>
                  </a:cubicBezTo>
                  <a:cubicBezTo>
                    <a:pt x="160" y="26"/>
                    <a:pt x="160" y="25"/>
                    <a:pt x="161" y="25"/>
                  </a:cubicBezTo>
                  <a:cubicBezTo>
                    <a:pt x="161" y="24"/>
                    <a:pt x="161" y="24"/>
                    <a:pt x="162" y="24"/>
                  </a:cubicBezTo>
                  <a:cubicBezTo>
                    <a:pt x="162" y="42"/>
                    <a:pt x="162" y="42"/>
                    <a:pt x="162" y="42"/>
                  </a:cubicBezTo>
                  <a:cubicBezTo>
                    <a:pt x="162" y="53"/>
                    <a:pt x="160" y="61"/>
                    <a:pt x="155" y="65"/>
                  </a:cubicBezTo>
                  <a:cubicBezTo>
                    <a:pt x="157" y="66"/>
                    <a:pt x="158" y="67"/>
                    <a:pt x="160" y="68"/>
                  </a:cubicBezTo>
                  <a:cubicBezTo>
                    <a:pt x="164" y="64"/>
                    <a:pt x="166" y="58"/>
                    <a:pt x="166" y="49"/>
                  </a:cubicBezTo>
                  <a:cubicBezTo>
                    <a:pt x="173" y="49"/>
                    <a:pt x="173" y="49"/>
                    <a:pt x="173" y="49"/>
                  </a:cubicBezTo>
                  <a:cubicBezTo>
                    <a:pt x="173" y="57"/>
                    <a:pt x="173" y="57"/>
                    <a:pt x="173" y="57"/>
                  </a:cubicBezTo>
                  <a:cubicBezTo>
                    <a:pt x="173" y="60"/>
                    <a:pt x="172" y="63"/>
                    <a:pt x="172" y="65"/>
                  </a:cubicBezTo>
                  <a:cubicBezTo>
                    <a:pt x="178" y="65"/>
                    <a:pt x="178" y="65"/>
                    <a:pt x="178" y="65"/>
                  </a:cubicBezTo>
                  <a:cubicBezTo>
                    <a:pt x="178" y="65"/>
                    <a:pt x="178" y="64"/>
                    <a:pt x="178" y="64"/>
                  </a:cubicBezTo>
                  <a:cubicBezTo>
                    <a:pt x="178" y="62"/>
                    <a:pt x="178" y="60"/>
                    <a:pt x="178" y="57"/>
                  </a:cubicBezTo>
                  <a:cubicBezTo>
                    <a:pt x="178" y="49"/>
                    <a:pt x="178" y="49"/>
                    <a:pt x="178" y="49"/>
                  </a:cubicBezTo>
                  <a:cubicBezTo>
                    <a:pt x="184" y="49"/>
                    <a:pt x="184" y="49"/>
                    <a:pt x="184" y="49"/>
                  </a:cubicBezTo>
                  <a:cubicBezTo>
                    <a:pt x="184" y="60"/>
                    <a:pt x="184" y="60"/>
                    <a:pt x="184" y="60"/>
                  </a:cubicBezTo>
                  <a:cubicBezTo>
                    <a:pt x="185" y="62"/>
                    <a:pt x="183" y="63"/>
                    <a:pt x="180" y="63"/>
                  </a:cubicBezTo>
                  <a:cubicBezTo>
                    <a:pt x="181" y="64"/>
                    <a:pt x="181" y="66"/>
                    <a:pt x="181" y="68"/>
                  </a:cubicBezTo>
                  <a:cubicBezTo>
                    <a:pt x="185" y="68"/>
                    <a:pt x="187" y="68"/>
                    <a:pt x="188" y="67"/>
                  </a:cubicBezTo>
                  <a:cubicBezTo>
                    <a:pt x="189" y="66"/>
                    <a:pt x="189" y="64"/>
                    <a:pt x="189" y="61"/>
                  </a:cubicBezTo>
                  <a:cubicBezTo>
                    <a:pt x="189" y="27"/>
                    <a:pt x="189" y="27"/>
                    <a:pt x="189" y="27"/>
                  </a:cubicBezTo>
                  <a:cubicBezTo>
                    <a:pt x="189" y="24"/>
                    <a:pt x="189" y="22"/>
                    <a:pt x="190" y="20"/>
                  </a:cubicBezTo>
                  <a:cubicBezTo>
                    <a:pt x="188" y="21"/>
                    <a:pt x="186" y="21"/>
                    <a:pt x="183" y="21"/>
                  </a:cubicBezTo>
                  <a:cubicBezTo>
                    <a:pt x="180" y="21"/>
                    <a:pt x="180" y="21"/>
                    <a:pt x="180" y="21"/>
                  </a:cubicBezTo>
                  <a:close/>
                  <a:moveTo>
                    <a:pt x="211" y="6"/>
                  </a:moveTo>
                  <a:cubicBezTo>
                    <a:pt x="211" y="5"/>
                    <a:pt x="212" y="4"/>
                    <a:pt x="213" y="3"/>
                  </a:cubicBezTo>
                  <a:cubicBezTo>
                    <a:pt x="213" y="2"/>
                    <a:pt x="213" y="2"/>
                    <a:pt x="213" y="1"/>
                  </a:cubicBezTo>
                  <a:cubicBezTo>
                    <a:pt x="213" y="1"/>
                    <a:pt x="211" y="0"/>
                    <a:pt x="206" y="0"/>
                  </a:cubicBezTo>
                  <a:cubicBezTo>
                    <a:pt x="206" y="1"/>
                    <a:pt x="206" y="3"/>
                    <a:pt x="206" y="7"/>
                  </a:cubicBezTo>
                  <a:cubicBezTo>
                    <a:pt x="206" y="15"/>
                    <a:pt x="206" y="15"/>
                    <a:pt x="206" y="15"/>
                  </a:cubicBezTo>
                  <a:cubicBezTo>
                    <a:pt x="201" y="15"/>
                    <a:pt x="201" y="15"/>
                    <a:pt x="201" y="15"/>
                  </a:cubicBezTo>
                  <a:cubicBezTo>
                    <a:pt x="197" y="15"/>
                    <a:pt x="195" y="15"/>
                    <a:pt x="194" y="15"/>
                  </a:cubicBezTo>
                  <a:cubicBezTo>
                    <a:pt x="194" y="17"/>
                    <a:pt x="194" y="20"/>
                    <a:pt x="194" y="22"/>
                  </a:cubicBezTo>
                  <a:cubicBezTo>
                    <a:pt x="194" y="38"/>
                    <a:pt x="194" y="38"/>
                    <a:pt x="194" y="38"/>
                  </a:cubicBezTo>
                  <a:cubicBezTo>
                    <a:pt x="194" y="41"/>
                    <a:pt x="194" y="44"/>
                    <a:pt x="194" y="47"/>
                  </a:cubicBezTo>
                  <a:cubicBezTo>
                    <a:pt x="194" y="47"/>
                    <a:pt x="193" y="48"/>
                    <a:pt x="193" y="48"/>
                  </a:cubicBezTo>
                  <a:cubicBezTo>
                    <a:pt x="200" y="48"/>
                    <a:pt x="200" y="48"/>
                    <a:pt x="200" y="48"/>
                  </a:cubicBezTo>
                  <a:cubicBezTo>
                    <a:pt x="200" y="47"/>
                    <a:pt x="200" y="46"/>
                    <a:pt x="200" y="43"/>
                  </a:cubicBezTo>
                  <a:cubicBezTo>
                    <a:pt x="206" y="43"/>
                    <a:pt x="206" y="43"/>
                    <a:pt x="206" y="43"/>
                  </a:cubicBezTo>
                  <a:cubicBezTo>
                    <a:pt x="206" y="60"/>
                    <a:pt x="206" y="60"/>
                    <a:pt x="206" y="60"/>
                  </a:cubicBezTo>
                  <a:cubicBezTo>
                    <a:pt x="191" y="61"/>
                    <a:pt x="191" y="61"/>
                    <a:pt x="191" y="61"/>
                  </a:cubicBezTo>
                  <a:cubicBezTo>
                    <a:pt x="194" y="67"/>
                    <a:pt x="194" y="67"/>
                    <a:pt x="194" y="67"/>
                  </a:cubicBezTo>
                  <a:cubicBezTo>
                    <a:pt x="220" y="63"/>
                    <a:pt x="220" y="63"/>
                    <a:pt x="220" y="63"/>
                  </a:cubicBezTo>
                  <a:cubicBezTo>
                    <a:pt x="221" y="63"/>
                    <a:pt x="221" y="64"/>
                    <a:pt x="221" y="66"/>
                  </a:cubicBezTo>
                  <a:cubicBezTo>
                    <a:pt x="221" y="68"/>
                    <a:pt x="221" y="69"/>
                    <a:pt x="221" y="69"/>
                  </a:cubicBezTo>
                  <a:cubicBezTo>
                    <a:pt x="227" y="68"/>
                    <a:pt x="227" y="68"/>
                    <a:pt x="227" y="68"/>
                  </a:cubicBezTo>
                  <a:cubicBezTo>
                    <a:pt x="226" y="64"/>
                    <a:pt x="225" y="57"/>
                    <a:pt x="222" y="49"/>
                  </a:cubicBezTo>
                  <a:cubicBezTo>
                    <a:pt x="216" y="50"/>
                    <a:pt x="216" y="50"/>
                    <a:pt x="216" y="50"/>
                  </a:cubicBezTo>
                  <a:cubicBezTo>
                    <a:pt x="217" y="51"/>
                    <a:pt x="218" y="54"/>
                    <a:pt x="219" y="59"/>
                  </a:cubicBezTo>
                  <a:cubicBezTo>
                    <a:pt x="211" y="59"/>
                    <a:pt x="211" y="59"/>
                    <a:pt x="211" y="59"/>
                  </a:cubicBezTo>
                  <a:cubicBezTo>
                    <a:pt x="211" y="43"/>
                    <a:pt x="211" y="43"/>
                    <a:pt x="211" y="43"/>
                  </a:cubicBezTo>
                  <a:cubicBezTo>
                    <a:pt x="216" y="43"/>
                    <a:pt x="216" y="43"/>
                    <a:pt x="216" y="43"/>
                  </a:cubicBezTo>
                  <a:cubicBezTo>
                    <a:pt x="220" y="43"/>
                    <a:pt x="222" y="43"/>
                    <a:pt x="224" y="43"/>
                  </a:cubicBezTo>
                  <a:cubicBezTo>
                    <a:pt x="224" y="43"/>
                    <a:pt x="223" y="41"/>
                    <a:pt x="223" y="37"/>
                  </a:cubicBezTo>
                  <a:cubicBezTo>
                    <a:pt x="223" y="21"/>
                    <a:pt x="223" y="21"/>
                    <a:pt x="223" y="21"/>
                  </a:cubicBezTo>
                  <a:cubicBezTo>
                    <a:pt x="223" y="19"/>
                    <a:pt x="224" y="17"/>
                    <a:pt x="224" y="15"/>
                  </a:cubicBezTo>
                  <a:cubicBezTo>
                    <a:pt x="222" y="15"/>
                    <a:pt x="220" y="15"/>
                    <a:pt x="217" y="15"/>
                  </a:cubicBezTo>
                  <a:cubicBezTo>
                    <a:pt x="211" y="15"/>
                    <a:pt x="211" y="15"/>
                    <a:pt x="211" y="15"/>
                  </a:cubicBezTo>
                  <a:cubicBezTo>
                    <a:pt x="211" y="6"/>
                    <a:pt x="211" y="6"/>
                    <a:pt x="211" y="6"/>
                  </a:cubicBezTo>
                  <a:close/>
                  <a:moveTo>
                    <a:pt x="179" y="13"/>
                  </a:moveTo>
                  <a:cubicBezTo>
                    <a:pt x="178" y="16"/>
                    <a:pt x="176" y="18"/>
                    <a:pt x="174" y="21"/>
                  </a:cubicBezTo>
                  <a:cubicBezTo>
                    <a:pt x="164" y="21"/>
                    <a:pt x="164" y="21"/>
                    <a:pt x="164" y="21"/>
                  </a:cubicBezTo>
                  <a:cubicBezTo>
                    <a:pt x="165" y="21"/>
                    <a:pt x="165" y="20"/>
                    <a:pt x="165" y="20"/>
                  </a:cubicBezTo>
                  <a:cubicBezTo>
                    <a:pt x="167" y="18"/>
                    <a:pt x="168" y="16"/>
                    <a:pt x="170" y="13"/>
                  </a:cubicBezTo>
                  <a:cubicBezTo>
                    <a:pt x="179" y="13"/>
                    <a:pt x="179" y="13"/>
                    <a:pt x="179" y="13"/>
                  </a:cubicBezTo>
                  <a:close/>
                  <a:moveTo>
                    <a:pt x="200" y="20"/>
                  </a:moveTo>
                  <a:cubicBezTo>
                    <a:pt x="206" y="20"/>
                    <a:pt x="206" y="20"/>
                    <a:pt x="206" y="20"/>
                  </a:cubicBezTo>
                  <a:cubicBezTo>
                    <a:pt x="206" y="38"/>
                    <a:pt x="206" y="38"/>
                    <a:pt x="206" y="38"/>
                  </a:cubicBezTo>
                  <a:cubicBezTo>
                    <a:pt x="200" y="38"/>
                    <a:pt x="200" y="38"/>
                    <a:pt x="200" y="38"/>
                  </a:cubicBezTo>
                  <a:cubicBezTo>
                    <a:pt x="200" y="20"/>
                    <a:pt x="200" y="20"/>
                    <a:pt x="200" y="20"/>
                  </a:cubicBezTo>
                  <a:close/>
                  <a:moveTo>
                    <a:pt x="211" y="20"/>
                  </a:moveTo>
                  <a:cubicBezTo>
                    <a:pt x="218" y="20"/>
                    <a:pt x="218" y="20"/>
                    <a:pt x="218" y="20"/>
                  </a:cubicBezTo>
                  <a:cubicBezTo>
                    <a:pt x="218" y="38"/>
                    <a:pt x="218" y="38"/>
                    <a:pt x="218" y="38"/>
                  </a:cubicBezTo>
                  <a:cubicBezTo>
                    <a:pt x="211" y="38"/>
                    <a:pt x="211" y="38"/>
                    <a:pt x="211" y="38"/>
                  </a:cubicBezTo>
                  <a:cubicBezTo>
                    <a:pt x="211" y="20"/>
                    <a:pt x="211" y="20"/>
                    <a:pt x="211" y="20"/>
                  </a:cubicBezTo>
                  <a:close/>
                  <a:moveTo>
                    <a:pt x="184" y="25"/>
                  </a:moveTo>
                  <a:cubicBezTo>
                    <a:pt x="184" y="33"/>
                    <a:pt x="184" y="33"/>
                    <a:pt x="184" y="33"/>
                  </a:cubicBezTo>
                  <a:cubicBezTo>
                    <a:pt x="178" y="33"/>
                    <a:pt x="178" y="33"/>
                    <a:pt x="178" y="33"/>
                  </a:cubicBezTo>
                  <a:cubicBezTo>
                    <a:pt x="178" y="25"/>
                    <a:pt x="178" y="25"/>
                    <a:pt x="178" y="25"/>
                  </a:cubicBezTo>
                  <a:cubicBezTo>
                    <a:pt x="184" y="25"/>
                    <a:pt x="184" y="25"/>
                    <a:pt x="184" y="25"/>
                  </a:cubicBezTo>
                  <a:close/>
                  <a:moveTo>
                    <a:pt x="167" y="25"/>
                  </a:moveTo>
                  <a:cubicBezTo>
                    <a:pt x="173" y="25"/>
                    <a:pt x="173" y="25"/>
                    <a:pt x="173" y="25"/>
                  </a:cubicBezTo>
                  <a:cubicBezTo>
                    <a:pt x="173" y="33"/>
                    <a:pt x="173" y="33"/>
                    <a:pt x="173" y="33"/>
                  </a:cubicBezTo>
                  <a:cubicBezTo>
                    <a:pt x="167" y="33"/>
                    <a:pt x="167" y="33"/>
                    <a:pt x="167" y="33"/>
                  </a:cubicBezTo>
                  <a:cubicBezTo>
                    <a:pt x="167" y="25"/>
                    <a:pt x="167" y="25"/>
                    <a:pt x="167" y="25"/>
                  </a:cubicBezTo>
                  <a:close/>
                  <a:moveTo>
                    <a:pt x="173" y="37"/>
                  </a:moveTo>
                  <a:cubicBezTo>
                    <a:pt x="173" y="45"/>
                    <a:pt x="173" y="45"/>
                    <a:pt x="173" y="45"/>
                  </a:cubicBezTo>
                  <a:cubicBezTo>
                    <a:pt x="167" y="45"/>
                    <a:pt x="167" y="45"/>
                    <a:pt x="167" y="45"/>
                  </a:cubicBezTo>
                  <a:cubicBezTo>
                    <a:pt x="167" y="37"/>
                    <a:pt x="167" y="37"/>
                    <a:pt x="167" y="37"/>
                  </a:cubicBezTo>
                  <a:cubicBezTo>
                    <a:pt x="173" y="37"/>
                    <a:pt x="173" y="37"/>
                    <a:pt x="173" y="37"/>
                  </a:cubicBezTo>
                  <a:close/>
                  <a:moveTo>
                    <a:pt x="178" y="37"/>
                  </a:moveTo>
                  <a:cubicBezTo>
                    <a:pt x="184" y="37"/>
                    <a:pt x="184" y="37"/>
                    <a:pt x="184" y="37"/>
                  </a:cubicBezTo>
                  <a:cubicBezTo>
                    <a:pt x="184" y="45"/>
                    <a:pt x="184" y="45"/>
                    <a:pt x="184" y="45"/>
                  </a:cubicBezTo>
                  <a:cubicBezTo>
                    <a:pt x="178" y="45"/>
                    <a:pt x="178" y="45"/>
                    <a:pt x="178" y="45"/>
                  </a:cubicBezTo>
                  <a:cubicBezTo>
                    <a:pt x="178" y="37"/>
                    <a:pt x="178" y="37"/>
                    <a:pt x="178" y="37"/>
                  </a:cubicBezTo>
                  <a:close/>
                  <a:moveTo>
                    <a:pt x="274" y="6"/>
                  </a:moveTo>
                  <a:cubicBezTo>
                    <a:pt x="274" y="5"/>
                    <a:pt x="275" y="3"/>
                    <a:pt x="276" y="2"/>
                  </a:cubicBezTo>
                  <a:cubicBezTo>
                    <a:pt x="276" y="1"/>
                    <a:pt x="277" y="1"/>
                    <a:pt x="277" y="0"/>
                  </a:cubicBezTo>
                  <a:cubicBezTo>
                    <a:pt x="276" y="0"/>
                    <a:pt x="273" y="0"/>
                    <a:pt x="268" y="0"/>
                  </a:cubicBezTo>
                  <a:cubicBezTo>
                    <a:pt x="268" y="0"/>
                    <a:pt x="268" y="0"/>
                    <a:pt x="268" y="0"/>
                  </a:cubicBezTo>
                  <a:cubicBezTo>
                    <a:pt x="268" y="2"/>
                    <a:pt x="268" y="4"/>
                    <a:pt x="268" y="5"/>
                  </a:cubicBezTo>
                  <a:cubicBezTo>
                    <a:pt x="268" y="12"/>
                    <a:pt x="268" y="12"/>
                    <a:pt x="268" y="12"/>
                  </a:cubicBezTo>
                  <a:cubicBezTo>
                    <a:pt x="254" y="12"/>
                    <a:pt x="254" y="12"/>
                    <a:pt x="254" y="12"/>
                  </a:cubicBezTo>
                  <a:cubicBezTo>
                    <a:pt x="251" y="12"/>
                    <a:pt x="248" y="12"/>
                    <a:pt x="245" y="11"/>
                  </a:cubicBezTo>
                  <a:cubicBezTo>
                    <a:pt x="245" y="11"/>
                    <a:pt x="245" y="11"/>
                    <a:pt x="244" y="11"/>
                  </a:cubicBezTo>
                  <a:cubicBezTo>
                    <a:pt x="244" y="11"/>
                    <a:pt x="244" y="12"/>
                    <a:pt x="244" y="12"/>
                  </a:cubicBezTo>
                  <a:cubicBezTo>
                    <a:pt x="245" y="15"/>
                    <a:pt x="245" y="17"/>
                    <a:pt x="245" y="19"/>
                  </a:cubicBezTo>
                  <a:cubicBezTo>
                    <a:pt x="245" y="47"/>
                    <a:pt x="245" y="47"/>
                    <a:pt x="245" y="47"/>
                  </a:cubicBezTo>
                  <a:cubicBezTo>
                    <a:pt x="245" y="50"/>
                    <a:pt x="245" y="54"/>
                    <a:pt x="244" y="59"/>
                  </a:cubicBezTo>
                  <a:cubicBezTo>
                    <a:pt x="252" y="59"/>
                    <a:pt x="252" y="59"/>
                    <a:pt x="252" y="59"/>
                  </a:cubicBezTo>
                  <a:cubicBezTo>
                    <a:pt x="251" y="57"/>
                    <a:pt x="251" y="54"/>
                    <a:pt x="251" y="50"/>
                  </a:cubicBezTo>
                  <a:cubicBezTo>
                    <a:pt x="268" y="50"/>
                    <a:pt x="268" y="50"/>
                    <a:pt x="268" y="50"/>
                  </a:cubicBezTo>
                  <a:cubicBezTo>
                    <a:pt x="268" y="60"/>
                    <a:pt x="268" y="60"/>
                    <a:pt x="268" y="60"/>
                  </a:cubicBezTo>
                  <a:cubicBezTo>
                    <a:pt x="268" y="63"/>
                    <a:pt x="269" y="65"/>
                    <a:pt x="271" y="66"/>
                  </a:cubicBezTo>
                  <a:cubicBezTo>
                    <a:pt x="272" y="67"/>
                    <a:pt x="275" y="68"/>
                    <a:pt x="280" y="68"/>
                  </a:cubicBezTo>
                  <a:cubicBezTo>
                    <a:pt x="294" y="68"/>
                    <a:pt x="294" y="68"/>
                    <a:pt x="294" y="68"/>
                  </a:cubicBezTo>
                  <a:cubicBezTo>
                    <a:pt x="303" y="68"/>
                    <a:pt x="307" y="65"/>
                    <a:pt x="308" y="57"/>
                  </a:cubicBezTo>
                  <a:cubicBezTo>
                    <a:pt x="306" y="56"/>
                    <a:pt x="303" y="55"/>
                    <a:pt x="301" y="53"/>
                  </a:cubicBezTo>
                  <a:cubicBezTo>
                    <a:pt x="301" y="52"/>
                    <a:pt x="300" y="52"/>
                    <a:pt x="300" y="52"/>
                  </a:cubicBezTo>
                  <a:cubicBezTo>
                    <a:pt x="301" y="59"/>
                    <a:pt x="298" y="63"/>
                    <a:pt x="292" y="62"/>
                  </a:cubicBezTo>
                  <a:cubicBezTo>
                    <a:pt x="280" y="62"/>
                    <a:pt x="280" y="62"/>
                    <a:pt x="280" y="62"/>
                  </a:cubicBezTo>
                  <a:cubicBezTo>
                    <a:pt x="278" y="62"/>
                    <a:pt x="276" y="62"/>
                    <a:pt x="275" y="61"/>
                  </a:cubicBezTo>
                  <a:cubicBezTo>
                    <a:pt x="275" y="61"/>
                    <a:pt x="274" y="59"/>
                    <a:pt x="274" y="56"/>
                  </a:cubicBezTo>
                  <a:cubicBezTo>
                    <a:pt x="274" y="50"/>
                    <a:pt x="274" y="50"/>
                    <a:pt x="274" y="50"/>
                  </a:cubicBezTo>
                  <a:cubicBezTo>
                    <a:pt x="289" y="50"/>
                    <a:pt x="289" y="50"/>
                    <a:pt x="289" y="50"/>
                  </a:cubicBezTo>
                  <a:cubicBezTo>
                    <a:pt x="293" y="50"/>
                    <a:pt x="296" y="50"/>
                    <a:pt x="299" y="50"/>
                  </a:cubicBezTo>
                  <a:cubicBezTo>
                    <a:pt x="299" y="50"/>
                    <a:pt x="299" y="49"/>
                    <a:pt x="299" y="49"/>
                  </a:cubicBezTo>
                  <a:cubicBezTo>
                    <a:pt x="299" y="46"/>
                    <a:pt x="299" y="44"/>
                    <a:pt x="299" y="41"/>
                  </a:cubicBezTo>
                  <a:cubicBezTo>
                    <a:pt x="299" y="20"/>
                    <a:pt x="299" y="20"/>
                    <a:pt x="299" y="20"/>
                  </a:cubicBezTo>
                  <a:cubicBezTo>
                    <a:pt x="299" y="17"/>
                    <a:pt x="299" y="15"/>
                    <a:pt x="299" y="12"/>
                  </a:cubicBezTo>
                  <a:cubicBezTo>
                    <a:pt x="299" y="12"/>
                    <a:pt x="299" y="11"/>
                    <a:pt x="299" y="11"/>
                  </a:cubicBezTo>
                  <a:cubicBezTo>
                    <a:pt x="296" y="11"/>
                    <a:pt x="293" y="12"/>
                    <a:pt x="289" y="12"/>
                  </a:cubicBezTo>
                  <a:cubicBezTo>
                    <a:pt x="274" y="12"/>
                    <a:pt x="274" y="12"/>
                    <a:pt x="274" y="12"/>
                  </a:cubicBezTo>
                  <a:cubicBezTo>
                    <a:pt x="274" y="6"/>
                    <a:pt x="274" y="6"/>
                    <a:pt x="274" y="6"/>
                  </a:cubicBezTo>
                  <a:close/>
                  <a:moveTo>
                    <a:pt x="274" y="18"/>
                  </a:moveTo>
                  <a:cubicBezTo>
                    <a:pt x="293" y="18"/>
                    <a:pt x="293" y="18"/>
                    <a:pt x="293" y="18"/>
                  </a:cubicBezTo>
                  <a:cubicBezTo>
                    <a:pt x="293" y="28"/>
                    <a:pt x="293" y="28"/>
                    <a:pt x="293" y="28"/>
                  </a:cubicBezTo>
                  <a:cubicBezTo>
                    <a:pt x="274" y="28"/>
                    <a:pt x="274" y="28"/>
                    <a:pt x="274" y="28"/>
                  </a:cubicBezTo>
                  <a:cubicBezTo>
                    <a:pt x="274" y="18"/>
                    <a:pt x="274" y="18"/>
                    <a:pt x="274" y="18"/>
                  </a:cubicBezTo>
                  <a:close/>
                  <a:moveTo>
                    <a:pt x="251" y="18"/>
                  </a:moveTo>
                  <a:cubicBezTo>
                    <a:pt x="268" y="18"/>
                    <a:pt x="268" y="18"/>
                    <a:pt x="268" y="18"/>
                  </a:cubicBezTo>
                  <a:cubicBezTo>
                    <a:pt x="268" y="28"/>
                    <a:pt x="268" y="28"/>
                    <a:pt x="268" y="28"/>
                  </a:cubicBezTo>
                  <a:cubicBezTo>
                    <a:pt x="251" y="28"/>
                    <a:pt x="251" y="28"/>
                    <a:pt x="251" y="28"/>
                  </a:cubicBezTo>
                  <a:cubicBezTo>
                    <a:pt x="251" y="18"/>
                    <a:pt x="251" y="18"/>
                    <a:pt x="251" y="18"/>
                  </a:cubicBezTo>
                  <a:close/>
                  <a:moveTo>
                    <a:pt x="274" y="34"/>
                  </a:moveTo>
                  <a:cubicBezTo>
                    <a:pt x="293" y="34"/>
                    <a:pt x="293" y="34"/>
                    <a:pt x="293" y="34"/>
                  </a:cubicBezTo>
                  <a:cubicBezTo>
                    <a:pt x="293" y="44"/>
                    <a:pt x="293" y="44"/>
                    <a:pt x="293" y="44"/>
                  </a:cubicBezTo>
                  <a:cubicBezTo>
                    <a:pt x="274" y="44"/>
                    <a:pt x="274" y="44"/>
                    <a:pt x="274" y="44"/>
                  </a:cubicBezTo>
                  <a:cubicBezTo>
                    <a:pt x="274" y="34"/>
                    <a:pt x="274" y="34"/>
                    <a:pt x="274" y="34"/>
                  </a:cubicBezTo>
                  <a:close/>
                  <a:moveTo>
                    <a:pt x="251" y="34"/>
                  </a:moveTo>
                  <a:cubicBezTo>
                    <a:pt x="268" y="34"/>
                    <a:pt x="268" y="34"/>
                    <a:pt x="268" y="34"/>
                  </a:cubicBezTo>
                  <a:cubicBezTo>
                    <a:pt x="268" y="44"/>
                    <a:pt x="268" y="44"/>
                    <a:pt x="268" y="44"/>
                  </a:cubicBezTo>
                  <a:cubicBezTo>
                    <a:pt x="251" y="44"/>
                    <a:pt x="251" y="44"/>
                    <a:pt x="251" y="44"/>
                  </a:cubicBezTo>
                  <a:lnTo>
                    <a:pt x="251" y="3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4" name="Freeform 73"/>
            <p:cNvSpPr>
              <a:spLocks noEditPoints="1"/>
            </p:cNvSpPr>
            <p:nvPr/>
          </p:nvSpPr>
          <p:spPr bwMode="auto">
            <a:xfrm>
              <a:off x="2413" y="2600"/>
              <a:ext cx="1282" cy="1142"/>
            </a:xfrm>
            <a:custGeom>
              <a:avLst/>
              <a:gdLst>
                <a:gd name="T0" fmla="*/ 83 w 1282"/>
                <a:gd name="T1" fmla="*/ 1142 h 1142"/>
                <a:gd name="T2" fmla="*/ 1202 w 1282"/>
                <a:gd name="T3" fmla="*/ 1142 h 1142"/>
                <a:gd name="T4" fmla="*/ 1210 w 1282"/>
                <a:gd name="T5" fmla="*/ 1142 h 1142"/>
                <a:gd name="T6" fmla="*/ 1221 w 1282"/>
                <a:gd name="T7" fmla="*/ 1142 h 1142"/>
                <a:gd name="T8" fmla="*/ 1226 w 1282"/>
                <a:gd name="T9" fmla="*/ 1140 h 1142"/>
                <a:gd name="T10" fmla="*/ 1234 w 1282"/>
                <a:gd name="T11" fmla="*/ 1137 h 1142"/>
                <a:gd name="T12" fmla="*/ 1242 w 1282"/>
                <a:gd name="T13" fmla="*/ 1134 h 1142"/>
                <a:gd name="T14" fmla="*/ 1247 w 1282"/>
                <a:gd name="T15" fmla="*/ 1129 h 1142"/>
                <a:gd name="T16" fmla="*/ 1253 w 1282"/>
                <a:gd name="T17" fmla="*/ 1126 h 1142"/>
                <a:gd name="T18" fmla="*/ 1258 w 1282"/>
                <a:gd name="T19" fmla="*/ 1123 h 1142"/>
                <a:gd name="T20" fmla="*/ 1263 w 1282"/>
                <a:gd name="T21" fmla="*/ 1118 h 1142"/>
                <a:gd name="T22" fmla="*/ 1266 w 1282"/>
                <a:gd name="T23" fmla="*/ 1113 h 1142"/>
                <a:gd name="T24" fmla="*/ 1274 w 1282"/>
                <a:gd name="T25" fmla="*/ 1097 h 1142"/>
                <a:gd name="T26" fmla="*/ 1277 w 1282"/>
                <a:gd name="T27" fmla="*/ 1091 h 1142"/>
                <a:gd name="T28" fmla="*/ 1282 w 1282"/>
                <a:gd name="T29" fmla="*/ 1081 h 1142"/>
                <a:gd name="T30" fmla="*/ 1282 w 1282"/>
                <a:gd name="T31" fmla="*/ 1073 h 1142"/>
                <a:gd name="T32" fmla="*/ 1282 w 1282"/>
                <a:gd name="T33" fmla="*/ 1064 h 1142"/>
                <a:gd name="T34" fmla="*/ 1282 w 1282"/>
                <a:gd name="T35" fmla="*/ 1056 h 1142"/>
                <a:gd name="T36" fmla="*/ 1280 w 1282"/>
                <a:gd name="T37" fmla="*/ 1046 h 1142"/>
                <a:gd name="T38" fmla="*/ 1277 w 1282"/>
                <a:gd name="T39" fmla="*/ 1038 h 1142"/>
                <a:gd name="T40" fmla="*/ 1269 w 1282"/>
                <a:gd name="T41" fmla="*/ 1019 h 1142"/>
                <a:gd name="T42" fmla="*/ 1247 w 1282"/>
                <a:gd name="T43" fmla="*/ 979 h 1142"/>
                <a:gd name="T44" fmla="*/ 716 w 1282"/>
                <a:gd name="T45" fmla="*/ 40 h 1142"/>
                <a:gd name="T46" fmla="*/ 703 w 1282"/>
                <a:gd name="T47" fmla="*/ 24 h 1142"/>
                <a:gd name="T48" fmla="*/ 695 w 1282"/>
                <a:gd name="T49" fmla="*/ 19 h 1142"/>
                <a:gd name="T50" fmla="*/ 689 w 1282"/>
                <a:gd name="T51" fmla="*/ 13 h 1142"/>
                <a:gd name="T52" fmla="*/ 681 w 1282"/>
                <a:gd name="T53" fmla="*/ 8 h 1142"/>
                <a:gd name="T54" fmla="*/ 676 w 1282"/>
                <a:gd name="T55" fmla="*/ 5 h 1142"/>
                <a:gd name="T56" fmla="*/ 671 w 1282"/>
                <a:gd name="T57" fmla="*/ 5 h 1142"/>
                <a:gd name="T58" fmla="*/ 665 w 1282"/>
                <a:gd name="T59" fmla="*/ 3 h 1142"/>
                <a:gd name="T60" fmla="*/ 660 w 1282"/>
                <a:gd name="T61" fmla="*/ 0 h 1142"/>
                <a:gd name="T62" fmla="*/ 657 w 1282"/>
                <a:gd name="T63" fmla="*/ 0 h 1142"/>
                <a:gd name="T64" fmla="*/ 654 w 1282"/>
                <a:gd name="T65" fmla="*/ 0 h 1142"/>
                <a:gd name="T66" fmla="*/ 649 w 1282"/>
                <a:gd name="T67" fmla="*/ 3 h 1142"/>
                <a:gd name="T68" fmla="*/ 641 w 1282"/>
                <a:gd name="T69" fmla="*/ 3 h 1142"/>
                <a:gd name="T70" fmla="*/ 633 w 1282"/>
                <a:gd name="T71" fmla="*/ 8 h 1142"/>
                <a:gd name="T72" fmla="*/ 625 w 1282"/>
                <a:gd name="T73" fmla="*/ 11 h 1142"/>
                <a:gd name="T74" fmla="*/ 620 w 1282"/>
                <a:gd name="T75" fmla="*/ 16 h 1142"/>
                <a:gd name="T76" fmla="*/ 612 w 1282"/>
                <a:gd name="T77" fmla="*/ 21 h 1142"/>
                <a:gd name="T78" fmla="*/ 5 w 1282"/>
                <a:gd name="T79" fmla="*/ 1035 h 1142"/>
                <a:gd name="T80" fmla="*/ 0 w 1282"/>
                <a:gd name="T81" fmla="*/ 1064 h 1142"/>
                <a:gd name="T82" fmla="*/ 3 w 1282"/>
                <a:gd name="T83" fmla="*/ 1075 h 1142"/>
                <a:gd name="T84" fmla="*/ 5 w 1282"/>
                <a:gd name="T85" fmla="*/ 1086 h 1142"/>
                <a:gd name="T86" fmla="*/ 8 w 1282"/>
                <a:gd name="T87" fmla="*/ 1094 h 1142"/>
                <a:gd name="T88" fmla="*/ 11 w 1282"/>
                <a:gd name="T89" fmla="*/ 1099 h 1142"/>
                <a:gd name="T90" fmla="*/ 13 w 1282"/>
                <a:gd name="T91" fmla="*/ 1105 h 1142"/>
                <a:gd name="T92" fmla="*/ 16 w 1282"/>
                <a:gd name="T93" fmla="*/ 1110 h 1142"/>
                <a:gd name="T94" fmla="*/ 21 w 1282"/>
                <a:gd name="T95" fmla="*/ 1115 h 1142"/>
                <a:gd name="T96" fmla="*/ 27 w 1282"/>
                <a:gd name="T97" fmla="*/ 1118 h 1142"/>
                <a:gd name="T98" fmla="*/ 32 w 1282"/>
                <a:gd name="T99" fmla="*/ 1123 h 1142"/>
                <a:gd name="T100" fmla="*/ 38 w 1282"/>
                <a:gd name="T101" fmla="*/ 1129 h 1142"/>
                <a:gd name="T102" fmla="*/ 46 w 1282"/>
                <a:gd name="T103" fmla="*/ 1132 h 1142"/>
                <a:gd name="T104" fmla="*/ 59 w 1282"/>
                <a:gd name="T105" fmla="*/ 1137 h 1142"/>
                <a:gd name="T106" fmla="*/ 83 w 1282"/>
                <a:gd name="T107" fmla="*/ 1142 h 1142"/>
                <a:gd name="T108" fmla="*/ 83 w 1282"/>
                <a:gd name="T109" fmla="*/ 1142 h 1142"/>
                <a:gd name="T110" fmla="*/ 182 w 1282"/>
                <a:gd name="T111" fmla="*/ 997 h 1142"/>
                <a:gd name="T112" fmla="*/ 654 w 1282"/>
                <a:gd name="T113" fmla="*/ 196 h 1142"/>
                <a:gd name="T114" fmla="*/ 1119 w 1282"/>
                <a:gd name="T115" fmla="*/ 997 h 1142"/>
                <a:gd name="T116" fmla="*/ 182 w 1282"/>
                <a:gd name="T117" fmla="*/ 997 h 1142"/>
                <a:gd name="T118" fmla="*/ 182 w 1282"/>
                <a:gd name="T119" fmla="*/ 997 h 1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2">
                  <a:moveTo>
                    <a:pt x="83" y="1142"/>
                  </a:moveTo>
                  <a:lnTo>
                    <a:pt x="1202" y="1142"/>
                  </a:lnTo>
                  <a:lnTo>
                    <a:pt x="1210" y="1142"/>
                  </a:lnTo>
                  <a:lnTo>
                    <a:pt x="1221" y="1142"/>
                  </a:lnTo>
                  <a:lnTo>
                    <a:pt x="1226" y="1140"/>
                  </a:lnTo>
                  <a:lnTo>
                    <a:pt x="1234" y="1137"/>
                  </a:lnTo>
                  <a:lnTo>
                    <a:pt x="1242" y="1134"/>
                  </a:lnTo>
                  <a:lnTo>
                    <a:pt x="1247" y="1129"/>
                  </a:lnTo>
                  <a:lnTo>
                    <a:pt x="1253" y="1126"/>
                  </a:lnTo>
                  <a:lnTo>
                    <a:pt x="1258" y="1123"/>
                  </a:lnTo>
                  <a:lnTo>
                    <a:pt x="1263" y="1118"/>
                  </a:lnTo>
                  <a:lnTo>
                    <a:pt x="1266" y="1113"/>
                  </a:lnTo>
                  <a:lnTo>
                    <a:pt x="1274" y="1097"/>
                  </a:lnTo>
                  <a:lnTo>
                    <a:pt x="1277" y="1091"/>
                  </a:lnTo>
                  <a:lnTo>
                    <a:pt x="1282" y="1081"/>
                  </a:lnTo>
                  <a:lnTo>
                    <a:pt x="1282" y="1073"/>
                  </a:lnTo>
                  <a:lnTo>
                    <a:pt x="1282" y="1064"/>
                  </a:lnTo>
                  <a:lnTo>
                    <a:pt x="1282" y="1056"/>
                  </a:lnTo>
                  <a:lnTo>
                    <a:pt x="1280" y="1046"/>
                  </a:lnTo>
                  <a:lnTo>
                    <a:pt x="1277" y="1038"/>
                  </a:lnTo>
                  <a:lnTo>
                    <a:pt x="1269" y="1019"/>
                  </a:lnTo>
                  <a:lnTo>
                    <a:pt x="1247" y="979"/>
                  </a:lnTo>
                  <a:lnTo>
                    <a:pt x="716" y="40"/>
                  </a:lnTo>
                  <a:lnTo>
                    <a:pt x="703" y="24"/>
                  </a:lnTo>
                  <a:lnTo>
                    <a:pt x="695" y="19"/>
                  </a:lnTo>
                  <a:lnTo>
                    <a:pt x="689" y="13"/>
                  </a:lnTo>
                  <a:lnTo>
                    <a:pt x="681" y="8"/>
                  </a:lnTo>
                  <a:lnTo>
                    <a:pt x="676" y="5"/>
                  </a:lnTo>
                  <a:lnTo>
                    <a:pt x="671" y="5"/>
                  </a:lnTo>
                  <a:lnTo>
                    <a:pt x="665" y="3"/>
                  </a:lnTo>
                  <a:lnTo>
                    <a:pt x="660" y="0"/>
                  </a:lnTo>
                  <a:lnTo>
                    <a:pt x="657" y="0"/>
                  </a:lnTo>
                  <a:lnTo>
                    <a:pt x="654" y="0"/>
                  </a:lnTo>
                  <a:lnTo>
                    <a:pt x="649" y="3"/>
                  </a:lnTo>
                  <a:lnTo>
                    <a:pt x="641" y="3"/>
                  </a:lnTo>
                  <a:lnTo>
                    <a:pt x="633" y="8"/>
                  </a:lnTo>
                  <a:lnTo>
                    <a:pt x="625" y="11"/>
                  </a:lnTo>
                  <a:lnTo>
                    <a:pt x="620" y="16"/>
                  </a:lnTo>
                  <a:lnTo>
                    <a:pt x="612" y="21"/>
                  </a:lnTo>
                  <a:lnTo>
                    <a:pt x="5" y="1035"/>
                  </a:lnTo>
                  <a:lnTo>
                    <a:pt x="0" y="1064"/>
                  </a:lnTo>
                  <a:lnTo>
                    <a:pt x="3" y="1075"/>
                  </a:lnTo>
                  <a:lnTo>
                    <a:pt x="5" y="1086"/>
                  </a:lnTo>
                  <a:lnTo>
                    <a:pt x="8" y="1094"/>
                  </a:lnTo>
                  <a:lnTo>
                    <a:pt x="11" y="1099"/>
                  </a:lnTo>
                  <a:lnTo>
                    <a:pt x="13" y="1105"/>
                  </a:lnTo>
                  <a:lnTo>
                    <a:pt x="16" y="1110"/>
                  </a:lnTo>
                  <a:lnTo>
                    <a:pt x="21" y="1115"/>
                  </a:lnTo>
                  <a:lnTo>
                    <a:pt x="27" y="1118"/>
                  </a:lnTo>
                  <a:lnTo>
                    <a:pt x="32" y="1123"/>
                  </a:lnTo>
                  <a:lnTo>
                    <a:pt x="38" y="1129"/>
                  </a:lnTo>
                  <a:lnTo>
                    <a:pt x="46" y="1132"/>
                  </a:lnTo>
                  <a:lnTo>
                    <a:pt x="59" y="1137"/>
                  </a:lnTo>
                  <a:lnTo>
                    <a:pt x="83" y="1142"/>
                  </a:lnTo>
                  <a:lnTo>
                    <a:pt x="83" y="1142"/>
                  </a:lnTo>
                  <a:close/>
                  <a:moveTo>
                    <a:pt x="182" y="997"/>
                  </a:moveTo>
                  <a:lnTo>
                    <a:pt x="654" y="196"/>
                  </a:lnTo>
                  <a:lnTo>
                    <a:pt x="1119" y="997"/>
                  </a:lnTo>
                  <a:lnTo>
                    <a:pt x="182" y="997"/>
                  </a:lnTo>
                  <a:lnTo>
                    <a:pt x="182" y="99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5" name="Freeform 74"/>
            <p:cNvSpPr/>
            <p:nvPr/>
          </p:nvSpPr>
          <p:spPr bwMode="auto">
            <a:xfrm>
              <a:off x="2885" y="2986"/>
              <a:ext cx="292" cy="587"/>
            </a:xfrm>
            <a:custGeom>
              <a:avLst/>
              <a:gdLst>
                <a:gd name="T0" fmla="*/ 140 w 292"/>
                <a:gd name="T1" fmla="*/ 587 h 587"/>
                <a:gd name="T2" fmla="*/ 292 w 292"/>
                <a:gd name="T3" fmla="*/ 405 h 587"/>
                <a:gd name="T4" fmla="*/ 201 w 292"/>
                <a:gd name="T5" fmla="*/ 437 h 587"/>
                <a:gd name="T6" fmla="*/ 282 w 292"/>
                <a:gd name="T7" fmla="*/ 158 h 587"/>
                <a:gd name="T8" fmla="*/ 137 w 292"/>
                <a:gd name="T9" fmla="*/ 228 h 587"/>
                <a:gd name="T10" fmla="*/ 236 w 292"/>
                <a:gd name="T11" fmla="*/ 0 h 587"/>
                <a:gd name="T12" fmla="*/ 123 w 292"/>
                <a:gd name="T13" fmla="*/ 0 h 587"/>
                <a:gd name="T14" fmla="*/ 0 w 292"/>
                <a:gd name="T15" fmla="*/ 362 h 587"/>
                <a:gd name="T16" fmla="*/ 188 w 292"/>
                <a:gd name="T17" fmla="*/ 279 h 587"/>
                <a:gd name="T18" fmla="*/ 150 w 292"/>
                <a:gd name="T19" fmla="*/ 426 h 587"/>
                <a:gd name="T20" fmla="*/ 89 w 292"/>
                <a:gd name="T21" fmla="*/ 351 h 587"/>
                <a:gd name="T22" fmla="*/ 94 w 292"/>
                <a:gd name="T23" fmla="*/ 389 h 587"/>
                <a:gd name="T24" fmla="*/ 123 w 292"/>
                <a:gd name="T25" fmla="*/ 526 h 587"/>
                <a:gd name="T26" fmla="*/ 137 w 292"/>
                <a:gd name="T27" fmla="*/ 577 h 587"/>
                <a:gd name="T28" fmla="*/ 140 w 292"/>
                <a:gd name="T29" fmla="*/ 585 h 587"/>
                <a:gd name="T30" fmla="*/ 140 w 292"/>
                <a:gd name="T31" fmla="*/ 585 h 587"/>
                <a:gd name="T32" fmla="*/ 140 w 292"/>
                <a:gd name="T33" fmla="*/ 585 h 587"/>
                <a:gd name="T34" fmla="*/ 140 w 292"/>
                <a:gd name="T35" fmla="*/ 585 h 587"/>
                <a:gd name="T36" fmla="*/ 140 w 292"/>
                <a:gd name="T37"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2" h="587">
                  <a:moveTo>
                    <a:pt x="140" y="587"/>
                  </a:moveTo>
                  <a:lnTo>
                    <a:pt x="292" y="405"/>
                  </a:lnTo>
                  <a:lnTo>
                    <a:pt x="201" y="437"/>
                  </a:lnTo>
                  <a:lnTo>
                    <a:pt x="282" y="158"/>
                  </a:lnTo>
                  <a:lnTo>
                    <a:pt x="137" y="228"/>
                  </a:lnTo>
                  <a:lnTo>
                    <a:pt x="236" y="0"/>
                  </a:lnTo>
                  <a:lnTo>
                    <a:pt x="123" y="0"/>
                  </a:lnTo>
                  <a:lnTo>
                    <a:pt x="0" y="362"/>
                  </a:lnTo>
                  <a:lnTo>
                    <a:pt x="188" y="279"/>
                  </a:lnTo>
                  <a:lnTo>
                    <a:pt x="150" y="426"/>
                  </a:lnTo>
                  <a:lnTo>
                    <a:pt x="89" y="351"/>
                  </a:lnTo>
                  <a:lnTo>
                    <a:pt x="94" y="389"/>
                  </a:lnTo>
                  <a:lnTo>
                    <a:pt x="123" y="526"/>
                  </a:lnTo>
                  <a:lnTo>
                    <a:pt x="137" y="577"/>
                  </a:lnTo>
                  <a:lnTo>
                    <a:pt x="140" y="585"/>
                  </a:lnTo>
                  <a:lnTo>
                    <a:pt x="140" y="585"/>
                  </a:lnTo>
                  <a:lnTo>
                    <a:pt x="140" y="585"/>
                  </a:lnTo>
                  <a:lnTo>
                    <a:pt x="140" y="585"/>
                  </a:lnTo>
                  <a:lnTo>
                    <a:pt x="140" y="58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46" name="组合 45"/>
          <p:cNvGrpSpPr/>
          <p:nvPr/>
        </p:nvGrpSpPr>
        <p:grpSpPr>
          <a:xfrm>
            <a:off x="1338763" y="4164072"/>
            <a:ext cx="622521" cy="677193"/>
            <a:chOff x="5300437" y="861933"/>
            <a:chExt cx="2151063" cy="2339976"/>
          </a:xfrm>
        </p:grpSpPr>
        <p:sp>
          <p:nvSpPr>
            <p:cNvPr id="47" name="Freeform 16"/>
            <p:cNvSpPr/>
            <p:nvPr/>
          </p:nvSpPr>
          <p:spPr bwMode="auto">
            <a:xfrm>
              <a:off x="5300437" y="861933"/>
              <a:ext cx="2151063" cy="1931988"/>
            </a:xfrm>
            <a:custGeom>
              <a:avLst/>
              <a:gdLst>
                <a:gd name="T0" fmla="*/ 113 w 1355"/>
                <a:gd name="T1" fmla="*/ 1217 h 1217"/>
                <a:gd name="T2" fmla="*/ 1237 w 1355"/>
                <a:gd name="T3" fmla="*/ 1217 h 1217"/>
                <a:gd name="T4" fmla="*/ 1247 w 1355"/>
                <a:gd name="T5" fmla="*/ 1217 h 1217"/>
                <a:gd name="T6" fmla="*/ 1261 w 1355"/>
                <a:gd name="T7" fmla="*/ 1214 h 1217"/>
                <a:gd name="T8" fmla="*/ 1272 w 1355"/>
                <a:gd name="T9" fmla="*/ 1212 h 1217"/>
                <a:gd name="T10" fmla="*/ 1282 w 1355"/>
                <a:gd name="T11" fmla="*/ 1209 h 1217"/>
                <a:gd name="T12" fmla="*/ 1296 w 1355"/>
                <a:gd name="T13" fmla="*/ 1201 h 1217"/>
                <a:gd name="T14" fmla="*/ 1306 w 1355"/>
                <a:gd name="T15" fmla="*/ 1196 h 1217"/>
                <a:gd name="T16" fmla="*/ 1317 w 1355"/>
                <a:gd name="T17" fmla="*/ 1188 h 1217"/>
                <a:gd name="T18" fmla="*/ 1328 w 1355"/>
                <a:gd name="T19" fmla="*/ 1177 h 1217"/>
                <a:gd name="T20" fmla="*/ 1333 w 1355"/>
                <a:gd name="T21" fmla="*/ 1169 h 1217"/>
                <a:gd name="T22" fmla="*/ 1344 w 1355"/>
                <a:gd name="T23" fmla="*/ 1150 h 1217"/>
                <a:gd name="T24" fmla="*/ 1347 w 1355"/>
                <a:gd name="T25" fmla="*/ 1139 h 1217"/>
                <a:gd name="T26" fmla="*/ 1352 w 1355"/>
                <a:gd name="T27" fmla="*/ 1126 h 1217"/>
                <a:gd name="T28" fmla="*/ 1355 w 1355"/>
                <a:gd name="T29" fmla="*/ 1112 h 1217"/>
                <a:gd name="T30" fmla="*/ 1355 w 1355"/>
                <a:gd name="T31" fmla="*/ 1088 h 1217"/>
                <a:gd name="T32" fmla="*/ 1352 w 1355"/>
                <a:gd name="T33" fmla="*/ 1072 h 1217"/>
                <a:gd name="T34" fmla="*/ 1347 w 1355"/>
                <a:gd name="T35" fmla="*/ 1062 h 1217"/>
                <a:gd name="T36" fmla="*/ 1336 w 1355"/>
                <a:gd name="T37" fmla="*/ 1037 h 1217"/>
                <a:gd name="T38" fmla="*/ 1315 w 1355"/>
                <a:gd name="T39" fmla="*/ 997 h 1217"/>
                <a:gd name="T40" fmla="*/ 781 w 1355"/>
                <a:gd name="T41" fmla="*/ 56 h 1217"/>
                <a:gd name="T42" fmla="*/ 765 w 1355"/>
                <a:gd name="T43" fmla="*/ 35 h 1217"/>
                <a:gd name="T44" fmla="*/ 754 w 1355"/>
                <a:gd name="T45" fmla="*/ 27 h 1217"/>
                <a:gd name="T46" fmla="*/ 743 w 1355"/>
                <a:gd name="T47" fmla="*/ 19 h 1217"/>
                <a:gd name="T48" fmla="*/ 732 w 1355"/>
                <a:gd name="T49" fmla="*/ 13 h 1217"/>
                <a:gd name="T50" fmla="*/ 727 w 1355"/>
                <a:gd name="T51" fmla="*/ 8 h 1217"/>
                <a:gd name="T52" fmla="*/ 716 w 1355"/>
                <a:gd name="T53" fmla="*/ 5 h 1217"/>
                <a:gd name="T54" fmla="*/ 708 w 1355"/>
                <a:gd name="T55" fmla="*/ 2 h 1217"/>
                <a:gd name="T56" fmla="*/ 698 w 1355"/>
                <a:gd name="T57" fmla="*/ 0 h 1217"/>
                <a:gd name="T58" fmla="*/ 687 w 1355"/>
                <a:gd name="T59" fmla="*/ 0 h 1217"/>
                <a:gd name="T60" fmla="*/ 679 w 1355"/>
                <a:gd name="T61" fmla="*/ 2 h 1217"/>
                <a:gd name="T62" fmla="*/ 665 w 1355"/>
                <a:gd name="T63" fmla="*/ 5 h 1217"/>
                <a:gd name="T64" fmla="*/ 655 w 1355"/>
                <a:gd name="T65" fmla="*/ 11 h 1217"/>
                <a:gd name="T66" fmla="*/ 639 w 1355"/>
                <a:gd name="T67" fmla="*/ 16 h 1217"/>
                <a:gd name="T68" fmla="*/ 630 w 1355"/>
                <a:gd name="T69" fmla="*/ 24 h 1217"/>
                <a:gd name="T70" fmla="*/ 620 w 1355"/>
                <a:gd name="T71" fmla="*/ 35 h 1217"/>
                <a:gd name="T72" fmla="*/ 5 w 1355"/>
                <a:gd name="T73" fmla="*/ 1059 h 1217"/>
                <a:gd name="T74" fmla="*/ 0 w 1355"/>
                <a:gd name="T75" fmla="*/ 1099 h 1217"/>
                <a:gd name="T76" fmla="*/ 0 w 1355"/>
                <a:gd name="T77" fmla="*/ 1118 h 1217"/>
                <a:gd name="T78" fmla="*/ 3 w 1355"/>
                <a:gd name="T79" fmla="*/ 1131 h 1217"/>
                <a:gd name="T80" fmla="*/ 8 w 1355"/>
                <a:gd name="T81" fmla="*/ 1142 h 1217"/>
                <a:gd name="T82" fmla="*/ 11 w 1355"/>
                <a:gd name="T83" fmla="*/ 1153 h 1217"/>
                <a:gd name="T84" fmla="*/ 24 w 1355"/>
                <a:gd name="T85" fmla="*/ 1171 h 1217"/>
                <a:gd name="T86" fmla="*/ 35 w 1355"/>
                <a:gd name="T87" fmla="*/ 1182 h 1217"/>
                <a:gd name="T88" fmla="*/ 43 w 1355"/>
                <a:gd name="T89" fmla="*/ 1190 h 1217"/>
                <a:gd name="T90" fmla="*/ 54 w 1355"/>
                <a:gd name="T91" fmla="*/ 1196 h 1217"/>
                <a:gd name="T92" fmla="*/ 67 w 1355"/>
                <a:gd name="T93" fmla="*/ 1201 h 1217"/>
                <a:gd name="T94" fmla="*/ 81 w 1355"/>
                <a:gd name="T95" fmla="*/ 1209 h 1217"/>
                <a:gd name="T96" fmla="*/ 113 w 1355"/>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5" h="1217">
                  <a:moveTo>
                    <a:pt x="113" y="1217"/>
                  </a:moveTo>
                  <a:lnTo>
                    <a:pt x="1237" y="1217"/>
                  </a:lnTo>
                  <a:lnTo>
                    <a:pt x="1247" y="1217"/>
                  </a:lnTo>
                  <a:lnTo>
                    <a:pt x="1261" y="1214"/>
                  </a:lnTo>
                  <a:lnTo>
                    <a:pt x="1272" y="1212"/>
                  </a:lnTo>
                  <a:lnTo>
                    <a:pt x="1282" y="1209"/>
                  </a:lnTo>
                  <a:lnTo>
                    <a:pt x="1296" y="1201"/>
                  </a:lnTo>
                  <a:lnTo>
                    <a:pt x="1306" y="1196"/>
                  </a:lnTo>
                  <a:lnTo>
                    <a:pt x="1317" y="1188"/>
                  </a:lnTo>
                  <a:lnTo>
                    <a:pt x="1328" y="1177"/>
                  </a:lnTo>
                  <a:lnTo>
                    <a:pt x="1333" y="1169"/>
                  </a:lnTo>
                  <a:lnTo>
                    <a:pt x="1344" y="1150"/>
                  </a:lnTo>
                  <a:lnTo>
                    <a:pt x="1347" y="1139"/>
                  </a:lnTo>
                  <a:lnTo>
                    <a:pt x="1352" y="1126"/>
                  </a:lnTo>
                  <a:lnTo>
                    <a:pt x="1355" y="1112"/>
                  </a:lnTo>
                  <a:lnTo>
                    <a:pt x="1355" y="1088"/>
                  </a:lnTo>
                  <a:lnTo>
                    <a:pt x="1352" y="1072"/>
                  </a:lnTo>
                  <a:lnTo>
                    <a:pt x="1347" y="1062"/>
                  </a:lnTo>
                  <a:lnTo>
                    <a:pt x="1336" y="1037"/>
                  </a:lnTo>
                  <a:lnTo>
                    <a:pt x="1315" y="997"/>
                  </a:lnTo>
                  <a:lnTo>
                    <a:pt x="781" y="56"/>
                  </a:lnTo>
                  <a:lnTo>
                    <a:pt x="765" y="35"/>
                  </a:lnTo>
                  <a:lnTo>
                    <a:pt x="754" y="27"/>
                  </a:lnTo>
                  <a:lnTo>
                    <a:pt x="743" y="19"/>
                  </a:lnTo>
                  <a:lnTo>
                    <a:pt x="732" y="13"/>
                  </a:lnTo>
                  <a:lnTo>
                    <a:pt x="727" y="8"/>
                  </a:lnTo>
                  <a:lnTo>
                    <a:pt x="716" y="5"/>
                  </a:lnTo>
                  <a:lnTo>
                    <a:pt x="708" y="2"/>
                  </a:lnTo>
                  <a:lnTo>
                    <a:pt x="698" y="0"/>
                  </a:lnTo>
                  <a:lnTo>
                    <a:pt x="687" y="0"/>
                  </a:lnTo>
                  <a:lnTo>
                    <a:pt x="679" y="2"/>
                  </a:lnTo>
                  <a:lnTo>
                    <a:pt x="665" y="5"/>
                  </a:lnTo>
                  <a:lnTo>
                    <a:pt x="655" y="11"/>
                  </a:lnTo>
                  <a:lnTo>
                    <a:pt x="639" y="16"/>
                  </a:lnTo>
                  <a:lnTo>
                    <a:pt x="630" y="24"/>
                  </a:lnTo>
                  <a:lnTo>
                    <a:pt x="620" y="35"/>
                  </a:lnTo>
                  <a:lnTo>
                    <a:pt x="5" y="1059"/>
                  </a:lnTo>
                  <a:lnTo>
                    <a:pt x="0" y="1099"/>
                  </a:lnTo>
                  <a:lnTo>
                    <a:pt x="0" y="1118"/>
                  </a:lnTo>
                  <a:lnTo>
                    <a:pt x="3" y="1131"/>
                  </a:lnTo>
                  <a:lnTo>
                    <a:pt x="8" y="1142"/>
                  </a:lnTo>
                  <a:lnTo>
                    <a:pt x="11" y="1153"/>
                  </a:lnTo>
                  <a:lnTo>
                    <a:pt x="24"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8" name="Freeform 17"/>
            <p:cNvSpPr>
              <a:spLocks noEditPoints="1"/>
            </p:cNvSpPr>
            <p:nvPr/>
          </p:nvSpPr>
          <p:spPr bwMode="auto">
            <a:xfrm>
              <a:off x="5751287" y="2905046"/>
              <a:ext cx="1316038" cy="296863"/>
            </a:xfrm>
            <a:custGeom>
              <a:avLst/>
              <a:gdLst>
                <a:gd name="T0" fmla="*/ 35 w 309"/>
                <a:gd name="T1" fmla="*/ 1 h 70"/>
                <a:gd name="T2" fmla="*/ 26 w 309"/>
                <a:gd name="T3" fmla="*/ 8 h 70"/>
                <a:gd name="T4" fmla="*/ 1 w 309"/>
                <a:gd name="T5" fmla="*/ 27 h 70"/>
                <a:gd name="T6" fmla="*/ 49 w 309"/>
                <a:gd name="T7" fmla="*/ 33 h 70"/>
                <a:gd name="T8" fmla="*/ 2 w 309"/>
                <a:gd name="T9" fmla="*/ 42 h 70"/>
                <a:gd name="T10" fmla="*/ 49 w 309"/>
                <a:gd name="T11" fmla="*/ 49 h 70"/>
                <a:gd name="T12" fmla="*/ 0 w 309"/>
                <a:gd name="T13" fmla="*/ 58 h 70"/>
                <a:gd name="T14" fmla="*/ 49 w 309"/>
                <a:gd name="T15" fmla="*/ 64 h 70"/>
                <a:gd name="T16" fmla="*/ 55 w 309"/>
                <a:gd name="T17" fmla="*/ 62 h 70"/>
                <a:gd name="T18" fmla="*/ 47 w 309"/>
                <a:gd name="T19" fmla="*/ 27 h 70"/>
                <a:gd name="T20" fmla="*/ 51 w 309"/>
                <a:gd name="T21" fmla="*/ 4 h 70"/>
                <a:gd name="T22" fmla="*/ 41 w 309"/>
                <a:gd name="T23" fmla="*/ 20 h 70"/>
                <a:gd name="T24" fmla="*/ 13 w 309"/>
                <a:gd name="T25" fmla="*/ 23 h 70"/>
                <a:gd name="T26" fmla="*/ 19 w 309"/>
                <a:gd name="T27" fmla="*/ 20 h 70"/>
                <a:gd name="T28" fmla="*/ 103 w 309"/>
                <a:gd name="T29" fmla="*/ 6 h 70"/>
                <a:gd name="T30" fmla="*/ 97 w 309"/>
                <a:gd name="T31" fmla="*/ 20 h 70"/>
                <a:gd name="T32" fmla="*/ 104 w 309"/>
                <a:gd name="T33" fmla="*/ 26 h 70"/>
                <a:gd name="T34" fmla="*/ 103 w 309"/>
                <a:gd name="T35" fmla="*/ 56 h 70"/>
                <a:gd name="T36" fmla="*/ 114 w 309"/>
                <a:gd name="T37" fmla="*/ 61 h 70"/>
                <a:gd name="T38" fmla="*/ 129 w 309"/>
                <a:gd name="T39" fmla="*/ 54 h 70"/>
                <a:gd name="T40" fmla="*/ 102 w 309"/>
                <a:gd name="T41" fmla="*/ 66 h 70"/>
                <a:gd name="T42" fmla="*/ 97 w 309"/>
                <a:gd name="T43" fmla="*/ 59 h 70"/>
                <a:gd name="T44" fmla="*/ 132 w 309"/>
                <a:gd name="T45" fmla="*/ 24 h 70"/>
                <a:gd name="T46" fmla="*/ 145 w 309"/>
                <a:gd name="T47" fmla="*/ 46 h 70"/>
                <a:gd name="T48" fmla="*/ 84 w 309"/>
                <a:gd name="T49" fmla="*/ 54 h 70"/>
                <a:gd name="T50" fmla="*/ 195 w 309"/>
                <a:gd name="T51" fmla="*/ 6 h 70"/>
                <a:gd name="T52" fmla="*/ 187 w 309"/>
                <a:gd name="T53" fmla="*/ 0 h 70"/>
                <a:gd name="T54" fmla="*/ 156 w 309"/>
                <a:gd name="T55" fmla="*/ 63 h 70"/>
                <a:gd name="T56" fmla="*/ 193 w 309"/>
                <a:gd name="T57" fmla="*/ 34 h 70"/>
                <a:gd name="T58" fmla="*/ 228 w 309"/>
                <a:gd name="T59" fmla="*/ 61 h 70"/>
                <a:gd name="T60" fmla="*/ 195 w 309"/>
                <a:gd name="T61" fmla="*/ 6 h 70"/>
                <a:gd name="T62" fmla="*/ 220 w 309"/>
                <a:gd name="T63" fmla="*/ 17 h 70"/>
                <a:gd name="T64" fmla="*/ 205 w 309"/>
                <a:gd name="T65" fmla="*/ 36 h 70"/>
                <a:gd name="T66" fmla="*/ 177 w 309"/>
                <a:gd name="T67" fmla="*/ 15 h 70"/>
                <a:gd name="T68" fmla="*/ 171 w 309"/>
                <a:gd name="T69" fmla="*/ 37 h 70"/>
                <a:gd name="T70" fmla="*/ 279 w 309"/>
                <a:gd name="T71" fmla="*/ 8 h 70"/>
                <a:gd name="T72" fmla="*/ 268 w 309"/>
                <a:gd name="T73" fmla="*/ 1 h 70"/>
                <a:gd name="T74" fmla="*/ 270 w 309"/>
                <a:gd name="T75" fmla="*/ 21 h 70"/>
                <a:gd name="T76" fmla="*/ 239 w 309"/>
                <a:gd name="T77" fmla="*/ 62 h 70"/>
                <a:gd name="T78" fmla="*/ 274 w 309"/>
                <a:gd name="T79" fmla="*/ 39 h 70"/>
                <a:gd name="T80" fmla="*/ 278 w 309"/>
                <a:gd name="T81" fmla="*/ 28 h 70"/>
                <a:gd name="T82" fmla="*/ 293 w 309"/>
                <a:gd name="T83" fmla="*/ 29 h 70"/>
                <a:gd name="T84" fmla="*/ 298 w 309"/>
                <a:gd name="T85" fmla="*/ 35 h 70"/>
                <a:gd name="T86" fmla="*/ 293 w 309"/>
                <a:gd name="T87" fmla="*/ 29 h 70"/>
                <a:gd name="T88" fmla="*/ 297 w 309"/>
                <a:gd name="T89" fmla="*/ 17 h 70"/>
                <a:gd name="T90" fmla="*/ 244 w 309"/>
                <a:gd name="T91" fmla="*/ 26 h 70"/>
                <a:gd name="T92" fmla="*/ 251 w 309"/>
                <a:gd name="T93" fmla="*/ 11 h 70"/>
                <a:gd name="T94" fmla="*/ 304 w 309"/>
                <a:gd name="T95" fmla="*/ 12 h 70"/>
                <a:gd name="T96" fmla="*/ 255 w 309"/>
                <a:gd name="T97" fmla="*/ 27 h 70"/>
                <a:gd name="T98" fmla="*/ 260 w 309"/>
                <a:gd name="T99" fmla="*/ 33 h 70"/>
                <a:gd name="T100" fmla="*/ 255 w 309"/>
                <a:gd name="T10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9"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7"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95" y="6"/>
                  </a:moveTo>
                  <a:cubicBezTo>
                    <a:pt x="195" y="4"/>
                    <a:pt x="196" y="3"/>
                    <a:pt x="196" y="2"/>
                  </a:cubicBezTo>
                  <a:cubicBezTo>
                    <a:pt x="197" y="2"/>
                    <a:pt x="197" y="1"/>
                    <a:pt x="197" y="1"/>
                  </a:cubicBezTo>
                  <a:cubicBezTo>
                    <a:pt x="197" y="0"/>
                    <a:pt x="194" y="0"/>
                    <a:pt x="187" y="0"/>
                  </a:cubicBezTo>
                  <a:cubicBezTo>
                    <a:pt x="188" y="3"/>
                    <a:pt x="188" y="7"/>
                    <a:pt x="188" y="11"/>
                  </a:cubicBezTo>
                  <a:cubicBezTo>
                    <a:pt x="188" y="19"/>
                    <a:pt x="188" y="19"/>
                    <a:pt x="188" y="19"/>
                  </a:cubicBezTo>
                  <a:cubicBezTo>
                    <a:pt x="188" y="42"/>
                    <a:pt x="178" y="57"/>
                    <a:pt x="156" y="63"/>
                  </a:cubicBezTo>
                  <a:cubicBezTo>
                    <a:pt x="156" y="63"/>
                    <a:pt x="156" y="64"/>
                    <a:pt x="157" y="64"/>
                  </a:cubicBezTo>
                  <a:cubicBezTo>
                    <a:pt x="159" y="65"/>
                    <a:pt x="161" y="67"/>
                    <a:pt x="164" y="69"/>
                  </a:cubicBezTo>
                  <a:cubicBezTo>
                    <a:pt x="181" y="60"/>
                    <a:pt x="191" y="48"/>
                    <a:pt x="193" y="34"/>
                  </a:cubicBezTo>
                  <a:cubicBezTo>
                    <a:pt x="195" y="49"/>
                    <a:pt x="204" y="61"/>
                    <a:pt x="221" y="68"/>
                  </a:cubicBezTo>
                  <a:cubicBezTo>
                    <a:pt x="223" y="65"/>
                    <a:pt x="226" y="63"/>
                    <a:pt x="227" y="62"/>
                  </a:cubicBezTo>
                  <a:cubicBezTo>
                    <a:pt x="228" y="61"/>
                    <a:pt x="228" y="61"/>
                    <a:pt x="228" y="61"/>
                  </a:cubicBezTo>
                  <a:cubicBezTo>
                    <a:pt x="219" y="59"/>
                    <a:pt x="211" y="55"/>
                    <a:pt x="206" y="49"/>
                  </a:cubicBezTo>
                  <a:cubicBezTo>
                    <a:pt x="199" y="41"/>
                    <a:pt x="195" y="30"/>
                    <a:pt x="195" y="15"/>
                  </a:cubicBezTo>
                  <a:cubicBezTo>
                    <a:pt x="195" y="6"/>
                    <a:pt x="195" y="6"/>
                    <a:pt x="195" y="6"/>
                  </a:cubicBezTo>
                  <a:close/>
                  <a:moveTo>
                    <a:pt x="212" y="13"/>
                  </a:moveTo>
                  <a:cubicBezTo>
                    <a:pt x="217" y="15"/>
                    <a:pt x="220" y="16"/>
                    <a:pt x="220" y="16"/>
                  </a:cubicBezTo>
                  <a:cubicBezTo>
                    <a:pt x="220" y="16"/>
                    <a:pt x="220" y="17"/>
                    <a:pt x="220" y="17"/>
                  </a:cubicBezTo>
                  <a:cubicBezTo>
                    <a:pt x="219" y="18"/>
                    <a:pt x="218" y="20"/>
                    <a:pt x="217" y="21"/>
                  </a:cubicBezTo>
                  <a:cubicBezTo>
                    <a:pt x="216" y="28"/>
                    <a:pt x="214" y="34"/>
                    <a:pt x="212" y="38"/>
                  </a:cubicBezTo>
                  <a:cubicBezTo>
                    <a:pt x="210" y="37"/>
                    <a:pt x="208" y="37"/>
                    <a:pt x="205" y="36"/>
                  </a:cubicBezTo>
                  <a:cubicBezTo>
                    <a:pt x="209" y="30"/>
                    <a:pt x="211" y="22"/>
                    <a:pt x="212" y="13"/>
                  </a:cubicBezTo>
                  <a:close/>
                  <a:moveTo>
                    <a:pt x="169" y="13"/>
                  </a:moveTo>
                  <a:cubicBezTo>
                    <a:pt x="173" y="13"/>
                    <a:pt x="175" y="13"/>
                    <a:pt x="177" y="15"/>
                  </a:cubicBezTo>
                  <a:cubicBezTo>
                    <a:pt x="177" y="15"/>
                    <a:pt x="177" y="16"/>
                    <a:pt x="176" y="16"/>
                  </a:cubicBezTo>
                  <a:cubicBezTo>
                    <a:pt x="176" y="17"/>
                    <a:pt x="176" y="18"/>
                    <a:pt x="176" y="20"/>
                  </a:cubicBezTo>
                  <a:cubicBezTo>
                    <a:pt x="174" y="25"/>
                    <a:pt x="173" y="31"/>
                    <a:pt x="171" y="37"/>
                  </a:cubicBezTo>
                  <a:cubicBezTo>
                    <a:pt x="169" y="37"/>
                    <a:pt x="167" y="36"/>
                    <a:pt x="164" y="36"/>
                  </a:cubicBezTo>
                  <a:cubicBezTo>
                    <a:pt x="167" y="29"/>
                    <a:pt x="169" y="21"/>
                    <a:pt x="169" y="13"/>
                  </a:cubicBezTo>
                  <a:close/>
                  <a:moveTo>
                    <a:pt x="279" y="8"/>
                  </a:moveTo>
                  <a:cubicBezTo>
                    <a:pt x="279" y="8"/>
                    <a:pt x="279" y="8"/>
                    <a:pt x="279" y="7"/>
                  </a:cubicBezTo>
                  <a:cubicBezTo>
                    <a:pt x="277" y="3"/>
                    <a:pt x="276" y="1"/>
                    <a:pt x="275" y="0"/>
                  </a:cubicBezTo>
                  <a:cubicBezTo>
                    <a:pt x="268" y="1"/>
                    <a:pt x="268" y="1"/>
                    <a:pt x="268" y="1"/>
                  </a:cubicBezTo>
                  <a:cubicBezTo>
                    <a:pt x="270" y="4"/>
                    <a:pt x="272" y="7"/>
                    <a:pt x="272" y="10"/>
                  </a:cubicBezTo>
                  <a:cubicBezTo>
                    <a:pt x="279" y="8"/>
                    <a:pt x="279" y="8"/>
                    <a:pt x="279" y="8"/>
                  </a:cubicBezTo>
                  <a:close/>
                  <a:moveTo>
                    <a:pt x="270" y="21"/>
                  </a:moveTo>
                  <a:cubicBezTo>
                    <a:pt x="270" y="26"/>
                    <a:pt x="270" y="31"/>
                    <a:pt x="270" y="36"/>
                  </a:cubicBezTo>
                  <a:cubicBezTo>
                    <a:pt x="269" y="41"/>
                    <a:pt x="267" y="46"/>
                    <a:pt x="264" y="49"/>
                  </a:cubicBezTo>
                  <a:cubicBezTo>
                    <a:pt x="258" y="57"/>
                    <a:pt x="250" y="61"/>
                    <a:pt x="239" y="62"/>
                  </a:cubicBezTo>
                  <a:cubicBezTo>
                    <a:pt x="242" y="65"/>
                    <a:pt x="244" y="67"/>
                    <a:pt x="245" y="70"/>
                  </a:cubicBezTo>
                  <a:cubicBezTo>
                    <a:pt x="254" y="65"/>
                    <a:pt x="262" y="61"/>
                    <a:pt x="267" y="56"/>
                  </a:cubicBezTo>
                  <a:cubicBezTo>
                    <a:pt x="270" y="52"/>
                    <a:pt x="273" y="47"/>
                    <a:pt x="274" y="39"/>
                  </a:cubicBezTo>
                  <a:cubicBezTo>
                    <a:pt x="276" y="52"/>
                    <a:pt x="285" y="62"/>
                    <a:pt x="304" y="68"/>
                  </a:cubicBezTo>
                  <a:cubicBezTo>
                    <a:pt x="305" y="65"/>
                    <a:pt x="307" y="62"/>
                    <a:pt x="309" y="60"/>
                  </a:cubicBezTo>
                  <a:cubicBezTo>
                    <a:pt x="289" y="57"/>
                    <a:pt x="278" y="47"/>
                    <a:pt x="278" y="28"/>
                  </a:cubicBezTo>
                  <a:cubicBezTo>
                    <a:pt x="278" y="25"/>
                    <a:pt x="278" y="23"/>
                    <a:pt x="279" y="21"/>
                  </a:cubicBezTo>
                  <a:cubicBezTo>
                    <a:pt x="276" y="21"/>
                    <a:pt x="273" y="21"/>
                    <a:pt x="270" y="21"/>
                  </a:cubicBezTo>
                  <a:close/>
                  <a:moveTo>
                    <a:pt x="293" y="29"/>
                  </a:moveTo>
                  <a:cubicBezTo>
                    <a:pt x="298" y="31"/>
                    <a:pt x="301" y="32"/>
                    <a:pt x="301" y="33"/>
                  </a:cubicBezTo>
                  <a:cubicBezTo>
                    <a:pt x="301" y="33"/>
                    <a:pt x="301" y="34"/>
                    <a:pt x="300" y="34"/>
                  </a:cubicBezTo>
                  <a:cubicBezTo>
                    <a:pt x="299" y="34"/>
                    <a:pt x="298" y="35"/>
                    <a:pt x="298" y="35"/>
                  </a:cubicBezTo>
                  <a:cubicBezTo>
                    <a:pt x="295" y="40"/>
                    <a:pt x="293" y="44"/>
                    <a:pt x="291" y="47"/>
                  </a:cubicBezTo>
                  <a:cubicBezTo>
                    <a:pt x="290" y="46"/>
                    <a:pt x="288" y="45"/>
                    <a:pt x="285" y="44"/>
                  </a:cubicBezTo>
                  <a:cubicBezTo>
                    <a:pt x="288" y="40"/>
                    <a:pt x="291" y="35"/>
                    <a:pt x="293" y="29"/>
                  </a:cubicBezTo>
                  <a:close/>
                  <a:moveTo>
                    <a:pt x="304" y="26"/>
                  </a:moveTo>
                  <a:cubicBezTo>
                    <a:pt x="296" y="26"/>
                    <a:pt x="296" y="26"/>
                    <a:pt x="296" y="26"/>
                  </a:cubicBezTo>
                  <a:cubicBezTo>
                    <a:pt x="297" y="23"/>
                    <a:pt x="297" y="20"/>
                    <a:pt x="297" y="17"/>
                  </a:cubicBezTo>
                  <a:cubicBezTo>
                    <a:pt x="251" y="17"/>
                    <a:pt x="251" y="17"/>
                    <a:pt x="251" y="17"/>
                  </a:cubicBezTo>
                  <a:cubicBezTo>
                    <a:pt x="251" y="20"/>
                    <a:pt x="251" y="24"/>
                    <a:pt x="251" y="26"/>
                  </a:cubicBezTo>
                  <a:cubicBezTo>
                    <a:pt x="244" y="26"/>
                    <a:pt x="244" y="26"/>
                    <a:pt x="244" y="26"/>
                  </a:cubicBezTo>
                  <a:cubicBezTo>
                    <a:pt x="244" y="24"/>
                    <a:pt x="244" y="21"/>
                    <a:pt x="244" y="18"/>
                  </a:cubicBezTo>
                  <a:cubicBezTo>
                    <a:pt x="244" y="16"/>
                    <a:pt x="244" y="13"/>
                    <a:pt x="244" y="10"/>
                  </a:cubicBezTo>
                  <a:cubicBezTo>
                    <a:pt x="245" y="11"/>
                    <a:pt x="248" y="11"/>
                    <a:pt x="251" y="11"/>
                  </a:cubicBezTo>
                  <a:cubicBezTo>
                    <a:pt x="296" y="11"/>
                    <a:pt x="296" y="11"/>
                    <a:pt x="296" y="11"/>
                  </a:cubicBezTo>
                  <a:cubicBezTo>
                    <a:pt x="297" y="11"/>
                    <a:pt x="300" y="11"/>
                    <a:pt x="304" y="10"/>
                  </a:cubicBezTo>
                  <a:cubicBezTo>
                    <a:pt x="304" y="11"/>
                    <a:pt x="304" y="11"/>
                    <a:pt x="304" y="12"/>
                  </a:cubicBezTo>
                  <a:cubicBezTo>
                    <a:pt x="304" y="14"/>
                    <a:pt x="304" y="16"/>
                    <a:pt x="304" y="18"/>
                  </a:cubicBezTo>
                  <a:cubicBezTo>
                    <a:pt x="304" y="19"/>
                    <a:pt x="304" y="22"/>
                    <a:pt x="304" y="26"/>
                  </a:cubicBezTo>
                  <a:close/>
                  <a:moveTo>
                    <a:pt x="255" y="27"/>
                  </a:moveTo>
                  <a:cubicBezTo>
                    <a:pt x="260" y="28"/>
                    <a:pt x="263" y="29"/>
                    <a:pt x="263" y="30"/>
                  </a:cubicBezTo>
                  <a:cubicBezTo>
                    <a:pt x="263" y="30"/>
                    <a:pt x="263" y="31"/>
                    <a:pt x="262" y="31"/>
                  </a:cubicBezTo>
                  <a:cubicBezTo>
                    <a:pt x="262" y="31"/>
                    <a:pt x="261" y="32"/>
                    <a:pt x="260" y="33"/>
                  </a:cubicBezTo>
                  <a:cubicBezTo>
                    <a:pt x="259" y="37"/>
                    <a:pt x="256" y="42"/>
                    <a:pt x="253" y="46"/>
                  </a:cubicBezTo>
                  <a:cubicBezTo>
                    <a:pt x="252" y="44"/>
                    <a:pt x="250" y="44"/>
                    <a:pt x="247" y="43"/>
                  </a:cubicBezTo>
                  <a:cubicBezTo>
                    <a:pt x="251" y="38"/>
                    <a:pt x="254" y="33"/>
                    <a:pt x="255" y="27"/>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49" name="Freeform 18"/>
            <p:cNvSpPr>
              <a:spLocks noEditPoints="1"/>
            </p:cNvSpPr>
            <p:nvPr/>
          </p:nvSpPr>
          <p:spPr bwMode="auto">
            <a:xfrm>
              <a:off x="5356000" y="920671"/>
              <a:ext cx="2035175" cy="1814513"/>
            </a:xfrm>
            <a:custGeom>
              <a:avLst/>
              <a:gdLst>
                <a:gd name="T0" fmla="*/ 83 w 1282"/>
                <a:gd name="T1" fmla="*/ 1143 h 1143"/>
                <a:gd name="T2" fmla="*/ 1202 w 1282"/>
                <a:gd name="T3" fmla="*/ 1143 h 1143"/>
                <a:gd name="T4" fmla="*/ 1210 w 1282"/>
                <a:gd name="T5" fmla="*/ 1143 h 1143"/>
                <a:gd name="T6" fmla="*/ 1221 w 1282"/>
                <a:gd name="T7" fmla="*/ 1143 h 1143"/>
                <a:gd name="T8" fmla="*/ 1226 w 1282"/>
                <a:gd name="T9" fmla="*/ 1140 h 1143"/>
                <a:gd name="T10" fmla="*/ 1234 w 1282"/>
                <a:gd name="T11" fmla="*/ 1137 h 1143"/>
                <a:gd name="T12" fmla="*/ 1242 w 1282"/>
                <a:gd name="T13" fmla="*/ 1134 h 1143"/>
                <a:gd name="T14" fmla="*/ 1247 w 1282"/>
                <a:gd name="T15" fmla="*/ 1129 h 1143"/>
                <a:gd name="T16" fmla="*/ 1253 w 1282"/>
                <a:gd name="T17" fmla="*/ 1126 h 1143"/>
                <a:gd name="T18" fmla="*/ 1258 w 1282"/>
                <a:gd name="T19" fmla="*/ 1121 h 1143"/>
                <a:gd name="T20" fmla="*/ 1263 w 1282"/>
                <a:gd name="T21" fmla="*/ 1118 h 1143"/>
                <a:gd name="T22" fmla="*/ 1266 w 1282"/>
                <a:gd name="T23" fmla="*/ 1113 h 1143"/>
                <a:gd name="T24" fmla="*/ 1274 w 1282"/>
                <a:gd name="T25" fmla="*/ 1097 h 1143"/>
                <a:gd name="T26" fmla="*/ 1277 w 1282"/>
                <a:gd name="T27" fmla="*/ 1089 h 1143"/>
                <a:gd name="T28" fmla="*/ 1282 w 1282"/>
                <a:gd name="T29" fmla="*/ 1081 h 1143"/>
                <a:gd name="T30" fmla="*/ 1282 w 1282"/>
                <a:gd name="T31" fmla="*/ 1073 h 1143"/>
                <a:gd name="T32" fmla="*/ 1282 w 1282"/>
                <a:gd name="T33" fmla="*/ 1065 h 1143"/>
                <a:gd name="T34" fmla="*/ 1282 w 1282"/>
                <a:gd name="T35" fmla="*/ 1054 h 1143"/>
                <a:gd name="T36" fmla="*/ 1280 w 1282"/>
                <a:gd name="T37" fmla="*/ 1046 h 1143"/>
                <a:gd name="T38" fmla="*/ 1277 w 1282"/>
                <a:gd name="T39" fmla="*/ 1038 h 1143"/>
                <a:gd name="T40" fmla="*/ 1269 w 1282"/>
                <a:gd name="T41" fmla="*/ 1019 h 1143"/>
                <a:gd name="T42" fmla="*/ 1247 w 1282"/>
                <a:gd name="T43" fmla="*/ 979 h 1143"/>
                <a:gd name="T44" fmla="*/ 716 w 1282"/>
                <a:gd name="T45" fmla="*/ 41 h 1143"/>
                <a:gd name="T46" fmla="*/ 703 w 1282"/>
                <a:gd name="T47" fmla="*/ 24 h 1143"/>
                <a:gd name="T48" fmla="*/ 695 w 1282"/>
                <a:gd name="T49" fmla="*/ 16 h 1143"/>
                <a:gd name="T50" fmla="*/ 689 w 1282"/>
                <a:gd name="T51" fmla="*/ 11 h 1143"/>
                <a:gd name="T52" fmla="*/ 681 w 1282"/>
                <a:gd name="T53" fmla="*/ 8 h 1143"/>
                <a:gd name="T54" fmla="*/ 676 w 1282"/>
                <a:gd name="T55" fmla="*/ 6 h 1143"/>
                <a:gd name="T56" fmla="*/ 671 w 1282"/>
                <a:gd name="T57" fmla="*/ 3 h 1143"/>
                <a:gd name="T58" fmla="*/ 665 w 1282"/>
                <a:gd name="T59" fmla="*/ 3 h 1143"/>
                <a:gd name="T60" fmla="*/ 660 w 1282"/>
                <a:gd name="T61" fmla="*/ 0 h 1143"/>
                <a:gd name="T62" fmla="*/ 657 w 1282"/>
                <a:gd name="T63" fmla="*/ 0 h 1143"/>
                <a:gd name="T64" fmla="*/ 654 w 1282"/>
                <a:gd name="T65" fmla="*/ 0 h 1143"/>
                <a:gd name="T66" fmla="*/ 649 w 1282"/>
                <a:gd name="T67" fmla="*/ 0 h 1143"/>
                <a:gd name="T68" fmla="*/ 641 w 1282"/>
                <a:gd name="T69" fmla="*/ 3 h 1143"/>
                <a:gd name="T70" fmla="*/ 633 w 1282"/>
                <a:gd name="T71" fmla="*/ 6 h 1143"/>
                <a:gd name="T72" fmla="*/ 625 w 1282"/>
                <a:gd name="T73" fmla="*/ 11 h 1143"/>
                <a:gd name="T74" fmla="*/ 620 w 1282"/>
                <a:gd name="T75" fmla="*/ 16 h 1143"/>
                <a:gd name="T76" fmla="*/ 612 w 1282"/>
                <a:gd name="T77" fmla="*/ 22 h 1143"/>
                <a:gd name="T78" fmla="*/ 5 w 1282"/>
                <a:gd name="T79" fmla="*/ 1035 h 1143"/>
                <a:gd name="T80" fmla="*/ 0 w 1282"/>
                <a:gd name="T81" fmla="*/ 1062 h 1143"/>
                <a:gd name="T82" fmla="*/ 3 w 1282"/>
                <a:gd name="T83" fmla="*/ 1075 h 1143"/>
                <a:gd name="T84" fmla="*/ 5 w 1282"/>
                <a:gd name="T85" fmla="*/ 1084 h 1143"/>
                <a:gd name="T86" fmla="*/ 8 w 1282"/>
                <a:gd name="T87" fmla="*/ 1092 h 1143"/>
                <a:gd name="T88" fmla="*/ 11 w 1282"/>
                <a:gd name="T89" fmla="*/ 1100 h 1143"/>
                <a:gd name="T90" fmla="*/ 13 w 1282"/>
                <a:gd name="T91" fmla="*/ 1105 h 1143"/>
                <a:gd name="T92" fmla="*/ 16 w 1282"/>
                <a:gd name="T93" fmla="*/ 1110 h 1143"/>
                <a:gd name="T94" fmla="*/ 21 w 1282"/>
                <a:gd name="T95" fmla="*/ 1113 h 1143"/>
                <a:gd name="T96" fmla="*/ 27 w 1282"/>
                <a:gd name="T97" fmla="*/ 1118 h 1143"/>
                <a:gd name="T98" fmla="*/ 32 w 1282"/>
                <a:gd name="T99" fmla="*/ 1124 h 1143"/>
                <a:gd name="T100" fmla="*/ 38 w 1282"/>
                <a:gd name="T101" fmla="*/ 1126 h 1143"/>
                <a:gd name="T102" fmla="*/ 46 w 1282"/>
                <a:gd name="T103" fmla="*/ 1132 h 1143"/>
                <a:gd name="T104" fmla="*/ 59 w 1282"/>
                <a:gd name="T105" fmla="*/ 1137 h 1143"/>
                <a:gd name="T106" fmla="*/ 83 w 1282"/>
                <a:gd name="T107" fmla="*/ 1143 h 1143"/>
                <a:gd name="T108" fmla="*/ 83 w 1282"/>
                <a:gd name="T109" fmla="*/ 1143 h 1143"/>
                <a:gd name="T110" fmla="*/ 182 w 1282"/>
                <a:gd name="T111" fmla="*/ 998 h 1143"/>
                <a:gd name="T112" fmla="*/ 654 w 1282"/>
                <a:gd name="T113" fmla="*/ 193 h 1143"/>
                <a:gd name="T114" fmla="*/ 1119 w 1282"/>
                <a:gd name="T115" fmla="*/ 998 h 1143"/>
                <a:gd name="T116" fmla="*/ 182 w 1282"/>
                <a:gd name="T117" fmla="*/ 998 h 1143"/>
                <a:gd name="T118" fmla="*/ 182 w 1282"/>
                <a:gd name="T119" fmla="*/ 998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83" y="1143"/>
                  </a:moveTo>
                  <a:lnTo>
                    <a:pt x="1202" y="1143"/>
                  </a:lnTo>
                  <a:lnTo>
                    <a:pt x="1210" y="1143"/>
                  </a:lnTo>
                  <a:lnTo>
                    <a:pt x="1221" y="1143"/>
                  </a:lnTo>
                  <a:lnTo>
                    <a:pt x="1226" y="1140"/>
                  </a:lnTo>
                  <a:lnTo>
                    <a:pt x="1234" y="1137"/>
                  </a:lnTo>
                  <a:lnTo>
                    <a:pt x="1242" y="1134"/>
                  </a:lnTo>
                  <a:lnTo>
                    <a:pt x="1247" y="1129"/>
                  </a:lnTo>
                  <a:lnTo>
                    <a:pt x="1253" y="1126"/>
                  </a:lnTo>
                  <a:lnTo>
                    <a:pt x="1258" y="1121"/>
                  </a:lnTo>
                  <a:lnTo>
                    <a:pt x="1263" y="1118"/>
                  </a:lnTo>
                  <a:lnTo>
                    <a:pt x="1266" y="1113"/>
                  </a:lnTo>
                  <a:lnTo>
                    <a:pt x="1274" y="1097"/>
                  </a:lnTo>
                  <a:lnTo>
                    <a:pt x="1277" y="1089"/>
                  </a:lnTo>
                  <a:lnTo>
                    <a:pt x="1282" y="1081"/>
                  </a:lnTo>
                  <a:lnTo>
                    <a:pt x="1282" y="1073"/>
                  </a:lnTo>
                  <a:lnTo>
                    <a:pt x="1282" y="1065"/>
                  </a:lnTo>
                  <a:lnTo>
                    <a:pt x="1282" y="1054"/>
                  </a:lnTo>
                  <a:lnTo>
                    <a:pt x="1280" y="1046"/>
                  </a:lnTo>
                  <a:lnTo>
                    <a:pt x="1277" y="1038"/>
                  </a:lnTo>
                  <a:lnTo>
                    <a:pt x="1269" y="1019"/>
                  </a:lnTo>
                  <a:lnTo>
                    <a:pt x="1247" y="979"/>
                  </a:lnTo>
                  <a:lnTo>
                    <a:pt x="716" y="41"/>
                  </a:lnTo>
                  <a:lnTo>
                    <a:pt x="703" y="24"/>
                  </a:lnTo>
                  <a:lnTo>
                    <a:pt x="695" y="16"/>
                  </a:lnTo>
                  <a:lnTo>
                    <a:pt x="689" y="11"/>
                  </a:lnTo>
                  <a:lnTo>
                    <a:pt x="681" y="8"/>
                  </a:lnTo>
                  <a:lnTo>
                    <a:pt x="676" y="6"/>
                  </a:lnTo>
                  <a:lnTo>
                    <a:pt x="671" y="3"/>
                  </a:lnTo>
                  <a:lnTo>
                    <a:pt x="665" y="3"/>
                  </a:lnTo>
                  <a:lnTo>
                    <a:pt x="660" y="0"/>
                  </a:lnTo>
                  <a:lnTo>
                    <a:pt x="657" y="0"/>
                  </a:lnTo>
                  <a:lnTo>
                    <a:pt x="654" y="0"/>
                  </a:lnTo>
                  <a:lnTo>
                    <a:pt x="649" y="0"/>
                  </a:lnTo>
                  <a:lnTo>
                    <a:pt x="641" y="3"/>
                  </a:lnTo>
                  <a:lnTo>
                    <a:pt x="633" y="6"/>
                  </a:lnTo>
                  <a:lnTo>
                    <a:pt x="625" y="11"/>
                  </a:lnTo>
                  <a:lnTo>
                    <a:pt x="620" y="16"/>
                  </a:lnTo>
                  <a:lnTo>
                    <a:pt x="612" y="22"/>
                  </a:lnTo>
                  <a:lnTo>
                    <a:pt x="5" y="1035"/>
                  </a:lnTo>
                  <a:lnTo>
                    <a:pt x="0" y="1062"/>
                  </a:lnTo>
                  <a:lnTo>
                    <a:pt x="3" y="1075"/>
                  </a:lnTo>
                  <a:lnTo>
                    <a:pt x="5" y="1084"/>
                  </a:lnTo>
                  <a:lnTo>
                    <a:pt x="8" y="1092"/>
                  </a:lnTo>
                  <a:lnTo>
                    <a:pt x="11" y="1100"/>
                  </a:lnTo>
                  <a:lnTo>
                    <a:pt x="13" y="1105"/>
                  </a:lnTo>
                  <a:lnTo>
                    <a:pt x="16" y="1110"/>
                  </a:lnTo>
                  <a:lnTo>
                    <a:pt x="21" y="1113"/>
                  </a:lnTo>
                  <a:lnTo>
                    <a:pt x="27" y="1118"/>
                  </a:lnTo>
                  <a:lnTo>
                    <a:pt x="32" y="1124"/>
                  </a:lnTo>
                  <a:lnTo>
                    <a:pt x="38" y="1126"/>
                  </a:lnTo>
                  <a:lnTo>
                    <a:pt x="46" y="1132"/>
                  </a:lnTo>
                  <a:lnTo>
                    <a:pt x="59" y="1137"/>
                  </a:lnTo>
                  <a:lnTo>
                    <a:pt x="83" y="1143"/>
                  </a:lnTo>
                  <a:lnTo>
                    <a:pt x="83" y="1143"/>
                  </a:lnTo>
                  <a:close/>
                  <a:moveTo>
                    <a:pt x="182" y="998"/>
                  </a:moveTo>
                  <a:lnTo>
                    <a:pt x="654" y="193"/>
                  </a:lnTo>
                  <a:lnTo>
                    <a:pt x="1119" y="998"/>
                  </a:lnTo>
                  <a:lnTo>
                    <a:pt x="182" y="998"/>
                  </a:lnTo>
                  <a:lnTo>
                    <a:pt x="182" y="99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0" name="Freeform 19"/>
            <p:cNvSpPr>
              <a:spLocks noEditPoints="1"/>
            </p:cNvSpPr>
            <p:nvPr/>
          </p:nvSpPr>
          <p:spPr bwMode="auto">
            <a:xfrm>
              <a:off x="6062437" y="1520746"/>
              <a:ext cx="622300" cy="923925"/>
            </a:xfrm>
            <a:custGeom>
              <a:avLst/>
              <a:gdLst>
                <a:gd name="T0" fmla="*/ 51 w 392"/>
                <a:gd name="T1" fmla="*/ 582 h 582"/>
                <a:gd name="T2" fmla="*/ 381 w 392"/>
                <a:gd name="T3" fmla="*/ 373 h 582"/>
                <a:gd name="T4" fmla="*/ 360 w 392"/>
                <a:gd name="T5" fmla="*/ 231 h 582"/>
                <a:gd name="T6" fmla="*/ 341 w 392"/>
                <a:gd name="T7" fmla="*/ 226 h 582"/>
                <a:gd name="T8" fmla="*/ 333 w 392"/>
                <a:gd name="T9" fmla="*/ 244 h 582"/>
                <a:gd name="T10" fmla="*/ 325 w 392"/>
                <a:gd name="T11" fmla="*/ 228 h 582"/>
                <a:gd name="T12" fmla="*/ 314 w 392"/>
                <a:gd name="T13" fmla="*/ 185 h 582"/>
                <a:gd name="T14" fmla="*/ 287 w 392"/>
                <a:gd name="T15" fmla="*/ 137 h 582"/>
                <a:gd name="T16" fmla="*/ 277 w 392"/>
                <a:gd name="T17" fmla="*/ 137 h 582"/>
                <a:gd name="T18" fmla="*/ 263 w 392"/>
                <a:gd name="T19" fmla="*/ 180 h 582"/>
                <a:gd name="T20" fmla="*/ 255 w 392"/>
                <a:gd name="T21" fmla="*/ 121 h 582"/>
                <a:gd name="T22" fmla="*/ 188 w 392"/>
                <a:gd name="T23" fmla="*/ 8 h 582"/>
                <a:gd name="T24" fmla="*/ 183 w 392"/>
                <a:gd name="T25" fmla="*/ 43 h 582"/>
                <a:gd name="T26" fmla="*/ 188 w 392"/>
                <a:gd name="T27" fmla="*/ 129 h 582"/>
                <a:gd name="T28" fmla="*/ 145 w 392"/>
                <a:gd name="T29" fmla="*/ 118 h 582"/>
                <a:gd name="T30" fmla="*/ 121 w 392"/>
                <a:gd name="T31" fmla="*/ 100 h 582"/>
                <a:gd name="T32" fmla="*/ 121 w 392"/>
                <a:gd name="T33" fmla="*/ 172 h 582"/>
                <a:gd name="T34" fmla="*/ 89 w 392"/>
                <a:gd name="T35" fmla="*/ 231 h 582"/>
                <a:gd name="T36" fmla="*/ 54 w 392"/>
                <a:gd name="T37" fmla="*/ 247 h 582"/>
                <a:gd name="T38" fmla="*/ 49 w 392"/>
                <a:gd name="T39" fmla="*/ 327 h 582"/>
                <a:gd name="T40" fmla="*/ 11 w 392"/>
                <a:gd name="T41" fmla="*/ 381 h 582"/>
                <a:gd name="T42" fmla="*/ 32 w 392"/>
                <a:gd name="T43" fmla="*/ 464 h 582"/>
                <a:gd name="T44" fmla="*/ 65 w 392"/>
                <a:gd name="T45" fmla="*/ 502 h 582"/>
                <a:gd name="T46" fmla="*/ 116 w 392"/>
                <a:gd name="T47" fmla="*/ 521 h 582"/>
                <a:gd name="T48" fmla="*/ 145 w 392"/>
                <a:gd name="T49" fmla="*/ 515 h 582"/>
                <a:gd name="T50" fmla="*/ 91 w 392"/>
                <a:gd name="T51" fmla="*/ 437 h 582"/>
                <a:gd name="T52" fmla="*/ 105 w 392"/>
                <a:gd name="T53" fmla="*/ 408 h 582"/>
                <a:gd name="T54" fmla="*/ 105 w 392"/>
                <a:gd name="T55" fmla="*/ 386 h 582"/>
                <a:gd name="T56" fmla="*/ 116 w 392"/>
                <a:gd name="T57" fmla="*/ 386 h 582"/>
                <a:gd name="T58" fmla="*/ 140 w 392"/>
                <a:gd name="T59" fmla="*/ 440 h 582"/>
                <a:gd name="T60" fmla="*/ 153 w 392"/>
                <a:gd name="T61" fmla="*/ 432 h 582"/>
                <a:gd name="T62" fmla="*/ 156 w 392"/>
                <a:gd name="T63" fmla="*/ 384 h 582"/>
                <a:gd name="T64" fmla="*/ 167 w 392"/>
                <a:gd name="T65" fmla="*/ 384 h 582"/>
                <a:gd name="T66" fmla="*/ 177 w 392"/>
                <a:gd name="T67" fmla="*/ 416 h 582"/>
                <a:gd name="T68" fmla="*/ 209 w 392"/>
                <a:gd name="T69" fmla="*/ 357 h 582"/>
                <a:gd name="T70" fmla="*/ 231 w 392"/>
                <a:gd name="T71" fmla="*/ 317 h 582"/>
                <a:gd name="T72" fmla="*/ 244 w 392"/>
                <a:gd name="T73" fmla="*/ 368 h 582"/>
                <a:gd name="T74" fmla="*/ 255 w 392"/>
                <a:gd name="T75" fmla="*/ 384 h 582"/>
                <a:gd name="T76" fmla="*/ 269 w 392"/>
                <a:gd name="T77" fmla="*/ 357 h 582"/>
                <a:gd name="T78" fmla="*/ 277 w 392"/>
                <a:gd name="T79" fmla="*/ 357 h 582"/>
                <a:gd name="T80" fmla="*/ 293 w 392"/>
                <a:gd name="T81" fmla="*/ 416 h 582"/>
                <a:gd name="T82" fmla="*/ 220 w 392"/>
                <a:gd name="T83" fmla="*/ 504 h 582"/>
                <a:gd name="T84" fmla="*/ 191 w 392"/>
                <a:gd name="T85" fmla="*/ 523 h 582"/>
                <a:gd name="T86" fmla="*/ 242 w 392"/>
                <a:gd name="T87" fmla="*/ 531 h 582"/>
                <a:gd name="T88" fmla="*/ 303 w 392"/>
                <a:gd name="T89" fmla="*/ 512 h 582"/>
                <a:gd name="T90" fmla="*/ 357 w 392"/>
                <a:gd name="T91" fmla="*/ 462 h 582"/>
                <a:gd name="T92" fmla="*/ 387 w 392"/>
                <a:gd name="T93" fmla="*/ 395 h 582"/>
                <a:gd name="T94" fmla="*/ 191 w 392"/>
                <a:gd name="T95" fmla="*/ 263 h 582"/>
                <a:gd name="T96" fmla="*/ 191 w 392"/>
                <a:gd name="T97" fmla="*/ 215 h 582"/>
                <a:gd name="T98" fmla="*/ 199 w 392"/>
                <a:gd name="T99" fmla="*/ 199 h 582"/>
                <a:gd name="T100" fmla="*/ 201 w 392"/>
                <a:gd name="T101" fmla="*/ 231 h 582"/>
                <a:gd name="T102" fmla="*/ 196 w 392"/>
                <a:gd name="T103" fmla="*/ 258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92" h="582">
                  <a:moveTo>
                    <a:pt x="333" y="582"/>
                  </a:moveTo>
                  <a:lnTo>
                    <a:pt x="333" y="542"/>
                  </a:lnTo>
                  <a:lnTo>
                    <a:pt x="51" y="542"/>
                  </a:lnTo>
                  <a:lnTo>
                    <a:pt x="51" y="582"/>
                  </a:lnTo>
                  <a:lnTo>
                    <a:pt x="333" y="582"/>
                  </a:lnTo>
                  <a:lnTo>
                    <a:pt x="333" y="582"/>
                  </a:lnTo>
                  <a:close/>
                  <a:moveTo>
                    <a:pt x="392" y="357"/>
                  </a:moveTo>
                  <a:lnTo>
                    <a:pt x="381" y="373"/>
                  </a:lnTo>
                  <a:lnTo>
                    <a:pt x="370" y="381"/>
                  </a:lnTo>
                  <a:lnTo>
                    <a:pt x="370" y="290"/>
                  </a:lnTo>
                  <a:lnTo>
                    <a:pt x="362" y="250"/>
                  </a:lnTo>
                  <a:lnTo>
                    <a:pt x="360" y="231"/>
                  </a:lnTo>
                  <a:lnTo>
                    <a:pt x="352" y="215"/>
                  </a:lnTo>
                  <a:lnTo>
                    <a:pt x="344" y="199"/>
                  </a:lnTo>
                  <a:lnTo>
                    <a:pt x="344" y="212"/>
                  </a:lnTo>
                  <a:lnTo>
                    <a:pt x="341" y="226"/>
                  </a:lnTo>
                  <a:lnTo>
                    <a:pt x="341" y="231"/>
                  </a:lnTo>
                  <a:lnTo>
                    <a:pt x="338" y="236"/>
                  </a:lnTo>
                  <a:lnTo>
                    <a:pt x="336" y="239"/>
                  </a:lnTo>
                  <a:lnTo>
                    <a:pt x="333" y="244"/>
                  </a:lnTo>
                  <a:lnTo>
                    <a:pt x="330" y="247"/>
                  </a:lnTo>
                  <a:lnTo>
                    <a:pt x="328" y="250"/>
                  </a:lnTo>
                  <a:lnTo>
                    <a:pt x="325" y="252"/>
                  </a:lnTo>
                  <a:lnTo>
                    <a:pt x="325" y="228"/>
                  </a:lnTo>
                  <a:lnTo>
                    <a:pt x="325" y="218"/>
                  </a:lnTo>
                  <a:lnTo>
                    <a:pt x="322" y="207"/>
                  </a:lnTo>
                  <a:lnTo>
                    <a:pt x="319" y="199"/>
                  </a:lnTo>
                  <a:lnTo>
                    <a:pt x="314" y="185"/>
                  </a:lnTo>
                  <a:lnTo>
                    <a:pt x="309" y="169"/>
                  </a:lnTo>
                  <a:lnTo>
                    <a:pt x="301" y="159"/>
                  </a:lnTo>
                  <a:lnTo>
                    <a:pt x="293" y="145"/>
                  </a:lnTo>
                  <a:lnTo>
                    <a:pt x="287" y="137"/>
                  </a:lnTo>
                  <a:lnTo>
                    <a:pt x="285" y="132"/>
                  </a:lnTo>
                  <a:lnTo>
                    <a:pt x="279" y="129"/>
                  </a:lnTo>
                  <a:lnTo>
                    <a:pt x="277" y="126"/>
                  </a:lnTo>
                  <a:lnTo>
                    <a:pt x="277" y="137"/>
                  </a:lnTo>
                  <a:lnTo>
                    <a:pt x="277" y="148"/>
                  </a:lnTo>
                  <a:lnTo>
                    <a:pt x="271" y="167"/>
                  </a:lnTo>
                  <a:lnTo>
                    <a:pt x="263" y="185"/>
                  </a:lnTo>
                  <a:lnTo>
                    <a:pt x="263" y="180"/>
                  </a:lnTo>
                  <a:lnTo>
                    <a:pt x="260" y="175"/>
                  </a:lnTo>
                  <a:lnTo>
                    <a:pt x="260" y="167"/>
                  </a:lnTo>
                  <a:lnTo>
                    <a:pt x="258" y="153"/>
                  </a:lnTo>
                  <a:lnTo>
                    <a:pt x="255" y="121"/>
                  </a:lnTo>
                  <a:lnTo>
                    <a:pt x="252" y="116"/>
                  </a:lnTo>
                  <a:lnTo>
                    <a:pt x="244" y="97"/>
                  </a:lnTo>
                  <a:lnTo>
                    <a:pt x="207" y="33"/>
                  </a:lnTo>
                  <a:lnTo>
                    <a:pt x="188" y="8"/>
                  </a:lnTo>
                  <a:lnTo>
                    <a:pt x="183" y="3"/>
                  </a:lnTo>
                  <a:lnTo>
                    <a:pt x="183" y="0"/>
                  </a:lnTo>
                  <a:lnTo>
                    <a:pt x="183" y="25"/>
                  </a:lnTo>
                  <a:lnTo>
                    <a:pt x="183" y="43"/>
                  </a:lnTo>
                  <a:lnTo>
                    <a:pt x="191" y="75"/>
                  </a:lnTo>
                  <a:lnTo>
                    <a:pt x="191" y="92"/>
                  </a:lnTo>
                  <a:lnTo>
                    <a:pt x="191" y="100"/>
                  </a:lnTo>
                  <a:lnTo>
                    <a:pt x="188" y="129"/>
                  </a:lnTo>
                  <a:lnTo>
                    <a:pt x="185" y="142"/>
                  </a:lnTo>
                  <a:lnTo>
                    <a:pt x="175" y="164"/>
                  </a:lnTo>
                  <a:lnTo>
                    <a:pt x="153" y="129"/>
                  </a:lnTo>
                  <a:lnTo>
                    <a:pt x="145" y="118"/>
                  </a:lnTo>
                  <a:lnTo>
                    <a:pt x="140" y="116"/>
                  </a:lnTo>
                  <a:lnTo>
                    <a:pt x="134" y="110"/>
                  </a:lnTo>
                  <a:lnTo>
                    <a:pt x="129" y="105"/>
                  </a:lnTo>
                  <a:lnTo>
                    <a:pt x="121" y="100"/>
                  </a:lnTo>
                  <a:lnTo>
                    <a:pt x="113" y="97"/>
                  </a:lnTo>
                  <a:lnTo>
                    <a:pt x="118" y="121"/>
                  </a:lnTo>
                  <a:lnTo>
                    <a:pt x="121" y="145"/>
                  </a:lnTo>
                  <a:lnTo>
                    <a:pt x="121" y="172"/>
                  </a:lnTo>
                  <a:lnTo>
                    <a:pt x="118" y="199"/>
                  </a:lnTo>
                  <a:lnTo>
                    <a:pt x="110" y="226"/>
                  </a:lnTo>
                  <a:lnTo>
                    <a:pt x="102" y="252"/>
                  </a:lnTo>
                  <a:lnTo>
                    <a:pt x="89" y="231"/>
                  </a:lnTo>
                  <a:lnTo>
                    <a:pt x="81" y="220"/>
                  </a:lnTo>
                  <a:lnTo>
                    <a:pt x="62" y="207"/>
                  </a:lnTo>
                  <a:lnTo>
                    <a:pt x="46" y="196"/>
                  </a:lnTo>
                  <a:lnTo>
                    <a:pt x="54" y="247"/>
                  </a:lnTo>
                  <a:lnTo>
                    <a:pt x="57" y="271"/>
                  </a:lnTo>
                  <a:lnTo>
                    <a:pt x="57" y="295"/>
                  </a:lnTo>
                  <a:lnTo>
                    <a:pt x="54" y="314"/>
                  </a:lnTo>
                  <a:lnTo>
                    <a:pt x="49" y="327"/>
                  </a:lnTo>
                  <a:lnTo>
                    <a:pt x="30" y="317"/>
                  </a:lnTo>
                  <a:lnTo>
                    <a:pt x="0" y="309"/>
                  </a:lnTo>
                  <a:lnTo>
                    <a:pt x="8" y="357"/>
                  </a:lnTo>
                  <a:lnTo>
                    <a:pt x="11" y="381"/>
                  </a:lnTo>
                  <a:lnTo>
                    <a:pt x="14" y="416"/>
                  </a:lnTo>
                  <a:lnTo>
                    <a:pt x="19" y="429"/>
                  </a:lnTo>
                  <a:lnTo>
                    <a:pt x="24" y="451"/>
                  </a:lnTo>
                  <a:lnTo>
                    <a:pt x="32" y="464"/>
                  </a:lnTo>
                  <a:lnTo>
                    <a:pt x="40" y="478"/>
                  </a:lnTo>
                  <a:lnTo>
                    <a:pt x="49" y="486"/>
                  </a:lnTo>
                  <a:lnTo>
                    <a:pt x="57" y="494"/>
                  </a:lnTo>
                  <a:lnTo>
                    <a:pt x="65" y="502"/>
                  </a:lnTo>
                  <a:lnTo>
                    <a:pt x="75" y="507"/>
                  </a:lnTo>
                  <a:lnTo>
                    <a:pt x="86" y="512"/>
                  </a:lnTo>
                  <a:lnTo>
                    <a:pt x="97" y="518"/>
                  </a:lnTo>
                  <a:lnTo>
                    <a:pt x="116" y="521"/>
                  </a:lnTo>
                  <a:lnTo>
                    <a:pt x="132" y="526"/>
                  </a:lnTo>
                  <a:lnTo>
                    <a:pt x="153" y="526"/>
                  </a:lnTo>
                  <a:lnTo>
                    <a:pt x="150" y="523"/>
                  </a:lnTo>
                  <a:lnTo>
                    <a:pt x="145" y="515"/>
                  </a:lnTo>
                  <a:lnTo>
                    <a:pt x="126" y="496"/>
                  </a:lnTo>
                  <a:lnTo>
                    <a:pt x="113" y="478"/>
                  </a:lnTo>
                  <a:lnTo>
                    <a:pt x="102" y="459"/>
                  </a:lnTo>
                  <a:lnTo>
                    <a:pt x="91" y="437"/>
                  </a:lnTo>
                  <a:lnTo>
                    <a:pt x="89" y="421"/>
                  </a:lnTo>
                  <a:lnTo>
                    <a:pt x="86" y="405"/>
                  </a:lnTo>
                  <a:lnTo>
                    <a:pt x="105" y="413"/>
                  </a:lnTo>
                  <a:lnTo>
                    <a:pt x="105" y="408"/>
                  </a:lnTo>
                  <a:lnTo>
                    <a:pt x="102" y="403"/>
                  </a:lnTo>
                  <a:lnTo>
                    <a:pt x="102" y="400"/>
                  </a:lnTo>
                  <a:lnTo>
                    <a:pt x="102" y="395"/>
                  </a:lnTo>
                  <a:lnTo>
                    <a:pt x="105" y="386"/>
                  </a:lnTo>
                  <a:lnTo>
                    <a:pt x="105" y="373"/>
                  </a:lnTo>
                  <a:lnTo>
                    <a:pt x="108" y="368"/>
                  </a:lnTo>
                  <a:lnTo>
                    <a:pt x="105" y="360"/>
                  </a:lnTo>
                  <a:lnTo>
                    <a:pt x="116" y="386"/>
                  </a:lnTo>
                  <a:lnTo>
                    <a:pt x="124" y="411"/>
                  </a:lnTo>
                  <a:lnTo>
                    <a:pt x="129" y="421"/>
                  </a:lnTo>
                  <a:lnTo>
                    <a:pt x="134" y="432"/>
                  </a:lnTo>
                  <a:lnTo>
                    <a:pt x="140" y="440"/>
                  </a:lnTo>
                  <a:lnTo>
                    <a:pt x="145" y="445"/>
                  </a:lnTo>
                  <a:lnTo>
                    <a:pt x="153" y="453"/>
                  </a:lnTo>
                  <a:lnTo>
                    <a:pt x="161" y="459"/>
                  </a:lnTo>
                  <a:lnTo>
                    <a:pt x="153" y="432"/>
                  </a:lnTo>
                  <a:lnTo>
                    <a:pt x="153" y="421"/>
                  </a:lnTo>
                  <a:lnTo>
                    <a:pt x="153" y="408"/>
                  </a:lnTo>
                  <a:lnTo>
                    <a:pt x="153" y="397"/>
                  </a:lnTo>
                  <a:lnTo>
                    <a:pt x="156" y="384"/>
                  </a:lnTo>
                  <a:lnTo>
                    <a:pt x="159" y="373"/>
                  </a:lnTo>
                  <a:lnTo>
                    <a:pt x="164" y="352"/>
                  </a:lnTo>
                  <a:lnTo>
                    <a:pt x="167" y="362"/>
                  </a:lnTo>
                  <a:lnTo>
                    <a:pt x="167" y="384"/>
                  </a:lnTo>
                  <a:lnTo>
                    <a:pt x="167" y="392"/>
                  </a:lnTo>
                  <a:lnTo>
                    <a:pt x="169" y="400"/>
                  </a:lnTo>
                  <a:lnTo>
                    <a:pt x="169" y="405"/>
                  </a:lnTo>
                  <a:lnTo>
                    <a:pt x="177" y="416"/>
                  </a:lnTo>
                  <a:lnTo>
                    <a:pt x="191" y="403"/>
                  </a:lnTo>
                  <a:lnTo>
                    <a:pt x="199" y="386"/>
                  </a:lnTo>
                  <a:lnTo>
                    <a:pt x="207" y="368"/>
                  </a:lnTo>
                  <a:lnTo>
                    <a:pt x="209" y="357"/>
                  </a:lnTo>
                  <a:lnTo>
                    <a:pt x="212" y="346"/>
                  </a:lnTo>
                  <a:lnTo>
                    <a:pt x="212" y="330"/>
                  </a:lnTo>
                  <a:lnTo>
                    <a:pt x="215" y="295"/>
                  </a:lnTo>
                  <a:lnTo>
                    <a:pt x="231" y="317"/>
                  </a:lnTo>
                  <a:lnTo>
                    <a:pt x="234" y="325"/>
                  </a:lnTo>
                  <a:lnTo>
                    <a:pt x="236" y="333"/>
                  </a:lnTo>
                  <a:lnTo>
                    <a:pt x="242" y="344"/>
                  </a:lnTo>
                  <a:lnTo>
                    <a:pt x="244" y="368"/>
                  </a:lnTo>
                  <a:lnTo>
                    <a:pt x="250" y="392"/>
                  </a:lnTo>
                  <a:lnTo>
                    <a:pt x="250" y="389"/>
                  </a:lnTo>
                  <a:lnTo>
                    <a:pt x="252" y="386"/>
                  </a:lnTo>
                  <a:lnTo>
                    <a:pt x="255" y="384"/>
                  </a:lnTo>
                  <a:lnTo>
                    <a:pt x="258" y="381"/>
                  </a:lnTo>
                  <a:lnTo>
                    <a:pt x="260" y="378"/>
                  </a:lnTo>
                  <a:lnTo>
                    <a:pt x="263" y="370"/>
                  </a:lnTo>
                  <a:lnTo>
                    <a:pt x="269" y="357"/>
                  </a:lnTo>
                  <a:lnTo>
                    <a:pt x="271" y="346"/>
                  </a:lnTo>
                  <a:lnTo>
                    <a:pt x="271" y="341"/>
                  </a:lnTo>
                  <a:lnTo>
                    <a:pt x="274" y="349"/>
                  </a:lnTo>
                  <a:lnTo>
                    <a:pt x="277" y="357"/>
                  </a:lnTo>
                  <a:lnTo>
                    <a:pt x="279" y="365"/>
                  </a:lnTo>
                  <a:lnTo>
                    <a:pt x="279" y="384"/>
                  </a:lnTo>
                  <a:lnTo>
                    <a:pt x="277" y="421"/>
                  </a:lnTo>
                  <a:lnTo>
                    <a:pt x="293" y="416"/>
                  </a:lnTo>
                  <a:lnTo>
                    <a:pt x="266" y="462"/>
                  </a:lnTo>
                  <a:lnTo>
                    <a:pt x="255" y="475"/>
                  </a:lnTo>
                  <a:lnTo>
                    <a:pt x="250" y="480"/>
                  </a:lnTo>
                  <a:lnTo>
                    <a:pt x="220" y="504"/>
                  </a:lnTo>
                  <a:lnTo>
                    <a:pt x="212" y="510"/>
                  </a:lnTo>
                  <a:lnTo>
                    <a:pt x="199" y="518"/>
                  </a:lnTo>
                  <a:lnTo>
                    <a:pt x="193" y="521"/>
                  </a:lnTo>
                  <a:lnTo>
                    <a:pt x="191" y="523"/>
                  </a:lnTo>
                  <a:lnTo>
                    <a:pt x="191" y="526"/>
                  </a:lnTo>
                  <a:lnTo>
                    <a:pt x="191" y="526"/>
                  </a:lnTo>
                  <a:lnTo>
                    <a:pt x="226" y="531"/>
                  </a:lnTo>
                  <a:lnTo>
                    <a:pt x="242" y="531"/>
                  </a:lnTo>
                  <a:lnTo>
                    <a:pt x="255" y="531"/>
                  </a:lnTo>
                  <a:lnTo>
                    <a:pt x="269" y="526"/>
                  </a:lnTo>
                  <a:lnTo>
                    <a:pt x="287" y="521"/>
                  </a:lnTo>
                  <a:lnTo>
                    <a:pt x="303" y="512"/>
                  </a:lnTo>
                  <a:lnTo>
                    <a:pt x="319" y="502"/>
                  </a:lnTo>
                  <a:lnTo>
                    <a:pt x="333" y="491"/>
                  </a:lnTo>
                  <a:lnTo>
                    <a:pt x="346" y="478"/>
                  </a:lnTo>
                  <a:lnTo>
                    <a:pt x="357" y="462"/>
                  </a:lnTo>
                  <a:lnTo>
                    <a:pt x="368" y="448"/>
                  </a:lnTo>
                  <a:lnTo>
                    <a:pt x="376" y="432"/>
                  </a:lnTo>
                  <a:lnTo>
                    <a:pt x="381" y="413"/>
                  </a:lnTo>
                  <a:lnTo>
                    <a:pt x="387" y="395"/>
                  </a:lnTo>
                  <a:lnTo>
                    <a:pt x="389" y="378"/>
                  </a:lnTo>
                  <a:lnTo>
                    <a:pt x="392" y="357"/>
                  </a:lnTo>
                  <a:lnTo>
                    <a:pt x="392" y="357"/>
                  </a:lnTo>
                  <a:close/>
                  <a:moveTo>
                    <a:pt x="191" y="263"/>
                  </a:moveTo>
                  <a:lnTo>
                    <a:pt x="188" y="236"/>
                  </a:lnTo>
                  <a:lnTo>
                    <a:pt x="188" y="228"/>
                  </a:lnTo>
                  <a:lnTo>
                    <a:pt x="188" y="220"/>
                  </a:lnTo>
                  <a:lnTo>
                    <a:pt x="191" y="215"/>
                  </a:lnTo>
                  <a:lnTo>
                    <a:pt x="193" y="201"/>
                  </a:lnTo>
                  <a:lnTo>
                    <a:pt x="196" y="196"/>
                  </a:lnTo>
                  <a:lnTo>
                    <a:pt x="196" y="196"/>
                  </a:lnTo>
                  <a:lnTo>
                    <a:pt x="199" y="199"/>
                  </a:lnTo>
                  <a:lnTo>
                    <a:pt x="199" y="199"/>
                  </a:lnTo>
                  <a:lnTo>
                    <a:pt x="201" y="207"/>
                  </a:lnTo>
                  <a:lnTo>
                    <a:pt x="201" y="218"/>
                  </a:lnTo>
                  <a:lnTo>
                    <a:pt x="201" y="231"/>
                  </a:lnTo>
                  <a:lnTo>
                    <a:pt x="201" y="242"/>
                  </a:lnTo>
                  <a:lnTo>
                    <a:pt x="199" y="250"/>
                  </a:lnTo>
                  <a:lnTo>
                    <a:pt x="199" y="252"/>
                  </a:lnTo>
                  <a:lnTo>
                    <a:pt x="196" y="258"/>
                  </a:lnTo>
                  <a:lnTo>
                    <a:pt x="193" y="260"/>
                  </a:lnTo>
                  <a:lnTo>
                    <a:pt x="193" y="260"/>
                  </a:lnTo>
                  <a:lnTo>
                    <a:pt x="191" y="26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54" name="组合 53"/>
          <p:cNvGrpSpPr/>
          <p:nvPr/>
        </p:nvGrpSpPr>
        <p:grpSpPr>
          <a:xfrm>
            <a:off x="2022659" y="4157331"/>
            <a:ext cx="622521" cy="677693"/>
            <a:chOff x="7545390" y="1668463"/>
            <a:chExt cx="2149476" cy="2339976"/>
          </a:xfrm>
        </p:grpSpPr>
        <p:sp>
          <p:nvSpPr>
            <p:cNvPr id="55" name="Freeform 27"/>
            <p:cNvSpPr/>
            <p:nvPr/>
          </p:nvSpPr>
          <p:spPr bwMode="auto">
            <a:xfrm>
              <a:off x="7545390" y="1668463"/>
              <a:ext cx="2149476" cy="1931988"/>
            </a:xfrm>
            <a:custGeom>
              <a:avLst/>
              <a:gdLst>
                <a:gd name="T0" fmla="*/ 113 w 1354"/>
                <a:gd name="T1" fmla="*/ 1217 h 1217"/>
                <a:gd name="T2" fmla="*/ 1236 w 1354"/>
                <a:gd name="T3" fmla="*/ 1217 h 1217"/>
                <a:gd name="T4" fmla="*/ 1247 w 1354"/>
                <a:gd name="T5" fmla="*/ 1217 h 1217"/>
                <a:gd name="T6" fmla="*/ 1260 w 1354"/>
                <a:gd name="T7" fmla="*/ 1214 h 1217"/>
                <a:gd name="T8" fmla="*/ 1271 w 1354"/>
                <a:gd name="T9" fmla="*/ 1212 h 1217"/>
                <a:gd name="T10" fmla="*/ 1282 w 1354"/>
                <a:gd name="T11" fmla="*/ 1209 h 1217"/>
                <a:gd name="T12" fmla="*/ 1295 w 1354"/>
                <a:gd name="T13" fmla="*/ 1201 h 1217"/>
                <a:gd name="T14" fmla="*/ 1306 w 1354"/>
                <a:gd name="T15" fmla="*/ 1196 h 1217"/>
                <a:gd name="T16" fmla="*/ 1317 w 1354"/>
                <a:gd name="T17" fmla="*/ 1188 h 1217"/>
                <a:gd name="T18" fmla="*/ 1325 w 1354"/>
                <a:gd name="T19" fmla="*/ 1177 h 1217"/>
                <a:gd name="T20" fmla="*/ 1333 w 1354"/>
                <a:gd name="T21" fmla="*/ 1169 h 1217"/>
                <a:gd name="T22" fmla="*/ 1343 w 1354"/>
                <a:gd name="T23" fmla="*/ 1150 h 1217"/>
                <a:gd name="T24" fmla="*/ 1346 w 1354"/>
                <a:gd name="T25" fmla="*/ 1139 h 1217"/>
                <a:gd name="T26" fmla="*/ 1351 w 1354"/>
                <a:gd name="T27" fmla="*/ 1126 h 1217"/>
                <a:gd name="T28" fmla="*/ 1354 w 1354"/>
                <a:gd name="T29" fmla="*/ 1112 h 1217"/>
                <a:gd name="T30" fmla="*/ 1354 w 1354"/>
                <a:gd name="T31" fmla="*/ 1088 h 1217"/>
                <a:gd name="T32" fmla="*/ 1351 w 1354"/>
                <a:gd name="T33" fmla="*/ 1072 h 1217"/>
                <a:gd name="T34" fmla="*/ 1346 w 1354"/>
                <a:gd name="T35" fmla="*/ 1062 h 1217"/>
                <a:gd name="T36" fmla="*/ 1335 w 1354"/>
                <a:gd name="T37" fmla="*/ 1037 h 1217"/>
                <a:gd name="T38" fmla="*/ 1314 w 1354"/>
                <a:gd name="T39" fmla="*/ 997 h 1217"/>
                <a:gd name="T40" fmla="*/ 780 w 1354"/>
                <a:gd name="T41" fmla="*/ 56 h 1217"/>
                <a:gd name="T42" fmla="*/ 764 w 1354"/>
                <a:gd name="T43" fmla="*/ 35 h 1217"/>
                <a:gd name="T44" fmla="*/ 754 w 1354"/>
                <a:gd name="T45" fmla="*/ 27 h 1217"/>
                <a:gd name="T46" fmla="*/ 743 w 1354"/>
                <a:gd name="T47" fmla="*/ 19 h 1217"/>
                <a:gd name="T48" fmla="*/ 732 w 1354"/>
                <a:gd name="T49" fmla="*/ 13 h 1217"/>
                <a:gd name="T50" fmla="*/ 724 w 1354"/>
                <a:gd name="T51" fmla="*/ 8 h 1217"/>
                <a:gd name="T52" fmla="*/ 716 w 1354"/>
                <a:gd name="T53" fmla="*/ 5 h 1217"/>
                <a:gd name="T54" fmla="*/ 708 w 1354"/>
                <a:gd name="T55" fmla="*/ 2 h 1217"/>
                <a:gd name="T56" fmla="*/ 697 w 1354"/>
                <a:gd name="T57" fmla="*/ 0 h 1217"/>
                <a:gd name="T58" fmla="*/ 687 w 1354"/>
                <a:gd name="T59" fmla="*/ 0 h 1217"/>
                <a:gd name="T60" fmla="*/ 679 w 1354"/>
                <a:gd name="T61" fmla="*/ 2 h 1217"/>
                <a:gd name="T62" fmla="*/ 665 w 1354"/>
                <a:gd name="T63" fmla="*/ 5 h 1217"/>
                <a:gd name="T64" fmla="*/ 654 w 1354"/>
                <a:gd name="T65" fmla="*/ 11 h 1217"/>
                <a:gd name="T66" fmla="*/ 638 w 1354"/>
                <a:gd name="T67" fmla="*/ 16 h 1217"/>
                <a:gd name="T68" fmla="*/ 630 w 1354"/>
                <a:gd name="T69" fmla="*/ 24 h 1217"/>
                <a:gd name="T70" fmla="*/ 620 w 1354"/>
                <a:gd name="T71" fmla="*/ 35 h 1217"/>
                <a:gd name="T72" fmla="*/ 6 w 1354"/>
                <a:gd name="T73" fmla="*/ 1059 h 1217"/>
                <a:gd name="T74" fmla="*/ 0 w 1354"/>
                <a:gd name="T75" fmla="*/ 1099 h 1217"/>
                <a:gd name="T76" fmla="*/ 0 w 1354"/>
                <a:gd name="T77" fmla="*/ 1118 h 1217"/>
                <a:gd name="T78" fmla="*/ 3 w 1354"/>
                <a:gd name="T79" fmla="*/ 1131 h 1217"/>
                <a:gd name="T80" fmla="*/ 8 w 1354"/>
                <a:gd name="T81" fmla="*/ 1142 h 1217"/>
                <a:gd name="T82" fmla="*/ 11 w 1354"/>
                <a:gd name="T83" fmla="*/ 1153 h 1217"/>
                <a:gd name="T84" fmla="*/ 25 w 1354"/>
                <a:gd name="T85" fmla="*/ 1171 h 1217"/>
                <a:gd name="T86" fmla="*/ 35 w 1354"/>
                <a:gd name="T87" fmla="*/ 1182 h 1217"/>
                <a:gd name="T88" fmla="*/ 43 w 1354"/>
                <a:gd name="T89" fmla="*/ 1190 h 1217"/>
                <a:gd name="T90" fmla="*/ 54 w 1354"/>
                <a:gd name="T91" fmla="*/ 1196 h 1217"/>
                <a:gd name="T92" fmla="*/ 67 w 1354"/>
                <a:gd name="T93" fmla="*/ 1201 h 1217"/>
                <a:gd name="T94" fmla="*/ 81 w 1354"/>
                <a:gd name="T95" fmla="*/ 1209 h 1217"/>
                <a:gd name="T96" fmla="*/ 113 w 1354"/>
                <a:gd name="T97" fmla="*/ 1217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54" h="1217">
                  <a:moveTo>
                    <a:pt x="113" y="1217"/>
                  </a:moveTo>
                  <a:lnTo>
                    <a:pt x="1236" y="1217"/>
                  </a:lnTo>
                  <a:lnTo>
                    <a:pt x="1247" y="1217"/>
                  </a:lnTo>
                  <a:lnTo>
                    <a:pt x="1260" y="1214"/>
                  </a:lnTo>
                  <a:lnTo>
                    <a:pt x="1271" y="1212"/>
                  </a:lnTo>
                  <a:lnTo>
                    <a:pt x="1282" y="1209"/>
                  </a:lnTo>
                  <a:lnTo>
                    <a:pt x="1295" y="1201"/>
                  </a:lnTo>
                  <a:lnTo>
                    <a:pt x="1306" y="1196"/>
                  </a:lnTo>
                  <a:lnTo>
                    <a:pt x="1317" y="1188"/>
                  </a:lnTo>
                  <a:lnTo>
                    <a:pt x="1325" y="1177"/>
                  </a:lnTo>
                  <a:lnTo>
                    <a:pt x="1333" y="1169"/>
                  </a:lnTo>
                  <a:lnTo>
                    <a:pt x="1343" y="1150"/>
                  </a:lnTo>
                  <a:lnTo>
                    <a:pt x="1346" y="1139"/>
                  </a:lnTo>
                  <a:lnTo>
                    <a:pt x="1351" y="1126"/>
                  </a:lnTo>
                  <a:lnTo>
                    <a:pt x="1354" y="1112"/>
                  </a:lnTo>
                  <a:lnTo>
                    <a:pt x="1354" y="1088"/>
                  </a:lnTo>
                  <a:lnTo>
                    <a:pt x="1351" y="1072"/>
                  </a:lnTo>
                  <a:lnTo>
                    <a:pt x="1346" y="1062"/>
                  </a:lnTo>
                  <a:lnTo>
                    <a:pt x="1335" y="1037"/>
                  </a:lnTo>
                  <a:lnTo>
                    <a:pt x="1314" y="997"/>
                  </a:lnTo>
                  <a:lnTo>
                    <a:pt x="780" y="56"/>
                  </a:lnTo>
                  <a:lnTo>
                    <a:pt x="764" y="35"/>
                  </a:lnTo>
                  <a:lnTo>
                    <a:pt x="754" y="27"/>
                  </a:lnTo>
                  <a:lnTo>
                    <a:pt x="743" y="19"/>
                  </a:lnTo>
                  <a:lnTo>
                    <a:pt x="732" y="13"/>
                  </a:lnTo>
                  <a:lnTo>
                    <a:pt x="724" y="8"/>
                  </a:lnTo>
                  <a:lnTo>
                    <a:pt x="716" y="5"/>
                  </a:lnTo>
                  <a:lnTo>
                    <a:pt x="708" y="2"/>
                  </a:lnTo>
                  <a:lnTo>
                    <a:pt x="697" y="0"/>
                  </a:lnTo>
                  <a:lnTo>
                    <a:pt x="687" y="0"/>
                  </a:lnTo>
                  <a:lnTo>
                    <a:pt x="679" y="2"/>
                  </a:lnTo>
                  <a:lnTo>
                    <a:pt x="665" y="5"/>
                  </a:lnTo>
                  <a:lnTo>
                    <a:pt x="654" y="11"/>
                  </a:lnTo>
                  <a:lnTo>
                    <a:pt x="638" y="16"/>
                  </a:lnTo>
                  <a:lnTo>
                    <a:pt x="630" y="24"/>
                  </a:lnTo>
                  <a:lnTo>
                    <a:pt x="620" y="35"/>
                  </a:lnTo>
                  <a:lnTo>
                    <a:pt x="6" y="1059"/>
                  </a:lnTo>
                  <a:lnTo>
                    <a:pt x="0" y="1099"/>
                  </a:lnTo>
                  <a:lnTo>
                    <a:pt x="0" y="1118"/>
                  </a:lnTo>
                  <a:lnTo>
                    <a:pt x="3" y="1131"/>
                  </a:lnTo>
                  <a:lnTo>
                    <a:pt x="8" y="1142"/>
                  </a:lnTo>
                  <a:lnTo>
                    <a:pt x="11" y="1153"/>
                  </a:lnTo>
                  <a:lnTo>
                    <a:pt x="25" y="1171"/>
                  </a:lnTo>
                  <a:lnTo>
                    <a:pt x="35" y="1182"/>
                  </a:lnTo>
                  <a:lnTo>
                    <a:pt x="43" y="1190"/>
                  </a:lnTo>
                  <a:lnTo>
                    <a:pt x="54" y="1196"/>
                  </a:lnTo>
                  <a:lnTo>
                    <a:pt x="67" y="1201"/>
                  </a:lnTo>
                  <a:lnTo>
                    <a:pt x="81" y="1209"/>
                  </a:lnTo>
                  <a:lnTo>
                    <a:pt x="113" y="1217"/>
                  </a:lnTo>
                  <a:close/>
                </a:path>
              </a:pathLst>
            </a:custGeom>
            <a:solidFill>
              <a:srgbClr val="FFF1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6" name="Freeform 28"/>
            <p:cNvSpPr>
              <a:spLocks noEditPoints="1"/>
            </p:cNvSpPr>
            <p:nvPr/>
          </p:nvSpPr>
          <p:spPr bwMode="auto">
            <a:xfrm>
              <a:off x="7600953" y="1727201"/>
              <a:ext cx="2035176" cy="1814513"/>
            </a:xfrm>
            <a:custGeom>
              <a:avLst/>
              <a:gdLst>
                <a:gd name="T0" fmla="*/ 183 w 1282"/>
                <a:gd name="T1" fmla="*/ 998 h 1143"/>
                <a:gd name="T2" fmla="*/ 654 w 1282"/>
                <a:gd name="T3" fmla="*/ 193 h 1143"/>
                <a:gd name="T4" fmla="*/ 1118 w 1282"/>
                <a:gd name="T5" fmla="*/ 998 h 1143"/>
                <a:gd name="T6" fmla="*/ 183 w 1282"/>
                <a:gd name="T7" fmla="*/ 998 h 1143"/>
                <a:gd name="T8" fmla="*/ 183 w 1282"/>
                <a:gd name="T9" fmla="*/ 998 h 1143"/>
                <a:gd name="T10" fmla="*/ 183 w 1282"/>
                <a:gd name="T11" fmla="*/ 998 h 1143"/>
                <a:gd name="T12" fmla="*/ 83 w 1282"/>
                <a:gd name="T13" fmla="*/ 1143 h 1143"/>
                <a:gd name="T14" fmla="*/ 1201 w 1282"/>
                <a:gd name="T15" fmla="*/ 1143 h 1143"/>
                <a:gd name="T16" fmla="*/ 1209 w 1282"/>
                <a:gd name="T17" fmla="*/ 1143 h 1143"/>
                <a:gd name="T18" fmla="*/ 1220 w 1282"/>
                <a:gd name="T19" fmla="*/ 1143 h 1143"/>
                <a:gd name="T20" fmla="*/ 1225 w 1282"/>
                <a:gd name="T21" fmla="*/ 1140 h 1143"/>
                <a:gd name="T22" fmla="*/ 1233 w 1282"/>
                <a:gd name="T23" fmla="*/ 1137 h 1143"/>
                <a:gd name="T24" fmla="*/ 1241 w 1282"/>
                <a:gd name="T25" fmla="*/ 1134 h 1143"/>
                <a:gd name="T26" fmla="*/ 1247 w 1282"/>
                <a:gd name="T27" fmla="*/ 1129 h 1143"/>
                <a:gd name="T28" fmla="*/ 1252 w 1282"/>
                <a:gd name="T29" fmla="*/ 1126 h 1143"/>
                <a:gd name="T30" fmla="*/ 1257 w 1282"/>
                <a:gd name="T31" fmla="*/ 1121 h 1143"/>
                <a:gd name="T32" fmla="*/ 1263 w 1282"/>
                <a:gd name="T33" fmla="*/ 1118 h 1143"/>
                <a:gd name="T34" fmla="*/ 1265 w 1282"/>
                <a:gd name="T35" fmla="*/ 1113 h 1143"/>
                <a:gd name="T36" fmla="*/ 1273 w 1282"/>
                <a:gd name="T37" fmla="*/ 1097 h 1143"/>
                <a:gd name="T38" fmla="*/ 1276 w 1282"/>
                <a:gd name="T39" fmla="*/ 1089 h 1143"/>
                <a:gd name="T40" fmla="*/ 1282 w 1282"/>
                <a:gd name="T41" fmla="*/ 1081 h 1143"/>
                <a:gd name="T42" fmla="*/ 1282 w 1282"/>
                <a:gd name="T43" fmla="*/ 1073 h 1143"/>
                <a:gd name="T44" fmla="*/ 1282 w 1282"/>
                <a:gd name="T45" fmla="*/ 1065 h 1143"/>
                <a:gd name="T46" fmla="*/ 1282 w 1282"/>
                <a:gd name="T47" fmla="*/ 1054 h 1143"/>
                <a:gd name="T48" fmla="*/ 1279 w 1282"/>
                <a:gd name="T49" fmla="*/ 1046 h 1143"/>
                <a:gd name="T50" fmla="*/ 1276 w 1282"/>
                <a:gd name="T51" fmla="*/ 1038 h 1143"/>
                <a:gd name="T52" fmla="*/ 1268 w 1282"/>
                <a:gd name="T53" fmla="*/ 1019 h 1143"/>
                <a:gd name="T54" fmla="*/ 1247 w 1282"/>
                <a:gd name="T55" fmla="*/ 979 h 1143"/>
                <a:gd name="T56" fmla="*/ 716 w 1282"/>
                <a:gd name="T57" fmla="*/ 41 h 1143"/>
                <a:gd name="T58" fmla="*/ 703 w 1282"/>
                <a:gd name="T59" fmla="*/ 24 h 1143"/>
                <a:gd name="T60" fmla="*/ 694 w 1282"/>
                <a:gd name="T61" fmla="*/ 16 h 1143"/>
                <a:gd name="T62" fmla="*/ 689 w 1282"/>
                <a:gd name="T63" fmla="*/ 11 h 1143"/>
                <a:gd name="T64" fmla="*/ 681 w 1282"/>
                <a:gd name="T65" fmla="*/ 8 h 1143"/>
                <a:gd name="T66" fmla="*/ 676 w 1282"/>
                <a:gd name="T67" fmla="*/ 6 h 1143"/>
                <a:gd name="T68" fmla="*/ 670 w 1282"/>
                <a:gd name="T69" fmla="*/ 3 h 1143"/>
                <a:gd name="T70" fmla="*/ 665 w 1282"/>
                <a:gd name="T71" fmla="*/ 3 h 1143"/>
                <a:gd name="T72" fmla="*/ 660 w 1282"/>
                <a:gd name="T73" fmla="*/ 0 h 1143"/>
                <a:gd name="T74" fmla="*/ 657 w 1282"/>
                <a:gd name="T75" fmla="*/ 0 h 1143"/>
                <a:gd name="T76" fmla="*/ 654 w 1282"/>
                <a:gd name="T77" fmla="*/ 0 h 1143"/>
                <a:gd name="T78" fmla="*/ 649 w 1282"/>
                <a:gd name="T79" fmla="*/ 0 h 1143"/>
                <a:gd name="T80" fmla="*/ 641 w 1282"/>
                <a:gd name="T81" fmla="*/ 3 h 1143"/>
                <a:gd name="T82" fmla="*/ 633 w 1282"/>
                <a:gd name="T83" fmla="*/ 6 h 1143"/>
                <a:gd name="T84" fmla="*/ 625 w 1282"/>
                <a:gd name="T85" fmla="*/ 11 h 1143"/>
                <a:gd name="T86" fmla="*/ 619 w 1282"/>
                <a:gd name="T87" fmla="*/ 16 h 1143"/>
                <a:gd name="T88" fmla="*/ 611 w 1282"/>
                <a:gd name="T89" fmla="*/ 22 h 1143"/>
                <a:gd name="T90" fmla="*/ 6 w 1282"/>
                <a:gd name="T91" fmla="*/ 1035 h 1143"/>
                <a:gd name="T92" fmla="*/ 0 w 1282"/>
                <a:gd name="T93" fmla="*/ 1062 h 1143"/>
                <a:gd name="T94" fmla="*/ 3 w 1282"/>
                <a:gd name="T95" fmla="*/ 1075 h 1143"/>
                <a:gd name="T96" fmla="*/ 3 w 1282"/>
                <a:gd name="T97" fmla="*/ 1084 h 1143"/>
                <a:gd name="T98" fmla="*/ 8 w 1282"/>
                <a:gd name="T99" fmla="*/ 1092 h 1143"/>
                <a:gd name="T100" fmla="*/ 11 w 1282"/>
                <a:gd name="T101" fmla="*/ 1100 h 1143"/>
                <a:gd name="T102" fmla="*/ 14 w 1282"/>
                <a:gd name="T103" fmla="*/ 1105 h 1143"/>
                <a:gd name="T104" fmla="*/ 16 w 1282"/>
                <a:gd name="T105" fmla="*/ 1110 h 1143"/>
                <a:gd name="T106" fmla="*/ 22 w 1282"/>
                <a:gd name="T107" fmla="*/ 1113 h 1143"/>
                <a:gd name="T108" fmla="*/ 27 w 1282"/>
                <a:gd name="T109" fmla="*/ 1118 h 1143"/>
                <a:gd name="T110" fmla="*/ 32 w 1282"/>
                <a:gd name="T111" fmla="*/ 1124 h 1143"/>
                <a:gd name="T112" fmla="*/ 38 w 1282"/>
                <a:gd name="T113" fmla="*/ 1126 h 1143"/>
                <a:gd name="T114" fmla="*/ 46 w 1282"/>
                <a:gd name="T115" fmla="*/ 1132 h 1143"/>
                <a:gd name="T116" fmla="*/ 59 w 1282"/>
                <a:gd name="T117" fmla="*/ 1137 h 1143"/>
                <a:gd name="T118" fmla="*/ 83 w 1282"/>
                <a:gd name="T119" fmla="*/ 1143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82" h="1143">
                  <a:moveTo>
                    <a:pt x="183" y="998"/>
                  </a:moveTo>
                  <a:lnTo>
                    <a:pt x="654" y="193"/>
                  </a:lnTo>
                  <a:lnTo>
                    <a:pt x="1118" y="998"/>
                  </a:lnTo>
                  <a:lnTo>
                    <a:pt x="183" y="998"/>
                  </a:lnTo>
                  <a:lnTo>
                    <a:pt x="183" y="998"/>
                  </a:lnTo>
                  <a:lnTo>
                    <a:pt x="183" y="998"/>
                  </a:lnTo>
                  <a:close/>
                  <a:moveTo>
                    <a:pt x="83" y="1143"/>
                  </a:moveTo>
                  <a:lnTo>
                    <a:pt x="1201" y="1143"/>
                  </a:lnTo>
                  <a:lnTo>
                    <a:pt x="1209" y="1143"/>
                  </a:lnTo>
                  <a:lnTo>
                    <a:pt x="1220" y="1143"/>
                  </a:lnTo>
                  <a:lnTo>
                    <a:pt x="1225" y="1140"/>
                  </a:lnTo>
                  <a:lnTo>
                    <a:pt x="1233" y="1137"/>
                  </a:lnTo>
                  <a:lnTo>
                    <a:pt x="1241" y="1134"/>
                  </a:lnTo>
                  <a:lnTo>
                    <a:pt x="1247" y="1129"/>
                  </a:lnTo>
                  <a:lnTo>
                    <a:pt x="1252" y="1126"/>
                  </a:lnTo>
                  <a:lnTo>
                    <a:pt x="1257" y="1121"/>
                  </a:lnTo>
                  <a:lnTo>
                    <a:pt x="1263" y="1118"/>
                  </a:lnTo>
                  <a:lnTo>
                    <a:pt x="1265" y="1113"/>
                  </a:lnTo>
                  <a:lnTo>
                    <a:pt x="1273" y="1097"/>
                  </a:lnTo>
                  <a:lnTo>
                    <a:pt x="1276" y="1089"/>
                  </a:lnTo>
                  <a:lnTo>
                    <a:pt x="1282" y="1081"/>
                  </a:lnTo>
                  <a:lnTo>
                    <a:pt x="1282" y="1073"/>
                  </a:lnTo>
                  <a:lnTo>
                    <a:pt x="1282" y="1065"/>
                  </a:lnTo>
                  <a:lnTo>
                    <a:pt x="1282" y="1054"/>
                  </a:lnTo>
                  <a:lnTo>
                    <a:pt x="1279" y="1046"/>
                  </a:lnTo>
                  <a:lnTo>
                    <a:pt x="1276" y="1038"/>
                  </a:lnTo>
                  <a:lnTo>
                    <a:pt x="1268" y="1019"/>
                  </a:lnTo>
                  <a:lnTo>
                    <a:pt x="1247" y="979"/>
                  </a:lnTo>
                  <a:lnTo>
                    <a:pt x="716" y="41"/>
                  </a:lnTo>
                  <a:lnTo>
                    <a:pt x="703" y="24"/>
                  </a:lnTo>
                  <a:lnTo>
                    <a:pt x="694" y="16"/>
                  </a:lnTo>
                  <a:lnTo>
                    <a:pt x="689" y="11"/>
                  </a:lnTo>
                  <a:lnTo>
                    <a:pt x="681" y="8"/>
                  </a:lnTo>
                  <a:lnTo>
                    <a:pt x="676" y="6"/>
                  </a:lnTo>
                  <a:lnTo>
                    <a:pt x="670" y="3"/>
                  </a:lnTo>
                  <a:lnTo>
                    <a:pt x="665" y="3"/>
                  </a:lnTo>
                  <a:lnTo>
                    <a:pt x="660" y="0"/>
                  </a:lnTo>
                  <a:lnTo>
                    <a:pt x="657" y="0"/>
                  </a:lnTo>
                  <a:lnTo>
                    <a:pt x="654" y="0"/>
                  </a:lnTo>
                  <a:lnTo>
                    <a:pt x="649" y="0"/>
                  </a:lnTo>
                  <a:lnTo>
                    <a:pt x="641" y="3"/>
                  </a:lnTo>
                  <a:lnTo>
                    <a:pt x="633" y="6"/>
                  </a:lnTo>
                  <a:lnTo>
                    <a:pt x="625" y="11"/>
                  </a:lnTo>
                  <a:lnTo>
                    <a:pt x="619" y="16"/>
                  </a:lnTo>
                  <a:lnTo>
                    <a:pt x="611" y="22"/>
                  </a:lnTo>
                  <a:lnTo>
                    <a:pt x="6" y="1035"/>
                  </a:lnTo>
                  <a:lnTo>
                    <a:pt x="0" y="1062"/>
                  </a:lnTo>
                  <a:lnTo>
                    <a:pt x="3" y="1075"/>
                  </a:lnTo>
                  <a:lnTo>
                    <a:pt x="3" y="1084"/>
                  </a:lnTo>
                  <a:lnTo>
                    <a:pt x="8" y="1092"/>
                  </a:lnTo>
                  <a:lnTo>
                    <a:pt x="11" y="1100"/>
                  </a:lnTo>
                  <a:lnTo>
                    <a:pt x="14" y="1105"/>
                  </a:lnTo>
                  <a:lnTo>
                    <a:pt x="16" y="1110"/>
                  </a:lnTo>
                  <a:lnTo>
                    <a:pt x="22" y="1113"/>
                  </a:lnTo>
                  <a:lnTo>
                    <a:pt x="27" y="1118"/>
                  </a:lnTo>
                  <a:lnTo>
                    <a:pt x="32" y="1124"/>
                  </a:lnTo>
                  <a:lnTo>
                    <a:pt x="38" y="1126"/>
                  </a:lnTo>
                  <a:lnTo>
                    <a:pt x="46" y="1132"/>
                  </a:lnTo>
                  <a:lnTo>
                    <a:pt x="59" y="1137"/>
                  </a:lnTo>
                  <a:lnTo>
                    <a:pt x="83" y="114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7" name="Freeform 29"/>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8" name="Freeform 30"/>
            <p:cNvSpPr>
              <a:spLocks noEditPoints="1"/>
            </p:cNvSpPr>
            <p:nvPr/>
          </p:nvSpPr>
          <p:spPr bwMode="auto">
            <a:xfrm>
              <a:off x="7997828" y="3711576"/>
              <a:ext cx="1309688" cy="296863"/>
            </a:xfrm>
            <a:custGeom>
              <a:avLst/>
              <a:gdLst>
                <a:gd name="T0" fmla="*/ 25 w 308"/>
                <a:gd name="T1" fmla="*/ 0 h 70"/>
                <a:gd name="T2" fmla="*/ 1 w 308"/>
                <a:gd name="T3" fmla="*/ 34 h 70"/>
                <a:gd name="T4" fmla="*/ 2 w 308"/>
                <a:gd name="T5" fmla="*/ 42 h 70"/>
                <a:gd name="T6" fmla="*/ 10 w 308"/>
                <a:gd name="T7" fmla="*/ 59 h 70"/>
                <a:gd name="T8" fmla="*/ 48 w 308"/>
                <a:gd name="T9" fmla="*/ 69 h 70"/>
                <a:gd name="T10" fmla="*/ 47 w 308"/>
                <a:gd name="T11" fmla="*/ 27 h 70"/>
                <a:gd name="T12" fmla="*/ 46 w 308"/>
                <a:gd name="T13" fmla="*/ 24 h 70"/>
                <a:gd name="T14" fmla="*/ 1 w 308"/>
                <a:gd name="T15" fmla="*/ 9 h 70"/>
                <a:gd name="T16" fmla="*/ 103 w 308"/>
                <a:gd name="T17" fmla="*/ 6 h 70"/>
                <a:gd name="T18" fmla="*/ 105 w 308"/>
                <a:gd name="T19" fmla="*/ 24 h 70"/>
                <a:gd name="T20" fmla="*/ 104 w 308"/>
                <a:gd name="T21" fmla="*/ 60 h 70"/>
                <a:gd name="T22" fmla="*/ 129 w 308"/>
                <a:gd name="T23" fmla="*/ 54 h 70"/>
                <a:gd name="T24" fmla="*/ 97 w 308"/>
                <a:gd name="T25" fmla="*/ 60 h 70"/>
                <a:gd name="T26" fmla="*/ 125 w 308"/>
                <a:gd name="T27" fmla="*/ 27 h 70"/>
                <a:gd name="T28" fmla="*/ 84 w 308"/>
                <a:gd name="T29" fmla="*/ 54 h 70"/>
                <a:gd name="T30" fmla="*/ 173 w 308"/>
                <a:gd name="T31" fmla="*/ 26 h 70"/>
                <a:gd name="T32" fmla="*/ 173 w 308"/>
                <a:gd name="T33" fmla="*/ 20 h 70"/>
                <a:gd name="T34" fmla="*/ 167 w 308"/>
                <a:gd name="T35" fmla="*/ 8 h 70"/>
                <a:gd name="T36" fmla="*/ 172 w 308"/>
                <a:gd name="T37" fmla="*/ 44 h 70"/>
                <a:gd name="T38" fmla="*/ 223 w 308"/>
                <a:gd name="T39" fmla="*/ 1 h 70"/>
                <a:gd name="T40" fmla="*/ 213 w 308"/>
                <a:gd name="T41" fmla="*/ 23 h 70"/>
                <a:gd name="T42" fmla="*/ 215 w 308"/>
                <a:gd name="T43" fmla="*/ 31 h 70"/>
                <a:gd name="T44" fmla="*/ 226 w 308"/>
                <a:gd name="T45" fmla="*/ 41 h 70"/>
                <a:gd name="T46" fmla="*/ 206 w 308"/>
                <a:gd name="T47" fmla="*/ 40 h 70"/>
                <a:gd name="T48" fmla="*/ 187 w 308"/>
                <a:gd name="T49" fmla="*/ 40 h 70"/>
                <a:gd name="T50" fmla="*/ 192 w 308"/>
                <a:gd name="T51" fmla="*/ 31 h 70"/>
                <a:gd name="T52" fmla="*/ 192 w 308"/>
                <a:gd name="T53" fmla="*/ 27 h 70"/>
                <a:gd name="T54" fmla="*/ 184 w 308"/>
                <a:gd name="T55" fmla="*/ 1 h 70"/>
                <a:gd name="T56" fmla="*/ 216 w 308"/>
                <a:gd name="T57" fmla="*/ 6 h 70"/>
                <a:gd name="T58" fmla="*/ 216 w 308"/>
                <a:gd name="T59" fmla="*/ 14 h 70"/>
                <a:gd name="T60" fmla="*/ 164 w 308"/>
                <a:gd name="T61" fmla="*/ 21 h 70"/>
                <a:gd name="T62" fmla="*/ 197 w 308"/>
                <a:gd name="T63" fmla="*/ 23 h 70"/>
                <a:gd name="T64" fmla="*/ 197 w 308"/>
                <a:gd name="T65" fmla="*/ 31 h 70"/>
                <a:gd name="T66" fmla="*/ 224 w 308"/>
                <a:gd name="T67" fmla="*/ 63 h 70"/>
                <a:gd name="T68" fmla="*/ 196 w 308"/>
                <a:gd name="T69" fmla="*/ 70 h 70"/>
                <a:gd name="T70" fmla="*/ 198 w 308"/>
                <a:gd name="T71" fmla="*/ 59 h 70"/>
                <a:gd name="T72" fmla="*/ 193 w 308"/>
                <a:gd name="T73" fmla="*/ 50 h 70"/>
                <a:gd name="T74" fmla="*/ 200 w 308"/>
                <a:gd name="T75" fmla="*/ 48 h 70"/>
                <a:gd name="T76" fmla="*/ 205 w 308"/>
                <a:gd name="T77" fmla="*/ 52 h 70"/>
                <a:gd name="T78" fmla="*/ 224 w 308"/>
                <a:gd name="T79" fmla="*/ 63 h 70"/>
                <a:gd name="T80" fmla="*/ 288 w 308"/>
                <a:gd name="T81" fmla="*/ 3 h 70"/>
                <a:gd name="T82" fmla="*/ 279 w 308"/>
                <a:gd name="T83" fmla="*/ 61 h 70"/>
                <a:gd name="T84" fmla="*/ 300 w 308"/>
                <a:gd name="T85" fmla="*/ 52 h 70"/>
                <a:gd name="T86" fmla="*/ 284 w 308"/>
                <a:gd name="T87" fmla="*/ 35 h 70"/>
                <a:gd name="T88" fmla="*/ 295 w 308"/>
                <a:gd name="T89" fmla="*/ 30 h 70"/>
                <a:gd name="T90" fmla="*/ 308 w 308"/>
                <a:gd name="T91" fmla="*/ 13 h 70"/>
                <a:gd name="T92" fmla="*/ 256 w 308"/>
                <a:gd name="T93" fmla="*/ 46 h 70"/>
                <a:gd name="T94" fmla="*/ 260 w 308"/>
                <a:gd name="T95" fmla="*/ 1 h 70"/>
                <a:gd name="T96" fmla="*/ 271 w 308"/>
                <a:gd name="T97" fmla="*/ 17 h 70"/>
                <a:gd name="T98" fmla="*/ 257 w 308"/>
                <a:gd name="T99" fmla="*/ 41 h 70"/>
                <a:gd name="T100" fmla="*/ 248 w 308"/>
                <a:gd name="T101" fmla="*/ 2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8" h="70">
                  <a:moveTo>
                    <a:pt x="32" y="8"/>
                  </a:moveTo>
                  <a:cubicBezTo>
                    <a:pt x="32" y="6"/>
                    <a:pt x="33" y="4"/>
                    <a:pt x="34" y="2"/>
                  </a:cubicBezTo>
                  <a:cubicBezTo>
                    <a:pt x="35" y="1"/>
                    <a:pt x="35" y="1"/>
                    <a:pt x="35" y="1"/>
                  </a:cubicBezTo>
                  <a:cubicBezTo>
                    <a:pt x="35" y="0"/>
                    <a:pt x="33" y="0"/>
                    <a:pt x="29" y="0"/>
                  </a:cubicBezTo>
                  <a:cubicBezTo>
                    <a:pt x="27" y="0"/>
                    <a:pt x="26" y="0"/>
                    <a:pt x="25" y="0"/>
                  </a:cubicBezTo>
                  <a:cubicBezTo>
                    <a:pt x="26" y="2"/>
                    <a:pt x="26" y="4"/>
                    <a:pt x="26" y="8"/>
                  </a:cubicBezTo>
                  <a:cubicBezTo>
                    <a:pt x="26" y="27"/>
                    <a:pt x="26" y="27"/>
                    <a:pt x="26" y="27"/>
                  </a:cubicBezTo>
                  <a:cubicBezTo>
                    <a:pt x="11" y="27"/>
                    <a:pt x="11" y="27"/>
                    <a:pt x="11" y="27"/>
                  </a:cubicBezTo>
                  <a:cubicBezTo>
                    <a:pt x="5" y="27"/>
                    <a:pt x="2" y="27"/>
                    <a:pt x="1" y="27"/>
                  </a:cubicBezTo>
                  <a:cubicBezTo>
                    <a:pt x="1" y="34"/>
                    <a:pt x="1" y="34"/>
                    <a:pt x="1" y="34"/>
                  </a:cubicBezTo>
                  <a:cubicBezTo>
                    <a:pt x="2" y="33"/>
                    <a:pt x="6" y="33"/>
                    <a:pt x="11" y="33"/>
                  </a:cubicBezTo>
                  <a:cubicBezTo>
                    <a:pt x="49" y="33"/>
                    <a:pt x="49" y="33"/>
                    <a:pt x="49" y="33"/>
                  </a:cubicBezTo>
                  <a:cubicBezTo>
                    <a:pt x="49" y="43"/>
                    <a:pt x="49" y="43"/>
                    <a:pt x="49" y="43"/>
                  </a:cubicBezTo>
                  <a:cubicBezTo>
                    <a:pt x="12" y="43"/>
                    <a:pt x="12" y="43"/>
                    <a:pt x="12" y="43"/>
                  </a:cubicBezTo>
                  <a:cubicBezTo>
                    <a:pt x="7" y="43"/>
                    <a:pt x="4" y="43"/>
                    <a:pt x="2" y="42"/>
                  </a:cubicBezTo>
                  <a:cubicBezTo>
                    <a:pt x="2" y="49"/>
                    <a:pt x="2" y="49"/>
                    <a:pt x="2" y="49"/>
                  </a:cubicBezTo>
                  <a:cubicBezTo>
                    <a:pt x="4" y="49"/>
                    <a:pt x="7" y="49"/>
                    <a:pt x="13" y="49"/>
                  </a:cubicBezTo>
                  <a:cubicBezTo>
                    <a:pt x="49" y="49"/>
                    <a:pt x="49" y="49"/>
                    <a:pt x="49" y="49"/>
                  </a:cubicBezTo>
                  <a:cubicBezTo>
                    <a:pt x="49" y="59"/>
                    <a:pt x="49" y="59"/>
                    <a:pt x="49" y="59"/>
                  </a:cubicBezTo>
                  <a:cubicBezTo>
                    <a:pt x="10" y="59"/>
                    <a:pt x="10" y="59"/>
                    <a:pt x="10" y="59"/>
                  </a:cubicBezTo>
                  <a:cubicBezTo>
                    <a:pt x="4" y="59"/>
                    <a:pt x="1" y="58"/>
                    <a:pt x="0" y="58"/>
                  </a:cubicBezTo>
                  <a:cubicBezTo>
                    <a:pt x="0" y="64"/>
                    <a:pt x="0" y="64"/>
                    <a:pt x="0" y="64"/>
                  </a:cubicBezTo>
                  <a:cubicBezTo>
                    <a:pt x="1" y="64"/>
                    <a:pt x="4" y="64"/>
                    <a:pt x="10" y="64"/>
                  </a:cubicBezTo>
                  <a:cubicBezTo>
                    <a:pt x="49" y="64"/>
                    <a:pt x="49" y="64"/>
                    <a:pt x="49" y="64"/>
                  </a:cubicBezTo>
                  <a:cubicBezTo>
                    <a:pt x="48" y="69"/>
                    <a:pt x="48" y="69"/>
                    <a:pt x="48" y="69"/>
                  </a:cubicBezTo>
                  <a:cubicBezTo>
                    <a:pt x="56" y="69"/>
                    <a:pt x="56" y="69"/>
                    <a:pt x="56" y="69"/>
                  </a:cubicBezTo>
                  <a:cubicBezTo>
                    <a:pt x="55" y="68"/>
                    <a:pt x="55" y="66"/>
                    <a:pt x="55" y="62"/>
                  </a:cubicBezTo>
                  <a:cubicBezTo>
                    <a:pt x="55" y="34"/>
                    <a:pt x="55" y="34"/>
                    <a:pt x="55" y="34"/>
                  </a:cubicBezTo>
                  <a:cubicBezTo>
                    <a:pt x="55" y="30"/>
                    <a:pt x="55" y="28"/>
                    <a:pt x="56" y="27"/>
                  </a:cubicBezTo>
                  <a:cubicBezTo>
                    <a:pt x="56" y="27"/>
                    <a:pt x="53" y="27"/>
                    <a:pt x="47" y="27"/>
                  </a:cubicBezTo>
                  <a:cubicBezTo>
                    <a:pt x="32" y="27"/>
                    <a:pt x="32" y="27"/>
                    <a:pt x="32" y="27"/>
                  </a:cubicBezTo>
                  <a:cubicBezTo>
                    <a:pt x="32" y="8"/>
                    <a:pt x="32" y="8"/>
                    <a:pt x="32" y="8"/>
                  </a:cubicBezTo>
                  <a:close/>
                  <a:moveTo>
                    <a:pt x="51" y="4"/>
                  </a:moveTo>
                  <a:cubicBezTo>
                    <a:pt x="57" y="8"/>
                    <a:pt x="57" y="8"/>
                    <a:pt x="57" y="8"/>
                  </a:cubicBezTo>
                  <a:cubicBezTo>
                    <a:pt x="54" y="15"/>
                    <a:pt x="50" y="20"/>
                    <a:pt x="46" y="24"/>
                  </a:cubicBezTo>
                  <a:cubicBezTo>
                    <a:pt x="45" y="23"/>
                    <a:pt x="43" y="21"/>
                    <a:pt x="41" y="20"/>
                  </a:cubicBezTo>
                  <a:cubicBezTo>
                    <a:pt x="45" y="16"/>
                    <a:pt x="48" y="11"/>
                    <a:pt x="51" y="4"/>
                  </a:cubicBezTo>
                  <a:close/>
                  <a:moveTo>
                    <a:pt x="19" y="20"/>
                  </a:moveTo>
                  <a:cubicBezTo>
                    <a:pt x="13" y="23"/>
                    <a:pt x="13" y="23"/>
                    <a:pt x="13" y="23"/>
                  </a:cubicBezTo>
                  <a:cubicBezTo>
                    <a:pt x="9" y="18"/>
                    <a:pt x="5" y="13"/>
                    <a:pt x="1" y="9"/>
                  </a:cubicBezTo>
                  <a:cubicBezTo>
                    <a:pt x="7" y="6"/>
                    <a:pt x="7" y="6"/>
                    <a:pt x="7" y="6"/>
                  </a:cubicBezTo>
                  <a:cubicBezTo>
                    <a:pt x="11" y="10"/>
                    <a:pt x="15" y="15"/>
                    <a:pt x="19" y="20"/>
                  </a:cubicBezTo>
                  <a:close/>
                  <a:moveTo>
                    <a:pt x="120" y="17"/>
                  </a:moveTo>
                  <a:cubicBezTo>
                    <a:pt x="116" y="10"/>
                    <a:pt x="112" y="5"/>
                    <a:pt x="109" y="2"/>
                  </a:cubicBezTo>
                  <a:cubicBezTo>
                    <a:pt x="103" y="6"/>
                    <a:pt x="103" y="6"/>
                    <a:pt x="103" y="6"/>
                  </a:cubicBezTo>
                  <a:cubicBezTo>
                    <a:pt x="107" y="11"/>
                    <a:pt x="111" y="16"/>
                    <a:pt x="113" y="21"/>
                  </a:cubicBezTo>
                  <a:cubicBezTo>
                    <a:pt x="120" y="17"/>
                    <a:pt x="120" y="17"/>
                    <a:pt x="120" y="17"/>
                  </a:cubicBezTo>
                  <a:close/>
                  <a:moveTo>
                    <a:pt x="97" y="20"/>
                  </a:moveTo>
                  <a:cubicBezTo>
                    <a:pt x="102" y="21"/>
                    <a:pt x="105" y="21"/>
                    <a:pt x="105" y="22"/>
                  </a:cubicBezTo>
                  <a:cubicBezTo>
                    <a:pt x="105" y="23"/>
                    <a:pt x="105" y="23"/>
                    <a:pt x="105" y="24"/>
                  </a:cubicBezTo>
                  <a:cubicBezTo>
                    <a:pt x="104" y="24"/>
                    <a:pt x="104" y="25"/>
                    <a:pt x="104" y="26"/>
                  </a:cubicBezTo>
                  <a:cubicBezTo>
                    <a:pt x="104" y="30"/>
                    <a:pt x="104" y="34"/>
                    <a:pt x="103" y="39"/>
                  </a:cubicBezTo>
                  <a:cubicBezTo>
                    <a:pt x="103" y="41"/>
                    <a:pt x="103" y="43"/>
                    <a:pt x="103" y="46"/>
                  </a:cubicBezTo>
                  <a:cubicBezTo>
                    <a:pt x="103" y="48"/>
                    <a:pt x="103" y="52"/>
                    <a:pt x="103" y="56"/>
                  </a:cubicBezTo>
                  <a:cubicBezTo>
                    <a:pt x="103" y="58"/>
                    <a:pt x="104" y="59"/>
                    <a:pt x="104" y="60"/>
                  </a:cubicBezTo>
                  <a:cubicBezTo>
                    <a:pt x="104" y="60"/>
                    <a:pt x="105" y="61"/>
                    <a:pt x="107" y="61"/>
                  </a:cubicBezTo>
                  <a:cubicBezTo>
                    <a:pt x="109" y="61"/>
                    <a:pt x="112" y="61"/>
                    <a:pt x="114" y="61"/>
                  </a:cubicBezTo>
                  <a:cubicBezTo>
                    <a:pt x="116" y="61"/>
                    <a:pt x="118" y="61"/>
                    <a:pt x="118" y="60"/>
                  </a:cubicBezTo>
                  <a:cubicBezTo>
                    <a:pt x="121" y="59"/>
                    <a:pt x="122" y="56"/>
                    <a:pt x="122" y="51"/>
                  </a:cubicBezTo>
                  <a:cubicBezTo>
                    <a:pt x="124" y="53"/>
                    <a:pt x="127" y="54"/>
                    <a:pt x="129" y="54"/>
                  </a:cubicBezTo>
                  <a:cubicBezTo>
                    <a:pt x="128" y="60"/>
                    <a:pt x="127" y="63"/>
                    <a:pt x="125" y="65"/>
                  </a:cubicBezTo>
                  <a:cubicBezTo>
                    <a:pt x="123" y="66"/>
                    <a:pt x="120" y="67"/>
                    <a:pt x="116" y="67"/>
                  </a:cubicBezTo>
                  <a:cubicBezTo>
                    <a:pt x="111" y="67"/>
                    <a:pt x="106" y="67"/>
                    <a:pt x="102" y="66"/>
                  </a:cubicBezTo>
                  <a:cubicBezTo>
                    <a:pt x="100" y="66"/>
                    <a:pt x="98" y="65"/>
                    <a:pt x="98" y="64"/>
                  </a:cubicBezTo>
                  <a:cubicBezTo>
                    <a:pt x="97" y="64"/>
                    <a:pt x="97" y="62"/>
                    <a:pt x="97" y="60"/>
                  </a:cubicBezTo>
                  <a:cubicBezTo>
                    <a:pt x="97" y="59"/>
                    <a:pt x="97" y="58"/>
                    <a:pt x="97" y="59"/>
                  </a:cubicBezTo>
                  <a:cubicBezTo>
                    <a:pt x="97" y="38"/>
                    <a:pt x="97" y="26"/>
                    <a:pt x="97" y="20"/>
                  </a:cubicBezTo>
                  <a:close/>
                  <a:moveTo>
                    <a:pt x="145" y="46"/>
                  </a:moveTo>
                  <a:cubicBezTo>
                    <a:pt x="141" y="39"/>
                    <a:pt x="137" y="32"/>
                    <a:pt x="132" y="24"/>
                  </a:cubicBezTo>
                  <a:cubicBezTo>
                    <a:pt x="125" y="27"/>
                    <a:pt x="125" y="27"/>
                    <a:pt x="125" y="27"/>
                  </a:cubicBezTo>
                  <a:cubicBezTo>
                    <a:pt x="131" y="37"/>
                    <a:pt x="135" y="44"/>
                    <a:pt x="137" y="50"/>
                  </a:cubicBezTo>
                  <a:cubicBezTo>
                    <a:pt x="145" y="46"/>
                    <a:pt x="145" y="46"/>
                    <a:pt x="145" y="46"/>
                  </a:cubicBezTo>
                  <a:close/>
                  <a:moveTo>
                    <a:pt x="83" y="25"/>
                  </a:moveTo>
                  <a:cubicBezTo>
                    <a:pt x="81" y="36"/>
                    <a:pt x="79" y="45"/>
                    <a:pt x="75" y="52"/>
                  </a:cubicBezTo>
                  <a:cubicBezTo>
                    <a:pt x="78" y="53"/>
                    <a:pt x="81" y="53"/>
                    <a:pt x="84" y="54"/>
                  </a:cubicBezTo>
                  <a:cubicBezTo>
                    <a:pt x="87" y="46"/>
                    <a:pt x="89" y="36"/>
                    <a:pt x="91" y="27"/>
                  </a:cubicBezTo>
                  <a:cubicBezTo>
                    <a:pt x="83" y="25"/>
                    <a:pt x="83" y="25"/>
                    <a:pt x="83" y="25"/>
                  </a:cubicBezTo>
                  <a:close/>
                  <a:moveTo>
                    <a:pt x="182" y="46"/>
                  </a:moveTo>
                  <a:cubicBezTo>
                    <a:pt x="180" y="44"/>
                    <a:pt x="177" y="41"/>
                    <a:pt x="173" y="38"/>
                  </a:cubicBezTo>
                  <a:cubicBezTo>
                    <a:pt x="173" y="32"/>
                    <a:pt x="173" y="28"/>
                    <a:pt x="173" y="26"/>
                  </a:cubicBezTo>
                  <a:cubicBezTo>
                    <a:pt x="176" y="24"/>
                    <a:pt x="178" y="21"/>
                    <a:pt x="181" y="19"/>
                  </a:cubicBezTo>
                  <a:cubicBezTo>
                    <a:pt x="182" y="19"/>
                    <a:pt x="182" y="18"/>
                    <a:pt x="183" y="18"/>
                  </a:cubicBezTo>
                  <a:cubicBezTo>
                    <a:pt x="184" y="18"/>
                    <a:pt x="184" y="17"/>
                    <a:pt x="184" y="17"/>
                  </a:cubicBezTo>
                  <a:cubicBezTo>
                    <a:pt x="184" y="17"/>
                    <a:pt x="182" y="15"/>
                    <a:pt x="179" y="13"/>
                  </a:cubicBezTo>
                  <a:cubicBezTo>
                    <a:pt x="178" y="15"/>
                    <a:pt x="176" y="18"/>
                    <a:pt x="173" y="20"/>
                  </a:cubicBezTo>
                  <a:cubicBezTo>
                    <a:pt x="173" y="14"/>
                    <a:pt x="173" y="9"/>
                    <a:pt x="174" y="4"/>
                  </a:cubicBezTo>
                  <a:cubicBezTo>
                    <a:pt x="174" y="3"/>
                    <a:pt x="174" y="2"/>
                    <a:pt x="175" y="1"/>
                  </a:cubicBezTo>
                  <a:cubicBezTo>
                    <a:pt x="175" y="1"/>
                    <a:pt x="175" y="1"/>
                    <a:pt x="175" y="1"/>
                  </a:cubicBezTo>
                  <a:cubicBezTo>
                    <a:pt x="174" y="0"/>
                    <a:pt x="172" y="0"/>
                    <a:pt x="167" y="0"/>
                  </a:cubicBezTo>
                  <a:cubicBezTo>
                    <a:pt x="167" y="1"/>
                    <a:pt x="167" y="4"/>
                    <a:pt x="167" y="8"/>
                  </a:cubicBezTo>
                  <a:cubicBezTo>
                    <a:pt x="168" y="12"/>
                    <a:pt x="168" y="18"/>
                    <a:pt x="167" y="27"/>
                  </a:cubicBezTo>
                  <a:cubicBezTo>
                    <a:pt x="167" y="36"/>
                    <a:pt x="167" y="43"/>
                    <a:pt x="165" y="48"/>
                  </a:cubicBezTo>
                  <a:cubicBezTo>
                    <a:pt x="163" y="53"/>
                    <a:pt x="160" y="58"/>
                    <a:pt x="156" y="63"/>
                  </a:cubicBezTo>
                  <a:cubicBezTo>
                    <a:pt x="158" y="63"/>
                    <a:pt x="161" y="64"/>
                    <a:pt x="163" y="65"/>
                  </a:cubicBezTo>
                  <a:cubicBezTo>
                    <a:pt x="166" y="60"/>
                    <a:pt x="169" y="53"/>
                    <a:pt x="172" y="44"/>
                  </a:cubicBezTo>
                  <a:cubicBezTo>
                    <a:pt x="173" y="45"/>
                    <a:pt x="175" y="47"/>
                    <a:pt x="177" y="50"/>
                  </a:cubicBezTo>
                  <a:cubicBezTo>
                    <a:pt x="182" y="46"/>
                    <a:pt x="182" y="46"/>
                    <a:pt x="182" y="46"/>
                  </a:cubicBezTo>
                  <a:close/>
                  <a:moveTo>
                    <a:pt x="191" y="2"/>
                  </a:moveTo>
                  <a:cubicBezTo>
                    <a:pt x="215" y="2"/>
                    <a:pt x="215" y="2"/>
                    <a:pt x="215" y="2"/>
                  </a:cubicBezTo>
                  <a:cubicBezTo>
                    <a:pt x="218" y="2"/>
                    <a:pt x="221" y="1"/>
                    <a:pt x="223" y="1"/>
                  </a:cubicBezTo>
                  <a:cubicBezTo>
                    <a:pt x="222" y="2"/>
                    <a:pt x="222" y="4"/>
                    <a:pt x="222" y="7"/>
                  </a:cubicBezTo>
                  <a:cubicBezTo>
                    <a:pt x="222" y="17"/>
                    <a:pt x="222" y="17"/>
                    <a:pt x="222" y="17"/>
                  </a:cubicBezTo>
                  <a:cubicBezTo>
                    <a:pt x="222" y="20"/>
                    <a:pt x="222" y="22"/>
                    <a:pt x="223" y="23"/>
                  </a:cubicBezTo>
                  <a:cubicBezTo>
                    <a:pt x="221" y="23"/>
                    <a:pt x="218" y="23"/>
                    <a:pt x="215" y="23"/>
                  </a:cubicBezTo>
                  <a:cubicBezTo>
                    <a:pt x="213" y="23"/>
                    <a:pt x="213" y="23"/>
                    <a:pt x="213" y="23"/>
                  </a:cubicBezTo>
                  <a:cubicBezTo>
                    <a:pt x="213" y="27"/>
                    <a:pt x="213" y="27"/>
                    <a:pt x="213" y="27"/>
                  </a:cubicBezTo>
                  <a:cubicBezTo>
                    <a:pt x="215" y="27"/>
                    <a:pt x="215" y="27"/>
                    <a:pt x="215" y="27"/>
                  </a:cubicBezTo>
                  <a:cubicBezTo>
                    <a:pt x="219" y="27"/>
                    <a:pt x="222" y="27"/>
                    <a:pt x="223" y="27"/>
                  </a:cubicBezTo>
                  <a:cubicBezTo>
                    <a:pt x="223" y="32"/>
                    <a:pt x="223" y="32"/>
                    <a:pt x="223" y="32"/>
                  </a:cubicBezTo>
                  <a:cubicBezTo>
                    <a:pt x="222" y="32"/>
                    <a:pt x="219" y="31"/>
                    <a:pt x="215" y="31"/>
                  </a:cubicBezTo>
                  <a:cubicBezTo>
                    <a:pt x="213" y="31"/>
                    <a:pt x="213" y="31"/>
                    <a:pt x="213" y="31"/>
                  </a:cubicBezTo>
                  <a:cubicBezTo>
                    <a:pt x="213" y="36"/>
                    <a:pt x="213" y="36"/>
                    <a:pt x="213" y="36"/>
                  </a:cubicBezTo>
                  <a:cubicBezTo>
                    <a:pt x="218" y="36"/>
                    <a:pt x="218" y="36"/>
                    <a:pt x="218" y="36"/>
                  </a:cubicBezTo>
                  <a:cubicBezTo>
                    <a:pt x="222" y="36"/>
                    <a:pt x="225" y="36"/>
                    <a:pt x="226" y="35"/>
                  </a:cubicBezTo>
                  <a:cubicBezTo>
                    <a:pt x="226" y="41"/>
                    <a:pt x="226" y="41"/>
                    <a:pt x="226" y="41"/>
                  </a:cubicBezTo>
                  <a:cubicBezTo>
                    <a:pt x="225" y="41"/>
                    <a:pt x="222" y="40"/>
                    <a:pt x="218" y="40"/>
                  </a:cubicBezTo>
                  <a:cubicBezTo>
                    <a:pt x="211" y="40"/>
                    <a:pt x="211" y="40"/>
                    <a:pt x="211" y="40"/>
                  </a:cubicBezTo>
                  <a:cubicBezTo>
                    <a:pt x="215" y="45"/>
                    <a:pt x="221" y="47"/>
                    <a:pt x="228" y="49"/>
                  </a:cubicBezTo>
                  <a:cubicBezTo>
                    <a:pt x="226" y="51"/>
                    <a:pt x="225" y="53"/>
                    <a:pt x="224" y="55"/>
                  </a:cubicBezTo>
                  <a:cubicBezTo>
                    <a:pt x="217" y="52"/>
                    <a:pt x="210" y="47"/>
                    <a:pt x="206" y="40"/>
                  </a:cubicBezTo>
                  <a:cubicBezTo>
                    <a:pt x="198" y="40"/>
                    <a:pt x="198" y="40"/>
                    <a:pt x="198" y="40"/>
                  </a:cubicBezTo>
                  <a:cubicBezTo>
                    <a:pt x="194" y="47"/>
                    <a:pt x="188" y="52"/>
                    <a:pt x="181" y="56"/>
                  </a:cubicBezTo>
                  <a:cubicBezTo>
                    <a:pt x="179" y="55"/>
                    <a:pt x="177" y="53"/>
                    <a:pt x="175" y="52"/>
                  </a:cubicBezTo>
                  <a:cubicBezTo>
                    <a:pt x="183" y="49"/>
                    <a:pt x="189" y="45"/>
                    <a:pt x="192" y="40"/>
                  </a:cubicBezTo>
                  <a:cubicBezTo>
                    <a:pt x="187" y="40"/>
                    <a:pt x="187" y="40"/>
                    <a:pt x="187" y="40"/>
                  </a:cubicBezTo>
                  <a:cubicBezTo>
                    <a:pt x="182" y="40"/>
                    <a:pt x="179" y="41"/>
                    <a:pt x="179" y="41"/>
                  </a:cubicBezTo>
                  <a:cubicBezTo>
                    <a:pt x="179" y="36"/>
                    <a:pt x="179" y="36"/>
                    <a:pt x="179" y="36"/>
                  </a:cubicBezTo>
                  <a:cubicBezTo>
                    <a:pt x="179" y="36"/>
                    <a:pt x="182" y="36"/>
                    <a:pt x="187" y="36"/>
                  </a:cubicBezTo>
                  <a:cubicBezTo>
                    <a:pt x="192" y="36"/>
                    <a:pt x="192" y="36"/>
                    <a:pt x="192" y="36"/>
                  </a:cubicBezTo>
                  <a:cubicBezTo>
                    <a:pt x="192" y="31"/>
                    <a:pt x="192" y="31"/>
                    <a:pt x="192" y="31"/>
                  </a:cubicBezTo>
                  <a:cubicBezTo>
                    <a:pt x="190" y="31"/>
                    <a:pt x="190" y="31"/>
                    <a:pt x="190" y="31"/>
                  </a:cubicBezTo>
                  <a:cubicBezTo>
                    <a:pt x="186" y="31"/>
                    <a:pt x="183" y="32"/>
                    <a:pt x="181" y="32"/>
                  </a:cubicBezTo>
                  <a:cubicBezTo>
                    <a:pt x="181" y="27"/>
                    <a:pt x="181" y="27"/>
                    <a:pt x="181" y="27"/>
                  </a:cubicBezTo>
                  <a:cubicBezTo>
                    <a:pt x="184" y="27"/>
                    <a:pt x="186" y="27"/>
                    <a:pt x="190" y="27"/>
                  </a:cubicBezTo>
                  <a:cubicBezTo>
                    <a:pt x="192" y="27"/>
                    <a:pt x="192" y="27"/>
                    <a:pt x="192" y="27"/>
                  </a:cubicBezTo>
                  <a:cubicBezTo>
                    <a:pt x="192" y="23"/>
                    <a:pt x="192" y="23"/>
                    <a:pt x="192" y="23"/>
                  </a:cubicBezTo>
                  <a:cubicBezTo>
                    <a:pt x="189" y="23"/>
                    <a:pt x="186" y="23"/>
                    <a:pt x="184" y="23"/>
                  </a:cubicBezTo>
                  <a:cubicBezTo>
                    <a:pt x="184" y="22"/>
                    <a:pt x="184" y="20"/>
                    <a:pt x="184" y="18"/>
                  </a:cubicBezTo>
                  <a:cubicBezTo>
                    <a:pt x="184" y="7"/>
                    <a:pt x="184" y="7"/>
                    <a:pt x="184" y="7"/>
                  </a:cubicBezTo>
                  <a:cubicBezTo>
                    <a:pt x="184" y="5"/>
                    <a:pt x="184" y="3"/>
                    <a:pt x="184" y="1"/>
                  </a:cubicBezTo>
                  <a:cubicBezTo>
                    <a:pt x="185" y="1"/>
                    <a:pt x="188" y="2"/>
                    <a:pt x="191" y="2"/>
                  </a:cubicBezTo>
                  <a:close/>
                  <a:moveTo>
                    <a:pt x="190" y="6"/>
                  </a:moveTo>
                  <a:cubicBezTo>
                    <a:pt x="190" y="10"/>
                    <a:pt x="190" y="10"/>
                    <a:pt x="190" y="10"/>
                  </a:cubicBezTo>
                  <a:cubicBezTo>
                    <a:pt x="216" y="10"/>
                    <a:pt x="216" y="10"/>
                    <a:pt x="216" y="10"/>
                  </a:cubicBezTo>
                  <a:cubicBezTo>
                    <a:pt x="216" y="6"/>
                    <a:pt x="216" y="6"/>
                    <a:pt x="216" y="6"/>
                  </a:cubicBezTo>
                  <a:cubicBezTo>
                    <a:pt x="190" y="6"/>
                    <a:pt x="190" y="6"/>
                    <a:pt x="190" y="6"/>
                  </a:cubicBezTo>
                  <a:close/>
                  <a:moveTo>
                    <a:pt x="190" y="14"/>
                  </a:moveTo>
                  <a:cubicBezTo>
                    <a:pt x="190" y="19"/>
                    <a:pt x="190" y="19"/>
                    <a:pt x="190" y="19"/>
                  </a:cubicBezTo>
                  <a:cubicBezTo>
                    <a:pt x="216" y="19"/>
                    <a:pt x="216" y="19"/>
                    <a:pt x="216" y="19"/>
                  </a:cubicBezTo>
                  <a:cubicBezTo>
                    <a:pt x="216" y="14"/>
                    <a:pt x="216" y="14"/>
                    <a:pt x="216" y="14"/>
                  </a:cubicBezTo>
                  <a:cubicBezTo>
                    <a:pt x="190" y="14"/>
                    <a:pt x="190" y="14"/>
                    <a:pt x="190" y="14"/>
                  </a:cubicBezTo>
                  <a:close/>
                  <a:moveTo>
                    <a:pt x="158" y="17"/>
                  </a:moveTo>
                  <a:cubicBezTo>
                    <a:pt x="162" y="17"/>
                    <a:pt x="164" y="17"/>
                    <a:pt x="165" y="17"/>
                  </a:cubicBezTo>
                  <a:cubicBezTo>
                    <a:pt x="165" y="17"/>
                    <a:pt x="165" y="17"/>
                    <a:pt x="165" y="17"/>
                  </a:cubicBezTo>
                  <a:cubicBezTo>
                    <a:pt x="164" y="18"/>
                    <a:pt x="164" y="19"/>
                    <a:pt x="164" y="21"/>
                  </a:cubicBezTo>
                  <a:cubicBezTo>
                    <a:pt x="163" y="27"/>
                    <a:pt x="163" y="31"/>
                    <a:pt x="163" y="36"/>
                  </a:cubicBezTo>
                  <a:cubicBezTo>
                    <a:pt x="161" y="36"/>
                    <a:pt x="159" y="36"/>
                    <a:pt x="157" y="36"/>
                  </a:cubicBezTo>
                  <a:cubicBezTo>
                    <a:pt x="157" y="34"/>
                    <a:pt x="157" y="30"/>
                    <a:pt x="158" y="26"/>
                  </a:cubicBezTo>
                  <a:cubicBezTo>
                    <a:pt x="158" y="22"/>
                    <a:pt x="158" y="19"/>
                    <a:pt x="158" y="17"/>
                  </a:cubicBezTo>
                  <a:close/>
                  <a:moveTo>
                    <a:pt x="197" y="23"/>
                  </a:moveTo>
                  <a:cubicBezTo>
                    <a:pt x="197" y="27"/>
                    <a:pt x="197" y="27"/>
                    <a:pt x="197" y="27"/>
                  </a:cubicBezTo>
                  <a:cubicBezTo>
                    <a:pt x="208" y="27"/>
                    <a:pt x="208" y="27"/>
                    <a:pt x="208" y="27"/>
                  </a:cubicBezTo>
                  <a:cubicBezTo>
                    <a:pt x="208" y="23"/>
                    <a:pt x="208" y="23"/>
                    <a:pt x="208" y="23"/>
                  </a:cubicBezTo>
                  <a:cubicBezTo>
                    <a:pt x="197" y="23"/>
                    <a:pt x="197" y="23"/>
                    <a:pt x="197" y="23"/>
                  </a:cubicBezTo>
                  <a:close/>
                  <a:moveTo>
                    <a:pt x="197" y="31"/>
                  </a:moveTo>
                  <a:cubicBezTo>
                    <a:pt x="197" y="36"/>
                    <a:pt x="197" y="36"/>
                    <a:pt x="197" y="36"/>
                  </a:cubicBezTo>
                  <a:cubicBezTo>
                    <a:pt x="208" y="36"/>
                    <a:pt x="208" y="36"/>
                    <a:pt x="208" y="36"/>
                  </a:cubicBezTo>
                  <a:cubicBezTo>
                    <a:pt x="208" y="31"/>
                    <a:pt x="208" y="31"/>
                    <a:pt x="208" y="31"/>
                  </a:cubicBezTo>
                  <a:cubicBezTo>
                    <a:pt x="197" y="31"/>
                    <a:pt x="197" y="31"/>
                    <a:pt x="197" y="31"/>
                  </a:cubicBezTo>
                  <a:close/>
                  <a:moveTo>
                    <a:pt x="224" y="63"/>
                  </a:moveTo>
                  <a:cubicBezTo>
                    <a:pt x="220" y="67"/>
                    <a:pt x="220" y="67"/>
                    <a:pt x="220" y="67"/>
                  </a:cubicBezTo>
                  <a:cubicBezTo>
                    <a:pt x="215" y="62"/>
                    <a:pt x="210" y="59"/>
                    <a:pt x="205" y="57"/>
                  </a:cubicBezTo>
                  <a:cubicBezTo>
                    <a:pt x="205" y="62"/>
                    <a:pt x="205" y="62"/>
                    <a:pt x="205" y="62"/>
                  </a:cubicBezTo>
                  <a:cubicBezTo>
                    <a:pt x="205" y="62"/>
                    <a:pt x="205" y="62"/>
                    <a:pt x="205" y="63"/>
                  </a:cubicBezTo>
                  <a:cubicBezTo>
                    <a:pt x="206" y="67"/>
                    <a:pt x="203" y="69"/>
                    <a:pt x="196" y="70"/>
                  </a:cubicBezTo>
                  <a:cubicBezTo>
                    <a:pt x="196" y="68"/>
                    <a:pt x="195" y="66"/>
                    <a:pt x="193" y="64"/>
                  </a:cubicBezTo>
                  <a:cubicBezTo>
                    <a:pt x="197" y="65"/>
                    <a:pt x="199" y="64"/>
                    <a:pt x="199" y="64"/>
                  </a:cubicBezTo>
                  <a:cubicBezTo>
                    <a:pt x="200" y="63"/>
                    <a:pt x="200" y="62"/>
                    <a:pt x="200" y="60"/>
                  </a:cubicBezTo>
                  <a:cubicBezTo>
                    <a:pt x="200" y="59"/>
                    <a:pt x="200" y="58"/>
                    <a:pt x="200" y="58"/>
                  </a:cubicBezTo>
                  <a:cubicBezTo>
                    <a:pt x="199" y="58"/>
                    <a:pt x="199" y="59"/>
                    <a:pt x="198" y="59"/>
                  </a:cubicBezTo>
                  <a:cubicBezTo>
                    <a:pt x="191" y="62"/>
                    <a:pt x="186" y="64"/>
                    <a:pt x="184" y="65"/>
                  </a:cubicBezTo>
                  <a:cubicBezTo>
                    <a:pt x="183" y="64"/>
                    <a:pt x="182" y="62"/>
                    <a:pt x="180" y="60"/>
                  </a:cubicBezTo>
                  <a:cubicBezTo>
                    <a:pt x="184" y="60"/>
                    <a:pt x="188" y="59"/>
                    <a:pt x="193" y="57"/>
                  </a:cubicBezTo>
                  <a:cubicBezTo>
                    <a:pt x="191" y="55"/>
                    <a:pt x="189" y="53"/>
                    <a:pt x="188" y="52"/>
                  </a:cubicBezTo>
                  <a:cubicBezTo>
                    <a:pt x="193" y="50"/>
                    <a:pt x="193" y="50"/>
                    <a:pt x="193" y="50"/>
                  </a:cubicBezTo>
                  <a:cubicBezTo>
                    <a:pt x="194" y="50"/>
                    <a:pt x="194" y="51"/>
                    <a:pt x="194" y="51"/>
                  </a:cubicBezTo>
                  <a:cubicBezTo>
                    <a:pt x="195" y="54"/>
                    <a:pt x="196" y="55"/>
                    <a:pt x="197" y="55"/>
                  </a:cubicBezTo>
                  <a:cubicBezTo>
                    <a:pt x="198" y="55"/>
                    <a:pt x="198" y="55"/>
                    <a:pt x="197" y="55"/>
                  </a:cubicBezTo>
                  <a:cubicBezTo>
                    <a:pt x="198" y="55"/>
                    <a:pt x="199" y="55"/>
                    <a:pt x="200" y="54"/>
                  </a:cubicBezTo>
                  <a:cubicBezTo>
                    <a:pt x="200" y="48"/>
                    <a:pt x="200" y="48"/>
                    <a:pt x="200" y="48"/>
                  </a:cubicBezTo>
                  <a:cubicBezTo>
                    <a:pt x="200" y="46"/>
                    <a:pt x="200" y="45"/>
                    <a:pt x="199" y="44"/>
                  </a:cubicBezTo>
                  <a:cubicBezTo>
                    <a:pt x="203" y="44"/>
                    <a:pt x="206" y="44"/>
                    <a:pt x="206" y="44"/>
                  </a:cubicBezTo>
                  <a:cubicBezTo>
                    <a:pt x="206" y="44"/>
                    <a:pt x="206" y="45"/>
                    <a:pt x="206" y="45"/>
                  </a:cubicBezTo>
                  <a:cubicBezTo>
                    <a:pt x="206" y="46"/>
                    <a:pt x="205" y="47"/>
                    <a:pt x="205" y="47"/>
                  </a:cubicBezTo>
                  <a:cubicBezTo>
                    <a:pt x="205" y="48"/>
                    <a:pt x="205" y="50"/>
                    <a:pt x="205" y="52"/>
                  </a:cubicBezTo>
                  <a:cubicBezTo>
                    <a:pt x="206" y="53"/>
                    <a:pt x="208" y="54"/>
                    <a:pt x="209" y="54"/>
                  </a:cubicBezTo>
                  <a:cubicBezTo>
                    <a:pt x="211" y="53"/>
                    <a:pt x="212" y="52"/>
                    <a:pt x="213" y="50"/>
                  </a:cubicBezTo>
                  <a:cubicBezTo>
                    <a:pt x="215" y="51"/>
                    <a:pt x="217" y="52"/>
                    <a:pt x="218" y="53"/>
                  </a:cubicBezTo>
                  <a:cubicBezTo>
                    <a:pt x="216" y="54"/>
                    <a:pt x="215" y="55"/>
                    <a:pt x="213" y="56"/>
                  </a:cubicBezTo>
                  <a:cubicBezTo>
                    <a:pt x="217" y="58"/>
                    <a:pt x="221" y="61"/>
                    <a:pt x="224" y="63"/>
                  </a:cubicBezTo>
                  <a:close/>
                  <a:moveTo>
                    <a:pt x="282" y="13"/>
                  </a:moveTo>
                  <a:cubicBezTo>
                    <a:pt x="282" y="11"/>
                    <a:pt x="283" y="10"/>
                    <a:pt x="284" y="8"/>
                  </a:cubicBezTo>
                  <a:cubicBezTo>
                    <a:pt x="285" y="7"/>
                    <a:pt x="286" y="6"/>
                    <a:pt x="286" y="5"/>
                  </a:cubicBezTo>
                  <a:cubicBezTo>
                    <a:pt x="286" y="5"/>
                    <a:pt x="287" y="4"/>
                    <a:pt x="288" y="3"/>
                  </a:cubicBezTo>
                  <a:cubicBezTo>
                    <a:pt x="288" y="3"/>
                    <a:pt x="288" y="3"/>
                    <a:pt x="288" y="3"/>
                  </a:cubicBezTo>
                  <a:cubicBezTo>
                    <a:pt x="288" y="2"/>
                    <a:pt x="285" y="1"/>
                    <a:pt x="280" y="0"/>
                  </a:cubicBezTo>
                  <a:cubicBezTo>
                    <a:pt x="277" y="14"/>
                    <a:pt x="271" y="25"/>
                    <a:pt x="263" y="32"/>
                  </a:cubicBezTo>
                  <a:cubicBezTo>
                    <a:pt x="266" y="33"/>
                    <a:pt x="268" y="35"/>
                    <a:pt x="270" y="36"/>
                  </a:cubicBezTo>
                  <a:cubicBezTo>
                    <a:pt x="273" y="31"/>
                    <a:pt x="276" y="26"/>
                    <a:pt x="279" y="20"/>
                  </a:cubicBezTo>
                  <a:cubicBezTo>
                    <a:pt x="279" y="61"/>
                    <a:pt x="279" y="61"/>
                    <a:pt x="279" y="61"/>
                  </a:cubicBezTo>
                  <a:cubicBezTo>
                    <a:pt x="279" y="64"/>
                    <a:pt x="278" y="67"/>
                    <a:pt x="278" y="69"/>
                  </a:cubicBezTo>
                  <a:cubicBezTo>
                    <a:pt x="285" y="69"/>
                    <a:pt x="285" y="69"/>
                    <a:pt x="285" y="69"/>
                  </a:cubicBezTo>
                  <a:cubicBezTo>
                    <a:pt x="285" y="66"/>
                    <a:pt x="284" y="63"/>
                    <a:pt x="284" y="61"/>
                  </a:cubicBezTo>
                  <a:cubicBezTo>
                    <a:pt x="284" y="52"/>
                    <a:pt x="284" y="52"/>
                    <a:pt x="284" y="52"/>
                  </a:cubicBezTo>
                  <a:cubicBezTo>
                    <a:pt x="300" y="52"/>
                    <a:pt x="300" y="52"/>
                    <a:pt x="300" y="52"/>
                  </a:cubicBezTo>
                  <a:cubicBezTo>
                    <a:pt x="303" y="52"/>
                    <a:pt x="305" y="52"/>
                    <a:pt x="308" y="52"/>
                  </a:cubicBezTo>
                  <a:cubicBezTo>
                    <a:pt x="308" y="47"/>
                    <a:pt x="308" y="47"/>
                    <a:pt x="308" y="47"/>
                  </a:cubicBezTo>
                  <a:cubicBezTo>
                    <a:pt x="306" y="47"/>
                    <a:pt x="303" y="47"/>
                    <a:pt x="300" y="47"/>
                  </a:cubicBezTo>
                  <a:cubicBezTo>
                    <a:pt x="284" y="47"/>
                    <a:pt x="284" y="47"/>
                    <a:pt x="284" y="47"/>
                  </a:cubicBezTo>
                  <a:cubicBezTo>
                    <a:pt x="284" y="35"/>
                    <a:pt x="284" y="35"/>
                    <a:pt x="284" y="35"/>
                  </a:cubicBezTo>
                  <a:cubicBezTo>
                    <a:pt x="295" y="35"/>
                    <a:pt x="295" y="35"/>
                    <a:pt x="295" y="35"/>
                  </a:cubicBezTo>
                  <a:cubicBezTo>
                    <a:pt x="298" y="35"/>
                    <a:pt x="301" y="35"/>
                    <a:pt x="302" y="35"/>
                  </a:cubicBezTo>
                  <a:cubicBezTo>
                    <a:pt x="303" y="35"/>
                    <a:pt x="304" y="35"/>
                    <a:pt x="305" y="36"/>
                  </a:cubicBezTo>
                  <a:cubicBezTo>
                    <a:pt x="305" y="30"/>
                    <a:pt x="305" y="30"/>
                    <a:pt x="305" y="30"/>
                  </a:cubicBezTo>
                  <a:cubicBezTo>
                    <a:pt x="302" y="30"/>
                    <a:pt x="298" y="30"/>
                    <a:pt x="295" y="30"/>
                  </a:cubicBezTo>
                  <a:cubicBezTo>
                    <a:pt x="284" y="30"/>
                    <a:pt x="284" y="30"/>
                    <a:pt x="284" y="30"/>
                  </a:cubicBezTo>
                  <a:cubicBezTo>
                    <a:pt x="284" y="18"/>
                    <a:pt x="284" y="18"/>
                    <a:pt x="284" y="18"/>
                  </a:cubicBezTo>
                  <a:cubicBezTo>
                    <a:pt x="299" y="18"/>
                    <a:pt x="299" y="18"/>
                    <a:pt x="299" y="18"/>
                  </a:cubicBezTo>
                  <a:cubicBezTo>
                    <a:pt x="302" y="18"/>
                    <a:pt x="305" y="18"/>
                    <a:pt x="308" y="19"/>
                  </a:cubicBezTo>
                  <a:cubicBezTo>
                    <a:pt x="308" y="13"/>
                    <a:pt x="308" y="13"/>
                    <a:pt x="308" y="13"/>
                  </a:cubicBezTo>
                  <a:cubicBezTo>
                    <a:pt x="305" y="13"/>
                    <a:pt x="302" y="13"/>
                    <a:pt x="299" y="13"/>
                  </a:cubicBezTo>
                  <a:cubicBezTo>
                    <a:pt x="282" y="13"/>
                    <a:pt x="282" y="13"/>
                    <a:pt x="282" y="13"/>
                  </a:cubicBezTo>
                  <a:close/>
                  <a:moveTo>
                    <a:pt x="272" y="53"/>
                  </a:moveTo>
                  <a:cubicBezTo>
                    <a:pt x="266" y="58"/>
                    <a:pt x="266" y="58"/>
                    <a:pt x="266" y="58"/>
                  </a:cubicBezTo>
                  <a:cubicBezTo>
                    <a:pt x="263" y="53"/>
                    <a:pt x="259" y="49"/>
                    <a:pt x="256" y="46"/>
                  </a:cubicBezTo>
                  <a:cubicBezTo>
                    <a:pt x="254" y="54"/>
                    <a:pt x="251" y="61"/>
                    <a:pt x="247" y="67"/>
                  </a:cubicBezTo>
                  <a:cubicBezTo>
                    <a:pt x="245" y="66"/>
                    <a:pt x="242" y="65"/>
                    <a:pt x="240" y="64"/>
                  </a:cubicBezTo>
                  <a:cubicBezTo>
                    <a:pt x="247" y="58"/>
                    <a:pt x="251" y="50"/>
                    <a:pt x="252" y="38"/>
                  </a:cubicBezTo>
                  <a:cubicBezTo>
                    <a:pt x="252" y="26"/>
                    <a:pt x="252" y="13"/>
                    <a:pt x="252" y="0"/>
                  </a:cubicBezTo>
                  <a:cubicBezTo>
                    <a:pt x="257" y="0"/>
                    <a:pt x="260" y="0"/>
                    <a:pt x="260" y="1"/>
                  </a:cubicBezTo>
                  <a:cubicBezTo>
                    <a:pt x="260" y="1"/>
                    <a:pt x="260" y="1"/>
                    <a:pt x="260" y="2"/>
                  </a:cubicBezTo>
                  <a:cubicBezTo>
                    <a:pt x="259" y="2"/>
                    <a:pt x="259" y="3"/>
                    <a:pt x="259" y="4"/>
                  </a:cubicBezTo>
                  <a:cubicBezTo>
                    <a:pt x="258" y="10"/>
                    <a:pt x="258" y="16"/>
                    <a:pt x="258" y="23"/>
                  </a:cubicBezTo>
                  <a:cubicBezTo>
                    <a:pt x="261" y="19"/>
                    <a:pt x="264" y="16"/>
                    <a:pt x="266" y="12"/>
                  </a:cubicBezTo>
                  <a:cubicBezTo>
                    <a:pt x="269" y="15"/>
                    <a:pt x="271" y="16"/>
                    <a:pt x="271" y="17"/>
                  </a:cubicBezTo>
                  <a:cubicBezTo>
                    <a:pt x="271" y="17"/>
                    <a:pt x="271" y="17"/>
                    <a:pt x="271" y="17"/>
                  </a:cubicBezTo>
                  <a:cubicBezTo>
                    <a:pt x="270" y="18"/>
                    <a:pt x="269" y="19"/>
                    <a:pt x="268" y="20"/>
                  </a:cubicBezTo>
                  <a:cubicBezTo>
                    <a:pt x="267" y="20"/>
                    <a:pt x="265" y="22"/>
                    <a:pt x="263" y="24"/>
                  </a:cubicBezTo>
                  <a:cubicBezTo>
                    <a:pt x="261" y="26"/>
                    <a:pt x="259" y="27"/>
                    <a:pt x="258" y="28"/>
                  </a:cubicBezTo>
                  <a:cubicBezTo>
                    <a:pt x="257" y="35"/>
                    <a:pt x="257" y="39"/>
                    <a:pt x="257" y="41"/>
                  </a:cubicBezTo>
                  <a:cubicBezTo>
                    <a:pt x="260" y="44"/>
                    <a:pt x="265" y="48"/>
                    <a:pt x="272" y="53"/>
                  </a:cubicBezTo>
                  <a:close/>
                  <a:moveTo>
                    <a:pt x="242" y="16"/>
                  </a:moveTo>
                  <a:cubicBezTo>
                    <a:pt x="242" y="25"/>
                    <a:pt x="241" y="32"/>
                    <a:pt x="240" y="37"/>
                  </a:cubicBezTo>
                  <a:cubicBezTo>
                    <a:pt x="242" y="36"/>
                    <a:pt x="244" y="36"/>
                    <a:pt x="247" y="37"/>
                  </a:cubicBezTo>
                  <a:cubicBezTo>
                    <a:pt x="247" y="31"/>
                    <a:pt x="247" y="26"/>
                    <a:pt x="248" y="20"/>
                  </a:cubicBezTo>
                  <a:cubicBezTo>
                    <a:pt x="248" y="19"/>
                    <a:pt x="248" y="18"/>
                    <a:pt x="249" y="17"/>
                  </a:cubicBezTo>
                  <a:cubicBezTo>
                    <a:pt x="249" y="17"/>
                    <a:pt x="249" y="17"/>
                    <a:pt x="249" y="17"/>
                  </a:cubicBezTo>
                  <a:cubicBezTo>
                    <a:pt x="249" y="16"/>
                    <a:pt x="246" y="16"/>
                    <a:pt x="242" y="16"/>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sp>
          <p:nvSpPr>
            <p:cNvPr id="59" name="Freeform 33"/>
            <p:cNvSpPr>
              <a:spLocks noEditPoints="1"/>
            </p:cNvSpPr>
            <p:nvPr/>
          </p:nvSpPr>
          <p:spPr bwMode="auto">
            <a:xfrm>
              <a:off x="8154990" y="2246313"/>
              <a:ext cx="1093788" cy="1027113"/>
            </a:xfrm>
            <a:custGeom>
              <a:avLst/>
              <a:gdLst>
                <a:gd name="T0" fmla="*/ 340 w 689"/>
                <a:gd name="T1" fmla="*/ 647 h 647"/>
                <a:gd name="T2" fmla="*/ 308 w 689"/>
                <a:gd name="T3" fmla="*/ 639 h 647"/>
                <a:gd name="T4" fmla="*/ 533 w 689"/>
                <a:gd name="T5" fmla="*/ 639 h 647"/>
                <a:gd name="T6" fmla="*/ 177 w 689"/>
                <a:gd name="T7" fmla="*/ 550 h 647"/>
                <a:gd name="T8" fmla="*/ 112 w 689"/>
                <a:gd name="T9" fmla="*/ 563 h 647"/>
                <a:gd name="T10" fmla="*/ 69 w 689"/>
                <a:gd name="T11" fmla="*/ 526 h 647"/>
                <a:gd name="T12" fmla="*/ 48 w 689"/>
                <a:gd name="T13" fmla="*/ 504 h 647"/>
                <a:gd name="T14" fmla="*/ 32 w 689"/>
                <a:gd name="T15" fmla="*/ 480 h 647"/>
                <a:gd name="T16" fmla="*/ 0 w 689"/>
                <a:gd name="T17" fmla="*/ 539 h 647"/>
                <a:gd name="T18" fmla="*/ 45 w 689"/>
                <a:gd name="T19" fmla="*/ 593 h 647"/>
                <a:gd name="T20" fmla="*/ 115 w 689"/>
                <a:gd name="T21" fmla="*/ 566 h 647"/>
                <a:gd name="T22" fmla="*/ 115 w 689"/>
                <a:gd name="T23" fmla="*/ 537 h 647"/>
                <a:gd name="T24" fmla="*/ 118 w 689"/>
                <a:gd name="T25" fmla="*/ 504 h 647"/>
                <a:gd name="T26" fmla="*/ 161 w 689"/>
                <a:gd name="T27" fmla="*/ 534 h 647"/>
                <a:gd name="T28" fmla="*/ 624 w 689"/>
                <a:gd name="T29" fmla="*/ 513 h 647"/>
                <a:gd name="T30" fmla="*/ 394 w 689"/>
                <a:gd name="T31" fmla="*/ 531 h 647"/>
                <a:gd name="T32" fmla="*/ 337 w 689"/>
                <a:gd name="T33" fmla="*/ 515 h 647"/>
                <a:gd name="T34" fmla="*/ 391 w 689"/>
                <a:gd name="T35" fmla="*/ 510 h 647"/>
                <a:gd name="T36" fmla="*/ 581 w 689"/>
                <a:gd name="T37" fmla="*/ 432 h 647"/>
                <a:gd name="T38" fmla="*/ 571 w 689"/>
                <a:gd name="T39" fmla="*/ 429 h 647"/>
                <a:gd name="T40" fmla="*/ 222 w 689"/>
                <a:gd name="T41" fmla="*/ 480 h 647"/>
                <a:gd name="T42" fmla="*/ 193 w 689"/>
                <a:gd name="T43" fmla="*/ 499 h 647"/>
                <a:gd name="T44" fmla="*/ 126 w 689"/>
                <a:gd name="T45" fmla="*/ 459 h 647"/>
                <a:gd name="T46" fmla="*/ 112 w 689"/>
                <a:gd name="T47" fmla="*/ 491 h 647"/>
                <a:gd name="T48" fmla="*/ 94 w 689"/>
                <a:gd name="T49" fmla="*/ 480 h 647"/>
                <a:gd name="T50" fmla="*/ 53 w 689"/>
                <a:gd name="T51" fmla="*/ 462 h 647"/>
                <a:gd name="T52" fmla="*/ 59 w 689"/>
                <a:gd name="T53" fmla="*/ 462 h 647"/>
                <a:gd name="T54" fmla="*/ 64 w 689"/>
                <a:gd name="T55" fmla="*/ 413 h 647"/>
                <a:gd name="T56" fmla="*/ 48 w 689"/>
                <a:gd name="T57" fmla="*/ 392 h 647"/>
                <a:gd name="T58" fmla="*/ 493 w 689"/>
                <a:gd name="T59" fmla="*/ 277 h 647"/>
                <a:gd name="T60" fmla="*/ 458 w 689"/>
                <a:gd name="T61" fmla="*/ 207 h 647"/>
                <a:gd name="T62" fmla="*/ 509 w 689"/>
                <a:gd name="T63" fmla="*/ 317 h 647"/>
                <a:gd name="T64" fmla="*/ 514 w 689"/>
                <a:gd name="T65" fmla="*/ 322 h 647"/>
                <a:gd name="T66" fmla="*/ 99 w 689"/>
                <a:gd name="T67" fmla="*/ 432 h 647"/>
                <a:gd name="T68" fmla="*/ 85 w 689"/>
                <a:gd name="T69" fmla="*/ 432 h 647"/>
                <a:gd name="T70" fmla="*/ 53 w 689"/>
                <a:gd name="T71" fmla="*/ 365 h 647"/>
                <a:gd name="T72" fmla="*/ 85 w 689"/>
                <a:gd name="T73" fmla="*/ 349 h 647"/>
                <a:gd name="T74" fmla="*/ 99 w 689"/>
                <a:gd name="T75" fmla="*/ 328 h 647"/>
                <a:gd name="T76" fmla="*/ 152 w 689"/>
                <a:gd name="T77" fmla="*/ 202 h 647"/>
                <a:gd name="T78" fmla="*/ 471 w 689"/>
                <a:gd name="T79" fmla="*/ 424 h 647"/>
                <a:gd name="T80" fmla="*/ 429 w 689"/>
                <a:gd name="T81" fmla="*/ 411 h 647"/>
                <a:gd name="T82" fmla="*/ 480 w 689"/>
                <a:gd name="T83" fmla="*/ 387 h 647"/>
                <a:gd name="T84" fmla="*/ 496 w 689"/>
                <a:gd name="T85" fmla="*/ 384 h 647"/>
                <a:gd name="T86" fmla="*/ 316 w 689"/>
                <a:gd name="T87" fmla="*/ 161 h 647"/>
                <a:gd name="T88" fmla="*/ 378 w 689"/>
                <a:gd name="T89" fmla="*/ 73 h 647"/>
                <a:gd name="T90" fmla="*/ 257 w 689"/>
                <a:gd name="T91" fmla="*/ 330 h 647"/>
                <a:gd name="T92" fmla="*/ 244 w 689"/>
                <a:gd name="T93" fmla="*/ 277 h 647"/>
                <a:gd name="T94" fmla="*/ 233 w 689"/>
                <a:gd name="T95" fmla="*/ 301 h 647"/>
                <a:gd name="T96" fmla="*/ 260 w 689"/>
                <a:gd name="T97" fmla="*/ 306 h 647"/>
                <a:gd name="T98" fmla="*/ 166 w 689"/>
                <a:gd name="T99" fmla="*/ 261 h 647"/>
                <a:gd name="T100" fmla="*/ 195 w 689"/>
                <a:gd name="T101" fmla="*/ 239 h 647"/>
                <a:gd name="T102" fmla="*/ 195 w 689"/>
                <a:gd name="T103" fmla="*/ 239 h 647"/>
                <a:gd name="T104" fmla="*/ 359 w 689"/>
                <a:gd name="T105" fmla="*/ 164 h 647"/>
                <a:gd name="T106" fmla="*/ 337 w 689"/>
                <a:gd name="T107" fmla="*/ 183 h 647"/>
                <a:gd name="T108" fmla="*/ 332 w 689"/>
                <a:gd name="T109" fmla="*/ 175 h 647"/>
                <a:gd name="T110" fmla="*/ 340 w 689"/>
                <a:gd name="T111" fmla="*/ 156 h 647"/>
                <a:gd name="T112" fmla="*/ 362 w 689"/>
                <a:gd name="T113" fmla="*/ 143 h 647"/>
                <a:gd name="T114" fmla="*/ 287 w 689"/>
                <a:gd name="T115" fmla="*/ 35 h 647"/>
                <a:gd name="T116" fmla="*/ 254 w 689"/>
                <a:gd name="T117" fmla="*/ 121 h 647"/>
                <a:gd name="T118" fmla="*/ 238 w 689"/>
                <a:gd name="T119" fmla="*/ 124 h 647"/>
                <a:gd name="T120" fmla="*/ 225 w 689"/>
                <a:gd name="T121" fmla="*/ 97 h 647"/>
                <a:gd name="T122" fmla="*/ 252 w 689"/>
                <a:gd name="T123" fmla="*/ 54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89" h="647">
                  <a:moveTo>
                    <a:pt x="354" y="636"/>
                  </a:moveTo>
                  <a:lnTo>
                    <a:pt x="354" y="636"/>
                  </a:lnTo>
                  <a:lnTo>
                    <a:pt x="351" y="633"/>
                  </a:lnTo>
                  <a:lnTo>
                    <a:pt x="348" y="633"/>
                  </a:lnTo>
                  <a:lnTo>
                    <a:pt x="345" y="631"/>
                  </a:lnTo>
                  <a:lnTo>
                    <a:pt x="345" y="631"/>
                  </a:lnTo>
                  <a:lnTo>
                    <a:pt x="343" y="631"/>
                  </a:lnTo>
                  <a:lnTo>
                    <a:pt x="337" y="631"/>
                  </a:lnTo>
                  <a:lnTo>
                    <a:pt x="332" y="647"/>
                  </a:lnTo>
                  <a:lnTo>
                    <a:pt x="340" y="647"/>
                  </a:lnTo>
                  <a:lnTo>
                    <a:pt x="343" y="647"/>
                  </a:lnTo>
                  <a:lnTo>
                    <a:pt x="343" y="647"/>
                  </a:lnTo>
                  <a:lnTo>
                    <a:pt x="343" y="647"/>
                  </a:lnTo>
                  <a:lnTo>
                    <a:pt x="345" y="644"/>
                  </a:lnTo>
                  <a:lnTo>
                    <a:pt x="345" y="644"/>
                  </a:lnTo>
                  <a:lnTo>
                    <a:pt x="345" y="644"/>
                  </a:lnTo>
                  <a:lnTo>
                    <a:pt x="348" y="641"/>
                  </a:lnTo>
                  <a:lnTo>
                    <a:pt x="354" y="636"/>
                  </a:lnTo>
                  <a:lnTo>
                    <a:pt x="354" y="636"/>
                  </a:lnTo>
                  <a:close/>
                  <a:moveTo>
                    <a:pt x="308" y="639"/>
                  </a:moveTo>
                  <a:lnTo>
                    <a:pt x="308" y="639"/>
                  </a:lnTo>
                  <a:lnTo>
                    <a:pt x="238" y="639"/>
                  </a:lnTo>
                  <a:lnTo>
                    <a:pt x="161" y="577"/>
                  </a:lnTo>
                  <a:lnTo>
                    <a:pt x="442" y="622"/>
                  </a:lnTo>
                  <a:lnTo>
                    <a:pt x="520" y="636"/>
                  </a:lnTo>
                  <a:lnTo>
                    <a:pt x="530" y="639"/>
                  </a:lnTo>
                  <a:lnTo>
                    <a:pt x="533" y="639"/>
                  </a:lnTo>
                  <a:lnTo>
                    <a:pt x="533" y="639"/>
                  </a:lnTo>
                  <a:lnTo>
                    <a:pt x="533" y="639"/>
                  </a:lnTo>
                  <a:lnTo>
                    <a:pt x="533" y="639"/>
                  </a:lnTo>
                  <a:lnTo>
                    <a:pt x="533" y="639"/>
                  </a:lnTo>
                  <a:lnTo>
                    <a:pt x="413" y="639"/>
                  </a:lnTo>
                  <a:lnTo>
                    <a:pt x="198" y="593"/>
                  </a:lnTo>
                  <a:lnTo>
                    <a:pt x="300" y="633"/>
                  </a:lnTo>
                  <a:lnTo>
                    <a:pt x="308" y="639"/>
                  </a:lnTo>
                  <a:lnTo>
                    <a:pt x="308" y="639"/>
                  </a:lnTo>
                  <a:close/>
                  <a:moveTo>
                    <a:pt x="689" y="622"/>
                  </a:moveTo>
                  <a:lnTo>
                    <a:pt x="651" y="582"/>
                  </a:lnTo>
                  <a:lnTo>
                    <a:pt x="177" y="550"/>
                  </a:lnTo>
                  <a:lnTo>
                    <a:pt x="177" y="550"/>
                  </a:lnTo>
                  <a:lnTo>
                    <a:pt x="177" y="550"/>
                  </a:lnTo>
                  <a:lnTo>
                    <a:pt x="177" y="550"/>
                  </a:lnTo>
                  <a:lnTo>
                    <a:pt x="179" y="550"/>
                  </a:lnTo>
                  <a:lnTo>
                    <a:pt x="193" y="553"/>
                  </a:lnTo>
                  <a:lnTo>
                    <a:pt x="303" y="569"/>
                  </a:lnTo>
                  <a:lnTo>
                    <a:pt x="608" y="612"/>
                  </a:lnTo>
                  <a:lnTo>
                    <a:pt x="689" y="622"/>
                  </a:lnTo>
                  <a:lnTo>
                    <a:pt x="689" y="622"/>
                  </a:lnTo>
                  <a:close/>
                  <a:moveTo>
                    <a:pt x="115" y="566"/>
                  </a:moveTo>
                  <a:lnTo>
                    <a:pt x="112" y="563"/>
                  </a:lnTo>
                  <a:lnTo>
                    <a:pt x="107" y="561"/>
                  </a:lnTo>
                  <a:lnTo>
                    <a:pt x="99" y="553"/>
                  </a:lnTo>
                  <a:lnTo>
                    <a:pt x="94" y="547"/>
                  </a:lnTo>
                  <a:lnTo>
                    <a:pt x="88" y="545"/>
                  </a:lnTo>
                  <a:lnTo>
                    <a:pt x="88" y="545"/>
                  </a:lnTo>
                  <a:lnTo>
                    <a:pt x="85" y="542"/>
                  </a:lnTo>
                  <a:lnTo>
                    <a:pt x="85" y="539"/>
                  </a:lnTo>
                  <a:lnTo>
                    <a:pt x="85" y="537"/>
                  </a:lnTo>
                  <a:lnTo>
                    <a:pt x="85" y="518"/>
                  </a:lnTo>
                  <a:lnTo>
                    <a:pt x="69" y="526"/>
                  </a:lnTo>
                  <a:lnTo>
                    <a:pt x="67" y="526"/>
                  </a:lnTo>
                  <a:lnTo>
                    <a:pt x="64" y="526"/>
                  </a:lnTo>
                  <a:lnTo>
                    <a:pt x="61" y="526"/>
                  </a:lnTo>
                  <a:lnTo>
                    <a:pt x="61" y="526"/>
                  </a:lnTo>
                  <a:lnTo>
                    <a:pt x="61" y="526"/>
                  </a:lnTo>
                  <a:lnTo>
                    <a:pt x="59" y="526"/>
                  </a:lnTo>
                  <a:lnTo>
                    <a:pt x="53" y="523"/>
                  </a:lnTo>
                  <a:lnTo>
                    <a:pt x="40" y="518"/>
                  </a:lnTo>
                  <a:lnTo>
                    <a:pt x="45" y="510"/>
                  </a:lnTo>
                  <a:lnTo>
                    <a:pt x="48" y="504"/>
                  </a:lnTo>
                  <a:lnTo>
                    <a:pt x="48" y="502"/>
                  </a:lnTo>
                  <a:lnTo>
                    <a:pt x="51" y="499"/>
                  </a:lnTo>
                  <a:lnTo>
                    <a:pt x="51" y="496"/>
                  </a:lnTo>
                  <a:lnTo>
                    <a:pt x="51" y="494"/>
                  </a:lnTo>
                  <a:lnTo>
                    <a:pt x="48" y="494"/>
                  </a:lnTo>
                  <a:lnTo>
                    <a:pt x="48" y="491"/>
                  </a:lnTo>
                  <a:lnTo>
                    <a:pt x="48" y="486"/>
                  </a:lnTo>
                  <a:lnTo>
                    <a:pt x="45" y="483"/>
                  </a:lnTo>
                  <a:lnTo>
                    <a:pt x="40" y="475"/>
                  </a:lnTo>
                  <a:lnTo>
                    <a:pt x="32" y="480"/>
                  </a:lnTo>
                  <a:lnTo>
                    <a:pt x="24" y="486"/>
                  </a:lnTo>
                  <a:lnTo>
                    <a:pt x="18" y="491"/>
                  </a:lnTo>
                  <a:lnTo>
                    <a:pt x="13" y="496"/>
                  </a:lnTo>
                  <a:lnTo>
                    <a:pt x="10" y="502"/>
                  </a:lnTo>
                  <a:lnTo>
                    <a:pt x="5" y="507"/>
                  </a:lnTo>
                  <a:lnTo>
                    <a:pt x="2" y="515"/>
                  </a:lnTo>
                  <a:lnTo>
                    <a:pt x="0" y="521"/>
                  </a:lnTo>
                  <a:lnTo>
                    <a:pt x="0" y="529"/>
                  </a:lnTo>
                  <a:lnTo>
                    <a:pt x="0" y="534"/>
                  </a:lnTo>
                  <a:lnTo>
                    <a:pt x="0" y="539"/>
                  </a:lnTo>
                  <a:lnTo>
                    <a:pt x="2" y="547"/>
                  </a:lnTo>
                  <a:lnTo>
                    <a:pt x="5" y="558"/>
                  </a:lnTo>
                  <a:lnTo>
                    <a:pt x="10" y="566"/>
                  </a:lnTo>
                  <a:lnTo>
                    <a:pt x="16" y="572"/>
                  </a:lnTo>
                  <a:lnTo>
                    <a:pt x="24" y="580"/>
                  </a:lnTo>
                  <a:lnTo>
                    <a:pt x="27" y="585"/>
                  </a:lnTo>
                  <a:lnTo>
                    <a:pt x="32" y="588"/>
                  </a:lnTo>
                  <a:lnTo>
                    <a:pt x="35" y="590"/>
                  </a:lnTo>
                  <a:lnTo>
                    <a:pt x="43" y="590"/>
                  </a:lnTo>
                  <a:lnTo>
                    <a:pt x="45" y="593"/>
                  </a:lnTo>
                  <a:lnTo>
                    <a:pt x="53" y="593"/>
                  </a:lnTo>
                  <a:lnTo>
                    <a:pt x="59" y="593"/>
                  </a:lnTo>
                  <a:lnTo>
                    <a:pt x="64" y="593"/>
                  </a:lnTo>
                  <a:lnTo>
                    <a:pt x="72" y="593"/>
                  </a:lnTo>
                  <a:lnTo>
                    <a:pt x="80" y="590"/>
                  </a:lnTo>
                  <a:lnTo>
                    <a:pt x="91" y="585"/>
                  </a:lnTo>
                  <a:lnTo>
                    <a:pt x="99" y="580"/>
                  </a:lnTo>
                  <a:lnTo>
                    <a:pt x="107" y="574"/>
                  </a:lnTo>
                  <a:lnTo>
                    <a:pt x="115" y="566"/>
                  </a:lnTo>
                  <a:lnTo>
                    <a:pt x="115" y="566"/>
                  </a:lnTo>
                  <a:close/>
                  <a:moveTo>
                    <a:pt x="163" y="542"/>
                  </a:moveTo>
                  <a:lnTo>
                    <a:pt x="163" y="542"/>
                  </a:lnTo>
                  <a:lnTo>
                    <a:pt x="126" y="547"/>
                  </a:lnTo>
                  <a:lnTo>
                    <a:pt x="123" y="547"/>
                  </a:lnTo>
                  <a:lnTo>
                    <a:pt x="123" y="545"/>
                  </a:lnTo>
                  <a:lnTo>
                    <a:pt x="123" y="545"/>
                  </a:lnTo>
                  <a:lnTo>
                    <a:pt x="120" y="545"/>
                  </a:lnTo>
                  <a:lnTo>
                    <a:pt x="120" y="542"/>
                  </a:lnTo>
                  <a:lnTo>
                    <a:pt x="118" y="542"/>
                  </a:lnTo>
                  <a:lnTo>
                    <a:pt x="115" y="537"/>
                  </a:lnTo>
                  <a:lnTo>
                    <a:pt x="115" y="531"/>
                  </a:lnTo>
                  <a:lnTo>
                    <a:pt x="112" y="526"/>
                  </a:lnTo>
                  <a:lnTo>
                    <a:pt x="112" y="521"/>
                  </a:lnTo>
                  <a:lnTo>
                    <a:pt x="112" y="515"/>
                  </a:lnTo>
                  <a:lnTo>
                    <a:pt x="112" y="515"/>
                  </a:lnTo>
                  <a:lnTo>
                    <a:pt x="112" y="513"/>
                  </a:lnTo>
                  <a:lnTo>
                    <a:pt x="112" y="510"/>
                  </a:lnTo>
                  <a:lnTo>
                    <a:pt x="112" y="510"/>
                  </a:lnTo>
                  <a:lnTo>
                    <a:pt x="115" y="510"/>
                  </a:lnTo>
                  <a:lnTo>
                    <a:pt x="118" y="504"/>
                  </a:lnTo>
                  <a:lnTo>
                    <a:pt x="126" y="515"/>
                  </a:lnTo>
                  <a:lnTo>
                    <a:pt x="126" y="513"/>
                  </a:lnTo>
                  <a:lnTo>
                    <a:pt x="128" y="510"/>
                  </a:lnTo>
                  <a:lnTo>
                    <a:pt x="131" y="507"/>
                  </a:lnTo>
                  <a:lnTo>
                    <a:pt x="144" y="494"/>
                  </a:lnTo>
                  <a:lnTo>
                    <a:pt x="144" y="496"/>
                  </a:lnTo>
                  <a:lnTo>
                    <a:pt x="147" y="499"/>
                  </a:lnTo>
                  <a:lnTo>
                    <a:pt x="150" y="502"/>
                  </a:lnTo>
                  <a:lnTo>
                    <a:pt x="152" y="510"/>
                  </a:lnTo>
                  <a:lnTo>
                    <a:pt x="161" y="534"/>
                  </a:lnTo>
                  <a:lnTo>
                    <a:pt x="163" y="542"/>
                  </a:lnTo>
                  <a:lnTo>
                    <a:pt x="163" y="542"/>
                  </a:lnTo>
                  <a:close/>
                  <a:moveTo>
                    <a:pt x="648" y="542"/>
                  </a:moveTo>
                  <a:lnTo>
                    <a:pt x="646" y="537"/>
                  </a:lnTo>
                  <a:lnTo>
                    <a:pt x="638" y="523"/>
                  </a:lnTo>
                  <a:lnTo>
                    <a:pt x="632" y="518"/>
                  </a:lnTo>
                  <a:lnTo>
                    <a:pt x="630" y="515"/>
                  </a:lnTo>
                  <a:lnTo>
                    <a:pt x="630" y="513"/>
                  </a:lnTo>
                  <a:lnTo>
                    <a:pt x="627" y="513"/>
                  </a:lnTo>
                  <a:lnTo>
                    <a:pt x="624" y="513"/>
                  </a:lnTo>
                  <a:lnTo>
                    <a:pt x="624" y="513"/>
                  </a:lnTo>
                  <a:lnTo>
                    <a:pt x="624" y="513"/>
                  </a:lnTo>
                  <a:lnTo>
                    <a:pt x="624" y="513"/>
                  </a:lnTo>
                  <a:lnTo>
                    <a:pt x="447" y="526"/>
                  </a:lnTo>
                  <a:lnTo>
                    <a:pt x="391" y="529"/>
                  </a:lnTo>
                  <a:lnTo>
                    <a:pt x="391" y="529"/>
                  </a:lnTo>
                  <a:lnTo>
                    <a:pt x="391" y="531"/>
                  </a:lnTo>
                  <a:lnTo>
                    <a:pt x="391" y="531"/>
                  </a:lnTo>
                  <a:lnTo>
                    <a:pt x="394" y="531"/>
                  </a:lnTo>
                  <a:lnTo>
                    <a:pt x="394" y="531"/>
                  </a:lnTo>
                  <a:lnTo>
                    <a:pt x="402" y="531"/>
                  </a:lnTo>
                  <a:lnTo>
                    <a:pt x="455" y="534"/>
                  </a:lnTo>
                  <a:lnTo>
                    <a:pt x="648" y="542"/>
                  </a:lnTo>
                  <a:lnTo>
                    <a:pt x="648" y="542"/>
                  </a:lnTo>
                  <a:close/>
                  <a:moveTo>
                    <a:pt x="404" y="513"/>
                  </a:moveTo>
                  <a:lnTo>
                    <a:pt x="404" y="513"/>
                  </a:lnTo>
                  <a:lnTo>
                    <a:pt x="370" y="515"/>
                  </a:lnTo>
                  <a:lnTo>
                    <a:pt x="343" y="518"/>
                  </a:lnTo>
                  <a:lnTo>
                    <a:pt x="340" y="515"/>
                  </a:lnTo>
                  <a:lnTo>
                    <a:pt x="337" y="515"/>
                  </a:lnTo>
                  <a:lnTo>
                    <a:pt x="337" y="515"/>
                  </a:lnTo>
                  <a:lnTo>
                    <a:pt x="335" y="515"/>
                  </a:lnTo>
                  <a:lnTo>
                    <a:pt x="335" y="513"/>
                  </a:lnTo>
                  <a:lnTo>
                    <a:pt x="335" y="513"/>
                  </a:lnTo>
                  <a:lnTo>
                    <a:pt x="335" y="513"/>
                  </a:lnTo>
                  <a:lnTo>
                    <a:pt x="332" y="510"/>
                  </a:lnTo>
                  <a:lnTo>
                    <a:pt x="343" y="507"/>
                  </a:lnTo>
                  <a:lnTo>
                    <a:pt x="362" y="510"/>
                  </a:lnTo>
                  <a:lnTo>
                    <a:pt x="380" y="507"/>
                  </a:lnTo>
                  <a:lnTo>
                    <a:pt x="391" y="510"/>
                  </a:lnTo>
                  <a:lnTo>
                    <a:pt x="399" y="510"/>
                  </a:lnTo>
                  <a:lnTo>
                    <a:pt x="402" y="513"/>
                  </a:lnTo>
                  <a:lnTo>
                    <a:pt x="404" y="513"/>
                  </a:lnTo>
                  <a:lnTo>
                    <a:pt x="404" y="513"/>
                  </a:lnTo>
                  <a:lnTo>
                    <a:pt x="404" y="513"/>
                  </a:lnTo>
                  <a:lnTo>
                    <a:pt x="404" y="513"/>
                  </a:lnTo>
                  <a:close/>
                  <a:moveTo>
                    <a:pt x="606" y="467"/>
                  </a:moveTo>
                  <a:lnTo>
                    <a:pt x="600" y="459"/>
                  </a:lnTo>
                  <a:lnTo>
                    <a:pt x="587" y="437"/>
                  </a:lnTo>
                  <a:lnTo>
                    <a:pt x="581" y="432"/>
                  </a:lnTo>
                  <a:lnTo>
                    <a:pt x="579" y="432"/>
                  </a:lnTo>
                  <a:lnTo>
                    <a:pt x="579" y="429"/>
                  </a:lnTo>
                  <a:lnTo>
                    <a:pt x="579" y="429"/>
                  </a:lnTo>
                  <a:lnTo>
                    <a:pt x="579" y="429"/>
                  </a:lnTo>
                  <a:lnTo>
                    <a:pt x="579" y="429"/>
                  </a:lnTo>
                  <a:lnTo>
                    <a:pt x="579" y="429"/>
                  </a:lnTo>
                  <a:lnTo>
                    <a:pt x="579" y="429"/>
                  </a:lnTo>
                  <a:lnTo>
                    <a:pt x="579" y="429"/>
                  </a:lnTo>
                  <a:lnTo>
                    <a:pt x="576" y="429"/>
                  </a:lnTo>
                  <a:lnTo>
                    <a:pt x="571" y="429"/>
                  </a:lnTo>
                  <a:lnTo>
                    <a:pt x="533" y="435"/>
                  </a:lnTo>
                  <a:lnTo>
                    <a:pt x="319" y="472"/>
                  </a:lnTo>
                  <a:lnTo>
                    <a:pt x="236" y="486"/>
                  </a:lnTo>
                  <a:lnTo>
                    <a:pt x="222" y="488"/>
                  </a:lnTo>
                  <a:lnTo>
                    <a:pt x="220" y="488"/>
                  </a:lnTo>
                  <a:lnTo>
                    <a:pt x="220" y="488"/>
                  </a:lnTo>
                  <a:lnTo>
                    <a:pt x="222" y="483"/>
                  </a:lnTo>
                  <a:lnTo>
                    <a:pt x="222" y="480"/>
                  </a:lnTo>
                  <a:lnTo>
                    <a:pt x="222" y="480"/>
                  </a:lnTo>
                  <a:lnTo>
                    <a:pt x="222" y="480"/>
                  </a:lnTo>
                  <a:lnTo>
                    <a:pt x="222" y="478"/>
                  </a:lnTo>
                  <a:lnTo>
                    <a:pt x="222" y="478"/>
                  </a:lnTo>
                  <a:lnTo>
                    <a:pt x="220" y="475"/>
                  </a:lnTo>
                  <a:lnTo>
                    <a:pt x="217" y="475"/>
                  </a:lnTo>
                  <a:lnTo>
                    <a:pt x="217" y="472"/>
                  </a:lnTo>
                  <a:lnTo>
                    <a:pt x="211" y="467"/>
                  </a:lnTo>
                  <a:lnTo>
                    <a:pt x="198" y="459"/>
                  </a:lnTo>
                  <a:lnTo>
                    <a:pt x="193" y="491"/>
                  </a:lnTo>
                  <a:lnTo>
                    <a:pt x="193" y="496"/>
                  </a:lnTo>
                  <a:lnTo>
                    <a:pt x="193" y="499"/>
                  </a:lnTo>
                  <a:lnTo>
                    <a:pt x="193" y="502"/>
                  </a:lnTo>
                  <a:lnTo>
                    <a:pt x="193" y="502"/>
                  </a:lnTo>
                  <a:lnTo>
                    <a:pt x="193" y="502"/>
                  </a:lnTo>
                  <a:lnTo>
                    <a:pt x="193" y="504"/>
                  </a:lnTo>
                  <a:lnTo>
                    <a:pt x="195" y="504"/>
                  </a:lnTo>
                  <a:lnTo>
                    <a:pt x="195" y="504"/>
                  </a:lnTo>
                  <a:lnTo>
                    <a:pt x="606" y="467"/>
                  </a:lnTo>
                  <a:lnTo>
                    <a:pt x="606" y="467"/>
                  </a:lnTo>
                  <a:lnTo>
                    <a:pt x="606" y="467"/>
                  </a:lnTo>
                  <a:close/>
                  <a:moveTo>
                    <a:pt x="126" y="459"/>
                  </a:moveTo>
                  <a:lnTo>
                    <a:pt x="118" y="480"/>
                  </a:lnTo>
                  <a:lnTo>
                    <a:pt x="118" y="486"/>
                  </a:lnTo>
                  <a:lnTo>
                    <a:pt x="115" y="488"/>
                  </a:lnTo>
                  <a:lnTo>
                    <a:pt x="115" y="488"/>
                  </a:lnTo>
                  <a:lnTo>
                    <a:pt x="115" y="488"/>
                  </a:lnTo>
                  <a:lnTo>
                    <a:pt x="115" y="488"/>
                  </a:lnTo>
                  <a:lnTo>
                    <a:pt x="115" y="488"/>
                  </a:lnTo>
                  <a:lnTo>
                    <a:pt x="115" y="491"/>
                  </a:lnTo>
                  <a:lnTo>
                    <a:pt x="115" y="491"/>
                  </a:lnTo>
                  <a:lnTo>
                    <a:pt x="112" y="491"/>
                  </a:lnTo>
                  <a:lnTo>
                    <a:pt x="112" y="491"/>
                  </a:lnTo>
                  <a:lnTo>
                    <a:pt x="107" y="494"/>
                  </a:lnTo>
                  <a:lnTo>
                    <a:pt x="96" y="494"/>
                  </a:lnTo>
                  <a:lnTo>
                    <a:pt x="88" y="494"/>
                  </a:lnTo>
                  <a:lnTo>
                    <a:pt x="94" y="483"/>
                  </a:lnTo>
                  <a:lnTo>
                    <a:pt x="94" y="483"/>
                  </a:lnTo>
                  <a:lnTo>
                    <a:pt x="94" y="483"/>
                  </a:lnTo>
                  <a:lnTo>
                    <a:pt x="94" y="483"/>
                  </a:lnTo>
                  <a:lnTo>
                    <a:pt x="94" y="480"/>
                  </a:lnTo>
                  <a:lnTo>
                    <a:pt x="94" y="480"/>
                  </a:lnTo>
                  <a:lnTo>
                    <a:pt x="94" y="475"/>
                  </a:lnTo>
                  <a:lnTo>
                    <a:pt x="83" y="459"/>
                  </a:lnTo>
                  <a:lnTo>
                    <a:pt x="126" y="459"/>
                  </a:lnTo>
                  <a:lnTo>
                    <a:pt x="126" y="459"/>
                  </a:lnTo>
                  <a:close/>
                  <a:moveTo>
                    <a:pt x="37" y="389"/>
                  </a:moveTo>
                  <a:lnTo>
                    <a:pt x="40" y="419"/>
                  </a:lnTo>
                  <a:lnTo>
                    <a:pt x="43" y="437"/>
                  </a:lnTo>
                  <a:lnTo>
                    <a:pt x="51" y="459"/>
                  </a:lnTo>
                  <a:lnTo>
                    <a:pt x="53" y="462"/>
                  </a:lnTo>
                  <a:lnTo>
                    <a:pt x="53" y="462"/>
                  </a:lnTo>
                  <a:lnTo>
                    <a:pt x="53" y="462"/>
                  </a:lnTo>
                  <a:lnTo>
                    <a:pt x="53" y="462"/>
                  </a:lnTo>
                  <a:lnTo>
                    <a:pt x="56" y="462"/>
                  </a:lnTo>
                  <a:lnTo>
                    <a:pt x="56" y="462"/>
                  </a:lnTo>
                  <a:lnTo>
                    <a:pt x="56" y="462"/>
                  </a:lnTo>
                  <a:lnTo>
                    <a:pt x="56" y="462"/>
                  </a:lnTo>
                  <a:lnTo>
                    <a:pt x="56" y="462"/>
                  </a:lnTo>
                  <a:lnTo>
                    <a:pt x="59" y="462"/>
                  </a:lnTo>
                  <a:lnTo>
                    <a:pt x="59" y="462"/>
                  </a:lnTo>
                  <a:lnTo>
                    <a:pt x="59" y="462"/>
                  </a:lnTo>
                  <a:lnTo>
                    <a:pt x="61" y="462"/>
                  </a:lnTo>
                  <a:lnTo>
                    <a:pt x="61" y="459"/>
                  </a:lnTo>
                  <a:lnTo>
                    <a:pt x="61" y="459"/>
                  </a:lnTo>
                  <a:lnTo>
                    <a:pt x="64" y="456"/>
                  </a:lnTo>
                  <a:lnTo>
                    <a:pt x="67" y="451"/>
                  </a:lnTo>
                  <a:lnTo>
                    <a:pt x="67" y="448"/>
                  </a:lnTo>
                  <a:lnTo>
                    <a:pt x="69" y="446"/>
                  </a:lnTo>
                  <a:lnTo>
                    <a:pt x="69" y="443"/>
                  </a:lnTo>
                  <a:lnTo>
                    <a:pt x="67" y="424"/>
                  </a:lnTo>
                  <a:lnTo>
                    <a:pt x="64" y="413"/>
                  </a:lnTo>
                  <a:lnTo>
                    <a:pt x="64" y="408"/>
                  </a:lnTo>
                  <a:lnTo>
                    <a:pt x="61" y="405"/>
                  </a:lnTo>
                  <a:lnTo>
                    <a:pt x="61" y="403"/>
                  </a:lnTo>
                  <a:lnTo>
                    <a:pt x="61" y="400"/>
                  </a:lnTo>
                  <a:lnTo>
                    <a:pt x="59" y="400"/>
                  </a:lnTo>
                  <a:lnTo>
                    <a:pt x="59" y="397"/>
                  </a:lnTo>
                  <a:lnTo>
                    <a:pt x="56" y="397"/>
                  </a:lnTo>
                  <a:lnTo>
                    <a:pt x="53" y="395"/>
                  </a:lnTo>
                  <a:lnTo>
                    <a:pt x="51" y="395"/>
                  </a:lnTo>
                  <a:lnTo>
                    <a:pt x="48" y="392"/>
                  </a:lnTo>
                  <a:lnTo>
                    <a:pt x="37" y="389"/>
                  </a:lnTo>
                  <a:lnTo>
                    <a:pt x="37" y="389"/>
                  </a:lnTo>
                  <a:close/>
                  <a:moveTo>
                    <a:pt x="458" y="207"/>
                  </a:moveTo>
                  <a:lnTo>
                    <a:pt x="488" y="258"/>
                  </a:lnTo>
                  <a:lnTo>
                    <a:pt x="490" y="269"/>
                  </a:lnTo>
                  <a:lnTo>
                    <a:pt x="490" y="274"/>
                  </a:lnTo>
                  <a:lnTo>
                    <a:pt x="493" y="277"/>
                  </a:lnTo>
                  <a:lnTo>
                    <a:pt x="493" y="277"/>
                  </a:lnTo>
                  <a:lnTo>
                    <a:pt x="493" y="277"/>
                  </a:lnTo>
                  <a:lnTo>
                    <a:pt x="493" y="277"/>
                  </a:lnTo>
                  <a:lnTo>
                    <a:pt x="493" y="277"/>
                  </a:lnTo>
                  <a:lnTo>
                    <a:pt x="493" y="277"/>
                  </a:lnTo>
                  <a:lnTo>
                    <a:pt x="155" y="459"/>
                  </a:lnTo>
                  <a:lnTo>
                    <a:pt x="155" y="459"/>
                  </a:lnTo>
                  <a:lnTo>
                    <a:pt x="158" y="456"/>
                  </a:lnTo>
                  <a:lnTo>
                    <a:pt x="166" y="448"/>
                  </a:lnTo>
                  <a:lnTo>
                    <a:pt x="233" y="392"/>
                  </a:lnTo>
                  <a:lnTo>
                    <a:pt x="415" y="239"/>
                  </a:lnTo>
                  <a:lnTo>
                    <a:pt x="453" y="212"/>
                  </a:lnTo>
                  <a:lnTo>
                    <a:pt x="458" y="207"/>
                  </a:lnTo>
                  <a:lnTo>
                    <a:pt x="458" y="207"/>
                  </a:lnTo>
                  <a:lnTo>
                    <a:pt x="458" y="207"/>
                  </a:lnTo>
                  <a:lnTo>
                    <a:pt x="458" y="207"/>
                  </a:lnTo>
                  <a:close/>
                  <a:moveTo>
                    <a:pt x="538" y="360"/>
                  </a:moveTo>
                  <a:lnTo>
                    <a:pt x="538" y="360"/>
                  </a:lnTo>
                  <a:lnTo>
                    <a:pt x="273" y="432"/>
                  </a:lnTo>
                  <a:lnTo>
                    <a:pt x="453" y="344"/>
                  </a:lnTo>
                  <a:lnTo>
                    <a:pt x="501" y="319"/>
                  </a:lnTo>
                  <a:lnTo>
                    <a:pt x="509" y="317"/>
                  </a:lnTo>
                  <a:lnTo>
                    <a:pt x="509" y="317"/>
                  </a:lnTo>
                  <a:lnTo>
                    <a:pt x="512" y="317"/>
                  </a:lnTo>
                  <a:lnTo>
                    <a:pt x="512" y="317"/>
                  </a:lnTo>
                  <a:lnTo>
                    <a:pt x="512" y="317"/>
                  </a:lnTo>
                  <a:lnTo>
                    <a:pt x="512" y="317"/>
                  </a:lnTo>
                  <a:lnTo>
                    <a:pt x="512" y="317"/>
                  </a:lnTo>
                  <a:lnTo>
                    <a:pt x="512" y="317"/>
                  </a:lnTo>
                  <a:lnTo>
                    <a:pt x="512" y="317"/>
                  </a:lnTo>
                  <a:lnTo>
                    <a:pt x="512" y="319"/>
                  </a:lnTo>
                  <a:lnTo>
                    <a:pt x="514" y="319"/>
                  </a:lnTo>
                  <a:lnTo>
                    <a:pt x="514" y="322"/>
                  </a:lnTo>
                  <a:lnTo>
                    <a:pt x="520" y="328"/>
                  </a:lnTo>
                  <a:lnTo>
                    <a:pt x="530" y="346"/>
                  </a:lnTo>
                  <a:lnTo>
                    <a:pt x="538" y="360"/>
                  </a:lnTo>
                  <a:lnTo>
                    <a:pt x="538" y="360"/>
                  </a:lnTo>
                  <a:close/>
                  <a:moveTo>
                    <a:pt x="174" y="169"/>
                  </a:moveTo>
                  <a:lnTo>
                    <a:pt x="174" y="169"/>
                  </a:lnTo>
                  <a:lnTo>
                    <a:pt x="99" y="432"/>
                  </a:lnTo>
                  <a:lnTo>
                    <a:pt x="99" y="432"/>
                  </a:lnTo>
                  <a:lnTo>
                    <a:pt x="99" y="432"/>
                  </a:lnTo>
                  <a:lnTo>
                    <a:pt x="99" y="432"/>
                  </a:lnTo>
                  <a:lnTo>
                    <a:pt x="99" y="432"/>
                  </a:lnTo>
                  <a:lnTo>
                    <a:pt x="99" y="432"/>
                  </a:lnTo>
                  <a:lnTo>
                    <a:pt x="96" y="432"/>
                  </a:lnTo>
                  <a:lnTo>
                    <a:pt x="94" y="432"/>
                  </a:lnTo>
                  <a:lnTo>
                    <a:pt x="91" y="432"/>
                  </a:lnTo>
                  <a:lnTo>
                    <a:pt x="88" y="432"/>
                  </a:lnTo>
                  <a:lnTo>
                    <a:pt x="88" y="432"/>
                  </a:lnTo>
                  <a:lnTo>
                    <a:pt x="85" y="432"/>
                  </a:lnTo>
                  <a:lnTo>
                    <a:pt x="85" y="432"/>
                  </a:lnTo>
                  <a:lnTo>
                    <a:pt x="85" y="432"/>
                  </a:lnTo>
                  <a:lnTo>
                    <a:pt x="85" y="432"/>
                  </a:lnTo>
                  <a:lnTo>
                    <a:pt x="85" y="432"/>
                  </a:lnTo>
                  <a:lnTo>
                    <a:pt x="85" y="432"/>
                  </a:lnTo>
                  <a:lnTo>
                    <a:pt x="85" y="432"/>
                  </a:lnTo>
                  <a:lnTo>
                    <a:pt x="83" y="429"/>
                  </a:lnTo>
                  <a:lnTo>
                    <a:pt x="83" y="429"/>
                  </a:lnTo>
                  <a:lnTo>
                    <a:pt x="75" y="413"/>
                  </a:lnTo>
                  <a:lnTo>
                    <a:pt x="59" y="376"/>
                  </a:lnTo>
                  <a:lnTo>
                    <a:pt x="53" y="365"/>
                  </a:lnTo>
                  <a:lnTo>
                    <a:pt x="53" y="365"/>
                  </a:lnTo>
                  <a:lnTo>
                    <a:pt x="53" y="362"/>
                  </a:lnTo>
                  <a:lnTo>
                    <a:pt x="56" y="365"/>
                  </a:lnTo>
                  <a:lnTo>
                    <a:pt x="59" y="368"/>
                  </a:lnTo>
                  <a:lnTo>
                    <a:pt x="61" y="368"/>
                  </a:lnTo>
                  <a:lnTo>
                    <a:pt x="67" y="376"/>
                  </a:lnTo>
                  <a:lnTo>
                    <a:pt x="96" y="408"/>
                  </a:lnTo>
                  <a:lnTo>
                    <a:pt x="83" y="352"/>
                  </a:lnTo>
                  <a:lnTo>
                    <a:pt x="83" y="352"/>
                  </a:lnTo>
                  <a:lnTo>
                    <a:pt x="83" y="352"/>
                  </a:lnTo>
                  <a:lnTo>
                    <a:pt x="85" y="349"/>
                  </a:lnTo>
                  <a:lnTo>
                    <a:pt x="85" y="346"/>
                  </a:lnTo>
                  <a:lnTo>
                    <a:pt x="91" y="344"/>
                  </a:lnTo>
                  <a:lnTo>
                    <a:pt x="94" y="341"/>
                  </a:lnTo>
                  <a:lnTo>
                    <a:pt x="96" y="338"/>
                  </a:lnTo>
                  <a:lnTo>
                    <a:pt x="99" y="336"/>
                  </a:lnTo>
                  <a:lnTo>
                    <a:pt x="99" y="336"/>
                  </a:lnTo>
                  <a:lnTo>
                    <a:pt x="99" y="333"/>
                  </a:lnTo>
                  <a:lnTo>
                    <a:pt x="99" y="333"/>
                  </a:lnTo>
                  <a:lnTo>
                    <a:pt x="99" y="330"/>
                  </a:lnTo>
                  <a:lnTo>
                    <a:pt x="99" y="328"/>
                  </a:lnTo>
                  <a:lnTo>
                    <a:pt x="99" y="325"/>
                  </a:lnTo>
                  <a:lnTo>
                    <a:pt x="99" y="319"/>
                  </a:lnTo>
                  <a:lnTo>
                    <a:pt x="96" y="311"/>
                  </a:lnTo>
                  <a:lnTo>
                    <a:pt x="96" y="306"/>
                  </a:lnTo>
                  <a:lnTo>
                    <a:pt x="99" y="303"/>
                  </a:lnTo>
                  <a:lnTo>
                    <a:pt x="99" y="301"/>
                  </a:lnTo>
                  <a:lnTo>
                    <a:pt x="99" y="301"/>
                  </a:lnTo>
                  <a:lnTo>
                    <a:pt x="99" y="295"/>
                  </a:lnTo>
                  <a:lnTo>
                    <a:pt x="107" y="279"/>
                  </a:lnTo>
                  <a:lnTo>
                    <a:pt x="152" y="202"/>
                  </a:lnTo>
                  <a:lnTo>
                    <a:pt x="171" y="175"/>
                  </a:lnTo>
                  <a:lnTo>
                    <a:pt x="174" y="169"/>
                  </a:lnTo>
                  <a:lnTo>
                    <a:pt x="174" y="169"/>
                  </a:lnTo>
                  <a:lnTo>
                    <a:pt x="174" y="169"/>
                  </a:lnTo>
                  <a:lnTo>
                    <a:pt x="174" y="169"/>
                  </a:lnTo>
                  <a:close/>
                  <a:moveTo>
                    <a:pt x="498" y="432"/>
                  </a:moveTo>
                  <a:lnTo>
                    <a:pt x="496" y="429"/>
                  </a:lnTo>
                  <a:lnTo>
                    <a:pt x="490" y="429"/>
                  </a:lnTo>
                  <a:lnTo>
                    <a:pt x="477" y="424"/>
                  </a:lnTo>
                  <a:lnTo>
                    <a:pt x="471" y="424"/>
                  </a:lnTo>
                  <a:lnTo>
                    <a:pt x="469" y="421"/>
                  </a:lnTo>
                  <a:lnTo>
                    <a:pt x="450" y="427"/>
                  </a:lnTo>
                  <a:lnTo>
                    <a:pt x="418" y="432"/>
                  </a:lnTo>
                  <a:lnTo>
                    <a:pt x="418" y="427"/>
                  </a:lnTo>
                  <a:lnTo>
                    <a:pt x="421" y="421"/>
                  </a:lnTo>
                  <a:lnTo>
                    <a:pt x="423" y="419"/>
                  </a:lnTo>
                  <a:lnTo>
                    <a:pt x="423" y="416"/>
                  </a:lnTo>
                  <a:lnTo>
                    <a:pt x="426" y="413"/>
                  </a:lnTo>
                  <a:lnTo>
                    <a:pt x="426" y="413"/>
                  </a:lnTo>
                  <a:lnTo>
                    <a:pt x="429" y="411"/>
                  </a:lnTo>
                  <a:lnTo>
                    <a:pt x="431" y="408"/>
                  </a:lnTo>
                  <a:lnTo>
                    <a:pt x="434" y="408"/>
                  </a:lnTo>
                  <a:lnTo>
                    <a:pt x="434" y="408"/>
                  </a:lnTo>
                  <a:lnTo>
                    <a:pt x="434" y="408"/>
                  </a:lnTo>
                  <a:lnTo>
                    <a:pt x="437" y="408"/>
                  </a:lnTo>
                  <a:lnTo>
                    <a:pt x="439" y="408"/>
                  </a:lnTo>
                  <a:lnTo>
                    <a:pt x="439" y="408"/>
                  </a:lnTo>
                  <a:lnTo>
                    <a:pt x="453" y="408"/>
                  </a:lnTo>
                  <a:lnTo>
                    <a:pt x="469" y="395"/>
                  </a:lnTo>
                  <a:lnTo>
                    <a:pt x="480" y="387"/>
                  </a:lnTo>
                  <a:lnTo>
                    <a:pt x="485" y="384"/>
                  </a:lnTo>
                  <a:lnTo>
                    <a:pt x="488" y="384"/>
                  </a:lnTo>
                  <a:lnTo>
                    <a:pt x="488" y="381"/>
                  </a:lnTo>
                  <a:lnTo>
                    <a:pt x="490" y="381"/>
                  </a:lnTo>
                  <a:lnTo>
                    <a:pt x="490" y="381"/>
                  </a:lnTo>
                  <a:lnTo>
                    <a:pt x="490" y="381"/>
                  </a:lnTo>
                  <a:lnTo>
                    <a:pt x="493" y="381"/>
                  </a:lnTo>
                  <a:lnTo>
                    <a:pt x="493" y="384"/>
                  </a:lnTo>
                  <a:lnTo>
                    <a:pt x="493" y="384"/>
                  </a:lnTo>
                  <a:lnTo>
                    <a:pt x="496" y="384"/>
                  </a:lnTo>
                  <a:lnTo>
                    <a:pt x="496" y="384"/>
                  </a:lnTo>
                  <a:lnTo>
                    <a:pt x="496" y="384"/>
                  </a:lnTo>
                  <a:lnTo>
                    <a:pt x="496" y="387"/>
                  </a:lnTo>
                  <a:lnTo>
                    <a:pt x="496" y="387"/>
                  </a:lnTo>
                  <a:lnTo>
                    <a:pt x="496" y="389"/>
                  </a:lnTo>
                  <a:lnTo>
                    <a:pt x="498" y="397"/>
                  </a:lnTo>
                  <a:lnTo>
                    <a:pt x="498" y="432"/>
                  </a:lnTo>
                  <a:lnTo>
                    <a:pt x="498" y="432"/>
                  </a:lnTo>
                  <a:close/>
                  <a:moveTo>
                    <a:pt x="118" y="419"/>
                  </a:moveTo>
                  <a:lnTo>
                    <a:pt x="316" y="161"/>
                  </a:lnTo>
                  <a:lnTo>
                    <a:pt x="370" y="92"/>
                  </a:lnTo>
                  <a:lnTo>
                    <a:pt x="375" y="81"/>
                  </a:lnTo>
                  <a:lnTo>
                    <a:pt x="378" y="78"/>
                  </a:lnTo>
                  <a:lnTo>
                    <a:pt x="378" y="78"/>
                  </a:lnTo>
                  <a:lnTo>
                    <a:pt x="378" y="78"/>
                  </a:lnTo>
                  <a:lnTo>
                    <a:pt x="378" y="78"/>
                  </a:lnTo>
                  <a:lnTo>
                    <a:pt x="378" y="78"/>
                  </a:lnTo>
                  <a:lnTo>
                    <a:pt x="378" y="76"/>
                  </a:lnTo>
                  <a:lnTo>
                    <a:pt x="378" y="76"/>
                  </a:lnTo>
                  <a:lnTo>
                    <a:pt x="378" y="73"/>
                  </a:lnTo>
                  <a:lnTo>
                    <a:pt x="378" y="70"/>
                  </a:lnTo>
                  <a:lnTo>
                    <a:pt x="375" y="65"/>
                  </a:lnTo>
                  <a:lnTo>
                    <a:pt x="370" y="54"/>
                  </a:lnTo>
                  <a:lnTo>
                    <a:pt x="329" y="94"/>
                  </a:lnTo>
                  <a:lnTo>
                    <a:pt x="348" y="27"/>
                  </a:lnTo>
                  <a:lnTo>
                    <a:pt x="345" y="0"/>
                  </a:lnTo>
                  <a:lnTo>
                    <a:pt x="118" y="419"/>
                  </a:lnTo>
                  <a:lnTo>
                    <a:pt x="118" y="419"/>
                  </a:lnTo>
                  <a:lnTo>
                    <a:pt x="118" y="419"/>
                  </a:lnTo>
                  <a:close/>
                  <a:moveTo>
                    <a:pt x="257" y="330"/>
                  </a:moveTo>
                  <a:lnTo>
                    <a:pt x="437" y="172"/>
                  </a:lnTo>
                  <a:lnTo>
                    <a:pt x="410" y="118"/>
                  </a:lnTo>
                  <a:lnTo>
                    <a:pt x="257" y="330"/>
                  </a:lnTo>
                  <a:lnTo>
                    <a:pt x="257" y="330"/>
                  </a:lnTo>
                  <a:close/>
                  <a:moveTo>
                    <a:pt x="260" y="306"/>
                  </a:moveTo>
                  <a:lnTo>
                    <a:pt x="265" y="282"/>
                  </a:lnTo>
                  <a:lnTo>
                    <a:pt x="270" y="266"/>
                  </a:lnTo>
                  <a:lnTo>
                    <a:pt x="254" y="271"/>
                  </a:lnTo>
                  <a:lnTo>
                    <a:pt x="246" y="274"/>
                  </a:lnTo>
                  <a:lnTo>
                    <a:pt x="244" y="277"/>
                  </a:lnTo>
                  <a:lnTo>
                    <a:pt x="244" y="279"/>
                  </a:lnTo>
                  <a:lnTo>
                    <a:pt x="241" y="279"/>
                  </a:lnTo>
                  <a:lnTo>
                    <a:pt x="238" y="282"/>
                  </a:lnTo>
                  <a:lnTo>
                    <a:pt x="238" y="282"/>
                  </a:lnTo>
                  <a:lnTo>
                    <a:pt x="236" y="285"/>
                  </a:lnTo>
                  <a:lnTo>
                    <a:pt x="233" y="295"/>
                  </a:lnTo>
                  <a:lnTo>
                    <a:pt x="233" y="298"/>
                  </a:lnTo>
                  <a:lnTo>
                    <a:pt x="233" y="298"/>
                  </a:lnTo>
                  <a:lnTo>
                    <a:pt x="233" y="298"/>
                  </a:lnTo>
                  <a:lnTo>
                    <a:pt x="233" y="301"/>
                  </a:lnTo>
                  <a:lnTo>
                    <a:pt x="233" y="301"/>
                  </a:lnTo>
                  <a:lnTo>
                    <a:pt x="233" y="303"/>
                  </a:lnTo>
                  <a:lnTo>
                    <a:pt x="233" y="303"/>
                  </a:lnTo>
                  <a:lnTo>
                    <a:pt x="236" y="303"/>
                  </a:lnTo>
                  <a:lnTo>
                    <a:pt x="236" y="303"/>
                  </a:lnTo>
                  <a:lnTo>
                    <a:pt x="236" y="303"/>
                  </a:lnTo>
                  <a:lnTo>
                    <a:pt x="236" y="306"/>
                  </a:lnTo>
                  <a:lnTo>
                    <a:pt x="238" y="306"/>
                  </a:lnTo>
                  <a:lnTo>
                    <a:pt x="260" y="306"/>
                  </a:lnTo>
                  <a:lnTo>
                    <a:pt x="260" y="306"/>
                  </a:lnTo>
                  <a:lnTo>
                    <a:pt x="260" y="306"/>
                  </a:lnTo>
                  <a:close/>
                  <a:moveTo>
                    <a:pt x="174" y="285"/>
                  </a:moveTo>
                  <a:lnTo>
                    <a:pt x="179" y="255"/>
                  </a:lnTo>
                  <a:lnTo>
                    <a:pt x="174" y="258"/>
                  </a:lnTo>
                  <a:lnTo>
                    <a:pt x="171" y="258"/>
                  </a:lnTo>
                  <a:lnTo>
                    <a:pt x="169" y="258"/>
                  </a:lnTo>
                  <a:lnTo>
                    <a:pt x="169" y="258"/>
                  </a:lnTo>
                  <a:lnTo>
                    <a:pt x="169" y="258"/>
                  </a:lnTo>
                  <a:lnTo>
                    <a:pt x="166" y="261"/>
                  </a:lnTo>
                  <a:lnTo>
                    <a:pt x="166" y="261"/>
                  </a:lnTo>
                  <a:lnTo>
                    <a:pt x="166" y="261"/>
                  </a:lnTo>
                  <a:lnTo>
                    <a:pt x="166" y="263"/>
                  </a:lnTo>
                  <a:lnTo>
                    <a:pt x="163" y="263"/>
                  </a:lnTo>
                  <a:lnTo>
                    <a:pt x="163" y="266"/>
                  </a:lnTo>
                  <a:lnTo>
                    <a:pt x="163" y="271"/>
                  </a:lnTo>
                  <a:lnTo>
                    <a:pt x="161" y="285"/>
                  </a:lnTo>
                  <a:lnTo>
                    <a:pt x="174" y="285"/>
                  </a:lnTo>
                  <a:lnTo>
                    <a:pt x="174" y="285"/>
                  </a:lnTo>
                  <a:lnTo>
                    <a:pt x="174" y="285"/>
                  </a:lnTo>
                  <a:close/>
                  <a:moveTo>
                    <a:pt x="195" y="239"/>
                  </a:moveTo>
                  <a:lnTo>
                    <a:pt x="201" y="231"/>
                  </a:lnTo>
                  <a:lnTo>
                    <a:pt x="222" y="185"/>
                  </a:lnTo>
                  <a:lnTo>
                    <a:pt x="220" y="177"/>
                  </a:lnTo>
                  <a:lnTo>
                    <a:pt x="217" y="180"/>
                  </a:lnTo>
                  <a:lnTo>
                    <a:pt x="214" y="185"/>
                  </a:lnTo>
                  <a:lnTo>
                    <a:pt x="198" y="212"/>
                  </a:lnTo>
                  <a:lnTo>
                    <a:pt x="193" y="226"/>
                  </a:lnTo>
                  <a:lnTo>
                    <a:pt x="193" y="228"/>
                  </a:lnTo>
                  <a:lnTo>
                    <a:pt x="193" y="231"/>
                  </a:lnTo>
                  <a:lnTo>
                    <a:pt x="195" y="239"/>
                  </a:lnTo>
                  <a:lnTo>
                    <a:pt x="195" y="239"/>
                  </a:lnTo>
                  <a:lnTo>
                    <a:pt x="195" y="239"/>
                  </a:lnTo>
                  <a:close/>
                  <a:moveTo>
                    <a:pt x="370" y="151"/>
                  </a:moveTo>
                  <a:lnTo>
                    <a:pt x="370" y="151"/>
                  </a:lnTo>
                  <a:lnTo>
                    <a:pt x="364" y="156"/>
                  </a:lnTo>
                  <a:lnTo>
                    <a:pt x="362" y="156"/>
                  </a:lnTo>
                  <a:lnTo>
                    <a:pt x="362" y="156"/>
                  </a:lnTo>
                  <a:lnTo>
                    <a:pt x="362" y="159"/>
                  </a:lnTo>
                  <a:lnTo>
                    <a:pt x="362" y="161"/>
                  </a:lnTo>
                  <a:lnTo>
                    <a:pt x="359" y="164"/>
                  </a:lnTo>
                  <a:lnTo>
                    <a:pt x="356" y="175"/>
                  </a:lnTo>
                  <a:lnTo>
                    <a:pt x="356" y="177"/>
                  </a:lnTo>
                  <a:lnTo>
                    <a:pt x="356" y="177"/>
                  </a:lnTo>
                  <a:lnTo>
                    <a:pt x="354" y="177"/>
                  </a:lnTo>
                  <a:lnTo>
                    <a:pt x="354" y="180"/>
                  </a:lnTo>
                  <a:lnTo>
                    <a:pt x="354" y="180"/>
                  </a:lnTo>
                  <a:lnTo>
                    <a:pt x="354" y="180"/>
                  </a:lnTo>
                  <a:lnTo>
                    <a:pt x="345" y="183"/>
                  </a:lnTo>
                  <a:lnTo>
                    <a:pt x="340" y="183"/>
                  </a:lnTo>
                  <a:lnTo>
                    <a:pt x="337" y="183"/>
                  </a:lnTo>
                  <a:lnTo>
                    <a:pt x="335" y="180"/>
                  </a:lnTo>
                  <a:lnTo>
                    <a:pt x="335" y="180"/>
                  </a:lnTo>
                  <a:lnTo>
                    <a:pt x="335" y="180"/>
                  </a:lnTo>
                  <a:lnTo>
                    <a:pt x="335" y="180"/>
                  </a:lnTo>
                  <a:lnTo>
                    <a:pt x="332" y="177"/>
                  </a:lnTo>
                  <a:lnTo>
                    <a:pt x="332" y="177"/>
                  </a:lnTo>
                  <a:lnTo>
                    <a:pt x="332" y="177"/>
                  </a:lnTo>
                  <a:lnTo>
                    <a:pt x="332" y="177"/>
                  </a:lnTo>
                  <a:lnTo>
                    <a:pt x="332" y="175"/>
                  </a:lnTo>
                  <a:lnTo>
                    <a:pt x="332" y="175"/>
                  </a:lnTo>
                  <a:lnTo>
                    <a:pt x="332" y="172"/>
                  </a:lnTo>
                  <a:lnTo>
                    <a:pt x="332" y="172"/>
                  </a:lnTo>
                  <a:lnTo>
                    <a:pt x="332" y="169"/>
                  </a:lnTo>
                  <a:lnTo>
                    <a:pt x="332" y="169"/>
                  </a:lnTo>
                  <a:lnTo>
                    <a:pt x="332" y="164"/>
                  </a:lnTo>
                  <a:lnTo>
                    <a:pt x="335" y="164"/>
                  </a:lnTo>
                  <a:lnTo>
                    <a:pt x="335" y="161"/>
                  </a:lnTo>
                  <a:lnTo>
                    <a:pt x="335" y="161"/>
                  </a:lnTo>
                  <a:lnTo>
                    <a:pt x="337" y="159"/>
                  </a:lnTo>
                  <a:lnTo>
                    <a:pt x="340" y="156"/>
                  </a:lnTo>
                  <a:lnTo>
                    <a:pt x="340" y="156"/>
                  </a:lnTo>
                  <a:lnTo>
                    <a:pt x="343" y="153"/>
                  </a:lnTo>
                  <a:lnTo>
                    <a:pt x="343" y="151"/>
                  </a:lnTo>
                  <a:lnTo>
                    <a:pt x="343" y="151"/>
                  </a:lnTo>
                  <a:lnTo>
                    <a:pt x="343" y="148"/>
                  </a:lnTo>
                  <a:lnTo>
                    <a:pt x="343" y="140"/>
                  </a:lnTo>
                  <a:lnTo>
                    <a:pt x="351" y="140"/>
                  </a:lnTo>
                  <a:lnTo>
                    <a:pt x="356" y="140"/>
                  </a:lnTo>
                  <a:lnTo>
                    <a:pt x="359" y="143"/>
                  </a:lnTo>
                  <a:lnTo>
                    <a:pt x="362" y="143"/>
                  </a:lnTo>
                  <a:lnTo>
                    <a:pt x="364" y="143"/>
                  </a:lnTo>
                  <a:lnTo>
                    <a:pt x="364" y="143"/>
                  </a:lnTo>
                  <a:lnTo>
                    <a:pt x="367" y="145"/>
                  </a:lnTo>
                  <a:lnTo>
                    <a:pt x="367" y="145"/>
                  </a:lnTo>
                  <a:lnTo>
                    <a:pt x="370" y="148"/>
                  </a:lnTo>
                  <a:lnTo>
                    <a:pt x="370" y="151"/>
                  </a:lnTo>
                  <a:lnTo>
                    <a:pt x="370" y="151"/>
                  </a:lnTo>
                  <a:close/>
                  <a:moveTo>
                    <a:pt x="284" y="30"/>
                  </a:moveTo>
                  <a:lnTo>
                    <a:pt x="287" y="33"/>
                  </a:lnTo>
                  <a:lnTo>
                    <a:pt x="287" y="35"/>
                  </a:lnTo>
                  <a:lnTo>
                    <a:pt x="287" y="38"/>
                  </a:lnTo>
                  <a:lnTo>
                    <a:pt x="287" y="46"/>
                  </a:lnTo>
                  <a:lnTo>
                    <a:pt x="284" y="59"/>
                  </a:lnTo>
                  <a:lnTo>
                    <a:pt x="276" y="84"/>
                  </a:lnTo>
                  <a:lnTo>
                    <a:pt x="265" y="108"/>
                  </a:lnTo>
                  <a:lnTo>
                    <a:pt x="260" y="113"/>
                  </a:lnTo>
                  <a:lnTo>
                    <a:pt x="260" y="118"/>
                  </a:lnTo>
                  <a:lnTo>
                    <a:pt x="257" y="121"/>
                  </a:lnTo>
                  <a:lnTo>
                    <a:pt x="257" y="121"/>
                  </a:lnTo>
                  <a:lnTo>
                    <a:pt x="254" y="121"/>
                  </a:lnTo>
                  <a:lnTo>
                    <a:pt x="254" y="124"/>
                  </a:lnTo>
                  <a:lnTo>
                    <a:pt x="254" y="124"/>
                  </a:lnTo>
                  <a:lnTo>
                    <a:pt x="252" y="124"/>
                  </a:lnTo>
                  <a:lnTo>
                    <a:pt x="252" y="124"/>
                  </a:lnTo>
                  <a:lnTo>
                    <a:pt x="252" y="124"/>
                  </a:lnTo>
                  <a:lnTo>
                    <a:pt x="249" y="124"/>
                  </a:lnTo>
                  <a:lnTo>
                    <a:pt x="241" y="124"/>
                  </a:lnTo>
                  <a:lnTo>
                    <a:pt x="241" y="124"/>
                  </a:lnTo>
                  <a:lnTo>
                    <a:pt x="238" y="124"/>
                  </a:lnTo>
                  <a:lnTo>
                    <a:pt x="238" y="124"/>
                  </a:lnTo>
                  <a:lnTo>
                    <a:pt x="236" y="124"/>
                  </a:lnTo>
                  <a:lnTo>
                    <a:pt x="236" y="121"/>
                  </a:lnTo>
                  <a:lnTo>
                    <a:pt x="233" y="121"/>
                  </a:lnTo>
                  <a:lnTo>
                    <a:pt x="233" y="118"/>
                  </a:lnTo>
                  <a:lnTo>
                    <a:pt x="230" y="116"/>
                  </a:lnTo>
                  <a:lnTo>
                    <a:pt x="230" y="113"/>
                  </a:lnTo>
                  <a:lnTo>
                    <a:pt x="228" y="110"/>
                  </a:lnTo>
                  <a:lnTo>
                    <a:pt x="225" y="105"/>
                  </a:lnTo>
                  <a:lnTo>
                    <a:pt x="225" y="102"/>
                  </a:lnTo>
                  <a:lnTo>
                    <a:pt x="225" y="97"/>
                  </a:lnTo>
                  <a:lnTo>
                    <a:pt x="225" y="92"/>
                  </a:lnTo>
                  <a:lnTo>
                    <a:pt x="225" y="89"/>
                  </a:lnTo>
                  <a:lnTo>
                    <a:pt x="225" y="86"/>
                  </a:lnTo>
                  <a:lnTo>
                    <a:pt x="225" y="84"/>
                  </a:lnTo>
                  <a:lnTo>
                    <a:pt x="225" y="81"/>
                  </a:lnTo>
                  <a:lnTo>
                    <a:pt x="228" y="81"/>
                  </a:lnTo>
                  <a:lnTo>
                    <a:pt x="228" y="78"/>
                  </a:lnTo>
                  <a:lnTo>
                    <a:pt x="230" y="76"/>
                  </a:lnTo>
                  <a:lnTo>
                    <a:pt x="236" y="70"/>
                  </a:lnTo>
                  <a:lnTo>
                    <a:pt x="252" y="54"/>
                  </a:lnTo>
                  <a:lnTo>
                    <a:pt x="265" y="43"/>
                  </a:lnTo>
                  <a:lnTo>
                    <a:pt x="273" y="38"/>
                  </a:lnTo>
                  <a:lnTo>
                    <a:pt x="278" y="33"/>
                  </a:lnTo>
                  <a:lnTo>
                    <a:pt x="284" y="3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80200" tIns="40100" rIns="80200" bIns="40100" numCol="1" anchor="t" anchorCtr="0" compatLnSpc="1"/>
            <a:lstStyle/>
            <a:p>
              <a:endParaRPr lang="zh-CN" altLang="en-US" sz="1580"/>
            </a:p>
          </p:txBody>
        </p:sp>
      </p:grpSp>
      <p:grpSp>
        <p:nvGrpSpPr>
          <p:cNvPr id="60" name="组合 59"/>
          <p:cNvGrpSpPr/>
          <p:nvPr/>
        </p:nvGrpSpPr>
        <p:grpSpPr>
          <a:xfrm>
            <a:off x="2678498" y="4158801"/>
            <a:ext cx="643941" cy="722808"/>
            <a:chOff x="2123376" y="3964969"/>
            <a:chExt cx="545252" cy="612032"/>
          </a:xfrm>
        </p:grpSpPr>
        <p:pic>
          <p:nvPicPr>
            <p:cNvPr id="61" name="图片 60"/>
            <p:cNvPicPr/>
            <p:nvPr/>
          </p:nvPicPr>
          <p:blipFill rotWithShape="1">
            <a:blip r:embed="rId2" cstate="print"/>
            <a:srcRect b="38182"/>
            <a:stretch>
              <a:fillRect/>
            </a:stretch>
          </p:blipFill>
          <p:spPr bwMode="auto">
            <a:xfrm>
              <a:off x="2123376" y="3964969"/>
              <a:ext cx="543463" cy="481833"/>
            </a:xfrm>
            <a:prstGeom prst="rect">
              <a:avLst/>
            </a:prstGeom>
            <a:noFill/>
            <a:ln w="9525">
              <a:noFill/>
              <a:miter lim="800000"/>
              <a:headEnd/>
              <a:tailEnd/>
            </a:ln>
          </p:spPr>
        </p:pic>
        <p:sp>
          <p:nvSpPr>
            <p:cNvPr id="62" name="文本框 61"/>
            <p:cNvSpPr txBox="1"/>
            <p:nvPr/>
          </p:nvSpPr>
          <p:spPr>
            <a:xfrm>
              <a:off x="2163803" y="4408707"/>
              <a:ext cx="504825" cy="168294"/>
            </a:xfrm>
            <a:prstGeom prst="rect">
              <a:avLst/>
            </a:prstGeom>
            <a:noFill/>
          </p:spPr>
          <p:txBody>
            <a:bodyPr wrap="square" rtlCol="0">
              <a:spAutoFit/>
            </a:bodyPr>
            <a:lstStyle/>
            <a:p>
              <a:r>
                <a:rPr lang="zh-CN" altLang="en-US" sz="700" dirty="0">
                  <a:latin typeface="黑体" panose="02010609060101010101" charset="-122"/>
                  <a:ea typeface="黑体" panose="02010609060101010101" charset="-122"/>
                </a:rPr>
                <a:t>噪声有害</a:t>
              </a:r>
              <a:endParaRPr lang="zh-CN" altLang="en-US" sz="700" dirty="0">
                <a:latin typeface="黑体" panose="02010609060101010101" charset="-122"/>
                <a:ea typeface="黑体" panose="02010609060101010101" charset="-122"/>
              </a:endParaRPr>
            </a:p>
          </p:txBody>
        </p:sp>
      </p:grpSp>
      <p:grpSp>
        <p:nvGrpSpPr>
          <p:cNvPr id="63" name="组合 62"/>
          <p:cNvGrpSpPr/>
          <p:nvPr/>
        </p:nvGrpSpPr>
        <p:grpSpPr>
          <a:xfrm>
            <a:off x="4716787" y="5815657"/>
            <a:ext cx="440551" cy="603517"/>
            <a:chOff x="5048562" y="5751300"/>
            <a:chExt cx="502291" cy="688095"/>
          </a:xfrm>
        </p:grpSpPr>
        <p:pic>
          <p:nvPicPr>
            <p:cNvPr id="64" name="图片 63"/>
            <p:cNvPicPr>
              <a:picLocks noChangeAspect="1"/>
            </p:cNvPicPr>
            <p:nvPr/>
          </p:nvPicPr>
          <p:blipFill rotWithShape="1">
            <a:blip r:embed="rId3" cstate="print">
              <a:extLst>
                <a:ext uri="{28A0092B-C50C-407E-A947-70E740481C1C}">
                  <a14:useLocalDpi xmlns:a14="http://schemas.microsoft.com/office/drawing/2010/main" val="0"/>
                </a:ext>
              </a:extLst>
            </a:blip>
            <a:srcRect l="11551" t="10118" r="6896" b="5700"/>
            <a:stretch>
              <a:fillRect/>
            </a:stretch>
          </p:blipFill>
          <p:spPr>
            <a:xfrm>
              <a:off x="5048562" y="5773278"/>
              <a:ext cx="502291" cy="666117"/>
            </a:xfrm>
            <a:prstGeom prst="rect">
              <a:avLst/>
            </a:prstGeom>
          </p:spPr>
        </p:pic>
        <p:sp>
          <p:nvSpPr>
            <p:cNvPr id="65" name="Rectangle 74"/>
            <p:cNvSpPr>
              <a:spLocks noChangeArrowheads="1"/>
            </p:cNvSpPr>
            <p:nvPr/>
          </p:nvSpPr>
          <p:spPr bwMode="auto">
            <a:xfrm>
              <a:off x="5048562"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66" name="组合 65"/>
          <p:cNvGrpSpPr/>
          <p:nvPr/>
        </p:nvGrpSpPr>
        <p:grpSpPr>
          <a:xfrm>
            <a:off x="5451989" y="5810030"/>
            <a:ext cx="426652" cy="607118"/>
            <a:chOff x="6231394" y="5751300"/>
            <a:chExt cx="486444" cy="692201"/>
          </a:xfrm>
        </p:grpSpPr>
        <p:pic>
          <p:nvPicPr>
            <p:cNvPr id="67" name="图片 66"/>
            <p:cNvPicPr>
              <a:picLocks noChangeAspect="1"/>
            </p:cNvPicPr>
            <p:nvPr/>
          </p:nvPicPr>
          <p:blipFill rotWithShape="1">
            <a:blip r:embed="rId4" cstate="print">
              <a:extLst>
                <a:ext uri="{28A0092B-C50C-407E-A947-70E740481C1C}">
                  <a14:useLocalDpi xmlns:a14="http://schemas.microsoft.com/office/drawing/2010/main" val="0"/>
                </a:ext>
              </a:extLst>
            </a:blip>
            <a:srcRect l="5478" t="241" r="2087"/>
            <a:stretch>
              <a:fillRect/>
            </a:stretch>
          </p:blipFill>
          <p:spPr>
            <a:xfrm>
              <a:off x="6241081" y="5777383"/>
              <a:ext cx="476757" cy="666118"/>
            </a:xfrm>
            <a:prstGeom prst="rect">
              <a:avLst/>
            </a:prstGeom>
          </p:spPr>
        </p:pic>
        <p:sp>
          <p:nvSpPr>
            <p:cNvPr id="68" name="Rectangle 74"/>
            <p:cNvSpPr>
              <a:spLocks noChangeArrowheads="1"/>
            </p:cNvSpPr>
            <p:nvPr/>
          </p:nvSpPr>
          <p:spPr bwMode="auto">
            <a:xfrm>
              <a:off x="6231394" y="5751300"/>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69" name="组合 68"/>
          <p:cNvGrpSpPr/>
          <p:nvPr/>
        </p:nvGrpSpPr>
        <p:grpSpPr>
          <a:xfrm>
            <a:off x="6173291" y="5810030"/>
            <a:ext cx="426652" cy="603517"/>
            <a:chOff x="5666496" y="6074423"/>
            <a:chExt cx="486444" cy="688095"/>
          </a:xfrm>
        </p:grpSpPr>
        <p:pic>
          <p:nvPicPr>
            <p:cNvPr id="70" name="图片 69"/>
            <p:cNvPicPr>
              <a:picLocks noChangeAspect="1"/>
            </p:cNvPicPr>
            <p:nvPr/>
          </p:nvPicPr>
          <p:blipFill rotWithShape="1">
            <a:blip r:embed="rId5" cstate="print">
              <a:extLst>
                <a:ext uri="{28A0092B-C50C-407E-A947-70E740481C1C}">
                  <a14:useLocalDpi xmlns:a14="http://schemas.microsoft.com/office/drawing/2010/main" val="0"/>
                </a:ext>
              </a:extLst>
            </a:blip>
            <a:srcRect l="12370" t="4611" r="11205" b="7240"/>
            <a:stretch>
              <a:fillRect/>
            </a:stretch>
          </p:blipFill>
          <p:spPr>
            <a:xfrm>
              <a:off x="5669703" y="6094098"/>
              <a:ext cx="483237" cy="666117"/>
            </a:xfrm>
            <a:prstGeom prst="rect">
              <a:avLst/>
            </a:prstGeom>
          </p:spPr>
        </p:pic>
        <p:sp>
          <p:nvSpPr>
            <p:cNvPr id="71" name="Rectangle 74"/>
            <p:cNvSpPr>
              <a:spLocks noChangeArrowheads="1"/>
            </p:cNvSpPr>
            <p:nvPr/>
          </p:nvSpPr>
          <p:spPr bwMode="auto">
            <a:xfrm>
              <a:off x="5666496" y="6074423"/>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72" name="组合 71"/>
          <p:cNvGrpSpPr/>
          <p:nvPr/>
        </p:nvGrpSpPr>
        <p:grpSpPr>
          <a:xfrm>
            <a:off x="6894594" y="5809240"/>
            <a:ext cx="426652" cy="605096"/>
            <a:chOff x="6832165" y="5753605"/>
            <a:chExt cx="486444" cy="689896"/>
          </a:xfrm>
        </p:grpSpPr>
        <p:pic>
          <p:nvPicPr>
            <p:cNvPr id="73" name="图片 7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39409" y="5782161"/>
              <a:ext cx="479200" cy="661340"/>
            </a:xfrm>
            <a:prstGeom prst="rect">
              <a:avLst/>
            </a:prstGeom>
          </p:spPr>
        </p:pic>
        <p:sp>
          <p:nvSpPr>
            <p:cNvPr id="74" name="Rectangle 74"/>
            <p:cNvSpPr>
              <a:spLocks noChangeArrowheads="1"/>
            </p:cNvSpPr>
            <p:nvPr/>
          </p:nvSpPr>
          <p:spPr bwMode="auto">
            <a:xfrm>
              <a:off x="6832165" y="5753605"/>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75" name="组合 74"/>
          <p:cNvGrpSpPr/>
          <p:nvPr/>
        </p:nvGrpSpPr>
        <p:grpSpPr>
          <a:xfrm>
            <a:off x="8337200" y="5808010"/>
            <a:ext cx="426652" cy="603517"/>
            <a:chOff x="8135043" y="5752584"/>
            <a:chExt cx="486444" cy="688095"/>
          </a:xfrm>
        </p:grpSpPr>
        <p:pic>
          <p:nvPicPr>
            <p:cNvPr id="76" name="图片 75"/>
            <p:cNvPicPr>
              <a:picLocks noChangeAspect="1"/>
            </p:cNvPicPr>
            <p:nvPr/>
          </p:nvPicPr>
          <p:blipFill rotWithShape="1">
            <a:blip r:embed="rId7" cstate="print">
              <a:extLst>
                <a:ext uri="{28A0092B-C50C-407E-A947-70E740481C1C}">
                  <a14:useLocalDpi xmlns:a14="http://schemas.microsoft.com/office/drawing/2010/main" val="0"/>
                </a:ext>
              </a:extLst>
            </a:blip>
            <a:srcRect l="5130" r="3140"/>
            <a:stretch>
              <a:fillRect/>
            </a:stretch>
          </p:blipFill>
          <p:spPr>
            <a:xfrm>
              <a:off x="8135043" y="5777621"/>
              <a:ext cx="486443" cy="656352"/>
            </a:xfrm>
            <a:prstGeom prst="rect">
              <a:avLst/>
            </a:prstGeom>
          </p:spPr>
        </p:pic>
        <p:sp>
          <p:nvSpPr>
            <p:cNvPr id="77" name="Rectangle 74"/>
            <p:cNvSpPr>
              <a:spLocks noChangeArrowheads="1"/>
            </p:cNvSpPr>
            <p:nvPr/>
          </p:nvSpPr>
          <p:spPr bwMode="auto">
            <a:xfrm>
              <a:off x="8135043" y="5752584"/>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78" name="组合 77"/>
          <p:cNvGrpSpPr/>
          <p:nvPr/>
        </p:nvGrpSpPr>
        <p:grpSpPr>
          <a:xfrm>
            <a:off x="9058504" y="5811682"/>
            <a:ext cx="426652" cy="611465"/>
            <a:chOff x="7460120" y="5755406"/>
            <a:chExt cx="486444" cy="697157"/>
          </a:xfrm>
        </p:grpSpPr>
        <p:pic>
          <p:nvPicPr>
            <p:cNvPr id="79" name="图片 7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9021" y="5786445"/>
              <a:ext cx="468911" cy="666118"/>
            </a:xfrm>
            <a:prstGeom prst="rect">
              <a:avLst/>
            </a:prstGeom>
          </p:spPr>
        </p:pic>
        <p:sp>
          <p:nvSpPr>
            <p:cNvPr id="80" name="Rectangle 74"/>
            <p:cNvSpPr>
              <a:spLocks noChangeArrowheads="1"/>
            </p:cNvSpPr>
            <p:nvPr/>
          </p:nvSpPr>
          <p:spPr bwMode="auto">
            <a:xfrm>
              <a:off x="7460120" y="5755406"/>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grpSp>
        <p:nvGrpSpPr>
          <p:cNvPr id="81" name="组合 80"/>
          <p:cNvGrpSpPr/>
          <p:nvPr/>
        </p:nvGrpSpPr>
        <p:grpSpPr>
          <a:xfrm>
            <a:off x="7615897" y="5813631"/>
            <a:ext cx="426652" cy="603517"/>
            <a:chOff x="8609332" y="5635169"/>
            <a:chExt cx="486444" cy="688095"/>
          </a:xfrm>
        </p:grpSpPr>
        <p:pic>
          <p:nvPicPr>
            <p:cNvPr id="82" name="图片 81"/>
            <p:cNvPicPr>
              <a:picLocks noChangeAspect="1"/>
            </p:cNvPicPr>
            <p:nvPr/>
          </p:nvPicPr>
          <p:blipFill rotWithShape="1">
            <a:blip r:embed="rId9" cstate="print">
              <a:extLst>
                <a:ext uri="{28A0092B-C50C-407E-A947-70E740481C1C}">
                  <a14:useLocalDpi xmlns:a14="http://schemas.microsoft.com/office/drawing/2010/main" val="0"/>
                </a:ext>
              </a:extLst>
            </a:blip>
            <a:srcRect l="6214" r="6005" b="4482"/>
            <a:stretch>
              <a:fillRect/>
            </a:stretch>
          </p:blipFill>
          <p:spPr>
            <a:xfrm>
              <a:off x="8609332" y="5635169"/>
              <a:ext cx="483237" cy="688095"/>
            </a:xfrm>
            <a:prstGeom prst="rect">
              <a:avLst/>
            </a:prstGeom>
          </p:spPr>
        </p:pic>
        <p:sp>
          <p:nvSpPr>
            <p:cNvPr id="83" name="Rectangle 74"/>
            <p:cNvSpPr>
              <a:spLocks noChangeArrowheads="1"/>
            </p:cNvSpPr>
            <p:nvPr/>
          </p:nvSpPr>
          <p:spPr bwMode="auto">
            <a:xfrm>
              <a:off x="8609332" y="5635169"/>
              <a:ext cx="486444" cy="688095"/>
            </a:xfrm>
            <a:prstGeom prst="rect">
              <a:avLst/>
            </a:prstGeom>
            <a:noFill/>
            <a:ln w="6350" cap="flat">
              <a:solidFill>
                <a:schemeClr val="tx1">
                  <a:lumMod val="65000"/>
                  <a:lumOff val="35000"/>
                </a:schemeClr>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80200" tIns="40100" rIns="80200" bIns="40100" numCol="1" anchor="t" anchorCtr="0" compatLnSpc="1"/>
            <a:lstStyle/>
            <a:p>
              <a:endParaRPr lang="zh-CN" altLang="en-US" sz="1580" dirty="0"/>
            </a:p>
          </p:txBody>
        </p:sp>
      </p:gr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ISCONTENTSTITLE" val="0"/>
  <p:tag name="KSO_WM_UNIT_ISNUMDGMTITLE" val="0"/>
  <p:tag name="KSO_WM_UNIT_NOCLEAR" val="0"/>
  <p:tag name="KSO_WM_UNIT_VALUE" val="140"/>
  <p:tag name="KSO_WM_UNIT_HIGHLIGHT" val="0"/>
  <p:tag name="KSO_WM_UNIT_COMPATIBLE" val="0"/>
  <p:tag name="KSO_WM_UNIT_DIAGRAM_ISNUMVISUAL" val="0"/>
  <p:tag name="KSO_WM_UNIT_DIAGRAM_ISREFERUNIT" val="0"/>
  <p:tag name="KSO_WM_UNIT_TYPE" val="b"/>
  <p:tag name="KSO_WM_UNIT_INDEX" val="1"/>
  <p:tag name="KSO_WM_UNIT_ID" val="custom20204425_1*b*1"/>
  <p:tag name="KSO_WM_TEMPLATE_CATEGORY" val="custom"/>
  <p:tag name="KSO_WM_TEMPLATE_INDEX" val="20204425"/>
  <p:tag name="KSO_WM_UNIT_LAYERLEVEL" val="1"/>
  <p:tag name="KSO_WM_TAG_VERSION" val="1.0"/>
  <p:tag name="KSO_WM_BEAUTIFY_FLAG" val="#wm#"/>
  <p:tag name="KSO_WM_UNIT_PRESET_TEXT" val="单击此处添加副标题内容"/>
  <p:tag name="KSO_WM_UNIT_DEFAULT_FONT" val="18;24;2"/>
  <p:tag name="KSO_WM_UNIT_BLOCK" val="0"/>
  <p:tag name="KSO_WM_UNIT_DEC_AREA_ID" val="8e3abd50a6fa45978f08c1750a7f33ff"/>
  <p:tag name="KSO_WM_CHIP_GROUPID" val="5ebe59c40ac41c4a0a5256aa"/>
  <p:tag name="KSO_WM_CHIP_XID" val="5ebe59c40ac41c4a0a5256ab"/>
  <p:tag name="KSO_WM_CHIP_FILLAREA_FILL_RULE" val="{&quot;fill_align&quot;:&quot;cm&quot;,&quot;fill_mode&quot;:&quot;adaptive&quot;,&quot;sacle_strategy&quot;:&quot;smart&quot;}"/>
  <p:tag name="KSO_WM_ASSEMBLE_CHIP_INDEX" val="0aea22f3bd5641b19434fdad52a24ac0"/>
  <p:tag name="KSO_WM_UNIT_TEXT_FILL_FORE_SCHEMECOLOR_INDEX_BRIGHTNESS" val="0.35"/>
  <p:tag name="KSO_WM_UNIT_TEXT_FILL_FORE_SCHEMECOLOR_INDEX" val="13"/>
  <p:tag name="KSO_WM_UNIT_TEXT_FILL_TYPE" val="1"/>
  <p:tag name="KSO_WM_TEMPLATE_ASSEMBLE_XID" val="5f9a2f7ee01a7e847d6ffe38"/>
  <p:tag name="KSO_WM_TEMPLATE_ASSEMBLE_GROUPID" val="5f8cf329a61ec3b55284a707"/>
</p:tagLst>
</file>

<file path=ppt/tags/tag10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0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ags/tag102.xml><?xml version="1.0" encoding="utf-8"?>
<p:tagLst xmlns:p="http://schemas.openxmlformats.org/presentationml/2006/main">
  <p:tag name="KSO_WM_CHIP_INFOS" val="{&quot;layout_type&quot;:&quot;formiddle3&quot;,&quot;slide_type&quot;:[&quot;title&quot;],&quot;aspect_ratio&quot;:&quot;16:9&quot;}"/>
  <p:tag name="KSO_WM_CHIP_XID" val="5ebe041a0ac41c4a0a52557e"/>
  <p:tag name="KSO_WM_CHIP_FILLPROP" val="[[{&quot;fill_id&quot;:&quot;0fc8cb0b5be24332a6c5a6db9e174d8a&quot;,&quot;fill_align&quot;:&quot;cm&quot;,&quot;text_align&quot;:&quot;cm&quot;,&quot;text_direction&quot;:&quot;horizontal&quot;,&quot;chip_types&quot;:[&quot;text&quot;,&quot;header&quot;]}]]"/>
  <p:tag name="KSO_WM_SLIDE_ID" val="custom20204425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700*380"/>
  <p:tag name="KSO_WM_SLIDE_POSITION" val="130*79"/>
  <p:tag name="KSO_WM_TAG_VERSION" val="1.0"/>
  <p:tag name="KSO_WM_BEAUTIFY_FLAG" val="#wm#"/>
  <p:tag name="KSO_WM_TEMPLATE_CATEGORY" val="custom"/>
  <p:tag name="KSO_WM_TEMPLATE_INDEX" val="20204425"/>
  <p:tag name="KSO_WM_SLIDE_LAYOUT" val="a_b"/>
  <p:tag name="KSO_WM_SLIDE_LAYOUT_CNT" val="1_1"/>
  <p:tag name="KSO_WM_CHIP_GROUPID" val="5ebf6661ddc3daf3fef3f760"/>
  <p:tag name="KSO_WM_SLIDE_LAYOUT_INFO" val="{&quot;id&quot;:&quot;2020-10-29T10:57:20&quot;,&quot;maxSize&quot;:{&quot;size1&quot;:46.850642451533567},&quot;minSize&quot;:{&quot;size1&quot;:28.950642451533568},&quot;normalSize&quot;:{&quot;size1&quot;:46.850642451533567},&quot;subLayout&quot;:[{&quot;id&quot;:&quot;2020-10-29T10:57:20&quot;,&quot;margin&quot;:{&quot;bottom&quot;:0.16114902496337891,&quot;left&quot;:4.5896391868591309,&quot;right&quot;:4.5824065208435059,&quot;top&quot;:5.7088427543640137},&quot;type&quot;:0},{&quot;id&quot;:&quot;2020-10-29T10:57:20&quot;,&quot;margin&quot;:{&quot;bottom&quot;:5.7088479995727539,&quot;left&quot;:4.5896391868591309,&quot;right&quot;:4.5824065208435059,&quot;top&quot;:0.19162870943546295},&quot;type&quot;:0}],&quot;type&quot;:0}"/>
  <p:tag name="KSO_WM_SLIDE_BK_DARK_LIGHT" val="2"/>
  <p:tag name="KSO_WM_SLIDE_BACKGROUND_TYPE" val="general"/>
  <p:tag name="KSO_WM_SLIDE_SUPPORT_FEATURE_TYPE" val="0"/>
  <p:tag name="KSO_WM_TEMPLATE_MASTER_THUMB_INDEX" val="13"/>
  <p:tag name="KSO_WM_TEMPLATE_ASSEMBLE_XID" val="5f9a2f7ee01a7e847d6ffe38"/>
  <p:tag name="KSO_WM_TEMPLATE_ASSEMBLE_GROUPID" val="5f8cf329a61ec3b55284a707"/>
  <p:tag name="KSO_WM_TEMPLATE_THUMBS_INDEX" val="1、7、9、10、11、47"/>
</p:tagLst>
</file>

<file path=ppt/tags/tag1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04.xml><?xml version="1.0" encoding="utf-8"?>
<p:tagLst xmlns:p="http://schemas.openxmlformats.org/presentationml/2006/main">
  <p:tag name="KSO_WM_SPECIAL_SOURCE" val="bdnull"/>
</p:tagLst>
</file>

<file path=ppt/tags/tag105.xml><?xml version="1.0" encoding="utf-8"?>
<p:tagLst xmlns:p="http://schemas.openxmlformats.org/presentationml/2006/main">
  <p:tag name="KSO_WM_UNIT_TABLE_BEAUTIFY" val="smartTable{9e7a6e12-7c48-4339-9202-d8f5f57aa39f}"/>
</p:tagLst>
</file>

<file path=ppt/tags/tag10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0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0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0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1.xml><?xml version="1.0" encoding="utf-8"?>
<p:tagLst xmlns:p="http://schemas.openxmlformats.org/presentationml/2006/main">
  <p:tag name="KSO_WM_UNIT_ISCONTENTSTITLE" val="0"/>
  <p:tag name="KSO_WM_UNIT_ISNUMDGMTITLE" val="0"/>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4425_1*a*1"/>
  <p:tag name="KSO_WM_TEMPLATE_CATEGORY" val="custom"/>
  <p:tag name="KSO_WM_TEMPLATE_INDEX" val="20204425"/>
  <p:tag name="KSO_WM_UNIT_LAYERLEVEL" val="1"/>
  <p:tag name="KSO_WM_TAG_VERSION" val="1.0"/>
  <p:tag name="KSO_WM_BEAUTIFY_FLAG" val="#wm#"/>
  <p:tag name="KSO_WM_UNIT_PRESET_TEXT" val="创业融资商业计划书"/>
  <p:tag name="KSO_WM_UNIT_DEFAULT_FONT" val="56;72;4"/>
  <p:tag name="KSO_WM_UNIT_BLOCK" val="0"/>
  <p:tag name="KSO_WM_UNIT_DEC_AREA_ID" val="420ca093b75c49b9b005c7f4345b8b1f"/>
  <p:tag name="KSO_WM_CHIP_GROUPID" val="5ebe59c40ac41c4a0a5256aa"/>
  <p:tag name="KSO_WM_CHIP_XID" val="5ebe59c40ac41c4a0a5256ab"/>
  <p:tag name="KSO_WM_CHIP_FILLAREA_FILL_RULE" val="{&quot;fill_align&quot;:&quot;cm&quot;,&quot;fill_mode&quot;:&quot;adaptive&quot;,&quot;sacle_strategy&quot;:&quot;smart&quot;}"/>
  <p:tag name="KSO_WM_ASSEMBLE_CHIP_INDEX" val="0aea22f3bd5641b19434fdad52a24ac0"/>
  <p:tag name="KSO_WM_UNIT_TEXT_FILL_FORE_SCHEMECOLOR_INDEX_BRIGHTNESS" val="0.15"/>
  <p:tag name="KSO_WM_UNIT_TEXT_FILL_FORE_SCHEMECOLOR_INDEX" val="13"/>
  <p:tag name="KSO_WM_UNIT_TEXT_FILL_TYPE" val="1"/>
  <p:tag name="KSO_WM_TEMPLATE_ASSEMBLE_XID" val="5f9a2f7ee01a7e847d6ffe38"/>
  <p:tag name="KSO_WM_TEMPLATE_ASSEMBLE_GROUPID" val="5f8cf329a61ec3b55284a707"/>
</p:tagLst>
</file>

<file path=ppt/tags/tag11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11.xml><?xml version="1.0" encoding="utf-8"?>
<p:tagLst xmlns:p="http://schemas.openxmlformats.org/presentationml/2006/main">
  <p:tag name="commondata" val="eyJoZGlkIjoiNDY1MmY4MTY3YzFkZTg4NGM1MWI4N2I1NTA1MWI4MWEifQ=="/>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3*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a"/>
  <p:tag name="KSO_WM_UNIT_DEC_AREA_ID" val="95a082539c274b98a04970394feacd8e"/>
  <p:tag name="KSO_WM_UNIT_DECORATE_INFO" val=""/>
  <p:tag name="KSO_WM_UNIT_SM_LIMIT_TYPE" val=""/>
  <p:tag name="KSO_WM_CHIP_FILLAREA_FILL_RULE" val="{&quot;fill_align&quot;:&quot;cm&quot;,&quot;fill_effect&quot;:[],&quot;fill_mode&quot;:&quot;full&quot;,&quot;sacle_strategy&quot;:&quot;stretch&quot;}"/>
  <p:tag name="KSO_WM_ASSEMBLE_CHIP_INDEX" val="df77e9be4e5f43e3a7886d604630704a"/>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4*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b"/>
  <p:tag name="KSO_WM_UNIT_DEC_AREA_ID" val="acd11615e8544fbd82c9c7c3825adcbd"/>
  <p:tag name="KSO_WM_UNIT_DECORATE_INFO" val=""/>
  <p:tag name="KSO_WM_UNIT_SM_LIMIT_TYPE" val=""/>
  <p:tag name="KSO_WM_CHIP_FILLAREA_FILL_RULE" val="{&quot;fill_align&quot;:&quot;cm&quot;,&quot;fill_effect&quot;:[],&quot;fill_mode&quot;:&quot;full&quot;,&quot;sacle_strategy&quot;:&quot;stretch&quot;}"/>
  <p:tag name="KSO_WM_ASSEMBLE_CHIP_INDEX" val="97f14122fecb4e6eb42135e9d3bd273f"/>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4425_2*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9"/>
  <p:tag name="KSO_WM_UNIT_DEC_AREA_ID" val="6414dd953381419fb60e70ebf3f3985a"/>
  <p:tag name="KSO_WM_UNIT_DECORATE_INFO" val=""/>
  <p:tag name="KSO_WM_UNIT_SM_LIMIT_TYPE" val=""/>
  <p:tag name="KSO_WM_CHIP_FILLAREA_FILL_RULE" val="{&quot;fill_align&quot;:&quot;lm&quot;,&quot;fill_effect&quot;:[],&quot;fill_mode&quot;:&quot;adaptive&quot;,&quot;sacle_strategy&quot;:&quot;stretch&quot;}"/>
  <p:tag name="KSO_WM_ASSEMBLE_CHIP_INDEX" val="e2bbada86369440ba88d77ac98bf7879"/>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3*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a"/>
  <p:tag name="KSO_WM_UNIT_DEC_AREA_ID" val="5ed70a1f495f49f6b1fe4c4c82046f79"/>
  <p:tag name="KSO_WM_UNIT_DECORATE_INFO" val=""/>
  <p:tag name="KSO_WM_UNIT_SM_LIMIT_TYPE" val=""/>
  <p:tag name="KSO_WM_CHIP_FILLAREA_FILL_RULE" val="{&quot;fill_align&quot;:&quot;cm&quot;,&quot;fill_effect&quot;:[],&quot;fill_mode&quot;:&quot;full&quot;,&quot;sacle_strategy&quot;:&quot;stretch&quot;}"/>
  <p:tag name="KSO_WM_ASSEMBLE_CHIP_INDEX" val="648973e8411844edafb87e1f114f9122"/>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4*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b"/>
  <p:tag name="KSO_WM_UNIT_DEC_AREA_ID" val="7ee29be1e3b74a40ae1ed556729a4074"/>
  <p:tag name="KSO_WM_UNIT_DECORATE_INFO" val=""/>
  <p:tag name="KSO_WM_UNIT_SM_LIMIT_TYPE" val=""/>
  <p:tag name="KSO_WM_CHIP_FILLAREA_FILL_RULE" val="{&quot;fill_align&quot;:&quot;cm&quot;,&quot;fill_effect&quot;:[],&quot;fill_mode&quot;:&quot;full&quot;,&quot;sacle_strategy&quot;:&quot;stretch&quot;}"/>
  <p:tag name="KSO_WM_ASSEMBLE_CHIP_INDEX" val="5a23811735d7483ebe98fb0d71eb00b5"/>
</p:tagLst>
</file>

<file path=ppt/tags/tag17.xml><?xml version="1.0" encoding="utf-8"?>
<p:tagLst xmlns:p="http://schemas.openxmlformats.org/presentationml/2006/main">
  <p:tag name="KSO_WM_UNIT_ISCONTENTSTITLE" val="0"/>
  <p:tag name="KSO_WM_UNIT_ISNUMDGMTITLE" val="0"/>
  <p:tag name="KSO_WM_UNIT_NOCLEAR" val="0"/>
  <p:tag name="KSO_WM_UNIT_VALUE" val="22"/>
  <p:tag name="KSO_WM_UNIT_HIGHLIGHT" val="0"/>
  <p:tag name="KSO_WM_UNIT_COMPATIBLE" val="0"/>
  <p:tag name="KSO_WM_UNIT_DIAGRAM_ISNUMVISUAL" val="0"/>
  <p:tag name="KSO_WM_UNIT_DIAGRAM_ISREFERUNIT" val="0"/>
  <p:tag name="KSO_WM_UNIT_TYPE" val="a"/>
  <p:tag name="KSO_WM_UNIT_INDEX" val="1"/>
  <p:tag name="KSO_WM_UNIT_ID" val="custom20204425_1*a*1"/>
  <p:tag name="KSO_WM_TEMPLATE_CATEGORY" val="custom"/>
  <p:tag name="KSO_WM_TEMPLATE_INDEX" val="20204425"/>
  <p:tag name="KSO_WM_UNIT_LAYERLEVEL" val="1"/>
  <p:tag name="KSO_WM_TAG_VERSION" val="1.0"/>
  <p:tag name="KSO_WM_BEAUTIFY_FLAG" val="#wm#"/>
  <p:tag name="KSO_WM_UNIT_PRESET_TEXT" val="单击此处添加大标题内容"/>
  <p:tag name="KSO_WM_UNIT_DEFAULT_FONT" val="24;28;2"/>
  <p:tag name="KSO_WM_UNIT_BLOCK" val="0"/>
  <p:tag name="KSO_WM_UNIT_DEC_AREA_ID" val="27d13cc7088140c786cdc714beb3344a"/>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8e8633be72394db987b9f27a9b1dffd7"/>
  <p:tag name="KSO_WM_UNIT_TEXT_FILL_FORE_SCHEMECOLOR_INDEX_BRIGHTNESS" val="0.15"/>
  <p:tag name="KSO_WM_UNIT_TEXT_FILL_FORE_SCHEMECOLOR_INDEX" val="13"/>
  <p:tag name="KSO_WM_UNIT_TEXT_FILL_TYPE" val="1"/>
  <p:tag name="KSO_WM_TEMPLATE_ASSEMBLE_XID" val="5f9a2f7ee01a7e847d6ffe1e"/>
  <p:tag name="KSO_WM_TEMPLATE_ASSEMBLE_GROUPID" val="5f8cf329a61ec3b55284a707"/>
</p:tagLst>
</file>

<file path=ppt/tags/tag18.xml><?xml version="1.0" encoding="utf-8"?>
<p:tagLst xmlns:p="http://schemas.openxmlformats.org/presentationml/2006/main">
  <p:tag name="KSO_WM_UNIT_ISCONTENTSTITLE" val="0"/>
  <p:tag name="KSO_WM_UNIT_ISNUMDGMTITLE" val="0"/>
  <p:tag name="KSO_WM_UNIT_NOCLEAR" val="0"/>
  <p:tag name="KSO_WM_UNIT_VALUE" val="132"/>
  <p:tag name="KSO_WM_UNIT_HIGHLIGHT" val="0"/>
  <p:tag name="KSO_WM_UNIT_COMPATIBLE" val="0"/>
  <p:tag name="KSO_WM_UNIT_DIAGRAM_ISNUMVISUAL" val="0"/>
  <p:tag name="KSO_WM_UNIT_DIAGRAM_ISREFERUNIT" val="0"/>
  <p:tag name="KSO_WM_UNIT_TYPE" val="b"/>
  <p:tag name="KSO_WM_UNIT_INDEX" val="1"/>
  <p:tag name="KSO_WM_UNIT_ID" val="custom20204425_1*b*1"/>
  <p:tag name="KSO_WM_TEMPLATE_CATEGORY" val="custom"/>
  <p:tag name="KSO_WM_TEMPLATE_INDEX" val="20204425"/>
  <p:tag name="KSO_WM_UNIT_LAYERLEVEL" val="1"/>
  <p:tag name="KSO_WM_TAG_VERSION" val="1.0"/>
  <p:tag name="KSO_WM_BEAUTIFY_FLAG" val="#wm#"/>
  <p:tag name="KSO_WM_UNIT_PRESET_TEXT" val="单击此处输入你的正文，文字是您思想的提炼，为了最终演示发布的良好效果。"/>
  <p:tag name="KSO_WM_UNIT_DEFAULT_FONT" val="14;16;2"/>
  <p:tag name="KSO_WM_UNIT_BLOCK" val="0"/>
  <p:tag name="KSO_WM_UNIT_DEC_AREA_ID" val="35f1603cc09b49d387c1aa5f0881c8b1"/>
  <p:tag name="KSO_WM_CHIP_GROUPID" val="5ebe54990ac41c4a0a525673"/>
  <p:tag name="KSO_WM_CHIP_XID" val="5ebe54990ac41c4a0a525674"/>
  <p:tag name="KSO_WM_CHIP_FILLAREA_FILL_RULE" val="{&quot;fill_align&quot;:&quot;cm&quot;,&quot;fill_mode&quot;:&quot;adaptive&quot;,&quot;sacle_strategy&quot;:&quot;smart&quot;}"/>
  <p:tag name="KSO_WM_ASSEMBLE_CHIP_INDEX" val="8e8633be72394db987b9f27a9b1dffd7"/>
  <p:tag name="KSO_WM_UNIT_TEXT_FILL_FORE_SCHEMECOLOR_INDEX_BRIGHTNESS" val="0.35"/>
  <p:tag name="KSO_WM_UNIT_TEXT_FILL_FORE_SCHEMECOLOR_INDEX" val="13"/>
  <p:tag name="KSO_WM_UNIT_TEXT_FILL_TYPE" val="1"/>
  <p:tag name="KSO_WM_TEMPLATE_ASSEMBLE_XID" val="5f9a2f7ee01a7e847d6ffe1e"/>
  <p:tag name="KSO_WM_TEMPLATE_ASSEMBLE_GROUPID" val="5f8cf329a61ec3b55284a707"/>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3*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a"/>
  <p:tag name="KSO_WM_UNIT_DEC_AREA_ID" val="95a082539c274b98a04970394feacd8e"/>
  <p:tag name="KSO_WM_UNIT_DECORATE_INFO" val=""/>
  <p:tag name="KSO_WM_UNIT_SM_LIMIT_TYPE" val=""/>
  <p:tag name="KSO_WM_CHIP_FILLAREA_FILL_RULE" val="{&quot;fill_align&quot;:&quot;cm&quot;,&quot;fill_effect&quot;:[],&quot;fill_mode&quot;:&quot;full&quot;,&quot;sacle_strategy&quot;:&quot;stretch&quot;}"/>
  <p:tag name="KSO_WM_ASSEMBLE_CHIP_INDEX" val="df77e9be4e5f43e3a7886d604630704a"/>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4*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b"/>
  <p:tag name="KSO_WM_UNIT_DEC_AREA_ID" val="acd11615e8544fbd82c9c7c3825adcbd"/>
  <p:tag name="KSO_WM_UNIT_DECORATE_INFO" val=""/>
  <p:tag name="KSO_WM_UNIT_SM_LIMIT_TYPE" val=""/>
  <p:tag name="KSO_WM_CHIP_FILLAREA_FILL_RULE" val="{&quot;fill_align&quot;:&quot;cm&quot;,&quot;fill_effect&quot;:[],&quot;fill_mode&quot;:&quot;full&quot;,&quot;sacle_strategy&quot;:&quot;stretch&quot;}"/>
  <p:tag name="KSO_WM_ASSEMBLE_CHIP_INDEX" val="97f14122fecb4e6eb42135e9d3bd273f"/>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3*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a"/>
  <p:tag name="KSO_WM_UNIT_DEC_AREA_ID" val="95a082539c274b98a04970394feacd8e"/>
  <p:tag name="KSO_WM_UNIT_DECORATE_INFO" val=""/>
  <p:tag name="KSO_WM_UNIT_SM_LIMIT_TYPE" val=""/>
  <p:tag name="KSO_WM_CHIP_FILLAREA_FILL_RULE" val="{&quot;fill_align&quot;:&quot;cm&quot;,&quot;fill_effect&quot;:[],&quot;fill_mode&quot;:&quot;full&quot;,&quot;sacle_strategy&quot;:&quot;stretch&quot;}"/>
  <p:tag name="KSO_WM_ASSEMBLE_CHIP_INDEX" val="df77e9be4e5f43e3a7886d604630704a"/>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4*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b"/>
  <p:tag name="KSO_WM_UNIT_DEC_AREA_ID" val="acd11615e8544fbd82c9c7c3825adcbd"/>
  <p:tag name="KSO_WM_UNIT_DECORATE_INFO" val=""/>
  <p:tag name="KSO_WM_UNIT_SM_LIMIT_TYPE" val=""/>
  <p:tag name="KSO_WM_CHIP_FILLAREA_FILL_RULE" val="{&quot;fill_align&quot;:&quot;cm&quot;,&quot;fill_effect&quot;:[],&quot;fill_mode&quot;:&quot;full&quot;,&quot;sacle_strategy&quot;:&quot;stretch&quot;}"/>
  <p:tag name="KSO_WM_ASSEMBLE_CHIP_INDEX" val="97f14122fecb4e6eb42135e9d3bd273f"/>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4425_2*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9"/>
  <p:tag name="KSO_WM_UNIT_DEC_AREA_ID" val="e7513e107b7649deafad454873cbc93e"/>
  <p:tag name="KSO_WM_UNIT_DECORATE_INFO" val=""/>
  <p:tag name="KSO_WM_UNIT_SM_LIMIT_TYPE" val=""/>
  <p:tag name="KSO_WM_CHIP_FILLAREA_FILL_RULE" val="{&quot;fill_align&quot;:&quot;rm&quot;,&quot;fill_effect&quot;:[],&quot;fill_mode&quot;:&quot;adaptive&quot;,&quot;sacle_strategy&quot;:&quot;stretch&quot;}"/>
  <p:tag name="KSO_WM_ASSEMBLE_CHIP_INDEX" val="190430a0dbbd47ebae0ec779ba985863"/>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3*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a"/>
  <p:tag name="KSO_WM_UNIT_DEC_AREA_ID" val="0cca222007ab4c07b38809f60861529c"/>
  <p:tag name="KSO_WM_UNIT_DECORATE_INFO" val=""/>
  <p:tag name="KSO_WM_UNIT_SM_LIMIT_TYPE" val=""/>
  <p:tag name="KSO_WM_CHIP_FILLAREA_FILL_RULE" val="{&quot;fill_align&quot;:&quot;cm&quot;,&quot;fill_effect&quot;:[],&quot;fill_mode&quot;:&quot;full&quot;,&quot;sacle_strategy&quot;:&quot;stretch&quot;}"/>
  <p:tag name="KSO_WM_ASSEMBLE_CHIP_INDEX" val="c0a631af23934e989b34b4bacd762cdb"/>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3*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a"/>
  <p:tag name="KSO_WM_UNIT_DEC_AREA_ID" val="95a082539c274b98a04970394feacd8e"/>
  <p:tag name="KSO_WM_UNIT_DECORATE_INFO" val=""/>
  <p:tag name="KSO_WM_UNIT_SM_LIMIT_TYPE" val=""/>
  <p:tag name="KSO_WM_CHIP_FILLAREA_FILL_RULE" val="{&quot;fill_align&quot;:&quot;cm&quot;,&quot;fill_effect&quot;:[],&quot;fill_mode&quot;:&quot;full&quot;,&quot;sacle_strategy&quot;:&quot;stretch&quot;}"/>
  <p:tag name="KSO_WM_ASSEMBLE_CHIP_INDEX" val="df77e9be4e5f43e3a7886d604630704a"/>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4*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b"/>
  <p:tag name="KSO_WM_UNIT_DEC_AREA_ID" val="acd11615e8544fbd82c9c7c3825adcbd"/>
  <p:tag name="KSO_WM_UNIT_DECORATE_INFO" val=""/>
  <p:tag name="KSO_WM_UNIT_SM_LIMIT_TYPE" val=""/>
  <p:tag name="KSO_WM_CHIP_FILLAREA_FILL_RULE" val="{&quot;fill_align&quot;:&quot;cm&quot;,&quot;fill_effect&quot;:[],&quot;fill_mode&quot;:&quot;full&quot;,&quot;sacle_strategy&quot;:&quot;stretch&quot;}"/>
  <p:tag name="KSO_WM_ASSEMBLE_CHIP_INDEX" val="97f14122fecb4e6eb42135e9d3bd273f"/>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3*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a"/>
  <p:tag name="KSO_WM_UNIT_DEC_AREA_ID" val="95a082539c274b98a04970394feacd8e"/>
  <p:tag name="KSO_WM_UNIT_DECORATE_INFO" val=""/>
  <p:tag name="KSO_WM_UNIT_SM_LIMIT_TYPE" val=""/>
  <p:tag name="KSO_WM_CHIP_FILLAREA_FILL_RULE" val="{&quot;fill_align&quot;:&quot;cm&quot;,&quot;fill_effect&quot;:[],&quot;fill_mode&quot;:&quot;full&quot;,&quot;sacle_strategy&quot;:&quot;stretch&quot;}"/>
  <p:tag name="KSO_WM_ASSEMBLE_CHIP_INDEX" val="df77e9be4e5f43e3a7886d604630704a"/>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4*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b"/>
  <p:tag name="KSO_WM_UNIT_DEC_AREA_ID" val="acd11615e8544fbd82c9c7c3825adcbd"/>
  <p:tag name="KSO_WM_UNIT_DECORATE_INFO" val=""/>
  <p:tag name="KSO_WM_UNIT_SM_LIMIT_TYPE" val=""/>
  <p:tag name="KSO_WM_CHIP_FILLAREA_FILL_RULE" val="{&quot;fill_align&quot;:&quot;cm&quot;,&quot;fill_effect&quot;:[],&quot;fill_mode&quot;:&quot;full&quot;,&quot;sacle_strategy&quot;:&quot;stretch&quot;}"/>
  <p:tag name="KSO_WM_ASSEMBLE_CHIP_INDEX" val="97f14122fecb4e6eb42135e9d3bd273f"/>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3*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a"/>
  <p:tag name="KSO_WM_UNIT_DEC_AREA_ID" val="95a082539c274b98a04970394feacd8e"/>
  <p:tag name="KSO_WM_UNIT_DECORATE_INFO" val=""/>
  <p:tag name="KSO_WM_UNIT_SM_LIMIT_TYPE" val=""/>
  <p:tag name="KSO_WM_CHIP_FILLAREA_FILL_RULE" val="{&quot;fill_align&quot;:&quot;cm&quot;,&quot;fill_effect&quot;:[],&quot;fill_mode&quot;:&quot;full&quot;,&quot;sacle_strategy&quot;:&quot;stretch&quot;}"/>
  <p:tag name="KSO_WM_ASSEMBLE_CHIP_INDEX" val="df77e9be4e5f43e3a7886d604630704a"/>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4*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b"/>
  <p:tag name="KSO_WM_UNIT_DEC_AREA_ID" val="acd11615e8544fbd82c9c7c3825adcbd"/>
  <p:tag name="KSO_WM_UNIT_DECORATE_INFO" val=""/>
  <p:tag name="KSO_WM_UNIT_SM_LIMIT_TYPE" val=""/>
  <p:tag name="KSO_WM_CHIP_FILLAREA_FILL_RULE" val="{&quot;fill_align&quot;:&quot;cm&quot;,&quot;fill_effect&quot;:[],&quot;fill_mode&quot;:&quot;full&quot;,&quot;sacle_strategy&quot;:&quot;stretch&quot;}"/>
  <p:tag name="KSO_WM_ASSEMBLE_CHIP_INDEX" val="97f14122fecb4e6eb42135e9d3bd273f"/>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4425_1*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8"/>
  <p:tag name="KSO_WM_UNIT_DEC_AREA_ID" val="2d3c035ba1ed42388937757befe19476"/>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4a649cba7df413eb48b696c3f6acd18"/>
</p:tagLst>
</file>

<file path=ppt/tags/tag32.xml><?xml version="1.0" encoding="utf-8"?>
<p:tagLst xmlns:p="http://schemas.openxmlformats.org/presentationml/2006/main">
  <p:tag name="KSO_WM_UNIT_ISCONTENTSTITLE" val="0"/>
  <p:tag name="KSO_WM_UNIT_ISNUMDGMTITLE" val="0"/>
  <p:tag name="KSO_WM_UNIT_NOCLEAR" val="1"/>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425_1*a*1"/>
  <p:tag name="KSO_WM_TEMPLATE_CATEGORY" val="custom"/>
  <p:tag name="KSO_WM_TEMPLATE_INDEX" val="20204425"/>
  <p:tag name="KSO_WM_UNIT_LAYERLEVEL" val="1"/>
  <p:tag name="KSO_WM_TAG_VERSION" val="1.0"/>
  <p:tag name="KSO_WM_BEAUTIFY_FLAG" val="#wm#"/>
  <p:tag name="KSO_WM_UNIT_PRESET_TEXT" val="THANKS"/>
  <p:tag name="KSO_WM_UNIT_DEFAULT_FONT" val="24;80;4"/>
  <p:tag name="KSO_WM_UNIT_BLOCK" val="0"/>
  <p:tag name="KSO_WM_UNIT_DEC_AREA_ID" val="9de6181aeb3145058c0e94ebbd15c732"/>
  <p:tag name="KSO_WM_CHIP_GROUPID" val="5ebdf5a90ac41c4a0a525507"/>
  <p:tag name="KSO_WM_CHIP_XID" val="5ebdf5a90ac41c4a0a525508"/>
  <p:tag name="KSO_WM_CHIP_FILLAREA_FILL_RULE" val="{&quot;fill_align&quot;:&quot;cm&quot;,&quot;fill_mode&quot;:&quot;adaptive&quot;,&quot;sacle_strategy&quot;:&quot;smart&quot;}"/>
  <p:tag name="KSO_WM_ASSEMBLE_CHIP_INDEX" val="8aa266f3763e4a37ad9f27f86ee3b3d8"/>
  <p:tag name="KSO_WM_UNIT_TEXT_FILL_FORE_SCHEMECOLOR_INDEX_BRIGHTNESS" val="0.15"/>
  <p:tag name="KSO_WM_UNIT_TEXT_FILL_FORE_SCHEMECOLOR_INDEX" val="13"/>
  <p:tag name="KSO_WM_UNIT_TEXT_FILL_TYPE" val="1"/>
  <p:tag name="KSO_WM_TEMPLATE_ASSEMBLE_XID" val="5f9a2f7ee01a7e847d6ffe5b"/>
  <p:tag name="KSO_WM_TEMPLATE_ASSEMBLE_GROUPID" val="5f8cf329a61ec3b55284a707"/>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3*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a"/>
  <p:tag name="KSO_WM_UNIT_DEC_AREA_ID" val="95a082539c274b98a04970394feacd8e"/>
  <p:tag name="KSO_WM_UNIT_DECORATE_INFO" val=""/>
  <p:tag name="KSO_WM_UNIT_SM_LIMIT_TYPE" val=""/>
  <p:tag name="KSO_WM_CHIP_FILLAREA_FILL_RULE" val="{&quot;fill_align&quot;:&quot;cm&quot;,&quot;fill_effect&quot;:[],&quot;fill_mode&quot;:&quot;full&quot;,&quot;sacle_strategy&quot;:&quot;stretch&quot;}"/>
  <p:tag name="KSO_WM_ASSEMBLE_CHIP_INDEX" val="df77e9be4e5f43e3a7886d604630704a"/>
  <p:tag name="KSO_WM_SLIDE_BACKGROUND_TYPE" val="general"/>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4*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b"/>
  <p:tag name="KSO_WM_UNIT_DEC_AREA_ID" val="acd11615e8544fbd82c9c7c3825adcbd"/>
  <p:tag name="KSO_WM_UNIT_DECORATE_INFO" val=""/>
  <p:tag name="KSO_WM_UNIT_SM_LIMIT_TYPE" val=""/>
  <p:tag name="KSO_WM_CHIP_FILLAREA_FILL_RULE" val="{&quot;fill_align&quot;:&quot;cm&quot;,&quot;fill_effect&quot;:[],&quot;fill_mode&quot;:&quot;full&quot;,&quot;sacle_strategy&quot;:&quot;stretch&quot;}"/>
  <p:tag name="KSO_WM_ASSEMBLE_CHIP_INDEX" val="97f14122fecb4e6eb42135e9d3bd273f"/>
  <p:tag name="KSO_WM_SLIDE_BACKGROUND_TYPE" val="general"/>
</p:tagLst>
</file>

<file path=ppt/tags/tag35.xml><?xml version="1.0" encoding="utf-8"?>
<p:tagLst xmlns:p="http://schemas.openxmlformats.org/presentationml/2006/main">
  <p:tag name="KSO_WM_SLIDE_BACKGROUND_TYPE" val="general"/>
</p:tagLst>
</file>

<file path=ppt/tags/tag36.xml><?xml version="1.0" encoding="utf-8"?>
<p:tagLst xmlns:p="http://schemas.openxmlformats.org/presentationml/2006/main">
  <p:tag name="KSO_WM_SLIDE_BACKGROUND_TYPE" val="general"/>
</p:tagLst>
</file>

<file path=ppt/tags/tag37.xml><?xml version="1.0" encoding="utf-8"?>
<p:tagLst xmlns:p="http://schemas.openxmlformats.org/presentationml/2006/main">
  <p:tag name="KSO_WM_SLIDE_BACKGROUND_TYPE" val="general"/>
</p:tagLst>
</file>

<file path=ppt/tags/tag38.xml><?xml version="1.0" encoding="utf-8"?>
<p:tagLst xmlns:p="http://schemas.openxmlformats.org/presentationml/2006/main">
  <p:tag name="KSO_WM_SLIDE_BACKGROUND_TYPE" val="general"/>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25_5*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c"/>
  <p:tag name="KSO_WM_UNIT_DEC_AREA_ID" val="9957f1b060004a41b550ad0223f0a52c"/>
  <p:tag name="KSO_WM_UNIT_DECORATE_INFO" val=""/>
  <p:tag name="KSO_WM_UNIT_SM_LIMIT_TYPE" val=""/>
  <p:tag name="KSO_WM_CHIP_FILLAREA_FILL_RULE" val="{&quot;fill_align&quot;:&quot;cm&quot;,&quot;fill_effect&quot;:[],&quot;fill_mode&quot;:&quot;full&quot;,&quot;sacle_strategy&quot;:&quot;stretch&quot;}"/>
  <p:tag name="KSO_WM_ASSEMBLE_CHIP_INDEX" val="b56cbf76f68b4b39b06acc8737f21692"/>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3*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a"/>
  <p:tag name="KSO_WM_UNIT_DEC_AREA_ID" val="9e275205993c4cbe82c4b177343e8e20"/>
  <p:tag name="KSO_WM_UNIT_DECORATE_INFO" val=""/>
  <p:tag name="KSO_WM_UNIT_SM_LIMIT_TYPE" val=""/>
  <p:tag name="KSO_WM_CHIP_FILLAREA_FILL_RULE" val="{&quot;fill_align&quot;:&quot;cm&quot;,&quot;fill_effect&quot;:[],&quot;fill_mode&quot;:&quot;full&quot;,&quot;sacle_strategy&quot;:&quot;stretch&quot;}"/>
  <p:tag name="KSO_WM_ASSEMBLE_CHIP_INDEX" val="ee87cd9b6f244f0d85de1b38da1dbf99"/>
  <p:tag name="KSO_WM_SLIDE_BACKGROUND_TYPE" val="frame"/>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4*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b"/>
  <p:tag name="KSO_WM_UNIT_DEC_AREA_ID" val="c3a906b5593445e19034174ab1283c0e"/>
  <p:tag name="KSO_WM_UNIT_DECORATE_INFO" val=""/>
  <p:tag name="KSO_WM_UNIT_SM_LIMIT_TYPE" val=""/>
  <p:tag name="KSO_WM_CHIP_FILLAREA_FILL_RULE" val="{&quot;fill_align&quot;:&quot;cm&quot;,&quot;fill_effect&quot;:[],&quot;fill_mode&quot;:&quot;full&quot;,&quot;sacle_strategy&quot;:&quot;stretch&quot;}"/>
  <p:tag name="KSO_WM_ASSEMBLE_CHIP_INDEX" val="67e7943e429b44f082188956c62a2a2b"/>
  <p:tag name="KSO_WM_SLIDE_BACKGROUND_TYPE" val="frame"/>
</p:tagLst>
</file>

<file path=ppt/tags/tag42.xml><?xml version="1.0" encoding="utf-8"?>
<p:tagLst xmlns:p="http://schemas.openxmlformats.org/presentationml/2006/main">
  <p:tag name="KSO_WM_SLIDE_BACKGROUND_TYPE" val="frame"/>
</p:tagLst>
</file>

<file path=ppt/tags/tag43.xml><?xml version="1.0" encoding="utf-8"?>
<p:tagLst xmlns:p="http://schemas.openxmlformats.org/presentationml/2006/main">
  <p:tag name="KSO_WM_SLIDE_BACKGROUND_TYPE" val="frame"/>
</p:tagLst>
</file>

<file path=ppt/tags/tag44.xml><?xml version="1.0" encoding="utf-8"?>
<p:tagLst xmlns:p="http://schemas.openxmlformats.org/presentationml/2006/main">
  <p:tag name="KSO_WM_SLIDE_BACKGROUND_TYPE" val="frame"/>
</p:tagLst>
</file>

<file path=ppt/tags/tag45.xml><?xml version="1.0" encoding="utf-8"?>
<p:tagLst xmlns:p="http://schemas.openxmlformats.org/presentationml/2006/main">
  <p:tag name="KSO_WM_SLIDE_BACKGROUND_TYPE" val="frame"/>
</p:tagLst>
</file>

<file path=ppt/tags/tag46.xml><?xml version="1.0" encoding="utf-8"?>
<p:tagLst xmlns:p="http://schemas.openxmlformats.org/presentationml/2006/main">
  <p:tag name="KSO_WM_SLIDE_BACKGROUND_TYPE" val="frame"/>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25_5*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c"/>
  <p:tag name="KSO_WM_UNIT_DEC_AREA_ID" val="f3bbbc157f734b388ee779d29344ae0e"/>
  <p:tag name="KSO_WM_UNIT_DECORATE_INFO" val=""/>
  <p:tag name="KSO_WM_UNIT_SM_LIMIT_TYPE" val=""/>
  <p:tag name="KSO_WM_CHIP_FILLAREA_FILL_RULE" val="{&quot;fill_align&quot;:&quot;cm&quot;,&quot;fill_effect&quot;:[],&quot;fill_mode&quot;:&quot;full&quot;,&quot;sacle_strategy&quot;:&quot;stretch&quot;}"/>
  <p:tag name="KSO_WM_ASSEMBLE_CHIP_INDEX" val="80db1574e9e7439fb22f4d61e94ce993"/>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3*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a"/>
  <p:tag name="KSO_WM_UNIT_DEC_AREA_ID" val="062ad2de462b4f969fea23da5b1f5bb4"/>
  <p:tag name="KSO_WM_UNIT_DECORATE_INFO" val=""/>
  <p:tag name="KSO_WM_UNIT_SM_LIMIT_TYPE" val=""/>
  <p:tag name="KSO_WM_CHIP_FILLAREA_FILL_RULE" val="{&quot;fill_align&quot;:&quot;cm&quot;,&quot;fill_effect&quot;:[],&quot;fill_mode&quot;:&quot;full&quot;,&quot;sacle_strategy&quot;:&quot;stretch&quot;}"/>
  <p:tag name="KSO_WM_ASSEMBLE_CHIP_INDEX" val="8d83334969424f119726ca0700e952c2"/>
  <p:tag name="KSO_WM_SLIDE_BACKGROUND_TYPE" val="leftRight"/>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4*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b"/>
  <p:tag name="KSO_WM_UNIT_DEC_AREA_ID" val="aebf084fc2994d119b1ebc9ab40ad404"/>
  <p:tag name="KSO_WM_UNIT_DECORATE_INFO" val=""/>
  <p:tag name="KSO_WM_UNIT_SM_LIMIT_TYPE" val=""/>
  <p:tag name="KSO_WM_CHIP_FILLAREA_FILL_RULE" val="{&quot;fill_align&quot;:&quot;cm&quot;,&quot;fill_effect&quot;:[],&quot;fill_mode&quot;:&quot;full&quot;,&quot;sacle_strategy&quot;:&quot;stretch&quot;}"/>
  <p:tag name="KSO_WM_ASSEMBLE_CHIP_INDEX" val="98ead2576fed44a59a34f7706332d066"/>
  <p:tag name="KSO_WM_SLIDE_BACKGROUND_TYPE" val="leftRight"/>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0.xml><?xml version="1.0" encoding="utf-8"?>
<p:tagLst xmlns:p="http://schemas.openxmlformats.org/presentationml/2006/main">
  <p:tag name="KSO_WM_SLIDE_BACKGROUND_TYPE" val="leftRight"/>
</p:tagLst>
</file>

<file path=ppt/tags/tag51.xml><?xml version="1.0" encoding="utf-8"?>
<p:tagLst xmlns:p="http://schemas.openxmlformats.org/presentationml/2006/main">
  <p:tag name="KSO_WM_SLIDE_BACKGROUND_TYPE" val="leftRight"/>
</p:tagLst>
</file>

<file path=ppt/tags/tag52.xml><?xml version="1.0" encoding="utf-8"?>
<p:tagLst xmlns:p="http://schemas.openxmlformats.org/presentationml/2006/main">
  <p:tag name="KSO_WM_SLIDE_BACKGROUND_TYPE" val="leftRight"/>
</p:tagLst>
</file>

<file path=ppt/tags/tag53.xml><?xml version="1.0" encoding="utf-8"?>
<p:tagLst xmlns:p="http://schemas.openxmlformats.org/presentationml/2006/main">
  <p:tag name="KSO_WM_SLIDE_BACKGROUND_TYPE" val="leftRight"/>
</p:tagLst>
</file>

<file path=ppt/tags/tag54.xml><?xml version="1.0" encoding="utf-8"?>
<p:tagLst xmlns:p="http://schemas.openxmlformats.org/presentationml/2006/main">
  <p:tag name="KSO_WM_SLIDE_BACKGROUND_TYPE" val="leftRight"/>
</p:tagLst>
</file>

<file path=ppt/tags/tag55.xml><?xml version="1.0" encoding="utf-8"?>
<p:tagLst xmlns:p="http://schemas.openxmlformats.org/presentationml/2006/main">
  <p:tag name="KSO_WM_SLIDE_BACKGROUND_TYPE" val="leftRight"/>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25_5*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c"/>
  <p:tag name="KSO_WM_UNIT_DEC_AREA_ID" val="33160fb375284f2e8f693b93407cc076"/>
  <p:tag name="KSO_WM_UNIT_DECORATE_INFO" val=""/>
  <p:tag name="KSO_WM_UNIT_SM_LIMIT_TYPE" val=""/>
  <p:tag name="KSO_WM_CHIP_FILLAREA_FILL_RULE" val="{&quot;fill_align&quot;:&quot;cm&quot;,&quot;fill_effect&quot;:[],&quot;fill_mode&quot;:&quot;full&quot;,&quot;sacle_strategy&quot;:&quot;stretch&quot;}"/>
  <p:tag name="KSO_WM_ASSEMBLE_CHIP_INDEX" val="94b8cd92b5d24607a646e4d599466f07"/>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3*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a"/>
  <p:tag name="KSO_WM_UNIT_DEC_AREA_ID" val="d0ccd4d5e0744a3f999560bd80df37f9"/>
  <p:tag name="KSO_WM_UNIT_DECORATE_INFO" val=""/>
  <p:tag name="KSO_WM_UNIT_SM_LIMIT_TYPE" val=""/>
  <p:tag name="KSO_WM_CHIP_FILLAREA_FILL_RULE" val="{&quot;fill_align&quot;:&quot;cm&quot;,&quot;fill_effect&quot;:[],&quot;fill_mode&quot;:&quot;full&quot;,&quot;sacle_strategy&quot;:&quot;stretch&quot;}"/>
  <p:tag name="KSO_WM_ASSEMBLE_CHIP_INDEX" val="efd665f8b6cd4aa9a819d38588a9a5af"/>
  <p:tag name="KSO_WM_SLIDE_BACKGROUND_TYPE" val="topBotto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4*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b"/>
  <p:tag name="KSO_WM_UNIT_DEC_AREA_ID" val="371360041bc84877a272366c01947d81"/>
  <p:tag name="KSO_WM_UNIT_DECORATE_INFO" val=""/>
  <p:tag name="KSO_WM_UNIT_SM_LIMIT_TYPE" val=""/>
  <p:tag name="KSO_WM_CHIP_FILLAREA_FILL_RULE" val="{&quot;fill_align&quot;:&quot;cm&quot;,&quot;fill_effect&quot;:[],&quot;fill_mode&quot;:&quot;full&quot;,&quot;sacle_strategy&quot;:&quot;stretch&quot;}"/>
  <p:tag name="KSO_WM_ASSEMBLE_CHIP_INDEX" val="8575893f606f4c6e9736697240be6c64"/>
  <p:tag name="KSO_WM_SLIDE_BACKGROUND_TYPE" val="topBottom"/>
</p:tagLst>
</file>

<file path=ppt/tags/tag59.xml><?xml version="1.0" encoding="utf-8"?>
<p:tagLst xmlns:p="http://schemas.openxmlformats.org/presentationml/2006/main">
  <p:tag name="KSO_WM_SLIDE_BACKGROUND_TYPE" val="topBotto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0.xml><?xml version="1.0" encoding="utf-8"?>
<p:tagLst xmlns:p="http://schemas.openxmlformats.org/presentationml/2006/main">
  <p:tag name="KSO_WM_SLIDE_BACKGROUND_TYPE" val="topBottom"/>
</p:tagLst>
</file>

<file path=ppt/tags/tag61.xml><?xml version="1.0" encoding="utf-8"?>
<p:tagLst xmlns:p="http://schemas.openxmlformats.org/presentationml/2006/main">
  <p:tag name="KSO_WM_SLIDE_BACKGROUND_TYPE" val="topBottom"/>
</p:tagLst>
</file>

<file path=ppt/tags/tag62.xml><?xml version="1.0" encoding="utf-8"?>
<p:tagLst xmlns:p="http://schemas.openxmlformats.org/presentationml/2006/main">
  <p:tag name="KSO_WM_SLIDE_BACKGROUND_TYPE" val="topBottom"/>
</p:tagLst>
</file>

<file path=ppt/tags/tag63.xml><?xml version="1.0" encoding="utf-8"?>
<p:tagLst xmlns:p="http://schemas.openxmlformats.org/presentationml/2006/main">
  <p:tag name="KSO_WM_SLIDE_BACKGROUND_TYPE" val="topBottom"/>
</p:tagLst>
</file>

<file path=ppt/tags/tag64.xml><?xml version="1.0" encoding="utf-8"?>
<p:tagLst xmlns:p="http://schemas.openxmlformats.org/presentationml/2006/main">
  <p:tag name="KSO_WM_SLIDE_BACKGROUND_TYPE" val="topBotto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25_5*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c"/>
  <p:tag name="KSO_WM_UNIT_DEC_AREA_ID" val="66dfff705a3c41429f1a544a58ab323d"/>
  <p:tag name="KSO_WM_UNIT_DECORATE_INFO" val=""/>
  <p:tag name="KSO_WM_UNIT_SM_LIMIT_TYPE" val=""/>
  <p:tag name="KSO_WM_CHIP_FILLAREA_FILL_RULE" val="{&quot;fill_align&quot;:&quot;cm&quot;,&quot;fill_effect&quot;:[],&quot;fill_mode&quot;:&quot;full&quot;,&quot;sacle_strategy&quot;:&quot;stretch&quot;}"/>
  <p:tag name="KSO_WM_ASSEMBLE_CHIP_INDEX" val="837db47602704f1bb4b24901dcfce6f4"/>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3*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a"/>
  <p:tag name="KSO_WM_UNIT_DEC_AREA_ID" val="9193371c13324626a95fbd4fea81efc2"/>
  <p:tag name="KSO_WM_UNIT_DECORATE_INFO" val=""/>
  <p:tag name="KSO_WM_UNIT_SM_LIMIT_TYPE" val=""/>
  <p:tag name="KSO_WM_CHIP_FILLAREA_FILL_RULE" val="{&quot;fill_align&quot;:&quot;cm&quot;,&quot;fill_effect&quot;:[],&quot;fill_mode&quot;:&quot;full&quot;,&quot;sacle_strategy&quot;:&quot;stretch&quot;}"/>
  <p:tag name="KSO_WM_ASSEMBLE_CHIP_INDEX" val="b8644491e6b44f7f91cce953a50898ed"/>
  <p:tag name="KSO_WM_SLIDE_BACKGROUND_TYPE" val="bottomTop"/>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4*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b"/>
  <p:tag name="KSO_WM_UNIT_DEC_AREA_ID" val="69663d8a84334edc91c39f62791a1669"/>
  <p:tag name="KSO_WM_UNIT_DECORATE_INFO" val=""/>
  <p:tag name="KSO_WM_UNIT_SM_LIMIT_TYPE" val=""/>
  <p:tag name="KSO_WM_CHIP_FILLAREA_FILL_RULE" val="{&quot;fill_align&quot;:&quot;cm&quot;,&quot;fill_effect&quot;:[],&quot;fill_mode&quot;:&quot;full&quot;,&quot;sacle_strategy&quot;:&quot;stretch&quot;}"/>
  <p:tag name="KSO_WM_ASSEMBLE_CHIP_INDEX" val="7c345d2a7fd94556ab4e3e22046fd731"/>
  <p:tag name="KSO_WM_SLIDE_BACKGROUND_TYPE" val="bottomTop"/>
</p:tagLst>
</file>

<file path=ppt/tags/tag68.xml><?xml version="1.0" encoding="utf-8"?>
<p:tagLst xmlns:p="http://schemas.openxmlformats.org/presentationml/2006/main">
  <p:tag name="KSO_WM_SLIDE_BACKGROUND_TYPE" val="bottomTop"/>
</p:tagLst>
</file>

<file path=ppt/tags/tag69.xml><?xml version="1.0" encoding="utf-8"?>
<p:tagLst xmlns:p="http://schemas.openxmlformats.org/presentationml/2006/main">
  <p:tag name="KSO_WM_SLIDE_BACKGROUND_TYPE" val="bottomTop"/>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0.xml><?xml version="1.0" encoding="utf-8"?>
<p:tagLst xmlns:p="http://schemas.openxmlformats.org/presentationml/2006/main">
  <p:tag name="KSO_WM_SLIDE_BACKGROUND_TYPE" val="bottomTop"/>
</p:tagLst>
</file>

<file path=ppt/tags/tag71.xml><?xml version="1.0" encoding="utf-8"?>
<p:tagLst xmlns:p="http://schemas.openxmlformats.org/presentationml/2006/main">
  <p:tag name="KSO_WM_SLIDE_BACKGROUND_TYPE" val="bottomTop"/>
</p:tagLst>
</file>

<file path=ppt/tags/tag72.xml><?xml version="1.0" encoding="utf-8"?>
<p:tagLst xmlns:p="http://schemas.openxmlformats.org/presentationml/2006/main">
  <p:tag name="KSO_WM_SLIDE_BACKGROUND_TYPE" val="bottomTop"/>
</p:tagLst>
</file>

<file path=ppt/tags/tag73.xml><?xml version="1.0" encoding="utf-8"?>
<p:tagLst xmlns:p="http://schemas.openxmlformats.org/presentationml/2006/main">
  <p:tag name="KSO_WM_SLIDE_BACKGROUND_TYPE" val="bottomTop"/>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25_5*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c"/>
  <p:tag name="KSO_WM_UNIT_DEC_AREA_ID" val="2fabdf9d6ac841dc828d8f86cbad4c81"/>
  <p:tag name="KSO_WM_UNIT_DECORATE_INFO" val=""/>
  <p:tag name="KSO_WM_UNIT_SM_LIMIT_TYPE" val=""/>
  <p:tag name="KSO_WM_CHIP_FILLAREA_FILL_RULE" val="{&quot;fill_align&quot;:&quot;cm&quot;,&quot;fill_effect&quot;:[],&quot;fill_mode&quot;:&quot;full&quot;,&quot;sacle_strategy&quot;:&quot;stretch&quot;}"/>
  <p:tag name="KSO_WM_ASSEMBLE_CHIP_INDEX" val="b19462fc538b4f68be4215e76d91f6de"/>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3*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a"/>
  <p:tag name="KSO_WM_UNIT_DEC_AREA_ID" val="aff0321446014e1c8fcf805636333a39"/>
  <p:tag name="KSO_WM_UNIT_DECORATE_INFO" val=""/>
  <p:tag name="KSO_WM_UNIT_SM_LIMIT_TYPE" val=""/>
  <p:tag name="KSO_WM_CHIP_FILLAREA_FILL_RULE" val="{&quot;fill_align&quot;:&quot;cm&quot;,&quot;fill_effect&quot;:[],&quot;fill_mode&quot;:&quot;full&quot;,&quot;sacle_strategy&quot;:&quot;stretch&quot;}"/>
  <p:tag name="KSO_WM_ASSEMBLE_CHIP_INDEX" val="fd2f93f69f964b20bbd52732bccc53d4"/>
  <p:tag name="KSO_WM_SLIDE_BACKGROUND_TYPE" val="navigation"/>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4*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b"/>
  <p:tag name="KSO_WM_UNIT_DEC_AREA_ID" val="69edfe7d483f4deea402027c94ab21a0"/>
  <p:tag name="KSO_WM_UNIT_DECORATE_INFO" val=""/>
  <p:tag name="KSO_WM_UNIT_SM_LIMIT_TYPE" val=""/>
  <p:tag name="KSO_WM_CHIP_FILLAREA_FILL_RULE" val="{&quot;fill_align&quot;:&quot;cm&quot;,&quot;fill_effect&quot;:[],&quot;fill_mode&quot;:&quot;full&quot;,&quot;sacle_strategy&quot;:&quot;stretch&quot;}"/>
  <p:tag name="KSO_WM_ASSEMBLE_CHIP_INDEX" val="782714984b2b4846ad26cce1d430618e"/>
  <p:tag name="KSO_WM_SLIDE_BACKGROUND_TYPE" val="navigation"/>
</p:tagLst>
</file>

<file path=ppt/tags/tag77.xml><?xml version="1.0" encoding="utf-8"?>
<p:tagLst xmlns:p="http://schemas.openxmlformats.org/presentationml/2006/main">
  <p:tag name="KSO_WM_SLIDE_BACKGROUND_TYPE" val="navigation"/>
</p:tagLst>
</file>

<file path=ppt/tags/tag78.xml><?xml version="1.0" encoding="utf-8"?>
<p:tagLst xmlns:p="http://schemas.openxmlformats.org/presentationml/2006/main">
  <p:tag name="KSO_WM_SLIDE_BACKGROUND_TYPE" val="navigation"/>
</p:tagLst>
</file>

<file path=ppt/tags/tag79.xml><?xml version="1.0" encoding="utf-8"?>
<p:tagLst xmlns:p="http://schemas.openxmlformats.org/presentationml/2006/main">
  <p:tag name="KSO_WM_SLIDE_BACKGROUND_TYPE" val="navigation"/>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SLIDE_BACKGROUND_TYPE" val="navigation"/>
</p:tagLst>
</file>

<file path=ppt/tags/tag81.xml><?xml version="1.0" encoding="utf-8"?>
<p:tagLst xmlns:p="http://schemas.openxmlformats.org/presentationml/2006/main">
  <p:tag name="KSO_WM_SLIDE_BACKGROUND_TYPE" val="navigation"/>
</p:tagLst>
</file>

<file path=ppt/tags/tag82.xml><?xml version="1.0" encoding="utf-8"?>
<p:tagLst xmlns:p="http://schemas.openxmlformats.org/presentationml/2006/main">
  <p:tag name="KSO_WM_SLIDE_BACKGROUND_TYPE" val="navigation"/>
</p:tagLst>
</file>

<file path=ppt/tags/tag83.xml><?xml version="1.0" encoding="utf-8"?>
<p:tagLst xmlns:p="http://schemas.openxmlformats.org/presentationml/2006/main">
  <p:tag name="KSO_WM_SLIDE_BACKGROUND_TYPE" val="navigation"/>
</p:tagLst>
</file>

<file path=ppt/tags/tag84.xml><?xml version="1.0" encoding="utf-8"?>
<p:tagLst xmlns:p="http://schemas.openxmlformats.org/presentationml/2006/main">
  <p:tag name="KSO_WM_SLIDE_BACKGROUND_TYPE" val="navigation"/>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4425_5*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c"/>
  <p:tag name="KSO_WM_UNIT_DEC_AREA_ID" val="c27eaafcebd74a0ea82e3eb29c075ddb"/>
  <p:tag name="KSO_WM_UNIT_DECORATE_INFO" val=""/>
  <p:tag name="KSO_WM_UNIT_SM_LIMIT_TYPE" val=""/>
  <p:tag name="KSO_WM_CHIP_FILLAREA_FILL_RULE" val="{&quot;fill_align&quot;:&quot;cm&quot;,&quot;fill_effect&quot;:[],&quot;fill_mode&quot;:&quot;full&quot;,&quot;sacle_strategy&quot;:&quot;stretch&quot;}"/>
  <p:tag name="KSO_WM_ASSEMBLE_CHIP_INDEX" val="ee38328021d34925a2fa1b3ab644afab"/>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3*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a"/>
  <p:tag name="KSO_WM_UNIT_DEC_AREA_ID" val="0dbe450dbef24e7685178b699a914eba"/>
  <p:tag name="KSO_WM_UNIT_DECORATE_INFO" val=""/>
  <p:tag name="KSO_WM_UNIT_SM_LIMIT_TYPE" val=""/>
  <p:tag name="KSO_WM_CHIP_FILLAREA_FILL_RULE" val="{&quot;fill_align&quot;:&quot;cm&quot;,&quot;fill_effect&quot;:[],&quot;fill_mode&quot;:&quot;full&quot;,&quot;sacle_strategy&quot;:&quot;stretch&quot;}"/>
  <p:tag name="KSO_WM_ASSEMBLE_CHIP_INDEX" val="0e72dd12aa5a4d98b74222d92cffeae3"/>
  <p:tag name="KSO_WM_SLIDE_BACKGROUND_TYPE" val="belt"/>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4425_4*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b"/>
  <p:tag name="KSO_WM_UNIT_DEC_AREA_ID" val="5f0966f5a5ea4e0c847effdb8604f142"/>
  <p:tag name="KSO_WM_UNIT_DECORATE_INFO" val=""/>
  <p:tag name="KSO_WM_UNIT_SM_LIMIT_TYPE" val=""/>
  <p:tag name="KSO_WM_CHIP_FILLAREA_FILL_RULE" val="{&quot;fill_align&quot;:&quot;cm&quot;,&quot;fill_effect&quot;:[],&quot;fill_mode&quot;:&quot;full&quot;,&quot;sacle_strategy&quot;:&quot;stretch&quot;}"/>
  <p:tag name="KSO_WM_ASSEMBLE_CHIP_INDEX" val="40381a4106b04ce5b4fe8216c859dc21"/>
  <p:tag name="KSO_WM_SLIDE_BACKGROUND_TYPE" val="belt"/>
</p:tagLst>
</file>

<file path=ppt/tags/tag88.xml><?xml version="1.0" encoding="utf-8"?>
<p:tagLst xmlns:p="http://schemas.openxmlformats.org/presentationml/2006/main">
  <p:tag name="KSO_WM_SLIDE_BACKGROUND_TYPE" val="belt"/>
</p:tagLst>
</file>

<file path=ppt/tags/tag89.xml><?xml version="1.0" encoding="utf-8"?>
<p:tagLst xmlns:p="http://schemas.openxmlformats.org/presentationml/2006/main">
  <p:tag name="KSO_WM_SLIDE_BACKGROUND_TYPE" val="belt"/>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v"/>
  <p:tag name="KSO_WM_UNIT_TYPE" val="i"/>
  <p:tag name="KSO_WM_UNIT_INDEX" val="1"/>
  <p:tag name="KSO_WM_UNIT_ID" val="chip20204425_1*i*1"/>
  <p:tag name="KSO_WM_TEMPLATE_CATEGORY" val="chip"/>
  <p:tag name="KSO_WM_TEMPLATE_INDEX" val="20204425"/>
  <p:tag name="KSO_WM_UNIT_LAYERLEVEL" val="1"/>
  <p:tag name="KSO_WM_TAG_VERSION" val="1.0"/>
  <p:tag name="KSO_WM_BEAUTIFY_FLAG" val="#wm#"/>
  <p:tag name="KSO_WM_CHIP_GROUPID" val="5f8cf329a61ec3b55284a707"/>
  <p:tag name="KSO_WM_CHIP_XID" val="5f8cf329a61ec3b55284a708"/>
  <p:tag name="KSO_WM_UNIT_DEC_AREA_ID" val="2d3c035ba1ed42388937757befe19476"/>
  <p:tag name="KSO_WM_UNIT_DECORATE_INFO" val=""/>
  <p:tag name="KSO_WM_UNIT_SM_LIMIT_TYPE" val=""/>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04a649cba7df413eb48b696c3f6acd18"/>
</p:tagLst>
</file>

<file path=ppt/tags/tag90.xml><?xml version="1.0" encoding="utf-8"?>
<p:tagLst xmlns:p="http://schemas.openxmlformats.org/presentationml/2006/main">
  <p:tag name="KSO_WM_SLIDE_BACKGROUND_TYPE" val="belt"/>
</p:tagLst>
</file>

<file path=ppt/tags/tag91.xml><?xml version="1.0" encoding="utf-8"?>
<p:tagLst xmlns:p="http://schemas.openxmlformats.org/presentationml/2006/main">
  <p:tag name="KSO_WM_SLIDE_BACKGROUND_TYPE" val="belt"/>
</p:tagLst>
</file>

<file path=ppt/tags/tag92.xml><?xml version="1.0" encoding="utf-8"?>
<p:tagLst xmlns:p="http://schemas.openxmlformats.org/presentationml/2006/main">
  <p:tag name="KSO_WM_SLIDE_BACKGROUND_TYPE" val="belt"/>
</p:tagLst>
</file>

<file path=ppt/tags/tag93.xml><?xml version="1.0" encoding="utf-8"?>
<p:tagLst xmlns:p="http://schemas.openxmlformats.org/presentationml/2006/main">
  <p:tag name="KSO_WM_TEMPLATE_CATEGORY" val="custom"/>
  <p:tag name="KSO_WM_TEMPLATE_INDEX" val="20204425"/>
</p:tagLst>
</file>

<file path=ppt/tags/tag94.xml><?xml version="1.0" encoding="utf-8"?>
<p:tagLst xmlns:p="http://schemas.openxmlformats.org/presentationml/2006/main">
  <p:tag name="KSO_WM_TEMPLATE_CATEGORY" val="custom"/>
  <p:tag name="KSO_WM_TEMPLATE_INDEX" val="20204425"/>
</p:tagLst>
</file>

<file path=ppt/tags/tag95.xml><?xml version="1.0" encoding="utf-8"?>
<p:tagLst xmlns:p="http://schemas.openxmlformats.org/presentationml/2006/main">
  <p:tag name="KSO_WM_BEAUTIFY_FLAG" val="#wm#"/>
  <p:tag name="KSO_WM_TAG_VERSION" val="1.0"/>
  <p:tag name="KSO_WM_TEMPLATE_CATEGORY" val="custom"/>
  <p:tag name="KSO_WM_TEMPLATE_INDEX" val="20204425"/>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425_1*a*1"/>
  <p:tag name="KSO_WM_TEMPLATE_CATEGORY" val="custom"/>
  <p:tag name="KSO_WM_TEMPLATE_INDEX" val="20204425"/>
  <p:tag name="KSO_WM_UNIT_LAYERLEVEL" val="1"/>
  <p:tag name="KSO_WM_TAG_VERSION" val="1.0"/>
  <p:tag name="KSO_WM_BEAUTIFY_FLAG" val="#wm#"/>
  <p:tag name="KSO_WM_UNIT_PRESET_TEXT" val="创业融资商业计划书"/>
  <p:tag name="KSO_WM_UNIT_DEFAULT_FONT" val="56;72;4"/>
  <p:tag name="KSO_WM_UNIT_BLOCK" val="0"/>
  <p:tag name="KSO_WM_UNIT_DEC_AREA_ID" val="420ca093b75c49b9b005c7f4345b8b1f"/>
  <p:tag name="KSO_WM_CHIP_GROUPID" val="5ebe59c40ac41c4a0a5256aa"/>
  <p:tag name="KSO_WM_CHIP_XID" val="5ebe59c40ac41c4a0a5256ab"/>
  <p:tag name="KSO_WM_CHIP_FILLAREA_FILL_RULE" val="{&quot;fill_align&quot;:&quot;cm&quot;,&quot;fill_mode&quot;:&quot;adaptive&quot;,&quot;sacle_strategy&quot;:&quot;smart&quot;}"/>
  <p:tag name="KSO_WM_ASSEMBLE_CHIP_INDEX" val="0aea22f3bd5641b19434fdad52a24ac0"/>
  <p:tag name="KSO_WM_UNIT_TEXT_FILL_FORE_SCHEMECOLOR_INDEX_BRIGHTNESS" val="0.15"/>
  <p:tag name="KSO_WM_UNIT_TEXT_FILL_FORE_SCHEMECOLOR_INDEX" val="13"/>
  <p:tag name="KSO_WM_UNIT_TEXT_FILL_TYPE" val="1"/>
</p:tagLst>
</file>

<file path=ppt/tags/tag9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 name="KSO_WM_BEAUTIFY_FLAG" val=""/>
</p:tagLst>
</file>

<file path=ppt/tags/tag9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主题​​">
  <a:themeElements>
    <a:clrScheme name="Adjacency">
      <a:dk1>
        <a:srgbClr val="000000"/>
      </a:dk1>
      <a:lt1>
        <a:srgbClr val="FFFFFF"/>
      </a:lt1>
      <a:dk2>
        <a:srgbClr val="F0F0F0"/>
      </a:dk2>
      <a:lt2>
        <a:srgbClr val="FFFFFF"/>
      </a:lt2>
      <a:accent1>
        <a:srgbClr val="C8762D"/>
      </a:accent1>
      <a:accent2>
        <a:srgbClr val="9D8B30"/>
      </a:accent2>
      <a:accent3>
        <a:srgbClr val="749F40"/>
      </a:accent3>
      <a:accent4>
        <a:srgbClr val="51B15E"/>
      </a:accent4>
      <a:accent5>
        <a:srgbClr val="38BE8B"/>
      </a:accent5>
      <a:accent6>
        <a:srgbClr val="2CC7C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45987</Words>
  <Application>WPS 演示</Application>
  <PresentationFormat>On-screen Show (4:3)</PresentationFormat>
  <Paragraphs>4253</Paragraphs>
  <Slides>85</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85</vt:i4>
      </vt:variant>
    </vt:vector>
  </HeadingPairs>
  <TitlesOfParts>
    <vt:vector size="100" baseType="lpstr">
      <vt:lpstr>Arial</vt:lpstr>
      <vt:lpstr>宋体</vt:lpstr>
      <vt:lpstr>Wingdings</vt:lpstr>
      <vt:lpstr>微软雅黑</vt:lpstr>
      <vt:lpstr>汉仪旗黑-85S</vt:lpstr>
      <vt:lpstr>黑体</vt:lpstr>
      <vt:lpstr>隶书</vt:lpstr>
      <vt:lpstr>Arial Unicode MS</vt:lpstr>
      <vt:lpstr>Calibri</vt:lpstr>
      <vt:lpstr>Times New Roman</vt:lpstr>
      <vt:lpstr>Cambria</vt:lpstr>
      <vt:lpstr>Calibri</vt:lpstr>
      <vt:lpstr>楷体</vt:lpstr>
      <vt:lpstr>Office Theme</vt:lpstr>
      <vt:lpstr>3_Office 主题​​</vt:lpstr>
      <vt:lpstr>2021全套风险告知卡（高清整合版）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Zongyuan Lei</dc:creator>
  <cp:lastModifiedBy>little fairy</cp:lastModifiedBy>
  <cp:revision>6</cp:revision>
  <dcterms:created xsi:type="dcterms:W3CDTF">2020-09-07T03:30:00Z</dcterms:created>
  <dcterms:modified xsi:type="dcterms:W3CDTF">2024-01-16T01:50:25Z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2020-09-07T16:00:00Z</vt:filetime>
  </property>
  <property fmtid="{D5CDD505-2E9C-101B-9397-08002B2CF9AE}" pid="3" name="Creator">
    <vt:lpwstr>WPS 文字</vt:lpwstr>
  </property>
  <property fmtid="{D5CDD505-2E9C-101B-9397-08002B2CF9AE}" pid="4" name="LastSaved">
    <vt:filetime>2020-09-07T16:00:00Z</vt:filetime>
  </property>
  <property fmtid="{D5CDD505-2E9C-101B-9397-08002B2CF9AE}" pid="5" name="KSOProductBuildVer">
    <vt:lpwstr>2052-12.1.0.16120</vt:lpwstr>
  </property>
  <property fmtid="{D5CDD505-2E9C-101B-9397-08002B2CF9AE}" pid="6" name="ICV">
    <vt:lpwstr>1F11CCDB64FB4B4198CAECF3DAA019A0_13</vt:lpwstr>
  </property>
</Properties>
</file>