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0"/>
  </p:notesMasterIdLst>
  <p:handoutMasterIdLst>
    <p:handoutMasterId r:id="rId198"/>
  </p:handoutMasterIdLst>
  <p:sldIdLst>
    <p:sldId id="256" r:id="rId3"/>
    <p:sldId id="667" r:id="rId4"/>
    <p:sldId id="257" r:id="rId5"/>
    <p:sldId id="476" r:id="rId6"/>
    <p:sldId id="258" r:id="rId7"/>
    <p:sldId id="259" r:id="rId8"/>
    <p:sldId id="260" r:id="rId9"/>
    <p:sldId id="261" r:id="rId10"/>
    <p:sldId id="477" r:id="rId11"/>
    <p:sldId id="478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479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48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481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482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59" r:id="rId91"/>
    <p:sldId id="360" r:id="rId92"/>
    <p:sldId id="361" r:id="rId93"/>
    <p:sldId id="362" r:id="rId94"/>
    <p:sldId id="363" r:id="rId95"/>
    <p:sldId id="364" r:id="rId96"/>
    <p:sldId id="365" r:id="rId97"/>
    <p:sldId id="366" r:id="rId98"/>
    <p:sldId id="483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97" r:id="rId130"/>
    <p:sldId id="398" r:id="rId131"/>
    <p:sldId id="399" r:id="rId132"/>
    <p:sldId id="400" r:id="rId133"/>
    <p:sldId id="401" r:id="rId134"/>
    <p:sldId id="402" r:id="rId135"/>
    <p:sldId id="403" r:id="rId136"/>
    <p:sldId id="404" r:id="rId137"/>
    <p:sldId id="405" r:id="rId138"/>
    <p:sldId id="484" r:id="rId139"/>
    <p:sldId id="406" r:id="rId140"/>
    <p:sldId id="407" r:id="rId141"/>
    <p:sldId id="408" r:id="rId142"/>
    <p:sldId id="409" r:id="rId143"/>
    <p:sldId id="410" r:id="rId144"/>
    <p:sldId id="411" r:id="rId145"/>
    <p:sldId id="412" r:id="rId146"/>
    <p:sldId id="413" r:id="rId147"/>
    <p:sldId id="414" r:id="rId148"/>
    <p:sldId id="415" r:id="rId149"/>
    <p:sldId id="416" r:id="rId151"/>
    <p:sldId id="417" r:id="rId152"/>
    <p:sldId id="418" r:id="rId153"/>
    <p:sldId id="485" r:id="rId154"/>
    <p:sldId id="419" r:id="rId155"/>
    <p:sldId id="420" r:id="rId156"/>
    <p:sldId id="421" r:id="rId157"/>
    <p:sldId id="422" r:id="rId158"/>
    <p:sldId id="423" r:id="rId159"/>
    <p:sldId id="424" r:id="rId160"/>
    <p:sldId id="425" r:id="rId161"/>
    <p:sldId id="426" r:id="rId162"/>
    <p:sldId id="427" r:id="rId163"/>
    <p:sldId id="428" r:id="rId164"/>
    <p:sldId id="429" r:id="rId165"/>
    <p:sldId id="430" r:id="rId166"/>
    <p:sldId id="486" r:id="rId167"/>
    <p:sldId id="431" r:id="rId168"/>
    <p:sldId id="432" r:id="rId169"/>
    <p:sldId id="433" r:id="rId170"/>
    <p:sldId id="434" r:id="rId171"/>
    <p:sldId id="435" r:id="rId172"/>
    <p:sldId id="436" r:id="rId173"/>
    <p:sldId id="437" r:id="rId174"/>
    <p:sldId id="438" r:id="rId175"/>
    <p:sldId id="487" r:id="rId176"/>
    <p:sldId id="439" r:id="rId177"/>
    <p:sldId id="440" r:id="rId178"/>
    <p:sldId id="441" r:id="rId179"/>
    <p:sldId id="442" r:id="rId180"/>
    <p:sldId id="443" r:id="rId181"/>
    <p:sldId id="488" r:id="rId182"/>
    <p:sldId id="444" r:id="rId183"/>
    <p:sldId id="445" r:id="rId184"/>
    <p:sldId id="446" r:id="rId185"/>
    <p:sldId id="447" r:id="rId186"/>
    <p:sldId id="448" r:id="rId187"/>
    <p:sldId id="449" r:id="rId188"/>
    <p:sldId id="450" r:id="rId189"/>
    <p:sldId id="451" r:id="rId190"/>
    <p:sldId id="452" r:id="rId191"/>
    <p:sldId id="453" r:id="rId192"/>
    <p:sldId id="454" r:id="rId193"/>
    <p:sldId id="455" r:id="rId194"/>
    <p:sldId id="456" r:id="rId195"/>
    <p:sldId id="489" r:id="rId196"/>
    <p:sldId id="669" r:id="rId197"/>
  </p:sldIdLst>
  <p:sldSz cx="9144000" cy="6858000" type="screen4x3"/>
  <p:notesSz cx="6858000" cy="9144000"/>
  <p:custDataLst>
    <p:tags r:id="rId20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2" d="100"/>
          <a:sy n="5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3" Type="http://schemas.openxmlformats.org/officeDocument/2006/relationships/tags" Target="tags/tag20.xml"/><Relationship Id="rId202" Type="http://schemas.openxmlformats.org/officeDocument/2006/relationships/commentAuthors" Target="commentAuthors.xml"/><Relationship Id="rId201" Type="http://schemas.openxmlformats.org/officeDocument/2006/relationships/tableStyles" Target="tableStyles.xml"/><Relationship Id="rId200" Type="http://schemas.openxmlformats.org/officeDocument/2006/relationships/viewProps" Target="view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9" Type="http://schemas.openxmlformats.org/officeDocument/2006/relationships/presProps" Target="presProps.xml"/><Relationship Id="rId198" Type="http://schemas.openxmlformats.org/officeDocument/2006/relationships/handoutMaster" Target="handoutMasters/handoutMaster1.xml"/><Relationship Id="rId197" Type="http://schemas.openxmlformats.org/officeDocument/2006/relationships/slide" Target="slides/slide194.xml"/><Relationship Id="rId196" Type="http://schemas.openxmlformats.org/officeDocument/2006/relationships/slide" Target="slides/slide193.xml"/><Relationship Id="rId195" Type="http://schemas.openxmlformats.org/officeDocument/2006/relationships/slide" Target="slides/slide192.xml"/><Relationship Id="rId194" Type="http://schemas.openxmlformats.org/officeDocument/2006/relationships/slide" Target="slides/slide191.xml"/><Relationship Id="rId193" Type="http://schemas.openxmlformats.org/officeDocument/2006/relationships/slide" Target="slides/slide190.xml"/><Relationship Id="rId192" Type="http://schemas.openxmlformats.org/officeDocument/2006/relationships/slide" Target="slides/slide189.xml"/><Relationship Id="rId191" Type="http://schemas.openxmlformats.org/officeDocument/2006/relationships/slide" Target="slides/slide188.xml"/><Relationship Id="rId190" Type="http://schemas.openxmlformats.org/officeDocument/2006/relationships/slide" Target="slides/slide187.xml"/><Relationship Id="rId19" Type="http://schemas.openxmlformats.org/officeDocument/2006/relationships/slide" Target="slides/slide17.xml"/><Relationship Id="rId189" Type="http://schemas.openxmlformats.org/officeDocument/2006/relationships/slide" Target="slides/slide186.xml"/><Relationship Id="rId188" Type="http://schemas.openxmlformats.org/officeDocument/2006/relationships/slide" Target="slides/slide185.xml"/><Relationship Id="rId187" Type="http://schemas.openxmlformats.org/officeDocument/2006/relationships/slide" Target="slides/slide184.xml"/><Relationship Id="rId186" Type="http://schemas.openxmlformats.org/officeDocument/2006/relationships/slide" Target="slides/slide183.xml"/><Relationship Id="rId185" Type="http://schemas.openxmlformats.org/officeDocument/2006/relationships/slide" Target="slides/slide182.xml"/><Relationship Id="rId184" Type="http://schemas.openxmlformats.org/officeDocument/2006/relationships/slide" Target="slides/slide181.xml"/><Relationship Id="rId183" Type="http://schemas.openxmlformats.org/officeDocument/2006/relationships/slide" Target="slides/slide180.xml"/><Relationship Id="rId182" Type="http://schemas.openxmlformats.org/officeDocument/2006/relationships/slide" Target="slides/slide179.xml"/><Relationship Id="rId181" Type="http://schemas.openxmlformats.org/officeDocument/2006/relationships/slide" Target="slides/slide178.xml"/><Relationship Id="rId180" Type="http://schemas.openxmlformats.org/officeDocument/2006/relationships/slide" Target="slides/slide177.xml"/><Relationship Id="rId18" Type="http://schemas.openxmlformats.org/officeDocument/2006/relationships/slide" Target="slides/slide16.xml"/><Relationship Id="rId179" Type="http://schemas.openxmlformats.org/officeDocument/2006/relationships/slide" Target="slides/slide176.xml"/><Relationship Id="rId178" Type="http://schemas.openxmlformats.org/officeDocument/2006/relationships/slide" Target="slides/slide175.xml"/><Relationship Id="rId177" Type="http://schemas.openxmlformats.org/officeDocument/2006/relationships/slide" Target="slides/slide174.xml"/><Relationship Id="rId176" Type="http://schemas.openxmlformats.org/officeDocument/2006/relationships/slide" Target="slides/slide173.xml"/><Relationship Id="rId175" Type="http://schemas.openxmlformats.org/officeDocument/2006/relationships/slide" Target="slides/slide172.xml"/><Relationship Id="rId174" Type="http://schemas.openxmlformats.org/officeDocument/2006/relationships/slide" Target="slides/slide171.xml"/><Relationship Id="rId173" Type="http://schemas.openxmlformats.org/officeDocument/2006/relationships/slide" Target="slides/slide170.xml"/><Relationship Id="rId172" Type="http://schemas.openxmlformats.org/officeDocument/2006/relationships/slide" Target="slides/slide169.xml"/><Relationship Id="rId171" Type="http://schemas.openxmlformats.org/officeDocument/2006/relationships/slide" Target="slides/slide168.xml"/><Relationship Id="rId170" Type="http://schemas.openxmlformats.org/officeDocument/2006/relationships/slide" Target="slides/slide167.xml"/><Relationship Id="rId17" Type="http://schemas.openxmlformats.org/officeDocument/2006/relationships/slide" Target="slides/slide15.xml"/><Relationship Id="rId169" Type="http://schemas.openxmlformats.org/officeDocument/2006/relationships/slide" Target="slides/slide166.xml"/><Relationship Id="rId168" Type="http://schemas.openxmlformats.org/officeDocument/2006/relationships/slide" Target="slides/slide165.xml"/><Relationship Id="rId167" Type="http://schemas.openxmlformats.org/officeDocument/2006/relationships/slide" Target="slides/slide164.xml"/><Relationship Id="rId166" Type="http://schemas.openxmlformats.org/officeDocument/2006/relationships/slide" Target="slides/slide163.xml"/><Relationship Id="rId165" Type="http://schemas.openxmlformats.org/officeDocument/2006/relationships/slide" Target="slides/slide162.xml"/><Relationship Id="rId164" Type="http://schemas.openxmlformats.org/officeDocument/2006/relationships/slide" Target="slides/slide161.xml"/><Relationship Id="rId163" Type="http://schemas.openxmlformats.org/officeDocument/2006/relationships/slide" Target="slides/slide160.xml"/><Relationship Id="rId162" Type="http://schemas.openxmlformats.org/officeDocument/2006/relationships/slide" Target="slides/slide159.xml"/><Relationship Id="rId161" Type="http://schemas.openxmlformats.org/officeDocument/2006/relationships/slide" Target="slides/slide158.xml"/><Relationship Id="rId160" Type="http://schemas.openxmlformats.org/officeDocument/2006/relationships/slide" Target="slides/slide157.xml"/><Relationship Id="rId16" Type="http://schemas.openxmlformats.org/officeDocument/2006/relationships/slide" Target="slides/slide14.xml"/><Relationship Id="rId159" Type="http://schemas.openxmlformats.org/officeDocument/2006/relationships/slide" Target="slides/slide156.xml"/><Relationship Id="rId158" Type="http://schemas.openxmlformats.org/officeDocument/2006/relationships/slide" Target="slides/slide155.xml"/><Relationship Id="rId157" Type="http://schemas.openxmlformats.org/officeDocument/2006/relationships/slide" Target="slides/slide154.xml"/><Relationship Id="rId156" Type="http://schemas.openxmlformats.org/officeDocument/2006/relationships/slide" Target="slides/slide153.xml"/><Relationship Id="rId155" Type="http://schemas.openxmlformats.org/officeDocument/2006/relationships/slide" Target="slides/slide152.xml"/><Relationship Id="rId154" Type="http://schemas.openxmlformats.org/officeDocument/2006/relationships/slide" Target="slides/slide151.xml"/><Relationship Id="rId153" Type="http://schemas.openxmlformats.org/officeDocument/2006/relationships/slide" Target="slides/slide150.xml"/><Relationship Id="rId152" Type="http://schemas.openxmlformats.org/officeDocument/2006/relationships/slide" Target="slides/slide149.xml"/><Relationship Id="rId151" Type="http://schemas.openxmlformats.org/officeDocument/2006/relationships/slide" Target="slides/slide148.xml"/><Relationship Id="rId150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9" Type="http://schemas.openxmlformats.org/officeDocument/2006/relationships/slide" Target="slides/slide147.xml"/><Relationship Id="rId148" Type="http://schemas.openxmlformats.org/officeDocument/2006/relationships/slide" Target="slides/slide146.xml"/><Relationship Id="rId147" Type="http://schemas.openxmlformats.org/officeDocument/2006/relationships/slide" Target="slides/slide145.xml"/><Relationship Id="rId146" Type="http://schemas.openxmlformats.org/officeDocument/2006/relationships/slide" Target="slides/slide144.xml"/><Relationship Id="rId145" Type="http://schemas.openxmlformats.org/officeDocument/2006/relationships/slide" Target="slides/slide143.xml"/><Relationship Id="rId144" Type="http://schemas.openxmlformats.org/officeDocument/2006/relationships/slide" Target="slides/slide142.xml"/><Relationship Id="rId143" Type="http://schemas.openxmlformats.org/officeDocument/2006/relationships/slide" Target="slides/slide141.xml"/><Relationship Id="rId142" Type="http://schemas.openxmlformats.org/officeDocument/2006/relationships/slide" Target="slides/slide140.xml"/><Relationship Id="rId141" Type="http://schemas.openxmlformats.org/officeDocument/2006/relationships/slide" Target="slides/slide139.xml"/><Relationship Id="rId140" Type="http://schemas.openxmlformats.org/officeDocument/2006/relationships/slide" Target="slides/slide138.xml"/><Relationship Id="rId14" Type="http://schemas.openxmlformats.org/officeDocument/2006/relationships/slide" Target="slides/slide12.xml"/><Relationship Id="rId139" Type="http://schemas.openxmlformats.org/officeDocument/2006/relationships/slide" Target="slides/slide137.xml"/><Relationship Id="rId138" Type="http://schemas.openxmlformats.org/officeDocument/2006/relationships/slide" Target="slides/slide136.xml"/><Relationship Id="rId137" Type="http://schemas.openxmlformats.org/officeDocument/2006/relationships/slide" Target="slides/slide135.xml"/><Relationship Id="rId136" Type="http://schemas.openxmlformats.org/officeDocument/2006/relationships/slide" Target="slides/slide134.xml"/><Relationship Id="rId135" Type="http://schemas.openxmlformats.org/officeDocument/2006/relationships/slide" Target="slides/slide133.xml"/><Relationship Id="rId134" Type="http://schemas.openxmlformats.org/officeDocument/2006/relationships/slide" Target="slides/slide132.xml"/><Relationship Id="rId133" Type="http://schemas.openxmlformats.org/officeDocument/2006/relationships/slide" Target="slides/slide131.xml"/><Relationship Id="rId132" Type="http://schemas.openxmlformats.org/officeDocument/2006/relationships/slide" Target="slides/slide130.xml"/><Relationship Id="rId131" Type="http://schemas.openxmlformats.org/officeDocument/2006/relationships/slide" Target="slides/slide129.xml"/><Relationship Id="rId130" Type="http://schemas.openxmlformats.org/officeDocument/2006/relationships/slide" Target="slides/slide128.xml"/><Relationship Id="rId13" Type="http://schemas.openxmlformats.org/officeDocument/2006/relationships/slide" Target="slides/slide11.xml"/><Relationship Id="rId129" Type="http://schemas.openxmlformats.org/officeDocument/2006/relationships/slide" Target="slides/slide127.xml"/><Relationship Id="rId128" Type="http://schemas.openxmlformats.org/officeDocument/2006/relationships/slide" Target="slides/slide126.xml"/><Relationship Id="rId127" Type="http://schemas.openxmlformats.org/officeDocument/2006/relationships/slide" Target="slides/slide125.xml"/><Relationship Id="rId126" Type="http://schemas.openxmlformats.org/officeDocument/2006/relationships/slide" Target="slides/slide124.xml"/><Relationship Id="rId125" Type="http://schemas.openxmlformats.org/officeDocument/2006/relationships/slide" Target="slides/slide123.xml"/><Relationship Id="rId124" Type="http://schemas.openxmlformats.org/officeDocument/2006/relationships/slide" Target="slides/slide122.xml"/><Relationship Id="rId123" Type="http://schemas.openxmlformats.org/officeDocument/2006/relationships/slide" Target="slides/slide121.xml"/><Relationship Id="rId122" Type="http://schemas.openxmlformats.org/officeDocument/2006/relationships/slide" Target="slides/slide120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2626" name="页眉占位符 2826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82627" name="日期占位符 28262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82628" name="页脚占位符 28262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282629" name="灯片编号占位符 28262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4674" name="页眉占位符 2846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84675" name="日期占位符 2846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84676" name="幻灯片图像占位符 284675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4677" name="文本占位符 28467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84678" name="页脚占位符 2846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284679" name="灯片编号占位符 2846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330754" name="幻灯片图像占位符 33075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30755" name="文本占位符 3307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r>
              <a:rPr lang="en-US" altLang="zh-CN" dirty="0"/>
              <a:t>  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5394" name="标题 315393"/>
          <p:cNvSpPr>
            <a:spLocks noGrp="1" noRot="1"/>
          </p:cNvSpPr>
          <p:nvPr>
            <p:ph type="ctrTitle"/>
          </p:nvPr>
        </p:nvSpPr>
        <p:spPr>
          <a:xfrm>
            <a:off x="3962400" y="1066800"/>
            <a:ext cx="46482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15395" name="副标题 315394"/>
          <p:cNvSpPr>
            <a:spLocks noGrp="1" noRot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2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9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315396" name="日期占位符 315395"/>
          <p:cNvSpPr>
            <a:spLocks noGrp="1"/>
          </p:cNvSpPr>
          <p:nvPr>
            <p:ph type="dt" sz="half" idx="2"/>
          </p:nvPr>
        </p:nvSpPr>
        <p:spPr>
          <a:xfrm>
            <a:off x="301625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5397" name="页脚占位符 315396"/>
          <p:cNvSpPr>
            <a:spLocks noGrp="1"/>
          </p:cNvSpPr>
          <p:nvPr>
            <p:ph type="ftr" sz="quarter" idx="3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5398" name="灯片编号占位符 315397"/>
          <p:cNvSpPr>
            <a:spLocks noGrp="1"/>
          </p:cNvSpPr>
          <p:nvPr>
            <p:ph type="sldNum" sz="quarter" idx="4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9569" y="685800"/>
            <a:ext cx="2135981" cy="5181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84119" cy="5181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84968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0583" y="1981200"/>
            <a:ext cx="4184968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tags" Target="../tags/tag8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4370" name="标题 314369"/>
          <p:cNvSpPr>
            <a:spLocks noGrp="1" noRot="1"/>
          </p:cNvSpPr>
          <p:nvPr>
            <p:ph type="title"/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14371" name="文本占位符 314370"/>
          <p:cNvSpPr>
            <a:spLocks noGrp="1" noRot="1"/>
          </p:cNvSpPr>
          <p:nvPr>
            <p:ph type="body" idx="1"/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14372" name="日期占位符 314371"/>
          <p:cNvSpPr>
            <a:spLocks noGrp="1"/>
          </p:cNvSpPr>
          <p:nvPr>
            <p:ph type="dt" sz="half" idx="2"/>
          </p:nvPr>
        </p:nvSpPr>
        <p:spPr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4373" name="页脚占位符 314372"/>
          <p:cNvSpPr>
            <a:spLocks noGrp="1"/>
          </p:cNvSpPr>
          <p:nvPr>
            <p:ph type="ftr" sz="quarter" idx="3"/>
          </p:nvPr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4374" name="灯片编号占位符 314373"/>
          <p:cNvSpPr>
            <a:spLocks noGrp="1"/>
          </p:cNvSpPr>
          <p:nvPr>
            <p:ph type="sldNum" sz="quarter" idx="4"/>
          </p:nvPr>
        </p:nvSpPr>
        <p:spPr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996" y="3046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19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8.xml"/><Relationship Id="rId5" Type="http://schemas.openxmlformats.org/officeDocument/2006/relationships/image" Target="../media/image7.jpeg"/><Relationship Id="rId4" Type="http://schemas.openxmlformats.org/officeDocument/2006/relationships/tags" Target="../tags/tag17.xml"/><Relationship Id="rId3" Type="http://schemas.openxmlformats.org/officeDocument/2006/relationships/image" Target="../media/image6.jpe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248;&#31168;&#29677;&#32452;&#38271;&#24037;&#20316;&#25163;&#20876;.ppt" TargetMode="Externa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矩形 4099"/>
          <p:cNvSpPr/>
          <p:nvPr/>
        </p:nvSpPr>
        <p:spPr>
          <a:xfrm>
            <a:off x="457200" y="1143000"/>
            <a:ext cx="8229600" cy="1676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r>
              <a:rPr lang="zh-CN" altLang="en-US" sz="4800" b="1" dirty="0">
                <a:solidFill>
                  <a:schemeClr val="accent2"/>
                </a:solidFill>
                <a:latin typeface="Tahoma" panose="020B0604030504040204" pitchFamily="34" charset="0"/>
                <a:ea typeface="楷体_GB2312" pitchFamily="49" charset="-122"/>
              </a:rPr>
              <a:t>优秀班组长工作手册               </a:t>
            </a:r>
            <a:endParaRPr lang="zh-CN" altLang="en-US" sz="4800" b="1" dirty="0">
              <a:solidFill>
                <a:schemeClr val="accent2"/>
              </a:solidFill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4101" name="矩形 4100"/>
          <p:cNvSpPr/>
          <p:nvPr/>
        </p:nvSpPr>
        <p:spPr>
          <a:xfrm>
            <a:off x="1828800" y="3124200"/>
            <a:ext cx="6858000" cy="1676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sz="4800" b="1" dirty="0">
              <a:solidFill>
                <a:schemeClr val="accent2"/>
              </a:solidFill>
              <a:latin typeface="Tahoma" panose="020B0604030504040204" pitchFamily="34" charset="0"/>
              <a:ea typeface="楷体_GB2312" pitchFamily="49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855494" y="34287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517994" y="436468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450330" y="43651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382666" y="43646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42" name="矩形 31744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对自已角色的规范</a:t>
            </a: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权利和义务的准确把握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班组长要代表三个立场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对下代表经营者的立场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对上代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表生产者的立场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对待直接上司既代表员工的立场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同时又代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表上司的辅助人员的立场。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了解上司的期望值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了解下属对你的期望值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办事要公道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关心部下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目标明确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准确发布命令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及时指导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F.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需要荣誉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890" name="矩形 16588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运用正确的现场管理方法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使作业标准化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所谓作业标准化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就是按目标能确保质量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成本和交货期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而且安全地进行生产活动的规定。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要使作业标准化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班组长应做到以下几点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要进行训练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要有规范约束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要制定作业标准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66" name="矩形 16486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使作业书面化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作业书面化是指将作业标准以文件的形式表现出来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即编制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作业指导书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起着正确指导员工从事某项作业的作用。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作业指导书要明确作业要求的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5W1H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作业名称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做什么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(What)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作业时间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什么时候做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在哪道工序前或哪道工序后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(When)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谁去做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(Who)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作业地点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在哪儿做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(Where)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作业目的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为什么要这么做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(Why)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作业方式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所用工具及作业方法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关键要点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(How)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作业指导书是在日常生产现场使用的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它要求以浅显易懂的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表达方式对作业要求进行阐述。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2" name="矩形 16384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指导员工作业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对作业进行说明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自己示范一遍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让员工跟着操作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注意观察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进行指导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开展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抓住工作重点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2818" name="矩形 16281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现场日常管理的有效实施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现场日常管理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现场日常管理是我们每个班组长在每天的活动中最普通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也是我们圆满地完成生产活动中不可缺少的必要工作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现场日常管理要点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重视所有管理项目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决定重点管理项目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管理的习惯化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现场日常管理的进行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日常现场管理指品质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安全卫生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设备等一切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为了达成生产目标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所使用的一切都可成为管理对象。</a:t>
            </a:r>
            <a:endParaRPr lang="zh-CN" altLang="en-US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794" name="矩形 16179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现场日常管理的有效实施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1.P(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计划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要达成生产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2.D(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实行计划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作业设定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3.C(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调查目标和实绩的差距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4.A(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行动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采取对策或者改善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0770" name="矩形 16076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如何推动日常工作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QCDS</a:t>
            </a:r>
            <a:endParaRPr lang="en-US" altLang="zh-CN" sz="2800" b="1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生产企业的出发点在于不断地追求质量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(Quality).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(Cost).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交货期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(Delivery).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(Safety).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班组长的任务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就是在日常工作中确保生产的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QCDS;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现场的质量管理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(Q)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现场如保确保优良品质呢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以下是避免失误的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个原则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取消此作业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不要人做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使作业容易化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降低影响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746" name="矩形 15974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现场的成本管理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(C)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成本管理是指管理开发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生产及销售良好质量的产品和服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务的过程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致力于降低成本或维护目标成本。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降低成本的最佳方法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是剔除过度的资源耗用同时实施下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下列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项活动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改进质量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提高生产力以降低成本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降低库存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缩短生产线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减少机器停机时间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减少空间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现场对总成本降低的作用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8722" name="矩形 15872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交货期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(D)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交货期是指及时送达所需求数量的产品或服务。管理层的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主要工作之一就是将所需数量的产品或服务及时送达以符合顾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客的需求。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安全管理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(S)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班组日常工作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QCDS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要项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现场实际作业应把握的内容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基本方法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注意事项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698" name="矩形 15769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如何编制班组计划</a:t>
            </a:r>
            <a:endParaRPr lang="zh-CN" altLang="en-US" sz="2800" b="1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计划是一切工作的开始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好的计划是成功的一半。生产计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计划的内容包括人员的安排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设备的配置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物料的配合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期的确定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工艺与工序的编排以及品质的控制等。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生产计划包括生产部计划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车间计划和班组计划。班组计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划由班组长制定。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班组欠缺计划的现象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班组计划的特点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班组计划编制程序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调查研究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收集资料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综合平衡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确定班组计划指标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报请主管批准或备案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最后确定生产指标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674" name="矩形 15667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如何召开班前会</a:t>
            </a:r>
            <a:endParaRPr lang="zh-CN" altLang="en-US" sz="2800" b="1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班前会是指利用上午上班的前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5-10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分钟的时间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全体员工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集合在一起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互相问候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交流信息和安排工作的一种管理方式。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推行班前会的益处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班前会推行存在的误区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班前会在现场管理中的位置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推行班前会的好处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有利于团队精神的建设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能产生良好的精神面貌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培养全员的文明礼貌习惯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提高干部自身水平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表达能力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沟通能力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提高工作布置效率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F.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养成遵守规定的习惯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5458" name="矩形 27545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问题班组长与优秀班组长的区别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问题班组长的管理水平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缺乏系统的管理知识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经验很重要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但是经验毕竟不系统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存在一些盲区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所以必须经过系统的理论培训来提高管理水平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使管理工作由自发上升到自觉的层次。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生产方面的专家认为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现在企业的班组长的管理水平现状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主要有以下几大类型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生产技术型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盲目执行型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大撒把型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劳动模范型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哥们义气型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0" name="矩形 155649"/>
          <p:cNvSpPr/>
          <p:nvPr/>
        </p:nvSpPr>
        <p:spPr>
          <a:xfrm>
            <a:off x="609600" y="381000"/>
            <a:ext cx="8305800" cy="5791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班前会的内容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发出号令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集合人员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人员报数点到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通过报数声音确认人员精神状态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     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总结昨天的工作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传达今天的生产计划和基本活动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说明注意事项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企业指示事项的转达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人员工作干劲的鼓舞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宣布作业的开始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班前会的主持人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6" name="矩形 15462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如何做好生产准备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生产准备的定义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生产准备是新产品从开始试产到批量正常生产的整个过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程中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为了确保新产品能够按计划顺利进行试产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批量生产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证产品质量而进行的相关人员培训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指导书制定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物料调配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含工装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量具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的准备活动。这个活动过程通常也称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为生产准备阶段。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2" name="矩形 15360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生产准备的内容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技术文件方面的准备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原材料和外协件的准备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机器设备的检修准备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工艺装备的设计和制造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人员方面的准备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编制生产准备计划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核算设备和生产面积的负荷程度   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578" name="矩形 15257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班组长在生产准备中的任务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培训员工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制定作业指导书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预算工装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夹具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辅助材料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劳保用品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生产所需设备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仪器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工装的安装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调试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人员岗位的安排和产能的设定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资料异常的发现和反馈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4" name="矩形 15155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如何执行标准化作业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标准的特征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代表最好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最容易与最安全的工作方法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提供一个保存技巧和专业技术的最佳方法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是衡量绩效的基准和依据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表现出因果之间的关系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提供维持及改善的基础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作业目标及训练的依据和目的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现场工作检查和判断的依据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防止问题发生及变异最小化的方法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30" name="矩形 150529"/>
          <p:cNvSpPr/>
          <p:nvPr/>
        </p:nvSpPr>
        <p:spPr>
          <a:xfrm>
            <a:off x="609600" y="762000"/>
            <a:ext cx="8305800" cy="5029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标准的种类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根据作用对象的不同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我们把标准分为两类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一是程序类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一是规范类标准。程序类标准是指规定工作方法的标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如程序文件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作业指导书。规范类标准是指规定工作结果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的标准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如技术规范等。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根据生产要素来区分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标准又可分为人员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材料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环境等五类。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609600" y="762000"/>
            <a:ext cx="83058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标准化的定义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标准化包含制定标准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执行标准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完善标准三个步骤。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标准化是企业提升管理水平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企业追求效率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减少差错的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重要手段。企业标准化最大化的目的之一就是提高生产率。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简单来说有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减少次品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缺陷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节约原材料费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提高成品率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节省劳力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能源和资源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2" name="矩形 148481"/>
          <p:cNvSpPr/>
          <p:nvPr/>
        </p:nvSpPr>
        <p:spPr>
          <a:xfrm>
            <a:off x="609600" y="762000"/>
            <a:ext cx="83058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良好标准的制定要求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目标指向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显示原因和结果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准确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数量化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具体化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现实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修订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标准化的效果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通用效果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附带效果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特别效果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8" name="矩形 147457"/>
          <p:cNvSpPr/>
          <p:nvPr/>
        </p:nvSpPr>
        <p:spPr>
          <a:xfrm>
            <a:off x="609600" y="762000"/>
            <a:ext cx="83058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作业标准的条件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要确认好目的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易读易懂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重要的是能实行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不讲究形式上的理想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不从开头追求完善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抓住重点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明确责任范围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经过有关人员同意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对于发生变更或异常情况的处理要事先有所规定 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4" name="矩形 146433"/>
          <p:cNvSpPr/>
          <p:nvPr/>
        </p:nvSpPr>
        <p:spPr>
          <a:xfrm>
            <a:off x="609600" y="762000"/>
            <a:ext cx="83058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标准的执行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执行标准的重要性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保持作业流程通畅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树立作业者的责任感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可以发现异常状况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标准作业是改善的基础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执行标准的要点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标准是最高的作业指示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班组长现场指导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跟踪确认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宣传揭示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发现标准有问题时的做法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不断完善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F.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定期检讨修正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G.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向新的作业标准挑战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4434" name="矩形 274433"/>
          <p:cNvSpPr/>
          <p:nvPr/>
        </p:nvSpPr>
        <p:spPr>
          <a:xfrm>
            <a:off x="381000" y="609600"/>
            <a:ext cx="83058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优秀班组长的特质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清楚了解自己的出发点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具有处理有关人的问题的技能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具有概念方面的技能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具有影响力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能权衡上下级的利益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具备良好处理事件的能力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具有开发性的而不是应急的处事态度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矩形 14540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如何确定作业速度与作业时间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作业时间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缩短制造日程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正常作业速度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标准工时的改善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标准时间的运用原则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86" name="矩形 14438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如何制定管理作业指导书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作业指导书定义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所谓作业指导书指用于具体指导现场生产或管理工作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是作业指导者对作业者进行标准作业的正确指导的基准。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作业指导书的制定与管理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作业方法管理的实质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保证工程流程图的运用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指导书的制定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指导书分类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指导书的内容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指导书的作成依据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2" name="矩形 14336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指导书的作成注意事项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指导书的修订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指导书的保管和运用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标准作业单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通常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将作业指导书中的机器配置图记在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A3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大小的规定用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纸上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并且记录了作业顺序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标准持有量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周期时间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实际时间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品质检查等各个项目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挂在现场机器加工生产线和组装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生产线上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这被称为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“标准作业单”。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8" name="矩形 14233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如何进行生产线安排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作业员工作特性分析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责任感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细心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品质观念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正确性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动作快慢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体力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协调性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勤勉性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情绪化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现场作业人员的操作工具及作业方式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各站别排线时的注意事项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生产线不平衡现象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4" name="矩形 14131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如何进行班组生产派工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日常生产派工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亦称生产作业分配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即根据生产作业计划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及实际生产情况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为各个工作地具体地分派生产任务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它是生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产进度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控制的第一个环节。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生产派工内容与作业指令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生产派工内容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作业指令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生产派工方式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标准派工法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定期派工法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临时派工法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生产派工实施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派工单的具体形式很多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有加工路线单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单工序派工单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传票卡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工作班组任务报告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班组生产记录等。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0" name="矩形 14028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4M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变更处理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1.4M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4M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(Men).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(Machine).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材料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(Material).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(Method),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是生产过程中最基本的要素。班组长应抓住这四个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基本要素进行现场管理。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2.4M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变更处理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4M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变更是指在生产过程中给品质带来一定影响的异常变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含作业者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工装设备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材料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工艺方法的变更。即我们常说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材料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方法变更。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(1)4M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变更处理程序内容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变更的实施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变更后产品品质的确认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矩形 13926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如何进行作业切换管理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切换的效率控制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切换效率控制的着眼点是切换的时间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切换时间根据作业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的不同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可以分为内程序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外程序和调整时间。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切换的品质控制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切换的实质是一个短时间内的变更体制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因为忙乱的原因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所以导致品质问题发生较多。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切换的标志警示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首件确认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不用品的撤离标志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2" name="矩形 13824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如何进行生产进度控制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生产进度的动态控制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投入进度控制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出产进度控制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工序进度控制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生产进度的静态控制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是指从某一时点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各生产环节所结存的制品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半成品的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品种和数量的变化情况掌握和控制生产进度。这是从数量方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横向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控制进度的一种方法。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矩形 13721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如何进行生产异常处理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生产异常定义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生产异常是指造成生产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部门停工或生产进度延迟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的情形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由此造成的无效工时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亦可称为异常工时。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生产异常一般指下列异常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计划异常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物料异常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设备异常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品质异常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产品异常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水电异常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生产异常报告单的填写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生产批号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生产产品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异常发生单位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发生日期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起讫时间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异常描述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停工人数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影响度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异常工时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临时对策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填表单位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责任单位对策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根本对策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矩形 13619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异常报告单使用流程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异常工时的计算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各部门责任的判定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开发部责任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生产部责任         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采购部责任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资材部责任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制造部责任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技术部责任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品管部责任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业务部责任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供应商责任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责任的处理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3410" name="矩形 273409"/>
          <p:cNvSpPr/>
          <p:nvPr/>
        </p:nvSpPr>
        <p:spPr>
          <a:xfrm>
            <a:off x="457200" y="609600"/>
            <a:ext cx="8305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>
              <a:lnSpc>
                <a:spcPct val="14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问题班组长与优秀班组长行为对照表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73488" name="表格 273487"/>
          <p:cNvGraphicFramePr/>
          <p:nvPr/>
        </p:nvGraphicFramePr>
        <p:xfrm>
          <a:off x="685800" y="1295400"/>
          <a:ext cx="8001000" cy="4994275"/>
        </p:xfrm>
        <a:graphic>
          <a:graphicData uri="http://schemas.openxmlformats.org/drawingml/2006/table">
            <a:tbl>
              <a:tblPr/>
              <a:tblGrid>
                <a:gridCol w="1371600"/>
                <a:gridCol w="3276600"/>
                <a:gridCol w="3352800"/>
              </a:tblGrid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状  况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问题班组长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优秀班组长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1.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对待错误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不是我的错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是因为其他原因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是我错了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马上改进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2.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对待成绩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都是因为我的努力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幸运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大家努力的结果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3.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对持挫折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运气不好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他们不配合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努力不够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方法不对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4.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对待问题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找借口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逃避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又得到一次进步机会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5.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对待工作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已经很不错了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不够好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继续努力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6.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对待做事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出于无奈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草草了事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站高一层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为他人服务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7.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对待同事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评头论足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尽是不足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降低身份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看到优点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8.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对待上司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阳奉阴违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认真负责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9.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对待时间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明天再说吧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每天进步一点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10.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对待先进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排斥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尊敬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学习</a:t>
                      </a: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超越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11.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对待利益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利已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团队优先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000000"/>
                          </a:solidFill>
                        </a:rPr>
                        <a:t>12.</a:t>
                      </a: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对待目标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留有余地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</a:rPr>
                        <a:t>树立高目标</a:t>
                      </a:r>
                      <a:endParaRPr lang="zh-CN" alt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矩形 13516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如何进行现场作业改善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现场改善的基础原则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改善是一种企业经营理念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用以持续不断地改进工作方法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和人员的效率。现场改善有三项基础原则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环境维持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消除浪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标准化。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主要的改善观念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改善与管理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过程与结果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遵循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循环和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SDCA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循环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把质量放在第一位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用数据说话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下一个流程就是顾客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6" name="矩形 13414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主要改善活动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全面质量管理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内部质量管理和外部质量认证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全员生产保全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提案建议制度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现场作业改善四步法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作业分解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原封不动地记录现状作业方法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列出全部项目明细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区分项目明细的类别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摘录作业中的状态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条件和问题要点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矩形 13312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项目明细设问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进行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5W2H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适当性设问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为什么这是必要的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对象是什么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在什么地方做更好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什么时间做更好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什么人做最合适</a:t>
            </a:r>
            <a:endParaRPr lang="zh-CN" altLang="en-US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什么方法更好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耗费如何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进行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4M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条件配置设问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进行动作有效性和经济性设问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动作要素分析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动作经济原则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作业安全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作业环境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新方法展开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新方法实施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矩形 13209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如何进行作业的目视管理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作业的目视管理的作用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目视管理的作业管理的要点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保养用日历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生产管理板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各类看板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重点教材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欠缺品及误用品警报灯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安装异常警报灯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如上所述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目视管理的作业管理就是检查以下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        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是否按要求的那样正确地实施着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是否按计划在进行着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是否有异常发生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如果有异常发生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应如何简单明了地表示出来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矩形 13107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如何进行日常作业的检查与巡查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作业检查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机械设备作业的检查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日常检查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所使用的物料质量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数量是否照规定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是否使用规定的工具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并妥善运用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使用方法的掌握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作业人员的技能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有无进行危险的作业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修整作业是否与正常作业分开记录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生产线的布置有无不妥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完工后的检查整理工作是否已做好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(10)1-9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项的问题要点是否加以确认并拟订对策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是否了解发生异常事态时应采取的行动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作业巡视      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巡回检查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矩形 13004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如何进行作业日报管理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作业日报的作用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作业日报的常见问题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作业日报的设计要求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作业日报的填写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作业日报的管理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应把握内容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基本方法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注意事项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矩形 12902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如何进行交接班管理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交接班管理的任务是搞好岗位工作衔接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确保安全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文明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均衡地生产。班组长应在每次的交接班时做好自己的工作。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交班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接班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班前会程序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班后会程序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4610" name="左箭头 324609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4611" name="矩形 324610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第六章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矩形 12800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第七章   物料管理到位</a:t>
            </a:r>
            <a:r>
              <a:rPr lang="en-US" altLang="zh-CN" sz="32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有成本概念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如何进行有效的物料管理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我们知道生产三要素通常是指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物料。广义的物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料还包括半成品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成品等。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一般地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班组长在日常管理中时常会遇到诸如物料出现短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物料放置偏差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物料异常等情况。应该如何进行有效的物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料管理呢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分类管理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对物与场所之间的管理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对人与物之间的管理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矩形 12697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ABC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分类管理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1.ABC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分类的标准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ABC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分类的标准一般为占用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65%-80%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的价值的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15%-20%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的物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品划为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占用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15%-20%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的价值的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30%-40%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的物品划为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5%-15%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的价值的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40%-55%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的物品划为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2.ABC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分类法的实施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物料的分类管理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类物料管理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勤进货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勤发料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与用户勤联系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了解需求的动向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恰当选择安全系统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使安全库存量尽可能减少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与供货厂商密切联系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2387" name="矩形 272386"/>
          <p:cNvSpPr/>
          <p:nvPr/>
        </p:nvSpPr>
        <p:spPr>
          <a:xfrm>
            <a:off x="381000" y="914400"/>
            <a:ext cx="8305800" cy="5181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优秀班组长的能力标准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专业能力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管理能力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目标管理能力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解决问题能力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组织能力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交际能力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倾听的能力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幽默的能力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激励的能力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指导员工的能力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培养能力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控制情绪的能力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自我约束的能力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概念化能力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矩形 12595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类物料管理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类物资与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类物资相反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品种类别众多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而所占的消耗金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额却很少。这么多品种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如果我们像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类物资那样一一加以认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真管理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费力不小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经济效益却不大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是不合算的。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(3)B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类物料管理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可采用通常的方法管理或常规方法管理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物料分类管理应注意的问题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物资单价问题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物资的重要性问题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矩形 12492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如何进行物料的设计变更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设计变更指由于设计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质量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使用等因素需对产品规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格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型号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颜色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功能等的变更。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处理程序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设计变更实施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旧零件处置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可使用的旧零件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追加工后可以使用的旧零件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不可使用的旧零件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矩形 12390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如何进行用料预算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用料预算管理是企业物料管理中相当重要的一部分工作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班组长有责任带头进行物料使用预算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把握班组的用料管理。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用料预算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常备材料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预备材料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非常备材料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存量管理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用料差异分析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矩形 12288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如何进行发料作业                       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领料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发料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材料的转移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关于退料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矩形 12185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如何进行物料搬运作业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搬运的方法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人工搬运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工具搬运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机械搬运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搬运装具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纸箱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塑料容器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搬运注意事项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提高搬运作业水准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处置方法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搬运距离率与重量率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搬运分析注意事项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矩形 12083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如何处理不良物料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区分不良程度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发生物料不良时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要根据重要程度划分缺点等级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不良物料的处理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不良相关信息的收集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不合格品的区分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不合格品的处理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不良品的再次确认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纠正处理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矩形 11980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如何进行物料特采作业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特采的类别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纳入前特采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事前特采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    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纳入后特采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事后特采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特采的原则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特采申请处理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特采作业的权责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申请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申请格式及手续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特采与否的判定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特采品的管理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特采品的识别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区分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特采零件的纳入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防止再发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矩形 11878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如何进行辅助材料管理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辅助材料的定义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辅助材料又称之为副料或者副资材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指在生产中不构成产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品的主要实体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却又必不可少的辅助性消耗材料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如油脂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胶水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手套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封箱胶纸等。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辅助材料的存量控制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辅助材料的库存管理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安全库存警示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合适的存放方法和场所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确定保管期限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使用管理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使用量控制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厉行节约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简化领用手续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矩形 11776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如何进行物料的目视管理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物料管理的基本形式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日常工作中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班组长需要对消耗品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在制品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完成品等物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料进行管理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通常对这些物料管理有四种基本形式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伸手可及之处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较近的架子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抽屉内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放于储物室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货架中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存放于某个区域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目视管理的物料管理要点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明确物料的名称及用途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决定物料的放置场所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容易判断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物料的放置方法能保证顺利地进行先入先出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决定合理的数量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尽量只保管必要的最小数量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且要防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止断货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使用物料传票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矩形 11673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如何进行生产成本控制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产品成本核算程序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审核和确认生产费用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生产费用计入产品成本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计算完工产品成本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1362" name="矩形 271361"/>
          <p:cNvSpPr/>
          <p:nvPr/>
        </p:nvSpPr>
        <p:spPr>
          <a:xfrm>
            <a:off x="381000" y="1295400"/>
            <a:ext cx="8305800" cy="3429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优秀班组长的职能标准            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计划职能标准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组织职能标准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指挥职能标准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控制职能标准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矩形 115713"/>
          <p:cNvSpPr/>
          <p:nvPr/>
        </p:nvSpPr>
        <p:spPr>
          <a:xfrm>
            <a:off x="5334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产品成本控制方法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调动班组员工对成本控制的积极性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配合生产主管工作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对生产主管分解到班组的成本计划所规定的各项经济指标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切实落实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遵守费用审批制度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收集整理原始记录与数据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积极推行定额管理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F.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遵守材料物资的计量验收制度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G.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加强员工成本意识。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5634" name="左箭头 325633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5635" name="矩形 325634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第七章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矩形 11468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第八章   保证生产设备正常运行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如何进行设备管理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现场设备的定义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现场设备是为保证正常生产所配置的技术装备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仪器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仪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试验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控制等设施的总称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是企业现场生产设施的主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体部分。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现场设备主要包括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生产工艺设备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试验检测设备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环境保护设备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辅助生产设备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矩形 11366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现场设备管理内容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现场设备管理是指对所使用的设备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从正式移交生产现场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投入生产开始到设备的操作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运行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维护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直至报废或调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出为止的全过程所进行的一系列组织管理工作。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设备管理的重要性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现场设备管理的程序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设备管理程序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是指运行过程的顺次管理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它包括设备的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安装调试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维护保养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修理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更新等。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班组设备管理方法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矩形 11264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如何进行设备点检与巡检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点检是指为了能准确评价设备的能用程度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磨损程度等情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情况而按一定周期进行的检查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是设备管理的重要部分。巡检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是指对现场设备的巡视检查。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设备点检分类与作业内容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设备点检分类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日常点检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定期点检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精密点检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点检的作业内容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设备点检的实施步骤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日常点检的实施步骤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定期点检的实施步骤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精密点检的实施步骤可参照定期点检的步骤进行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矩形 11161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设备点检程序与方法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点检程序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点检周期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点检记录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报告途径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点检记录的保管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设备点检方法是指以人的五官感觉或仪器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对设备各部位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进行技术状态检查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以便及时发现隐患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采取对策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减少故障。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设备点检注意事项及要点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注意事项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点检设备中的管理要点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有关油压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气压的事项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设备日常巡检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设备巡检管理包括车间巡检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厂级部门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如设备科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对车间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的设备抽检等方面的管理。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矩形 110593"/>
          <p:cNvSpPr/>
          <p:nvPr/>
        </p:nvSpPr>
        <p:spPr>
          <a:xfrm>
            <a:off x="6096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如何进行设备维护保养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设备维护保养的目的在于提高设备运行率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保证生产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稳定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优质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高产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低耗。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设备保养分级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操作人员的责任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设备维护保养方法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操作合乎规程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正常维护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排除故障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矩形 109569"/>
          <p:cNvSpPr/>
          <p:nvPr/>
        </p:nvSpPr>
        <p:spPr>
          <a:xfrm>
            <a:off x="6096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如何进行设备运行管理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设备运行管理要点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做好交接班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建立随机档案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记录运行工时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设备管理员职责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设置班组员工设备员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对操作员工的要求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凭操作证使用设备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遵守安全操作规程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经常保持设备整洁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并按规定加油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遵守交接班制度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管好工具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附件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不得遗失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发现故障立即停检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自已不能处理的及时通知检修部门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矩形 108545"/>
          <p:cNvSpPr/>
          <p:nvPr/>
        </p:nvSpPr>
        <p:spPr>
          <a:xfrm>
            <a:off x="6096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如何进行仪器仪表管理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仪器仪表的含义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是指用于对产品的表面状况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技术特性和其他物质资料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的表征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以及对生产过程的状况进行量度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计算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控制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测试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指示的器具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其中单纯用于指示的器具称为仪表。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班组仪器仪表管理的任务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执行仪器仪表管理方面的制度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合理使用仪器仪表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保证仪器仪表正常工作和数据的可靠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准确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做好维护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存放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鉴定报废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记账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立卡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统计等工作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保管好技术资料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包括合格证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处理好仪器仪表事故。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矩形 107521"/>
          <p:cNvSpPr/>
          <p:nvPr/>
        </p:nvSpPr>
        <p:spPr>
          <a:xfrm>
            <a:off x="6096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5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班组仪器仪表管理的具体工作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仪器仪表的领用与建账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正确使用仪器仪表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遵守周期检查制度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搞好仪器仪表的维护保养工作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做好精密仪器仪表的管理工作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四定是指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定使用地点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定使用人员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定检修人员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定专用管理制度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五不是指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开机不离人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精机不粗用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不带病工作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            不违反操作规程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不在仪器上堆放其他仪器及物品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做好其他管理工作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搞好仪器附件的管理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做好仪器技术资料保管工作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仪器仪表的遗失处理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仪器仪表的报废和利用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0338" name="矩形 270337"/>
          <p:cNvSpPr/>
          <p:nvPr/>
        </p:nvSpPr>
        <p:spPr>
          <a:xfrm>
            <a:off x="381000" y="609600"/>
            <a:ext cx="8305800" cy="5791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优秀班组长的职责标准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班组长工作职责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班组长是基层的管理员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直接管理作业人员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是品质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交货期指标达成的最直接的责任者。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班组长的工作职责主要包括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劳务管理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人事调配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排班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勤务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严格考勤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情绪管理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技术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培训以及安全操作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卫生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福利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团队建设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现场作业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工程质量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成本核算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材料管理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机器保养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辅助上司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矩形 106497"/>
          <p:cNvSpPr/>
          <p:nvPr/>
        </p:nvSpPr>
        <p:spPr>
          <a:xfrm>
            <a:off x="6096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如何进行班组工具管理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班组工具管理是对班组使用的工具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辅助工具和检验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试用具等进行领用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修复而进行的有关组织管理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工作。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班组工具管理的任务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班组工具管理的基本任务是指及时地申请领用生产中所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必要的工具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做好工具的成套性工作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并合理使用和保管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保证生产正常进行的条件下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延长工具使用寿命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搞好工具的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修复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回收工作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使消耗降低。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矩形 105473"/>
          <p:cNvSpPr/>
          <p:nvPr/>
        </p:nvSpPr>
        <p:spPr>
          <a:xfrm>
            <a:off x="6096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班组工具管理的内容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建立健全工具领用制度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合理使用工具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妥善保管工具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做好工具的清点和校验工作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做好工具的修复和报废工作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矩形 104449"/>
          <p:cNvSpPr/>
          <p:nvPr/>
        </p:nvSpPr>
        <p:spPr>
          <a:xfrm>
            <a:off x="6096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设备发生不良时如何处理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在日常点检或使用中如发现不良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点检者应记录不良内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并立即向上司报告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报告途径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点检者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部门主管人员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设备的处理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对产品的处理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矩形 103425"/>
          <p:cNvSpPr/>
          <p:nvPr/>
        </p:nvSpPr>
        <p:spPr>
          <a:xfrm>
            <a:off x="6096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如何进行设备的目视管理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设备的目视管理手法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充分揭示设备的正异常状态和参数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提示和监督将需要引起注意的事项揭示出来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起到提示和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监督的作用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避免由于疏忽而引起的工作失误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使作业简单化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目视管理的设备管理要点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6658" name="左箭头 326657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6659" name="矩形 326658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第八章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矩形 10240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第九章   搞好质量控制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如何在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QC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小组中发挥作用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所谓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QC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小组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即品质控制小组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是指在自愿的原则下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由工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作性质相同或接近的员工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以小组形式组织起来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通过定期的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会议及其他活动进行品质改进的一种组织。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组建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QC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小组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注册登记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选择活动课题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选好小组长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按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循环开展工作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矩形 10137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撰写成果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成果名称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概述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选题理由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原因分析        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措施计划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实施过程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实施效果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标准化措施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遗留问题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下一步打算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发表成果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8.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继续活动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矩形 10035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如何提高班组产品质量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影响班组产品质量的主要原因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班组品质管理要点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班组品质管理原则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全员参与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加强品质意识      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加强日常管理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要有毅力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要有创造力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要有计划性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加强问题意识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自主管理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自主检查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教育及训练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矩形 9932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班组提高产品质量的对策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强化质量意识教育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抓好平稳操作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抓好交接班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严格执行操作规程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开展岗位培训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提高技术素质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开展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QC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完善岗位质量负责制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矩形 9830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如何推进质量管理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循环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现场品质管理问题扫描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问题不断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恶性循环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自然消失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不明就里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请提出各位诊断结果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—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病因何在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你认为主要原因是什么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太忙以致无暇找出原因根除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不够勤快未能多看多听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眼到手到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缺少方法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未能事半功倍以致徒劳无功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9314" name="矩形 269313"/>
          <p:cNvSpPr/>
          <p:nvPr/>
        </p:nvSpPr>
        <p:spPr>
          <a:xfrm>
            <a:off x="381000" y="609600"/>
            <a:ext cx="8305800" cy="5791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班组职责标准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生产车间班组长职责标准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认真搞好交接班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交班前的工作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接班后的工作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做好当班工作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加强自身建设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提高技术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业务水平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临时情况处理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完成车间交办的任务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定期汇报工作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矩形 9728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2.PDCA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循环的动力与真谛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如何使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向前转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向上转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向前转动的动力与真谛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动力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真谛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再发防止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如何做好检查工作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亲自巡视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观察现场作业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发掘结果有无异常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定期做统计解析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的关键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是否能做到定期解析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是否懂得简单的统计方法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是否能用简单的统计方法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矩形 9625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如何进行产品质量日常检查管理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工作现场检查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频率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制定工作检查表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生产操作检查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自主检查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外协厂商质量管理检查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质量保管检查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设备维护检查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厂房安全卫生检查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矩形 9523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如何进行质量的目视管理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目视管理能有效防止许多人的失误的产生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从而减少品质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问题发生。目视管理的品质管理的要点如下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防止因人的失误导致的品质问题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重要管理项目的一目了然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能正确地进行判断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82" name="左箭头 327681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7683" name="矩形 327682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第九章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矩形 9420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第十章   做生产技术的先锋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如何实施产品工艺标准化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工艺术语和工艺符号标准化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工艺文件标准化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划分工艺文件的种类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规定各个生产阶段文件的完整性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明确工艺方案的编写规则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编写新产品样机试制工艺方案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编写新产品小批量试制工艺方案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编写批量生产工艺方案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矩形 9318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工艺文件标准化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确定工艺规程文件的格式及编制规则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制作工艺过程卡片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制作工艺卡片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制作工序卡片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又称操作卡片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编写工艺装备设计文件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工艺余量与公差标准化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工艺规范标准化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又称工艺参数标准化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工艺尺寸标准化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工艺规程典型化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又称工艺典型化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矩形 9216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如何识读生产工艺流程图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明确工艺流程图使用的符号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代表操作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或称作业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   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贮存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延迟         </a:t>
            </a:r>
            <a:r>
              <a:rPr lang="en-US" altLang="zh-CN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搬运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了解工艺流程图的含义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工序与检验站名称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工序符号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材料或零件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作业人数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管制项目与查核点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相关的技术标准或作业标准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矩形 9113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能够识读作业标准书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作业标准书一般应包括下列项目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产品名称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工序名称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产品简图或作业照片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操作说明及注意事项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使用物料名称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规格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数量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工装夹具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检验项目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规格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标准工时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标准不良率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制作工艺流程图是生产作业的各个部门制定生产作业安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排的依据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所以班组长一定要格外重视。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矩形 9011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如何进行生产技术工艺管理        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操作规程管理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厂控工艺指标管理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原始记录及工艺台账管理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工艺操作事故管理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8706" name="左箭头 328705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8707" name="矩形 328706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第十章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8290" name="矩形 268289"/>
          <p:cNvSpPr/>
          <p:nvPr/>
        </p:nvSpPr>
        <p:spPr>
          <a:xfrm>
            <a:off x="381000" y="609600"/>
            <a:ext cx="8305800" cy="5791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参加车间调度会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做好日常管理工作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有权代表车间与企业有关单位联系生产工作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有权处置物料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在用设备发生故障时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有权决定要求修理或换用备用设备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决定系统负荷的升降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有权拒绝抽调在班人员从事其他活动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生产中异常情况处理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有权临时调动本班组的操作人员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有权检查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督促各岗位工作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有权制止违章作业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矩形 8908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第十一章   现场安全管理实务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了解不安全状态及不安全行为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不安全状态包括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物体本身的缺陷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防护措施的缺陷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物体放置与作业场所的缺陷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保护器具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服装等的缺陷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作业环境不佳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自然的不安全状态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矩形 8806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不安全行为包括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作业方法的缺陷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安全装置与有害物抑制装置的失效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没有履行安全措施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不安全的置放法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造成危险或有害状态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不按规定使用机械装置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清扫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修理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检查正在运转中的机械设备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保护器具与服装的缺失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接近其他危险有害区域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其他不安全行为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矩形 87041"/>
          <p:cNvSpPr/>
          <p:nvPr/>
        </p:nvSpPr>
        <p:spPr>
          <a:xfrm>
            <a:off x="381000" y="457200"/>
            <a:ext cx="83058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现场文明生产的基本要求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做文明的生产者和管理者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实施文明的管理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创建和保持文明的现场环境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矩形 86017"/>
          <p:cNvSpPr/>
          <p:nvPr/>
        </p:nvSpPr>
        <p:spPr>
          <a:xfrm>
            <a:off x="381000" y="457200"/>
            <a:ext cx="83058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如何进行安全规范管理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班组安全管理要点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认识到位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落实责任人            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建立健全安全生产管理制度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重视培训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细致检查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活用公示栏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及时整改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实施激励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班组安全规范管理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安全组织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安全培训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安全检查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安全生产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班前会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矩形 84993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如何进行班组安全培训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安全培训内容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班组概况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岗位情况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规章制度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上班作业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要做到一想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二查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三严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进入生产作业场所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必须按规定使用劳动防护用品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保持工作场所的文明整洁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凡挂有严禁烟火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有电危险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有人工作切勿合闸等危险警告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标志的场所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或挂有安全色标的标记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都应严格按要求执行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严禁随意进入危险区域和乱动闸门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闸刀等设备。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个人防护用品的正确使用和保管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事故预防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矩形 83969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岗位间的工作衔接配合及安全注意事项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实际安全操作示范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公司及本单位安全生产动态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新进员工的安全培训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制定安全目标和职责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师傅带徒弟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指定一名安全伙伴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确保监督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不要对任何事情作假定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制定期望事项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矩形 82945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如何消除与改善安全隐患      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预防安全隐患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发现安全隐患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消除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改善安全隐患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落实班组安全检查工作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矩形 81921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如何进行事故管理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事故种类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伤亡事故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火灾事故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爆炸事故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生产操作事故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设备事故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质量事故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污染事故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交通事故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自然灾害事故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事故的类别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事故级别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事故调查与处理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安全事故对策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矩形 80897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如何进行消防管理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防火宣传教育管理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防火安全检查管理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用火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用电管理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易燃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易爆危险品管理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消防器材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设施管理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火警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火灾事故管理                 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矩形 79873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如何进行安全作业改善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具体充分的问题意识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时常检讨目前的作业方法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积极掌握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其危险与有害要因。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改善作业方法时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应多征求实地操作者的意见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在其协助下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进行改善。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积极学习改善作业的方法。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指导作业者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直至能完全实施改善后的作业法为止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改善时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应多留意。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7266" name="矩形 267265"/>
          <p:cNvSpPr/>
          <p:nvPr/>
        </p:nvSpPr>
        <p:spPr>
          <a:xfrm>
            <a:off x="381000" y="609600"/>
            <a:ext cx="8305800" cy="5791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对本班组人员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有权按规定批准假期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对人员违规现象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有权提出处理意见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并报告领导处理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有权召集本班人员开会或组织活动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有权向车间提出奖惩本班人员的建议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有权制止无正当手续的人员进入车间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在车间范围内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有权制止乱动设备的行为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有权拒绝各种违反规定的要求和指令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矩形 78849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如何处理工伤事故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工伤事故的产生与分类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企业生产中的工伤，一般可分为以下几类：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物体打击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车辆伤害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机械伤害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起重伤害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电伤害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失火的伤害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温度伤害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化学伤害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爆炸伤害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中毒和窒息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高处坠落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其他伤害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工伤事故处理的要求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工伤事故伤害分析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起因物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致害物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伤害方式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不安全状态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不安全行为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工伤事故程度分析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矩形 77825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工伤事故调查处理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现场处理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物证搜集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事故事实材料的搜集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事故发生的有关事实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证人材料的搜集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现场摄影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事故图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工伤事故的原因分析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工伤事故的分析程序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工伤事故的责任分析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工伤事故结案归档材料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矩形 76801"/>
          <p:cNvSpPr/>
          <p:nvPr/>
        </p:nvSpPr>
        <p:spPr>
          <a:xfrm>
            <a:off x="3810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如何进行安全目视管理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安全目视管理的目的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目视管理的安全管理是要将危险的事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物予以显露化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激人的视觉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唤醒人们的安全意识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防止事故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灾难的发生。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目视管理的安全管理要点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注意有高低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突起之处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设备的紧急停止按钮设备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注意车间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仓库的交叉之处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危险物的保管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严格按照法律规定实施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标示出计量仪器类的正常范围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异常范围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管理限界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设备是否按要求的性能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速度在运转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9730" name="左箭头 329729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9731" name="矩形 329730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第十一章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26430" y="3968750"/>
            <a:ext cx="310261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03900" y="4231005"/>
            <a:ext cx="106743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535" y="1714500"/>
            <a:ext cx="597154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9491" name="左箭头 319490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9492" name="矩形 319491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2690" name="矩形 24268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第二章   营造和谐人际关系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45000"/>
              </a:lnSpc>
            </a:pP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掌握职场沟通技巧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班组长在职场中沟通的途径包括与上司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同事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下属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顾客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甚至供货商的沟通。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个人沟通的基本模式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语言沟通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口头语言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书面语言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图片或者图形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肢体语言的沟通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肢体语言非常丰富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包括我们的动作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表情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眼神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1666" name="矩形 241665"/>
          <p:cNvSpPr/>
          <p:nvPr/>
        </p:nvSpPr>
        <p:spPr>
          <a:xfrm>
            <a:off x="533400" y="762000"/>
            <a:ext cx="8305800" cy="525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职场沟通的路径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与上司的沟通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支持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执行指令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了解下属情况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为领导分忧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提供信息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与下属的沟通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关心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支持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指导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理解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得到指示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及时的反馈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给予协调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与同级沟通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尊重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合作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帮助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理解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0642" name="矩形 240641"/>
          <p:cNvSpPr/>
          <p:nvPr/>
        </p:nvSpPr>
        <p:spPr>
          <a:xfrm>
            <a:off x="381000" y="762000"/>
            <a:ext cx="8305800" cy="525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排除沟通的障碍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主要的沟通障碍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表达障碍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知识经验的局限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传递损失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信息过量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心理障碍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F.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网络不畅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排除沟通障碍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力求表达清楚完整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应用双向沟通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控制信息量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以诚相待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选择合适的沟通网络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9618" name="矩形 239617"/>
          <p:cNvSpPr/>
          <p:nvPr/>
        </p:nvSpPr>
        <p:spPr>
          <a:xfrm>
            <a:off x="381000" y="762000"/>
            <a:ext cx="8305800" cy="525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有效沟通的方法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向上司报告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对象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需向直接主管报告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避免越级报告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时机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把握好时机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一般报告分为口头与书面两种报告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其中共同的原则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包括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简洁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正确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不要遗漏重点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避免报喜不报忧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8594" name="矩形 238593"/>
          <p:cNvSpPr/>
          <p:nvPr/>
        </p:nvSpPr>
        <p:spPr>
          <a:xfrm>
            <a:off x="381000" y="762000"/>
            <a:ext cx="8305800" cy="525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向下属下达命令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命令的目的是让下属照上司的意图完成特定的行为或工作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下达命令需注意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5W2H: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5W: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任务内容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何时完成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地点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做这任务的原因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2H: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数量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如何做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跨部门间的沟通协调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自已的态度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思维模式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规章制度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接受命令的技巧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上司评估下属的表现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有两方面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一个是工作结果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另一个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是工作的态度。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7570" name="矩形 23756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做好与下属的沟通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了解下属类型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在不同的情况下与不同的人一起工作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遇到挑战时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最重要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的是要耐心地去了解员工的想法。如果对员工一无所知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那怎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么可能做好沟通呢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班组长必须了解下属的一般心理。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员工的一般心理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班组长向员工提出问题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然后耐心聆听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便可使双方的沟通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更加有效。当然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态度必须诚恳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耐心地发问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聆听和观察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6546" name="矩形 236545"/>
          <p:cNvSpPr/>
          <p:nvPr/>
        </p:nvSpPr>
        <p:spPr>
          <a:xfrm>
            <a:off x="609600" y="457200"/>
            <a:ext cx="8305800" cy="5334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与下属沟通的注意事项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率先表明自己的态度和做法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批人不揭皮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记住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夸奖要在人多的场合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批评要单独谈话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尤其是点名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道姓的训斥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更要尽量避免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交流时间长不如短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次数少不如多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要想人服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先让人言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22" name="矩形 235521"/>
          <p:cNvSpPr/>
          <p:nvPr/>
        </p:nvSpPr>
        <p:spPr>
          <a:xfrm>
            <a:off x="609600" y="685800"/>
            <a:ext cx="8305800" cy="5334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与下属沟通的技巧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倾听技巧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鼓励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询问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反应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复述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气氛控制技巧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联合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参与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依赖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觉察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推动技巧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回馈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推论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增强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与下属沟通的基本原则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维护自尊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加强自信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专心聆听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要求员工帮助解决问题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4498" name="矩形 234497"/>
          <p:cNvSpPr/>
          <p:nvPr/>
        </p:nvSpPr>
        <p:spPr>
          <a:xfrm>
            <a:off x="381000" y="9906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协调好各方关系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协调就是指管理人员为调整大家的工作方向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达到观点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理念的基本一致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或者为了更好地完成任务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而对某一特定问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题与有关人员联系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以此交换意见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借以保持双方的和谐与融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洽。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工作协调沟通要领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应有的态度与作为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与同事沟通的基本原则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用沟通代替命令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0578" name="矩形 280577"/>
          <p:cNvSpPr/>
          <p:nvPr/>
        </p:nvSpPr>
        <p:spPr>
          <a:xfrm>
            <a:off x="533400" y="609600"/>
            <a:ext cx="8229600" cy="5943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优秀班组建设是提升企业管理效率的重要部分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优秀的班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组长是企业不可或缺的人力资源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zh-CN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本教材向你提供具有操作性和指导性很强的工作方法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altLang="zh-CN" sz="2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优秀班组长之所以优秀的标准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掌握内部沟通与协调的艺术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营造和谐的人际关系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创建优秀的班组团队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成为班组的领军人物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优秀班组长自我设计、自我成长与自我提升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班组长现场管理应有的先进管理知识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优秀班组长对人员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机器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物料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方法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环境的管理技能等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3474" name="矩形 233473"/>
          <p:cNvSpPr/>
          <p:nvPr/>
        </p:nvSpPr>
        <p:spPr>
          <a:xfrm>
            <a:off x="381000" y="9906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工作协调沟通原则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要有高度的自信心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避开拒绝的锋芒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质问拒绝的理由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抱怨自己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攻击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埋怨他人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威胁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恫吓他人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要有灵活多变的策略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要解决他人拒绝时提出的理由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理想的表达方法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理想的倾听方法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理想的沟通方法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2450" name="矩形 232449"/>
          <p:cNvSpPr/>
          <p:nvPr/>
        </p:nvSpPr>
        <p:spPr>
          <a:xfrm>
            <a:off x="381000" y="9906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提高说服能力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说服别人要具备的条件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如何有效地说服别人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说服员工的要点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做好事前疏通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事前打招呼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6" name="矩形 231425"/>
          <p:cNvSpPr/>
          <p:nvPr/>
        </p:nvSpPr>
        <p:spPr>
          <a:xfrm>
            <a:off x="381000" y="11430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与上司相处之道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了解上司的管理风格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宏观调控型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随机授权型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亲力亲为型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应对各种风格的上司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与上司相处的要点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让上司知道你每天都在干什么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征询上司的意见以获得支持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只接受一个上司的命令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多倾听上司的看法和意见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了解上司的处境</a:t>
            </a:r>
            <a:endParaRPr lang="zh-CN" altLang="en-US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0402" name="矩形 230401"/>
          <p:cNvSpPr/>
          <p:nvPr/>
        </p:nvSpPr>
        <p:spPr>
          <a:xfrm>
            <a:off x="381000" y="11430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与上司相处的要点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经常向上司报告工作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有助于上司及时了解工作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有助于上司对自己全面评价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用计划和数据说话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要和上司保持适当距离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改变上司不如改变自己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下属的天职就是协助上司工作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9378" name="矩形 229377"/>
          <p:cNvSpPr/>
          <p:nvPr/>
        </p:nvSpPr>
        <p:spPr>
          <a:xfrm>
            <a:off x="381000" y="11430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正确面对上司的批评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面对因工作差错遭受的批评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批评是上司在履行职责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进行换位思考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不要过于计较上司的批评方式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不可推卸责任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知错即改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力戒消沉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8354" name="矩形 228353"/>
          <p:cNvSpPr/>
          <p:nvPr/>
        </p:nvSpPr>
        <p:spPr>
          <a:xfrm>
            <a:off x="381000" y="11430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面对因上司错怪遭受的批评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应对上司错怪的错误行为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竭力争辩为自已做出澄清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当面不说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背后乱说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不对上司的错怪作任何反应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应对上司错怪的正确行为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认真倾听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说出真相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反向主动承担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不在意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不可求认错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330" name="矩形 227329"/>
          <p:cNvSpPr/>
          <p:nvPr/>
        </p:nvSpPr>
        <p:spPr>
          <a:xfrm>
            <a:off x="381000" y="11430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处理好与下属的冲突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应用冲突化解法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分析发生冲突的原因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找出主要责任方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请与本事无关的第三人从中调停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搭好桥梁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针对不同情况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酌情处理冲突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在合适的时候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适时表达自已化解冲突的良好愿望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冲突一旦停止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不再追究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不再扩散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冲突化解法实施要点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306" name="矩形 226305"/>
          <p:cNvSpPr/>
          <p:nvPr/>
        </p:nvSpPr>
        <p:spPr>
          <a:xfrm>
            <a:off x="381000" y="1143000"/>
            <a:ext cx="8305800" cy="495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冲突化解法具体内容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引咎自责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自我批评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放下架子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主动答腔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不与争论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冷却处理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请人斡旋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从中化解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避免尴尬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电话沟通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寻找机会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化解矛盾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宽宏大量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适度忍让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0514" name="左箭头 320513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0515" name="矩形 320514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82" name="矩形 22528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第三章   做班组的统帅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45000"/>
              </a:lnSpc>
            </a:pP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了解班组群体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班组群体的形式主要是指班组的年龄结构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知识结构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智能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结构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专业结构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素质结构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当然也包括性格结构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观念结构等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把握班组年龄结构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不同年龄的人既有不同的智力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也有不同的智能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把握班组知识结构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把握班组智能结构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智能指的是人们运用知识的能力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把握班组专业结构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专业结构是指群体内各类专长的人员的比例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1602" name="矩形 281601"/>
          <p:cNvSpPr/>
          <p:nvPr/>
        </p:nvSpPr>
        <p:spPr>
          <a:xfrm>
            <a:off x="685800" y="381000"/>
            <a:ext cx="80010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第一章    优秀班组长的标准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第二章    营造和谐人际关系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第三章    做班组的统帅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第四章    自我设计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自我成长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自我提升              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第五章    熟知并运用先进管理方法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第六章    实施现场作业管理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第七章    物料管理到位</a:t>
            </a:r>
            <a:r>
              <a:rPr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有成本概念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第八章    保证生产设备正常运行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第九章    搞好质量控制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第十章    做生产技术的先锋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第十一章  现场安全管理实务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45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b="1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1612" name="燕尾形箭头 281611">
            <a:hlinkClick r:id="rId1" action="ppaction://hlinkpres?slideindex=1&amp;slidetitle="/>
          </p:cNvPr>
          <p:cNvSpPr/>
          <p:nvPr/>
        </p:nvSpPr>
        <p:spPr>
          <a:xfrm>
            <a:off x="6629400" y="6858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18" name="燕尾形箭头 281617">
            <a:hlinkClick r:id="rId1" action="ppaction://hlinkpres?slideindex=1&amp;slidetitle="/>
          </p:cNvPr>
          <p:cNvSpPr/>
          <p:nvPr/>
        </p:nvSpPr>
        <p:spPr>
          <a:xfrm>
            <a:off x="6629400" y="11430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19" name="燕尾形箭头 281618">
            <a:hlinkClick r:id="rId1" action="ppaction://hlinkpres?slideindex=1&amp;slidetitle="/>
          </p:cNvPr>
          <p:cNvSpPr/>
          <p:nvPr/>
        </p:nvSpPr>
        <p:spPr>
          <a:xfrm>
            <a:off x="6629400" y="16764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20" name="燕尾形箭头 281619">
            <a:hlinkClick r:id="rId1" action="ppaction://hlinkpres?slideindex=1&amp;slidetitle="/>
          </p:cNvPr>
          <p:cNvSpPr/>
          <p:nvPr/>
        </p:nvSpPr>
        <p:spPr>
          <a:xfrm>
            <a:off x="6629400" y="22098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21" name="燕尾形箭头 281620">
            <a:hlinkClick r:id="rId1" action="ppaction://hlinkpres?slideindex=1&amp;slidetitle="/>
          </p:cNvPr>
          <p:cNvSpPr/>
          <p:nvPr/>
        </p:nvSpPr>
        <p:spPr>
          <a:xfrm>
            <a:off x="6629400" y="26670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22" name="燕尾形箭头 281621">
            <a:hlinkClick r:id="rId1" action="ppaction://hlinkpres?slideindex=1&amp;slidetitle="/>
          </p:cNvPr>
          <p:cNvSpPr/>
          <p:nvPr/>
        </p:nvSpPr>
        <p:spPr>
          <a:xfrm>
            <a:off x="6629400" y="32004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23" name="燕尾形箭头 281622">
            <a:hlinkClick r:id="rId1" action="ppaction://hlinkpres?slideindex=1&amp;slidetitle="/>
          </p:cNvPr>
          <p:cNvSpPr/>
          <p:nvPr/>
        </p:nvSpPr>
        <p:spPr>
          <a:xfrm>
            <a:off x="6629400" y="37338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24" name="燕尾形箭头 281623">
            <a:hlinkClick r:id="rId1" action="ppaction://hlinkpres?slideindex=1&amp;slidetitle="/>
          </p:cNvPr>
          <p:cNvSpPr/>
          <p:nvPr/>
        </p:nvSpPr>
        <p:spPr>
          <a:xfrm>
            <a:off x="6629400" y="42672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25" name="燕尾形箭头 281624">
            <a:hlinkClick r:id="rId1" action="ppaction://hlinkpres?slideindex=1&amp;slidetitle="/>
          </p:cNvPr>
          <p:cNvSpPr/>
          <p:nvPr/>
        </p:nvSpPr>
        <p:spPr>
          <a:xfrm>
            <a:off x="6629400" y="47244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26" name="燕尾形箭头 281625">
            <a:hlinkClick r:id="rId1" action="ppaction://hlinkpres?slideindex=1&amp;slidetitle="/>
          </p:cNvPr>
          <p:cNvSpPr/>
          <p:nvPr/>
        </p:nvSpPr>
        <p:spPr>
          <a:xfrm>
            <a:off x="6629400" y="52578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1627" name="燕尾形箭头 281626">
            <a:hlinkClick r:id="rId1" action="ppaction://hlinkpres?slideindex=1&amp;slidetitle="/>
          </p:cNvPr>
          <p:cNvSpPr/>
          <p:nvPr/>
        </p:nvSpPr>
        <p:spPr>
          <a:xfrm>
            <a:off x="6629400" y="5791200"/>
            <a:ext cx="685800" cy="381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4258" name="矩形 22425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把握班组素质结构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素质结构是指群体中的每一个人的素质</a:t>
            </a:r>
            <a:endParaRPr lang="zh-CN" altLang="en-US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分析班组群体行为关系的因素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班组群体行为规范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班组群体的内聚力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群体成员之间的相互作用和感情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对于群体任务的完成起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着重要的作用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群体的这种对成员的吸引力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在管理心理学中称为群体内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聚力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班组群体的压力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群体行为与个体行为之间的关系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3234" name="矩形 223233"/>
          <p:cNvSpPr/>
          <p:nvPr/>
        </p:nvSpPr>
        <p:spPr>
          <a:xfrm>
            <a:off x="381000" y="762000"/>
            <a:ext cx="8305800" cy="5715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班组群体行为管理要求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明确班组群体行为功能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从生产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管理的角度来看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从群体结构来看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执行和完成组织交给的生产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任务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满足班组成员的心理需要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物质需求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精神需求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班组群体的有效组合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班组长最好是明星式人物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搞好班组能力结构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素质结构和生产任务结构的最佳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配合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210" name="矩形 222209"/>
          <p:cNvSpPr/>
          <p:nvPr/>
        </p:nvSpPr>
        <p:spPr>
          <a:xfrm>
            <a:off x="381000" y="762000"/>
            <a:ext cx="8305800" cy="5715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搞好团队建设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提高班组群体士气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士气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主要是指团体和成员的工作精神面貌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核心的内容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就是群体凝聚力。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如何建设一个优秀团队呢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充满激情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善于激励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善于组合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从组织上给班组管理创造有利条件和环境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组织指挥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成员使用权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资金分配权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人际关系协调权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1186" name="矩形 22118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指导下属工作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管理者的首要职能是指导和服务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而其中指导的好与坏对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于下属能力的成长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组织的可持续发展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管理者自身素质方面的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培养举足轻重。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根据下属的特点选择指导方法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有能力的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能力较差但是有工作热情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有工作能力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但是缺乏工作的积极性和主动性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既没有工作能力又没有工作热情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0162" name="矩形 22016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指导的一般步骤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制定目标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观察发现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判断总结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除此之处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班组长需要特别注意三个方面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正确的看待下属的缺点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要尊重下属的意见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要以宽容的态度对待下属在工作中的过失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错误并不可怕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可怕的是错误的对待错误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9138" name="矩形 21913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指导的要点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让下属了解工作的意义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清楚地发出指示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和下属打成一片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进行工作检讨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利用作业指导书做正确的指导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员工自我革新的指导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教育训练的要诀</a:t>
            </a:r>
            <a:endParaRPr lang="zh-CN" altLang="en-US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8114" name="矩形 21811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唤起下属的干劲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下属缺乏干劲的表现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调动下属的干劲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激励下属的正确途径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积极地授权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首先应明确自身权限责任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授权的关键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生理的欲求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安全的欲求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社会上的欲求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自我被认定的欲求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自我表现的欲求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090" name="矩形 21708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创造愉快的工作氛围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帮助下属渡过三次危机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下属的第一次危机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职场上的相互关怀是帮助下属渡过第一次危机的最佳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对策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下属的第二次危机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适时地进行工作指导是帮助下属渡过第二次危机的最佳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对策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下属的第三次危机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对于已做满三年的人员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工作范围的扩大与职务充实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是帮助下属度过第三次危机的最佳对策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6" name="矩形 21606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称赞与训斥的艺术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训斥的艺术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骂人时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应准确地把握训斥的内容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在冷静的听取对方的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解释后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应该称赞的加以称赞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而该骂的地方就得毫不留情的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叱责。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称赞的艺术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对下属实施公平的考核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考核注意事项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评分的误差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实施正确的考核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42" name="矩形 21504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不要威胁你的下属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威胁会伤害你和下属的感情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威胁会传递错误信息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威胁会让你丧失威信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主动和你的下属打招呼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认清场合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适时说话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班组长应如何讲话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不配做管理者的口气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9554" name="矩形 27955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第一章   优秀班组长的标准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45000"/>
              </a:lnSpc>
            </a:pP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班组长定义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班组是企业组织生产经营活动中的基层单位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是企业的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基础生产管理组织。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班组中的领导者就是班组长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他是班组生产管理的直接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指挥者和组织者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肩负着提高产品质量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提高生产效率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降低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防止工伤和重大事故发生的使命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以及劳务管理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辅助上司的职责。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班组长的工作是将生产资源投入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以生产出成品的管理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即对现场的作业人员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材料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生产环境等生产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直接指挥和监督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以达到企业的各项管理目标。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018" name="矩形 21401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做好新员工指导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现场发生的问题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,90%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来自心态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,10%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来自知识。所以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解决管理问题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最基本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最有效的方法是从心态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意识的改造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做起。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新员工的教育训练是班组长人员最重要的工作。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指导新员工有以下基本步骤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消除新员工的紧张心理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解说和示范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一起做和单独做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确认和创新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994" name="矩形 21299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新员工指导项目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A.[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员工手册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]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企业基本要求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有关工作的基本知识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必会基本技能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产品知识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F.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其他。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970" name="矩形 21196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开展现场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OJT</a:t>
            </a:r>
            <a:endParaRPr lang="en-US" altLang="zh-CN" sz="2800" b="1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OJT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即职业培训或在职培训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是指有计划地实施有助于提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高员工学习与工作相关能力的活动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OJT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有不耽误工作时间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节约培训费用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建立与员工之间的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沟通渠道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更有针对性四个优点。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OJT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帮助员工制定明确的绩效目标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帮助员工有效执行目标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领导员工创新工作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帮助员工总结工作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6" name="矩形 21094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班组现场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OJT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的实施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班组现场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OJT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的主要目的是为了让员工熟悉本岗位工艺管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正确判断生产中的异常情况并及时进行处理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实施步骤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说明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示范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操作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边做边说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定期检查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OJT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技能方面的内容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工艺原理方面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设备结构及性能方面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工艺流程及指标方面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操作和事故处理方面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22" name="矩形 209921"/>
          <p:cNvSpPr/>
          <p:nvPr/>
        </p:nvSpPr>
        <p:spPr>
          <a:xfrm>
            <a:off x="8382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附录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班组长高效管理十法则                 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做好表率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以多管少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班务公开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责任清楚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奖罚分明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管理民主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热情助人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8.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善于检查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9.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留心记录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10.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说服为上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1538" name="左箭头 321537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1539" name="矩形 321538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898" name="矩形 20889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第四章   自我设计</a:t>
            </a:r>
            <a:r>
              <a:rPr lang="en-US" altLang="zh-CN" sz="32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自我成长</a:t>
            </a:r>
            <a:r>
              <a:rPr lang="en-US" altLang="zh-CN" sz="3200" b="1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自我提升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45000"/>
              </a:lnSpc>
            </a:pP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自我提升职业综合素质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塑造职业综合素质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职业综合素质决定一个职业人在职场的成功。班组长作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作为职业人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自我塑造的首要任务就是塑造自我的职业综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合素质。它包括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职业形象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职业道德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规规矩矩做事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堂堂正正做人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职业技能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全局观念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874" name="矩形 207873"/>
          <p:cNvSpPr/>
          <p:nvPr/>
        </p:nvSpPr>
        <p:spPr>
          <a:xfrm>
            <a:off x="762000" y="457200"/>
            <a:ext cx="76962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塑造职业综合素质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时间观念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心理素质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适应能力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成本意识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角色认知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有效沟通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注重原则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团队精神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工作与生活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50" name="矩形 206849"/>
          <p:cNvSpPr/>
          <p:nvPr/>
        </p:nvSpPr>
        <p:spPr>
          <a:xfrm>
            <a:off x="609600" y="457200"/>
            <a:ext cx="8305800" cy="5867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自我塑造的方法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树立长远目标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离开舒适区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把握好情绪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调高目标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加强紧迫感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撇开朋友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迎接恐惧  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做好调整计划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直面困难  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(10)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感受快乐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加强排练 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立足现在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敢于竞争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成功的真谛是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对自已越苛刻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生活对你越宽容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对自已越宽容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生活对你越苛刻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(14)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内省      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不怕犯错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自我管理能力提升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826" name="矩形 20582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加强时间管理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走出时间的误区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时间管理象限法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象限法是时间管理的方法之一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具体包括两个构面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急迫性及三种程度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最重要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不重要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第一象限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急迫又重要的事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必须做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第二象限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重要但不急迫的事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应该做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第三象限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急迫但不重要的事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可以做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亦可分派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第四象限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不急迫又不重要的事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何必做。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象限法的运用原则包括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拟订工作日志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确定优先次序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达到人生目标。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8530" name="矩形 278529"/>
          <p:cNvSpPr/>
          <p:nvPr/>
        </p:nvSpPr>
        <p:spPr>
          <a:xfrm>
            <a:off x="381000" y="914400"/>
            <a:ext cx="8458200" cy="525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班组长的使命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班组长的使命就是在生产现场组织创造利润的生产活动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是为了达到所属集团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企业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部门等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追求的目的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根据现有的条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高效率地完成自已应承担的组织目标或者被分担的业务。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提高产品质量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提高生产效率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降低成本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防止工伤和重大事故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班组长的任务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指挥工作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领导人员</a:t>
            </a:r>
            <a:endParaRPr lang="zh-CN" altLang="en-US" sz="2400" b="1" dirty="0">
              <a:solidFill>
                <a:srgbClr val="000000"/>
              </a:solidFill>
              <a:latin typeface="Tahoma" panose="020B060403050404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02" name="矩形 204801"/>
          <p:cNvSpPr/>
          <p:nvPr/>
        </p:nvSpPr>
        <p:spPr>
          <a:xfrm>
            <a:off x="381000" y="762000"/>
            <a:ext cx="85344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做好时间管理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时间管理是时间活用的技术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包括三方面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做自己应该做的事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通过一定方法有效使用时间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让时间过得有价值。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成为活用时间的高手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一是计划性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二是巧用方法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三是工作的转移      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四是会议求效率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有计划地利用时间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改变工作方法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挤出自己的时间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会议要重视效果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778" name="矩形 203777"/>
          <p:cNvSpPr/>
          <p:nvPr/>
        </p:nvSpPr>
        <p:spPr>
          <a:xfrm>
            <a:off x="381000" y="762000"/>
            <a:ext cx="8305800" cy="5562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有效运用时间的法宝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按照事务的类型来安排时间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紧急而且重要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重要但不紧急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紧急但不重要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不紧急也不重要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每天首先着手最重要的工作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每天留些“机动时间”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其他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2754" name="矩形 202753"/>
          <p:cNvSpPr/>
          <p:nvPr/>
        </p:nvSpPr>
        <p:spPr>
          <a:xfrm>
            <a:off x="381000" y="990600"/>
            <a:ext cx="8305800" cy="5105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提高自己的情商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情商定义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所谓情商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包括情绪的自控性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人际关系的协调能力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挫折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的承受力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自我了解程度以及对他人的理解与宽容等。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科学家研究发现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在一切成功的要素中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智商大约只占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20%,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出生环境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机遇等占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20%,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剩下的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60%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就是情商能力。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一个人的成功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只有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15%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是靠他的专业知识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85%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要靠他的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良好的人际关系和处世能力。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高低情商的区别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1730" name="矩形 201729"/>
          <p:cNvSpPr/>
          <p:nvPr/>
        </p:nvSpPr>
        <p:spPr>
          <a:xfrm>
            <a:off x="381000" y="990600"/>
            <a:ext cx="8305800" cy="5410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情商的品质与开发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自我认识能力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自我激励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兴趣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热情和信心等情感的激发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是取得成功的关键。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悲观主义者把失败解释为我真无用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乐观主义者却认为可能是我的方法不对头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情绪调整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控制冲动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良好的人际关系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一个篱笆三个桩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一个好汉三个帮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0706" name="矩形 200705"/>
          <p:cNvSpPr/>
          <p:nvPr/>
        </p:nvSpPr>
        <p:spPr>
          <a:xfrm>
            <a:off x="381000" y="990600"/>
            <a:ext cx="8305800" cy="5105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进行职业生涯规划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职业生涯规划是把个人发展与组织发展相结合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对决定个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人生涯的自身因素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组织因素和社会因素等进行分析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制定有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关对个人一生中在事业发展上的战略设想与计划安排。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职业生涯规划的分类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按照时间的长短分为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人生规划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长期规划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         中期规划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短期规划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职业生涯的四个阶段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起步阶段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成长阶段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成熟阶段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即将退休阶段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9682" name="矩形 199681"/>
          <p:cNvSpPr/>
          <p:nvPr/>
        </p:nvSpPr>
        <p:spPr>
          <a:xfrm>
            <a:off x="381000" y="990600"/>
            <a:ext cx="8305800" cy="5105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影响职业生涯规划的因素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生活方式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有何特长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确定生活及兴趣所在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判断现状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职业生涯设计的步骤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自我认识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确立目标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行动计划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评估调整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职业生涯成功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职业生涯成功是个人职业生涯追求目标的实现。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8658" name="矩形 198657"/>
          <p:cNvSpPr/>
          <p:nvPr/>
        </p:nvSpPr>
        <p:spPr>
          <a:xfrm>
            <a:off x="533400" y="990600"/>
            <a:ext cx="8305800" cy="5105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职业生涯规划应遵循的原则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要实事求是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要切实可行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个人职业计划目标要与企业目标协调一致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个人及职业的发展要点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避免过时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实现职业化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观点国际化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更新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保持自身的平衡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7634" name="矩形 197633"/>
          <p:cNvSpPr/>
          <p:nvPr/>
        </p:nvSpPr>
        <p:spPr>
          <a:xfrm>
            <a:off x="533400" y="990600"/>
            <a:ext cx="8305800" cy="5105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附录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班组长工作能力心理自测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能力自测内容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尽职能力     计划能力     组织能力     控制能力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口头表达能力     文字表达能力     把握整体能力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领导能力     决策能力     创造能力     主动能力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适应能力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2562" name="左箭头 322561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2563" name="矩形 322562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第四章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6610" name="矩形 19660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第五章   熟知并运用先进管理方法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45000"/>
              </a:lnSpc>
            </a:pP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如何推行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活动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1.5S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基本内容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是指整理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整顿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清扫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清洁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素养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是流行于日本的一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一种最佳的现场管理方法。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整理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就是区分要用和不用的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不用的清除掉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把空间腾出来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来并加以活用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整顿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就是要的东西依规定定位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定量摆放整齐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明确标识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不用浪费时间找东西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清扫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就是要清除工作场地的脏污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并防止污染的发生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消除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脏污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保持工作场地干净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7506" name="矩形 277505"/>
          <p:cNvSpPr/>
          <p:nvPr/>
        </p:nvSpPr>
        <p:spPr>
          <a:xfrm>
            <a:off x="457200" y="914400"/>
            <a:ext cx="8458200" cy="5257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班组长应有的心智准备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要有</a:t>
            </a: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切</a:t>
            </a: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”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发现问题的意识。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敢于面对挑战和主动创新技术和管理。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具有处理问题的灵活性和技巧性。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具备处理复杂信息的判断能力和预见能力。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按照</a:t>
            </a: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“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三现原则</a:t>
            </a: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处理问题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即根据现场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现实解决问题。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具有领导角色应有的凝聚力和领导力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营造团队合作精神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的影响力。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高度的敬业精神和高超的专业知识。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自信并具有让别人值得信赖的人格品质。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86" name="矩形 19558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清洁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就是将上述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实施的做法制度化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规范化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并维持成果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素养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就是指人人依规定行事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从心态上养成好习惯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养成工作规范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认真的习惯。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2.5S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活动的作用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提升企业形象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营造团队精神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能够减少浪费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能够保证品质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改善情绪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有安全上的保障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提高效率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62" name="矩形 194561"/>
          <p:cNvSpPr/>
          <p:nvPr/>
        </p:nvSpPr>
        <p:spPr>
          <a:xfrm>
            <a:off x="533400" y="609600"/>
            <a:ext cx="8305800" cy="5486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3.5S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活动的推行步骤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了解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的一般程序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成立推行组织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主任委员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推行委员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执行委员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拟订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活动计划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活动计划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宣传与培训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检查监督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3538" name="矩形 193537"/>
          <p:cNvSpPr/>
          <p:nvPr/>
        </p:nvSpPr>
        <p:spPr>
          <a:xfrm>
            <a:off x="533400" y="609600"/>
            <a:ext cx="8305800" cy="5486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4.5S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活动的实施方法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检查表法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目视管理法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红牌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看板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警示灯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标准作业表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错误示范板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错误防止板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颜色管理法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颜色优劣法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颜色区别法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颜色的心理法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2514" name="矩形 19251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如何进行目视管理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目视管理定义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目视管理是一种以公开化和视觉显示为特征的管理方式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也可称之为看得见的管理。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在日常生活中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我们是通过五感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视觉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嗅觉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听觉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触觉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味觉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来感知事物的。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目视管理的三个要点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无论是谁都能判明是好是坏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即异常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能迅速判断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精度高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判断结果不会因人而异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0" name="矩形 191489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目视管理的三个水准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初级水准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有表示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能明白现在的状态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中级水准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谁都能判断良否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高级水准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管理方法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异常处理方法等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都列明。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目视管理内容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规章制度与工作标准的公开化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生产任务与完成情况的图表化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与定置管理相结合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实现视觉显示资讯的标准化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生产作业控制手段的形象直观与使用方便化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物品的码放和运送的数量标准化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现场人员着装的统一化与实行挂牌制度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挂牌制度包括单位挂牌和个人佩戴标志。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0466" name="矩形 190465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色彩的标准化管理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技术因素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生理和心理因素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社会因素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目视管理的实施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目视管理的实施可以先易后难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先从初级水准开始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逐步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过渡到高级水准。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2" name="矩形 189441"/>
          <p:cNvSpPr/>
          <p:nvPr/>
        </p:nvSpPr>
        <p:spPr>
          <a:xfrm>
            <a:off x="381000" y="914400"/>
            <a:ext cx="8305800" cy="457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如何进行看板管理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看板管理定义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看板管理是将希望管理的项目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信息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通过各类管理板揭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揭示出来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使管理状况众人皆知。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看板是管理可视化的一种表达形式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即将数据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情报等状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状况一目了然地表现出来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主要是对管理项目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特别是情报进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行的透明化管理活动。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矩形 188417"/>
          <p:cNvSpPr/>
          <p:nvPr/>
        </p:nvSpPr>
        <p:spPr>
          <a:xfrm>
            <a:off x="533400" y="6858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看板的形式和分类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工序看板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取货看板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送货看板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加工看板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信号看板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材料看板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特殊看板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临时看板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外协件看板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看板的编制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内容齐全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识别标记醒目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便于制作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便于保管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处理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做到耐油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耐蚀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不容易破损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注意看板内容与实施相符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矩形 187393"/>
          <p:cNvSpPr/>
          <p:nvPr/>
        </p:nvSpPr>
        <p:spPr>
          <a:xfrm>
            <a:off x="533400" y="6858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看板的使用规则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它是领货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运送和生产指令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防止过量制造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过量运送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它还是贯彻目视管理的工具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班组看板的使用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按照责任主管的不同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看板一般可以分为公司管理看板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部门车间管理看板和班组管理看板三类。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设备计划保全日历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区域分担图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安全无灾害板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班组管理现况板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定期更换板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(6)QC(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质量管理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(7)TPM(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全员生产维修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诊断现况板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6370" name="矩形 186369"/>
          <p:cNvSpPr/>
          <p:nvPr/>
        </p:nvSpPr>
        <p:spPr>
          <a:xfrm>
            <a:off x="533400" y="6858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使用看板的作用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展示改善成绩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让参与者有成就感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自豪感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营造竞争的氛围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营造现场活力的强有力手段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明确管理状况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营造有形及无形的压力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有利于工作的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推进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树立良好的企业形象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让客户或其他人员由衷地赞叹公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司的管理水平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);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展示改善的过程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让大家都能学到好的方法及技巧。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管理看板是一种高效而又轻松的管理方法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有效的应用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对于企业管理者特别是班组长来说是一种管理上的大解放。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82" name="矩形 276481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班组长在职场中的定位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了解生产组织架构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了解企业组织架构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便于了解与其他部门和员工的相互工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作关系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也便于清晰地把握自已在企业中的地位与作用。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了解自已扮演的角色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班组长直接负责产品或劳务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班组长工作更富于操作性和技术性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班组长处于管理阶层和工人阶层的中间位置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346" name="矩形 185345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如何进行定置管理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物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场所三者之间的关系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人与物的关系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在工厂生产活动中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构成生产工序的要素有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即原材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机械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工作者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操作方法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环境条件。其中最重要的是人与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物的关系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只有人与物相结合才能进行工作。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场所与物的关系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是对生产现场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物进行作业分析和动作研究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象按生产需要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工艺要求而科学地固定在场所的特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定位置上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以达到物与场所有效地结合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缩短人取物的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时间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消除人的重复动作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促进人与物的有效结合。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22" name="矩形 184321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场所的三种状态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状态是良好状态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状态是改善状态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状态是需要彻底改造状态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场所的划分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固定位置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自由位置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场所与信息的关系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298" name="矩形 183297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定置管理的内容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定置管理的内容较为复杂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在工厂中可粗略地分为工厂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区域定置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生产现场区域定置和可移动对象定置等。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工厂区域定置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包括生产区和生活区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现场区域定置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现场中可移动物定置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定置管理的对象与范围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对象是确定定置物的位置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划分定置区域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并做出明显的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标志。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范围包括生产现场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库房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办公室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工具柜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箱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资料柜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文件柜等。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2274" name="矩形 182273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定置物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定置物内容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生产现场定置物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库房定置物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办公室定置物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定置物的分类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定置管理的程序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定置管理工作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定置管理工作的内容包括在制品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半成品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周转容器和运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输工具等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要求产品摆放整齐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产品不落地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工件在运输中不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磕碰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不划伤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设置必要的容器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对产品质量起到了保障作用。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0" name="矩形 181249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如何推进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循环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循环的概念最早是由美国质量管理专家戴明提出来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所以又称为戴明环。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四个英文字母及其在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循环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中所代表的含义以下：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P(Plan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计划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确定方针和目标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确定活动计划。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D(Do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执行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实地去做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实现计划中的内容。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C(Check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总结执行计划的结果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注意效果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找出问题。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err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A(Action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行动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对总结检查的结果进行处理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成功的经验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加以肯定并适当推广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或制定作业指导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     书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便于以后工作时遵循。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6" name="矩形 180225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1.PDCA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循环的特点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周而复始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大环带小环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阶梯式上升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科学管理方法的综合应用 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2" name="矩形 179201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循环的四个阶段又可细分为八个步骤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分析现状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发现问题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分析质量问题中各种影响因素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分析影响质量问题的主要原因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针对主要原因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采取解决的措施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执行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按措施计划的要求去做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把执行结果与要求达到的目标进行对比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7: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标准化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把成功的经验总结出来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制定相应的标准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8: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把没有解决或新出现的问题转入下一个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循环中去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解决。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矩形 178177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循环说明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(1)P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计划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决定基准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基准计划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拟定达成基准的方法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方法计划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在现场中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最直接影响工作的标准书就是作业标准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(2)D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执行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有了周全的计划以后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现场管理者就必须使现场作业人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员能遵照计划确实实施作业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这就是实施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(Do)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的阶段。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检查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4" name="矩形 177153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(4)A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行动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应急措施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再发防止措施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●调查有无制定标准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●制定有标准时调查是否有遵守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●制定有标准但未遵守时</a:t>
            </a: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调查是否了解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●制定有标准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了解标准但未遵守时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调查标准是否合理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●如果了解标准并且标准又合理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但仍未被遵守时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必定是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因为操作人员有某种缺陷或品性不好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所以只要调整操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作的人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即可除去操作错误的原因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使同样原因的不良不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不会再度发生。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6130" name="矩形 176129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如何应用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QC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七大手法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旧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QC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七大手法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QC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七大手法由五图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一表一法组成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五图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柏拉图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散布图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直方图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控制图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因果图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鱼骨图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查检表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甘特图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一法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分层法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新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QC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七大手法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关联图法 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系统图法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箭条图法 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(4)PDPC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法介绍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(5)KJ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法介绍 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矩阵图法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矩阵数据分析法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6418" name="矩形 31641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solidFill>
                  <a:srgbClr val="0066FF"/>
                </a:solidFill>
                <a:latin typeface="楷体_GB2312" pitchFamily="49" charset="-122"/>
                <a:ea typeface="楷体_GB2312" pitchFamily="49" charset="-122"/>
              </a:rPr>
              <a:t>班组长职位上的主要联系</a:t>
            </a:r>
            <a:endParaRPr lang="zh-CN" altLang="en-US" sz="2400" b="1" dirty="0">
              <a:solidFill>
                <a:srgbClr val="0066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班组长代表管理阶层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班组长代表员工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同本组织内部同一层次的其他班组长的联系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要考虑到为其他班组长工作的员工的关系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和员工个人的关系影响员工的态度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5106" name="矩形 175105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如何进行目标管理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目标管理的意义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目的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目标管理就是对工作的结果是否符合目标要求进行评价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或反省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以利于达到下个目标时借鉴。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目标管理能够激励员工集中资源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使任务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责任明确化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能使部门进行自主的弹性运营。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目标管理能够使员工挑战目标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提高工作能力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明确责任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增强参与意识和创新精神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公正地评价成果。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82" name="矩形 174081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目标管理的基本程序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目标管理的具体做法分三个阶段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第一阶段为目标的设置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第二阶段为实现目标过程的管理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第三阶段为测定与评价所取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得的成果。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目标的设置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高层管理预定目标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重新审议组织结构和职责分工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确立下属的目标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上下级达成协定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实现目标过程的管理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总结和评估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058" name="矩形 173057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管理项目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所谓管理项目是指可以客观反映某项工作状况的参数。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如不合格率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生产达成率。管理项目是对工作进行客观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评价的基础。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管理项目与目标的关系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决定开展某项工作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明确管理项目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现状分析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明确问题点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E.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提出达到的目标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4" name="矩形 172033"/>
          <p:cNvSpPr/>
          <p:nvPr/>
        </p:nvSpPr>
        <p:spPr>
          <a:xfrm>
            <a:off x="304800" y="533400"/>
            <a:ext cx="86106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如何推行</a:t>
            </a: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TPM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活动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TPM(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全面生产维护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概括为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:T---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全员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全系统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全效率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PM---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生产维修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包括事后维修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预防维修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改善维修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维修预防。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1.TPM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的特点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以最大限度提高生产效率为目标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活动为基础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以总经理到一线员工的全体成员为主体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以相互连接的小组形式活动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以设备及物流为切入点进行思考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创造整合有机的生产体系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1010" name="矩形 171009"/>
          <p:cNvSpPr/>
          <p:nvPr/>
        </p:nvSpPr>
        <p:spPr>
          <a:xfrm>
            <a:off x="457200" y="457200"/>
            <a:ext cx="85344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2.TPM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活动的内容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               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TPM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的两个基石和八个支柱                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71089" name="表格 171088"/>
          <p:cNvGraphicFramePr/>
          <p:nvPr/>
        </p:nvGraphicFramePr>
        <p:xfrm>
          <a:off x="609600" y="1651000"/>
          <a:ext cx="8153400" cy="4064000"/>
        </p:xfrm>
        <a:graphic>
          <a:graphicData uri="http://schemas.openxmlformats.org/drawingml/2006/table">
            <a:tbl>
              <a:tblPr/>
              <a:tblGrid>
                <a:gridCol w="1143000"/>
                <a:gridCol w="1371600"/>
                <a:gridCol w="5638800"/>
              </a:tblGrid>
              <a:tr h="3698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活动项目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主要活动内容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两个基石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</a:rPr>
                        <a:t>5S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整理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整顿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清扫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清洁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素养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小集团活动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职务的和自发的小集团活动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rowSpan="8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endParaRPr lang="en-US" altLang="zh-CN" sz="180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fontAlgn="ctr">
                        <a:buNone/>
                      </a:pPr>
                      <a:endParaRPr lang="en-US" altLang="zh-CN" sz="180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fontAlgn="ctr">
                        <a:buNone/>
                      </a:pPr>
                      <a:endParaRPr lang="en-US" altLang="zh-CN" sz="180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fontAlgn="ctr">
                        <a:buNone/>
                      </a:pPr>
                      <a:endParaRPr lang="en-US" altLang="zh-CN" sz="1800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八个支柱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个别改善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大课题改善活动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自主保养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设备等的自主维护与预防保全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专业保养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靠专业技能的保养活动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品质保全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品质改善活动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人才培养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提高员工保养能力和技能的活动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环境改善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改善工作环境和设备工作条件的活动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初期改善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设计和技术部门改善品质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优化加工过程等目的的活动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7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事务改善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r>
                        <a:rPr lang="zh-CN" altLang="en-US" sz="1800" dirty="0">
                          <a:solidFill>
                            <a:srgbClr val="000000"/>
                          </a:solidFill>
                        </a:rPr>
                        <a:t>提高办公事务效率</a:t>
                      </a: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986" name="矩形 169985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3.TPM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的主要手段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(OEE)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TPM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使用的主要手段是设备综合效率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(OEE)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五要素构成了企业生产的输入物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原料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资金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方法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六个方面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产量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质量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成本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交货期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安全</a:t>
            </a:r>
            <a:endParaRPr lang="zh-CN" altLang="en-US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士气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劳动情绪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实形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TPM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的效果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有形效果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无形效果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8962" name="矩形 168961"/>
          <p:cNvSpPr/>
          <p:nvPr/>
        </p:nvSpPr>
        <p:spPr>
          <a:xfrm>
            <a:off x="457200" y="609600"/>
            <a:ext cx="8305800" cy="563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自主保养的展开步骤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初期清扫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污染源及难点问题对策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制定自主保养临时基准书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总点检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自主点检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整理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整顿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步骤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7: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自主管理的彻底化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3586" name="左箭头 323585">
            <a:hlinkClick r:id="rId1" action="ppaction://hlinkpres?slideindex=1&amp;slidetitle="/>
          </p:cNvPr>
          <p:cNvSpPr/>
          <p:nvPr/>
        </p:nvSpPr>
        <p:spPr>
          <a:xfrm>
            <a:off x="7696200" y="5943600"/>
            <a:ext cx="990600" cy="533400"/>
          </a:xfrm>
          <a:prstGeom prst="leftArrow">
            <a:avLst>
              <a:gd name="adj1" fmla="val 50000"/>
              <a:gd name="adj2" fmla="val 464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23587" name="矩形 323586"/>
          <p:cNvSpPr/>
          <p:nvPr/>
        </p:nvSpPr>
        <p:spPr>
          <a:xfrm>
            <a:off x="1676400" y="2209800"/>
            <a:ext cx="5257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第五章 完毕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8" name="矩形 167937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第六章   实施现场作业管理</a:t>
            </a:r>
            <a:endParaRPr lang="zh-CN" altLang="en-US" sz="32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※</a:t>
            </a:r>
            <a:r>
              <a:rPr lang="zh-CN" altLang="en-US" sz="2800" b="1" dirty="0">
                <a:solidFill>
                  <a:srgbClr val="00CC00"/>
                </a:solidFill>
                <a:latin typeface="楷体_GB2312" pitchFamily="49" charset="-122"/>
                <a:ea typeface="楷体_GB2312" pitchFamily="49" charset="-122"/>
              </a:rPr>
              <a:t>如何实施有效的现场管理</a:t>
            </a:r>
            <a:endParaRPr lang="zh-CN" altLang="en-US" sz="2800" b="1" dirty="0">
              <a:solidFill>
                <a:srgbClr val="00CC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有效现场管理基本内容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企业的主要活动都是在现场完成的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以下几个方面就体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现了其重要性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●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现场能直接创造效益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●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现场能提供大量的信息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●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现场是问题萌芽产生的场所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●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现场最能反映出员工思想动态       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6914" name="矩形 166913"/>
          <p:cNvSpPr/>
          <p:nvPr/>
        </p:nvSpPr>
        <p:spPr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30000"/>
              </a:lnSpc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有效现场管理基本内容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建立良好的工作环境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人员要素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物资要素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设备要素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消除不利因素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异常就是出现同预定的生产活动发生变化的现象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一般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来说有以下几种情况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24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●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操作者精神状况差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如身体不适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或遇到不愉快的事情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●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材料供应不及时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或用相关材料替代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●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作业环境不能满足工艺要求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●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工艺方法发生改变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解决现场问题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建立合理的组织机构</a:t>
            </a:r>
            <a:endParaRPr lang="zh-CN" altLang="en-US" sz="24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>
    <p:blinds dir="vert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0</TotalTime>
  <Words>27359</Words>
  <Application>WPS 演示</Application>
  <PresentationFormat>在屏幕上显示</PresentationFormat>
  <Paragraphs>2079</Paragraphs>
  <Slides>194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194</vt:i4>
      </vt:variant>
    </vt:vector>
  </HeadingPairs>
  <TitlesOfParts>
    <vt:vector size="209" baseType="lpstr">
      <vt:lpstr>Arial</vt:lpstr>
      <vt:lpstr>宋体</vt:lpstr>
      <vt:lpstr>Wingdings</vt:lpstr>
      <vt:lpstr>Tahoma</vt:lpstr>
      <vt:lpstr>楷体_GB2312</vt:lpstr>
      <vt:lpstr>新宋体</vt:lpstr>
      <vt:lpstr>Arial Black</vt:lpstr>
      <vt:lpstr>隶书</vt:lpstr>
      <vt:lpstr>微软雅黑</vt:lpstr>
      <vt:lpstr>Times New Roman</vt:lpstr>
      <vt:lpstr>Arial Unicode MS</vt:lpstr>
      <vt:lpstr>楷体</vt:lpstr>
      <vt:lpstr>汉仪旗黑-85S</vt:lpstr>
      <vt:lpstr>黑体</vt:lpstr>
      <vt:lpstr>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little fairy</cp:lastModifiedBy>
  <cp:revision>261</cp:revision>
  <dcterms:created xsi:type="dcterms:W3CDTF">2024-01-11T07:44:07Z</dcterms:created>
  <dcterms:modified xsi:type="dcterms:W3CDTF">2024-01-11T07:52:14Z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E87AC5FE558447B9BB7B092A3ED111DF_13</vt:lpwstr>
  </property>
  <property fmtid="{D5CDD505-2E9C-101B-9397-08002B2CF9AE}" pid="4" name="KSOProductBuildVer">
    <vt:lpwstr>2052-12.1.0.16120</vt:lpwstr>
  </property>
</Properties>
</file>